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9" r:id="rId4"/>
    <p:sldId id="257" r:id="rId5"/>
    <p:sldId id="278" r:id="rId6"/>
    <p:sldId id="258" r:id="rId7"/>
    <p:sldId id="259" r:id="rId8"/>
    <p:sldId id="269" r:id="rId9"/>
    <p:sldId id="260" r:id="rId10"/>
    <p:sldId id="261" r:id="rId11"/>
    <p:sldId id="262" r:id="rId12"/>
    <p:sldId id="263" r:id="rId13"/>
    <p:sldId id="270" r:id="rId14"/>
    <p:sldId id="268" r:id="rId15"/>
    <p:sldId id="264" r:id="rId16"/>
    <p:sldId id="267" r:id="rId17"/>
    <p:sldId id="280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>
        <p:scale>
          <a:sx n="60" d="100"/>
          <a:sy n="60" d="100"/>
        </p:scale>
        <p:origin x="-71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ACD1-75A0-4583-BED4-B116B79A5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1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7269-6A5C-4F17-97F8-F58CB8A02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3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FE12-71AA-46B5-929A-FA84E92AD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42B7C-5851-4454-8873-FA0DBBDA6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5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C0DD7-BA3E-4DE1-B7D0-86B545479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6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E24FC-23C4-4F1F-ADE6-842B5622F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2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56340-D92A-49C5-8800-C6A131B04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5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1C1F5-E85B-4D3B-97E9-7BAFC59D1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6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5137-0494-4622-9396-0F0ABAC24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4D64C-F692-4CFB-9871-936F04F86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7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0F012-5F0C-4B32-BD52-B9C5283A4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9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CBCBC"/>
            </a:gs>
            <a:gs pos="100000">
              <a:srgbClr val="A4FB95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4CA25E-F874-4443-BF3F-2320D223B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Methods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write methods in our programs for many reasons: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By breaking the program into smaller units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it is easier to design the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it is easier to write the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it is easier to debug the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We can reuse these smaller units once written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use methods to define the capabilities of our classes, so an object can perform any method written in it’s class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We have already written a few methods to perform Graphics operations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Actual vs. Formal Parameters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8600" y="1143000"/>
            <a:ext cx="8610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Actual parameters</a:t>
            </a:r>
            <a:r>
              <a:rPr lang="en-US" altLang="en-US" sz="280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000"/>
              <a:t>the parameters listed in the method call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Formal parameters</a:t>
            </a:r>
            <a:r>
              <a:rPr lang="en-US" altLang="en-US" sz="280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000"/>
              <a:t>the parameters listed in the method header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The number of parameters in both list must be the same, and the types must be the same, but their names may differ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581400" y="3505200"/>
          <a:ext cx="5410200" cy="320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Bitmap Image" r:id="rId3" imgW="8380952" imgH="5180952" progId="Paint.Picture">
                  <p:embed/>
                </p:oleObj>
              </mc:Choice>
              <mc:Fallback>
                <p:oleObj name="Bitmap Image" r:id="rId3" imgW="8380952" imgH="5180952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05200"/>
                        <a:ext cx="5410200" cy="320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2400" y="3810000"/>
            <a:ext cx="352425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>
                <a:solidFill>
                  <a:schemeClr val="accent2"/>
                </a:solidFill>
              </a:rPr>
              <a:t>Here we see that the method is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>
                <a:solidFill>
                  <a:schemeClr val="accent2"/>
                </a:solidFill>
              </a:rPr>
              <a:t>called passing firstnum and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>
                <a:solidFill>
                  <a:schemeClr val="accent2"/>
                </a:solidFill>
              </a:rPr>
              <a:t>secnum, but the formal parameters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>
                <a:solidFill>
                  <a:schemeClr val="accent2"/>
                </a:solidFill>
              </a:rPr>
              <a:t>are named x and y instead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419600" y="0"/>
            <a:ext cx="457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chemeClr val="tx2"/>
                </a:solidFill>
              </a:rPr>
              <a:t>Complete Example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52400"/>
            <a:ext cx="4114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We put together several of the concepts discussed to write a method that is passed 4 test scores, computes the average and based on the average, returns a letter grade (a char</a:t>
            </a:r>
            <a:r>
              <a:rPr lang="en-US" altLang="en-US" dirty="0" smtClean="0"/>
              <a:t>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We call the method to the right using notation like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 smtClean="0"/>
              <a:t>letterGrade</a:t>
            </a:r>
            <a:r>
              <a:rPr lang="en-US" altLang="en-US" dirty="0" smtClean="0"/>
              <a:t> = </a:t>
            </a:r>
          </a:p>
          <a:p>
            <a:pPr marL="457200" lvl="1" indent="0" eaLnBrk="1" hangingPunct="1">
              <a:spcBef>
                <a:spcPct val="20000"/>
              </a:spcBef>
            </a:pPr>
            <a:r>
              <a:rPr lang="en-US" altLang="en-US" dirty="0"/>
              <a:t> </a:t>
            </a:r>
            <a:r>
              <a:rPr lang="en-US" altLang="en-US" dirty="0" smtClean="0"/>
              <a:t>     </a:t>
            </a:r>
            <a:r>
              <a:rPr lang="en-US" altLang="en-US" dirty="0" err="1" smtClean="0"/>
              <a:t>returnGrade</a:t>
            </a:r>
            <a:r>
              <a:rPr lang="en-US" altLang="en-US" dirty="0" smtClean="0"/>
              <a:t>(t1,t2,t3,t4);</a:t>
            </a:r>
            <a:endParaRPr lang="en-US" alt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267200" y="990600"/>
            <a:ext cx="45910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public static char returnGrade(int exam1,</a:t>
            </a:r>
          </a:p>
          <a:p>
            <a:pPr eaLnBrk="1" hangingPunct="1"/>
            <a:r>
              <a:rPr lang="en-US" altLang="en-US" sz="1800"/>
              <a:t>	int exam2, int exam3, int exam4)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  int sum;</a:t>
            </a:r>
          </a:p>
          <a:p>
            <a:pPr eaLnBrk="1" hangingPunct="1"/>
            <a:r>
              <a:rPr lang="en-US" altLang="en-US" sz="1800"/>
              <a:t>       double average;</a:t>
            </a:r>
          </a:p>
          <a:p>
            <a:pPr eaLnBrk="1" hangingPunct="1"/>
            <a:r>
              <a:rPr lang="en-US" altLang="en-US" sz="1800"/>
              <a:t>       sum = (exam1 + exam2 + exam3 + exam4);</a:t>
            </a:r>
          </a:p>
          <a:p>
            <a:pPr eaLnBrk="1" hangingPunct="1"/>
            <a:r>
              <a:rPr lang="en-US" altLang="en-US" sz="1800"/>
              <a:t>       average = (double) sum / 4.0;</a:t>
            </a:r>
          </a:p>
          <a:p>
            <a:pPr eaLnBrk="1" hangingPunct="1"/>
            <a:r>
              <a:rPr lang="en-US" altLang="en-US" sz="1800"/>
              <a:t>       if(average &gt;= 90.0) return ‘A’;</a:t>
            </a:r>
          </a:p>
          <a:p>
            <a:pPr eaLnBrk="1" hangingPunct="1"/>
            <a:r>
              <a:rPr lang="en-US" altLang="en-US" sz="1800"/>
              <a:t>           else if(average &gt;= 80.0) return ‘B’;</a:t>
            </a:r>
          </a:p>
          <a:p>
            <a:pPr eaLnBrk="1" hangingPunct="1"/>
            <a:r>
              <a:rPr lang="en-US" altLang="en-US" sz="1800"/>
              <a:t>               else if(average &gt;= 70.0) return ‘C’;</a:t>
            </a:r>
          </a:p>
          <a:p>
            <a:pPr eaLnBrk="1" hangingPunct="1"/>
            <a:r>
              <a:rPr lang="en-US" altLang="en-US" sz="1800"/>
              <a:t>                    else if(average &gt;= 60.0) return ‘D’;</a:t>
            </a:r>
          </a:p>
          <a:p>
            <a:pPr eaLnBrk="1" hangingPunct="1"/>
            <a:r>
              <a:rPr lang="en-US" altLang="en-US" sz="1800"/>
              <a:t>                        else return ‘F’;</a:t>
            </a:r>
          </a:p>
          <a:p>
            <a:pPr eaLnBrk="1" hangingPunct="1"/>
            <a:r>
              <a:rPr lang="en-US" altLang="en-US" sz="1800"/>
              <a:t> }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62000" y="4876800"/>
            <a:ext cx="8077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Notice that this method will return one of ‘A’, ‘B’, ‘C’, ‘D’, or ‘F’ – if our method ended with the statement else if(average &gt;=0) return ‘F’; we would get a syntax error because Java is not convinced that any of the return statements would execute</a:t>
            </a:r>
          </a:p>
          <a:p>
            <a:pPr eaLnBrk="1" hangingPunct="1"/>
            <a:endParaRPr lang="en-US" altLang="en-US" sz="18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So be aware of this problem in Java and make sure that, if the method is to return a value, it definitely will under all circumstances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57200" y="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Complete Method Calling Example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791686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public class PrimeNumbers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public static void main(String[ ] args)</a:t>
            </a:r>
          </a:p>
          <a:p>
            <a:pPr eaLnBrk="1" hangingPunct="1"/>
            <a:r>
              <a:rPr lang="en-US" altLang="en-US" sz="1800"/>
              <a:t>     {</a:t>
            </a:r>
          </a:p>
          <a:p>
            <a:pPr eaLnBrk="1" hangingPunct="1"/>
            <a:r>
              <a:rPr lang="en-US" altLang="en-US" sz="1800"/>
              <a:t>           System.out.println(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I will tell you all prime numbers between 1 and 100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);</a:t>
            </a:r>
          </a:p>
          <a:p>
            <a:pPr eaLnBrk="1" hangingPunct="1"/>
            <a:r>
              <a:rPr lang="en-US" altLang="en-US" sz="1800"/>
              <a:t>           for(j=1; j&lt;=100; j++)</a:t>
            </a:r>
          </a:p>
          <a:p>
            <a:pPr eaLnBrk="1" hangingPunct="1"/>
            <a:r>
              <a:rPr lang="en-US" altLang="en-US" sz="1800"/>
              <a:t>               if(isItPrime(j)) System.out.println(j +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 is a prime number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);</a:t>
            </a:r>
          </a:p>
          <a:p>
            <a:pPr eaLnBrk="1" hangingPunct="1"/>
            <a:r>
              <a:rPr lang="en-US" altLang="en-US" sz="1800"/>
              <a:t>      }	// end main method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    public static boolean isItPrime(int x)</a:t>
            </a:r>
          </a:p>
          <a:p>
            <a:pPr eaLnBrk="1" hangingPunct="1"/>
            <a:r>
              <a:rPr lang="en-US" altLang="en-US" sz="1800"/>
              <a:t>    {</a:t>
            </a:r>
          </a:p>
          <a:p>
            <a:pPr eaLnBrk="1" hangingPunct="1"/>
            <a:r>
              <a:rPr lang="en-US" altLang="en-US" sz="1800"/>
              <a:t>         int limit = 2;</a:t>
            </a:r>
          </a:p>
          <a:p>
            <a:pPr eaLnBrk="1" hangingPunct="1"/>
            <a:r>
              <a:rPr lang="en-US" altLang="en-US" sz="1800"/>
              <a:t>         boolean returnValue = true;	// assume x is prime unless we find a divisor</a:t>
            </a:r>
          </a:p>
          <a:p>
            <a:pPr eaLnBrk="1" hangingPunct="1"/>
            <a:r>
              <a:rPr lang="en-US" altLang="en-US" sz="1800"/>
              <a:t>         if(x &gt; 1)</a:t>
            </a:r>
          </a:p>
          <a:p>
            <a:pPr eaLnBrk="1" hangingPunct="1"/>
            <a:r>
              <a:rPr lang="en-US" altLang="en-US" sz="1800"/>
              <a:t>               while(returnValue &amp;&amp; limit &lt; x)</a:t>
            </a:r>
          </a:p>
          <a:p>
            <a:pPr eaLnBrk="1" hangingPunct="1"/>
            <a:r>
              <a:rPr lang="en-US" altLang="en-US" sz="1800"/>
              <a:t>   	     if(x % limit = = 0) returnValue = false;   // divisor found, x is not prime</a:t>
            </a:r>
          </a:p>
          <a:p>
            <a:pPr eaLnBrk="1" hangingPunct="1"/>
            <a:r>
              <a:rPr lang="en-US" altLang="en-US" sz="1800"/>
              <a:t>               	          else limit++;</a:t>
            </a:r>
          </a:p>
          <a:p>
            <a:pPr eaLnBrk="1" hangingPunct="1"/>
            <a:r>
              <a:rPr lang="en-US" altLang="en-US" sz="1800"/>
              <a:t>         return returnValue;		</a:t>
            </a:r>
          </a:p>
          <a:p>
            <a:pPr eaLnBrk="1" hangingPunct="1"/>
            <a:r>
              <a:rPr lang="en-US" altLang="en-US" sz="1800"/>
              <a:t>    }	// end isItPrime method</a:t>
            </a:r>
          </a:p>
          <a:p>
            <a:pPr eaLnBrk="1" hangingPunct="1"/>
            <a:r>
              <a:rPr lang="en-US" altLang="en-US" sz="1800"/>
              <a:t>}	// end PrimeNumbers class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More on Formal and Actual Params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Notice in the previous example that the formal parameter for isItPrime was called 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but the actual param in main was called 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How does this work?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This is one of the most confusing things for beginning programmers to understand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two parameters are not the same thing, they are not the same memory location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instead, we have two different variables, one is called j and it exists in main, the other is called x and it exists only in isItPrime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two variables are only linked when the method is first called, and the link is only that the formal param is initialized to the value of the actual param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so x is initialized to whatever value j was when isItPrime was called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Changing Parameter Values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Java uses a parameter passing technique called “pass-by-value”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the parameters in the method header (the formal parameters) receive </a:t>
            </a:r>
            <a:r>
              <a:rPr lang="en-US" altLang="en-US" i="1" dirty="0" smtClean="0"/>
              <a:t>copies </a:t>
            </a:r>
            <a:r>
              <a:rPr lang="en-US" altLang="en-US" dirty="0" smtClean="0"/>
              <a:t>of the parameters in the method call (the actual parameters)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Since the formal </a:t>
            </a:r>
            <a:r>
              <a:rPr lang="en-US" altLang="en-US" dirty="0" err="1" smtClean="0"/>
              <a:t>params</a:t>
            </a:r>
            <a:r>
              <a:rPr lang="en-US" altLang="en-US" dirty="0" smtClean="0"/>
              <a:t> are only copies, if we change a value of an formal </a:t>
            </a:r>
            <a:r>
              <a:rPr lang="en-US" altLang="en-US" dirty="0" err="1" smtClean="0"/>
              <a:t>param</a:t>
            </a:r>
            <a:r>
              <a:rPr lang="en-US" altLang="en-US" dirty="0" smtClean="0"/>
              <a:t>, it has no affect on the actual </a:t>
            </a:r>
            <a:r>
              <a:rPr lang="en-US" altLang="en-US" dirty="0" err="1" smtClean="0"/>
              <a:t>param’s</a:t>
            </a:r>
            <a:r>
              <a:rPr lang="en-US" altLang="en-US" dirty="0" smtClean="0"/>
              <a:t>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for instance, if </a:t>
            </a:r>
            <a:r>
              <a:rPr lang="en-US" altLang="en-US" dirty="0" err="1" smtClean="0"/>
              <a:t>isItPrime</a:t>
            </a:r>
            <a:r>
              <a:rPr lang="en-US" altLang="en-US" dirty="0" smtClean="0"/>
              <a:t> at some point did x++; then x would change value, but j would not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Note:  this is true for any primitive type and for Strings, but it may or may not be true of arrays or non-String objects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34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tx2"/>
                </a:solidFill>
              </a:rPr>
              <a:t>Example:  Changing </a:t>
            </a:r>
            <a:r>
              <a:rPr lang="en-US" altLang="en-US" sz="4000" dirty="0" smtClean="0">
                <a:solidFill>
                  <a:schemeClr val="tx2"/>
                </a:solidFill>
              </a:rPr>
              <a:t>Formal Parameters</a:t>
            </a:r>
            <a:endParaRPr lang="en-US" altLang="en-US" sz="4000" dirty="0">
              <a:solidFill>
                <a:schemeClr val="tx2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572000" y="1600200"/>
            <a:ext cx="426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Notice the parameter names in foo – x and b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Is b the same as b in main? 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No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So what happens in foo to a and b of main? 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Nothing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This code will output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90  165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Can you figure out why?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800" y="1066800"/>
            <a:ext cx="435768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 public class ChangeExample</a:t>
            </a:r>
          </a:p>
          <a:p>
            <a:pPr eaLnBrk="1" hangingPunct="1"/>
            <a:r>
              <a:rPr lang="en-US" altLang="en-US" sz="2000"/>
              <a:t> {</a:t>
            </a:r>
          </a:p>
          <a:p>
            <a:pPr eaLnBrk="1" hangingPunct="1"/>
            <a:r>
              <a:rPr lang="en-US" altLang="en-US" sz="2000"/>
              <a:t>     public static void main(String[ ] args)</a:t>
            </a:r>
          </a:p>
          <a:p>
            <a:pPr eaLnBrk="1" hangingPunct="1"/>
            <a:r>
              <a:rPr lang="en-US" altLang="en-US" sz="2000"/>
              <a:t>     {</a:t>
            </a:r>
          </a:p>
          <a:p>
            <a:pPr eaLnBrk="1" hangingPunct="1"/>
            <a:r>
              <a:rPr lang="en-US" altLang="en-US" sz="2000"/>
              <a:t>          int a = 5, b = 10, c, d;</a:t>
            </a:r>
          </a:p>
          <a:p>
            <a:pPr eaLnBrk="1" hangingPunct="1"/>
            <a:r>
              <a:rPr lang="en-US" altLang="en-US" sz="2000"/>
              <a:t>          c = foo(a, b);</a:t>
            </a:r>
          </a:p>
          <a:p>
            <a:pPr eaLnBrk="1" hangingPunct="1"/>
            <a:r>
              <a:rPr lang="en-US" altLang="en-US" sz="2000"/>
              <a:t>          d = foo(b, a);</a:t>
            </a:r>
          </a:p>
          <a:p>
            <a:pPr eaLnBrk="1" hangingPunct="1"/>
            <a:r>
              <a:rPr lang="en-US" altLang="en-US" sz="2000"/>
              <a:t>          System.out.println(a +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+ b </a:t>
            </a:r>
          </a:p>
          <a:p>
            <a:pPr eaLnBrk="1" hangingPunct="1"/>
            <a:r>
              <a:rPr lang="en-US" altLang="en-US" sz="2000"/>
              <a:t>	+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 + c +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+ d);</a:t>
            </a:r>
          </a:p>
          <a:p>
            <a:pPr eaLnBrk="1" hangingPunct="1"/>
            <a:r>
              <a:rPr lang="en-US" altLang="en-US" sz="2000"/>
              <a:t>     }</a:t>
            </a:r>
          </a:p>
          <a:p>
            <a:pPr eaLnBrk="1" hangingPunct="1"/>
            <a:r>
              <a:rPr lang="en-US" altLang="en-US" sz="2000"/>
              <a:t>  </a:t>
            </a:r>
          </a:p>
          <a:p>
            <a:pPr eaLnBrk="1" hangingPunct="1"/>
            <a:r>
              <a:rPr lang="en-US" altLang="en-US" sz="2000"/>
              <a:t>    public static int foo(int x, int b)</a:t>
            </a:r>
          </a:p>
          <a:p>
            <a:pPr eaLnBrk="1" hangingPunct="1"/>
            <a:r>
              <a:rPr lang="en-US" altLang="en-US" sz="2000"/>
              <a:t>    {</a:t>
            </a:r>
          </a:p>
          <a:p>
            <a:pPr eaLnBrk="1" hangingPunct="1"/>
            <a:r>
              <a:rPr lang="en-US" altLang="en-US" sz="2000"/>
              <a:t>          int z = x++;</a:t>
            </a:r>
          </a:p>
          <a:p>
            <a:pPr eaLnBrk="1" hangingPunct="1"/>
            <a:r>
              <a:rPr lang="en-US" altLang="en-US" sz="2000"/>
              <a:t>          b += z;</a:t>
            </a:r>
          </a:p>
          <a:p>
            <a:pPr eaLnBrk="1" hangingPunct="1"/>
            <a:r>
              <a:rPr lang="en-US" altLang="en-US" sz="2000"/>
              <a:t>          return x * b;</a:t>
            </a:r>
          </a:p>
          <a:p>
            <a:pPr eaLnBrk="1" hangingPunct="1"/>
            <a:r>
              <a:rPr lang="en-US" altLang="en-US" sz="2000"/>
              <a:t>    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chemeClr val="tx2"/>
                </a:solidFill>
              </a:rPr>
              <a:t>Changing String Example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" y="1143000"/>
            <a:ext cx="3975100" cy="537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public class ChangeString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 public static void main(String[ ] args)</a:t>
            </a:r>
          </a:p>
          <a:p>
            <a:pPr eaLnBrk="1" hangingPunct="1"/>
            <a:r>
              <a:rPr lang="en-US" altLang="en-US" sz="1800"/>
              <a:t>      {</a:t>
            </a:r>
          </a:p>
          <a:p>
            <a:pPr eaLnBrk="1" hangingPunct="1"/>
            <a:r>
              <a:rPr lang="en-US" altLang="en-US" sz="1800"/>
              <a:t>            String x =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hi there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;</a:t>
            </a:r>
          </a:p>
          <a:p>
            <a:pPr eaLnBrk="1" hangingPunct="1"/>
            <a:r>
              <a:rPr lang="en-US" altLang="en-US" sz="1800"/>
              <a:t>            System.out.println(x);</a:t>
            </a:r>
          </a:p>
          <a:p>
            <a:pPr eaLnBrk="1" hangingPunct="1"/>
            <a:r>
              <a:rPr lang="en-US" altLang="en-US" sz="1800"/>
              <a:t>            change1(x);</a:t>
            </a:r>
          </a:p>
          <a:p>
            <a:pPr eaLnBrk="1" hangingPunct="1"/>
            <a:r>
              <a:rPr lang="en-US" altLang="en-US" sz="1800"/>
              <a:t>            System.out.println(x);</a:t>
            </a:r>
          </a:p>
          <a:p>
            <a:pPr eaLnBrk="1" hangingPunct="1"/>
            <a:r>
              <a:rPr lang="en-US" altLang="en-US" sz="1800"/>
              <a:t>            change2(x);</a:t>
            </a:r>
          </a:p>
          <a:p>
            <a:pPr eaLnBrk="1" hangingPunct="1"/>
            <a:r>
              <a:rPr lang="en-US" altLang="en-US" sz="1800"/>
              <a:t>            System.out.println(x);</a:t>
            </a:r>
          </a:p>
          <a:p>
            <a:pPr eaLnBrk="1" hangingPunct="1"/>
            <a:r>
              <a:rPr lang="en-US" altLang="en-US" sz="1800"/>
              <a:t>            change3(x);</a:t>
            </a:r>
          </a:p>
          <a:p>
            <a:pPr eaLnBrk="1" hangingPunct="1"/>
            <a:r>
              <a:rPr lang="en-US" altLang="en-US" sz="1800"/>
              <a:t>            System.out.println(x);</a:t>
            </a:r>
          </a:p>
          <a:p>
            <a:pPr eaLnBrk="1" hangingPunct="1"/>
            <a:r>
              <a:rPr lang="en-US" altLang="en-US" sz="1800"/>
              <a:t>      }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     public static void change1(String x)</a:t>
            </a:r>
          </a:p>
          <a:p>
            <a:pPr eaLnBrk="1" hangingPunct="1"/>
            <a:r>
              <a:rPr lang="en-US" altLang="en-US" sz="1800"/>
              <a:t>      {</a:t>
            </a:r>
          </a:p>
          <a:p>
            <a:pPr eaLnBrk="1" hangingPunct="1"/>
            <a:r>
              <a:rPr lang="en-US" altLang="en-US" sz="1800"/>
              <a:t>            x +=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!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1800"/>
              <a:t>;</a:t>
            </a:r>
          </a:p>
          <a:p>
            <a:pPr eaLnBrk="1" hangingPunct="1"/>
            <a:r>
              <a:rPr lang="en-US" altLang="en-US" sz="1800"/>
              <a:t>            System.out.println(x);</a:t>
            </a:r>
          </a:p>
          <a:p>
            <a:pPr eaLnBrk="1" hangingPunct="1"/>
            <a:r>
              <a:rPr lang="en-US" altLang="en-US" sz="1800"/>
              <a:t>      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191000" y="1143000"/>
            <a:ext cx="36322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  public static void change2(String x)</a:t>
            </a:r>
          </a:p>
          <a:p>
            <a:pPr eaLnBrk="1" hangingPunct="1"/>
            <a:r>
              <a:rPr lang="en-US" altLang="en-US" sz="1800"/>
              <a:t>   {</a:t>
            </a:r>
          </a:p>
          <a:p>
            <a:pPr eaLnBrk="1" hangingPunct="1"/>
            <a:r>
              <a:rPr lang="en-US" altLang="en-US" sz="1800"/>
              <a:t>         x = x.toUpperCase( );</a:t>
            </a:r>
          </a:p>
          <a:p>
            <a:pPr eaLnBrk="1" hangingPunct="1"/>
            <a:r>
              <a:rPr lang="en-US" altLang="en-US" sz="1800"/>
              <a:t>         System.out.println(x);</a:t>
            </a:r>
          </a:p>
          <a:p>
            <a:pPr eaLnBrk="1" hangingPunct="1"/>
            <a:r>
              <a:rPr lang="en-US" altLang="en-US" sz="1800"/>
              <a:t>    }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  public static void change3(String x)</a:t>
            </a:r>
          </a:p>
          <a:p>
            <a:pPr eaLnBrk="1" hangingPunct="1"/>
            <a:r>
              <a:rPr lang="en-US" altLang="en-US" sz="1800"/>
              <a:t>   {</a:t>
            </a:r>
          </a:p>
          <a:p>
            <a:pPr eaLnBrk="1" hangingPunct="1"/>
            <a:r>
              <a:rPr lang="en-US" altLang="en-US" sz="1800"/>
              <a:t>         x = x.replace(‘e’, ‘o’);</a:t>
            </a:r>
          </a:p>
          <a:p>
            <a:pPr eaLnBrk="1" hangingPunct="1"/>
            <a:r>
              <a:rPr lang="en-US" altLang="en-US" sz="1800"/>
              <a:t>         x = x.replace(‘i’, ‘u’);</a:t>
            </a:r>
          </a:p>
          <a:p>
            <a:pPr eaLnBrk="1" hangingPunct="1"/>
            <a:r>
              <a:rPr lang="en-US" altLang="en-US" sz="1800"/>
              <a:t>         System.out.println(x);</a:t>
            </a:r>
          </a:p>
          <a:p>
            <a:pPr eaLnBrk="1" hangingPunct="1"/>
            <a:r>
              <a:rPr lang="en-US" altLang="en-US" sz="1800"/>
              <a:t>   }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}  // ends ChangeString method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543800" y="4419600"/>
            <a:ext cx="13906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Output: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hi there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hi there!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hi there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HI THERE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hi there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hu thoro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hi there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914400"/>
            <a:ext cx="4267200" cy="17526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Passing and Changing Array Example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60325"/>
            <a:ext cx="5618163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public class PassingArray   {</a:t>
            </a:r>
          </a:p>
          <a:p>
            <a:pPr eaLnBrk="1" hangingPunct="1"/>
            <a:r>
              <a:rPr lang="en-US" altLang="en-US" sz="2000"/>
              <a:t>	public static void main(String[] args)   {</a:t>
            </a:r>
          </a:p>
          <a:p>
            <a:pPr eaLnBrk="1" hangingPunct="1"/>
            <a:r>
              <a:rPr lang="en-US" altLang="en-US" sz="2000"/>
              <a:t>		int[ ] a = new int[10];</a:t>
            </a:r>
          </a:p>
          <a:p>
            <a:pPr eaLnBrk="1" hangingPunct="1"/>
            <a:r>
              <a:rPr lang="en-US" altLang="en-US" sz="2000"/>
              <a:t>		for(int i=0;i&lt;10;i++)</a:t>
            </a:r>
          </a:p>
          <a:p>
            <a:pPr eaLnBrk="1" hangingPunct="1"/>
            <a:r>
              <a:rPr lang="en-US" altLang="en-US" sz="2000"/>
              <a:t>			a[i]=i;</a:t>
            </a:r>
          </a:p>
          <a:p>
            <a:pPr eaLnBrk="1" hangingPunct="1"/>
            <a:r>
              <a:rPr lang="en-US" altLang="en-US" sz="2000"/>
              <a:t>		printArray(a);</a:t>
            </a:r>
          </a:p>
          <a:p>
            <a:pPr eaLnBrk="1" hangingPunct="1"/>
            <a:r>
              <a:rPr lang="en-US" altLang="en-US" sz="2000"/>
              <a:t>		changeArray(a);</a:t>
            </a:r>
          </a:p>
          <a:p>
            <a:pPr eaLnBrk="1" hangingPunct="1"/>
            <a:r>
              <a:rPr lang="en-US" altLang="en-US" sz="2000"/>
              <a:t>		printArray(a);</a:t>
            </a:r>
          </a:p>
          <a:p>
            <a:pPr eaLnBrk="1" hangingPunct="1"/>
            <a:r>
              <a:rPr lang="en-US" altLang="en-US" sz="2000"/>
              <a:t>		changeArray(a);</a:t>
            </a:r>
          </a:p>
          <a:p>
            <a:pPr eaLnBrk="1" hangingPunct="1"/>
            <a:r>
              <a:rPr lang="en-US" altLang="en-US" sz="2000"/>
              <a:t>		printArray(a);</a:t>
            </a:r>
          </a:p>
          <a:p>
            <a:pPr eaLnBrk="1" hangingPunct="1"/>
            <a:r>
              <a:rPr lang="en-US" altLang="en-US" sz="2000"/>
              <a:t>	}</a:t>
            </a:r>
          </a:p>
          <a:p>
            <a:pPr eaLnBrk="1" hangingPunct="1"/>
            <a:r>
              <a:rPr lang="en-US" altLang="en-US" sz="2000"/>
              <a:t>	</a:t>
            </a:r>
          </a:p>
          <a:p>
            <a:pPr eaLnBrk="1" hangingPunct="1"/>
            <a:r>
              <a:rPr lang="en-US" altLang="en-US" sz="2000"/>
              <a:t>	private static void changeArray(int[ ] x)  {</a:t>
            </a:r>
          </a:p>
          <a:p>
            <a:pPr eaLnBrk="1" hangingPunct="1"/>
            <a:r>
              <a:rPr lang="en-US" altLang="en-US" sz="2000"/>
              <a:t>		for(int i=0;i&lt;10;i++)  x[i]=x[i]+i;</a:t>
            </a:r>
          </a:p>
          <a:p>
            <a:pPr eaLnBrk="1" hangingPunct="1"/>
            <a:r>
              <a:rPr lang="en-US" altLang="en-US" sz="2000"/>
              <a:t>	}</a:t>
            </a:r>
          </a:p>
          <a:p>
            <a:pPr eaLnBrk="1" hangingPunct="1"/>
            <a:r>
              <a:rPr lang="en-US" altLang="en-US" sz="2000"/>
              <a:t>	</a:t>
            </a:r>
          </a:p>
          <a:p>
            <a:pPr eaLnBrk="1" hangingPunct="1"/>
            <a:r>
              <a:rPr lang="en-US" altLang="en-US" sz="2000"/>
              <a:t>	private static void printArray(int[ ] x)   {</a:t>
            </a:r>
          </a:p>
          <a:p>
            <a:pPr eaLnBrk="1" hangingPunct="1"/>
            <a:r>
              <a:rPr lang="en-US" altLang="en-US" sz="2000"/>
              <a:t>		for(int i=0;i&lt;10;i++)</a:t>
            </a:r>
          </a:p>
          <a:p>
            <a:pPr eaLnBrk="1" hangingPunct="1"/>
            <a:r>
              <a:rPr lang="en-US" altLang="en-US" sz="2000"/>
              <a:t>			System.out.print(x[i]+" ");</a:t>
            </a:r>
          </a:p>
          <a:p>
            <a:pPr eaLnBrk="1" hangingPunct="1"/>
            <a:r>
              <a:rPr lang="en-US" altLang="en-US" sz="2000"/>
              <a:t>		System.out.println("\n\n");</a:t>
            </a:r>
          </a:p>
          <a:p>
            <a:pPr eaLnBrk="1" hangingPunct="1"/>
            <a:r>
              <a:rPr lang="en-US" altLang="en-US" sz="2000"/>
              <a:t>	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096000" y="3352800"/>
            <a:ext cx="2479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Causes x to change,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will a change in main?</a:t>
            </a:r>
          </a:p>
        </p:txBody>
      </p:sp>
      <p:sp>
        <p:nvSpPr>
          <p:cNvPr id="3077" name="Line 7"/>
          <p:cNvSpPr>
            <a:spLocks noChangeShapeType="1"/>
          </p:cNvSpPr>
          <p:nvPr/>
        </p:nvSpPr>
        <p:spPr bwMode="auto">
          <a:xfrm flipH="1">
            <a:off x="5638800" y="3733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9580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Simple Sort Method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44196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Sorting is one of the more common types of operations that a program will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in many games, we might want to sort the items to make them easier to read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s</a:t>
            </a:r>
            <a:r>
              <a:rPr lang="en-US" altLang="en-US" sz="2000" dirty="0" smtClean="0"/>
              <a:t>ort cards in a card game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sort letters alphabetically in text twist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there are several different sorting algorithms, </a:t>
            </a:r>
            <a:r>
              <a:rPr lang="en-US" altLang="en-US" sz="2400" dirty="0" smtClean="0"/>
              <a:t>to the right is a simple approach called the bubble sort to sort an array of int values</a:t>
            </a:r>
            <a:endParaRPr lang="en-US" alt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can you figure out the logic?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648200" y="1676400"/>
            <a:ext cx="4356100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public static void sort(int a[], int n)   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{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     int temp;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          for(int i=0;i&lt;n-1;i++)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for(int j=0;j&lt;n-1;j++)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     if(a[j]&gt;a[j+1])    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    {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          temp=a[j];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   	          a[j]=a[j+1]; 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  	          a[j+1]=temp;	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    }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 }</a:t>
            </a: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Variations on Parameter Lists</a:t>
            </a:r>
          </a:p>
        </p:txBody>
      </p:sp>
      <p:sp>
        <p:nvSpPr>
          <p:cNvPr id="9219" name="Rectangle 1027"/>
          <p:cNvSpPr>
            <a:spLocks noChangeArrowheads="1"/>
          </p:cNvSpPr>
          <p:nvPr/>
        </p:nvSpPr>
        <p:spPr bwMode="auto">
          <a:xfrm>
            <a:off x="304800" y="838200"/>
            <a:ext cx="86106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If a method requires no parameters, the parameter list is ( ) in both the method call and in the method header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Another variation available in Java</a:t>
            </a:r>
            <a:r>
              <a:rPr lang="en-US" altLang="en-US" sz="2700" dirty="0"/>
              <a:t> </a:t>
            </a:r>
            <a:r>
              <a:rPr lang="en-US" altLang="en-US" sz="2700" dirty="0" smtClean="0"/>
              <a:t>is for when a </a:t>
            </a:r>
            <a:r>
              <a:rPr lang="en-US" altLang="en-US" sz="2700" dirty="0"/>
              <a:t>method </a:t>
            </a:r>
            <a:r>
              <a:rPr lang="en-US" altLang="en-US" sz="2700" dirty="0" smtClean="0"/>
              <a:t>might expect a different number </a:t>
            </a:r>
            <a:r>
              <a:rPr lang="en-US" altLang="en-US" sz="2700" dirty="0"/>
              <a:t>of or </a:t>
            </a:r>
            <a:r>
              <a:rPr lang="en-US" altLang="en-US" sz="2700" dirty="0" smtClean="0"/>
              <a:t>type </a:t>
            </a:r>
            <a:r>
              <a:rPr lang="en-US" altLang="en-US" sz="2700" dirty="0"/>
              <a:t>of parameters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 smtClean="0"/>
              <a:t>the </a:t>
            </a:r>
            <a:r>
              <a:rPr lang="en-US" altLang="en-US" dirty="0"/>
              <a:t>person who </a:t>
            </a:r>
            <a:r>
              <a:rPr lang="en-US" altLang="en-US" dirty="0" smtClean="0"/>
              <a:t>is writing the method actually writes multiple methods, one for each variation of number and type of parameter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 smtClean="0"/>
              <a:t>for instance, we can write a sort for an array of Strings and an array of </a:t>
            </a:r>
            <a:r>
              <a:rPr lang="en-US" altLang="en-US" dirty="0" err="1" smtClean="0"/>
              <a:t>ints</a:t>
            </a:r>
            <a:endParaRPr lang="en-US" altLang="en-US" dirty="0"/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/>
              <a:t>this is known as </a:t>
            </a:r>
            <a:r>
              <a:rPr lang="en-US" altLang="en-US" i="1" dirty="0"/>
              <a:t>method overloading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Some languages permit optional parameters, in Java this can be done by passing an array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We won’t be doing this in this camp, but that’s the idea behind (String[ ] </a:t>
            </a:r>
            <a:r>
              <a:rPr lang="en-US" altLang="en-US" dirty="0" err="1"/>
              <a:t>args</a:t>
            </a:r>
            <a:r>
              <a:rPr lang="en-US" altLang="en-US" dirty="0"/>
              <a:t>) in main which can receive 0 or more </a:t>
            </a:r>
            <a:r>
              <a:rPr lang="en-US" altLang="en-US" dirty="0" err="1"/>
              <a:t>params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Methods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You have already used many methods: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next, </a:t>
            </a:r>
            <a:r>
              <a:rPr lang="en-US" altLang="en-US" sz="2400" dirty="0" err="1" smtClean="0"/>
              <a:t>nextInt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nextLine</a:t>
            </a:r>
            <a:r>
              <a:rPr lang="en-US" altLang="en-US" sz="2400" dirty="0" smtClean="0"/>
              <a:t> (Scanner)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length, </a:t>
            </a:r>
            <a:r>
              <a:rPr lang="en-US" altLang="en-US" sz="2400" dirty="0" err="1" smtClean="0"/>
              <a:t>toUpperCase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toLowerCase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charAt</a:t>
            </a:r>
            <a:r>
              <a:rPr lang="en-US" altLang="en-US" sz="2400" dirty="0" smtClean="0"/>
              <a:t>, replace (String)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err="1" smtClean="0"/>
              <a:t>nextInt</a:t>
            </a:r>
            <a:r>
              <a:rPr lang="en-US" altLang="en-US" sz="2400" dirty="0" smtClean="0"/>
              <a:t> (Random)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abs, </a:t>
            </a:r>
            <a:r>
              <a:rPr lang="en-US" altLang="en-US" sz="2400" dirty="0" err="1" smtClean="0"/>
              <a:t>sqrt</a:t>
            </a:r>
            <a:r>
              <a:rPr lang="en-US" altLang="en-US" sz="2400" dirty="0" smtClean="0"/>
              <a:t> (Math)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err="1" smtClean="0"/>
              <a:t>drawLine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fillRect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setColor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drawString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etc</a:t>
            </a:r>
            <a:r>
              <a:rPr lang="en-US" altLang="en-US" sz="2400" dirty="0" smtClean="0"/>
              <a:t> (Graphics)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In each of the above cases, the method was written as part of another class, so to call them, we pass an object the message as listed above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Today, we write our own methods and add them to our class along our main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we are making our program more involved – instead of just having a main method, the main method can call upon other methods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Example:  Method Overloading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52400" y="990600"/>
            <a:ext cx="4267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3 findMaximum methods are available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Each expects a different type of parameter 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200"/>
              <a:t>int, char, double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Notice the methods are identical except for the types of parameters and the return type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200"/>
              <a:t>in some situations, the method bodies may vary substantially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800600" y="990600"/>
            <a:ext cx="4121150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public static double findMaximum</a:t>
            </a:r>
          </a:p>
          <a:p>
            <a:pPr eaLnBrk="1" hangingPunct="1"/>
            <a:r>
              <a:rPr lang="en-US" altLang="en-US" sz="1800"/>
              <a:t>	(double x, double y)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if (x &gt; y) return x;</a:t>
            </a:r>
          </a:p>
          <a:p>
            <a:pPr eaLnBrk="1" hangingPunct="1"/>
            <a:r>
              <a:rPr lang="en-US" altLang="en-US" sz="1800"/>
              <a:t>     else return y;</a:t>
            </a:r>
          </a:p>
          <a:p>
            <a:pPr eaLnBrk="1" hangingPunct="1"/>
            <a:r>
              <a:rPr lang="en-US" altLang="en-US" sz="1800"/>
              <a:t> }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public static int findMaximum(int x, int y)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if (x &gt; y) return x;</a:t>
            </a:r>
          </a:p>
          <a:p>
            <a:pPr eaLnBrk="1" hangingPunct="1"/>
            <a:r>
              <a:rPr lang="en-US" altLang="en-US" sz="1800"/>
              <a:t>     else return y;</a:t>
            </a:r>
          </a:p>
          <a:p>
            <a:pPr eaLnBrk="1" hangingPunct="1"/>
            <a:r>
              <a:rPr lang="en-US" altLang="en-US" sz="1800"/>
              <a:t> }</a:t>
            </a:r>
          </a:p>
          <a:p>
            <a:pPr eaLnBrk="1" hangingPunct="1"/>
            <a:endParaRPr lang="en-US" altLang="en-US" sz="1800"/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public static char findMaximum</a:t>
            </a:r>
          </a:p>
          <a:p>
            <a:pPr eaLnBrk="1" hangingPunct="1"/>
            <a:r>
              <a:rPr lang="en-US" altLang="en-US" sz="1800"/>
              <a:t>	(char x, char y)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if (x &gt; y) return x;</a:t>
            </a:r>
          </a:p>
          <a:p>
            <a:pPr eaLnBrk="1" hangingPunct="1"/>
            <a:r>
              <a:rPr lang="en-US" altLang="en-US" sz="1800"/>
              <a:t>     else return y;</a:t>
            </a:r>
          </a:p>
          <a:p>
            <a:pPr eaLnBrk="1" hangingPunct="1"/>
            <a:r>
              <a:rPr lang="en-US" altLang="en-US" sz="1800"/>
              <a:t> 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Example:  Tic Tac Toe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The Tic </a:t>
            </a:r>
            <a:r>
              <a:rPr lang="en-US" dirty="0" err="1" smtClean="0"/>
              <a:t>Tac</a:t>
            </a:r>
            <a:r>
              <a:rPr lang="en-US" dirty="0" smtClean="0"/>
              <a:t> Toe program can be simplified through methods</a:t>
            </a:r>
          </a:p>
          <a:p>
            <a:pPr lvl="1" eaLnBrk="1" hangingPunct="1">
              <a:defRPr/>
            </a:pPr>
            <a:r>
              <a:rPr lang="en-US" dirty="0" smtClean="0"/>
              <a:t>Each small task is taken care of in a separate method</a:t>
            </a:r>
          </a:p>
          <a:p>
            <a:pPr lvl="2" eaLnBrk="1" hangingPunct="1">
              <a:defRPr/>
            </a:pPr>
            <a:r>
              <a:rPr lang="en-US" dirty="0" smtClean="0"/>
              <a:t>print the grid – </a:t>
            </a:r>
            <a:r>
              <a:rPr lang="en-US" dirty="0" err="1" smtClean="0"/>
              <a:t>printGrid</a:t>
            </a:r>
            <a:r>
              <a:rPr lang="en-US" dirty="0" smtClean="0"/>
              <a:t>(grid)</a:t>
            </a:r>
          </a:p>
          <a:p>
            <a:pPr lvl="2" eaLnBrk="1" hangingPunct="1">
              <a:defRPr/>
            </a:pPr>
            <a:r>
              <a:rPr lang="en-US" dirty="0" smtClean="0"/>
              <a:t>input a player’s move and data verify it – </a:t>
            </a:r>
            <a:r>
              <a:rPr lang="en-US" dirty="0" err="1" smtClean="0"/>
              <a:t>getMove</a:t>
            </a:r>
            <a:r>
              <a:rPr lang="en-US" dirty="0" smtClean="0"/>
              <a:t>(grid, char)</a:t>
            </a:r>
          </a:p>
          <a:p>
            <a:pPr lvl="2" eaLnBrk="1" hangingPunct="1">
              <a:defRPr/>
            </a:pPr>
            <a:r>
              <a:rPr lang="en-US" dirty="0" smtClean="0"/>
              <a:t>return who won or ‘n’ if neither – </a:t>
            </a:r>
            <a:r>
              <a:rPr lang="en-US" dirty="0" err="1" smtClean="0"/>
              <a:t>checkForWin</a:t>
            </a:r>
            <a:r>
              <a:rPr lang="en-US" dirty="0" smtClean="0"/>
              <a:t>(grid)</a:t>
            </a:r>
          </a:p>
          <a:p>
            <a:pPr eaLnBrk="1" hangingPunct="1">
              <a:defRPr/>
            </a:pPr>
            <a:r>
              <a:rPr lang="en-US" dirty="0" smtClean="0"/>
              <a:t>Our main method becomes far simpler:</a:t>
            </a:r>
          </a:p>
          <a:p>
            <a:pPr lvl="1" eaLnBrk="1" hangingPunct="1">
              <a:defRPr/>
            </a:pPr>
            <a:r>
              <a:rPr lang="en-US" dirty="0" smtClean="0"/>
              <a:t>declare the grid and initialize variables</a:t>
            </a:r>
          </a:p>
          <a:p>
            <a:pPr lvl="1" eaLnBrk="1" hangingPunct="1">
              <a:defRPr/>
            </a:pPr>
            <a:r>
              <a:rPr lang="en-US" dirty="0" smtClean="0"/>
              <a:t>while(!won) {</a:t>
            </a:r>
          </a:p>
          <a:p>
            <a:pPr lvl="2" eaLnBrk="1" hangingPunct="1">
              <a:defRPr/>
            </a:pPr>
            <a:r>
              <a:rPr lang="en-US" dirty="0" err="1" smtClean="0"/>
              <a:t>printGrid</a:t>
            </a:r>
            <a:r>
              <a:rPr lang="en-US" dirty="0" smtClean="0"/>
              <a:t>(grid)</a:t>
            </a:r>
          </a:p>
          <a:p>
            <a:pPr lvl="2" eaLnBrk="1" hangingPunct="1">
              <a:defRPr/>
            </a:pPr>
            <a:r>
              <a:rPr lang="en-US" dirty="0" smtClean="0"/>
              <a:t>square=</a:t>
            </a:r>
            <a:r>
              <a:rPr lang="en-US" dirty="0" err="1" smtClean="0"/>
              <a:t>getMove</a:t>
            </a:r>
            <a:r>
              <a:rPr lang="en-US" dirty="0" smtClean="0"/>
              <a:t>(grid, ‘X’);</a:t>
            </a:r>
          </a:p>
          <a:p>
            <a:pPr lvl="2" eaLnBrk="1" hangingPunct="1">
              <a:defRPr/>
            </a:pPr>
            <a:r>
              <a:rPr lang="en-US" dirty="0" smtClean="0"/>
              <a:t>grid[square] = ‘X’;</a:t>
            </a:r>
          </a:p>
          <a:p>
            <a:pPr lvl="2" eaLnBrk="1" hangingPunct="1">
              <a:defRPr/>
            </a:pPr>
            <a:r>
              <a:rPr lang="en-US" dirty="0" smtClean="0"/>
              <a:t>won=</a:t>
            </a:r>
            <a:r>
              <a:rPr lang="en-US" dirty="0" err="1" smtClean="0"/>
              <a:t>checkForWin</a:t>
            </a:r>
            <a:r>
              <a:rPr lang="en-US" dirty="0" smtClean="0"/>
              <a:t>(grid)</a:t>
            </a:r>
          </a:p>
          <a:p>
            <a:pPr lvl="2" eaLnBrk="1" hangingPunct="1">
              <a:defRPr/>
            </a:pPr>
            <a:r>
              <a:rPr lang="en-US" dirty="0" smtClean="0"/>
              <a:t>if(won==‘n’) {</a:t>
            </a:r>
          </a:p>
          <a:p>
            <a:pPr lvl="3" eaLnBrk="1" hangingPunct="1">
              <a:defRPr/>
            </a:pPr>
            <a:r>
              <a:rPr lang="en-US" sz="2500" dirty="0" err="1" smtClean="0"/>
              <a:t>printGrid</a:t>
            </a:r>
            <a:r>
              <a:rPr lang="en-US" sz="2500" dirty="0" smtClean="0"/>
              <a:t>(grid)</a:t>
            </a:r>
          </a:p>
          <a:p>
            <a:pPr lvl="3" eaLnBrk="1" hangingPunct="1">
              <a:defRPr/>
            </a:pPr>
            <a:r>
              <a:rPr lang="en-US" sz="2500" dirty="0" smtClean="0"/>
              <a:t>square=</a:t>
            </a:r>
            <a:r>
              <a:rPr lang="en-US" sz="2500" dirty="0" err="1" smtClean="0"/>
              <a:t>getMove</a:t>
            </a:r>
            <a:r>
              <a:rPr lang="en-US" sz="2500" dirty="0" smtClean="0"/>
              <a:t>(grid, ‘O’);</a:t>
            </a:r>
          </a:p>
          <a:p>
            <a:pPr lvl="3" eaLnBrk="1" hangingPunct="1">
              <a:defRPr/>
            </a:pPr>
            <a:r>
              <a:rPr lang="en-US" sz="2500" dirty="0" smtClean="0"/>
              <a:t>won=</a:t>
            </a:r>
            <a:r>
              <a:rPr lang="en-US" sz="2500" dirty="0" err="1" smtClean="0"/>
              <a:t>checkForWin</a:t>
            </a:r>
            <a:r>
              <a:rPr lang="en-US" sz="2500" dirty="0" smtClean="0"/>
              <a:t>(grid);</a:t>
            </a:r>
          </a:p>
          <a:p>
            <a:pPr lvl="2" eaLnBrk="1" hangingPunct="1">
              <a:defRPr/>
            </a:pPr>
            <a:r>
              <a:rPr lang="en-US" sz="2900" dirty="0" smtClean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Components of a Method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Think of a method as a mini-program, but one that is incomplete – to be complete, it must be told what data to operate 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pass the data from one method to another through a </a:t>
            </a:r>
            <a:r>
              <a:rPr lang="en-US" altLang="en-US" sz="2400" i="1" smtClean="0"/>
              <a:t>parameter</a:t>
            </a:r>
            <a:r>
              <a:rPr lang="en-US" altLang="en-US" sz="2400" smtClean="0"/>
              <a:t>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as an example, we want to draw the current Tic Tac Toe grid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so we pass the grid (the char array) to the output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or we want to see if someone has won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we pass the grid to the win-checking method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To define a method, we write two sets of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method, which specifies how the operation will be executed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method </a:t>
            </a:r>
            <a:r>
              <a:rPr lang="en-US" altLang="en-US" sz="2400" i="1" smtClean="0"/>
              <a:t>call </a:t>
            </a:r>
            <a:r>
              <a:rPr lang="en-US" altLang="en-US" sz="2400" smtClean="0"/>
              <a:t>to invoke the method which specifies what data to operate 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 method call will list the method’s name, (, parameters, ); as in drawGrid(grid); or getMove(grid, ‘X’);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Writing Methods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5943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 write a method, we write the method’s header and the method’s body</a:t>
            </a:r>
          </a:p>
          <a:p>
            <a:pPr lvl="1" eaLnBrk="1" hangingPunct="1"/>
            <a:r>
              <a:rPr lang="en-US" altLang="en-US" dirty="0" smtClean="0"/>
              <a:t>the header contains the </a:t>
            </a:r>
          </a:p>
          <a:p>
            <a:pPr lvl="2" eaLnBrk="1" hangingPunct="1"/>
            <a:r>
              <a:rPr lang="en-US" altLang="en-US" dirty="0" smtClean="0"/>
              <a:t>name of the method</a:t>
            </a:r>
          </a:p>
          <a:p>
            <a:pPr lvl="2" eaLnBrk="1" hangingPunct="1"/>
            <a:r>
              <a:rPr lang="en-US" altLang="en-US" dirty="0" smtClean="0"/>
              <a:t>type of value that the method will return (if any) </a:t>
            </a:r>
          </a:p>
          <a:p>
            <a:pPr lvl="3" eaLnBrk="1" hangingPunct="1"/>
            <a:r>
              <a:rPr lang="en-US" altLang="en-US" dirty="0" smtClean="0"/>
              <a:t>we use void to mean “do not return anything”</a:t>
            </a:r>
          </a:p>
          <a:p>
            <a:pPr lvl="2" eaLnBrk="1" hangingPunct="1"/>
            <a:r>
              <a:rPr lang="en-US" altLang="en-US" dirty="0" smtClean="0"/>
              <a:t>parameters that are passed to the method along with each parameter’s type</a:t>
            </a:r>
          </a:p>
          <a:p>
            <a:pPr lvl="1" eaLnBrk="1" hangingPunct="1"/>
            <a:r>
              <a:rPr lang="en-US" altLang="en-US" dirty="0" smtClean="0"/>
              <a:t>the body comprises variable declarations and executable statements</a:t>
            </a:r>
          </a:p>
          <a:p>
            <a:pPr lvl="2" eaLnBrk="1" hangingPunct="1"/>
            <a:r>
              <a:rPr lang="en-US" altLang="en-US" dirty="0" smtClean="0"/>
              <a:t>the body looks a lot like your main method with one possible addition, if the method is to return a value, the method must include a return statement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Skeleton of a Method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609600" y="1066800"/>
            <a:ext cx="595153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   public static returntype  name(parameter list)</a:t>
            </a:r>
          </a:p>
          <a:p>
            <a:pPr eaLnBrk="1" hangingPunct="1"/>
            <a:r>
              <a:rPr lang="en-US" altLang="en-US"/>
              <a:t>   {</a:t>
            </a:r>
          </a:p>
          <a:p>
            <a:pPr eaLnBrk="1" hangingPunct="1"/>
            <a:r>
              <a:rPr lang="en-US" altLang="en-US"/>
              <a:t>          declared variables</a:t>
            </a:r>
          </a:p>
          <a:p>
            <a:pPr eaLnBrk="1" hangingPunct="1"/>
            <a:r>
              <a:rPr lang="en-US" altLang="en-US"/>
              <a:t>	</a:t>
            </a:r>
          </a:p>
          <a:p>
            <a:pPr eaLnBrk="1" hangingPunct="1"/>
            <a:r>
              <a:rPr lang="en-US" altLang="en-US"/>
              <a:t>          executable statements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          return statement</a:t>
            </a:r>
          </a:p>
          <a:p>
            <a:pPr eaLnBrk="1" hangingPunct="1"/>
            <a:r>
              <a:rPr lang="en-US" altLang="en-US"/>
              <a:t>    }        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197600" y="1349375"/>
            <a:ext cx="20193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Method header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Method body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 flipH="1" flipV="1">
            <a:off x="4572000" y="1524000"/>
            <a:ext cx="1639888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 flipH="1">
            <a:off x="4953000" y="3048000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AutoShape 8"/>
          <p:cNvSpPr>
            <a:spLocks/>
          </p:cNvSpPr>
          <p:nvPr/>
        </p:nvSpPr>
        <p:spPr bwMode="auto">
          <a:xfrm>
            <a:off x="4438650" y="1895475"/>
            <a:ext cx="212725" cy="2295525"/>
          </a:xfrm>
          <a:prstGeom prst="rightBrace">
            <a:avLst>
              <a:gd name="adj1" fmla="val 8992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685800" y="4568825"/>
            <a:ext cx="82296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All of our methods (for now) will be defined as </a:t>
            </a:r>
            <a:r>
              <a:rPr lang="en-US" altLang="en-US" sz="2000" i="1" dirty="0"/>
              <a:t>public static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The return type is the type of value returned in the return statement (if there is one), if not, we use the word </a:t>
            </a:r>
            <a:r>
              <a:rPr lang="en-US" altLang="en-US" sz="2000" i="1" dirty="0"/>
              <a:t>void</a:t>
            </a:r>
            <a:r>
              <a:rPr lang="en-US" altLang="en-US" sz="2000" dirty="0"/>
              <a:t> to denote that nothing is returned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The executable statements are any type that we’ve already covered </a:t>
            </a:r>
          </a:p>
          <a:p>
            <a:pPr eaLnBrk="1" hangingPunct="1"/>
            <a:r>
              <a:rPr lang="en-US" altLang="en-US" sz="2000" dirty="0"/>
              <a:t>including calls to other methods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152400"/>
            <a:ext cx="2971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Examples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365125"/>
            <a:ext cx="7102475" cy="64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 public static int larger(int x, int y)</a:t>
            </a:r>
          </a:p>
          <a:p>
            <a:pPr eaLnBrk="1" hangingPunct="1"/>
            <a:r>
              <a:rPr lang="en-US" altLang="en-US" sz="2000"/>
              <a:t> {</a:t>
            </a:r>
          </a:p>
          <a:p>
            <a:pPr eaLnBrk="1" hangingPunct="1"/>
            <a:r>
              <a:rPr lang="en-US" altLang="en-US" sz="2000"/>
              <a:t>         if(x &gt; y) return x;</a:t>
            </a:r>
          </a:p>
          <a:p>
            <a:pPr eaLnBrk="1" hangingPunct="1"/>
            <a:r>
              <a:rPr lang="en-US" altLang="en-US" sz="2000"/>
              <a:t>	else return y;</a:t>
            </a:r>
          </a:p>
          <a:p>
            <a:pPr eaLnBrk="1" hangingPunct="1"/>
            <a:r>
              <a:rPr lang="en-US" altLang="en-US" sz="2000"/>
              <a:t> }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public static String getInitials(String first, String middle, String last)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     return "" + first.toUpperCase().charAt(0) + "." +</a:t>
            </a:r>
          </a:p>
          <a:p>
            <a:pPr eaLnBrk="1" hangingPunct="1"/>
            <a:r>
              <a:rPr lang="en-US" altLang="en-US" sz="2000"/>
              <a:t>                       middle.toUpperCase().charAt(0) + "." +</a:t>
            </a:r>
          </a:p>
          <a:p>
            <a:pPr eaLnBrk="1" hangingPunct="1"/>
            <a:r>
              <a:rPr lang="en-US" altLang="en-US" sz="2000"/>
              <a:t>	       last.toUpperCase().charAt(0) + ".";</a:t>
            </a:r>
          </a:p>
          <a:p>
            <a:pPr eaLnBrk="1" hangingPunct="1"/>
            <a:r>
              <a:rPr lang="en-US" altLang="en-US" sz="2000"/>
              <a:t> }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 public static double computeAverage(int[ ] array, int n)</a:t>
            </a:r>
          </a:p>
          <a:p>
            <a:pPr eaLnBrk="1" hangingPunct="1"/>
            <a:r>
              <a:rPr lang="en-US" altLang="en-US" sz="2000"/>
              <a:t> {</a:t>
            </a:r>
          </a:p>
          <a:p>
            <a:pPr eaLnBrk="1" hangingPunct="1"/>
            <a:r>
              <a:rPr lang="en-US" altLang="en-US" sz="2000"/>
              <a:t>       int sum = 0;</a:t>
            </a:r>
          </a:p>
          <a:p>
            <a:pPr eaLnBrk="1" hangingPunct="1"/>
            <a:r>
              <a:rPr lang="en-US" altLang="en-US" sz="2000"/>
              <a:t>       for(int i=0;i&lt;n;i++)</a:t>
            </a:r>
          </a:p>
          <a:p>
            <a:pPr eaLnBrk="1" hangingPunct="1"/>
            <a:r>
              <a:rPr lang="en-US" altLang="en-US" sz="2000"/>
              <a:t>             sum += array[i];</a:t>
            </a:r>
          </a:p>
          <a:p>
            <a:pPr eaLnBrk="1" hangingPunct="1"/>
            <a:r>
              <a:rPr lang="en-US" altLang="en-US" sz="2000"/>
              <a:t>       double average = (double) sum / n;</a:t>
            </a:r>
          </a:p>
          <a:p>
            <a:pPr eaLnBrk="1" hangingPunct="1"/>
            <a:r>
              <a:rPr lang="en-US" altLang="en-US" sz="2000"/>
              <a:t>       return average;</a:t>
            </a:r>
          </a:p>
          <a:p>
            <a:pPr eaLnBrk="1" hangingPunct="1"/>
            <a:r>
              <a:rPr lang="en-US" altLang="en-US" sz="2000"/>
              <a:t> }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867400" y="4929188"/>
            <a:ext cx="27273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sum, i and average are</a:t>
            </a:r>
          </a:p>
          <a:p>
            <a:pPr eaLnBrk="1" hangingPunct="1"/>
            <a:r>
              <a:rPr lang="en-US" altLang="en-US" sz="2000"/>
              <a:t>known as </a:t>
            </a:r>
            <a:r>
              <a:rPr lang="en-US" altLang="en-US" sz="2000" i="1"/>
              <a:t>local variables</a:t>
            </a:r>
          </a:p>
          <a:p>
            <a:pPr eaLnBrk="1" hangingPunct="1"/>
            <a:r>
              <a:rPr lang="en-US" altLang="en-US" sz="2000"/>
              <a:t>– they are known only </a:t>
            </a:r>
          </a:p>
          <a:p>
            <a:pPr eaLnBrk="1" hangingPunct="1"/>
            <a:r>
              <a:rPr lang="en-US" altLang="en-US" sz="2000"/>
              <a:t>within this method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689725" y="2833688"/>
            <a:ext cx="16525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Why does this</a:t>
            </a:r>
          </a:p>
          <a:p>
            <a:pPr eaLnBrk="1" hangingPunct="1"/>
            <a:r>
              <a:rPr lang="en-US" altLang="en-US" sz="2000"/>
              <a:t>statement start</a:t>
            </a:r>
          </a:p>
          <a:p>
            <a:pPr eaLnBrk="1" hangingPunct="1"/>
            <a:r>
              <a:rPr lang="en-US" altLang="en-US" sz="2000"/>
              <a:t>with “”?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1676400" y="2667000"/>
            <a:ext cx="274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19600" y="26670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Invoking a Method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1000" y="990600"/>
            <a:ext cx="8382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One method </a:t>
            </a:r>
            <a:r>
              <a:rPr lang="en-US" altLang="en-US" sz="2800" i="1"/>
              <a:t>calls </a:t>
            </a:r>
            <a:r>
              <a:rPr lang="en-US" altLang="en-US" sz="2800"/>
              <a:t>another method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the method call is accomplished by listing the name of the method and parens as in doIt( );</a:t>
            </a:r>
            <a:endParaRPr lang="en-US" altLang="en-US" sz="28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When a method is called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the calling method suspends itself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and the called method begins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/>
              <a:t>the called method executes until it terminates and then control returns to the calling method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/>
              <a:t>method calls can be nested as shown below</a:t>
            </a:r>
          </a:p>
        </p:txBody>
      </p:sp>
      <p:sp>
        <p:nvSpPr>
          <p:cNvPr id="9220" name="Text Box 4"/>
          <p:cNvSpPr txBox="1">
            <a:spLocks noChangeAspect="1" noChangeArrowheads="1"/>
          </p:cNvSpPr>
          <p:nvPr/>
        </p:nvSpPr>
        <p:spPr bwMode="auto">
          <a:xfrm>
            <a:off x="5013325" y="528478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000"/>
              <a:t> </a:t>
            </a:r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4343400" y="4572000"/>
            <a:ext cx="4572000" cy="2057400"/>
            <a:chOff x="1344" y="2400"/>
            <a:chExt cx="3595" cy="1584"/>
          </a:xfrm>
        </p:grpSpPr>
        <p:grpSp>
          <p:nvGrpSpPr>
            <p:cNvPr id="9223" name="Group 6"/>
            <p:cNvGrpSpPr>
              <a:grpSpLocks/>
            </p:cNvGrpSpPr>
            <p:nvPr/>
          </p:nvGrpSpPr>
          <p:grpSpPr bwMode="auto">
            <a:xfrm>
              <a:off x="1344" y="2400"/>
              <a:ext cx="3595" cy="1584"/>
              <a:chOff x="1344" y="2400"/>
              <a:chExt cx="3595" cy="1584"/>
            </a:xfrm>
          </p:grpSpPr>
          <p:grpSp>
            <p:nvGrpSpPr>
              <p:cNvPr id="9228" name="Group 7"/>
              <p:cNvGrpSpPr>
                <a:grpSpLocks/>
              </p:cNvGrpSpPr>
              <p:nvPr/>
            </p:nvGrpSpPr>
            <p:grpSpPr bwMode="auto">
              <a:xfrm>
                <a:off x="1344" y="2400"/>
                <a:ext cx="3595" cy="1584"/>
                <a:chOff x="1397" y="2352"/>
                <a:chExt cx="3595" cy="1584"/>
              </a:xfrm>
            </p:grpSpPr>
            <p:sp>
              <p:nvSpPr>
                <p:cNvPr id="9239" name="AutoShape 8"/>
                <p:cNvSpPr>
                  <a:spLocks noChangeAspect="1" noChangeArrowheads="1"/>
                </p:cNvSpPr>
                <p:nvPr/>
              </p:nvSpPr>
              <p:spPr bwMode="auto">
                <a:xfrm>
                  <a:off x="1397" y="2352"/>
                  <a:ext cx="3595" cy="1584"/>
                </a:xfrm>
                <a:prstGeom prst="flowChartAlternateProcess">
                  <a:avLst/>
                </a:prstGeom>
                <a:solidFill>
                  <a:srgbClr val="CCFFFF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9240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1576" y="2682"/>
                  <a:ext cx="745" cy="102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9241" name="Text Box 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42" y="3002"/>
                  <a:ext cx="814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400" b="1">
                      <a:solidFill>
                        <a:schemeClr val="bg2"/>
                      </a:solidFill>
                      <a:latin typeface="Courier New" pitchFamily="49" charset="0"/>
                    </a:rPr>
                    <a:t> doIt();</a:t>
                  </a:r>
                </a:p>
              </p:txBody>
            </p:sp>
            <p:sp>
              <p:nvSpPr>
                <p:cNvPr id="9242" name="Text Box 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14" y="2461"/>
                  <a:ext cx="529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600" b="1">
                      <a:solidFill>
                        <a:schemeClr val="bg2"/>
                      </a:solidFill>
                      <a:latin typeface="Courier New" pitchFamily="49" charset="0"/>
                    </a:rPr>
                    <a:t>main</a:t>
                  </a:r>
                </a:p>
              </p:txBody>
            </p:sp>
            <p:sp>
              <p:nvSpPr>
                <p:cNvPr id="9243" name="Text Box 1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864" y="3137"/>
                  <a:ext cx="170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000"/>
                    <a:t> </a:t>
                  </a:r>
                </a:p>
              </p:txBody>
            </p:sp>
          </p:grpSp>
          <p:grpSp>
            <p:nvGrpSpPr>
              <p:cNvPr id="9229" name="Group 13"/>
              <p:cNvGrpSpPr>
                <a:grpSpLocks/>
              </p:cNvGrpSpPr>
              <p:nvPr/>
            </p:nvGrpSpPr>
            <p:grpSpPr bwMode="auto">
              <a:xfrm>
                <a:off x="2778" y="2479"/>
                <a:ext cx="1815" cy="1268"/>
                <a:chOff x="2778" y="2479"/>
                <a:chExt cx="1815" cy="1268"/>
              </a:xfrm>
            </p:grpSpPr>
            <p:sp>
              <p:nvSpPr>
                <p:cNvPr id="9230" name="Text Box 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968" y="2479"/>
                  <a:ext cx="529" cy="2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600" b="1">
                      <a:solidFill>
                        <a:schemeClr val="bg2"/>
                      </a:solidFill>
                      <a:latin typeface="Courier New" pitchFamily="49" charset="0"/>
                    </a:rPr>
                    <a:t>doIt</a:t>
                  </a:r>
                </a:p>
              </p:txBody>
            </p:sp>
            <p:sp>
              <p:nvSpPr>
                <p:cNvPr id="9231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2853" y="2707"/>
                  <a:ext cx="746" cy="995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9232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3848" y="2707"/>
                  <a:ext cx="745" cy="746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endParaRPr lang="en-US" altLang="en-US"/>
                </a:p>
              </p:txBody>
            </p:sp>
            <p:sp>
              <p:nvSpPr>
                <p:cNvPr id="9233" name="Text Box 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129" y="2669"/>
                  <a:ext cx="195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000"/>
                    <a:t>  </a:t>
                  </a:r>
                </a:p>
              </p:txBody>
            </p:sp>
            <p:sp>
              <p:nvSpPr>
                <p:cNvPr id="9234" name="Text Box 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142" y="3559"/>
                  <a:ext cx="169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000"/>
                    <a:t> </a:t>
                  </a:r>
                </a:p>
              </p:txBody>
            </p:sp>
            <p:sp>
              <p:nvSpPr>
                <p:cNvPr id="9235" name="Text Box 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59" y="2481"/>
                  <a:ext cx="722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600" b="1">
                      <a:solidFill>
                        <a:schemeClr val="bg2"/>
                      </a:solidFill>
                      <a:latin typeface="Courier New" pitchFamily="49" charset="0"/>
                    </a:rPr>
                    <a:t>helpMe</a:t>
                  </a:r>
                </a:p>
              </p:txBody>
            </p:sp>
            <p:sp>
              <p:nvSpPr>
                <p:cNvPr id="9236" name="Text Box 2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78" y="3025"/>
                  <a:ext cx="898" cy="2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400" b="1">
                      <a:solidFill>
                        <a:schemeClr val="bg2"/>
                      </a:solidFill>
                      <a:latin typeface="Courier New" pitchFamily="49" charset="0"/>
                    </a:rPr>
                    <a:t>helpMe();</a:t>
                  </a:r>
                </a:p>
              </p:txBody>
            </p:sp>
            <p:sp>
              <p:nvSpPr>
                <p:cNvPr id="9237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35" y="3311"/>
                  <a:ext cx="170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000"/>
                    <a:t> </a:t>
                  </a:r>
                </a:p>
              </p:txBody>
            </p:sp>
            <p:sp>
              <p:nvSpPr>
                <p:cNvPr id="9238" name="Text Box 2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24" y="2670"/>
                  <a:ext cx="195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000"/>
                    <a:t>  </a:t>
                  </a:r>
                </a:p>
              </p:txBody>
            </p:sp>
          </p:grpSp>
        </p:grpSp>
        <p:cxnSp>
          <p:nvCxnSpPr>
            <p:cNvPr id="9224" name="AutoShape 23"/>
            <p:cNvCxnSpPr>
              <a:cxnSpLocks noChangeAspect="1" noChangeShapeType="1"/>
            </p:cNvCxnSpPr>
            <p:nvPr/>
          </p:nvCxnSpPr>
          <p:spPr bwMode="auto">
            <a:xfrm rot="10800000">
              <a:off x="1916" y="3250"/>
              <a:ext cx="1141" cy="422"/>
            </a:xfrm>
            <a:prstGeom prst="bentConnector3">
              <a:avLst>
                <a:gd name="adj1" fmla="val 49958"/>
              </a:avLst>
            </a:prstGeom>
            <a:noFill/>
            <a:ln w="31750">
              <a:solidFill>
                <a:srgbClr val="FF0000"/>
              </a:solidFill>
              <a:miter lim="800000"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5" name="AutoShape 24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2310" y="2784"/>
              <a:ext cx="737" cy="355"/>
            </a:xfrm>
            <a:prstGeom prst="bentConnector3">
              <a:avLst>
                <a:gd name="adj1" fmla="val 49931"/>
              </a:avLst>
            </a:prstGeom>
            <a:noFill/>
            <a:ln w="31750">
              <a:solidFill>
                <a:srgbClr val="FF0000"/>
              </a:solidFill>
              <a:miter lim="800000"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6" name="AutoShape 25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3408" y="2784"/>
              <a:ext cx="633" cy="410"/>
            </a:xfrm>
            <a:prstGeom prst="bentConnector3">
              <a:avLst>
                <a:gd name="adj1" fmla="val 67296"/>
              </a:avLst>
            </a:prstGeom>
            <a:noFill/>
            <a:ln w="31750">
              <a:solidFill>
                <a:srgbClr val="FF0000"/>
              </a:solidFill>
              <a:miter lim="800000"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7" name="AutoShape 26"/>
            <p:cNvCxnSpPr>
              <a:cxnSpLocks noChangeAspect="1" noChangeShapeType="1"/>
            </p:cNvCxnSpPr>
            <p:nvPr/>
          </p:nvCxnSpPr>
          <p:spPr bwMode="auto">
            <a:xfrm rot="10800000">
              <a:off x="3193" y="3282"/>
              <a:ext cx="858" cy="142"/>
            </a:xfrm>
            <a:prstGeom prst="bentConnector3">
              <a:avLst>
                <a:gd name="adj1" fmla="val 50000"/>
              </a:avLst>
            </a:prstGeom>
            <a:noFill/>
            <a:ln w="31750">
              <a:solidFill>
                <a:srgbClr val="FF0000"/>
              </a:solidFill>
              <a:miter lim="800000"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222" name="Text Box 27"/>
          <p:cNvSpPr txBox="1">
            <a:spLocks noChangeArrowheads="1"/>
          </p:cNvSpPr>
          <p:nvPr/>
        </p:nvSpPr>
        <p:spPr bwMode="auto">
          <a:xfrm>
            <a:off x="152400" y="4876800"/>
            <a:ext cx="4267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1800"/>
              <a:t>main calls doIt( ) and main suspends</a:t>
            </a:r>
          </a:p>
          <a:p>
            <a:pPr eaLnBrk="1" hangingPunct="1">
              <a:buFontTx/>
              <a:buChar char="•"/>
            </a:pPr>
            <a:r>
              <a:rPr lang="en-US" altLang="en-US" sz="1800"/>
              <a:t>doIt( ) calls helpMe( ) and doIt suspends</a:t>
            </a:r>
          </a:p>
          <a:p>
            <a:pPr eaLnBrk="1" hangingPunct="1">
              <a:buFontTx/>
              <a:buChar char="•"/>
            </a:pPr>
            <a:r>
              <a:rPr lang="en-US" altLang="en-US" sz="1800"/>
              <a:t>helpMe executes until it completes </a:t>
            </a:r>
          </a:p>
          <a:p>
            <a:pPr eaLnBrk="1" hangingPunct="1">
              <a:buFontTx/>
              <a:buChar char="•"/>
            </a:pPr>
            <a:r>
              <a:rPr lang="en-US" altLang="en-US" sz="1800"/>
              <a:t>doIt resumes from right after the point </a:t>
            </a:r>
          </a:p>
          <a:p>
            <a:pPr eaLnBrk="1" hangingPunct="1"/>
            <a:r>
              <a:rPr lang="en-US" altLang="en-US" sz="1800"/>
              <a:t>	where it called helpMe</a:t>
            </a:r>
          </a:p>
          <a:p>
            <a:pPr eaLnBrk="1" hangingPunct="1">
              <a:buFontTx/>
              <a:buChar char="•"/>
            </a:pPr>
            <a:r>
              <a:rPr lang="en-US" altLang="en-US" sz="1800"/>
              <a:t>when helpMe ends, main resumes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Parameters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Parameters provide information for the method to use</a:t>
            </a:r>
          </a:p>
          <a:p>
            <a:pPr lvl="1" eaLnBrk="1" hangingPunct="1"/>
            <a:r>
              <a:rPr lang="en-US" altLang="en-US" sz="2400" smtClean="0"/>
              <a:t>that is, we use parameters to communicate between the calling method and the called method</a:t>
            </a:r>
          </a:p>
          <a:p>
            <a:pPr eaLnBrk="1" hangingPunct="1"/>
            <a:r>
              <a:rPr lang="en-US" altLang="en-US" sz="2800" smtClean="0"/>
              <a:t>Parameters are lists of variables or values already known in the calling method</a:t>
            </a:r>
          </a:p>
          <a:p>
            <a:pPr lvl="1" eaLnBrk="1" hangingPunct="1"/>
            <a:r>
              <a:rPr lang="en-US" altLang="en-US" sz="2400" smtClean="0"/>
              <a:t>without the parameters, the method does not  receive any information from the calling method so does not know anything specific about how it should function</a:t>
            </a:r>
          </a:p>
          <a:p>
            <a:pPr lvl="2" eaLnBrk="1" hangingPunct="1"/>
            <a:r>
              <a:rPr lang="en-US" altLang="en-US" sz="2000" smtClean="0"/>
              <a:t>a method that computes sales tax needs to know how much the sale was in order to compute the tax</a:t>
            </a:r>
          </a:p>
          <a:p>
            <a:pPr lvl="2" eaLnBrk="1" hangingPunct="1"/>
            <a:r>
              <a:rPr lang="en-US" altLang="en-US" sz="2000" smtClean="0"/>
              <a:t>or the previous method that determined someone’s initials needed to know that person’s name</a:t>
            </a:r>
          </a:p>
          <a:p>
            <a:pPr eaLnBrk="1" hangingPunct="1"/>
            <a:r>
              <a:rPr lang="en-US" altLang="en-US" sz="2800" smtClean="0"/>
              <a:t>Parameters </a:t>
            </a:r>
            <a:r>
              <a:rPr lang="en-US" altLang="en-US" sz="2800" i="1" smtClean="0"/>
              <a:t>must </a:t>
            </a:r>
            <a:r>
              <a:rPr lang="en-US" altLang="en-US" sz="2800" smtClean="0"/>
              <a:t>match in terms of the </a:t>
            </a:r>
            <a:r>
              <a:rPr lang="en-US" altLang="en-US" sz="2800" i="1" smtClean="0"/>
              <a:t>type </a:t>
            </a:r>
            <a:r>
              <a:rPr lang="en-US" altLang="en-US" sz="2800" smtClean="0"/>
              <a:t>of value and the </a:t>
            </a:r>
            <a:r>
              <a:rPr lang="en-US" altLang="en-US" sz="2800" i="1" smtClean="0"/>
              <a:t>number </a:t>
            </a:r>
            <a:r>
              <a:rPr lang="en-US" altLang="en-US" sz="2800" smtClean="0"/>
              <a:t>of parameters, but the names may </a:t>
            </a:r>
            <a:r>
              <a:rPr lang="en-US" altLang="en-US" sz="2800" i="1" smtClean="0"/>
              <a:t>differ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1997</Words>
  <Application>Microsoft Office PowerPoint</Application>
  <PresentationFormat>On-screen Show (4:3)</PresentationFormat>
  <Paragraphs>353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Bitmap Image</vt:lpstr>
      <vt:lpstr>Methods</vt:lpstr>
      <vt:lpstr>Using Methods</vt:lpstr>
      <vt:lpstr>Example:  Tic Tac Toe</vt:lpstr>
      <vt:lpstr>Components of a Method</vt:lpstr>
      <vt:lpstr>Writing Methods</vt:lpstr>
      <vt:lpstr>PowerPoint Presentation</vt:lpstr>
      <vt:lpstr>Some Examples</vt:lpstr>
      <vt:lpstr>PowerPoint Presentation</vt:lpstr>
      <vt:lpstr>Parameters</vt:lpstr>
      <vt:lpstr>PowerPoint Presentation</vt:lpstr>
      <vt:lpstr>PowerPoint Presentation</vt:lpstr>
      <vt:lpstr>PowerPoint Presentation</vt:lpstr>
      <vt:lpstr>More on Formal and Actual Params</vt:lpstr>
      <vt:lpstr>Changing Parameter Values</vt:lpstr>
      <vt:lpstr>PowerPoint Presentation</vt:lpstr>
      <vt:lpstr>PowerPoint Presentation</vt:lpstr>
      <vt:lpstr>Passing and Changing Array Example</vt:lpstr>
      <vt:lpstr>A Simple Sort Method</vt:lpstr>
      <vt:lpstr>PowerPoint Presentation</vt:lpstr>
      <vt:lpstr>PowerPoint Presentation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</dc:title>
  <dc:creator>foxr</dc:creator>
  <cp:lastModifiedBy>Administrator</cp:lastModifiedBy>
  <cp:revision>16</cp:revision>
  <dcterms:created xsi:type="dcterms:W3CDTF">2003-06-17T15:14:24Z</dcterms:created>
  <dcterms:modified xsi:type="dcterms:W3CDTF">2015-06-15T13:16:38Z</dcterms:modified>
</cp:coreProperties>
</file>