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30" r:id="rId3"/>
    <p:sldId id="331" r:id="rId4"/>
    <p:sldId id="345" r:id="rId5"/>
    <p:sldId id="335" r:id="rId6"/>
    <p:sldId id="332" r:id="rId7"/>
    <p:sldId id="342" r:id="rId8"/>
    <p:sldId id="337" r:id="rId9"/>
    <p:sldId id="346" r:id="rId10"/>
    <p:sldId id="343" r:id="rId11"/>
    <p:sldId id="340" r:id="rId12"/>
    <p:sldId id="341" r:id="rId13"/>
    <p:sldId id="344" r:id="rId14"/>
    <p:sldId id="347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95"/>
    <a:srgbClr val="FF3300"/>
    <a:srgbClr val="660066"/>
    <a:srgbClr val="33CC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95" autoAdjust="0"/>
  </p:normalViewPr>
  <p:slideViewPr>
    <p:cSldViewPr>
      <p:cViewPr>
        <p:scale>
          <a:sx n="60" d="100"/>
          <a:sy n="60" d="100"/>
        </p:scale>
        <p:origin x="-71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5EB1-86B9-4B2D-A09A-022C48DCE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1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859E2-8CB6-4BB2-8652-36BC49436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5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DF7E0-3BD5-4B6F-A040-B72CFED09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8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1FDC0-1785-4810-8A95-9738AA0B8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7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AC2E6-8FCC-45D8-BEDB-62A4EF1DF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613DD-C0AA-449A-8416-6FE256A67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7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1B22A-F88D-4BA2-B5D5-294CA0EC6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A02AE-76FC-4C00-9E4B-D59CB173A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8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2723E-7DAC-4BCD-A0C8-1F0A39C41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0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B69A-1936-4D52-BD9B-1C7362090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8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3F3D6-2FAE-4ED0-B455-26F03D0F4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7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95"/>
            </a:gs>
            <a:gs pos="100000">
              <a:srgbClr val="F2FF95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7D04CC-6D6B-48E8-AF46-A4B465141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u.edu/~foxr/Camp08/Programs/BoardGame2.jav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u.edu/~foxr/Camp15/Programs/CountArrayElements.java" TargetMode="External"/><Relationship Id="rId2" Type="http://schemas.openxmlformats.org/officeDocument/2006/relationships/hyperlink" Target="http://www.nku.edu/~foxr/Camp15/Programs/ArrayOfStrings.ja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ku.edu/~foxr/Camp15/Programs/BoardGame.java" TargetMode="External"/><Relationship Id="rId5" Type="http://schemas.openxmlformats.org/officeDocument/2006/relationships/hyperlink" Target="http://www.nku.edu/~foxr/Camp15/Programs/TwoArrays.java" TargetMode="External"/><Relationship Id="rId4" Type="http://schemas.openxmlformats.org/officeDocument/2006/relationships/hyperlink" Target="http://www.nku.edu/~foxr/Camp15/Programs/Vowels.jav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Introducing Arrays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5344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We will often need to store collections of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 list of names to sort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 list of values to compute averages, standard deviation, </a:t>
            </a:r>
            <a:r>
              <a:rPr lang="en-US" altLang="en-US" sz="2400" dirty="0" err="1" smtClean="0"/>
              <a:t>etc</a:t>
            </a:r>
            <a:endParaRPr lang="en-US" alt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a group of GUI components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Java provides different types of </a:t>
            </a:r>
            <a:r>
              <a:rPr lang="en-US" altLang="en-US" sz="2800" i="1" dirty="0" smtClean="0"/>
              <a:t>containers </a:t>
            </a:r>
            <a:r>
              <a:rPr lang="en-US" altLang="en-US" sz="2800" dirty="0" smtClean="0"/>
              <a:t>to store multiple values, the most common is the array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990600" y="4495800"/>
            <a:ext cx="7011988" cy="2009775"/>
            <a:chOff x="576" y="1344"/>
            <a:chExt cx="4417" cy="1266"/>
          </a:xfrm>
        </p:grpSpPr>
        <p:sp>
          <p:nvSpPr>
            <p:cNvPr id="2054" name="Rectangle 5"/>
            <p:cNvSpPr>
              <a:spLocks noChangeArrowheads="1"/>
            </p:cNvSpPr>
            <p:nvPr/>
          </p:nvSpPr>
          <p:spPr bwMode="auto">
            <a:xfrm>
              <a:off x="1680" y="1872"/>
              <a:ext cx="32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/>
                <a:t>0     1     2     3     4     5     6     7     8     9</a:t>
              </a:r>
            </a:p>
          </p:txBody>
        </p: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604" y="2160"/>
              <a:ext cx="3389" cy="450"/>
              <a:chOff x="1533" y="3128"/>
              <a:chExt cx="3389" cy="450"/>
            </a:xfrm>
          </p:grpSpPr>
          <p:grpSp>
            <p:nvGrpSpPr>
              <p:cNvPr id="2063" name="Group 7"/>
              <p:cNvGrpSpPr>
                <a:grpSpLocks/>
              </p:cNvGrpSpPr>
              <p:nvPr/>
            </p:nvGrpSpPr>
            <p:grpSpPr bwMode="auto">
              <a:xfrm>
                <a:off x="1533" y="3128"/>
                <a:ext cx="3389" cy="450"/>
                <a:chOff x="1533" y="3128"/>
                <a:chExt cx="3389" cy="450"/>
              </a:xfrm>
            </p:grpSpPr>
            <p:sp>
              <p:nvSpPr>
                <p:cNvPr id="2065" name="Rectangle 8"/>
                <p:cNvSpPr>
                  <a:spLocks noChangeArrowheads="1"/>
                </p:cNvSpPr>
                <p:nvPr/>
              </p:nvSpPr>
              <p:spPr bwMode="auto">
                <a:xfrm>
                  <a:off x="1533" y="3132"/>
                  <a:ext cx="3389" cy="44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6" name="Rectangle 9"/>
                <p:cNvSpPr>
                  <a:spLocks noChangeArrowheads="1"/>
                </p:cNvSpPr>
                <p:nvPr/>
              </p:nvSpPr>
              <p:spPr bwMode="auto">
                <a:xfrm>
                  <a:off x="1888" y="3132"/>
                  <a:ext cx="333" cy="44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7" name="Rectangle 10"/>
                <p:cNvSpPr>
                  <a:spLocks noChangeArrowheads="1"/>
                </p:cNvSpPr>
                <p:nvPr/>
              </p:nvSpPr>
              <p:spPr bwMode="auto">
                <a:xfrm>
                  <a:off x="2543" y="3132"/>
                  <a:ext cx="333" cy="44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8" name="Rectangle 11"/>
                <p:cNvSpPr>
                  <a:spLocks noChangeArrowheads="1"/>
                </p:cNvSpPr>
                <p:nvPr/>
              </p:nvSpPr>
              <p:spPr bwMode="auto">
                <a:xfrm>
                  <a:off x="3225" y="3132"/>
                  <a:ext cx="333" cy="44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9" name="Rectangle 12"/>
                <p:cNvSpPr>
                  <a:spLocks noChangeArrowheads="1"/>
                </p:cNvSpPr>
                <p:nvPr/>
              </p:nvSpPr>
              <p:spPr bwMode="auto">
                <a:xfrm>
                  <a:off x="3893" y="3132"/>
                  <a:ext cx="333" cy="44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0" name="Line 13"/>
                <p:cNvSpPr>
                  <a:spLocks noChangeShapeType="1"/>
                </p:cNvSpPr>
                <p:nvPr/>
              </p:nvSpPr>
              <p:spPr bwMode="auto">
                <a:xfrm>
                  <a:off x="4571" y="3128"/>
                  <a:ext cx="0" cy="4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64" name="Rectangle 14"/>
              <p:cNvSpPr>
                <a:spLocks noChangeArrowheads="1"/>
              </p:cNvSpPr>
              <p:nvPr/>
            </p:nvSpPr>
            <p:spPr bwMode="auto">
              <a:xfrm>
                <a:off x="1564" y="3216"/>
                <a:ext cx="33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n-US"/>
                  <a:t>79   87   94   82   67   98   87   81   74   91</a:t>
                </a:r>
              </a:p>
            </p:txBody>
          </p:sp>
        </p:grpSp>
        <p:grpSp>
          <p:nvGrpSpPr>
            <p:cNvPr id="2056" name="Group 15"/>
            <p:cNvGrpSpPr>
              <a:grpSpLocks/>
            </p:cNvGrpSpPr>
            <p:nvPr/>
          </p:nvGrpSpPr>
          <p:grpSpPr bwMode="auto">
            <a:xfrm>
              <a:off x="576" y="1344"/>
              <a:ext cx="1310" cy="1210"/>
              <a:chOff x="576" y="1344"/>
              <a:chExt cx="1310" cy="1210"/>
            </a:xfrm>
          </p:grpSpPr>
          <p:sp>
            <p:nvSpPr>
              <p:cNvPr id="2060" name="Rectangle 1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6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n-US" sz="2000" b="1">
                    <a:latin typeface="Courier New" pitchFamily="49" charset="0"/>
                  </a:rPr>
                  <a:t>scores</a:t>
                </a:r>
              </a:p>
            </p:txBody>
          </p:sp>
          <p:sp>
            <p:nvSpPr>
              <p:cNvPr id="102417" name="Text Box 17"/>
              <p:cNvSpPr txBox="1">
                <a:spLocks noChangeArrowheads="1"/>
              </p:cNvSpPr>
              <p:nvPr/>
            </p:nvSpPr>
            <p:spPr bwMode="auto">
              <a:xfrm>
                <a:off x="576" y="1344"/>
                <a:ext cx="1310" cy="44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The entire array</a:t>
                </a:r>
              </a:p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has a single name</a:t>
                </a:r>
              </a:p>
            </p:txBody>
          </p:sp>
          <p:sp>
            <p:nvSpPr>
              <p:cNvPr id="2062" name="Line 18"/>
              <p:cNvSpPr>
                <a:spLocks noChangeShapeType="1"/>
              </p:cNvSpPr>
              <p:nvPr/>
            </p:nvSpPr>
            <p:spPr bwMode="auto">
              <a:xfrm>
                <a:off x="1200" y="1824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7" name="Group 19"/>
            <p:cNvGrpSpPr>
              <a:grpSpLocks/>
            </p:cNvGrpSpPr>
            <p:nvPr/>
          </p:nvGrpSpPr>
          <p:grpSpPr bwMode="auto">
            <a:xfrm>
              <a:off x="2164" y="1392"/>
              <a:ext cx="2270" cy="528"/>
              <a:chOff x="2164" y="1392"/>
              <a:chExt cx="2270" cy="528"/>
            </a:xfrm>
          </p:grpSpPr>
          <p:sp>
            <p:nvSpPr>
              <p:cNvPr id="102420" name="Text Box 20"/>
              <p:cNvSpPr txBox="1">
                <a:spLocks noChangeArrowheads="1"/>
              </p:cNvSpPr>
              <p:nvPr/>
            </p:nvSpPr>
            <p:spPr bwMode="auto">
              <a:xfrm>
                <a:off x="2164" y="1392"/>
                <a:ext cx="227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sz="20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Each value has a numeric </a:t>
                </a:r>
                <a:r>
                  <a:rPr lang="en-US" sz="20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index</a:t>
                </a:r>
              </a:p>
            </p:txBody>
          </p:sp>
          <p:sp>
            <p:nvSpPr>
              <p:cNvPr id="2059" name="Line 21"/>
              <p:cNvSpPr>
                <a:spLocks noChangeShapeType="1"/>
              </p:cNvSpPr>
              <p:nvPr/>
            </p:nvSpPr>
            <p:spPr bwMode="auto">
              <a:xfrm flipH="1">
                <a:off x="3264" y="1632"/>
                <a:ext cx="336" cy="2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1295400" y="3200400"/>
            <a:ext cx="61944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Here is an array of numbers called scores</a:t>
            </a:r>
          </a:p>
          <a:p>
            <a:pPr eaLnBrk="1" hangingPunct="1"/>
            <a:r>
              <a:rPr lang="en-US" altLang="en-US" sz="2000">
                <a:solidFill>
                  <a:srgbClr val="008000"/>
                </a:solidFill>
              </a:rPr>
              <a:t>	The array stores individual int values (10 of them)</a:t>
            </a:r>
          </a:p>
          <a:p>
            <a:pPr eaLnBrk="1" hangingPunct="1"/>
            <a:r>
              <a:rPr lang="en-US" altLang="en-US" sz="2000">
                <a:solidFill>
                  <a:srgbClr val="008000"/>
                </a:solidFill>
              </a:rPr>
              <a:t>     	We refer to the entire array as scores</a:t>
            </a:r>
          </a:p>
          <a:p>
            <a:pPr eaLnBrk="1" hangingPunct="1"/>
            <a:r>
              <a:rPr lang="en-US" altLang="en-US" sz="2000">
                <a:solidFill>
                  <a:srgbClr val="008000"/>
                </a:solidFill>
              </a:rPr>
              <a:t>	We refer to an individual entry through </a:t>
            </a:r>
            <a:r>
              <a:rPr lang="en-US" altLang="en-US" sz="2000" i="1">
                <a:solidFill>
                  <a:srgbClr val="008000"/>
                </a:solidFill>
              </a:rPr>
              <a:t>indexing </a:t>
            </a:r>
            <a:r>
              <a:rPr lang="en-US" altLang="en-US" sz="2000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Representing Variable Players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7912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Now lets consider if we want to change our simple game to allow for between 2 and 5 players</a:t>
            </a:r>
          </a:p>
          <a:p>
            <a:pPr lvl="1" eaLnBrk="1" hangingPunct="1"/>
            <a:r>
              <a:rPr lang="en-US" altLang="en-US" sz="2400" dirty="0" smtClean="0"/>
              <a:t>We can’t implement p1, p2, p3, p4, p5 because, while that seems simple, it would be awkward to determine whose turn it is next in the case of having 3 players, or 2 players, or 5 players</a:t>
            </a:r>
          </a:p>
          <a:p>
            <a:pPr lvl="1" eaLnBrk="1" hangingPunct="1"/>
            <a:r>
              <a:rPr lang="en-US" altLang="en-US" sz="2400" dirty="0" smtClean="0"/>
              <a:t>So instead, we will use an array of players, p[</a:t>
            </a:r>
            <a:r>
              <a:rPr lang="en-US" altLang="en-US" sz="2400" dirty="0" err="1" smtClean="0"/>
              <a:t>i</a:t>
            </a:r>
            <a:r>
              <a:rPr lang="en-US" altLang="en-US" sz="2400" dirty="0" smtClean="0"/>
              <a:t>] storing the location of player </a:t>
            </a:r>
            <a:r>
              <a:rPr lang="en-US" altLang="en-US" sz="2400" dirty="0" err="1" smtClean="0"/>
              <a:t>i</a:t>
            </a:r>
            <a:endParaRPr lang="en-US" altLang="en-US" sz="2400" dirty="0" smtClean="0"/>
          </a:p>
          <a:p>
            <a:pPr lvl="1" eaLnBrk="1" hangingPunct="1"/>
            <a:r>
              <a:rPr lang="en-US" altLang="en-US" sz="2400" dirty="0" smtClean="0"/>
              <a:t>We will store the number of players in a variable, n, and use a for loop to control whose turn it is</a:t>
            </a:r>
          </a:p>
          <a:p>
            <a:pPr lvl="1" eaLnBrk="1" hangingPunct="1"/>
            <a:r>
              <a:rPr lang="en-US" altLang="en-US" sz="2400" dirty="0" smtClean="0"/>
              <a:t>So, here we have a revised version of the </a:t>
            </a:r>
            <a:r>
              <a:rPr lang="en-US" altLang="en-US" sz="2400" dirty="0" err="1" smtClean="0"/>
              <a:t>BoardGame</a:t>
            </a:r>
            <a:r>
              <a:rPr lang="en-US" altLang="en-US" sz="2400" dirty="0" smtClean="0"/>
              <a:t> program at </a:t>
            </a:r>
            <a:r>
              <a:rPr lang="en-US" altLang="en-US" sz="2000" dirty="0" smtClean="0">
                <a:hlinkClick r:id="rId2"/>
              </a:rPr>
              <a:t>http://www.nku.edu/~foxr/Camp08/Programs/BoardGame2.java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Graphics with an Array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3581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Consider an array is storing a list of int values – we want to create a “bar” chart out of it</a:t>
            </a:r>
          </a:p>
          <a:p>
            <a:pPr lvl="1" eaLnBrk="1" hangingPunct="1"/>
            <a:r>
              <a:rPr lang="en-US" altLang="en-US" sz="2400" smtClean="0"/>
              <a:t>we calculate the amount of space we need between each bar (this will be based on the number of and thickness of each bar – 20 pixels for this example) versus the width of the chart itself</a:t>
            </a:r>
          </a:p>
          <a:p>
            <a:pPr lvl="2" eaLnBrk="1" hangingPunct="1"/>
            <a:r>
              <a:rPr lang="en-US" altLang="en-US" sz="2000" smtClean="0"/>
              <a:t>we calculate the starting position of each bar as 50 + spaceBetween + 20 * number of bars prior to this bar </a:t>
            </a:r>
          </a:p>
          <a:p>
            <a:pPr lvl="2" eaLnBrk="1" hangingPunct="1"/>
            <a:r>
              <a:rPr lang="en-US" altLang="en-US" sz="2000" smtClean="0"/>
              <a:t>each bar is a rectangle starting 50, 350-data[i] but here, I multiply by 3 since the data are all &lt; 100, and each bar is 20 wide by data[i] * 3 long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4572000"/>
            <a:ext cx="69230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for(int i=0;i&lt;n;i++)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	g.fillRect(xStart, 350 - data[i]*3, 20, data[i]*3);</a:t>
            </a:r>
          </a:p>
          <a:p>
            <a:pPr eaLnBrk="1" hangingPunct="1"/>
            <a:r>
              <a:rPr lang="en-US" altLang="en-US"/>
              <a:t>	xStart += i * 10 + spaceBetween;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Multiple Images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mtClean="0"/>
              <a:t>Here, we create an array of ImageIcons and place them all on the screen as thumbnails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80391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ImageIcon[] imageIcons = new ImageIcon[12];</a:t>
            </a:r>
          </a:p>
          <a:p>
            <a:pPr eaLnBrk="1" hangingPunct="1"/>
            <a:r>
              <a:rPr lang="en-US" altLang="en-US" sz="1800"/>
              <a:t>Image[] images = new Image[12];</a:t>
            </a:r>
          </a:p>
          <a:p>
            <a:pPr eaLnBrk="1" hangingPunct="1"/>
            <a:r>
              <a:rPr lang="en-US" altLang="en-US" sz="1800"/>
              <a:t>String filename;		// assume all images are in images/pic1.jpg, pic2.jpg etc</a:t>
            </a:r>
          </a:p>
          <a:p>
            <a:pPr eaLnBrk="1" hangingPunct="1"/>
            <a:r>
              <a:rPr lang="en-US" altLang="en-US" sz="1800"/>
              <a:t>for(int i=0;i&lt;12;i++)</a:t>
            </a:r>
          </a:p>
          <a:p>
            <a:pPr eaLnBrk="1" hangingPunct="1"/>
            <a:r>
              <a:rPr lang="en-US" altLang="en-US" sz="1800"/>
              <a:t>{</a:t>
            </a:r>
          </a:p>
          <a:p>
            <a:pPr eaLnBrk="1" hangingPunct="1"/>
            <a:r>
              <a:rPr lang="en-US" altLang="en-US" sz="1800"/>
              <a:t>	filename = "images/pic" + i + ".jpg";</a:t>
            </a:r>
          </a:p>
          <a:p>
            <a:pPr eaLnBrk="1" hangingPunct="1"/>
            <a:r>
              <a:rPr lang="en-US" altLang="en-US" sz="1800"/>
              <a:t>	imageIcons[i] = new ImageIcon(filename);</a:t>
            </a:r>
          </a:p>
          <a:p>
            <a:pPr eaLnBrk="1" hangingPunct="1"/>
            <a:r>
              <a:rPr lang="en-US" altLang="en-US" sz="1800"/>
              <a:t>	images[i] = imageIcons[i].getImage();</a:t>
            </a:r>
          </a:p>
          <a:p>
            <a:pPr eaLnBrk="1" hangingPunct="1"/>
            <a:r>
              <a:rPr lang="en-US" altLang="en-US" sz="1800"/>
              <a:t>}</a:t>
            </a:r>
          </a:p>
          <a:p>
            <a:pPr eaLnBrk="1" hangingPunct="1"/>
            <a:r>
              <a:rPr lang="en-US" altLang="en-US" sz="1800"/>
              <a:t>int xPosition = 0, yPosition = 0;</a:t>
            </a:r>
          </a:p>
          <a:p>
            <a:pPr eaLnBrk="1" hangingPunct="1"/>
            <a:r>
              <a:rPr lang="en-US" altLang="en-US" sz="1800"/>
              <a:t>for(int i=0;i&lt;12;i++)</a:t>
            </a:r>
          </a:p>
          <a:p>
            <a:pPr eaLnBrk="1" hangingPunct="1"/>
            <a:r>
              <a:rPr lang="en-US" altLang="en-US" sz="1800"/>
              <a:t>{</a:t>
            </a:r>
          </a:p>
          <a:p>
            <a:pPr eaLnBrk="1" hangingPunct="1"/>
            <a:r>
              <a:rPr lang="en-US" altLang="en-US" sz="1800"/>
              <a:t>	xPosition = (i%4) * 50;</a:t>
            </a:r>
          </a:p>
          <a:p>
            <a:pPr eaLnBrk="1" hangingPunct="1"/>
            <a:r>
              <a:rPr lang="en-US" altLang="en-US" sz="1800"/>
              <a:t>	yPosition = (i/4) * 50;</a:t>
            </a:r>
          </a:p>
          <a:p>
            <a:pPr eaLnBrk="1" hangingPunct="1"/>
            <a:r>
              <a:rPr lang="en-US" altLang="en-US" sz="1800"/>
              <a:t>	g.drawImage(images[i], xPosition, yPosition, 45, 45, Color.black, this);</a:t>
            </a:r>
          </a:p>
          <a:p>
            <a:pPr eaLnBrk="1" hangingPunct="1"/>
            <a:r>
              <a:rPr lang="en-US" altLang="en-US" sz="180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3657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Storing Graphics Data in an Array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343400" y="228600"/>
            <a:ext cx="4510088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Random generator = new Random();</a:t>
            </a:r>
          </a:p>
          <a:p>
            <a:pPr eaLnBrk="1" hangingPunct="1"/>
            <a:r>
              <a:rPr lang="en-US" altLang="en-US" sz="1800"/>
              <a:t>int i, red, green, blue;</a:t>
            </a:r>
          </a:p>
          <a:p>
            <a:pPr eaLnBrk="1" hangingPunct="1"/>
            <a:r>
              <a:rPr lang="en-US" altLang="en-US" sz="1800"/>
              <a:t>int[] x, y, size;</a:t>
            </a:r>
          </a:p>
          <a:p>
            <a:pPr eaLnBrk="1" hangingPunct="1"/>
            <a:r>
              <a:rPr lang="en-US" altLang="en-US" sz="1800"/>
              <a:t>Color[] color;</a:t>
            </a:r>
          </a:p>
          <a:p>
            <a:pPr eaLnBrk="1" hangingPunct="1"/>
            <a:r>
              <a:rPr lang="en-US" altLang="en-US" sz="1800"/>
              <a:t>x = new int[25];</a:t>
            </a:r>
          </a:p>
          <a:p>
            <a:pPr eaLnBrk="1" hangingPunct="1"/>
            <a:r>
              <a:rPr lang="en-US" altLang="en-US" sz="1800"/>
              <a:t>y = new int[25];</a:t>
            </a:r>
          </a:p>
          <a:p>
            <a:pPr eaLnBrk="1" hangingPunct="1"/>
            <a:r>
              <a:rPr lang="en-US" altLang="en-US" sz="1800"/>
              <a:t>size = new int[25];</a:t>
            </a:r>
          </a:p>
          <a:p>
            <a:pPr eaLnBrk="1" hangingPunct="1"/>
            <a:r>
              <a:rPr lang="en-US" altLang="en-US" sz="1800"/>
              <a:t>color = new Color[25];</a:t>
            </a:r>
          </a:p>
          <a:p>
            <a:pPr eaLnBrk="1" hangingPunct="1"/>
            <a:r>
              <a:rPr lang="en-US" altLang="en-US" sz="1800"/>
              <a:t>for(i=0;i&lt;25;i++)    {</a:t>
            </a:r>
          </a:p>
          <a:p>
            <a:pPr eaLnBrk="1" hangingPunct="1"/>
            <a:r>
              <a:rPr lang="en-US" altLang="en-US" sz="1800"/>
              <a:t>	x[i]=generator.nextInt(480) + 10;</a:t>
            </a:r>
          </a:p>
          <a:p>
            <a:pPr eaLnBrk="1" hangingPunct="1"/>
            <a:r>
              <a:rPr lang="en-US" altLang="en-US" sz="1800"/>
              <a:t>	y[i]=generator.nextInt(480) + 10;</a:t>
            </a:r>
          </a:p>
          <a:p>
            <a:pPr eaLnBrk="1" hangingPunct="1"/>
            <a:r>
              <a:rPr lang="en-US" altLang="en-US" sz="1800"/>
              <a:t>	size[i]=generator.nextInt(10) + 3;</a:t>
            </a:r>
          </a:p>
          <a:p>
            <a:pPr eaLnBrk="1" hangingPunct="1"/>
            <a:r>
              <a:rPr lang="en-US" altLang="en-US" sz="1800"/>
              <a:t>	red=generator.nextInt(256);</a:t>
            </a:r>
          </a:p>
          <a:p>
            <a:pPr eaLnBrk="1" hangingPunct="1"/>
            <a:r>
              <a:rPr lang="en-US" altLang="en-US" sz="1800"/>
              <a:t>	green=generator.nextInt(256);</a:t>
            </a:r>
          </a:p>
          <a:p>
            <a:pPr eaLnBrk="1" hangingPunct="1"/>
            <a:r>
              <a:rPr lang="en-US" altLang="en-US" sz="1800"/>
              <a:t>	blue=generator.nextInt(256);</a:t>
            </a:r>
          </a:p>
          <a:p>
            <a:pPr eaLnBrk="1" hangingPunct="1"/>
            <a:r>
              <a:rPr lang="en-US" altLang="en-US" sz="1800"/>
              <a:t>	color[i]=new Color(red, green, blue);</a:t>
            </a:r>
          </a:p>
          <a:p>
            <a:pPr eaLnBrk="1" hangingPunct="1"/>
            <a:r>
              <a:rPr lang="en-US" altLang="en-US" sz="1800"/>
              <a:t>}</a:t>
            </a:r>
          </a:p>
          <a:p>
            <a:pPr eaLnBrk="1" hangingPunct="1"/>
            <a:r>
              <a:rPr lang="en-US" altLang="en-US" sz="1800"/>
              <a:t>g.setColor(Color.black);</a:t>
            </a:r>
          </a:p>
          <a:p>
            <a:pPr eaLnBrk="1" hangingPunct="1"/>
            <a:r>
              <a:rPr lang="en-US" altLang="en-US" sz="1800"/>
              <a:t>g.fillRect(0,0,500,500);</a:t>
            </a:r>
          </a:p>
          <a:p>
            <a:pPr eaLnBrk="1" hangingPunct="1"/>
            <a:r>
              <a:rPr lang="en-US" altLang="en-US" sz="1800"/>
              <a:t>for(i=0;i&lt;25;i++)   {</a:t>
            </a:r>
          </a:p>
          <a:p>
            <a:pPr eaLnBrk="1" hangingPunct="1"/>
            <a:r>
              <a:rPr lang="en-US" altLang="en-US" sz="1800"/>
              <a:t>	g.setColor(color[i]);</a:t>
            </a:r>
          </a:p>
          <a:p>
            <a:pPr eaLnBrk="1" hangingPunct="1"/>
            <a:r>
              <a:rPr lang="en-US" altLang="en-US" sz="1800"/>
              <a:t>	g.fillOval(x[i], y[i], size[i], size[i]);</a:t>
            </a:r>
          </a:p>
          <a:p>
            <a:pPr eaLnBrk="1" hangingPunct="1"/>
            <a:r>
              <a:rPr lang="en-US" altLang="en-US" sz="1800"/>
              <a:t>}	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0" y="2819400"/>
            <a:ext cx="3771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We use 4 arrays</a:t>
            </a:r>
          </a:p>
          <a:p>
            <a:pPr eaLnBrk="1" hangingPunct="1"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</a:rPr>
              <a:t>x, y for the &lt;x, y&gt; coordinate</a:t>
            </a:r>
          </a:p>
          <a:p>
            <a:pPr eaLnBrk="1" hangingPunct="1"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</a:rPr>
              <a:t>size for the size of the oval</a:t>
            </a:r>
          </a:p>
          <a:p>
            <a:pPr eaLnBrk="1" hangingPunct="1"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</a:rPr>
              <a:t>color to store the Color of the 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Arrays for Random Storage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638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Another way to use an array is to create an array with dozens, hundreds or thousands of items and then randomly select from them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As an example, imagine a hangman game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want to randomly select a word to use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String[ ] words = {“word1”, “word2”, “word3”, “word4”, “word5”, “word6”, “word7”, “word8”};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Now you want to withdraw a word from words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 a random number generator to get a legal index from 0 to the length of the array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String word = words[</a:t>
            </a:r>
            <a:r>
              <a:rPr lang="en-US" dirty="0" err="1" smtClean="0"/>
              <a:t>generator.nextInt</a:t>
            </a:r>
            <a:r>
              <a:rPr lang="en-US" dirty="0" smtClean="0"/>
              <a:t>(</a:t>
            </a:r>
            <a:r>
              <a:rPr lang="en-US" dirty="0" err="1" smtClean="0"/>
              <a:t>words.length</a:t>
            </a:r>
            <a:r>
              <a:rPr lang="en-US" dirty="0" smtClean="0"/>
              <a:t>)];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Here, word is one of the 8 words in the array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Story Teller Program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r>
              <a:rPr lang="en-US" altLang="en-US" smtClean="0"/>
              <a:t>Let’s write a program that will generate the plot of a random story</a:t>
            </a:r>
          </a:p>
          <a:p>
            <a:pPr lvl="1"/>
            <a:r>
              <a:rPr lang="en-US" altLang="en-US" smtClean="0"/>
              <a:t>Each story consists of</a:t>
            </a:r>
          </a:p>
          <a:p>
            <a:pPr lvl="2"/>
            <a:r>
              <a:rPr lang="en-US" altLang="en-US" smtClean="0"/>
              <a:t>Main character</a:t>
            </a:r>
          </a:p>
          <a:p>
            <a:pPr lvl="2"/>
            <a:r>
              <a:rPr lang="en-US" altLang="en-US" smtClean="0"/>
              <a:t>Character met</a:t>
            </a:r>
          </a:p>
          <a:p>
            <a:pPr lvl="2"/>
            <a:r>
              <a:rPr lang="en-US" altLang="en-US" smtClean="0"/>
              <a:t>Location left</a:t>
            </a:r>
          </a:p>
          <a:p>
            <a:pPr lvl="2"/>
            <a:r>
              <a:rPr lang="en-US" altLang="en-US" smtClean="0"/>
              <a:t>Location traveled to</a:t>
            </a:r>
          </a:p>
          <a:p>
            <a:pPr lvl="2"/>
            <a:r>
              <a:rPr lang="en-US" altLang="en-US" smtClean="0"/>
              <a:t>Event that took place</a:t>
            </a:r>
          </a:p>
          <a:p>
            <a:pPr lvl="2"/>
            <a:r>
              <a:rPr lang="en-US" altLang="en-US" smtClean="0"/>
              <a:t>Situation or action that happened to main character</a:t>
            </a:r>
          </a:p>
          <a:p>
            <a:pPr lvl="2"/>
            <a:r>
              <a:rPr lang="en-US" altLang="en-US" smtClean="0"/>
              <a:t>Moral learned</a:t>
            </a:r>
          </a:p>
          <a:p>
            <a:pPr lvl="1"/>
            <a:r>
              <a:rPr lang="en-US" altLang="en-US" smtClean="0"/>
              <a:t>Use 7 String arrays and randomly select one element from each array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String[ ] main={“Frank Zappa”, “President Obama”, “Mickey Mouse”, “Joey </a:t>
            </a:r>
            <a:r>
              <a:rPr lang="en-US" dirty="0" err="1" smtClean="0"/>
              <a:t>Votto</a:t>
            </a:r>
            <a:r>
              <a:rPr lang="en-US" dirty="0" smtClean="0"/>
              <a:t>”, “Bill Gates”, “Renee”, “The invisible man who lives in my closet”};</a:t>
            </a:r>
          </a:p>
          <a:p>
            <a:pPr>
              <a:defRPr/>
            </a:pPr>
            <a:r>
              <a:rPr lang="en-US" dirty="0" smtClean="0"/>
              <a:t>Selecting a random string is done by using main[</a:t>
            </a:r>
            <a:r>
              <a:rPr lang="en-US" dirty="0" err="1" smtClean="0"/>
              <a:t>g.nextInt</a:t>
            </a:r>
            <a:r>
              <a:rPr lang="en-US" dirty="0" smtClean="0"/>
              <a:t>(</a:t>
            </a:r>
            <a:r>
              <a:rPr lang="en-US" dirty="0" err="1" smtClean="0"/>
              <a:t>main.length</a:t>
            </a:r>
            <a:r>
              <a:rPr lang="en-US" dirty="0" smtClean="0"/>
              <a:t>)]</a:t>
            </a:r>
          </a:p>
          <a:p>
            <a:pPr lvl="1">
              <a:defRPr/>
            </a:pPr>
            <a:r>
              <a:rPr lang="en-US" dirty="0" err="1" smtClean="0"/>
              <a:t>main.length</a:t>
            </a:r>
            <a:r>
              <a:rPr lang="en-US" dirty="0" smtClean="0"/>
              <a:t> is the length of the array</a:t>
            </a:r>
          </a:p>
          <a:p>
            <a:pPr lvl="1">
              <a:defRPr/>
            </a:pPr>
            <a:r>
              <a:rPr lang="en-US" dirty="0" smtClean="0"/>
              <a:t>we ask the random number generator to provide a random number from 0 to length-1 and use it as the array index to withdraw 1 String from main</a:t>
            </a:r>
          </a:p>
          <a:p>
            <a:pPr>
              <a:defRPr/>
            </a:pPr>
            <a:r>
              <a:rPr lang="en-US" dirty="0" smtClean="0"/>
              <a:t>We would similarly do this for each of our arrays</a:t>
            </a:r>
          </a:p>
          <a:p>
            <a:pPr>
              <a:defRPr/>
            </a:pPr>
            <a:r>
              <a:rPr lang="en-US" dirty="0" smtClean="0"/>
              <a:t>We use one (or more) output statements to output the story, filling in the gaps between the array elements so that it might read like this:</a:t>
            </a:r>
          </a:p>
          <a:p>
            <a:pPr lvl="1">
              <a:defRPr/>
            </a:pPr>
            <a:r>
              <a:rPr lang="en-US" u="sng" dirty="0" smtClean="0"/>
              <a:t>Frank Zappa</a:t>
            </a:r>
            <a:r>
              <a:rPr lang="en-US" dirty="0" smtClean="0"/>
              <a:t> left </a:t>
            </a:r>
            <a:r>
              <a:rPr lang="en-US" u="sng" dirty="0" smtClean="0"/>
              <a:t>Cincinnati, OH</a:t>
            </a:r>
            <a:r>
              <a:rPr lang="en-US" dirty="0" smtClean="0"/>
              <a:t> to travel to </a:t>
            </a:r>
            <a:r>
              <a:rPr lang="en-US" u="sng" dirty="0" smtClean="0"/>
              <a:t>the moon</a:t>
            </a:r>
            <a:r>
              <a:rPr lang="en-US" dirty="0" smtClean="0"/>
              <a:t> where he met </a:t>
            </a:r>
            <a:r>
              <a:rPr lang="en-US" u="sng" dirty="0" smtClean="0"/>
              <a:t>King Kong</a:t>
            </a:r>
            <a:r>
              <a:rPr lang="en-US" dirty="0" smtClean="0"/>
              <a:t>.  Together, they went to </a:t>
            </a:r>
            <a:r>
              <a:rPr lang="en-US" u="sng" dirty="0" smtClean="0"/>
              <a:t>a movie</a:t>
            </a:r>
            <a:r>
              <a:rPr lang="en-US" dirty="0" smtClean="0"/>
              <a:t> but on the way, </a:t>
            </a:r>
            <a:r>
              <a:rPr lang="en-US" u="sng" dirty="0" smtClean="0"/>
              <a:t>Frank Zappa</a:t>
            </a:r>
            <a:r>
              <a:rPr lang="en-US" dirty="0" smtClean="0"/>
              <a:t> </a:t>
            </a:r>
            <a:r>
              <a:rPr lang="en-US" u="sng" dirty="0" smtClean="0"/>
              <a:t>broke his leg</a:t>
            </a:r>
            <a:r>
              <a:rPr lang="en-US" dirty="0" smtClean="0"/>
              <a:t> and learned that </a:t>
            </a:r>
            <a:r>
              <a:rPr lang="en-US" u="sng" dirty="0" smtClean="0"/>
              <a:t>crime never pays</a:t>
            </a:r>
          </a:p>
          <a:p>
            <a:pPr lvl="1">
              <a:defRPr/>
            </a:pPr>
            <a:r>
              <a:rPr lang="en-US" dirty="0" smtClean="0"/>
              <a:t>the elements underlined are those withdrawn from the arrays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Question Answering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Let’s write a simple game that requires that the user correctly answer a number of questions</a:t>
            </a:r>
          </a:p>
          <a:p>
            <a:pPr lvl="1">
              <a:defRPr/>
            </a:pPr>
            <a:r>
              <a:rPr lang="en-US" dirty="0" smtClean="0"/>
              <a:t>The user can get points for each correct answer and win money (or prizes) based on the number of points</a:t>
            </a:r>
          </a:p>
          <a:p>
            <a:pPr lvl="1">
              <a:defRPr/>
            </a:pPr>
            <a:r>
              <a:rPr lang="en-US" dirty="0" smtClean="0"/>
              <a:t>Questions might be worth different points based on the difficulty of the question</a:t>
            </a:r>
          </a:p>
          <a:p>
            <a:pPr lvl="1">
              <a:defRPr/>
            </a:pPr>
            <a:r>
              <a:rPr lang="en-US" dirty="0" smtClean="0"/>
              <a:t>We might allow a user to keep answering until they miss a question, or we might give the user several “lives”</a:t>
            </a:r>
          </a:p>
          <a:p>
            <a:pPr lvl="1">
              <a:defRPr/>
            </a:pPr>
            <a:r>
              <a:rPr lang="en-US" dirty="0" smtClean="0"/>
              <a:t>Alternatively, we can give the user some “cheats” or “lifelines”</a:t>
            </a:r>
          </a:p>
          <a:p>
            <a:pPr lvl="1">
              <a:defRPr/>
            </a:pPr>
            <a:r>
              <a:rPr lang="en-US" dirty="0" smtClean="0"/>
              <a:t>We can put questions into different categories and let the user pick a category</a:t>
            </a:r>
          </a:p>
          <a:p>
            <a:pPr lvl="1">
              <a:defRPr/>
            </a:pPr>
            <a:r>
              <a:rPr lang="en-US" dirty="0" smtClean="0"/>
              <a:t>For now, we’ll stick to an easy game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Basic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Create two arrays, an array of questions and an array of answers – both will be Strings</a:t>
            </a:r>
          </a:p>
          <a:p>
            <a:pPr lvl="1">
              <a:defRPr/>
            </a:pPr>
            <a:r>
              <a:rPr lang="en-US" dirty="0" smtClean="0"/>
              <a:t>String[ ] questions = {“question 1”, “question 2”, … “question n”};</a:t>
            </a:r>
          </a:p>
          <a:p>
            <a:pPr lvl="1">
              <a:defRPr/>
            </a:pPr>
            <a:r>
              <a:rPr lang="en-US" dirty="0" smtClean="0"/>
              <a:t>String[ ] answers = {“answer 1”, “answer 2”, … “answer n”};</a:t>
            </a:r>
          </a:p>
          <a:p>
            <a:pPr lvl="1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amount = 0, round=1;</a:t>
            </a:r>
          </a:p>
          <a:p>
            <a:pPr lvl="1">
              <a:defRPr/>
            </a:pPr>
            <a:r>
              <a:rPr lang="en-US" dirty="0" err="1" smtClean="0"/>
              <a:t>boolean</a:t>
            </a:r>
            <a:r>
              <a:rPr lang="en-US" dirty="0" smtClean="0"/>
              <a:t> correct=true;</a:t>
            </a:r>
          </a:p>
          <a:p>
            <a:pPr lvl="1">
              <a:defRPr/>
            </a:pPr>
            <a:r>
              <a:rPr lang="en-US" dirty="0" smtClean="0"/>
              <a:t>while(correct&amp;&amp;round&lt;LIMIT) {</a:t>
            </a:r>
          </a:p>
          <a:p>
            <a:pPr lvl="2">
              <a:defRPr/>
            </a:pPr>
            <a:r>
              <a:rPr lang="en-US" dirty="0" smtClean="0"/>
              <a:t>generate a random question and ask the user</a:t>
            </a:r>
          </a:p>
          <a:p>
            <a:pPr lvl="2">
              <a:defRPr/>
            </a:pPr>
            <a:r>
              <a:rPr lang="en-US" dirty="0"/>
              <a:t>g</a:t>
            </a:r>
            <a:r>
              <a:rPr lang="en-US" dirty="0" smtClean="0"/>
              <a:t>et the user’s answer</a:t>
            </a:r>
          </a:p>
          <a:p>
            <a:pPr lvl="2">
              <a:defRPr/>
            </a:pPr>
            <a:r>
              <a:rPr lang="en-US" dirty="0"/>
              <a:t>i</a:t>
            </a:r>
            <a:r>
              <a:rPr lang="en-US" dirty="0" smtClean="0"/>
              <a:t>f user’s answer is equal to the answer in the answer array, add to amount else set correct to false</a:t>
            </a:r>
          </a:p>
          <a:p>
            <a:pPr lvl="2">
              <a:defRPr/>
            </a:pPr>
            <a:r>
              <a:rPr lang="en-US" dirty="0" smtClean="0"/>
              <a:t>}</a:t>
            </a:r>
          </a:p>
          <a:p>
            <a:pPr lvl="1">
              <a:defRPr/>
            </a:pPr>
            <a:r>
              <a:rPr lang="en-US" dirty="0" smtClean="0"/>
              <a:t>Output the result of the game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Generating a Random Question &amp;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Make sure that your arrays are set up so that the questions and their respective answers are in the same order</a:t>
            </a:r>
          </a:p>
          <a:p>
            <a:pPr lvl="1">
              <a:defRPr/>
            </a:pPr>
            <a:r>
              <a:rPr lang="en-US" dirty="0" smtClean="0"/>
              <a:t>questions[</a:t>
            </a:r>
            <a:r>
              <a:rPr lang="en-US" dirty="0" err="1" smtClean="0"/>
              <a:t>i</a:t>
            </a:r>
            <a:r>
              <a:rPr lang="en-US" dirty="0" smtClean="0"/>
              <a:t>]’s answer is in answer[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>
              <a:defRPr/>
            </a:pPr>
            <a:r>
              <a:rPr lang="en-US" dirty="0" smtClean="0"/>
              <a:t>To generate a random question</a:t>
            </a:r>
          </a:p>
          <a:p>
            <a:pPr lvl="1">
              <a:defRPr/>
            </a:pPr>
            <a:r>
              <a:rPr lang="en-US" dirty="0" err="1" smtClean="0"/>
              <a:t>num</a:t>
            </a:r>
            <a:r>
              <a:rPr lang="en-US" dirty="0" smtClean="0"/>
              <a:t>=</a:t>
            </a:r>
            <a:r>
              <a:rPr lang="en-US" dirty="0" err="1" smtClean="0"/>
              <a:t>g.nextInt</a:t>
            </a:r>
            <a:r>
              <a:rPr lang="en-US" dirty="0" smtClean="0"/>
              <a:t>(</a:t>
            </a:r>
            <a:r>
              <a:rPr lang="en-US" dirty="0" err="1" smtClean="0"/>
              <a:t>questions.length</a:t>
            </a:r>
            <a:r>
              <a:rPr lang="en-US" dirty="0" smtClean="0"/>
              <a:t>);</a:t>
            </a:r>
          </a:p>
          <a:p>
            <a:pPr lvl="1">
              <a:defRPr/>
            </a:pPr>
            <a:r>
              <a:rPr lang="en-US" dirty="0" smtClean="0"/>
              <a:t>print the question out and get the user’s answer, let’s store that in guess</a:t>
            </a:r>
          </a:p>
          <a:p>
            <a:pPr>
              <a:defRPr/>
            </a:pPr>
            <a:r>
              <a:rPr lang="en-US" dirty="0" smtClean="0"/>
              <a:t>If(</a:t>
            </a:r>
            <a:r>
              <a:rPr lang="en-US" dirty="0" err="1" smtClean="0"/>
              <a:t>guess.equalsIgnoreCase</a:t>
            </a:r>
            <a:r>
              <a:rPr lang="en-US" dirty="0" smtClean="0"/>
              <a:t>(answer[</a:t>
            </a:r>
            <a:r>
              <a:rPr lang="en-US" dirty="0" err="1" smtClean="0"/>
              <a:t>num</a:t>
            </a:r>
            <a:r>
              <a:rPr lang="en-US" dirty="0" smtClean="0"/>
              <a:t>]) …</a:t>
            </a:r>
          </a:p>
          <a:p>
            <a:pPr>
              <a:defRPr/>
            </a:pPr>
            <a:r>
              <a:rPr lang="en-US" dirty="0" smtClean="0"/>
              <a:t>We either need to equip our game with hundreds (or thousands) of questions, or use a do loop to ensure that no question is asked twice during a game, can you figure out how to do that?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 an Array?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Formally, an array is a </a:t>
            </a:r>
            <a:r>
              <a:rPr lang="en-US" altLang="en-US" sz="2400" i="1" smtClean="0"/>
              <a:t>homogeneous </a:t>
            </a:r>
            <a:r>
              <a:rPr lang="en-US" altLang="en-US" sz="2400" smtClean="0"/>
              <a:t>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collection of individual items where each item is of the same type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 Java, an array is an object but we can obtain individual elements by using an index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 an array is called a, then a[3] is an element in the array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declare an array: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type[ ]  name;		// or type name[ ];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instantiate an array: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name = new type[size]; 	// size is an int value like 10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access an array: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name[item]		// item is an int value between 0 and size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int[ ] x = new int[100];	// x stores 100 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String[ ] name;		// name is a String with no size yet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name = new String[10];	// now name has 10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name = new String[5];	// discard array for a new one of 5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int x, y[ ], z;		// y is an array, x and z are not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Not Repeating Random Numbers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8" y="685801"/>
            <a:ext cx="8991600" cy="274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 our question answering game, how do we make sure that no question is repeated?  Every time a question is asked, mark it as “used”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add a </a:t>
            </a:r>
            <a:r>
              <a:rPr lang="en-US" altLang="en-US" sz="2200" dirty="0" err="1" smtClean="0"/>
              <a:t>boolean</a:t>
            </a:r>
            <a:r>
              <a:rPr lang="en-US" altLang="en-US" sz="2200" dirty="0" smtClean="0"/>
              <a:t> array, used, whose size is the same as the questions and answers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each time we use a question, </a:t>
            </a:r>
            <a:r>
              <a:rPr lang="en-US" altLang="en-US" sz="2200" dirty="0" err="1" smtClean="0"/>
              <a:t>i</a:t>
            </a:r>
            <a:r>
              <a:rPr lang="en-US" altLang="en-US" sz="2200" dirty="0" smtClean="0"/>
              <a:t>, mark array element to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 smtClean="0"/>
              <a:t>when we generate a random number, make sure used[</a:t>
            </a:r>
            <a:r>
              <a:rPr lang="en-US" altLang="en-US" sz="2200" dirty="0" err="1" smtClean="0"/>
              <a:t>i</a:t>
            </a:r>
            <a:r>
              <a:rPr lang="en-US" altLang="en-US" sz="2200" dirty="0" smtClean="0"/>
              <a:t>] is false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3429000"/>
            <a:ext cx="82296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itchFamily="18" charset="0"/>
              </a:rPr>
              <a:t>Random </a:t>
            </a:r>
            <a:r>
              <a:rPr lang="en-US" altLang="en-US" dirty="0" smtClean="0">
                <a:latin typeface="Times New Roman" pitchFamily="18" charset="0"/>
              </a:rPr>
              <a:t>g = </a:t>
            </a:r>
            <a:r>
              <a:rPr lang="en-US" altLang="en-US" dirty="0">
                <a:latin typeface="Times New Roman" pitchFamily="18" charset="0"/>
              </a:rPr>
              <a:t>new Random( </a:t>
            </a:r>
            <a:r>
              <a:rPr lang="en-US" altLang="en-US" dirty="0" smtClean="0">
                <a:latin typeface="Times New Roman" pitchFamily="18" charset="0"/>
              </a:rPr>
              <a:t>);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String questions[ ] = {…};</a:t>
            </a:r>
          </a:p>
          <a:p>
            <a:pPr eaLnBrk="1" hangingPunct="1"/>
            <a:r>
              <a:rPr lang="en-US" altLang="en-US" dirty="0" err="1" smtClean="0">
                <a:latin typeface="Times New Roman" pitchFamily="18" charset="0"/>
              </a:rPr>
              <a:t>boolean</a:t>
            </a:r>
            <a:r>
              <a:rPr lang="en-US" altLang="en-US" dirty="0" smtClean="0">
                <a:latin typeface="Times New Roman" pitchFamily="18" charset="0"/>
              </a:rPr>
              <a:t> used[] = new </a:t>
            </a:r>
            <a:r>
              <a:rPr lang="en-US" altLang="en-US" dirty="0" err="1" smtClean="0">
                <a:latin typeface="Times New Roman" pitchFamily="18" charset="0"/>
              </a:rPr>
              <a:t>boolean</a:t>
            </a:r>
            <a:r>
              <a:rPr lang="en-US" altLang="en-US" dirty="0" smtClean="0">
                <a:latin typeface="Times New Roman" pitchFamily="18" charset="0"/>
              </a:rPr>
              <a:t>[</a:t>
            </a:r>
            <a:r>
              <a:rPr lang="en-US" altLang="en-US" dirty="0" err="1" smtClean="0">
                <a:latin typeface="Times New Roman" pitchFamily="18" charset="0"/>
              </a:rPr>
              <a:t>questions.length</a:t>
            </a:r>
            <a:r>
              <a:rPr lang="en-US" altLang="en-US" dirty="0" smtClean="0">
                <a:latin typeface="Times New Roman" pitchFamily="18" charset="0"/>
              </a:rPr>
              <a:t>];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for(int </a:t>
            </a:r>
            <a:r>
              <a:rPr lang="en-US" altLang="en-US" dirty="0" err="1" smtClean="0">
                <a:latin typeface="Times New Roman" pitchFamily="18" charset="0"/>
              </a:rPr>
              <a:t>i</a:t>
            </a:r>
            <a:r>
              <a:rPr lang="en-US" altLang="en-US" dirty="0" smtClean="0">
                <a:latin typeface="Times New Roman" pitchFamily="18" charset="0"/>
              </a:rPr>
              <a:t>=0;i&lt;</a:t>
            </a:r>
            <a:r>
              <a:rPr lang="en-US" altLang="en-US" dirty="0" err="1" smtClean="0">
                <a:latin typeface="Times New Roman" pitchFamily="18" charset="0"/>
              </a:rPr>
              <a:t>questions.length;i</a:t>
            </a:r>
            <a:r>
              <a:rPr lang="en-US" altLang="en-US" dirty="0" smtClean="0">
                <a:latin typeface="Times New Roman" pitchFamily="18" charset="0"/>
              </a:rPr>
              <a:t>++) used[</a:t>
            </a:r>
            <a:r>
              <a:rPr lang="en-US" altLang="en-US" dirty="0" err="1" smtClean="0">
                <a:latin typeface="Times New Roman" pitchFamily="18" charset="0"/>
              </a:rPr>
              <a:t>i</a:t>
            </a:r>
            <a:r>
              <a:rPr lang="en-US" altLang="en-US" dirty="0" smtClean="0">
                <a:latin typeface="Times New Roman" pitchFamily="18" charset="0"/>
              </a:rPr>
              <a:t>]=false;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do {</a:t>
            </a:r>
          </a:p>
          <a:p>
            <a:pPr eaLnBrk="1" hangingPunct="1"/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dirty="0" smtClean="0">
                <a:latin typeface="Times New Roman" pitchFamily="18" charset="0"/>
              </a:rPr>
              <a:t>    j=</a:t>
            </a:r>
            <a:r>
              <a:rPr lang="en-US" altLang="en-US" dirty="0" err="1" smtClean="0">
                <a:latin typeface="Times New Roman" pitchFamily="18" charset="0"/>
              </a:rPr>
              <a:t>g.nextInt</a:t>
            </a:r>
            <a:r>
              <a:rPr lang="en-US" altLang="en-US" dirty="0" smtClean="0">
                <a:latin typeface="Times New Roman" pitchFamily="18" charset="0"/>
              </a:rPr>
              <a:t>(</a:t>
            </a:r>
            <a:r>
              <a:rPr lang="en-US" altLang="en-US" dirty="0" err="1" smtClean="0">
                <a:latin typeface="Times New Roman" pitchFamily="18" charset="0"/>
              </a:rPr>
              <a:t>questions.length</a:t>
            </a:r>
            <a:r>
              <a:rPr lang="en-US" altLang="en-US" dirty="0" smtClean="0">
                <a:latin typeface="Times New Roman" pitchFamily="18" charset="0"/>
              </a:rPr>
              <a:t>);</a:t>
            </a:r>
          </a:p>
          <a:p>
            <a:pPr eaLnBrk="1" hangingPunct="1"/>
            <a:r>
              <a:rPr lang="en-US" altLang="en-US" dirty="0">
                <a:latin typeface="Times New Roman" pitchFamily="18" charset="0"/>
              </a:rPr>
              <a:t>}</a:t>
            </a:r>
            <a:endParaRPr lang="en-US" altLang="en-US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while(used[</a:t>
            </a:r>
            <a:r>
              <a:rPr lang="en-US" altLang="en-US" dirty="0" err="1" smtClean="0">
                <a:latin typeface="Times New Roman" pitchFamily="18" charset="0"/>
              </a:rPr>
              <a:t>i</a:t>
            </a:r>
            <a:r>
              <a:rPr lang="en-US" altLang="en-US" dirty="0" smtClean="0">
                <a:latin typeface="Times New Roman" pitchFamily="18" charset="0"/>
              </a:rPr>
              <a:t>]==</a:t>
            </a:r>
            <a:r>
              <a:rPr lang="en-US" altLang="en-US" dirty="0" smtClean="0">
                <a:latin typeface="Times New Roman" pitchFamily="18" charset="0"/>
              </a:rPr>
              <a:t>true);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used[</a:t>
            </a:r>
            <a:r>
              <a:rPr lang="en-US" altLang="en-US" dirty="0" err="1" smtClean="0">
                <a:latin typeface="Times New Roman" pitchFamily="18" charset="0"/>
              </a:rPr>
              <a:t>i</a:t>
            </a:r>
            <a:r>
              <a:rPr lang="en-US" altLang="en-US" dirty="0" smtClean="0">
                <a:latin typeface="Times New Roman" pitchFamily="18" charset="0"/>
              </a:rPr>
              <a:t>]=false;</a:t>
            </a:r>
            <a:endParaRPr lang="en-US" alt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Millionaire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Who Wants to be a Millionaire is a similar game to the one we just discussed but there are a few differences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Each question has 4 answers labeled A, B, C, 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simplifies checking the user’s answer to the real answer as we can just compare characters using ==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have to alter our questions array to include the multiple choice answers, for instance, one entry might be “Who was the first president of the US?\</a:t>
            </a:r>
            <a:r>
              <a:rPr lang="en-US" dirty="0" err="1" smtClean="0"/>
              <a:t>nA.</a:t>
            </a:r>
            <a:r>
              <a:rPr lang="en-US" dirty="0" smtClean="0"/>
              <a:t>  Abraham Lincoln\</a:t>
            </a:r>
            <a:r>
              <a:rPr lang="en-US" dirty="0" err="1" smtClean="0"/>
              <a:t>nB.</a:t>
            </a:r>
            <a:r>
              <a:rPr lang="en-US" dirty="0" smtClean="0"/>
              <a:t>  Bill Clinton\</a:t>
            </a:r>
            <a:r>
              <a:rPr lang="en-US" dirty="0" err="1" smtClean="0"/>
              <a:t>nC</a:t>
            </a:r>
            <a:r>
              <a:rPr lang="en-US" dirty="0" smtClean="0"/>
              <a:t>.  George Washington\</a:t>
            </a:r>
            <a:r>
              <a:rPr lang="en-US" dirty="0" err="1" smtClean="0"/>
              <a:t>nD</a:t>
            </a:r>
            <a:r>
              <a:rPr lang="en-US" dirty="0" smtClean="0"/>
              <a:t>.  George Jefferson”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game, the contestant’s dollar amount goes up in levels, $100, $200, $300, $500, $1000, $2500,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can store these in an array, or more simply, just double the amount after each answer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960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 can also allow the user to enter 4 more letters other than A-D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E – walk away (do not try to answer the current question, just leave with the money you have)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 – use a lifeline (50/50)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G – use a lifeline (call a friend)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H – use a lifeline (poll the audience)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do we implement the lifelines?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This is challenging, but what we could do is create 3 more arrays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 instance, the </a:t>
            </a:r>
            <a:r>
              <a:rPr lang="en-US" dirty="0" err="1" smtClean="0"/>
              <a:t>callAFriend</a:t>
            </a:r>
            <a:r>
              <a:rPr lang="en-US" dirty="0" smtClean="0"/>
              <a:t> array would store for element </a:t>
            </a:r>
            <a:r>
              <a:rPr lang="en-US" dirty="0" err="1" smtClean="0"/>
              <a:t>i</a:t>
            </a:r>
            <a:r>
              <a:rPr lang="en-US" dirty="0" smtClean="0"/>
              <a:t> what a friend might advice for question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I think its “C”, I’m about 75% sure, but not positive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I have no idea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It is definitely “A”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But to make the game fun, make sure that lifelines are not always correct!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Array Access Examples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567174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dirty="0" smtClean="0">
                <a:solidFill>
                  <a:schemeClr val="accent2"/>
                </a:solidFill>
              </a:rPr>
              <a:t>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System.out.print</a:t>
            </a:r>
            <a:r>
              <a:rPr lang="en-US" altLang="en-US" sz="2000" dirty="0" smtClean="0">
                <a:solidFill>
                  <a:schemeClr val="accent2"/>
                </a:solidFill>
              </a:rPr>
              <a:t>(“Enter score #5:   ”); </a:t>
            </a:r>
          </a:p>
          <a:p>
            <a:pPr eaLnBrk="1" hangingPunct="1"/>
            <a:r>
              <a:rPr lang="en-US" altLang="en-US" sz="2000" dirty="0" smtClean="0">
                <a:solidFill>
                  <a:schemeClr val="accent2"/>
                </a:solidFill>
              </a:rPr>
              <a:t> </a:t>
            </a:r>
            <a:r>
              <a:rPr lang="en-US" altLang="en-US" sz="2000" dirty="0">
                <a:solidFill>
                  <a:srgbClr val="0000CC"/>
                </a:solidFill>
              </a:rPr>
              <a:t>scores[5] = </a:t>
            </a:r>
            <a:r>
              <a:rPr lang="en-US" altLang="en-US" sz="2000" dirty="0" err="1" smtClean="0">
                <a:solidFill>
                  <a:srgbClr val="0000CC"/>
                </a:solidFill>
              </a:rPr>
              <a:t>in.nextInt</a:t>
            </a:r>
            <a:r>
              <a:rPr lang="en-US" altLang="en-US" sz="2000" dirty="0" smtClean="0">
                <a:solidFill>
                  <a:srgbClr val="0000CC"/>
                </a:solidFill>
              </a:rPr>
              <a:t>( );</a:t>
            </a:r>
            <a:endParaRPr lang="en-US" altLang="en-US" sz="2000" dirty="0">
              <a:solidFill>
                <a:srgbClr val="0000CC"/>
              </a:solidFill>
            </a:endParaRPr>
          </a:p>
          <a:p>
            <a:pPr eaLnBrk="1" hangingPunct="1"/>
            <a:endParaRPr lang="en-US" altLang="en-US" sz="2000" dirty="0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00CC"/>
                </a:solidFill>
              </a:rPr>
              <a:t> value[9] = (int) </a:t>
            </a:r>
            <a:r>
              <a:rPr lang="en-US" altLang="en-US" sz="2000" dirty="0" err="1">
                <a:solidFill>
                  <a:srgbClr val="0000CC"/>
                </a:solidFill>
              </a:rPr>
              <a:t>Math.random</a:t>
            </a:r>
            <a:r>
              <a:rPr lang="en-US" altLang="en-US" sz="2000" dirty="0">
                <a:solidFill>
                  <a:srgbClr val="0000CC"/>
                </a:solidFill>
              </a:rPr>
              <a:t>( ) * 100;</a:t>
            </a:r>
          </a:p>
          <a:p>
            <a:pPr eaLnBrk="1" hangingPunct="1"/>
            <a:endParaRPr lang="en-US" altLang="en-US" sz="2000" dirty="0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00CC"/>
                </a:solidFill>
              </a:rPr>
              <a:t> average = (number[1] + number[2] + number[3]) / 3;</a:t>
            </a:r>
          </a:p>
          <a:p>
            <a:pPr eaLnBrk="1" hangingPunct="1"/>
            <a:endParaRPr lang="en-US" altLang="en-US" sz="2000" dirty="0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0000CC"/>
                </a:solidFill>
              </a:rPr>
              <a:t> test[3] = test[0] + test[1] + test[2];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470525" y="928688"/>
            <a:ext cx="33686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Input into an array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Select a random number and </a:t>
            </a:r>
          </a:p>
          <a:p>
            <a:pPr eaLnBrk="1" hangingPunct="1"/>
            <a:r>
              <a:rPr lang="en-US" altLang="en-US" sz="2000"/>
              <a:t>store in an array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Compute the average of 3</a:t>
            </a:r>
          </a:p>
          <a:p>
            <a:pPr eaLnBrk="1" hangingPunct="1"/>
            <a:r>
              <a:rPr lang="en-US" altLang="en-US" sz="2000"/>
              <a:t>array values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Compute the sum of previous</a:t>
            </a:r>
          </a:p>
          <a:p>
            <a:pPr eaLnBrk="1" hangingPunct="1"/>
            <a:r>
              <a:rPr lang="en-US" altLang="en-US" sz="2000"/>
              <a:t>array values storing in another</a:t>
            </a:r>
          </a:p>
          <a:p>
            <a:pPr eaLnBrk="1" hangingPunct="1"/>
            <a:r>
              <a:rPr lang="en-US" altLang="en-US" sz="2000"/>
              <a:t>array location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4419600" y="1143000"/>
            <a:ext cx="106680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4495800" y="2438400"/>
            <a:ext cx="838200" cy="152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H="1" flipV="1">
            <a:off x="4648200" y="3352800"/>
            <a:ext cx="838200" cy="381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 flipV="1">
            <a:off x="4191000" y="3810000"/>
            <a:ext cx="1219200" cy="762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Controlling Access to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3581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 usually use arrays in the following way:</a:t>
            </a:r>
          </a:p>
          <a:p>
            <a:pPr lvl="1" eaLnBrk="1" hangingPunct="1">
              <a:defRPr/>
            </a:pPr>
            <a:r>
              <a:rPr lang="en-US" dirty="0" smtClean="0"/>
              <a:t>Create the array</a:t>
            </a:r>
          </a:p>
          <a:p>
            <a:pPr lvl="1" eaLnBrk="1" hangingPunct="1">
              <a:defRPr/>
            </a:pPr>
            <a:r>
              <a:rPr lang="en-US" dirty="0" smtClean="0"/>
              <a:t>Fill the array with elements</a:t>
            </a:r>
          </a:p>
          <a:p>
            <a:pPr lvl="1" eaLnBrk="1" hangingPunct="1">
              <a:defRPr/>
            </a:pPr>
            <a:r>
              <a:rPr lang="en-US" dirty="0" smtClean="0"/>
              <a:t>Go through the array, looking at each element</a:t>
            </a:r>
          </a:p>
          <a:p>
            <a:pPr eaLnBrk="1" hangingPunct="1">
              <a:defRPr/>
            </a:pPr>
            <a:r>
              <a:rPr lang="en-US" dirty="0" smtClean="0"/>
              <a:t>Since we want to work our way through the array, visiting each element one at a time, and typically in order, we can use a for loop to control access</a:t>
            </a:r>
          </a:p>
          <a:p>
            <a:pPr lvl="1" eaLnBrk="1" hangingPunct="1">
              <a:defRPr/>
            </a:pPr>
            <a:r>
              <a:rPr lang="en-US" dirty="0" smtClean="0"/>
              <a:t>We will usually know the size of the array (if not, we can find out using </a:t>
            </a:r>
            <a:r>
              <a:rPr lang="en-US" dirty="0" err="1" smtClean="0"/>
              <a:t>array.length</a:t>
            </a:r>
            <a:r>
              <a:rPr lang="en-US" dirty="0" smtClean="0"/>
              <a:t>) and typically store that value in a variable called n or number or size or something like that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4691063"/>
            <a:ext cx="600036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accent2"/>
                </a:solidFill>
              </a:rPr>
              <a:t>for(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 = 0; 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&lt;n; 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 smtClean="0">
                <a:solidFill>
                  <a:schemeClr val="accent2"/>
                </a:solidFill>
              </a:rPr>
              <a:t>++) {</a:t>
            </a:r>
            <a:endParaRPr lang="en-US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</a:rPr>
              <a:t>      </a:t>
            </a:r>
            <a:r>
              <a:rPr lang="en-US" altLang="en-US" dirty="0" err="1" smtClean="0">
                <a:solidFill>
                  <a:schemeClr val="accent2"/>
                </a:solidFill>
              </a:rPr>
              <a:t>System.out.print</a:t>
            </a:r>
            <a:r>
              <a:rPr lang="en-US" altLang="en-US" dirty="0" smtClean="0">
                <a:solidFill>
                  <a:schemeClr val="accent2"/>
                </a:solidFill>
              </a:rPr>
              <a:t>(“</a:t>
            </a:r>
            <a:r>
              <a:rPr lang="en-US" altLang="en-US" dirty="0">
                <a:solidFill>
                  <a:schemeClr val="accent2"/>
                </a:solidFill>
              </a:rPr>
              <a:t>Enter input value #” + 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 smtClean="0">
                <a:solidFill>
                  <a:schemeClr val="accent2"/>
                </a:solidFill>
              </a:rPr>
              <a:t>);</a:t>
            </a:r>
            <a:endParaRPr lang="en-US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</a:rPr>
              <a:t>      x[</a:t>
            </a:r>
            <a:r>
              <a:rPr lang="en-US" altLang="en-US" dirty="0" err="1" smtClean="0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] </a:t>
            </a:r>
            <a:r>
              <a:rPr lang="en-US" altLang="en-US" dirty="0" smtClean="0">
                <a:solidFill>
                  <a:schemeClr val="accent2"/>
                </a:solidFill>
              </a:rPr>
              <a:t>= </a:t>
            </a:r>
            <a:r>
              <a:rPr lang="en-US" altLang="en-US" dirty="0" err="1" smtClean="0">
                <a:solidFill>
                  <a:schemeClr val="accent2"/>
                </a:solidFill>
              </a:rPr>
              <a:t>in.nextInt</a:t>
            </a:r>
            <a:r>
              <a:rPr lang="en-US" altLang="en-US" dirty="0" smtClean="0">
                <a:solidFill>
                  <a:schemeClr val="accent2"/>
                </a:solidFill>
              </a:rPr>
              <a:t>();</a:t>
            </a:r>
            <a:endParaRPr lang="en-US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accent2"/>
                </a:solidFill>
              </a:rPr>
              <a:t>}</a:t>
            </a:r>
            <a:endParaRPr lang="en-US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accent2"/>
                </a:solidFill>
              </a:rPr>
              <a:t>for(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=0; 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&lt;n; 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++)  </a:t>
            </a:r>
            <a:r>
              <a:rPr lang="en-US" altLang="en-US" dirty="0" err="1">
                <a:solidFill>
                  <a:schemeClr val="accent2"/>
                </a:solidFill>
              </a:rPr>
              <a:t>System.out.println</a:t>
            </a:r>
            <a:r>
              <a:rPr lang="en-US" altLang="en-US" dirty="0">
                <a:solidFill>
                  <a:schemeClr val="accent2"/>
                </a:solidFill>
              </a:rPr>
              <a:t>(x[</a:t>
            </a:r>
            <a:r>
              <a:rPr lang="en-US" altLang="en-US" dirty="0" err="1">
                <a:solidFill>
                  <a:schemeClr val="accent2"/>
                </a:solidFill>
              </a:rPr>
              <a:t>i</a:t>
            </a:r>
            <a:r>
              <a:rPr lang="en-US" altLang="en-US" dirty="0">
                <a:solidFill>
                  <a:schemeClr val="accent2"/>
                </a:solidFill>
              </a:rPr>
              <a:t>]);</a:t>
            </a:r>
            <a:endParaRPr lang="en-US" altLang="en-US" dirty="0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3124200" y="4244975"/>
            <a:ext cx="5867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The for loop controls not just what iteration we are on (i) but what array element we are accessing (also i)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6029325" y="5562600"/>
            <a:ext cx="26574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Inputting into a an array</a:t>
            </a:r>
          </a:p>
          <a:p>
            <a:pPr eaLnBrk="1" hangingPunct="1"/>
            <a:r>
              <a:rPr lang="en-US" altLang="en-US" sz="2000"/>
              <a:t>Outputting the array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Initializing Arrays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990600"/>
            <a:ext cx="8610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/>
              <a:t>When declaring an array, we can also provide it with its initial values if we desire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/>
              <a:t>Initializing is done by placing a list of values after the name in { } symbols where each value is separated by commas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Example:  int[ ] scores = {87, 98, 69, 54, 65, 76};</a:t>
            </a:r>
          </a:p>
          <a:p>
            <a:pPr lvl="3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000"/>
              <a:t>this array is automatically initialized with 6 values stored in scores[0] – scores[5]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Example: char[ ] letterGrades = {‘A’, ‘B’, ‘C’, ‘D’, ‘F’};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Example:  String[ ] names = {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Frank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,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Fred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,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Hank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, 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Jed</a:t>
            </a:r>
            <a:r>
              <a:rPr lang="en-US" altLang="en-US" sz="2000" b="1">
                <a:latin typeface="Courier New" pitchFamily="49" charset="0"/>
              </a:rPr>
              <a:t>"</a:t>
            </a:r>
            <a:r>
              <a:rPr lang="en-US" altLang="en-US"/>
              <a:t>};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800"/>
              <a:t>We will only use array initialization if we already know what values will go into the array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Here are some examples of using 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Array of Strings to input and output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hlinkClick r:id="rId2"/>
              </a:rPr>
              <a:t>http://www.nku.edu/~</a:t>
            </a:r>
            <a:r>
              <a:rPr lang="en-US" altLang="en-US" sz="2000" dirty="0" smtClean="0">
                <a:hlinkClick r:id="rId2"/>
              </a:rPr>
              <a:t>foxr/Camp15/Programs/ArrayOfStrings.java</a:t>
            </a:r>
            <a:r>
              <a:rPr lang="en-US" altLang="en-US" sz="2000" dirty="0" smtClean="0"/>
              <a:t>  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Inputting and counting the number of elements input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http://www.nku.edu/~</a:t>
            </a:r>
            <a:r>
              <a:rPr lang="en-US" altLang="en-US" sz="2000" dirty="0" smtClean="0">
                <a:hlinkClick r:id="rId3"/>
              </a:rPr>
              <a:t>foxr/Camp15/Programs/CountArrayElements.java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Counting vowels in a message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hlinkClick r:id="rId4"/>
              </a:rPr>
              <a:t>http://www.nku.edu/~</a:t>
            </a:r>
            <a:r>
              <a:rPr lang="en-US" altLang="en-US" sz="2000" dirty="0" smtClean="0">
                <a:hlinkClick r:id="rId4"/>
              </a:rPr>
              <a:t>foxr/Camp15/Programs/Vowels.java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 program with two arrays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hlinkClick r:id="rId5"/>
              </a:rPr>
              <a:t>http://www.nku.edu/~</a:t>
            </a:r>
            <a:r>
              <a:rPr lang="en-US" altLang="en-US" sz="2000" dirty="0" smtClean="0">
                <a:hlinkClick r:id="rId5"/>
              </a:rPr>
              <a:t>foxr/Camp15/Programs/TwoArrays.java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Simple board game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this enhances the </a:t>
            </a:r>
            <a:r>
              <a:rPr lang="en-US" altLang="en-US" sz="2000" dirty="0" err="1" smtClean="0"/>
              <a:t>DumbGame</a:t>
            </a:r>
            <a:r>
              <a:rPr lang="en-US" altLang="en-US" sz="2000" dirty="0" smtClean="0"/>
              <a:t> from last week by having different positions of our board cause a player to move forward or backward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here, an array location, board[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], stores the number of positions to move ahead or backward when landing on square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, if board[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is 0, then don’t move, if board[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&lt; 0, back up, if board[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&gt; 0, move forward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hlinkClick r:id="rId6"/>
              </a:rPr>
              <a:t>http://www.nku.edu/~</a:t>
            </a:r>
            <a:r>
              <a:rPr lang="en-US" altLang="en-US" sz="2000" dirty="0" smtClean="0">
                <a:hlinkClick r:id="rId6"/>
              </a:rPr>
              <a:t>foxr/Camp15/Programs/BoardGame.java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0" y="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Representing a Game Board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a game, we represent the action taking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 a very simple game, we use individual variables to represent where players might be on the game board (like our GameBoard example from earlier)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For more complex games, we store all of the values in an array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in tic tac toe requires that we know where each X and O have been stored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in chess, we need to know in which square every piece currently resides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in a card game, we have to store each card dealt to the player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 we will use arrays to represent the game board and any special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Two-Dimensional Arrays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04800" y="609600"/>
            <a:ext cx="8610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Our previous examples were all one-dimensional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Applications for one-dimensional arrays are often based on storing lists of values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Applications for two-dimensional arrays are often based on storing tables with rows and columns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spreadsheet, mileage table, chess board or other 2-D game board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Two-dimensional arrays are like one-dimensional arrays but have two indices instead of one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we specify the indices in separate [ ]’s as in a[i][j]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we declare 2-D arrays by having two sets of [ ]’s</a:t>
            </a:r>
          </a:p>
          <a:p>
            <a:pPr lvl="3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int[ ][ ] a = new int[10][10];</a:t>
            </a:r>
          </a:p>
          <a:p>
            <a:pPr lvl="3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/>
              <a:t>legal array indexes for a are from 0..9 and 0..9 such as a[0][0], a[5][1], a[3][9] and a[9][9]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791200" y="5546725"/>
            <a:ext cx="28257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 </a:t>
            </a:r>
            <a:r>
              <a:rPr lang="en-US" altLang="en-US" sz="2000">
                <a:solidFill>
                  <a:schemeClr val="accent2"/>
                </a:solidFill>
              </a:rPr>
              <a:t>int[ ][ ]  a = new[10][10];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for(i=0;i&lt;10;i++)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     for(j=0;j&lt;10;j++)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           a[i][j] = 0;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62200" y="5638800"/>
            <a:ext cx="31480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Notice the use of nested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for loops to access the</a:t>
            </a:r>
          </a:p>
          <a:p>
            <a:pPr eaLnBrk="1" hangingPunct="1"/>
            <a:r>
              <a:rPr lang="en-US" altLang="en-US" sz="2000">
                <a:solidFill>
                  <a:schemeClr val="accent2"/>
                </a:solidFill>
              </a:rPr>
              <a:t>array elements in a 2-D array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Tic-Tac-Toe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We represent the tic-tac-toe grid as an array so that we can store what is currently in each square</a:t>
            </a:r>
          </a:p>
          <a:p>
            <a:pPr lvl="1" eaLnBrk="1" hangingPunct="1">
              <a:defRPr/>
            </a:pPr>
            <a:r>
              <a:rPr lang="en-US" dirty="0" smtClean="0"/>
              <a:t>an X, an O or a blank</a:t>
            </a:r>
          </a:p>
          <a:p>
            <a:pPr eaLnBrk="1" hangingPunct="1">
              <a:defRPr/>
            </a:pPr>
            <a:r>
              <a:rPr lang="en-US" dirty="0" smtClean="0"/>
              <a:t>The grid, as shown to the right, has 9 cells, typically numbered 1-9 as shown</a:t>
            </a:r>
          </a:p>
          <a:p>
            <a:pPr eaLnBrk="1" hangingPunct="1">
              <a:defRPr/>
            </a:pPr>
            <a:r>
              <a:rPr lang="en-US" dirty="0" smtClean="0"/>
              <a:t>We could represent this as a 1-D array</a:t>
            </a:r>
          </a:p>
          <a:p>
            <a:pPr lvl="1" eaLnBrk="1" hangingPunct="1">
              <a:defRPr/>
            </a:pPr>
            <a:r>
              <a:rPr lang="en-US" dirty="0" smtClean="0"/>
              <a:t>char[ ] grid = new char[9];</a:t>
            </a:r>
          </a:p>
          <a:p>
            <a:pPr lvl="2" eaLnBrk="1" hangingPunct="1">
              <a:defRPr/>
            </a:pPr>
            <a:r>
              <a:rPr lang="en-US" dirty="0" smtClean="0"/>
              <a:t>unfortunately, grid would use indices 0..8 so we would have to renumber the squares to 0-8 or, when we get input from the user, add 1 to the input</a:t>
            </a:r>
          </a:p>
          <a:p>
            <a:pPr eaLnBrk="1" hangingPunct="1">
              <a:defRPr/>
            </a:pPr>
            <a:r>
              <a:rPr lang="en-US" dirty="0" smtClean="0"/>
              <a:t>In order to write the logic of the game, it might be better to store the grid as a 2-D array</a:t>
            </a:r>
          </a:p>
          <a:p>
            <a:pPr lvl="1" eaLnBrk="1" hangingPunct="1">
              <a:defRPr/>
            </a:pPr>
            <a:r>
              <a:rPr lang="en-US" dirty="0" smtClean="0"/>
              <a:t>char[ ][ ] grid = new char[3][3];</a:t>
            </a:r>
          </a:p>
          <a:p>
            <a:pPr lvl="2" eaLnBrk="1" hangingPunct="1">
              <a:defRPr/>
            </a:pPr>
            <a:r>
              <a:rPr lang="en-US" dirty="0" smtClean="0"/>
              <a:t>Now the squares are numbered 0,0; 0,1; 0,2; 1,0; 1,1; 1,2; 2, 0; 2, 1; 2,2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0"/>
            <a:ext cx="11525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2603</Words>
  <Application>Microsoft Office PowerPoint</Application>
  <PresentationFormat>On-screen Show (4:3)</PresentationFormat>
  <Paragraphs>281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Introducing Arrays</vt:lpstr>
      <vt:lpstr>What is an Array?</vt:lpstr>
      <vt:lpstr>PowerPoint Presentation</vt:lpstr>
      <vt:lpstr>Controlling Access to Arrays</vt:lpstr>
      <vt:lpstr>PowerPoint Presentation</vt:lpstr>
      <vt:lpstr>Examples</vt:lpstr>
      <vt:lpstr>Representing a Game Board</vt:lpstr>
      <vt:lpstr>PowerPoint Presentation</vt:lpstr>
      <vt:lpstr>Tic-Tac-Toe</vt:lpstr>
      <vt:lpstr>Representing Variable Players</vt:lpstr>
      <vt:lpstr>Graphics with an Array</vt:lpstr>
      <vt:lpstr>Multiple Images</vt:lpstr>
      <vt:lpstr>Storing Graphics Data in an Array</vt:lpstr>
      <vt:lpstr>Arrays for Random Storage</vt:lpstr>
      <vt:lpstr>Story Teller Program</vt:lpstr>
      <vt:lpstr>Example</vt:lpstr>
      <vt:lpstr>Question Answering Game</vt:lpstr>
      <vt:lpstr>Basic Logic</vt:lpstr>
      <vt:lpstr>Generating a Random Question &amp; Answer</vt:lpstr>
      <vt:lpstr>Not Repeating Random Numbers</vt:lpstr>
      <vt:lpstr>Millionaire Game</vt:lpstr>
      <vt:lpstr>Continued</vt:lpstr>
    </vt:vector>
  </TitlesOfParts>
  <Company>UTPA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 Control Statements</dc:title>
  <dc:creator>xmeng</dc:creator>
  <cp:lastModifiedBy>Administrator</cp:lastModifiedBy>
  <cp:revision>77</cp:revision>
  <dcterms:created xsi:type="dcterms:W3CDTF">2001-04-12T21:22:56Z</dcterms:created>
  <dcterms:modified xsi:type="dcterms:W3CDTF">2015-06-12T18:22:02Z</dcterms:modified>
</cp:coreProperties>
</file>