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0" r:id="rId7"/>
    <p:sldId id="263" r:id="rId8"/>
    <p:sldId id="262" r:id="rId9"/>
    <p:sldId id="261" r:id="rId10"/>
    <p:sldId id="266" r:id="rId11"/>
    <p:sldId id="267" r:id="rId12"/>
    <p:sldId id="265" r:id="rId13"/>
    <p:sldId id="268" r:id="rId14"/>
    <p:sldId id="269" r:id="rId15"/>
    <p:sldId id="270" r:id="rId16"/>
    <p:sldId id="271" r:id="rId1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0929"/>
  </p:normalViewPr>
  <p:slideViewPr>
    <p:cSldViewPr>
      <p:cViewPr>
        <p:scale>
          <a:sx n="70" d="100"/>
          <a:sy n="70" d="100"/>
        </p:scale>
        <p:origin x="-924" y="-40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1"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B120471-2EC2-475B-B32A-ABDC15BF4628}" type="slidenum">
              <a:rPr lang="en-US" altLang="en-US"/>
              <a:pPr>
                <a:defRPr/>
              </a:pPr>
              <a:t>‹#›</a:t>
            </a:fld>
            <a:endParaRPr lang="en-US" altLang="en-US"/>
          </a:p>
        </p:txBody>
      </p:sp>
    </p:spTree>
    <p:extLst>
      <p:ext uri="{BB962C8B-B14F-4D97-AF65-F5344CB8AC3E}">
        <p14:creationId xmlns:p14="http://schemas.microsoft.com/office/powerpoint/2010/main" val="2718740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0204239-8703-4E7C-9638-88855A3B8A36}" type="slidenum">
              <a:rPr lang="en-US" altLang="en-US"/>
              <a:pPr>
                <a:defRPr/>
              </a:pPr>
              <a:t>‹#›</a:t>
            </a:fld>
            <a:endParaRPr lang="en-US" altLang="en-US"/>
          </a:p>
        </p:txBody>
      </p:sp>
    </p:spTree>
    <p:extLst>
      <p:ext uri="{BB962C8B-B14F-4D97-AF65-F5344CB8AC3E}">
        <p14:creationId xmlns:p14="http://schemas.microsoft.com/office/powerpoint/2010/main" val="458478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A77F7AA-705C-40E3-AFA5-D4C1DF8B02AE}" type="slidenum">
              <a:rPr lang="en-US" altLang="en-US"/>
              <a:pPr>
                <a:defRPr/>
              </a:pPr>
              <a:t>‹#›</a:t>
            </a:fld>
            <a:endParaRPr lang="en-US" altLang="en-US"/>
          </a:p>
        </p:txBody>
      </p:sp>
    </p:spTree>
    <p:extLst>
      <p:ext uri="{BB962C8B-B14F-4D97-AF65-F5344CB8AC3E}">
        <p14:creationId xmlns:p14="http://schemas.microsoft.com/office/powerpoint/2010/main" val="3279665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507C87E-59DC-4B13-92CA-11421FE29A81}" type="slidenum">
              <a:rPr lang="en-US" altLang="en-US"/>
              <a:pPr>
                <a:defRPr/>
              </a:pPr>
              <a:t>‹#›</a:t>
            </a:fld>
            <a:endParaRPr lang="en-US" altLang="en-US"/>
          </a:p>
        </p:txBody>
      </p:sp>
    </p:spTree>
    <p:extLst>
      <p:ext uri="{BB962C8B-B14F-4D97-AF65-F5344CB8AC3E}">
        <p14:creationId xmlns:p14="http://schemas.microsoft.com/office/powerpoint/2010/main" val="2592876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890B9FF-939A-4228-88C2-80C05F809A11}" type="slidenum">
              <a:rPr lang="en-US" altLang="en-US"/>
              <a:pPr>
                <a:defRPr/>
              </a:pPr>
              <a:t>‹#›</a:t>
            </a:fld>
            <a:endParaRPr lang="en-US" altLang="en-US"/>
          </a:p>
        </p:txBody>
      </p:sp>
    </p:spTree>
    <p:extLst>
      <p:ext uri="{BB962C8B-B14F-4D97-AF65-F5344CB8AC3E}">
        <p14:creationId xmlns:p14="http://schemas.microsoft.com/office/powerpoint/2010/main" val="3244385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E0FD5D3-DC41-45C8-817E-FA57E1062612}" type="slidenum">
              <a:rPr lang="en-US" altLang="en-US"/>
              <a:pPr>
                <a:defRPr/>
              </a:pPr>
              <a:t>‹#›</a:t>
            </a:fld>
            <a:endParaRPr lang="en-US" altLang="en-US"/>
          </a:p>
        </p:txBody>
      </p:sp>
    </p:spTree>
    <p:extLst>
      <p:ext uri="{BB962C8B-B14F-4D97-AF65-F5344CB8AC3E}">
        <p14:creationId xmlns:p14="http://schemas.microsoft.com/office/powerpoint/2010/main" val="884553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83A8F0F2-39B0-4D80-8F2E-84C405626141}" type="slidenum">
              <a:rPr lang="en-US" altLang="en-US"/>
              <a:pPr>
                <a:defRPr/>
              </a:pPr>
              <a:t>‹#›</a:t>
            </a:fld>
            <a:endParaRPr lang="en-US" altLang="en-US"/>
          </a:p>
        </p:txBody>
      </p:sp>
    </p:spTree>
    <p:extLst>
      <p:ext uri="{BB962C8B-B14F-4D97-AF65-F5344CB8AC3E}">
        <p14:creationId xmlns:p14="http://schemas.microsoft.com/office/powerpoint/2010/main" val="2410491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6C4B4D2D-693B-449D-8237-7FFA8E22E9DC}" type="slidenum">
              <a:rPr lang="en-US" altLang="en-US"/>
              <a:pPr>
                <a:defRPr/>
              </a:pPr>
              <a:t>‹#›</a:t>
            </a:fld>
            <a:endParaRPr lang="en-US" altLang="en-US"/>
          </a:p>
        </p:txBody>
      </p:sp>
    </p:spTree>
    <p:extLst>
      <p:ext uri="{BB962C8B-B14F-4D97-AF65-F5344CB8AC3E}">
        <p14:creationId xmlns:p14="http://schemas.microsoft.com/office/powerpoint/2010/main" val="1000540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7526BB4C-A618-4603-87E4-37F1A9553BB5}" type="slidenum">
              <a:rPr lang="en-US" altLang="en-US"/>
              <a:pPr>
                <a:defRPr/>
              </a:pPr>
              <a:t>‹#›</a:t>
            </a:fld>
            <a:endParaRPr lang="en-US" altLang="en-US"/>
          </a:p>
        </p:txBody>
      </p:sp>
    </p:spTree>
    <p:extLst>
      <p:ext uri="{BB962C8B-B14F-4D97-AF65-F5344CB8AC3E}">
        <p14:creationId xmlns:p14="http://schemas.microsoft.com/office/powerpoint/2010/main" val="3532534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E957C7C-23A4-45C6-A47E-5E7910F1C8D3}" type="slidenum">
              <a:rPr lang="en-US" altLang="en-US"/>
              <a:pPr>
                <a:defRPr/>
              </a:pPr>
              <a:t>‹#›</a:t>
            </a:fld>
            <a:endParaRPr lang="en-US" altLang="en-US"/>
          </a:p>
        </p:txBody>
      </p:sp>
    </p:spTree>
    <p:extLst>
      <p:ext uri="{BB962C8B-B14F-4D97-AF65-F5344CB8AC3E}">
        <p14:creationId xmlns:p14="http://schemas.microsoft.com/office/powerpoint/2010/main" val="2233989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362A436-D5E5-4D57-8C03-B06A6282C27D}" type="slidenum">
              <a:rPr lang="en-US" altLang="en-US"/>
              <a:pPr>
                <a:defRPr/>
              </a:pPr>
              <a:t>‹#›</a:t>
            </a:fld>
            <a:endParaRPr lang="en-US" altLang="en-US"/>
          </a:p>
        </p:txBody>
      </p:sp>
    </p:spTree>
    <p:extLst>
      <p:ext uri="{BB962C8B-B14F-4D97-AF65-F5344CB8AC3E}">
        <p14:creationId xmlns:p14="http://schemas.microsoft.com/office/powerpoint/2010/main" val="347912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A7A7D"/>
            </a:gs>
            <a:gs pos="50000">
              <a:srgbClr val="FFC44D"/>
            </a:gs>
            <a:gs pos="100000">
              <a:srgbClr val="FA7A7D"/>
            </a:gs>
          </a:gsLst>
          <a:lin ang="189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AB4F0A58-235D-41AE-A053-398D868E351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0"/>
            <a:ext cx="7772400" cy="1143000"/>
          </a:xfrm>
        </p:spPr>
        <p:txBody>
          <a:bodyPr/>
          <a:lstStyle/>
          <a:p>
            <a:pPr eaLnBrk="1" hangingPunct="1"/>
            <a:r>
              <a:rPr lang="en-US" altLang="en-US" smtClean="0"/>
              <a:t>Introducing Graphics</a:t>
            </a:r>
          </a:p>
        </p:txBody>
      </p:sp>
      <p:sp>
        <p:nvSpPr>
          <p:cNvPr id="2051" name="Rectangle 3"/>
          <p:cNvSpPr>
            <a:spLocks noGrp="1" noChangeArrowheads="1"/>
          </p:cNvSpPr>
          <p:nvPr>
            <p:ph type="body" idx="1"/>
          </p:nvPr>
        </p:nvSpPr>
        <p:spPr>
          <a:xfrm>
            <a:off x="381000" y="990600"/>
            <a:ext cx="8458200" cy="5486400"/>
          </a:xfrm>
        </p:spPr>
        <p:txBody>
          <a:bodyPr/>
          <a:lstStyle/>
          <a:p>
            <a:pPr eaLnBrk="1" hangingPunct="1">
              <a:lnSpc>
                <a:spcPct val="90000"/>
              </a:lnSpc>
            </a:pPr>
            <a:r>
              <a:rPr lang="en-US" altLang="en-US" sz="2800" smtClean="0"/>
              <a:t>There are generally two types of graphics facilities in Java</a:t>
            </a:r>
          </a:p>
          <a:p>
            <a:pPr lvl="1" eaLnBrk="1" hangingPunct="1">
              <a:lnSpc>
                <a:spcPct val="90000"/>
              </a:lnSpc>
            </a:pPr>
            <a:r>
              <a:rPr lang="en-US" altLang="en-US" sz="2400" smtClean="0"/>
              <a:t>Drawing</a:t>
            </a:r>
          </a:p>
          <a:p>
            <a:pPr lvl="1" eaLnBrk="1" hangingPunct="1">
              <a:lnSpc>
                <a:spcPct val="90000"/>
              </a:lnSpc>
            </a:pPr>
            <a:r>
              <a:rPr lang="en-US" altLang="en-US" sz="2400" smtClean="0"/>
              <a:t>GUIs</a:t>
            </a:r>
          </a:p>
          <a:p>
            <a:pPr eaLnBrk="1" hangingPunct="1">
              <a:lnSpc>
                <a:spcPct val="90000"/>
              </a:lnSpc>
            </a:pPr>
            <a:r>
              <a:rPr lang="en-US" altLang="en-US" sz="2800" smtClean="0"/>
              <a:t>We concentrate on drawing here</a:t>
            </a:r>
          </a:p>
          <a:p>
            <a:pPr eaLnBrk="1" hangingPunct="1">
              <a:lnSpc>
                <a:spcPct val="90000"/>
              </a:lnSpc>
            </a:pPr>
            <a:r>
              <a:rPr lang="en-US" altLang="en-US" sz="2800" smtClean="0"/>
              <a:t>We will draw on a Graphics object by passing the object various drawing messages</a:t>
            </a:r>
          </a:p>
          <a:p>
            <a:pPr lvl="1" eaLnBrk="1" hangingPunct="1">
              <a:lnSpc>
                <a:spcPct val="90000"/>
              </a:lnSpc>
            </a:pPr>
            <a:r>
              <a:rPr lang="en-US" altLang="en-US" sz="2400" smtClean="0"/>
              <a:t>a Graphics object can only be created within certain contexts including GUI components and Applets, we will use GUI components</a:t>
            </a:r>
          </a:p>
          <a:p>
            <a:pPr lvl="1" eaLnBrk="1" hangingPunct="1">
              <a:lnSpc>
                <a:spcPct val="90000"/>
              </a:lnSpc>
            </a:pPr>
            <a:r>
              <a:rPr lang="en-US" altLang="en-US" sz="2400" smtClean="0"/>
              <a:t>there is some overhead needed to do this, for now we will find the simplest approach and just use it rather than worry about why or how it is done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772400" cy="1143000"/>
          </a:xfrm>
        </p:spPr>
        <p:txBody>
          <a:bodyPr/>
          <a:lstStyle/>
          <a:p>
            <a:pPr eaLnBrk="1" hangingPunct="1"/>
            <a:r>
              <a:rPr lang="en-US" altLang="en-US" smtClean="0"/>
              <a:t>Using Loops</a:t>
            </a:r>
          </a:p>
        </p:txBody>
      </p:sp>
      <p:sp>
        <p:nvSpPr>
          <p:cNvPr id="11267" name="Text Box 4"/>
          <p:cNvSpPr txBox="1">
            <a:spLocks noChangeArrowheads="1"/>
          </p:cNvSpPr>
          <p:nvPr/>
        </p:nvSpPr>
        <p:spPr bwMode="auto">
          <a:xfrm>
            <a:off x="381000" y="723900"/>
            <a:ext cx="5899150" cy="613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800"/>
              <a:t>public void paintComponent(Graphics g)</a:t>
            </a:r>
          </a:p>
          <a:p>
            <a:pPr eaLnBrk="1" hangingPunct="1"/>
            <a:r>
              <a:rPr lang="en-US" altLang="en-US" sz="1800"/>
              <a:t>{</a:t>
            </a:r>
          </a:p>
          <a:p>
            <a:pPr eaLnBrk="1" hangingPunct="1"/>
            <a:r>
              <a:rPr lang="en-US" altLang="en-US" sz="1800"/>
              <a:t>	super.repaint();</a:t>
            </a:r>
          </a:p>
          <a:p>
            <a:pPr eaLnBrk="1" hangingPunct="1"/>
            <a:r>
              <a:rPr lang="en-US" altLang="en-US" sz="1800"/>
              <a:t>	int i;</a:t>
            </a:r>
          </a:p>
          <a:p>
            <a:pPr eaLnBrk="1" hangingPunct="1"/>
            <a:r>
              <a:rPr lang="en-US" altLang="en-US" sz="1800"/>
              <a:t>	for(i=0;i&lt;255;i++)</a:t>
            </a:r>
          </a:p>
          <a:p>
            <a:pPr eaLnBrk="1" hangingPunct="1"/>
            <a:r>
              <a:rPr lang="en-US" altLang="en-US" sz="1800"/>
              <a:t>	{</a:t>
            </a:r>
          </a:p>
          <a:p>
            <a:pPr eaLnBrk="1" hangingPunct="1"/>
            <a:r>
              <a:rPr lang="en-US" altLang="en-US" sz="1800"/>
              <a:t>		g.setColor(new Color(i, 128, 128));</a:t>
            </a:r>
          </a:p>
          <a:p>
            <a:pPr eaLnBrk="1" hangingPunct="1"/>
            <a:r>
              <a:rPr lang="en-US" altLang="en-US" sz="1800"/>
              <a:t>		g.drawLine(i,0,i,300);</a:t>
            </a:r>
          </a:p>
          <a:p>
            <a:pPr eaLnBrk="1" hangingPunct="1"/>
            <a:r>
              <a:rPr lang="en-US" altLang="en-US" sz="1800"/>
              <a:t>	}</a:t>
            </a:r>
          </a:p>
          <a:p>
            <a:pPr eaLnBrk="1" hangingPunct="1"/>
            <a:r>
              <a:rPr lang="en-US" altLang="en-US" sz="1800"/>
              <a:t>}</a:t>
            </a:r>
          </a:p>
          <a:p>
            <a:pPr eaLnBrk="1" hangingPunct="1"/>
            <a:endParaRPr lang="en-US" altLang="en-US" sz="1800"/>
          </a:p>
          <a:p>
            <a:pPr eaLnBrk="1" hangingPunct="1"/>
            <a:r>
              <a:rPr lang="en-US" altLang="en-US" sz="1800"/>
              <a:t>public void paintComponent(Graphics g)</a:t>
            </a:r>
          </a:p>
          <a:p>
            <a:pPr eaLnBrk="1" hangingPunct="1"/>
            <a:r>
              <a:rPr lang="en-US" altLang="en-US" sz="1800"/>
              <a:t>{</a:t>
            </a:r>
          </a:p>
          <a:p>
            <a:pPr eaLnBrk="1" hangingPunct="1"/>
            <a:r>
              <a:rPr lang="en-US" altLang="en-US" sz="1800"/>
              <a:t>	super.repaint();</a:t>
            </a:r>
          </a:p>
          <a:p>
            <a:pPr eaLnBrk="1" hangingPunct="1"/>
            <a:r>
              <a:rPr lang="en-US" altLang="en-US" sz="1800"/>
              <a:t>	int i, j;</a:t>
            </a:r>
          </a:p>
          <a:p>
            <a:pPr eaLnBrk="1" hangingPunct="1"/>
            <a:r>
              <a:rPr lang="en-US" altLang="en-US" sz="1800"/>
              <a:t>	for(i=0;i&lt;255;i++)</a:t>
            </a:r>
          </a:p>
          <a:p>
            <a:pPr eaLnBrk="1" hangingPunct="1"/>
            <a:r>
              <a:rPr lang="en-US" altLang="en-US" sz="1800"/>
              <a:t>		for(j=0;j&lt;255;j++)</a:t>
            </a:r>
          </a:p>
          <a:p>
            <a:pPr eaLnBrk="1" hangingPunct="1"/>
            <a:r>
              <a:rPr lang="en-US" altLang="en-US" sz="1800"/>
              <a:t>		    if(j%2= =0) {</a:t>
            </a:r>
          </a:p>
          <a:p>
            <a:pPr eaLnBrk="1" hangingPunct="1"/>
            <a:r>
              <a:rPr lang="en-US" altLang="en-US" sz="1800"/>
              <a:t>		    	g.setColor(new Color(i, j, 128));</a:t>
            </a:r>
          </a:p>
          <a:p>
            <a:pPr eaLnBrk="1" hangingPunct="1"/>
            <a:r>
              <a:rPr lang="en-US" altLang="en-US" sz="1800"/>
              <a:t>		    	g.drawLine(i,j,i,j+1);</a:t>
            </a:r>
          </a:p>
          <a:p>
            <a:pPr eaLnBrk="1" hangingPunct="1"/>
            <a:r>
              <a:rPr lang="en-US" altLang="en-US" sz="1800"/>
              <a:t>		    }</a:t>
            </a:r>
          </a:p>
          <a:p>
            <a:pPr eaLnBrk="1" hangingPunct="1"/>
            <a:r>
              <a:rPr lang="en-US" altLang="en-US" sz="1800"/>
              <a:t>}</a:t>
            </a:r>
          </a:p>
        </p:txBody>
      </p:sp>
      <p:pic>
        <p:nvPicPr>
          <p:cNvPr id="1126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838200"/>
            <a:ext cx="2590800"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9"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3657600"/>
            <a:ext cx="2514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838200" y="0"/>
            <a:ext cx="7772400" cy="1143000"/>
          </a:xfrm>
        </p:spPr>
        <p:txBody>
          <a:bodyPr/>
          <a:lstStyle/>
          <a:p>
            <a:pPr eaLnBrk="1" hangingPunct="1"/>
            <a:r>
              <a:rPr lang="en-US" altLang="en-US" smtClean="0"/>
              <a:t>Drawing a Flag </a:t>
            </a:r>
          </a:p>
        </p:txBody>
      </p:sp>
      <p:sp>
        <p:nvSpPr>
          <p:cNvPr id="12291" name="Text Box 4"/>
          <p:cNvSpPr txBox="1">
            <a:spLocks noChangeArrowheads="1"/>
          </p:cNvSpPr>
          <p:nvPr/>
        </p:nvSpPr>
        <p:spPr bwMode="auto">
          <a:xfrm>
            <a:off x="228600" y="762000"/>
            <a:ext cx="6584950" cy="588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2000"/>
              <a:t>public void paintComponent(Graphics g)</a:t>
            </a:r>
          </a:p>
          <a:p>
            <a:pPr eaLnBrk="1" hangingPunct="1"/>
            <a:r>
              <a:rPr lang="en-US" altLang="en-US" sz="2000"/>
              <a:t>{</a:t>
            </a:r>
          </a:p>
          <a:p>
            <a:pPr eaLnBrk="1" hangingPunct="1"/>
            <a:r>
              <a:rPr lang="en-US" altLang="en-US" sz="2000"/>
              <a:t>	super.repaint();</a:t>
            </a:r>
          </a:p>
          <a:p>
            <a:pPr eaLnBrk="1" hangingPunct="1"/>
            <a:r>
              <a:rPr lang="en-US" altLang="en-US" sz="2000"/>
              <a:t>	int i;</a:t>
            </a:r>
          </a:p>
          <a:p>
            <a:pPr eaLnBrk="1" hangingPunct="1"/>
            <a:r>
              <a:rPr lang="en-US" altLang="en-US" sz="2000"/>
              <a:t>	g.setColor(Color.blue);</a:t>
            </a:r>
          </a:p>
          <a:p>
            <a:pPr eaLnBrk="1" hangingPunct="1"/>
            <a:r>
              <a:rPr lang="en-US" altLang="en-US" sz="2000"/>
              <a:t>	g.fillRect(0,0,60,60);</a:t>
            </a:r>
          </a:p>
          <a:p>
            <a:pPr eaLnBrk="1" hangingPunct="1"/>
            <a:r>
              <a:rPr lang="en-US" altLang="en-US" sz="2000"/>
              <a:t>	for(i=0;i&lt;6;i++)</a:t>
            </a:r>
          </a:p>
          <a:p>
            <a:pPr eaLnBrk="1" hangingPunct="1"/>
            <a:r>
              <a:rPr lang="en-US" altLang="en-US" sz="2000"/>
              <a:t>	{</a:t>
            </a:r>
          </a:p>
          <a:p>
            <a:pPr eaLnBrk="1" hangingPunct="1"/>
            <a:r>
              <a:rPr lang="en-US" altLang="en-US" sz="2000"/>
              <a:t>		if(i%2==0) g.setColor(Color.red);</a:t>
            </a:r>
          </a:p>
          <a:p>
            <a:pPr eaLnBrk="1" hangingPunct="1"/>
            <a:r>
              <a:rPr lang="en-US" altLang="en-US" sz="2000"/>
              <a:t>		else g.setColor(Color.white);</a:t>
            </a:r>
          </a:p>
          <a:p>
            <a:pPr eaLnBrk="1" hangingPunct="1"/>
            <a:r>
              <a:rPr lang="en-US" altLang="en-US" sz="2000"/>
              <a:t>		g.fillRect(60,i*10,140,10);</a:t>
            </a:r>
          </a:p>
          <a:p>
            <a:pPr eaLnBrk="1" hangingPunct="1"/>
            <a:r>
              <a:rPr lang="en-US" altLang="en-US" sz="2000"/>
              <a:t>	}</a:t>
            </a:r>
          </a:p>
          <a:p>
            <a:pPr eaLnBrk="1" hangingPunct="1"/>
            <a:r>
              <a:rPr lang="en-US" altLang="en-US" sz="2000"/>
              <a:t>	for(i=6;i&lt;13;i++)</a:t>
            </a:r>
          </a:p>
          <a:p>
            <a:pPr eaLnBrk="1" hangingPunct="1"/>
            <a:r>
              <a:rPr lang="en-US" altLang="en-US" sz="2000"/>
              <a:t>	{</a:t>
            </a:r>
          </a:p>
          <a:p>
            <a:pPr eaLnBrk="1" hangingPunct="1"/>
            <a:r>
              <a:rPr lang="en-US" altLang="en-US" sz="2000"/>
              <a:t>		if(i%2==0) g.setColor(Color.red);</a:t>
            </a:r>
          </a:p>
          <a:p>
            <a:pPr eaLnBrk="1" hangingPunct="1"/>
            <a:r>
              <a:rPr lang="en-US" altLang="en-US" sz="2000"/>
              <a:t>		else g.setColor(Color.white);</a:t>
            </a:r>
          </a:p>
          <a:p>
            <a:pPr eaLnBrk="1" hangingPunct="1"/>
            <a:r>
              <a:rPr lang="en-US" altLang="en-US" sz="2000"/>
              <a:t>		g.fillRect(0,i*10,200,10);			</a:t>
            </a:r>
          </a:p>
          <a:p>
            <a:pPr eaLnBrk="1" hangingPunct="1"/>
            <a:r>
              <a:rPr lang="en-US" altLang="en-US" sz="2000"/>
              <a:t>	}</a:t>
            </a:r>
          </a:p>
          <a:p>
            <a:pPr eaLnBrk="1" hangingPunct="1"/>
            <a:r>
              <a:rPr lang="en-US" altLang="en-US" sz="2000"/>
              <a:t>}</a:t>
            </a:r>
          </a:p>
        </p:txBody>
      </p:sp>
      <p:pic>
        <p:nvPicPr>
          <p:cNvPr id="1229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1447800"/>
            <a:ext cx="2590800" cy="2020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3" name="Text Box 6"/>
          <p:cNvSpPr txBox="1">
            <a:spLocks noChangeArrowheads="1"/>
          </p:cNvSpPr>
          <p:nvPr/>
        </p:nvSpPr>
        <p:spPr bwMode="auto">
          <a:xfrm>
            <a:off x="5927725" y="3851275"/>
            <a:ext cx="266541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a:t>How would you add</a:t>
            </a:r>
          </a:p>
          <a:p>
            <a:pPr eaLnBrk="1" hangingPunct="1"/>
            <a:r>
              <a:rPr lang="en-US" altLang="en-US"/>
              <a:t>the 50 stars?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0" y="-228600"/>
            <a:ext cx="7772400" cy="1143000"/>
          </a:xfrm>
        </p:spPr>
        <p:txBody>
          <a:bodyPr/>
          <a:lstStyle/>
          <a:p>
            <a:pPr eaLnBrk="1" hangingPunct="1"/>
            <a:r>
              <a:rPr lang="en-US" altLang="en-US" smtClean="0"/>
              <a:t>Some Comments</a:t>
            </a:r>
          </a:p>
        </p:txBody>
      </p:sp>
      <p:sp>
        <p:nvSpPr>
          <p:cNvPr id="13315" name="Rectangle 3"/>
          <p:cNvSpPr>
            <a:spLocks noGrp="1" noChangeArrowheads="1"/>
          </p:cNvSpPr>
          <p:nvPr>
            <p:ph type="body" sz="half" idx="1"/>
          </p:nvPr>
        </p:nvSpPr>
        <p:spPr>
          <a:xfrm>
            <a:off x="228600" y="609600"/>
            <a:ext cx="8686800" cy="6019800"/>
          </a:xfrm>
        </p:spPr>
        <p:txBody>
          <a:bodyPr/>
          <a:lstStyle/>
          <a:p>
            <a:pPr eaLnBrk="1" hangingPunct="1">
              <a:lnSpc>
                <a:spcPct val="90000"/>
              </a:lnSpc>
            </a:pPr>
            <a:r>
              <a:rPr lang="en-US" altLang="en-US" sz="2400" smtClean="0"/>
              <a:t>The paintComponent method is automatically called whenever </a:t>
            </a:r>
          </a:p>
          <a:p>
            <a:pPr lvl="1" eaLnBrk="1" hangingPunct="1">
              <a:lnSpc>
                <a:spcPct val="90000"/>
              </a:lnSpc>
            </a:pPr>
            <a:r>
              <a:rPr lang="en-US" altLang="en-US" sz="2000" smtClean="0"/>
              <a:t>your code calls repaint( )</a:t>
            </a:r>
          </a:p>
          <a:p>
            <a:pPr lvl="1" eaLnBrk="1" hangingPunct="1">
              <a:lnSpc>
                <a:spcPct val="90000"/>
              </a:lnSpc>
            </a:pPr>
            <a:r>
              <a:rPr lang="en-US" altLang="en-US" sz="2000" smtClean="0"/>
              <a:t>the JFrame first appears on the screen</a:t>
            </a:r>
          </a:p>
          <a:p>
            <a:pPr lvl="2" eaLnBrk="1" hangingPunct="1">
              <a:lnSpc>
                <a:spcPct val="90000"/>
              </a:lnSpc>
            </a:pPr>
            <a:r>
              <a:rPr lang="en-US" altLang="en-US" sz="1800" smtClean="0"/>
              <a:t>so you don’t need to call repaint( ), but it’s a good habit to get into</a:t>
            </a:r>
          </a:p>
          <a:p>
            <a:pPr lvl="1" eaLnBrk="1" hangingPunct="1">
              <a:lnSpc>
                <a:spcPct val="90000"/>
              </a:lnSpc>
            </a:pPr>
            <a:r>
              <a:rPr lang="en-US" altLang="en-US" sz="2000" smtClean="0"/>
              <a:t>the JFrame is resized or altered on the screen</a:t>
            </a:r>
          </a:p>
          <a:p>
            <a:pPr eaLnBrk="1" hangingPunct="1">
              <a:lnSpc>
                <a:spcPct val="90000"/>
              </a:lnSpc>
            </a:pPr>
            <a:r>
              <a:rPr lang="en-US" altLang="en-US" sz="2400" smtClean="0"/>
              <a:t>You cannot automatically generate a Graphics object, so you must rely on the JPanel doing it for you </a:t>
            </a:r>
          </a:p>
          <a:p>
            <a:pPr lvl="1" eaLnBrk="1" hangingPunct="1">
              <a:lnSpc>
                <a:spcPct val="90000"/>
              </a:lnSpc>
            </a:pPr>
            <a:r>
              <a:rPr lang="en-US" altLang="en-US" sz="2000" smtClean="0"/>
              <a:t>this is inconvenient and causes you to include all the JFrame and JPanel code that we don’t normally want </a:t>
            </a:r>
          </a:p>
          <a:p>
            <a:pPr lvl="2" eaLnBrk="1" hangingPunct="1">
              <a:lnSpc>
                <a:spcPct val="90000"/>
              </a:lnSpc>
            </a:pPr>
            <a:r>
              <a:rPr lang="en-US" altLang="en-US" sz="1800" smtClean="0"/>
              <a:t>or we would have to generate the drawing in an Applet, which is just as much work</a:t>
            </a:r>
          </a:p>
          <a:p>
            <a:pPr eaLnBrk="1" hangingPunct="1">
              <a:lnSpc>
                <a:spcPct val="90000"/>
              </a:lnSpc>
            </a:pPr>
            <a:r>
              <a:rPr lang="en-US" altLang="en-US" sz="2400" smtClean="0"/>
              <a:t>It is helpful to work out the size of your drawing components before starting </a:t>
            </a:r>
          </a:p>
          <a:p>
            <a:pPr lvl="1" eaLnBrk="1" hangingPunct="1">
              <a:lnSpc>
                <a:spcPct val="90000"/>
              </a:lnSpc>
            </a:pPr>
            <a:r>
              <a:rPr lang="en-US" altLang="en-US" sz="2000" smtClean="0"/>
              <a:t>you need to know the size for the JFrame, JPanel and the values used in your messages</a:t>
            </a:r>
          </a:p>
          <a:p>
            <a:pPr eaLnBrk="1" hangingPunct="1">
              <a:lnSpc>
                <a:spcPct val="90000"/>
              </a:lnSpc>
            </a:pPr>
            <a:r>
              <a:rPr lang="en-US" altLang="en-US" sz="2400" smtClean="0"/>
              <a:t>Sizes, dimensions, end points, etc are all in terms of pixels, starting at &lt;0,0&gt; in the upper left hand corner of the JPanel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685800" y="0"/>
            <a:ext cx="7772400" cy="1143000"/>
          </a:xfrm>
        </p:spPr>
        <p:txBody>
          <a:bodyPr/>
          <a:lstStyle/>
          <a:p>
            <a:pPr eaLnBrk="1" hangingPunct="1"/>
            <a:r>
              <a:rPr lang="en-US" altLang="en-US" smtClean="0"/>
              <a:t>Animating a Program</a:t>
            </a:r>
          </a:p>
        </p:txBody>
      </p:sp>
      <p:sp>
        <p:nvSpPr>
          <p:cNvPr id="6" name="Content Placeholder 5"/>
          <p:cNvSpPr>
            <a:spLocks noGrp="1"/>
          </p:cNvSpPr>
          <p:nvPr>
            <p:ph idx="1"/>
          </p:nvPr>
        </p:nvSpPr>
        <p:spPr>
          <a:xfrm>
            <a:off x="304800" y="1066800"/>
            <a:ext cx="8534400" cy="5638800"/>
          </a:xfrm>
        </p:spPr>
        <p:txBody>
          <a:bodyPr>
            <a:normAutofit fontScale="92500"/>
          </a:bodyPr>
          <a:lstStyle/>
          <a:p>
            <a:pPr eaLnBrk="1" hangingPunct="1">
              <a:defRPr/>
            </a:pPr>
            <a:r>
              <a:rPr lang="en-US" dirty="0" smtClean="0"/>
              <a:t>Animation requires displaying images very quickly</a:t>
            </a:r>
          </a:p>
          <a:p>
            <a:pPr lvl="1" eaLnBrk="1" hangingPunct="1">
              <a:defRPr/>
            </a:pPr>
            <a:r>
              <a:rPr lang="en-US" dirty="0" smtClean="0"/>
              <a:t>We will want to slightly alter the image in between each display</a:t>
            </a:r>
          </a:p>
          <a:p>
            <a:pPr lvl="1" eaLnBrk="1" hangingPunct="1">
              <a:defRPr/>
            </a:pPr>
            <a:r>
              <a:rPr lang="en-US" dirty="0" smtClean="0"/>
              <a:t>We call </a:t>
            </a:r>
            <a:r>
              <a:rPr lang="en-US" dirty="0" err="1" smtClean="0"/>
              <a:t>super.paintComponent</a:t>
            </a:r>
            <a:r>
              <a:rPr lang="en-US" dirty="0" smtClean="0"/>
              <a:t>(g) in </a:t>
            </a:r>
            <a:r>
              <a:rPr lang="en-US" dirty="0" err="1" smtClean="0"/>
              <a:t>paintComponent</a:t>
            </a:r>
            <a:r>
              <a:rPr lang="en-US" dirty="0" smtClean="0"/>
              <a:t> which “clears the Graphics object screen</a:t>
            </a:r>
          </a:p>
          <a:p>
            <a:pPr lvl="1" eaLnBrk="1" hangingPunct="1">
              <a:defRPr/>
            </a:pPr>
            <a:r>
              <a:rPr lang="en-US" dirty="0" smtClean="0"/>
              <a:t>We then draw a new (slightly different) image</a:t>
            </a:r>
          </a:p>
          <a:p>
            <a:pPr eaLnBrk="1" hangingPunct="1">
              <a:defRPr/>
            </a:pPr>
            <a:r>
              <a:rPr lang="en-US" dirty="0" smtClean="0"/>
              <a:t>The instruction </a:t>
            </a:r>
            <a:r>
              <a:rPr lang="en-US" dirty="0" err="1" smtClean="0"/>
              <a:t>panel.repaint</a:t>
            </a:r>
            <a:r>
              <a:rPr lang="en-US" dirty="0" smtClean="0"/>
              <a:t>(); will cause </a:t>
            </a:r>
            <a:r>
              <a:rPr lang="en-US" dirty="0" err="1" smtClean="0"/>
              <a:t>paintComponent</a:t>
            </a:r>
            <a:r>
              <a:rPr lang="en-US" dirty="0" smtClean="0"/>
              <a:t> to execute</a:t>
            </a:r>
          </a:p>
          <a:p>
            <a:pPr lvl="1" eaLnBrk="1" hangingPunct="1">
              <a:defRPr/>
            </a:pPr>
            <a:r>
              <a:rPr lang="en-US" dirty="0" smtClean="0"/>
              <a:t>We will continually call </a:t>
            </a:r>
            <a:r>
              <a:rPr lang="en-US" dirty="0" err="1" smtClean="0"/>
              <a:t>panel.repaint</a:t>
            </a:r>
            <a:r>
              <a:rPr lang="en-US" dirty="0" smtClean="0"/>
              <a:t>(); but place a delay in between each call:</a:t>
            </a:r>
          </a:p>
          <a:p>
            <a:pPr lvl="2" eaLnBrk="1" hangingPunct="1">
              <a:defRPr/>
            </a:pPr>
            <a:r>
              <a:rPr lang="en-US" dirty="0" smtClean="0"/>
              <a:t>while(true) { for(long </a:t>
            </a:r>
            <a:r>
              <a:rPr lang="en-US" dirty="0" err="1" smtClean="0"/>
              <a:t>i</a:t>
            </a:r>
            <a:r>
              <a:rPr lang="en-US" dirty="0" smtClean="0"/>
              <a:t>=0;i&lt;2500000000l;i++);</a:t>
            </a:r>
          </a:p>
          <a:p>
            <a:pPr lvl="2" eaLnBrk="1" hangingPunct="1">
              <a:defRPr/>
            </a:pPr>
            <a:r>
              <a:rPr lang="en-US" dirty="0" err="1" smtClean="0"/>
              <a:t>panel.repaint</a:t>
            </a:r>
            <a:r>
              <a:rPr lang="en-US" dirty="0" smtClean="0"/>
              <a:t>(); }</a:t>
            </a:r>
          </a:p>
        </p:txBody>
      </p:sp>
      <p:cxnSp>
        <p:nvCxnSpPr>
          <p:cNvPr id="3" name="Straight Arrow Connector 2"/>
          <p:cNvCxnSpPr/>
          <p:nvPr/>
        </p:nvCxnSpPr>
        <p:spPr>
          <a:xfrm flipH="1" flipV="1">
            <a:off x="6858000" y="6019800"/>
            <a:ext cx="9144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7010400" y="6365319"/>
            <a:ext cx="1905000" cy="400110"/>
          </a:xfrm>
          <a:prstGeom prst="rect">
            <a:avLst/>
          </a:prstGeom>
          <a:noFill/>
        </p:spPr>
        <p:txBody>
          <a:bodyPr wrap="square" rtlCol="0">
            <a:spAutoFit/>
          </a:bodyPr>
          <a:lstStyle/>
          <a:p>
            <a:r>
              <a:rPr lang="en-US" sz="2000" dirty="0" smtClean="0"/>
              <a:t>notice the ; here</a:t>
            </a:r>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76200"/>
            <a:ext cx="7772400" cy="1143000"/>
          </a:xfrm>
        </p:spPr>
        <p:txBody>
          <a:bodyPr/>
          <a:lstStyle/>
          <a:p>
            <a:pPr eaLnBrk="1" hangingPunct="1"/>
            <a:r>
              <a:rPr lang="en-US" altLang="en-US" smtClean="0"/>
              <a:t>Example</a:t>
            </a:r>
          </a:p>
        </p:txBody>
      </p:sp>
      <p:sp>
        <p:nvSpPr>
          <p:cNvPr id="15363" name="TextBox 3"/>
          <p:cNvSpPr txBox="1">
            <a:spLocks noChangeArrowheads="1"/>
          </p:cNvSpPr>
          <p:nvPr/>
        </p:nvSpPr>
        <p:spPr bwMode="auto">
          <a:xfrm>
            <a:off x="295275" y="76200"/>
            <a:ext cx="7680325"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2000" dirty="0"/>
              <a:t>import </a:t>
            </a:r>
            <a:r>
              <a:rPr lang="en-US" altLang="en-US" sz="2000" dirty="0" err="1"/>
              <a:t>javax.swing</a:t>
            </a:r>
            <a:r>
              <a:rPr lang="en-US" altLang="en-US" sz="2000" dirty="0"/>
              <a:t>.*; </a:t>
            </a:r>
          </a:p>
          <a:p>
            <a:pPr eaLnBrk="1" hangingPunct="1"/>
            <a:r>
              <a:rPr lang="en-US" altLang="en-US" sz="2000" dirty="0"/>
              <a:t>import </a:t>
            </a:r>
            <a:r>
              <a:rPr lang="en-US" altLang="en-US" sz="2000" dirty="0" err="1"/>
              <a:t>java.awt</a:t>
            </a:r>
            <a:r>
              <a:rPr lang="en-US" altLang="en-US" sz="2000" dirty="0"/>
              <a:t>.*; </a:t>
            </a:r>
          </a:p>
          <a:p>
            <a:pPr eaLnBrk="1" hangingPunct="1"/>
            <a:r>
              <a:rPr lang="en-US" altLang="en-US" sz="2000" dirty="0"/>
              <a:t>import </a:t>
            </a:r>
            <a:r>
              <a:rPr lang="en-US" altLang="en-US" sz="2000" dirty="0" err="1"/>
              <a:t>java.util</a:t>
            </a:r>
            <a:r>
              <a:rPr lang="en-US" altLang="en-US" sz="2000" dirty="0"/>
              <a:t>.*;</a:t>
            </a:r>
          </a:p>
          <a:p>
            <a:pPr eaLnBrk="1" hangingPunct="1"/>
            <a:endParaRPr lang="en-US" altLang="en-US" sz="2000" dirty="0"/>
          </a:p>
          <a:p>
            <a:pPr eaLnBrk="1" hangingPunct="1"/>
            <a:r>
              <a:rPr lang="en-US" altLang="en-US" sz="2000" dirty="0"/>
              <a:t>public class </a:t>
            </a:r>
            <a:r>
              <a:rPr lang="en-US" altLang="en-US" sz="2000" dirty="0" err="1"/>
              <a:t>GraphicsSkeleton</a:t>
            </a:r>
            <a:r>
              <a:rPr lang="en-US" altLang="en-US" sz="2000" dirty="0"/>
              <a:t> { </a:t>
            </a:r>
          </a:p>
          <a:p>
            <a:pPr eaLnBrk="1" hangingPunct="1"/>
            <a:r>
              <a:rPr lang="en-US" altLang="en-US" sz="2000" dirty="0"/>
              <a:t>        private static final int X_SIZE = 300, Y_SIZE = 300; </a:t>
            </a:r>
          </a:p>
          <a:p>
            <a:pPr eaLnBrk="1" hangingPunct="1"/>
            <a:r>
              <a:rPr lang="en-US" altLang="en-US" sz="2000" dirty="0"/>
              <a:t>        private static int x=150,y=150;   // the item being animated</a:t>
            </a:r>
          </a:p>
          <a:p>
            <a:pPr eaLnBrk="1" hangingPunct="1"/>
            <a:endParaRPr lang="en-US" altLang="en-US" sz="2000" dirty="0"/>
          </a:p>
          <a:p>
            <a:pPr eaLnBrk="1" hangingPunct="1"/>
            <a:r>
              <a:rPr lang="en-US" altLang="en-US" sz="2000" dirty="0"/>
              <a:t>        public static void main(String[ ] </a:t>
            </a:r>
            <a:r>
              <a:rPr lang="en-US" altLang="en-US" sz="2000" dirty="0" err="1"/>
              <a:t>args</a:t>
            </a:r>
            <a:r>
              <a:rPr lang="en-US" altLang="en-US" sz="2000" dirty="0"/>
              <a:t>) { </a:t>
            </a:r>
          </a:p>
          <a:p>
            <a:pPr eaLnBrk="1" hangingPunct="1"/>
            <a:r>
              <a:rPr lang="en-US" altLang="en-US" sz="2000" dirty="0"/>
              <a:t>	</a:t>
            </a:r>
            <a:r>
              <a:rPr lang="en-US" altLang="en-US" sz="2000" dirty="0" err="1"/>
              <a:t>JFrame</a:t>
            </a:r>
            <a:r>
              <a:rPr lang="en-US" altLang="en-US" sz="2000" dirty="0"/>
              <a:t> frame = new </a:t>
            </a:r>
            <a:r>
              <a:rPr lang="en-US" altLang="en-US" sz="2000" dirty="0" err="1"/>
              <a:t>JFrame</a:t>
            </a:r>
            <a:r>
              <a:rPr lang="en-US" altLang="en-US" sz="2000" dirty="0"/>
              <a:t>(“Graphics Skeleton"); </a:t>
            </a:r>
          </a:p>
          <a:p>
            <a:pPr eaLnBrk="1" hangingPunct="1"/>
            <a:r>
              <a:rPr lang="en-US" altLang="en-US" sz="2000" dirty="0"/>
              <a:t>                </a:t>
            </a:r>
            <a:r>
              <a:rPr lang="en-US" altLang="en-US" sz="2000" dirty="0" err="1"/>
              <a:t>frame.setDefaultCloseOperation</a:t>
            </a:r>
            <a:r>
              <a:rPr lang="en-US" altLang="en-US" sz="2000" dirty="0"/>
              <a:t>(</a:t>
            </a:r>
            <a:r>
              <a:rPr lang="en-US" altLang="en-US" sz="2000" dirty="0" err="1"/>
              <a:t>JFrame.EXIT_ON_CLOSE</a:t>
            </a:r>
            <a:r>
              <a:rPr lang="en-US" altLang="en-US" sz="2000" dirty="0"/>
              <a:t>); </a:t>
            </a:r>
          </a:p>
          <a:p>
            <a:pPr eaLnBrk="1" hangingPunct="1"/>
            <a:r>
              <a:rPr lang="en-US" altLang="en-US" sz="2000" dirty="0"/>
              <a:t>                </a:t>
            </a:r>
            <a:r>
              <a:rPr lang="en-US" altLang="en-US" sz="2000" dirty="0" err="1"/>
              <a:t>frame.setSize</a:t>
            </a:r>
            <a:r>
              <a:rPr lang="en-US" altLang="en-US" sz="2000" dirty="0"/>
              <a:t>(X_SIZE, Y_SIZE); </a:t>
            </a:r>
          </a:p>
          <a:p>
            <a:pPr eaLnBrk="1" hangingPunct="1"/>
            <a:r>
              <a:rPr lang="en-US" altLang="en-US" sz="2000" dirty="0"/>
              <a:t>                </a:t>
            </a:r>
            <a:r>
              <a:rPr lang="en-US" altLang="en-US" sz="2000" dirty="0" err="1"/>
              <a:t>GraphicsPanel</a:t>
            </a:r>
            <a:r>
              <a:rPr lang="en-US" altLang="en-US" sz="2000" dirty="0"/>
              <a:t> panel = new </a:t>
            </a:r>
            <a:r>
              <a:rPr lang="en-US" altLang="en-US" sz="2000" dirty="0" err="1"/>
              <a:t>GraphicsPanel</a:t>
            </a:r>
            <a:r>
              <a:rPr lang="en-US" altLang="en-US" sz="2000" dirty="0"/>
              <a:t>( ); </a:t>
            </a:r>
          </a:p>
          <a:p>
            <a:pPr eaLnBrk="1" hangingPunct="1"/>
            <a:r>
              <a:rPr lang="en-US" altLang="en-US" sz="2000" dirty="0"/>
              <a:t>                </a:t>
            </a:r>
            <a:r>
              <a:rPr lang="en-US" altLang="en-US" sz="2000" dirty="0" err="1"/>
              <a:t>frame.add</a:t>
            </a:r>
            <a:r>
              <a:rPr lang="en-US" altLang="en-US" sz="2000" dirty="0"/>
              <a:t>(panel); </a:t>
            </a:r>
          </a:p>
          <a:p>
            <a:pPr eaLnBrk="1" hangingPunct="1"/>
            <a:r>
              <a:rPr lang="en-US" altLang="en-US" sz="2000" dirty="0"/>
              <a:t>                </a:t>
            </a:r>
            <a:r>
              <a:rPr lang="en-US" altLang="en-US" sz="2000" dirty="0" err="1"/>
              <a:t>frame.setVisible</a:t>
            </a:r>
            <a:r>
              <a:rPr lang="en-US" altLang="en-US" sz="2000" dirty="0"/>
              <a:t>(true); </a:t>
            </a:r>
          </a:p>
          <a:p>
            <a:pPr eaLnBrk="1" hangingPunct="1"/>
            <a:r>
              <a:rPr lang="en-US" altLang="en-US" sz="2000" dirty="0"/>
              <a:t>	 Random g=new Random();</a:t>
            </a:r>
          </a:p>
          <a:p>
            <a:pPr eaLnBrk="1" hangingPunct="1"/>
            <a:r>
              <a:rPr lang="en-US" altLang="en-US" sz="2000" dirty="0"/>
              <a:t>	 long </a:t>
            </a:r>
            <a:r>
              <a:rPr lang="en-US" altLang="en-US" sz="2000" dirty="0" err="1"/>
              <a:t>i</a:t>
            </a:r>
            <a:r>
              <a:rPr lang="en-US" altLang="en-US" sz="2000" dirty="0"/>
              <a:t>;</a:t>
            </a:r>
          </a:p>
          <a:p>
            <a:pPr eaLnBrk="1" hangingPunct="1"/>
            <a:r>
              <a:rPr lang="en-US" altLang="en-US" sz="2000" dirty="0"/>
              <a:t>	 while(true) {</a:t>
            </a:r>
          </a:p>
          <a:p>
            <a:pPr eaLnBrk="1" hangingPunct="1"/>
            <a:r>
              <a:rPr lang="en-US" altLang="en-US" sz="2000" dirty="0"/>
              <a:t>		x+=</a:t>
            </a:r>
            <a:r>
              <a:rPr lang="en-US" altLang="en-US" sz="2000" dirty="0" err="1"/>
              <a:t>g.nextInt</a:t>
            </a:r>
            <a:r>
              <a:rPr lang="en-US" altLang="en-US" sz="2000" dirty="0"/>
              <a:t>(3)-1; y+=</a:t>
            </a:r>
            <a:r>
              <a:rPr lang="en-US" altLang="en-US" sz="2000" dirty="0" err="1"/>
              <a:t>g.nextInt</a:t>
            </a:r>
            <a:r>
              <a:rPr lang="en-US" altLang="en-US" sz="2000" dirty="0"/>
              <a:t>(3)-1;</a:t>
            </a:r>
          </a:p>
          <a:p>
            <a:pPr eaLnBrk="1" hangingPunct="1"/>
            <a:r>
              <a:rPr lang="en-US" altLang="en-US" sz="2000" dirty="0"/>
              <a:t>	              </a:t>
            </a:r>
            <a:r>
              <a:rPr lang="en-US" altLang="en-US" sz="2000" dirty="0" err="1"/>
              <a:t>panel.repaint</a:t>
            </a:r>
            <a:r>
              <a:rPr lang="en-US" altLang="en-US" sz="2000" dirty="0"/>
              <a:t>();</a:t>
            </a:r>
          </a:p>
          <a:p>
            <a:pPr eaLnBrk="1" hangingPunct="1"/>
            <a:r>
              <a:rPr lang="en-US" altLang="en-US" sz="2000" dirty="0"/>
              <a:t>	              for(</a:t>
            </a:r>
            <a:r>
              <a:rPr lang="en-US" altLang="en-US" sz="2000" dirty="0" err="1"/>
              <a:t>i</a:t>
            </a:r>
            <a:r>
              <a:rPr lang="en-US" altLang="en-US" sz="2000" dirty="0"/>
              <a:t>=0;i&lt;2500000000l;i++);           } </a:t>
            </a:r>
          </a:p>
          <a:p>
            <a:pPr eaLnBrk="1" hangingPunct="1"/>
            <a:r>
              <a:rPr lang="en-US" altLang="en-US" sz="2000" dirty="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152400"/>
            <a:ext cx="7772400" cy="1143000"/>
          </a:xfrm>
        </p:spPr>
        <p:txBody>
          <a:bodyPr/>
          <a:lstStyle/>
          <a:p>
            <a:pPr eaLnBrk="1" hangingPunct="1"/>
            <a:r>
              <a:rPr lang="en-US" altLang="en-US" smtClean="0"/>
              <a:t>Continued</a:t>
            </a:r>
          </a:p>
        </p:txBody>
      </p:sp>
      <p:sp>
        <p:nvSpPr>
          <p:cNvPr id="16387" name="TextBox 3"/>
          <p:cNvSpPr txBox="1">
            <a:spLocks noChangeArrowheads="1"/>
          </p:cNvSpPr>
          <p:nvPr/>
        </p:nvSpPr>
        <p:spPr bwMode="auto">
          <a:xfrm>
            <a:off x="685800" y="609600"/>
            <a:ext cx="7043738" cy="674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a:p>
            <a:pPr eaLnBrk="1" hangingPunct="1"/>
            <a:r>
              <a:rPr lang="en-US" altLang="en-US"/>
              <a:t>       private static class GraphicsPanel extends JPanel { </a:t>
            </a:r>
          </a:p>
          <a:p>
            <a:pPr eaLnBrk="1" hangingPunct="1"/>
            <a:endParaRPr lang="en-US" altLang="en-US"/>
          </a:p>
          <a:p>
            <a:pPr eaLnBrk="1" hangingPunct="1"/>
            <a:r>
              <a:rPr lang="en-US" altLang="en-US"/>
              <a:t>             public void paintComponent(Graphics g) { </a:t>
            </a:r>
          </a:p>
          <a:p>
            <a:pPr eaLnBrk="1" hangingPunct="1"/>
            <a:r>
              <a:rPr lang="en-US" altLang="en-US"/>
              <a:t>                    super.paintComponent(g); </a:t>
            </a:r>
          </a:p>
          <a:p>
            <a:pPr eaLnBrk="1" hangingPunct="1"/>
            <a:r>
              <a:rPr lang="en-US" altLang="en-US"/>
              <a:t>	        g.setColor(Color.black);</a:t>
            </a:r>
          </a:p>
          <a:p>
            <a:pPr eaLnBrk="1" hangingPunct="1"/>
            <a:r>
              <a:rPr lang="en-US" altLang="en-US"/>
              <a:t>                    g.fillRect(0,0,X_SIZE,Y_SIZE);</a:t>
            </a:r>
          </a:p>
          <a:p>
            <a:pPr eaLnBrk="1" hangingPunct="1"/>
            <a:r>
              <a:rPr lang="en-US" altLang="en-US"/>
              <a:t>                    g.setColor(Color.red);</a:t>
            </a:r>
          </a:p>
          <a:p>
            <a:pPr eaLnBrk="1" hangingPunct="1"/>
            <a:r>
              <a:rPr lang="en-US" altLang="en-US"/>
              <a:t>	        if(x&lt;25) x=25;</a:t>
            </a:r>
          </a:p>
          <a:p>
            <a:pPr eaLnBrk="1" hangingPunct="1"/>
            <a:r>
              <a:rPr lang="en-US" altLang="en-US"/>
              <a:t>	        else if(x&gt;275) x=275;</a:t>
            </a:r>
          </a:p>
          <a:p>
            <a:pPr eaLnBrk="1" hangingPunct="1"/>
            <a:r>
              <a:rPr lang="en-US" altLang="en-US"/>
              <a:t>                    if(y&lt;25) y=25;</a:t>
            </a:r>
          </a:p>
          <a:p>
            <a:pPr eaLnBrk="1" hangingPunct="1"/>
            <a:r>
              <a:rPr lang="en-US" altLang="en-US"/>
              <a:t>	        else if(y&gt;275) y=275;</a:t>
            </a:r>
          </a:p>
          <a:p>
            <a:pPr eaLnBrk="1" hangingPunct="1"/>
            <a:r>
              <a:rPr lang="en-US" altLang="en-US"/>
              <a:t>                    g.drawOval(x-2,y-2,5,5);</a:t>
            </a:r>
          </a:p>
          <a:p>
            <a:pPr eaLnBrk="1" hangingPunct="1"/>
            <a:r>
              <a:rPr lang="en-US" altLang="en-US"/>
              <a:t>	} </a:t>
            </a:r>
          </a:p>
          <a:p>
            <a:pPr eaLnBrk="1" hangingPunct="1"/>
            <a:r>
              <a:rPr lang="en-US" altLang="en-US"/>
              <a:t>         } </a:t>
            </a:r>
          </a:p>
          <a:p>
            <a:pPr eaLnBrk="1" hangingPunct="1"/>
            <a:r>
              <a:rPr lang="en-US" altLang="en-US"/>
              <a:t>} </a:t>
            </a:r>
          </a:p>
          <a:p>
            <a:pPr eaLnBrk="1" hangingPunct="1"/>
            <a:endParaRPr lang="en-US" altLang="en-US"/>
          </a:p>
          <a:p>
            <a:pPr eaLnBrk="1" hangingPunct="1"/>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Another Approach:  Input to Pause</a:t>
            </a:r>
            <a:endParaRPr lang="en-US" dirty="0"/>
          </a:p>
        </p:txBody>
      </p:sp>
      <p:sp>
        <p:nvSpPr>
          <p:cNvPr id="3" name="Content Placeholder 2"/>
          <p:cNvSpPr>
            <a:spLocks noGrp="1"/>
          </p:cNvSpPr>
          <p:nvPr>
            <p:ph idx="1"/>
          </p:nvPr>
        </p:nvSpPr>
        <p:spPr>
          <a:xfrm>
            <a:off x="228600" y="1219200"/>
            <a:ext cx="8763000" cy="5486400"/>
          </a:xfrm>
        </p:spPr>
        <p:txBody>
          <a:bodyPr>
            <a:normAutofit fontScale="92500"/>
          </a:bodyPr>
          <a:lstStyle/>
          <a:p>
            <a:r>
              <a:rPr lang="en-US" dirty="0" smtClean="0"/>
              <a:t>Instead of using a for loop to pause the program, we can force the program to pause by asking for input</a:t>
            </a:r>
          </a:p>
          <a:p>
            <a:r>
              <a:rPr lang="en-US" dirty="0" smtClean="0"/>
              <a:t>This requires that the user control when the next “turn” takes place</a:t>
            </a:r>
          </a:p>
          <a:p>
            <a:pPr lvl="1"/>
            <a:r>
              <a:rPr lang="en-US" altLang="en-US" dirty="0" smtClean="0"/>
              <a:t> for(</a:t>
            </a:r>
            <a:r>
              <a:rPr lang="en-US" altLang="en-US" dirty="0" err="1" smtClean="0"/>
              <a:t>i</a:t>
            </a:r>
            <a:r>
              <a:rPr lang="en-US" altLang="en-US" dirty="0" smtClean="0"/>
              <a:t>=0;i&lt;2500000000l;i++); </a:t>
            </a:r>
            <a:endParaRPr lang="en-US" dirty="0" smtClean="0"/>
          </a:p>
          <a:p>
            <a:r>
              <a:rPr lang="en-US" dirty="0" smtClean="0"/>
              <a:t>Instead of the above for loop we use</a:t>
            </a:r>
          </a:p>
          <a:p>
            <a:pPr lvl="1"/>
            <a:r>
              <a:rPr lang="en-US" dirty="0" err="1" smtClean="0"/>
              <a:t>in.nextLine</a:t>
            </a:r>
            <a:r>
              <a:rPr lang="en-US" dirty="0" smtClean="0"/>
              <a:t>();</a:t>
            </a:r>
          </a:p>
          <a:p>
            <a:pPr lvl="1"/>
            <a:r>
              <a:rPr lang="en-US" dirty="0" smtClean="0"/>
              <a:t>in is a Scanner, </a:t>
            </a:r>
            <a:r>
              <a:rPr lang="en-US" dirty="0" err="1" smtClean="0"/>
              <a:t>nextLine</a:t>
            </a:r>
            <a:r>
              <a:rPr lang="en-US" dirty="0" smtClean="0"/>
              <a:t> inputs the next line including just an empty line by pressing &lt;enter&gt;</a:t>
            </a:r>
          </a:p>
          <a:p>
            <a:pPr lvl="1"/>
            <a:r>
              <a:rPr lang="en-US" dirty="0" smtClean="0"/>
              <a:t>With this command, the user pressed &lt;enter&gt; to move on to the next turn</a:t>
            </a:r>
            <a:endParaRPr lang="en-US" dirty="0"/>
          </a:p>
        </p:txBody>
      </p:sp>
    </p:spTree>
    <p:extLst>
      <p:ext uri="{BB962C8B-B14F-4D97-AF65-F5344CB8AC3E}">
        <p14:creationId xmlns:p14="http://schemas.microsoft.com/office/powerpoint/2010/main" val="3607510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0"/>
            <a:ext cx="7772400" cy="1143000"/>
          </a:xfrm>
        </p:spPr>
        <p:txBody>
          <a:bodyPr/>
          <a:lstStyle/>
          <a:p>
            <a:pPr eaLnBrk="1" hangingPunct="1"/>
            <a:r>
              <a:rPr lang="en-US" altLang="en-US" smtClean="0"/>
              <a:t>The Basic Idea…</a:t>
            </a:r>
          </a:p>
        </p:txBody>
      </p:sp>
      <p:sp>
        <p:nvSpPr>
          <p:cNvPr id="3075" name="Rectangle 3"/>
          <p:cNvSpPr>
            <a:spLocks noGrp="1" noChangeArrowheads="1"/>
          </p:cNvSpPr>
          <p:nvPr>
            <p:ph type="body" idx="1"/>
          </p:nvPr>
        </p:nvSpPr>
        <p:spPr>
          <a:xfrm>
            <a:off x="228600" y="1066800"/>
            <a:ext cx="8686800" cy="5486400"/>
          </a:xfrm>
        </p:spPr>
        <p:txBody>
          <a:bodyPr/>
          <a:lstStyle/>
          <a:p>
            <a:pPr eaLnBrk="1" hangingPunct="1">
              <a:lnSpc>
                <a:spcPct val="90000"/>
              </a:lnSpc>
            </a:pPr>
            <a:r>
              <a:rPr lang="en-US" altLang="en-US" sz="2400" smtClean="0"/>
              <a:t>Create a JPanel which is one of the GUI components that includes a Graphics context</a:t>
            </a:r>
          </a:p>
          <a:p>
            <a:pPr eaLnBrk="1" hangingPunct="1">
              <a:lnSpc>
                <a:spcPct val="90000"/>
              </a:lnSpc>
            </a:pPr>
            <a:r>
              <a:rPr lang="en-US" altLang="en-US" sz="2400" smtClean="0"/>
              <a:t>Insert the JPanel into a JFrame</a:t>
            </a:r>
          </a:p>
          <a:p>
            <a:pPr eaLnBrk="1" hangingPunct="1">
              <a:lnSpc>
                <a:spcPct val="90000"/>
              </a:lnSpc>
            </a:pPr>
            <a:r>
              <a:rPr lang="en-US" altLang="en-US" sz="2400" smtClean="0"/>
              <a:t>Show the JFrame</a:t>
            </a:r>
          </a:p>
          <a:p>
            <a:pPr eaLnBrk="1" hangingPunct="1">
              <a:lnSpc>
                <a:spcPct val="90000"/>
              </a:lnSpc>
            </a:pPr>
            <a:r>
              <a:rPr lang="en-US" altLang="en-US" sz="2400" smtClean="0"/>
              <a:t>Draw on the JPanel as desired using messages like</a:t>
            </a:r>
          </a:p>
          <a:p>
            <a:pPr lvl="1" eaLnBrk="1" hangingPunct="1">
              <a:lnSpc>
                <a:spcPct val="90000"/>
              </a:lnSpc>
            </a:pPr>
            <a:r>
              <a:rPr lang="en-US" altLang="en-US" sz="2000" smtClean="0"/>
              <a:t>drawLine</a:t>
            </a:r>
          </a:p>
          <a:p>
            <a:pPr lvl="1" eaLnBrk="1" hangingPunct="1">
              <a:lnSpc>
                <a:spcPct val="90000"/>
              </a:lnSpc>
            </a:pPr>
            <a:r>
              <a:rPr lang="en-US" altLang="en-US" sz="2000" smtClean="0"/>
              <a:t>drawRect</a:t>
            </a:r>
          </a:p>
          <a:p>
            <a:pPr lvl="1" eaLnBrk="1" hangingPunct="1">
              <a:lnSpc>
                <a:spcPct val="90000"/>
              </a:lnSpc>
            </a:pPr>
            <a:r>
              <a:rPr lang="en-US" altLang="en-US" sz="2000" smtClean="0"/>
              <a:t>fillRect</a:t>
            </a:r>
          </a:p>
          <a:p>
            <a:pPr lvl="1" eaLnBrk="1" hangingPunct="1">
              <a:lnSpc>
                <a:spcPct val="90000"/>
              </a:lnSpc>
            </a:pPr>
            <a:r>
              <a:rPr lang="en-US" altLang="en-US" sz="2000" smtClean="0"/>
              <a:t>setColor</a:t>
            </a:r>
          </a:p>
          <a:p>
            <a:pPr lvl="1" eaLnBrk="1" hangingPunct="1">
              <a:lnSpc>
                <a:spcPct val="90000"/>
              </a:lnSpc>
            </a:pPr>
            <a:r>
              <a:rPr lang="en-US" altLang="en-US" sz="2000" smtClean="0"/>
              <a:t>drawString</a:t>
            </a:r>
          </a:p>
          <a:p>
            <a:pPr eaLnBrk="1" hangingPunct="1">
              <a:lnSpc>
                <a:spcPct val="90000"/>
              </a:lnSpc>
            </a:pPr>
            <a:r>
              <a:rPr lang="en-US" altLang="en-US" sz="2400" smtClean="0"/>
              <a:t>Unfortunately, to do this requires at least two separate class definitions and at least 2 methods</a:t>
            </a:r>
          </a:p>
          <a:p>
            <a:pPr lvl="1" eaLnBrk="1" hangingPunct="1">
              <a:lnSpc>
                <a:spcPct val="90000"/>
              </a:lnSpc>
            </a:pPr>
            <a:r>
              <a:rPr lang="en-US" altLang="en-US" sz="2000" smtClean="0"/>
              <a:t>a skeleton is given next, we will use this for our graphics programs, at least for now, where all you have to do is fill in the paintComponent method with your Graphics messages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410200" y="381000"/>
            <a:ext cx="3505200" cy="1143000"/>
          </a:xfrm>
        </p:spPr>
        <p:txBody>
          <a:bodyPr/>
          <a:lstStyle/>
          <a:p>
            <a:pPr eaLnBrk="1" hangingPunct="1"/>
            <a:r>
              <a:rPr lang="en-US" altLang="en-US" smtClean="0"/>
              <a:t>Graphics Skeleton</a:t>
            </a:r>
          </a:p>
        </p:txBody>
      </p:sp>
      <p:sp>
        <p:nvSpPr>
          <p:cNvPr id="4099" name="Text Box 3"/>
          <p:cNvSpPr txBox="1">
            <a:spLocks noChangeArrowheads="1"/>
          </p:cNvSpPr>
          <p:nvPr/>
        </p:nvSpPr>
        <p:spPr bwMode="auto">
          <a:xfrm>
            <a:off x="152400" y="-23813"/>
            <a:ext cx="6870700" cy="640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800"/>
              <a:t>import javax.swing.*; </a:t>
            </a:r>
          </a:p>
          <a:p>
            <a:pPr eaLnBrk="1" hangingPunct="1"/>
            <a:r>
              <a:rPr lang="en-US" altLang="en-US" sz="1800"/>
              <a:t>import java.awt.*; </a:t>
            </a:r>
          </a:p>
          <a:p>
            <a:pPr eaLnBrk="1" hangingPunct="1"/>
            <a:endParaRPr lang="en-US" altLang="en-US" sz="1800"/>
          </a:p>
          <a:p>
            <a:pPr eaLnBrk="1" hangingPunct="1"/>
            <a:r>
              <a:rPr lang="en-US" altLang="en-US" sz="1800"/>
              <a:t>public class GraphicsSkeleton { </a:t>
            </a:r>
          </a:p>
          <a:p>
            <a:pPr eaLnBrk="1" hangingPunct="1"/>
            <a:r>
              <a:rPr lang="en-US" altLang="en-US" sz="1800"/>
              <a:t>        private static final int X_SIZE = 300, Y_SIZE = 300; </a:t>
            </a:r>
          </a:p>
          <a:p>
            <a:pPr eaLnBrk="1" hangingPunct="1"/>
            <a:r>
              <a:rPr lang="en-US" altLang="en-US" sz="1800"/>
              <a:t>        </a:t>
            </a:r>
          </a:p>
          <a:p>
            <a:pPr eaLnBrk="1" hangingPunct="1"/>
            <a:r>
              <a:rPr lang="en-US" altLang="en-US" sz="1800"/>
              <a:t>        public static void main(String[ ] args) { </a:t>
            </a:r>
          </a:p>
          <a:p>
            <a:pPr eaLnBrk="1" hangingPunct="1"/>
            <a:r>
              <a:rPr lang="en-US" altLang="en-US" sz="1800"/>
              <a:t>	JFrame frame = new JFrame(“Graphics Skeleton"); </a:t>
            </a:r>
          </a:p>
          <a:p>
            <a:pPr eaLnBrk="1" hangingPunct="1"/>
            <a:r>
              <a:rPr lang="en-US" altLang="en-US" sz="1800"/>
              <a:t>                frame.setDefaultCloseOperation(JFrame.EXIT_ON_CLOSE); </a:t>
            </a:r>
          </a:p>
          <a:p>
            <a:pPr eaLnBrk="1" hangingPunct="1"/>
            <a:r>
              <a:rPr lang="en-US" altLang="en-US" sz="1800"/>
              <a:t>                frame.setSize(X_SIZE, Y_SIZE); </a:t>
            </a:r>
          </a:p>
          <a:p>
            <a:pPr eaLnBrk="1" hangingPunct="1"/>
            <a:r>
              <a:rPr lang="en-US" altLang="en-US" sz="1800"/>
              <a:t>                GraphicsPanel panel = new GraphicsPanel( ); </a:t>
            </a:r>
          </a:p>
          <a:p>
            <a:pPr eaLnBrk="1" hangingPunct="1"/>
            <a:r>
              <a:rPr lang="en-US" altLang="en-US" sz="1800"/>
              <a:t>                frame.add(panel); </a:t>
            </a:r>
          </a:p>
          <a:p>
            <a:pPr eaLnBrk="1" hangingPunct="1"/>
            <a:r>
              <a:rPr lang="en-US" altLang="en-US" sz="1800"/>
              <a:t>                frame.setVisible(true); </a:t>
            </a:r>
          </a:p>
          <a:p>
            <a:pPr eaLnBrk="1" hangingPunct="1"/>
            <a:r>
              <a:rPr lang="en-US" altLang="en-US" sz="1800"/>
              <a:t>        } </a:t>
            </a:r>
          </a:p>
          <a:p>
            <a:pPr eaLnBrk="1" hangingPunct="1"/>
            <a:endParaRPr lang="en-US" altLang="en-US" sz="1800"/>
          </a:p>
          <a:p>
            <a:pPr eaLnBrk="1" hangingPunct="1"/>
            <a:r>
              <a:rPr lang="en-US" altLang="en-US" sz="1800"/>
              <a:t>       private static class GraphicsPanel extends JPanel { </a:t>
            </a:r>
          </a:p>
          <a:p>
            <a:pPr eaLnBrk="1" hangingPunct="1"/>
            <a:endParaRPr lang="en-US" altLang="en-US" sz="1800"/>
          </a:p>
          <a:p>
            <a:pPr eaLnBrk="1" hangingPunct="1"/>
            <a:r>
              <a:rPr lang="en-US" altLang="en-US" sz="1800"/>
              <a:t>             public void paintComponent(Graphics g) { </a:t>
            </a:r>
          </a:p>
          <a:p>
            <a:pPr eaLnBrk="1" hangingPunct="1"/>
            <a:r>
              <a:rPr lang="en-US" altLang="en-US" sz="1800"/>
              <a:t>                    super.paintComponent(g); </a:t>
            </a:r>
          </a:p>
          <a:p>
            <a:pPr eaLnBrk="1" hangingPunct="1"/>
            <a:r>
              <a:rPr lang="en-US" altLang="en-US" sz="1800"/>
              <a:t>                    // Add drawing code here. </a:t>
            </a:r>
          </a:p>
          <a:p>
            <a:pPr eaLnBrk="1" hangingPunct="1"/>
            <a:r>
              <a:rPr lang="en-US" altLang="en-US" sz="1800"/>
              <a:t>              } </a:t>
            </a:r>
          </a:p>
          <a:p>
            <a:pPr eaLnBrk="1" hangingPunct="1"/>
            <a:r>
              <a:rPr lang="en-US" altLang="en-US" sz="1800"/>
              <a:t>         } </a:t>
            </a:r>
          </a:p>
          <a:p>
            <a:pPr eaLnBrk="1" hangingPunct="1"/>
            <a:r>
              <a:rPr lang="en-US" altLang="en-US" sz="1800"/>
              <a:t>} </a:t>
            </a:r>
          </a:p>
        </p:txBody>
      </p:sp>
      <p:sp>
        <p:nvSpPr>
          <p:cNvPr id="4100" name="Text Box 4"/>
          <p:cNvSpPr txBox="1">
            <a:spLocks noChangeArrowheads="1"/>
          </p:cNvSpPr>
          <p:nvPr/>
        </p:nvSpPr>
        <p:spPr bwMode="auto">
          <a:xfrm>
            <a:off x="6232525" y="4689475"/>
            <a:ext cx="28654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a:solidFill>
                  <a:schemeClr val="accent2"/>
                </a:solidFill>
              </a:rPr>
              <a:t>Here’s where your</a:t>
            </a:r>
          </a:p>
          <a:p>
            <a:pPr eaLnBrk="1" hangingPunct="1"/>
            <a:r>
              <a:rPr lang="en-US" altLang="en-US">
                <a:solidFill>
                  <a:schemeClr val="accent2"/>
                </a:solidFill>
              </a:rPr>
              <a:t>Graphics code will go</a:t>
            </a:r>
          </a:p>
        </p:txBody>
      </p:sp>
      <p:sp>
        <p:nvSpPr>
          <p:cNvPr id="4101" name="Line 5"/>
          <p:cNvSpPr>
            <a:spLocks noChangeShapeType="1"/>
          </p:cNvSpPr>
          <p:nvPr/>
        </p:nvSpPr>
        <p:spPr bwMode="auto">
          <a:xfrm flipH="1">
            <a:off x="3962400" y="5181600"/>
            <a:ext cx="23622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 name="Text Box 6"/>
          <p:cNvSpPr txBox="1">
            <a:spLocks noChangeArrowheads="1"/>
          </p:cNvSpPr>
          <p:nvPr/>
        </p:nvSpPr>
        <p:spPr bwMode="auto">
          <a:xfrm>
            <a:off x="6172200" y="20574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4103" name="Text Box 7"/>
          <p:cNvSpPr txBox="1">
            <a:spLocks noChangeArrowheads="1"/>
          </p:cNvSpPr>
          <p:nvPr/>
        </p:nvSpPr>
        <p:spPr bwMode="auto">
          <a:xfrm>
            <a:off x="5791200" y="3048000"/>
            <a:ext cx="29432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a:solidFill>
                  <a:schemeClr val="accent2"/>
                </a:solidFill>
              </a:rPr>
              <a:t>Alter the size of the</a:t>
            </a:r>
          </a:p>
          <a:p>
            <a:pPr eaLnBrk="1" hangingPunct="1"/>
            <a:r>
              <a:rPr lang="en-US" altLang="en-US">
                <a:solidFill>
                  <a:schemeClr val="accent2"/>
                </a:solidFill>
              </a:rPr>
              <a:t>Graphics window here</a:t>
            </a:r>
          </a:p>
        </p:txBody>
      </p:sp>
      <p:sp>
        <p:nvSpPr>
          <p:cNvPr id="4104" name="Line 8"/>
          <p:cNvSpPr>
            <a:spLocks noChangeShapeType="1"/>
          </p:cNvSpPr>
          <p:nvPr/>
        </p:nvSpPr>
        <p:spPr bwMode="auto">
          <a:xfrm flipH="1" flipV="1">
            <a:off x="5715000" y="1371600"/>
            <a:ext cx="2133600" cy="1600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0"/>
            <a:ext cx="7772400" cy="1143000"/>
          </a:xfrm>
        </p:spPr>
        <p:txBody>
          <a:bodyPr/>
          <a:lstStyle/>
          <a:p>
            <a:pPr eaLnBrk="1" hangingPunct="1"/>
            <a:r>
              <a:rPr lang="en-US" altLang="en-US" smtClean="0"/>
              <a:t>Message Passing</a:t>
            </a:r>
          </a:p>
        </p:txBody>
      </p:sp>
      <p:sp>
        <p:nvSpPr>
          <p:cNvPr id="5123" name="Rectangle 3"/>
          <p:cNvSpPr>
            <a:spLocks noGrp="1" noChangeArrowheads="1"/>
          </p:cNvSpPr>
          <p:nvPr>
            <p:ph type="body" idx="1"/>
          </p:nvPr>
        </p:nvSpPr>
        <p:spPr>
          <a:xfrm>
            <a:off x="304800" y="914400"/>
            <a:ext cx="8610600" cy="5715000"/>
          </a:xfrm>
        </p:spPr>
        <p:txBody>
          <a:bodyPr/>
          <a:lstStyle/>
          <a:p>
            <a:pPr eaLnBrk="1" hangingPunct="1"/>
            <a:r>
              <a:rPr lang="en-US" altLang="en-US" sz="2800" smtClean="0"/>
              <a:t>Recall that we use message passing when we want to command an object to perform some action</a:t>
            </a:r>
          </a:p>
          <a:p>
            <a:pPr lvl="1" eaLnBrk="1" hangingPunct="1"/>
            <a:r>
              <a:rPr lang="en-US" altLang="en-US" sz="2400" smtClean="0"/>
              <a:t>For a String, we did things like name.toUpperCase( ) and the random number generator was generator.nextInt( ), and so forth</a:t>
            </a:r>
          </a:p>
          <a:p>
            <a:pPr lvl="1" eaLnBrk="1" hangingPunct="1"/>
            <a:r>
              <a:rPr lang="en-US" altLang="en-US" sz="2400" smtClean="0"/>
              <a:t>Graphics is a class, and we will use a Graphics object, so we will have to send it messages</a:t>
            </a:r>
          </a:p>
          <a:p>
            <a:pPr lvl="1" eaLnBrk="1" hangingPunct="1"/>
            <a:r>
              <a:rPr lang="en-US" altLang="en-US" sz="2400" smtClean="0"/>
              <a:t>The Graphics object is automatically created for us by the JPanel, so all we have to do is get ahold of it (in a method called paintComponent) and pass it messages</a:t>
            </a:r>
          </a:p>
          <a:p>
            <a:pPr lvl="1" eaLnBrk="1" hangingPunct="1"/>
            <a:r>
              <a:rPr lang="en-US" altLang="en-US" sz="2400" smtClean="0"/>
              <a:t>Example:  (assume the Graphics object is called g)</a:t>
            </a:r>
          </a:p>
          <a:p>
            <a:pPr lvl="2" eaLnBrk="1" hangingPunct="1"/>
            <a:r>
              <a:rPr lang="en-US" altLang="en-US" sz="2000" smtClean="0"/>
              <a:t>g.drawLine(5,10,25,30);	// draws a line from &lt;5,10&gt; to &lt;25,30&gt;</a:t>
            </a:r>
          </a:p>
          <a:p>
            <a:pPr lvl="1" eaLnBrk="1" hangingPunct="1"/>
            <a:r>
              <a:rPr lang="en-US" altLang="en-US" sz="2400" smtClean="0"/>
              <a:t>There are numerous Graphics messages, we look at the important ones next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0"/>
            <a:ext cx="7772400" cy="1143000"/>
          </a:xfrm>
        </p:spPr>
        <p:txBody>
          <a:bodyPr/>
          <a:lstStyle/>
          <a:p>
            <a:pPr eaLnBrk="1" hangingPunct="1"/>
            <a:r>
              <a:rPr lang="en-US" altLang="en-US" smtClean="0"/>
              <a:t>Graphics Messages</a:t>
            </a:r>
          </a:p>
        </p:txBody>
      </p:sp>
      <p:sp>
        <p:nvSpPr>
          <p:cNvPr id="6147" name="Rectangle 3"/>
          <p:cNvSpPr>
            <a:spLocks noGrp="1" noChangeArrowheads="1"/>
          </p:cNvSpPr>
          <p:nvPr>
            <p:ph type="body" idx="1"/>
          </p:nvPr>
        </p:nvSpPr>
        <p:spPr>
          <a:xfrm>
            <a:off x="152400" y="914400"/>
            <a:ext cx="8763000" cy="5715000"/>
          </a:xfrm>
        </p:spPr>
        <p:txBody>
          <a:bodyPr/>
          <a:lstStyle/>
          <a:p>
            <a:pPr lvl="1" eaLnBrk="1" hangingPunct="1">
              <a:lnSpc>
                <a:spcPct val="90000"/>
              </a:lnSpc>
            </a:pPr>
            <a:r>
              <a:rPr lang="en-US" altLang="en-US" sz="2400" smtClean="0"/>
              <a:t>drawLine(x1, y1, x2, y2) </a:t>
            </a:r>
          </a:p>
          <a:p>
            <a:pPr lvl="2" eaLnBrk="1" hangingPunct="1">
              <a:lnSpc>
                <a:spcPct val="90000"/>
              </a:lnSpc>
            </a:pPr>
            <a:r>
              <a:rPr lang="en-US" altLang="en-US" sz="2000" smtClean="0"/>
              <a:t>&lt;x1, y1&gt; is the source point, &lt;x2, y2&gt; is the destination point</a:t>
            </a:r>
          </a:p>
          <a:p>
            <a:pPr lvl="1" eaLnBrk="1" hangingPunct="1">
              <a:lnSpc>
                <a:spcPct val="90000"/>
              </a:lnSpc>
            </a:pPr>
            <a:r>
              <a:rPr lang="en-US" altLang="en-US" sz="2400" smtClean="0"/>
              <a:t>drawRect(x, y, width, height) and fillRect(x, y, width, height)</a:t>
            </a:r>
          </a:p>
          <a:p>
            <a:pPr lvl="2" eaLnBrk="1" hangingPunct="1">
              <a:lnSpc>
                <a:spcPct val="90000"/>
              </a:lnSpc>
            </a:pPr>
            <a:r>
              <a:rPr lang="en-US" altLang="en-US" sz="2000" smtClean="0"/>
              <a:t>Draw/fill rectangle starting at &lt;x, y&gt; with width and height as specified</a:t>
            </a:r>
          </a:p>
          <a:p>
            <a:pPr lvl="1" eaLnBrk="1" hangingPunct="1">
              <a:lnSpc>
                <a:spcPct val="90000"/>
              </a:lnSpc>
            </a:pPr>
            <a:r>
              <a:rPr lang="en-US" altLang="en-US" sz="2400" smtClean="0"/>
              <a:t>draw3DRect/fill3DRect(x, y, width, height, bool)</a:t>
            </a:r>
          </a:p>
          <a:p>
            <a:pPr lvl="2" eaLnBrk="1" hangingPunct="1">
              <a:lnSpc>
                <a:spcPct val="90000"/>
              </a:lnSpc>
            </a:pPr>
            <a:r>
              <a:rPr lang="en-US" altLang="en-US" sz="2000" smtClean="0"/>
              <a:t>Bool is true or false denoting whether the rectangle is raised (true) or indented (false)</a:t>
            </a:r>
          </a:p>
          <a:p>
            <a:pPr lvl="1" eaLnBrk="1" hangingPunct="1">
              <a:lnSpc>
                <a:spcPct val="90000"/>
              </a:lnSpc>
            </a:pPr>
            <a:r>
              <a:rPr lang="en-US" altLang="en-US" sz="2400" smtClean="0"/>
              <a:t>drawRoundRect/fillRoundRect(x, y, width, height, awd, aht)</a:t>
            </a:r>
          </a:p>
          <a:p>
            <a:pPr lvl="2" eaLnBrk="1" hangingPunct="1">
              <a:lnSpc>
                <a:spcPct val="90000"/>
              </a:lnSpc>
            </a:pPr>
            <a:r>
              <a:rPr lang="en-US" altLang="en-US" sz="2000" smtClean="0"/>
              <a:t>The corners of the rectangle are rounded using awd and aht as the height and width of the arc for the corners</a:t>
            </a:r>
          </a:p>
          <a:p>
            <a:pPr lvl="1" eaLnBrk="1" hangingPunct="1">
              <a:lnSpc>
                <a:spcPct val="90000"/>
              </a:lnSpc>
            </a:pPr>
            <a:r>
              <a:rPr lang="en-US" altLang="en-US" sz="2400" smtClean="0"/>
              <a:t>drawOval/fillOval(x, y, width, height) </a:t>
            </a:r>
          </a:p>
          <a:p>
            <a:pPr lvl="2" eaLnBrk="1" hangingPunct="1">
              <a:lnSpc>
                <a:spcPct val="90000"/>
              </a:lnSpc>
            </a:pPr>
            <a:r>
              <a:rPr lang="en-US" altLang="en-US" sz="2000" smtClean="0"/>
              <a:t>draws or fills an oval that fills a “bounded box” starting at point &lt;x, y&gt; with height and width as specified</a:t>
            </a:r>
          </a:p>
          <a:p>
            <a:pPr lvl="1" eaLnBrk="1" hangingPunct="1">
              <a:lnSpc>
                <a:spcPct val="90000"/>
              </a:lnSpc>
            </a:pPr>
            <a:r>
              <a:rPr lang="en-US" altLang="en-US" sz="2400" smtClean="0"/>
              <a:t>drawString(str, x, y)</a:t>
            </a:r>
          </a:p>
          <a:p>
            <a:pPr lvl="2" eaLnBrk="1" hangingPunct="1">
              <a:lnSpc>
                <a:spcPct val="90000"/>
              </a:lnSpc>
            </a:pPr>
            <a:r>
              <a:rPr lang="en-US" altLang="en-US" sz="2000" smtClean="0"/>
              <a:t>prints the String str at point &lt;x, y&gt;</a:t>
            </a:r>
          </a:p>
          <a:p>
            <a:pPr lvl="3" eaLnBrk="1" hangingPunct="1">
              <a:lnSpc>
                <a:spcPct val="90000"/>
              </a:lnSpc>
            </a:pPr>
            <a:r>
              <a:rPr lang="en-US" altLang="en-US" sz="1800" smtClean="0"/>
              <a:t>NOTE:  x1, y1, x2, y2, x, y, width, height, awd and aht are all int values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0"/>
            <a:ext cx="7772400" cy="1143000"/>
          </a:xfrm>
        </p:spPr>
        <p:txBody>
          <a:bodyPr/>
          <a:lstStyle/>
          <a:p>
            <a:pPr eaLnBrk="1" hangingPunct="1"/>
            <a:r>
              <a:rPr lang="en-US" altLang="en-US" smtClean="0"/>
              <a:t>Additional Graphics Messages</a:t>
            </a:r>
          </a:p>
        </p:txBody>
      </p:sp>
      <p:sp>
        <p:nvSpPr>
          <p:cNvPr id="7171" name="Rectangle 3"/>
          <p:cNvSpPr>
            <a:spLocks noGrp="1" noChangeArrowheads="1"/>
          </p:cNvSpPr>
          <p:nvPr>
            <p:ph type="body" idx="1"/>
          </p:nvPr>
        </p:nvSpPr>
        <p:spPr>
          <a:xfrm>
            <a:off x="228600" y="990600"/>
            <a:ext cx="8686800" cy="5867400"/>
          </a:xfrm>
        </p:spPr>
        <p:txBody>
          <a:bodyPr/>
          <a:lstStyle/>
          <a:p>
            <a:pPr lvl="1" eaLnBrk="1" hangingPunct="1">
              <a:lnSpc>
                <a:spcPct val="80000"/>
              </a:lnSpc>
            </a:pPr>
            <a:r>
              <a:rPr lang="en-US" altLang="en-US" sz="2400" smtClean="0"/>
              <a:t>setColor(col)</a:t>
            </a:r>
          </a:p>
          <a:p>
            <a:pPr lvl="2" eaLnBrk="1" hangingPunct="1">
              <a:lnSpc>
                <a:spcPct val="80000"/>
              </a:lnSpc>
            </a:pPr>
            <a:r>
              <a:rPr lang="en-US" altLang="en-US" sz="2000" smtClean="0"/>
              <a:t>changes the current drawing color, col must be of type Color and is usually denoted as Color.name such as Color.blue or Color.red</a:t>
            </a:r>
          </a:p>
          <a:p>
            <a:pPr lvl="3" eaLnBrk="1" hangingPunct="1">
              <a:lnSpc>
                <a:spcPct val="80000"/>
              </a:lnSpc>
            </a:pPr>
            <a:r>
              <a:rPr lang="en-US" altLang="en-US" sz="1800" smtClean="0"/>
              <a:t>or create a color using RGB values as in new Color(128, 255, 0);</a:t>
            </a:r>
          </a:p>
          <a:p>
            <a:pPr lvl="1" eaLnBrk="1" hangingPunct="1">
              <a:lnSpc>
                <a:spcPct val="80000"/>
              </a:lnSpc>
            </a:pPr>
            <a:r>
              <a:rPr lang="en-US" altLang="en-US" sz="2400" smtClean="0"/>
              <a:t>setFont(ft)</a:t>
            </a:r>
          </a:p>
          <a:p>
            <a:pPr lvl="2" eaLnBrk="1" hangingPunct="1">
              <a:lnSpc>
                <a:spcPct val="80000"/>
              </a:lnSpc>
            </a:pPr>
            <a:r>
              <a:rPr lang="en-US" altLang="en-US" sz="2000" smtClean="0"/>
              <a:t>changes the font for drawString commands to a different font, ft must be of type Font</a:t>
            </a:r>
          </a:p>
          <a:p>
            <a:pPr lvl="1" eaLnBrk="1" hangingPunct="1">
              <a:lnSpc>
                <a:spcPct val="80000"/>
              </a:lnSpc>
            </a:pPr>
            <a:r>
              <a:rPr lang="en-US" altLang="en-US" sz="2400" smtClean="0"/>
              <a:t>drawPolygon/fillPolygon(x[ ], y[ ], num)</a:t>
            </a:r>
          </a:p>
          <a:p>
            <a:pPr lvl="2" eaLnBrk="1" hangingPunct="1">
              <a:lnSpc>
                <a:spcPct val="80000"/>
              </a:lnSpc>
            </a:pPr>
            <a:r>
              <a:rPr lang="en-US" altLang="en-US" sz="2000" smtClean="0"/>
              <a:t>draws/fills a polygon of &lt;x, y&gt; points where each point is stored as one element in each of arrays x and y, and where there are num points</a:t>
            </a:r>
          </a:p>
          <a:p>
            <a:pPr lvl="1" eaLnBrk="1" hangingPunct="1">
              <a:lnSpc>
                <a:spcPct val="80000"/>
              </a:lnSpc>
            </a:pPr>
            <a:r>
              <a:rPr lang="en-US" altLang="en-US" sz="2400" smtClean="0"/>
              <a:t>drawArc/fillArc(x, y, width, height, sAngle, aAngle)</a:t>
            </a:r>
          </a:p>
          <a:p>
            <a:pPr lvl="2" eaLnBrk="1" hangingPunct="1">
              <a:lnSpc>
                <a:spcPct val="80000"/>
              </a:lnSpc>
            </a:pPr>
            <a:r>
              <a:rPr lang="en-US" altLang="en-US" sz="2000" smtClean="0"/>
              <a:t>like draw/fillOval but only draws a portion based on the two angles provided</a:t>
            </a:r>
          </a:p>
          <a:p>
            <a:pPr lvl="1" eaLnBrk="1" hangingPunct="1">
              <a:lnSpc>
                <a:spcPct val="80000"/>
              </a:lnSpc>
            </a:pPr>
            <a:r>
              <a:rPr lang="en-US" altLang="en-US" sz="2400" smtClean="0"/>
              <a:t>drawImage(src, x, y, width, height, col, obsv)</a:t>
            </a:r>
          </a:p>
          <a:p>
            <a:pPr lvl="2" eaLnBrk="1" hangingPunct="1">
              <a:lnSpc>
                <a:spcPct val="80000"/>
              </a:lnSpc>
            </a:pPr>
            <a:r>
              <a:rPr lang="en-US" altLang="en-US" sz="2000" smtClean="0"/>
              <a:t>used to display an image src (gif, jpg) – col is the background color for any transparent pixels, and obsv is an ImageObserver, use “this”</a:t>
            </a:r>
          </a:p>
          <a:p>
            <a:pPr lvl="3" eaLnBrk="1" hangingPunct="1">
              <a:lnSpc>
                <a:spcPct val="80000"/>
              </a:lnSpc>
            </a:pPr>
            <a:r>
              <a:rPr lang="en-US" altLang="en-US" sz="1800" smtClean="0"/>
              <a:t>Note:  col is a Color, ft is a Font, x[ ] and y[ ] are arrays of ints, num, x, y, width, height, sAngle, aAngle, are all ints, and obsv should be </a:t>
            </a:r>
            <a:r>
              <a:rPr lang="en-US" altLang="en-US" sz="1800" b="1" smtClean="0"/>
              <a:t>this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0"/>
            <a:ext cx="7772400" cy="1143000"/>
          </a:xfrm>
        </p:spPr>
        <p:txBody>
          <a:bodyPr/>
          <a:lstStyle/>
          <a:p>
            <a:pPr eaLnBrk="1" hangingPunct="1"/>
            <a:r>
              <a:rPr lang="en-US" altLang="en-US" smtClean="0"/>
              <a:t>Some Graphics Examples</a:t>
            </a:r>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r="9019" b="8487"/>
          <a:stretch>
            <a:fillRect/>
          </a:stretch>
        </p:blipFill>
        <p:spPr bwMode="auto">
          <a:xfrm>
            <a:off x="6324600" y="1219200"/>
            <a:ext cx="22098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196" name="Text Box 4"/>
          <p:cNvSpPr txBox="1">
            <a:spLocks noChangeArrowheads="1"/>
          </p:cNvSpPr>
          <p:nvPr/>
        </p:nvSpPr>
        <p:spPr bwMode="auto">
          <a:xfrm>
            <a:off x="152400" y="838200"/>
            <a:ext cx="5143500" cy="3113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800"/>
              <a:t>public void paintComponent(Graphics g)</a:t>
            </a:r>
          </a:p>
          <a:p>
            <a:pPr eaLnBrk="1" hangingPunct="1"/>
            <a:r>
              <a:rPr lang="en-US" altLang="en-US" sz="1800"/>
              <a:t>{</a:t>
            </a:r>
          </a:p>
          <a:p>
            <a:pPr eaLnBrk="1" hangingPunct="1"/>
            <a:r>
              <a:rPr lang="en-US" altLang="en-US" sz="1800"/>
              <a:t>	g.setColor(Color.blue);</a:t>
            </a:r>
          </a:p>
          <a:p>
            <a:pPr eaLnBrk="1" hangingPunct="1"/>
            <a:r>
              <a:rPr lang="en-US" altLang="en-US" sz="1800"/>
              <a:t>	g.drawRoundRect(10, 10, 200, 200, 25, 25);</a:t>
            </a:r>
          </a:p>
          <a:p>
            <a:pPr eaLnBrk="1" hangingPunct="1"/>
            <a:r>
              <a:rPr lang="en-US" altLang="en-US" sz="1800"/>
              <a:t>	g.setColor(Color.green);</a:t>
            </a:r>
          </a:p>
          <a:p>
            <a:pPr eaLnBrk="1" hangingPunct="1"/>
            <a:r>
              <a:rPr lang="en-US" altLang="en-US" sz="1800"/>
              <a:t>	g.drawRoundRect(40, 40, 140, 140, 15, 15);</a:t>
            </a:r>
          </a:p>
          <a:p>
            <a:pPr eaLnBrk="1" hangingPunct="1"/>
            <a:r>
              <a:rPr lang="en-US" altLang="en-US" sz="1800"/>
              <a:t>	g.setColor(Color.red);</a:t>
            </a:r>
          </a:p>
          <a:p>
            <a:pPr eaLnBrk="1" hangingPunct="1"/>
            <a:r>
              <a:rPr lang="en-US" altLang="en-US" sz="1800"/>
              <a:t>	g.drawRoundRect(70, 70, 80, 80, 10, 10);</a:t>
            </a:r>
          </a:p>
          <a:p>
            <a:pPr eaLnBrk="1" hangingPunct="1"/>
            <a:r>
              <a:rPr lang="en-US" altLang="en-US" sz="1800"/>
              <a:t>	g.setColor(Color.yellow);</a:t>
            </a:r>
          </a:p>
          <a:p>
            <a:pPr eaLnBrk="1" hangingPunct="1"/>
            <a:r>
              <a:rPr lang="en-US" altLang="en-US" sz="1800"/>
              <a:t>	g.fillRoundRect(100, 100, 20, 20, 5, 5);</a:t>
            </a:r>
          </a:p>
          <a:p>
            <a:pPr eaLnBrk="1" hangingPunct="1"/>
            <a:r>
              <a:rPr lang="en-US" altLang="en-US" sz="1800"/>
              <a:t>}</a:t>
            </a:r>
          </a:p>
        </p:txBody>
      </p:sp>
      <p:pic>
        <p:nvPicPr>
          <p:cNvPr id="819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4648200"/>
            <a:ext cx="1457325"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198" name="Text Box 6"/>
          <p:cNvSpPr txBox="1">
            <a:spLocks noChangeArrowheads="1"/>
          </p:cNvSpPr>
          <p:nvPr/>
        </p:nvSpPr>
        <p:spPr bwMode="auto">
          <a:xfrm>
            <a:off x="152400" y="4019550"/>
            <a:ext cx="4673600"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800"/>
              <a:t>public void paintComponent(Graphics g)</a:t>
            </a:r>
          </a:p>
          <a:p>
            <a:pPr eaLnBrk="1" hangingPunct="1"/>
            <a:r>
              <a:rPr lang="en-US" altLang="en-US" sz="1800"/>
              <a:t>{</a:t>
            </a:r>
          </a:p>
          <a:p>
            <a:pPr eaLnBrk="1" hangingPunct="1"/>
            <a:r>
              <a:rPr lang="en-US" altLang="en-US" sz="1800"/>
              <a:t>	g.setColor(new Color(128, 64, 128));</a:t>
            </a:r>
          </a:p>
          <a:p>
            <a:pPr eaLnBrk="1" hangingPunct="1"/>
            <a:r>
              <a:rPr lang="en-US" altLang="en-US" sz="1800"/>
              <a:t>	g.draw3DRect(10, 10, 100, 100, false);</a:t>
            </a:r>
          </a:p>
          <a:p>
            <a:pPr eaLnBrk="1" hangingPunct="1"/>
            <a:r>
              <a:rPr lang="en-US" altLang="en-US" sz="1800"/>
              <a:t>	g.draw3DRect(20, 20, 80, 80, true);</a:t>
            </a:r>
          </a:p>
          <a:p>
            <a:pPr eaLnBrk="1" hangingPunct="1"/>
            <a:r>
              <a:rPr lang="en-US" altLang="en-US" sz="1800"/>
              <a:t>	g.setColor(new Color(255, 0, 64));</a:t>
            </a:r>
          </a:p>
          <a:p>
            <a:pPr eaLnBrk="1" hangingPunct="1"/>
            <a:r>
              <a:rPr lang="en-US" altLang="en-US" sz="1800"/>
              <a:t>	g.fill3DRect(30, 30, 60, 60, true);</a:t>
            </a:r>
          </a:p>
          <a:p>
            <a:pPr eaLnBrk="1" hangingPunct="1"/>
            <a:r>
              <a:rPr lang="en-US" altLang="en-US" sz="1800"/>
              <a:t>	g.setColor(Color.white);</a:t>
            </a:r>
          </a:p>
          <a:p>
            <a:pPr eaLnBrk="1" hangingPunct="1"/>
            <a:r>
              <a:rPr lang="en-US" altLang="en-US" sz="1800"/>
              <a:t>	g.fill3DRect(40, 40, 40, 40, false);</a:t>
            </a:r>
          </a:p>
          <a:p>
            <a:pPr eaLnBrk="1" hangingPunct="1"/>
            <a:r>
              <a:rPr lang="en-US" altLang="en-US" sz="180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228600"/>
            <a:ext cx="7772400" cy="1143000"/>
          </a:xfrm>
        </p:spPr>
        <p:txBody>
          <a:bodyPr/>
          <a:lstStyle/>
          <a:p>
            <a:pPr eaLnBrk="1" hangingPunct="1"/>
            <a:r>
              <a:rPr lang="en-US" altLang="en-US" smtClean="0"/>
              <a:t>More Examples</a:t>
            </a:r>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2209800"/>
            <a:ext cx="1952625"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20" name="Text Box 4"/>
          <p:cNvSpPr txBox="1">
            <a:spLocks noChangeArrowheads="1"/>
          </p:cNvSpPr>
          <p:nvPr/>
        </p:nvSpPr>
        <p:spPr bwMode="auto">
          <a:xfrm>
            <a:off x="304800" y="1676400"/>
            <a:ext cx="5800725"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800"/>
              <a:t>public void paintComponent(Graphics g)</a:t>
            </a:r>
          </a:p>
          <a:p>
            <a:pPr eaLnBrk="1" hangingPunct="1"/>
            <a:r>
              <a:rPr lang="en-US" altLang="en-US" sz="1800"/>
              <a:t>{</a:t>
            </a:r>
          </a:p>
          <a:p>
            <a:pPr eaLnBrk="1" hangingPunct="1"/>
            <a:r>
              <a:rPr lang="en-US" altLang="en-US" sz="1800"/>
              <a:t>	g.setFont(new Font("Ariel", Font.BOLD, 20));</a:t>
            </a:r>
          </a:p>
          <a:p>
            <a:pPr eaLnBrk="1" hangingPunct="1"/>
            <a:r>
              <a:rPr lang="en-US" altLang="en-US" sz="1800"/>
              <a:t>	g.drawString("Hello", 10, 20);</a:t>
            </a:r>
          </a:p>
          <a:p>
            <a:pPr eaLnBrk="1" hangingPunct="1"/>
            <a:r>
              <a:rPr lang="en-US" altLang="en-US" sz="1800"/>
              <a:t>	g.setFont(new Font("Chicago", Font.ITALIC, 28));</a:t>
            </a:r>
          </a:p>
          <a:p>
            <a:pPr eaLnBrk="1" hangingPunct="1"/>
            <a:r>
              <a:rPr lang="en-US" altLang="en-US" sz="1800"/>
              <a:t>	g.drawString("Goodbye", 10, 40);	</a:t>
            </a:r>
          </a:p>
          <a:p>
            <a:pPr eaLnBrk="1" hangingPunct="1"/>
            <a:r>
              <a:rPr lang="en-US" altLang="en-US" sz="1800"/>
              <a:t>}</a:t>
            </a:r>
          </a:p>
        </p:txBody>
      </p:sp>
      <p:pic>
        <p:nvPicPr>
          <p:cNvPr id="92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4343400"/>
            <a:ext cx="139065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22" name="Text Box 6"/>
          <p:cNvSpPr txBox="1">
            <a:spLocks noChangeArrowheads="1"/>
          </p:cNvSpPr>
          <p:nvPr/>
        </p:nvSpPr>
        <p:spPr bwMode="auto">
          <a:xfrm>
            <a:off x="228600" y="4038600"/>
            <a:ext cx="6246813"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800"/>
              <a:t>public void paintComponent(Graphics g)</a:t>
            </a:r>
          </a:p>
          <a:p>
            <a:pPr eaLnBrk="1" hangingPunct="1"/>
            <a:r>
              <a:rPr lang="en-US" altLang="en-US" sz="1800"/>
              <a:t>{</a:t>
            </a:r>
          </a:p>
          <a:p>
            <a:pPr eaLnBrk="1" hangingPunct="1"/>
            <a:r>
              <a:rPr lang="en-US" altLang="en-US" sz="1800"/>
              <a:t>	g.setColor(Color.red);</a:t>
            </a:r>
          </a:p>
          <a:p>
            <a:pPr eaLnBrk="1" hangingPunct="1"/>
            <a:r>
              <a:rPr lang="en-US" altLang="en-US" sz="1800"/>
              <a:t>	int[ ] x = {15, 30, 60, 25, 35, 45, 10, 30, 45, 20, 10, 25};</a:t>
            </a:r>
          </a:p>
          <a:p>
            <a:pPr eaLnBrk="1" hangingPunct="1"/>
            <a:r>
              <a:rPr lang="en-US" altLang="en-US" sz="1800"/>
              <a:t>	int[ ] y = {10, 25, 40, 55, 30, 15, 30, 45, 60, 45, 30, 10};</a:t>
            </a:r>
          </a:p>
          <a:p>
            <a:pPr eaLnBrk="1" hangingPunct="1"/>
            <a:r>
              <a:rPr lang="en-US" altLang="en-US" sz="1800"/>
              <a:t>	g.fillPolygon(x, y, 12);</a:t>
            </a:r>
          </a:p>
          <a:p>
            <a:pPr eaLnBrk="1" hangingPunct="1"/>
            <a:r>
              <a:rPr lang="en-US" altLang="en-US" sz="180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0"/>
            <a:ext cx="5334000" cy="1143000"/>
          </a:xfrm>
        </p:spPr>
        <p:txBody>
          <a:bodyPr/>
          <a:lstStyle/>
          <a:p>
            <a:pPr eaLnBrk="1" hangingPunct="1"/>
            <a:r>
              <a:rPr lang="en-US" altLang="en-US" smtClean="0"/>
              <a:t>And More Examples</a:t>
            </a:r>
          </a:p>
        </p:txBody>
      </p:sp>
      <p:sp>
        <p:nvSpPr>
          <p:cNvPr id="10243" name="Text Box 3"/>
          <p:cNvSpPr txBox="1">
            <a:spLocks noChangeArrowheads="1"/>
          </p:cNvSpPr>
          <p:nvPr/>
        </p:nvSpPr>
        <p:spPr bwMode="auto">
          <a:xfrm>
            <a:off x="152400" y="1524000"/>
            <a:ext cx="631825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800"/>
              <a:t>public void paintComponent(Graphics g)</a:t>
            </a:r>
          </a:p>
          <a:p>
            <a:pPr eaLnBrk="1" hangingPunct="1"/>
            <a:r>
              <a:rPr lang="en-US" altLang="en-US" sz="1800"/>
              <a:t>{</a:t>
            </a:r>
          </a:p>
          <a:p>
            <a:pPr eaLnBrk="1" hangingPunct="1"/>
            <a:r>
              <a:rPr lang="en-US" altLang="en-US" sz="1800"/>
              <a:t>	ImageIcon icon = new ImageIcon("flag.gif");</a:t>
            </a:r>
          </a:p>
          <a:p>
            <a:pPr eaLnBrk="1" hangingPunct="1"/>
            <a:r>
              <a:rPr lang="en-US" altLang="en-US" sz="1800"/>
              <a:t>	Image image = icon.getImage( );</a:t>
            </a:r>
          </a:p>
          <a:p>
            <a:pPr eaLnBrk="1" hangingPunct="1"/>
            <a:r>
              <a:rPr lang="en-US" altLang="en-US" sz="1800"/>
              <a:t>	g.drawImage(image, 10, 10, 300, 200, Color.white, this);</a:t>
            </a:r>
          </a:p>
          <a:p>
            <a:pPr eaLnBrk="1" hangingPunct="1"/>
            <a:r>
              <a:rPr lang="en-US" altLang="en-US" sz="1800"/>
              <a:t>}</a:t>
            </a:r>
          </a:p>
        </p:txBody>
      </p:sp>
      <p:sp>
        <p:nvSpPr>
          <p:cNvPr id="10244" name="Text Box 4"/>
          <p:cNvSpPr txBox="1">
            <a:spLocks noChangeArrowheads="1"/>
          </p:cNvSpPr>
          <p:nvPr/>
        </p:nvSpPr>
        <p:spPr bwMode="auto">
          <a:xfrm>
            <a:off x="228600" y="3505200"/>
            <a:ext cx="4381500" cy="3113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1800"/>
              <a:t>public void paintComponent(Graphics g)</a:t>
            </a:r>
          </a:p>
          <a:p>
            <a:pPr eaLnBrk="1" hangingPunct="1"/>
            <a:r>
              <a:rPr lang="en-US" altLang="en-US" sz="1800"/>
              <a:t>{</a:t>
            </a:r>
          </a:p>
          <a:p>
            <a:pPr eaLnBrk="1" hangingPunct="1"/>
            <a:r>
              <a:rPr lang="en-US" altLang="en-US" sz="1800"/>
              <a:t>	g.setColor(Color.blue);</a:t>
            </a:r>
          </a:p>
          <a:p>
            <a:pPr eaLnBrk="1" hangingPunct="1"/>
            <a:r>
              <a:rPr lang="en-US" altLang="en-US" sz="1800"/>
              <a:t>	g.fillArc(10, 10, 100, 100, 0, 45);</a:t>
            </a:r>
          </a:p>
          <a:p>
            <a:pPr eaLnBrk="1" hangingPunct="1"/>
            <a:r>
              <a:rPr lang="en-US" altLang="en-US" sz="1800"/>
              <a:t>	g.setColor(Color.red);</a:t>
            </a:r>
          </a:p>
          <a:p>
            <a:pPr eaLnBrk="1" hangingPunct="1"/>
            <a:r>
              <a:rPr lang="en-US" altLang="en-US" sz="1800"/>
              <a:t>	g.fillArc(10, 10, 100, 100, 45, 45);</a:t>
            </a:r>
          </a:p>
          <a:p>
            <a:pPr eaLnBrk="1" hangingPunct="1"/>
            <a:r>
              <a:rPr lang="en-US" altLang="en-US" sz="1800"/>
              <a:t>	g.setColor(Color.green);</a:t>
            </a:r>
          </a:p>
          <a:p>
            <a:pPr eaLnBrk="1" hangingPunct="1"/>
            <a:r>
              <a:rPr lang="en-US" altLang="en-US" sz="1800"/>
              <a:t>	g.fillArc(10, 10, 100, 100, 90, 45);</a:t>
            </a:r>
          </a:p>
          <a:p>
            <a:pPr eaLnBrk="1" hangingPunct="1"/>
            <a:r>
              <a:rPr lang="en-US" altLang="en-US" sz="1800"/>
              <a:t>	g.setColor(Color.yellow);</a:t>
            </a:r>
          </a:p>
          <a:p>
            <a:pPr eaLnBrk="1" hangingPunct="1"/>
            <a:r>
              <a:rPr lang="en-US" altLang="en-US" sz="1800"/>
              <a:t>	g.fillArc(10, 10, 100, 100, 135, 45);</a:t>
            </a:r>
          </a:p>
          <a:p>
            <a:pPr eaLnBrk="1" hangingPunct="1"/>
            <a:r>
              <a:rPr lang="en-US" altLang="en-US" sz="1800"/>
              <a:t>}</a:t>
            </a:r>
          </a:p>
        </p:txBody>
      </p:sp>
      <p:pic>
        <p:nvPicPr>
          <p:cNvPr id="1024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3505200"/>
            <a:ext cx="3079750" cy="319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6"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7475" y="381000"/>
            <a:ext cx="2497138"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237</TotalTime>
  <Words>1236</Words>
  <Application>Microsoft Office PowerPoint</Application>
  <PresentationFormat>On-screen Show (4:3)</PresentationFormat>
  <Paragraphs>253</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Times New Roman</vt:lpstr>
      <vt:lpstr>Arial</vt:lpstr>
      <vt:lpstr>Calibri</vt:lpstr>
      <vt:lpstr>Default Design</vt:lpstr>
      <vt:lpstr>Introducing Graphics</vt:lpstr>
      <vt:lpstr>The Basic Idea…</vt:lpstr>
      <vt:lpstr>Graphics Skeleton</vt:lpstr>
      <vt:lpstr>Message Passing</vt:lpstr>
      <vt:lpstr>Graphics Messages</vt:lpstr>
      <vt:lpstr>Additional Graphics Messages</vt:lpstr>
      <vt:lpstr>Some Graphics Examples</vt:lpstr>
      <vt:lpstr>More Examples</vt:lpstr>
      <vt:lpstr>And More Examples</vt:lpstr>
      <vt:lpstr>Using Loops</vt:lpstr>
      <vt:lpstr>Drawing a Flag </vt:lpstr>
      <vt:lpstr>Some Comments</vt:lpstr>
      <vt:lpstr>Animating a Program</vt:lpstr>
      <vt:lpstr>Example</vt:lpstr>
      <vt:lpstr>Continued</vt:lpstr>
      <vt:lpstr>Another Approach:  Input to Pause</vt:lpstr>
    </vt:vector>
  </TitlesOfParts>
  <Company>NKU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Graphics</dc:title>
  <dc:creator>foxr</dc:creator>
  <cp:lastModifiedBy>Administrator</cp:lastModifiedBy>
  <cp:revision>12</cp:revision>
  <dcterms:created xsi:type="dcterms:W3CDTF">2003-06-03T16:09:21Z</dcterms:created>
  <dcterms:modified xsi:type="dcterms:W3CDTF">2015-05-29T16:24:49Z</dcterms:modified>
</cp:coreProperties>
</file>