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00" r:id="rId3"/>
    <p:sldId id="319" r:id="rId4"/>
    <p:sldId id="301" r:id="rId5"/>
    <p:sldId id="302" r:id="rId6"/>
    <p:sldId id="320" r:id="rId7"/>
    <p:sldId id="336" r:id="rId8"/>
    <p:sldId id="332" r:id="rId9"/>
    <p:sldId id="337" r:id="rId10"/>
    <p:sldId id="341" r:id="rId11"/>
    <p:sldId id="333" r:id="rId12"/>
    <p:sldId id="338" r:id="rId13"/>
    <p:sldId id="339" r:id="rId14"/>
    <p:sldId id="340" r:id="rId15"/>
    <p:sldId id="33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0066"/>
    <a:srgbClr val="33CC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95" autoAdjust="0"/>
  </p:normalViewPr>
  <p:slideViewPr>
    <p:cSldViewPr>
      <p:cViewPr>
        <p:scale>
          <a:sx n="60" d="100"/>
          <a:sy n="60" d="100"/>
        </p:scale>
        <p:origin x="-714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61C00-77C2-4563-97BD-A7BC07E75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2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53AE-5B4B-4CF0-A11B-017103DE9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4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23D1C-2F25-4C2C-9ECE-C2B8A8493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0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63459-9BD1-4DDA-B022-F6CF192D3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707D6-B547-412A-9A2D-6CB3C45C9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3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53C14-54B7-44D0-8158-14CD88EA5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8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68BD9-DDDE-4B28-A65B-75435FE6F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2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83EF-ED93-4C55-9EC4-AE14E7113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5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B5E3D-FE1C-47F9-96D2-3EBC10423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1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F6763-3128-44A1-855B-B8767BB25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7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0E074-720A-4939-97E6-82C9C2900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9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7A8FD"/>
            </a:gs>
            <a:gs pos="100000">
              <a:srgbClr val="F2FF95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188C35-6F05-4A2E-A5CA-148F0C53D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on Logic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4582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Today we look at the for loop and then put all of this together to look at some more complex forms of logic that a program will need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while and do loops are most commonly used when the condition is based on an input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that is, the user will decide whether to execute the loop again or not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We might instead have a limit on the number of times we want to execute the loop body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then we will use the </a:t>
            </a:r>
            <a:r>
              <a:rPr lang="en-US" altLang="en-US" sz="2400" i="1" smtClean="0"/>
              <a:t>for </a:t>
            </a:r>
            <a:r>
              <a:rPr lang="en-US" altLang="en-US" sz="2400" smtClean="0"/>
              <a:t>loop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for loop is sometimes referred to as a </a:t>
            </a:r>
            <a:r>
              <a:rPr lang="en-US" altLang="en-US" sz="2800" i="1" smtClean="0"/>
              <a:t>counting </a:t>
            </a:r>
            <a:r>
              <a:rPr lang="en-US" altLang="en-US" sz="2800" smtClean="0"/>
              <a:t>loop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it counts the number of iterations performed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we can  make the for loop count from 1 to 10, from 1000 down to 1, from 0 to 100 skipping every other number, …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Human’s Turn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We use JOptionPane to get the user’s input, but what will the input look like?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Depends on the game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consider chess, we need the position of the piece to move and the position where they are moving it to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Now we must verify that the move is legal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We will use a do-while loop to get input and verify, as long as they are entering an illegal move, we continue to loop</a:t>
            </a:r>
          </a:p>
          <a:p>
            <a:pPr lvl="2"/>
            <a:r>
              <a:rPr lang="en-US" altLang="en-US" smtClean="0"/>
              <a:t>do {   … get user input … } while(user input is invalid);</a:t>
            </a:r>
          </a:p>
          <a:p>
            <a:pPr lvl="2"/>
            <a:r>
              <a:rPr lang="en-US" altLang="en-US" smtClean="0"/>
              <a:t>for instance, in tic-tac-toe, we might number the tic-tac-toe board using numbers 1-9, so (input &gt;= 1 &amp;&amp; input &lt;= 9) – we would also have to make sure that the input was not already selected – we will see how to do this next week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Human/Human Games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106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If two humans are playing, our previous strategy is used except that we change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Decide what move the computer should make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To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Output the current game set up (if applicable)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Get the human’s move and update the game (update the board if it is a board game)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make sure that it is a legal move or ask again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Check to see if the human has won, if so, leave the while loop, otherwise continue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If we have more than 2 players, we will need nested loops, the outer while loop that iterates while no one has won, and an inner for loop that iterates for each player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for(i=0;i&lt;numPlayers;i++) {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Output the current game set up (if applicable)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Get player i’s move and update the game (update the board if it is a board game)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1600" smtClean="0"/>
              <a:t>make sure that it is a legal move or ask again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Check to see if player i has won, if so, leave the while loop, otherwise continue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Example Game:  Dumb Board Game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88925" y="1081088"/>
            <a:ext cx="8720138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int die, player1, player2;</a:t>
            </a:r>
          </a:p>
          <a:p>
            <a:pPr eaLnBrk="1" hangingPunct="1"/>
            <a:r>
              <a:rPr lang="en-US" altLang="en-US" sz="2000"/>
              <a:t>Random generator=new Random();</a:t>
            </a:r>
          </a:p>
          <a:p>
            <a:pPr eaLnBrk="1" hangingPunct="1"/>
            <a:r>
              <a:rPr lang="en-US" altLang="en-US" sz="2000"/>
              <a:t>player1=1; player2=1;   // start both players at square 1</a:t>
            </a:r>
          </a:p>
          <a:p>
            <a:pPr eaLnBrk="1" hangingPunct="1"/>
            <a:r>
              <a:rPr lang="en-US" altLang="en-US" sz="2000"/>
              <a:t>while(player1&lt;=49&amp;&amp;player2&lt;=49)  {</a:t>
            </a:r>
          </a:p>
          <a:p>
            <a:pPr eaLnBrk="1" hangingPunct="1"/>
            <a:r>
              <a:rPr lang="en-US" altLang="en-US" sz="2000"/>
              <a:t>     die=generator.nextInt(6)+1;</a:t>
            </a:r>
          </a:p>
          <a:p>
            <a:pPr eaLnBrk="1" hangingPunct="1"/>
            <a:r>
              <a:rPr lang="en-US" altLang="en-US" sz="2000"/>
              <a:t>     player1+=die;</a:t>
            </a:r>
          </a:p>
          <a:p>
            <a:pPr eaLnBrk="1" hangingPunct="1"/>
            <a:r>
              <a:rPr lang="en-US" altLang="en-US" sz="2000"/>
              <a:t>     System.out.println("You roll " + die + " and are now at square " + player1);</a:t>
            </a:r>
          </a:p>
          <a:p>
            <a:pPr eaLnBrk="1" hangingPunct="1"/>
            <a:r>
              <a:rPr lang="en-US" altLang="en-US" sz="2000"/>
              <a:t>      if(player1&lt;=49) </a:t>
            </a:r>
          </a:p>
          <a:p>
            <a:pPr eaLnBrk="1" hangingPunct="1"/>
            <a:r>
              <a:rPr lang="en-US" altLang="en-US" sz="2000"/>
              <a:t> 	{</a:t>
            </a:r>
          </a:p>
          <a:p>
            <a:pPr eaLnBrk="1" hangingPunct="1"/>
            <a:r>
              <a:rPr lang="en-US" altLang="en-US" sz="2000"/>
              <a:t>	     die=generator.nextInt(6)+1;</a:t>
            </a:r>
          </a:p>
          <a:p>
            <a:pPr eaLnBrk="1" hangingPunct="1"/>
            <a:r>
              <a:rPr lang="en-US" altLang="en-US" sz="2000"/>
              <a:t>	     player2+=die;</a:t>
            </a:r>
          </a:p>
          <a:p>
            <a:pPr eaLnBrk="1" hangingPunct="1"/>
            <a:r>
              <a:rPr lang="en-US" altLang="en-US" sz="2000"/>
              <a:t>	     System.out.println("I roll " + die + " and am now at square " + player2);</a:t>
            </a:r>
          </a:p>
          <a:p>
            <a:pPr eaLnBrk="1" hangingPunct="1"/>
            <a:r>
              <a:rPr lang="en-US" altLang="en-US" sz="2000"/>
              <a:t>                 }</a:t>
            </a:r>
          </a:p>
          <a:p>
            <a:pPr eaLnBrk="1" hangingPunct="1"/>
            <a:r>
              <a:rPr lang="en-US" altLang="en-US" sz="2000"/>
              <a:t>}</a:t>
            </a:r>
          </a:p>
          <a:p>
            <a:pPr eaLnBrk="1" hangingPunct="1"/>
            <a:r>
              <a:rPr lang="en-US" altLang="en-US" sz="2000"/>
              <a:t>if(player1&gt;player2) System.out.println("You win!");</a:t>
            </a:r>
          </a:p>
          <a:p>
            <a:pPr eaLnBrk="1" hangingPunct="1"/>
            <a:r>
              <a:rPr lang="en-US" altLang="en-US" sz="2000"/>
              <a:t>else if(player2&gt;player1) System.out.println("I win!");</a:t>
            </a:r>
          </a:p>
          <a:p>
            <a:pPr eaLnBrk="1" hangingPunct="1"/>
            <a:r>
              <a:rPr lang="en-US" altLang="en-US" sz="2000"/>
              <a:t>else System.out.println("Its a tie");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Games With Strategies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10600" cy="6248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previous game required no strategies – we just take turns rolling the die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what if we required human input to make a move?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first we have to ensure that the move is legal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next we have to determine if the move causes us to win the game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finally we have to add logic for the computer to select a move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Let’s consider a game called 15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we start with 15 matchsticks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each player takes a turn of removing 1-3 matchsticks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whoever is left with 1 matchstick loses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so we have to make sure that the human’s choice is 1-3 and that at least 1 matchstick remains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computer needs a strategy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dumb strategy:  randomly choose between 1 and 3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slightly better:  see if there are 2, 3 or 4 left and if so, select enough to leave 1 remaining so that the human loses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a smart strategy is shown in the program that follows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0"/>
            <a:ext cx="3886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Fifteen (partial)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28600" y="76200"/>
            <a:ext cx="7962501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 dirty="0" smtClean="0"/>
              <a:t>Scanner in = new Scanner(System.in);</a:t>
            </a:r>
          </a:p>
          <a:p>
            <a:pPr eaLnBrk="1" hangingPunct="1"/>
            <a:r>
              <a:rPr lang="en-US" altLang="en-US" sz="1800" dirty="0" smtClean="0"/>
              <a:t>int </a:t>
            </a:r>
            <a:r>
              <a:rPr lang="en-US" altLang="en-US" sz="1800" dirty="0"/>
              <a:t>matches = 15, choice = 0, turn = 0; </a:t>
            </a:r>
          </a:p>
          <a:p>
            <a:pPr eaLnBrk="1" hangingPunct="1"/>
            <a:r>
              <a:rPr lang="en-US" altLang="en-US" sz="1800" dirty="0"/>
              <a:t>while(matches &gt; 1)  {</a:t>
            </a:r>
          </a:p>
          <a:p>
            <a:pPr eaLnBrk="1" hangingPunct="1"/>
            <a:r>
              <a:rPr lang="en-US" altLang="en-US" sz="1800" dirty="0"/>
              <a:t>     do {</a:t>
            </a:r>
          </a:p>
          <a:p>
            <a:pPr eaLnBrk="1" hangingPunct="1"/>
            <a:r>
              <a:rPr lang="en-US" altLang="en-US" sz="1800" dirty="0"/>
              <a:t>                  turn=0;   // human’s </a:t>
            </a:r>
            <a:r>
              <a:rPr lang="en-US" altLang="en-US" sz="1800" dirty="0" smtClean="0"/>
              <a:t>choice</a:t>
            </a:r>
          </a:p>
          <a:p>
            <a:pPr eaLnBrk="1" hangingPunct="1"/>
            <a:r>
              <a:rPr lang="en-US" altLang="en-US" sz="1800" dirty="0"/>
              <a:t>	</a:t>
            </a:r>
            <a:r>
              <a:rPr lang="en-US" altLang="en-US" sz="1800" dirty="0" smtClean="0"/>
              <a:t>  </a:t>
            </a:r>
            <a:r>
              <a:rPr lang="en-US" altLang="en-US" sz="1800" dirty="0" err="1" smtClean="0"/>
              <a:t>System.out.print</a:t>
            </a:r>
            <a:r>
              <a:rPr lang="en-US" altLang="en-US" sz="1800" dirty="0" smtClean="0"/>
              <a:t>(</a:t>
            </a:r>
            <a:r>
              <a:rPr lang="en-US" altLang="en-US" sz="1800" dirty="0" smtClean="0"/>
              <a:t>"</a:t>
            </a:r>
            <a:r>
              <a:rPr lang="en-US" altLang="en-US" sz="1800" dirty="0" smtClean="0"/>
              <a:t>How many matches will you take? (1-3) </a:t>
            </a:r>
            <a:r>
              <a:rPr lang="en-US" altLang="en-US" sz="1800" dirty="0" smtClean="0"/>
              <a:t>" </a:t>
            </a:r>
            <a:r>
              <a:rPr lang="en-US" altLang="en-US" sz="1800" dirty="0" smtClean="0"/>
              <a:t>);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                  choice = </a:t>
            </a:r>
            <a:r>
              <a:rPr lang="en-US" altLang="en-US" sz="1800" dirty="0" err="1" smtClean="0"/>
              <a:t>in.nextInt</a:t>
            </a:r>
            <a:r>
              <a:rPr lang="en-US" altLang="en-US" sz="1800" dirty="0" smtClean="0"/>
              <a:t>( );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	} while (choice &lt;1 || choice &gt; 3 || choice &gt; (matches-1));</a:t>
            </a:r>
          </a:p>
          <a:p>
            <a:pPr eaLnBrk="1" hangingPunct="1"/>
            <a:r>
              <a:rPr lang="en-US" altLang="en-US" sz="1800" dirty="0"/>
              <a:t>      matches -= choice;</a:t>
            </a:r>
          </a:p>
          <a:p>
            <a:pPr eaLnBrk="1" hangingPunct="1"/>
            <a:r>
              <a:rPr lang="en-US" altLang="en-US" sz="1800" dirty="0"/>
              <a:t>     </a:t>
            </a:r>
            <a:r>
              <a:rPr lang="en-US" altLang="en-US" sz="1800" dirty="0" err="1"/>
              <a:t>System.out.println</a:t>
            </a:r>
            <a:r>
              <a:rPr lang="en-US" altLang="en-US" sz="1800" dirty="0"/>
              <a:t>("You chose " + choice + " </a:t>
            </a:r>
            <a:r>
              <a:rPr lang="en-US" altLang="en-US" sz="1800" dirty="0" err="1"/>
              <a:t>mathces</a:t>
            </a:r>
            <a:r>
              <a:rPr lang="en-US" altLang="en-US" sz="1800" dirty="0"/>
              <a:t> leaving " + matches); </a:t>
            </a:r>
          </a:p>
          <a:p>
            <a:pPr eaLnBrk="1" hangingPunct="1"/>
            <a:r>
              <a:rPr lang="en-US" altLang="en-US" sz="1800" dirty="0"/>
              <a:t>      if(matches &gt; 1)  {   // still matches left, my turn</a:t>
            </a:r>
          </a:p>
          <a:p>
            <a:pPr eaLnBrk="1" hangingPunct="1"/>
            <a:r>
              <a:rPr lang="en-US" altLang="en-US" sz="1800" dirty="0"/>
              <a:t>                turn=1;							</a:t>
            </a:r>
          </a:p>
          <a:p>
            <a:pPr eaLnBrk="1" hangingPunct="1"/>
            <a:r>
              <a:rPr lang="en-US" altLang="en-US" sz="1800" dirty="0"/>
              <a:t>        	if(matches &lt;= 4) choice = 4 – matches + 1;		</a:t>
            </a:r>
          </a:p>
          <a:p>
            <a:pPr eaLnBrk="1" hangingPunct="1"/>
            <a:r>
              <a:rPr lang="en-US" altLang="en-US" sz="1800" dirty="0"/>
              <a:t>	else   {</a:t>
            </a:r>
          </a:p>
          <a:p>
            <a:pPr eaLnBrk="1" hangingPunct="1"/>
            <a:r>
              <a:rPr lang="en-US" altLang="en-US" sz="1800" dirty="0"/>
              <a:t>    	       if(matches % 4 == 1) choice = </a:t>
            </a:r>
            <a:r>
              <a:rPr lang="en-US" altLang="en-US" sz="1800" dirty="0" err="1"/>
              <a:t>Math.abs</a:t>
            </a:r>
            <a:r>
              <a:rPr lang="en-US" altLang="en-US" sz="1800" dirty="0"/>
              <a:t>(</a:t>
            </a:r>
            <a:r>
              <a:rPr lang="en-US" altLang="en-US" sz="1800" dirty="0" err="1"/>
              <a:t>generator.nextInt</a:t>
            </a:r>
            <a:r>
              <a:rPr lang="en-US" altLang="en-US" sz="1800" dirty="0"/>
              <a:t>()) % 3 + 1;</a:t>
            </a:r>
          </a:p>
          <a:p>
            <a:pPr eaLnBrk="1" hangingPunct="1"/>
            <a:r>
              <a:rPr lang="en-US" altLang="en-US" sz="1800" dirty="0"/>
              <a:t>  	       else if(matches % 4 == 0) choice = 3;</a:t>
            </a:r>
          </a:p>
          <a:p>
            <a:pPr eaLnBrk="1" hangingPunct="1"/>
            <a:r>
              <a:rPr lang="en-US" altLang="en-US" sz="1800" dirty="0"/>
              <a:t>	       else if(matches % 4 == 2) choice = 1;</a:t>
            </a:r>
          </a:p>
          <a:p>
            <a:pPr eaLnBrk="1" hangingPunct="1"/>
            <a:r>
              <a:rPr lang="en-US" altLang="en-US" sz="1800" dirty="0"/>
              <a:t>	       else choice = 2;</a:t>
            </a:r>
          </a:p>
          <a:p>
            <a:pPr eaLnBrk="1" hangingPunct="1"/>
            <a:r>
              <a:rPr lang="en-US" altLang="en-US" sz="1800" dirty="0"/>
              <a:t>	}</a:t>
            </a:r>
          </a:p>
          <a:p>
            <a:pPr eaLnBrk="1" hangingPunct="1"/>
            <a:r>
              <a:rPr lang="en-US" altLang="en-US" sz="1800" dirty="0"/>
              <a:t>	matches -= choice; 				</a:t>
            </a:r>
          </a:p>
          <a:p>
            <a:pPr eaLnBrk="1" hangingPunct="1"/>
            <a:r>
              <a:rPr lang="en-US" altLang="en-US" sz="1800" dirty="0"/>
              <a:t>            </a:t>
            </a:r>
            <a:r>
              <a:rPr lang="en-US" altLang="en-US" sz="1800" dirty="0" err="1"/>
              <a:t>System.out.println</a:t>
            </a:r>
            <a:r>
              <a:rPr lang="en-US" altLang="en-US" sz="1800" dirty="0"/>
              <a:t>("I choose " + choice + " matches leaving " + matches);</a:t>
            </a:r>
          </a:p>
          <a:p>
            <a:pPr eaLnBrk="1" hangingPunct="1"/>
            <a:r>
              <a:rPr lang="en-US" altLang="en-US" sz="1800" dirty="0"/>
              <a:t>}</a:t>
            </a:r>
          </a:p>
          <a:p>
            <a:pPr eaLnBrk="1" hangingPunct="1"/>
            <a:r>
              <a:rPr lang="en-US" altLang="en-US" sz="1800" dirty="0"/>
              <a:t>if(turn = = 0) </a:t>
            </a:r>
            <a:r>
              <a:rPr lang="en-US" altLang="en-US" sz="1800" dirty="0" err="1"/>
              <a:t>System.out.println</a:t>
            </a:r>
            <a:r>
              <a:rPr lang="en-US" altLang="en-US" sz="1800" dirty="0"/>
              <a:t>(" Human wins! ");</a:t>
            </a:r>
          </a:p>
          <a:p>
            <a:pPr eaLnBrk="1" hangingPunct="1"/>
            <a:r>
              <a:rPr lang="en-US" altLang="en-US" sz="1800" dirty="0"/>
              <a:t>else </a:t>
            </a:r>
            <a:r>
              <a:rPr lang="en-US" altLang="en-US" sz="1800" dirty="0" err="1"/>
              <a:t>System.out.println</a:t>
            </a:r>
            <a:r>
              <a:rPr lang="en-US" altLang="en-US" sz="1800" dirty="0"/>
              <a:t>(" Computer wins! ");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 Tic-Tac-Toe Strategy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685800"/>
            <a:ext cx="86868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First, the computer checks to see if the choice is “forced”</a:t>
            </a:r>
          </a:p>
          <a:p>
            <a:pPr lvl="1" eaLnBrk="1" hangingPunct="1"/>
            <a:r>
              <a:rPr lang="en-US" altLang="en-US" smtClean="0"/>
              <a:t>check to see if the computer can win on the next move, if so, take it</a:t>
            </a:r>
          </a:p>
          <a:p>
            <a:pPr lvl="1" eaLnBrk="1" hangingPunct="1"/>
            <a:r>
              <a:rPr lang="en-US" altLang="en-US" smtClean="0"/>
              <a:t>check to see if the opponent can win on the next move, if so, block it</a:t>
            </a:r>
          </a:p>
          <a:p>
            <a:pPr eaLnBrk="1" hangingPunct="1"/>
            <a:r>
              <a:rPr lang="en-US" altLang="en-US" smtClean="0"/>
              <a:t>If not, use strategy to find the best open square</a:t>
            </a:r>
          </a:p>
          <a:p>
            <a:pPr lvl="1" eaLnBrk="1" hangingPunct="1"/>
            <a:r>
              <a:rPr lang="en-US" altLang="en-US" smtClean="0"/>
              <a:t>see if the center square is open, if so, take it</a:t>
            </a:r>
          </a:p>
          <a:p>
            <a:pPr lvl="1" eaLnBrk="1" hangingPunct="1"/>
            <a:r>
              <a:rPr lang="en-US" altLang="en-US" smtClean="0"/>
              <a:t>if any of the 4 corners are available, take it</a:t>
            </a:r>
          </a:p>
          <a:p>
            <a:pPr lvl="1" eaLnBrk="1" hangingPunct="1"/>
            <a:r>
              <a:rPr lang="en-US" altLang="en-US" smtClean="0"/>
              <a:t>otherwise randomly select an interior square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4648200"/>
            <a:ext cx="6477000" cy="198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Is this the best strategy available?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player might want to try to set up a no-lose situation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see to the right where X would place the next move in the center square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The strategy above does not pursue this</a:t>
            </a:r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7178675" y="4495800"/>
            <a:ext cx="1295400" cy="1371600"/>
            <a:chOff x="4272" y="2832"/>
            <a:chExt cx="816" cy="864"/>
          </a:xfrm>
        </p:grpSpPr>
        <p:sp>
          <p:nvSpPr>
            <p:cNvPr id="16392" name="Line 6"/>
            <p:cNvSpPr>
              <a:spLocks noChangeShapeType="1"/>
            </p:cNvSpPr>
            <p:nvPr/>
          </p:nvSpPr>
          <p:spPr bwMode="auto">
            <a:xfrm>
              <a:off x="4560" y="2832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Line 7"/>
            <p:cNvSpPr>
              <a:spLocks noChangeShapeType="1"/>
            </p:cNvSpPr>
            <p:nvPr/>
          </p:nvSpPr>
          <p:spPr bwMode="auto">
            <a:xfrm>
              <a:off x="4848" y="2832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8"/>
            <p:cNvSpPr>
              <a:spLocks noChangeShapeType="1"/>
            </p:cNvSpPr>
            <p:nvPr/>
          </p:nvSpPr>
          <p:spPr bwMode="auto">
            <a:xfrm>
              <a:off x="4272" y="3120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Line 9"/>
            <p:cNvSpPr>
              <a:spLocks noChangeShapeType="1"/>
            </p:cNvSpPr>
            <p:nvPr/>
          </p:nvSpPr>
          <p:spPr bwMode="auto">
            <a:xfrm>
              <a:off x="4272" y="345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6461125" y="4457700"/>
            <a:ext cx="2225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6391" name="Text Box 11"/>
          <p:cNvSpPr txBox="1">
            <a:spLocks noChangeArrowheads="1"/>
          </p:cNvSpPr>
          <p:nvPr/>
        </p:nvSpPr>
        <p:spPr bwMode="auto">
          <a:xfrm>
            <a:off x="7162800" y="4495800"/>
            <a:ext cx="15398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 X      O           </a:t>
            </a:r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 O            </a:t>
            </a:r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 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5943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Structure of a for loop</a:t>
            </a:r>
          </a:p>
        </p:txBody>
      </p:sp>
      <p:grpSp>
        <p:nvGrpSpPr>
          <p:cNvPr id="3075" name="Group 3"/>
          <p:cNvGrpSpPr>
            <a:grpSpLocks noChangeAspect="1"/>
          </p:cNvGrpSpPr>
          <p:nvPr/>
        </p:nvGrpSpPr>
        <p:grpSpPr bwMode="auto">
          <a:xfrm>
            <a:off x="228600" y="3657600"/>
            <a:ext cx="7558088" cy="2887663"/>
            <a:chOff x="456" y="1393"/>
            <a:chExt cx="5482" cy="2092"/>
          </a:xfrm>
        </p:grpSpPr>
        <p:sp>
          <p:nvSpPr>
            <p:cNvPr id="3108" name="Text Box 4"/>
            <p:cNvSpPr txBox="1">
              <a:spLocks noChangeAspect="1" noChangeArrowheads="1"/>
            </p:cNvSpPr>
            <p:nvPr/>
          </p:nvSpPr>
          <p:spPr bwMode="auto">
            <a:xfrm>
              <a:off x="720" y="2367"/>
              <a:ext cx="5218" cy="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000" b="1">
                  <a:latin typeface="Courier New" pitchFamily="49" charset="0"/>
                </a:rPr>
                <a:t>for ( </a:t>
              </a:r>
              <a:r>
                <a:rPr lang="en-US" altLang="en-US" sz="2000" b="1" i="1">
                  <a:solidFill>
                    <a:schemeClr val="accent2"/>
                  </a:solidFill>
                  <a:latin typeface="Courier New" pitchFamily="49" charset="0"/>
                </a:rPr>
                <a:t>initialization</a:t>
              </a:r>
              <a:r>
                <a:rPr lang="en-US" altLang="en-US" sz="2000" b="1">
                  <a:latin typeface="Courier New" pitchFamily="49" charset="0"/>
                </a:rPr>
                <a:t> ; </a:t>
              </a:r>
              <a:r>
                <a:rPr lang="en-US" altLang="en-US" sz="2000" b="1" i="1">
                  <a:solidFill>
                    <a:schemeClr val="accent2"/>
                  </a:solidFill>
                  <a:latin typeface="Courier New" pitchFamily="49" charset="0"/>
                </a:rPr>
                <a:t>condition</a:t>
              </a:r>
              <a:r>
                <a:rPr lang="en-US" altLang="en-US" sz="2000" b="1">
                  <a:latin typeface="Courier New" pitchFamily="49" charset="0"/>
                </a:rPr>
                <a:t> ; </a:t>
              </a:r>
              <a:r>
                <a:rPr lang="en-US" altLang="en-US" sz="2000" b="1" i="1">
                  <a:solidFill>
                    <a:schemeClr val="accent2"/>
                  </a:solidFill>
                  <a:latin typeface="Courier New" pitchFamily="49" charset="0"/>
                </a:rPr>
                <a:t>increment</a:t>
              </a:r>
              <a:r>
                <a:rPr lang="en-US" altLang="en-US" sz="2000" b="1">
                  <a:solidFill>
                    <a:schemeClr val="accent2"/>
                  </a:solidFill>
                  <a:latin typeface="Courier New" pitchFamily="49" charset="0"/>
                </a:rPr>
                <a:t> </a:t>
              </a:r>
              <a:r>
                <a:rPr lang="en-US" altLang="en-US" sz="2000" b="1">
                  <a:latin typeface="Courier New" pitchFamily="49" charset="0"/>
                </a:rPr>
                <a:t>)</a:t>
              </a:r>
            </a:p>
            <a:p>
              <a:r>
                <a:rPr lang="en-US" altLang="en-US" sz="2000" b="1">
                  <a:latin typeface="Courier New" pitchFamily="49" charset="0"/>
                </a:rPr>
                <a:t>   </a:t>
              </a:r>
              <a:r>
                <a:rPr lang="en-US" altLang="en-US" sz="2000" b="1" i="1">
                  <a:solidFill>
                    <a:schemeClr val="accent2"/>
                  </a:solidFill>
                  <a:latin typeface="Courier New" pitchFamily="49" charset="0"/>
                </a:rPr>
                <a:t>statement</a:t>
              </a:r>
              <a:r>
                <a:rPr lang="en-US" altLang="en-US" sz="2000" b="1">
                  <a:latin typeface="Courier New" pitchFamily="49" charset="0"/>
                </a:rPr>
                <a:t>;</a:t>
              </a:r>
            </a:p>
          </p:txBody>
        </p:sp>
        <p:grpSp>
          <p:nvGrpSpPr>
            <p:cNvPr id="3109" name="Group 5"/>
            <p:cNvGrpSpPr>
              <a:grpSpLocks noChangeAspect="1"/>
            </p:cNvGrpSpPr>
            <p:nvPr/>
          </p:nvGrpSpPr>
          <p:grpSpPr bwMode="auto">
            <a:xfrm>
              <a:off x="519" y="1503"/>
              <a:ext cx="861" cy="849"/>
              <a:chOff x="519" y="1503"/>
              <a:chExt cx="861" cy="849"/>
            </a:xfrm>
          </p:grpSpPr>
          <p:sp>
            <p:nvSpPr>
              <p:cNvPr id="52230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519" y="1503"/>
                <a:ext cx="859" cy="50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Reserved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word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120" name="Line 7"/>
              <p:cNvSpPr>
                <a:spLocks noChangeAspect="1" noChangeShapeType="1"/>
              </p:cNvSpPr>
              <p:nvPr/>
            </p:nvSpPr>
            <p:spPr bwMode="auto">
              <a:xfrm>
                <a:off x="912" y="2016"/>
                <a:ext cx="0" cy="336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0" name="Group 8"/>
            <p:cNvGrpSpPr>
              <a:grpSpLocks noChangeAspect="1"/>
            </p:cNvGrpSpPr>
            <p:nvPr/>
          </p:nvGrpSpPr>
          <p:grpSpPr bwMode="auto">
            <a:xfrm>
              <a:off x="1461" y="1393"/>
              <a:ext cx="2074" cy="959"/>
              <a:chOff x="1461" y="1393"/>
              <a:chExt cx="2074" cy="959"/>
            </a:xfrm>
          </p:grpSpPr>
          <p:sp>
            <p:nvSpPr>
              <p:cNvPr id="52233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1461" y="1393"/>
                <a:ext cx="2074" cy="729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The </a:t>
                </a:r>
                <a:r>
                  <a:rPr lang="en-US" sz="20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initialization</a:t>
                </a: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portion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is executed once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before the loop begins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118" name="Line 10"/>
              <p:cNvSpPr>
                <a:spLocks noChangeAspect="1" noChangeShapeType="1"/>
              </p:cNvSpPr>
              <p:nvPr/>
            </p:nvSpPr>
            <p:spPr bwMode="auto">
              <a:xfrm flipH="1">
                <a:off x="2112" y="2112"/>
                <a:ext cx="144" cy="24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1" name="Group 11"/>
            <p:cNvGrpSpPr>
              <a:grpSpLocks noChangeAspect="1"/>
            </p:cNvGrpSpPr>
            <p:nvPr/>
          </p:nvGrpSpPr>
          <p:grpSpPr bwMode="auto">
            <a:xfrm>
              <a:off x="3555" y="1393"/>
              <a:ext cx="1962" cy="959"/>
              <a:chOff x="3555" y="1393"/>
              <a:chExt cx="1962" cy="959"/>
            </a:xfrm>
          </p:grpSpPr>
          <p:sp>
            <p:nvSpPr>
              <p:cNvPr id="52236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3555" y="1393"/>
                <a:ext cx="1962" cy="729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The statement is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executed until the</a:t>
                </a:r>
              </a:p>
              <a:p>
                <a:pPr algn="ctr" eaLnBrk="0" hangingPunct="0">
                  <a:defRPr/>
                </a:pPr>
                <a:r>
                  <a:rPr lang="en-US" sz="20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condition</a:t>
                </a: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becomes false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116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3648" y="2064"/>
                <a:ext cx="432" cy="288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2" name="Group 14"/>
            <p:cNvGrpSpPr>
              <a:grpSpLocks noChangeAspect="1"/>
            </p:cNvGrpSpPr>
            <p:nvPr/>
          </p:nvGrpSpPr>
          <p:grpSpPr bwMode="auto">
            <a:xfrm>
              <a:off x="456" y="2688"/>
              <a:ext cx="4927" cy="797"/>
              <a:chOff x="456" y="2688"/>
              <a:chExt cx="4927" cy="797"/>
            </a:xfrm>
          </p:grpSpPr>
          <p:sp>
            <p:nvSpPr>
              <p:cNvPr id="52239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456" y="3197"/>
                <a:ext cx="4927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The </a:t>
                </a:r>
                <a:r>
                  <a:rPr lang="en-US" sz="20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increment</a:t>
                </a: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portion is executed at the end of each iteration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114" name="Line 16"/>
              <p:cNvSpPr>
                <a:spLocks noChangeAspect="1" noChangeShapeType="1"/>
              </p:cNvSpPr>
              <p:nvPr/>
            </p:nvSpPr>
            <p:spPr bwMode="auto">
              <a:xfrm flipV="1">
                <a:off x="3600" y="2688"/>
                <a:ext cx="768" cy="528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76" name="Text Box 39"/>
          <p:cNvSpPr txBox="1">
            <a:spLocks noChangeArrowheads="1"/>
          </p:cNvSpPr>
          <p:nvPr/>
        </p:nvSpPr>
        <p:spPr bwMode="auto">
          <a:xfrm>
            <a:off x="152400" y="1752600"/>
            <a:ext cx="58070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Initialize the loop variable(s)</a:t>
            </a:r>
          </a:p>
          <a:p>
            <a:pPr eaLnBrk="1" hangingPunct="1"/>
            <a:r>
              <a:rPr lang="en-US" altLang="en-US" sz="2000"/>
              <a:t>Check the condition </a:t>
            </a:r>
          </a:p>
          <a:p>
            <a:pPr eaLnBrk="1" hangingPunct="1"/>
            <a:r>
              <a:rPr lang="en-US" altLang="en-US" sz="2000"/>
              <a:t>	if true, execute the body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Perform the increment which might alter the condition</a:t>
            </a:r>
          </a:p>
        </p:txBody>
      </p:sp>
      <p:grpSp>
        <p:nvGrpSpPr>
          <p:cNvPr id="3077" name="Group 40"/>
          <p:cNvGrpSpPr>
            <a:grpSpLocks noChangeAspect="1"/>
          </p:cNvGrpSpPr>
          <p:nvPr/>
        </p:nvGrpSpPr>
        <p:grpSpPr bwMode="auto">
          <a:xfrm>
            <a:off x="6629400" y="304800"/>
            <a:ext cx="2336800" cy="3752850"/>
            <a:chOff x="2016" y="864"/>
            <a:chExt cx="1823" cy="2928"/>
          </a:xfrm>
        </p:grpSpPr>
        <p:grpSp>
          <p:nvGrpSpPr>
            <p:cNvPr id="3082" name="Group 41"/>
            <p:cNvGrpSpPr>
              <a:grpSpLocks noChangeAspect="1"/>
            </p:cNvGrpSpPr>
            <p:nvPr/>
          </p:nvGrpSpPr>
          <p:grpSpPr bwMode="auto">
            <a:xfrm>
              <a:off x="2112" y="2928"/>
              <a:ext cx="1008" cy="450"/>
              <a:chOff x="2112" y="2928"/>
              <a:chExt cx="1008" cy="450"/>
            </a:xfrm>
          </p:grpSpPr>
          <p:grpSp>
            <p:nvGrpSpPr>
              <p:cNvPr id="3104" name="Group 42"/>
              <p:cNvGrpSpPr>
                <a:grpSpLocks noChangeAspect="1"/>
              </p:cNvGrpSpPr>
              <p:nvPr/>
            </p:nvGrpSpPr>
            <p:grpSpPr bwMode="auto">
              <a:xfrm>
                <a:off x="2112" y="3092"/>
                <a:ext cx="1008" cy="286"/>
                <a:chOff x="2112" y="2468"/>
                <a:chExt cx="1008" cy="286"/>
              </a:xfrm>
            </p:grpSpPr>
            <p:sp>
              <p:nvSpPr>
                <p:cNvPr id="3106" name="Rectangl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2496"/>
                  <a:ext cx="1008" cy="240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7" name="Text Box 4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58" y="2468"/>
                  <a:ext cx="917" cy="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increment</a:t>
                  </a:r>
                  <a:endParaRPr lang="en-US" altLang="en-US"/>
                </a:p>
              </p:txBody>
            </p:sp>
          </p:grpSp>
          <p:cxnSp>
            <p:nvCxnSpPr>
              <p:cNvPr id="3105" name="AutoShape 45"/>
              <p:cNvCxnSpPr>
                <a:cxnSpLocks noChangeAspect="1" noChangeShapeType="1"/>
                <a:stCxn id="3102" idx="2"/>
                <a:endCxn id="3107" idx="0"/>
              </p:cNvCxnSpPr>
              <p:nvPr/>
            </p:nvCxnSpPr>
            <p:spPr bwMode="auto">
              <a:xfrm>
                <a:off x="2616" y="2928"/>
                <a:ext cx="0" cy="192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083" name="Group 46"/>
            <p:cNvGrpSpPr>
              <a:grpSpLocks noChangeAspect="1"/>
            </p:cNvGrpSpPr>
            <p:nvPr/>
          </p:nvGrpSpPr>
          <p:grpSpPr bwMode="auto">
            <a:xfrm>
              <a:off x="2016" y="864"/>
              <a:ext cx="1823" cy="2928"/>
              <a:chOff x="2016" y="864"/>
              <a:chExt cx="1823" cy="2928"/>
            </a:xfrm>
          </p:grpSpPr>
          <p:grpSp>
            <p:nvGrpSpPr>
              <p:cNvPr id="3084" name="Group 47"/>
              <p:cNvGrpSpPr>
                <a:grpSpLocks noChangeAspect="1"/>
              </p:cNvGrpSpPr>
              <p:nvPr/>
            </p:nvGrpSpPr>
            <p:grpSpPr bwMode="auto">
              <a:xfrm>
                <a:off x="2112" y="2256"/>
                <a:ext cx="1008" cy="690"/>
                <a:chOff x="2112" y="2256"/>
                <a:chExt cx="1008" cy="690"/>
              </a:xfrm>
            </p:grpSpPr>
            <p:grpSp>
              <p:nvGrpSpPr>
                <p:cNvPr id="3099" name="Group 48"/>
                <p:cNvGrpSpPr>
                  <a:grpSpLocks noChangeAspect="1"/>
                </p:cNvGrpSpPr>
                <p:nvPr/>
              </p:nvGrpSpPr>
              <p:grpSpPr bwMode="auto">
                <a:xfrm>
                  <a:off x="2112" y="2660"/>
                  <a:ext cx="1008" cy="286"/>
                  <a:chOff x="2112" y="2468"/>
                  <a:chExt cx="1008" cy="286"/>
                </a:xfrm>
              </p:grpSpPr>
              <p:sp>
                <p:nvSpPr>
                  <p:cNvPr id="3102" name="Rectangle 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112" y="2496"/>
                    <a:ext cx="1008" cy="240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03" name="Text Box 50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173" y="2468"/>
                    <a:ext cx="887" cy="28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en-US" sz="1800" b="1">
                        <a:solidFill>
                          <a:schemeClr val="bg2"/>
                        </a:solidFill>
                      </a:rPr>
                      <a:t>statement</a:t>
                    </a:r>
                    <a:endParaRPr lang="en-US" altLang="en-US"/>
                  </a:p>
                </p:txBody>
              </p:sp>
            </p:grpSp>
            <p:cxnSp>
              <p:nvCxnSpPr>
                <p:cNvPr id="3100" name="AutoShape 51"/>
                <p:cNvCxnSpPr>
                  <a:cxnSpLocks noChangeAspect="1" noChangeShapeType="1"/>
                  <a:stCxn id="3097" idx="2"/>
                  <a:endCxn id="3102" idx="0"/>
                </p:cNvCxnSpPr>
                <p:nvPr/>
              </p:nvCxnSpPr>
              <p:spPr bwMode="auto">
                <a:xfrm>
                  <a:off x="2616" y="2256"/>
                  <a:ext cx="0" cy="432"/>
                </a:xfrm>
                <a:prstGeom prst="straightConnector1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2276" name="Text Box 5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608" y="2324"/>
                  <a:ext cx="461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en-US" sz="1800" b="1">
                      <a:solidFill>
                        <a:schemeClr val="accent2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true</a:t>
                  </a:r>
                  <a:endParaRPr lang="en-US">
                    <a:solidFill>
                      <a:schemeClr val="accent2"/>
                    </a:solidFill>
                  </a:endParaRPr>
                </a:p>
              </p:txBody>
            </p:sp>
          </p:grpSp>
          <p:cxnSp>
            <p:nvCxnSpPr>
              <p:cNvPr id="3085" name="AutoShape 53"/>
              <p:cNvCxnSpPr>
                <a:cxnSpLocks noChangeAspect="1" noChangeShapeType="1"/>
                <a:stCxn id="3106" idx="1"/>
                <a:endCxn id="3097" idx="1"/>
              </p:cNvCxnSpPr>
              <p:nvPr/>
            </p:nvCxnSpPr>
            <p:spPr bwMode="auto">
              <a:xfrm rot="10800000">
                <a:off x="2016" y="1968"/>
                <a:ext cx="96" cy="1272"/>
              </a:xfrm>
              <a:prstGeom prst="bentConnector3">
                <a:avLst>
                  <a:gd name="adj1" fmla="val 250000"/>
                </a:avLst>
              </a:prstGeom>
              <a:noFill/>
              <a:ln w="31750">
                <a:solidFill>
                  <a:srgbClr val="FF0000"/>
                </a:solidFill>
                <a:miter lim="800000"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086" name="Group 54"/>
              <p:cNvGrpSpPr>
                <a:grpSpLocks noChangeAspect="1"/>
              </p:cNvGrpSpPr>
              <p:nvPr/>
            </p:nvGrpSpPr>
            <p:grpSpPr bwMode="auto">
              <a:xfrm>
                <a:off x="2016" y="1431"/>
                <a:ext cx="1200" cy="825"/>
                <a:chOff x="2016" y="1431"/>
                <a:chExt cx="1200" cy="825"/>
              </a:xfrm>
            </p:grpSpPr>
            <p:grpSp>
              <p:nvGrpSpPr>
                <p:cNvPr id="3095" name="Group 55"/>
                <p:cNvGrpSpPr>
                  <a:grpSpLocks noChangeAspect="1"/>
                </p:cNvGrpSpPr>
                <p:nvPr/>
              </p:nvGrpSpPr>
              <p:grpSpPr bwMode="auto">
                <a:xfrm>
                  <a:off x="2016" y="1680"/>
                  <a:ext cx="1200" cy="576"/>
                  <a:chOff x="2016" y="1584"/>
                  <a:chExt cx="1200" cy="576"/>
                </a:xfrm>
              </p:grpSpPr>
              <p:sp>
                <p:nvSpPr>
                  <p:cNvPr id="3097" name="AutoShape 5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16" y="1584"/>
                    <a:ext cx="1200" cy="576"/>
                  </a:xfrm>
                  <a:prstGeom prst="diamond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098" name="Text Box 57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178" y="1613"/>
                    <a:ext cx="877" cy="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en-US" sz="1800" b="1">
                        <a:solidFill>
                          <a:schemeClr val="bg2"/>
                        </a:solidFill>
                      </a:rPr>
                      <a:t>condition</a:t>
                    </a:r>
                  </a:p>
                  <a:p>
                    <a:pPr algn="ctr"/>
                    <a:r>
                      <a:rPr lang="en-US" altLang="en-US" sz="1800" b="1">
                        <a:solidFill>
                          <a:schemeClr val="bg2"/>
                        </a:solidFill>
                      </a:rPr>
                      <a:t>evaluated</a:t>
                    </a:r>
                    <a:endParaRPr lang="en-US" altLang="en-US"/>
                  </a:p>
                </p:txBody>
              </p:sp>
            </p:grpSp>
            <p:cxnSp>
              <p:nvCxnSpPr>
                <p:cNvPr id="3096" name="AutoShape 58"/>
                <p:cNvCxnSpPr>
                  <a:cxnSpLocks noChangeAspect="1" noChangeShapeType="1"/>
                  <a:stCxn id="3092" idx="2"/>
                  <a:endCxn id="3097" idx="0"/>
                </p:cNvCxnSpPr>
                <p:nvPr/>
              </p:nvCxnSpPr>
              <p:spPr bwMode="auto">
                <a:xfrm>
                  <a:off x="2616" y="1431"/>
                  <a:ext cx="0" cy="249"/>
                </a:xfrm>
                <a:prstGeom prst="straightConnector1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3087" name="Group 59"/>
              <p:cNvGrpSpPr>
                <a:grpSpLocks noChangeAspect="1"/>
              </p:cNvGrpSpPr>
              <p:nvPr/>
            </p:nvGrpSpPr>
            <p:grpSpPr bwMode="auto">
              <a:xfrm>
                <a:off x="2592" y="1968"/>
                <a:ext cx="1247" cy="1824"/>
                <a:chOff x="2592" y="1968"/>
                <a:chExt cx="1247" cy="1824"/>
              </a:xfrm>
            </p:grpSpPr>
            <p:cxnSp>
              <p:nvCxnSpPr>
                <p:cNvPr id="3093" name="AutoShape 60"/>
                <p:cNvCxnSpPr>
                  <a:cxnSpLocks noChangeAspect="1" noChangeShapeType="1"/>
                  <a:stCxn id="3097" idx="3"/>
                </p:cNvCxnSpPr>
                <p:nvPr/>
              </p:nvCxnSpPr>
              <p:spPr bwMode="auto">
                <a:xfrm flipH="1">
                  <a:off x="2592" y="1968"/>
                  <a:ext cx="624" cy="1824"/>
                </a:xfrm>
                <a:prstGeom prst="bentConnector4">
                  <a:avLst>
                    <a:gd name="adj1" fmla="val -23079"/>
                    <a:gd name="adj2" fmla="val 87444"/>
                  </a:avLst>
                </a:prstGeom>
                <a:noFill/>
                <a:ln w="31750">
                  <a:solidFill>
                    <a:srgbClr val="FF0000"/>
                  </a:solidFill>
                  <a:miter lim="800000"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2285" name="Text Box 6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349" y="2323"/>
                  <a:ext cx="490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en-US" sz="1800" b="1">
                      <a:solidFill>
                        <a:schemeClr val="accent2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false</a:t>
                  </a:r>
                  <a:endParaRPr lang="en-US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3088" name="Group 62"/>
              <p:cNvGrpSpPr>
                <a:grpSpLocks noChangeAspect="1"/>
              </p:cNvGrpSpPr>
              <p:nvPr/>
            </p:nvGrpSpPr>
            <p:grpSpPr bwMode="auto">
              <a:xfrm>
                <a:off x="2064" y="864"/>
                <a:ext cx="1105" cy="595"/>
                <a:chOff x="2064" y="864"/>
                <a:chExt cx="1105" cy="595"/>
              </a:xfrm>
            </p:grpSpPr>
            <p:grpSp>
              <p:nvGrpSpPr>
                <p:cNvPr id="3089" name="Group 63"/>
                <p:cNvGrpSpPr>
                  <a:grpSpLocks noChangeAspect="1"/>
                </p:cNvGrpSpPr>
                <p:nvPr/>
              </p:nvGrpSpPr>
              <p:grpSpPr bwMode="auto">
                <a:xfrm>
                  <a:off x="2064" y="1172"/>
                  <a:ext cx="1105" cy="287"/>
                  <a:chOff x="2064" y="2468"/>
                  <a:chExt cx="1105" cy="287"/>
                </a:xfrm>
              </p:grpSpPr>
              <p:sp>
                <p:nvSpPr>
                  <p:cNvPr id="3091" name="Rectangle 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112" y="2496"/>
                    <a:ext cx="1008" cy="240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092" name="Text Box 65"/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2064" y="2468"/>
                    <a:ext cx="1105" cy="28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en-US" sz="1800" b="1">
                        <a:solidFill>
                          <a:schemeClr val="bg2"/>
                        </a:solidFill>
                      </a:rPr>
                      <a:t>initialization</a:t>
                    </a:r>
                    <a:endParaRPr lang="en-US" altLang="en-US"/>
                  </a:p>
                </p:txBody>
              </p:sp>
            </p:grpSp>
            <p:cxnSp>
              <p:nvCxnSpPr>
                <p:cNvPr id="3090" name="AutoShape 66"/>
                <p:cNvCxnSpPr>
                  <a:cxnSpLocks noChangeAspect="1" noChangeShapeType="1"/>
                  <a:endCxn id="3092" idx="0"/>
                </p:cNvCxnSpPr>
                <p:nvPr/>
              </p:nvCxnSpPr>
              <p:spPr bwMode="auto">
                <a:xfrm>
                  <a:off x="2616" y="864"/>
                  <a:ext cx="0" cy="336"/>
                </a:xfrm>
                <a:prstGeom prst="straightConnector1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sp>
        <p:nvSpPr>
          <p:cNvPr id="3078" name="Line 67"/>
          <p:cNvSpPr>
            <a:spLocks noChangeShapeType="1"/>
          </p:cNvSpPr>
          <p:nvPr/>
        </p:nvSpPr>
        <p:spPr bwMode="auto">
          <a:xfrm flipV="1">
            <a:off x="3200400" y="1066800"/>
            <a:ext cx="3429000" cy="914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68"/>
          <p:cNvSpPr>
            <a:spLocks noChangeShapeType="1"/>
          </p:cNvSpPr>
          <p:nvPr/>
        </p:nvSpPr>
        <p:spPr bwMode="auto">
          <a:xfrm flipV="1">
            <a:off x="2438400" y="1905000"/>
            <a:ext cx="4191000" cy="381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69"/>
          <p:cNvSpPr>
            <a:spLocks noChangeShapeType="1"/>
          </p:cNvSpPr>
          <p:nvPr/>
        </p:nvSpPr>
        <p:spPr bwMode="auto">
          <a:xfrm>
            <a:off x="5867400" y="3200400"/>
            <a:ext cx="838200" cy="76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70"/>
          <p:cNvSpPr>
            <a:spLocks noChangeShapeType="1"/>
          </p:cNvSpPr>
          <p:nvPr/>
        </p:nvSpPr>
        <p:spPr bwMode="auto">
          <a:xfrm>
            <a:off x="3886200" y="2590800"/>
            <a:ext cx="2743200" cy="152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For loop examples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7010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Iterate 100 times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for (int i = 0; i &lt; 100; i = i+1)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		System.out.println(i);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Iterate from 1000 to 1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for (i = 1000; i &gt;= 1; i = i-1)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System.out.println(i);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Iterate from a to b (a and b are ints)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for (int j = a; j &lt; b; j++)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	…;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Iterate from 0 to 1000 by 2’s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for (j = 0; j &lt; 1000; j += 2)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	 …;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5867400" y="2133600"/>
            <a:ext cx="297021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The variable used in</a:t>
            </a:r>
          </a:p>
          <a:p>
            <a:pPr eaLnBrk="1" hangingPunct="1"/>
            <a:r>
              <a:rPr lang="en-US" altLang="en-US"/>
              <a:t>the parens is known as</a:t>
            </a:r>
          </a:p>
          <a:p>
            <a:pPr eaLnBrk="1" hangingPunct="1"/>
            <a:r>
              <a:rPr lang="en-US" altLang="en-US"/>
              <a:t>the loop index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The loop index can be</a:t>
            </a:r>
          </a:p>
          <a:p>
            <a:pPr eaLnBrk="1" hangingPunct="1"/>
            <a:r>
              <a:rPr lang="en-US" altLang="en-US"/>
              <a:t>declared right there</a:t>
            </a:r>
          </a:p>
          <a:p>
            <a:pPr eaLnBrk="1" hangingPunct="1"/>
            <a:r>
              <a:rPr lang="en-US" altLang="en-US"/>
              <a:t>or earlier in the </a:t>
            </a:r>
          </a:p>
          <a:p>
            <a:pPr eaLnBrk="1" hangingPunct="1"/>
            <a:r>
              <a:rPr lang="en-US" altLang="en-US"/>
              <a:t>program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3352800" y="1905000"/>
            <a:ext cx="2438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For Loop Versus While Loop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4419600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having to perform some action a known number of times, we use the for loop instead of the while loop because it is more convenient and readable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- Example:  print the square of each integer from 1 to 25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2400" y="4443413"/>
            <a:ext cx="444817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value = 1;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while (value &lt; = 25) 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  {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    </a:t>
            </a:r>
            <a:r>
              <a:rPr lang="en-US" altLang="en-US" sz="1800" dirty="0" err="1">
                <a:solidFill>
                  <a:schemeClr val="accent2"/>
                </a:solidFill>
              </a:rPr>
              <a:t>System.out.print</a:t>
            </a:r>
            <a:r>
              <a:rPr lang="en-US" altLang="en-US" sz="1800" dirty="0">
                <a:solidFill>
                  <a:schemeClr val="accent2"/>
                </a:solidFill>
              </a:rPr>
              <a:t>(value +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" </a:t>
            </a:r>
            <a:r>
              <a:rPr lang="en-US" altLang="en-US" sz="1800" dirty="0">
                <a:solidFill>
                  <a:schemeClr val="accent2"/>
                </a:solidFill>
              </a:rPr>
              <a:t>squared is 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" </a:t>
            </a:r>
            <a:r>
              <a:rPr lang="en-US" altLang="en-US" sz="1800" dirty="0">
                <a:solidFill>
                  <a:schemeClr val="accent2"/>
                </a:solidFill>
              </a:rPr>
              <a:t>+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          value * value);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    value = value + 1;</a:t>
            </a: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    }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495800" y="4419600"/>
            <a:ext cx="44481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for (value = 1; value &lt; = 25; value++) 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 System.out.print(value + </a:t>
            </a:r>
            <a:r>
              <a:rPr lang="en-US" altLang="en-US" sz="1800" b="1">
                <a:solidFill>
                  <a:schemeClr val="accent2"/>
                </a:solidFill>
                <a:latin typeface="Courier New" pitchFamily="49" charset="0"/>
              </a:rPr>
              <a:t>" </a:t>
            </a:r>
            <a:r>
              <a:rPr lang="en-US" altLang="en-US" sz="1800">
                <a:solidFill>
                  <a:schemeClr val="accent2"/>
                </a:solidFill>
              </a:rPr>
              <a:t>squared is  </a:t>
            </a:r>
            <a:r>
              <a:rPr lang="en-US" altLang="en-US" sz="1800" b="1">
                <a:solidFill>
                  <a:schemeClr val="accent2"/>
                </a:solidFill>
                <a:latin typeface="Courier New" pitchFamily="49" charset="0"/>
              </a:rPr>
              <a:t>" </a:t>
            </a:r>
            <a:r>
              <a:rPr lang="en-US" altLang="en-US" sz="1800">
                <a:solidFill>
                  <a:schemeClr val="accent2"/>
                </a:solidFill>
              </a:rPr>
              <a:t>+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       value * value);</a:t>
            </a:r>
          </a:p>
          <a:p>
            <a:pPr eaLnBrk="1" hangingPunct="1"/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 flipV="1">
            <a:off x="1295400" y="4343400"/>
            <a:ext cx="3048000" cy="304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4343400" y="4343400"/>
            <a:ext cx="914400" cy="152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 flipV="1">
            <a:off x="2209800" y="4267200"/>
            <a:ext cx="3657600" cy="609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>
            <a:off x="5867400" y="4267200"/>
            <a:ext cx="533400" cy="152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2209800" y="6096000"/>
            <a:ext cx="4800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 flipV="1">
            <a:off x="7010400" y="4724400"/>
            <a:ext cx="30480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Another for loop example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762000" y="38862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457200" y="16002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/>
              <a:t>Here is a variation of the averaging program – first ask the user the number of items to average: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685800" y="2971800"/>
            <a:ext cx="76962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 dirty="0" err="1" smtClean="0"/>
              <a:t>System.out.print</a:t>
            </a:r>
            <a:r>
              <a:rPr lang="en-US" altLang="en-US" sz="2200" dirty="0" smtClean="0"/>
              <a:t>(“How many numbers do you have to enter?   ”);</a:t>
            </a:r>
          </a:p>
          <a:p>
            <a:pPr eaLnBrk="1" hangingPunct="1"/>
            <a:r>
              <a:rPr lang="en-US" altLang="en-US" sz="2200" dirty="0" smtClean="0"/>
              <a:t>x = </a:t>
            </a:r>
            <a:r>
              <a:rPr lang="en-US" altLang="en-US" sz="2200" dirty="0" err="1" smtClean="0"/>
              <a:t>in.nextInt</a:t>
            </a:r>
            <a:r>
              <a:rPr lang="en-US" altLang="en-US" sz="2200" dirty="0" smtClean="0"/>
              <a:t>( );</a:t>
            </a:r>
          </a:p>
          <a:p>
            <a:pPr eaLnBrk="1" hangingPunct="1"/>
            <a:r>
              <a:rPr lang="en-US" altLang="en-US" sz="2200" dirty="0" smtClean="0"/>
              <a:t>for </a:t>
            </a:r>
            <a:r>
              <a:rPr lang="en-US" altLang="en-US" sz="2200" dirty="0"/>
              <a:t>(</a:t>
            </a:r>
            <a:r>
              <a:rPr lang="en-US" altLang="en-US" sz="2200" dirty="0" err="1"/>
              <a:t>i</a:t>
            </a:r>
            <a:r>
              <a:rPr lang="en-US" altLang="en-US" sz="2200" dirty="0"/>
              <a:t>=0; </a:t>
            </a:r>
            <a:r>
              <a:rPr lang="en-US" altLang="en-US" sz="2200" dirty="0" err="1"/>
              <a:t>i</a:t>
            </a:r>
            <a:r>
              <a:rPr lang="en-US" altLang="en-US" sz="2200" dirty="0"/>
              <a:t>&lt;x; </a:t>
            </a:r>
            <a:r>
              <a:rPr lang="en-US" altLang="en-US" sz="2200" dirty="0" err="1"/>
              <a:t>i</a:t>
            </a:r>
            <a:r>
              <a:rPr lang="en-US" altLang="en-US" sz="2200" dirty="0"/>
              <a:t>++)</a:t>
            </a:r>
          </a:p>
          <a:p>
            <a:pPr eaLnBrk="1" hangingPunct="1"/>
            <a:r>
              <a:rPr lang="en-US" altLang="en-US" sz="2200" dirty="0"/>
              <a:t> </a:t>
            </a:r>
            <a:r>
              <a:rPr lang="en-US" altLang="en-US" sz="2200" dirty="0" smtClean="0"/>
              <a:t>{</a:t>
            </a:r>
          </a:p>
          <a:p>
            <a:pPr eaLnBrk="1" hangingPunct="1"/>
            <a:r>
              <a:rPr lang="en-US" altLang="en-US" sz="2200" dirty="0" smtClean="0"/>
              <a:t>       </a:t>
            </a:r>
            <a:r>
              <a:rPr lang="en-US" altLang="en-US" sz="2200" dirty="0" err="1" smtClean="0"/>
              <a:t>System.out.print</a:t>
            </a:r>
            <a:r>
              <a:rPr lang="en-US" altLang="en-US" sz="2200" dirty="0" smtClean="0"/>
              <a:t>(“Enter value #” + </a:t>
            </a:r>
            <a:r>
              <a:rPr lang="en-US" altLang="en-US" sz="2200" dirty="0" err="1" smtClean="0"/>
              <a:t>i</a:t>
            </a:r>
            <a:r>
              <a:rPr lang="en-US" altLang="en-US" sz="2200" dirty="0" smtClean="0"/>
              <a:t> + “:  ”);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       </a:t>
            </a:r>
            <a:r>
              <a:rPr lang="en-US" altLang="en-US" sz="2200" dirty="0" err="1"/>
              <a:t>num</a:t>
            </a:r>
            <a:r>
              <a:rPr lang="en-US" altLang="en-US" sz="2200" dirty="0"/>
              <a:t> = </a:t>
            </a:r>
            <a:r>
              <a:rPr lang="en-US" altLang="en-US" sz="2200" dirty="0" err="1" smtClean="0"/>
              <a:t>in.nextInt</a:t>
            </a:r>
            <a:r>
              <a:rPr lang="en-US" altLang="en-US" sz="2200" dirty="0" smtClean="0"/>
              <a:t>( );</a:t>
            </a:r>
            <a:endParaRPr lang="en-US" altLang="en-US" sz="2200" dirty="0"/>
          </a:p>
          <a:p>
            <a:pPr eaLnBrk="1" hangingPunct="1"/>
            <a:r>
              <a:rPr lang="en-US" altLang="en-US" sz="2200" dirty="0"/>
              <a:t>       sum += </a:t>
            </a:r>
            <a:r>
              <a:rPr lang="en-US" altLang="en-US" sz="2200" dirty="0" err="1"/>
              <a:t>num</a:t>
            </a:r>
            <a:r>
              <a:rPr lang="en-US" altLang="en-US" sz="2200" dirty="0"/>
              <a:t>;</a:t>
            </a:r>
          </a:p>
          <a:p>
            <a:pPr eaLnBrk="1" hangingPunct="1"/>
            <a:r>
              <a:rPr lang="en-US" altLang="en-US" sz="2200" dirty="0"/>
              <a:t>}  </a:t>
            </a:r>
          </a:p>
          <a:p>
            <a:pPr eaLnBrk="1" hangingPunct="1"/>
            <a:r>
              <a:rPr lang="en-US" altLang="en-US" sz="2200" dirty="0"/>
              <a:t>average = ((float) sum) / x;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Nested For Loop Example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424815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for (i = 1;i &lt;=5; i++) </a:t>
            </a:r>
          </a:p>
          <a:p>
            <a:pPr eaLnBrk="1" hangingPunct="1"/>
            <a:r>
              <a:rPr lang="en-US" altLang="en-US" sz="2000"/>
              <a:t>{</a:t>
            </a:r>
          </a:p>
          <a:p>
            <a:pPr eaLnBrk="1" hangingPunct="1"/>
            <a:r>
              <a:rPr lang="en-US" altLang="en-US" sz="2000"/>
              <a:t>     for (j = 1; j &lt;=5; j++)</a:t>
            </a:r>
          </a:p>
          <a:p>
            <a:pPr eaLnBrk="1" hangingPunct="1"/>
            <a:r>
              <a:rPr lang="en-US" altLang="en-US" sz="2000"/>
              <a:t> 	System.out.print(</a:t>
            </a:r>
            <a:r>
              <a:rPr lang="en-US" altLang="en-US" sz="1600" b="1">
                <a:latin typeface="Courier New" pitchFamily="49" charset="0"/>
              </a:rPr>
              <a:t>"   " </a:t>
            </a:r>
            <a:r>
              <a:rPr lang="en-US" altLang="en-US" sz="1600"/>
              <a:t>+</a:t>
            </a:r>
            <a:r>
              <a:rPr lang="en-US" altLang="en-US" sz="1600" b="1">
                <a:latin typeface="Courier New" pitchFamily="49" charset="0"/>
              </a:rPr>
              <a:t> </a:t>
            </a:r>
            <a:r>
              <a:rPr lang="en-US" altLang="en-US" sz="2000"/>
              <a:t>i*j);</a:t>
            </a:r>
          </a:p>
          <a:p>
            <a:pPr eaLnBrk="1" hangingPunct="1"/>
            <a:r>
              <a:rPr lang="en-US" altLang="en-US" sz="2000"/>
              <a:t>     System.out.println();  </a:t>
            </a:r>
          </a:p>
          <a:p>
            <a:pPr eaLnBrk="1" hangingPunct="1"/>
            <a:r>
              <a:rPr lang="en-US" altLang="en-US" sz="2000"/>
              <a:t>}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241925" y="1385888"/>
            <a:ext cx="2506663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If n = 5, this outputs:</a:t>
            </a:r>
          </a:p>
          <a:p>
            <a:pPr eaLnBrk="1" hangingPunct="1">
              <a:buFontTx/>
              <a:buAutoNum type="arabicPlain"/>
            </a:pPr>
            <a:r>
              <a:rPr lang="en-US" altLang="en-US" sz="2000">
                <a:solidFill>
                  <a:schemeClr val="accent2"/>
                </a:solidFill>
              </a:rPr>
              <a:t>2    3    4    5</a:t>
            </a:r>
          </a:p>
          <a:p>
            <a:pPr eaLnBrk="1" hangingPunct="1">
              <a:buFontTx/>
              <a:buAutoNum type="arabicPlain"/>
            </a:pPr>
            <a:r>
              <a:rPr lang="en-US" altLang="en-US" sz="2000">
                <a:solidFill>
                  <a:schemeClr val="accent2"/>
                </a:solidFill>
              </a:rPr>
              <a:t>4    6    8   10</a:t>
            </a:r>
          </a:p>
          <a:p>
            <a:pPr eaLnBrk="1" hangingPunct="1">
              <a:buFontTx/>
              <a:buAutoNum type="arabicPlain"/>
            </a:pPr>
            <a:r>
              <a:rPr lang="en-US" altLang="en-US" sz="2000">
                <a:solidFill>
                  <a:schemeClr val="accent2"/>
                </a:solidFill>
              </a:rPr>
              <a:t>6    9   12   15</a:t>
            </a:r>
          </a:p>
          <a:p>
            <a:pPr eaLnBrk="1" hangingPunct="1">
              <a:buFontTx/>
              <a:buAutoNum type="arabicPlain"/>
            </a:pPr>
            <a:r>
              <a:rPr lang="en-US" altLang="en-US" sz="2000">
                <a:solidFill>
                  <a:schemeClr val="accent2"/>
                </a:solidFill>
              </a:rPr>
              <a:t>8    12   16    20</a:t>
            </a:r>
          </a:p>
          <a:p>
            <a:pPr eaLnBrk="1" hangingPunct="1">
              <a:buFontTx/>
              <a:buAutoNum type="arabicPlain"/>
            </a:pPr>
            <a:r>
              <a:rPr lang="en-US" altLang="en-US" sz="2000">
                <a:solidFill>
                  <a:schemeClr val="accent2"/>
                </a:solidFill>
              </a:rPr>
              <a:t>10   15    20    25</a:t>
            </a:r>
          </a:p>
          <a:p>
            <a:pPr eaLnBrk="1" hangingPunct="1">
              <a:buFontTx/>
              <a:buAutoNum type="arabicPlain"/>
            </a:pPr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  </a:t>
            </a:r>
            <a:r>
              <a:rPr lang="en-US" altLang="en-US" sz="2000">
                <a:solidFill>
                  <a:srgbClr val="FF3300"/>
                </a:solidFill>
              </a:rPr>
              <a:t>Notice that it doesn’t </a:t>
            </a:r>
          </a:p>
          <a:p>
            <a:pPr eaLnBrk="1" hangingPunct="1"/>
            <a:r>
              <a:rPr lang="en-US" altLang="en-US" sz="2000">
                <a:solidFill>
                  <a:srgbClr val="FF3300"/>
                </a:solidFill>
              </a:rPr>
              <a:t>  quite line up.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304800" y="4191000"/>
            <a:ext cx="822325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We refer to the two loops as the “outer” loop and the</a:t>
            </a:r>
          </a:p>
          <a:p>
            <a:pPr eaLnBrk="1" hangingPunct="1"/>
            <a:r>
              <a:rPr lang="en-US" altLang="en-US"/>
              <a:t>“inner” loop.  The outer loop iterates 5 times, each time through,</a:t>
            </a:r>
          </a:p>
          <a:p>
            <a:pPr eaLnBrk="1" hangingPunct="1"/>
            <a:r>
              <a:rPr lang="en-US" altLang="en-US"/>
              <a:t>the inner loop iterates 5 times, so the inner loop body executes</a:t>
            </a:r>
          </a:p>
          <a:p>
            <a:pPr eaLnBrk="1" hangingPunct="1"/>
            <a:r>
              <a:rPr lang="en-US" altLang="en-US"/>
              <a:t>a total of 25 times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Notice how we used { } in the outer loop but not the inner. 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Logic Controlling Your Program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7630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Without selection or iteration statements, our programs are sequential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they do the same thing every time we run them, just on different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 order to make a program vary with respect to input, or to make decisions and act according to those decisions, we need control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selection (if, if-else) decide what instructions to execute and what to skip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iteration decides what instructions to repeat and how many times they should be repeated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basic program structure might look like this: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Initialize variables as needed (for instance, if we are counting, set count = 0)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Enter a loop and repeat while the program should continue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Input from the user for this iteration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Update variables, decide what to do for this set of inputs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Output results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If we should continue, go back to the top of the loop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Finalize any values (such as computing an average) and output the final results of the program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Game Strategy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6019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For a 2-player computer game (human vs. computer), here is our typical logic:</a:t>
            </a:r>
          </a:p>
          <a:p>
            <a:pPr lvl="1" eaLnBrk="1" hangingPunct="1"/>
            <a:r>
              <a:rPr lang="en-US" altLang="en-US" sz="2400" smtClean="0"/>
              <a:t>Initialize the game</a:t>
            </a:r>
          </a:p>
          <a:p>
            <a:pPr lvl="1" eaLnBrk="1" hangingPunct="1"/>
            <a:r>
              <a:rPr lang="en-US" altLang="en-US" sz="2400" smtClean="0"/>
              <a:t>While neither player has won the game yet</a:t>
            </a:r>
          </a:p>
          <a:p>
            <a:pPr lvl="2" eaLnBrk="1" hangingPunct="1"/>
            <a:r>
              <a:rPr lang="en-US" altLang="en-US" sz="2000" smtClean="0"/>
              <a:t>Output the current game set up (if applicable)</a:t>
            </a:r>
          </a:p>
          <a:p>
            <a:pPr lvl="2" eaLnBrk="1" hangingPunct="1"/>
            <a:r>
              <a:rPr lang="en-US" altLang="en-US" sz="2000" smtClean="0"/>
              <a:t>Get the human’s move and update the game (update the board if it is a board game)</a:t>
            </a:r>
          </a:p>
          <a:p>
            <a:pPr lvl="3" eaLnBrk="1" hangingPunct="1"/>
            <a:r>
              <a:rPr lang="en-US" altLang="en-US" sz="1800" smtClean="0"/>
              <a:t>make sure that it is a legal move or ask again</a:t>
            </a:r>
          </a:p>
          <a:p>
            <a:pPr lvl="2" eaLnBrk="1" hangingPunct="1"/>
            <a:r>
              <a:rPr lang="en-US" altLang="en-US" sz="2000" smtClean="0"/>
              <a:t>Check to see if the human has won, if so, leave the while loop, otherwise continue</a:t>
            </a:r>
          </a:p>
          <a:p>
            <a:pPr lvl="2" eaLnBrk="1" hangingPunct="1"/>
            <a:r>
              <a:rPr lang="en-US" altLang="en-US" sz="2000" smtClean="0"/>
              <a:t>Decide what move the computer should make</a:t>
            </a:r>
          </a:p>
          <a:p>
            <a:pPr lvl="3" eaLnBrk="1" hangingPunct="1"/>
            <a:r>
              <a:rPr lang="en-US" altLang="en-US" sz="1800" smtClean="0"/>
              <a:t>this may require the use of some clever algorithm, possibly using Artificial Intelligence</a:t>
            </a:r>
          </a:p>
          <a:p>
            <a:pPr lvl="2" eaLnBrk="1" hangingPunct="1"/>
            <a:r>
              <a:rPr lang="en-US" altLang="en-US" sz="2000" smtClean="0"/>
              <a:t>Check to see if the computer has won, if so, leave the while loop</a:t>
            </a:r>
          </a:p>
          <a:p>
            <a:pPr lvl="1" eaLnBrk="1" hangingPunct="1"/>
            <a:r>
              <a:rPr lang="en-US" altLang="en-US" sz="2400" smtClean="0"/>
              <a:t>Output the result of the game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Implementation Details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5867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To control the while loop, we might use a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variable </a:t>
            </a:r>
            <a:r>
              <a:rPr lang="en-US" sz="2800" i="1" dirty="0" smtClean="0"/>
              <a:t>done </a:t>
            </a:r>
            <a:r>
              <a:rPr lang="en-US" sz="2800" dirty="0" smtClean="0"/>
              <a:t>which is false if no one has won the game yet and changed to true once someone has won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done = false;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while(!done) {…}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How do we determine if someone has won the game?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That will be game-dependent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For each game, we will need code that looks like this: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if(condition to determine if someone has won) done=true;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We would use this after both the human and computers’ turns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Prior to the computer’s turn, we would also do: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if(!done) {computer’s turn goes in here}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1714</Words>
  <Application>Microsoft Office PowerPoint</Application>
  <PresentationFormat>On-screen Show (4:3)</PresentationFormat>
  <Paragraphs>234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Calibri</vt:lpstr>
      <vt:lpstr>Courier New</vt:lpstr>
      <vt:lpstr>Default Design</vt:lpstr>
      <vt:lpstr>More on Logic</vt:lpstr>
      <vt:lpstr>Structure of a for loop</vt:lpstr>
      <vt:lpstr>For loop examples</vt:lpstr>
      <vt:lpstr>For Loop Versus While Loop</vt:lpstr>
      <vt:lpstr>Another for loop example</vt:lpstr>
      <vt:lpstr>Nested For Loop Example</vt:lpstr>
      <vt:lpstr>Logic Controlling Your Program</vt:lpstr>
      <vt:lpstr>Game Strategy</vt:lpstr>
      <vt:lpstr>Implementation Details</vt:lpstr>
      <vt:lpstr>Human’s Turn</vt:lpstr>
      <vt:lpstr>Human/Human Games</vt:lpstr>
      <vt:lpstr>Example Game:  Dumb Board Game</vt:lpstr>
      <vt:lpstr>Games With Strategies</vt:lpstr>
      <vt:lpstr>Fifteen (partial)</vt:lpstr>
      <vt:lpstr>A Tic-Tac-Toe Strategy</vt:lpstr>
    </vt:vector>
  </TitlesOfParts>
  <Company>UTPA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 Control Statements</dc:title>
  <dc:creator>xmeng</dc:creator>
  <cp:lastModifiedBy>Administrator</cp:lastModifiedBy>
  <cp:revision>70</cp:revision>
  <dcterms:created xsi:type="dcterms:W3CDTF">2001-04-12T21:22:56Z</dcterms:created>
  <dcterms:modified xsi:type="dcterms:W3CDTF">2015-05-29T14:44:54Z</dcterms:modified>
</cp:coreProperties>
</file>