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66" r:id="rId3"/>
    <p:sldId id="267" r:id="rId4"/>
    <p:sldId id="268" r:id="rId5"/>
    <p:sldId id="269" r:id="rId6"/>
    <p:sldId id="271" r:id="rId7"/>
    <p:sldId id="272" r:id="rId8"/>
    <p:sldId id="273" r:id="rId9"/>
    <p:sldId id="287" r:id="rId10"/>
    <p:sldId id="288" r:id="rId11"/>
    <p:sldId id="29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CAC"/>
    <a:srgbClr val="F5FF6D"/>
    <a:srgbClr val="FD6F6F"/>
    <a:srgbClr val="FF3300"/>
    <a:srgbClr val="660066"/>
    <a:srgbClr val="33CC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95" autoAdjust="0"/>
  </p:normalViewPr>
  <p:slideViewPr>
    <p:cSldViewPr>
      <p:cViewPr>
        <p:scale>
          <a:sx n="50" d="100"/>
          <a:sy n="50" d="100"/>
        </p:scale>
        <p:origin x="-1014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4791F-E840-4223-9DD6-1885AE09A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7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EC96E-6F9E-4309-A61B-C436BECBE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5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D2B3-0E95-4923-B697-C19D1D020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AADFB-5DA2-4B5E-BD21-5B569B0A0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7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3A61C-3122-4F70-BBBB-B16D65638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9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85A58-3B55-4C93-9592-831D52984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6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B4E1-69AB-4419-80FB-E7362078A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2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A5ED7-4260-44D1-8985-840577D65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5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BC2FD-0BAC-4FCB-8D37-30FCB5B40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4C5B4-59EC-4687-9B1D-4EC968B97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8D4B-88EB-4A00-A466-F5A1627C6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1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ACAC"/>
            </a:gs>
            <a:gs pos="100000">
              <a:srgbClr val="F5FF6D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BE2396-6ABC-4D9A-B4B5-3C240C570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Logic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Our programs will have to make decisions on what to do next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we refer to the decision making aspect as logic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Logic goes beyond simple if and if-else statements and includes nested if-else statements and loops (introduced later today)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what if we have a list of possible actions to take based on an input or computed value?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for instance, we ask the user to input their age before playing a game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if they enter anything &lt; 0, we want to output an error message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if they enter between 1 and 8, we might say that they are too young to play this game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if they enter between 18 and 24, we might tell them to grow up and quit playing games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if they enter anything over 24, we might laugh at them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any other age is ok for our game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how do we design the logic to handle such a situation?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While Statement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6096000" cy="320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while statement evaluates a condition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if that condition is true, the body of the while statement is executed and the process is repeated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If the condition is false, the rest of the statement is skipped and control continues with the next instruction after the while statement</a:t>
            </a:r>
          </a:p>
        </p:txBody>
      </p:sp>
      <p:grpSp>
        <p:nvGrpSpPr>
          <p:cNvPr id="11268" name="Group 4"/>
          <p:cNvGrpSpPr>
            <a:grpSpLocks noChangeAspect="1"/>
          </p:cNvGrpSpPr>
          <p:nvPr/>
        </p:nvGrpSpPr>
        <p:grpSpPr bwMode="auto">
          <a:xfrm>
            <a:off x="2133600" y="4724400"/>
            <a:ext cx="6815138" cy="1758950"/>
            <a:chOff x="317" y="1423"/>
            <a:chExt cx="5567" cy="1437"/>
          </a:xfrm>
        </p:grpSpPr>
        <p:sp>
          <p:nvSpPr>
            <p:cNvPr id="11285" name="Text Box 5"/>
            <p:cNvSpPr txBox="1">
              <a:spLocks noChangeAspect="1" noChangeArrowheads="1"/>
            </p:cNvSpPr>
            <p:nvPr/>
          </p:nvSpPr>
          <p:spPr bwMode="auto">
            <a:xfrm>
              <a:off x="1920" y="1423"/>
              <a:ext cx="2516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000" b="1">
                  <a:latin typeface="Courier New" pitchFamily="49" charset="0"/>
                </a:rPr>
                <a:t>while (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condition</a:t>
              </a:r>
              <a:r>
                <a:rPr lang="en-US" altLang="en-US" sz="2000" b="1">
                  <a:latin typeface="Courier New" pitchFamily="49" charset="0"/>
                </a:rPr>
                <a:t> )</a:t>
              </a:r>
            </a:p>
            <a:p>
              <a:r>
                <a:rPr lang="en-US" altLang="en-US" sz="2000" b="1">
                  <a:latin typeface="Courier New" pitchFamily="49" charset="0"/>
                </a:rPr>
                <a:t>  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statement</a:t>
              </a:r>
              <a:r>
                <a:rPr lang="en-US" altLang="en-US" sz="2000" b="1">
                  <a:latin typeface="Courier New" pitchFamily="49" charset="0"/>
                </a:rPr>
                <a:t>;</a:t>
              </a:r>
            </a:p>
          </p:txBody>
        </p:sp>
        <p:grpSp>
          <p:nvGrpSpPr>
            <p:cNvPr id="11286" name="Group 6"/>
            <p:cNvGrpSpPr>
              <a:grpSpLocks noChangeAspect="1"/>
            </p:cNvGrpSpPr>
            <p:nvPr/>
          </p:nvGrpSpPr>
          <p:grpSpPr bwMode="auto">
            <a:xfrm>
              <a:off x="317" y="1519"/>
              <a:ext cx="1507" cy="573"/>
              <a:chOff x="317" y="1519"/>
              <a:chExt cx="1507" cy="573"/>
            </a:xfrm>
          </p:grpSpPr>
          <p:sp>
            <p:nvSpPr>
              <p:cNvPr id="100359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317" y="1519"/>
                <a:ext cx="1424" cy="5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urier New" pitchFamily="49" charset="0"/>
                  </a:rPr>
                  <a:t>while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is a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reserved word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291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1536" y="1632"/>
                <a:ext cx="288" cy="9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87" name="Group 9"/>
            <p:cNvGrpSpPr>
              <a:grpSpLocks noChangeAspect="1"/>
            </p:cNvGrpSpPr>
            <p:nvPr/>
          </p:nvGrpSpPr>
          <p:grpSpPr bwMode="auto">
            <a:xfrm>
              <a:off x="1407" y="1920"/>
              <a:ext cx="4477" cy="940"/>
              <a:chOff x="1407" y="1920"/>
              <a:chExt cx="4477" cy="940"/>
            </a:xfrm>
          </p:grpSpPr>
          <p:sp>
            <p:nvSpPr>
              <p:cNvPr id="100362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1409" y="2287"/>
                <a:ext cx="4475" cy="5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If the condition is true, the statement is executed.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Then the condition is evaluated again.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289" name="Line 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08" y="1920"/>
                <a:ext cx="192" cy="38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269" name="Group 12"/>
          <p:cNvGrpSpPr>
            <a:grpSpLocks noChangeAspect="1"/>
          </p:cNvGrpSpPr>
          <p:nvPr/>
        </p:nvGrpSpPr>
        <p:grpSpPr bwMode="auto">
          <a:xfrm>
            <a:off x="6705600" y="1676400"/>
            <a:ext cx="2287588" cy="2881313"/>
            <a:chOff x="2016" y="960"/>
            <a:chExt cx="1829" cy="2304"/>
          </a:xfrm>
        </p:grpSpPr>
        <p:grpSp>
          <p:nvGrpSpPr>
            <p:cNvPr id="11270" name="Group 13"/>
            <p:cNvGrpSpPr>
              <a:grpSpLocks noChangeAspect="1"/>
            </p:cNvGrpSpPr>
            <p:nvPr/>
          </p:nvGrpSpPr>
          <p:grpSpPr bwMode="auto">
            <a:xfrm>
              <a:off x="2112" y="1968"/>
              <a:ext cx="1008" cy="839"/>
              <a:chOff x="2112" y="1968"/>
              <a:chExt cx="1008" cy="839"/>
            </a:xfrm>
          </p:grpSpPr>
          <p:grpSp>
            <p:nvGrpSpPr>
              <p:cNvPr id="11280" name="Group 14"/>
              <p:cNvGrpSpPr>
                <a:grpSpLocks noChangeAspect="1"/>
              </p:cNvGrpSpPr>
              <p:nvPr/>
            </p:nvGrpSpPr>
            <p:grpSpPr bwMode="auto">
              <a:xfrm>
                <a:off x="2112" y="2514"/>
                <a:ext cx="1008" cy="293"/>
                <a:chOff x="2112" y="2466"/>
                <a:chExt cx="1008" cy="293"/>
              </a:xfrm>
            </p:grpSpPr>
            <p:sp>
              <p:nvSpPr>
                <p:cNvPr id="11283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84" name="Text Box 1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62" y="2466"/>
                  <a:ext cx="909" cy="29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statement</a:t>
                  </a:r>
                  <a:endParaRPr lang="en-US" altLang="en-US"/>
                </a:p>
              </p:txBody>
            </p:sp>
          </p:grpSp>
          <p:cxnSp>
            <p:nvCxnSpPr>
              <p:cNvPr id="11281" name="AutoShape 17"/>
              <p:cNvCxnSpPr>
                <a:cxnSpLocks noChangeAspect="1" noChangeShapeType="1"/>
                <a:stCxn id="11278" idx="2"/>
                <a:endCxn id="11283" idx="0"/>
              </p:cNvCxnSpPr>
              <p:nvPr/>
            </p:nvCxnSpPr>
            <p:spPr bwMode="auto">
              <a:xfrm>
                <a:off x="2616" y="1968"/>
                <a:ext cx="0" cy="576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0370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2602" y="2081"/>
                <a:ext cx="473" cy="29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true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11271" name="AutoShape 19"/>
            <p:cNvCxnSpPr>
              <a:cxnSpLocks noChangeAspect="1" noChangeShapeType="1"/>
              <a:stCxn id="11283" idx="1"/>
              <a:endCxn id="11278" idx="1"/>
            </p:cNvCxnSpPr>
            <p:nvPr/>
          </p:nvCxnSpPr>
          <p:spPr bwMode="auto">
            <a:xfrm rot="10800000">
              <a:off x="2016" y="1680"/>
              <a:ext cx="96" cy="984"/>
            </a:xfrm>
            <a:prstGeom prst="bentConnector3">
              <a:avLst>
                <a:gd name="adj1" fmla="val 250000"/>
              </a:avLst>
            </a:prstGeom>
            <a:noFill/>
            <a:ln w="31750">
              <a:solidFill>
                <a:srgbClr val="FF0000"/>
              </a:solidFill>
              <a:miter lim="800000"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272" name="Group 20"/>
            <p:cNvGrpSpPr>
              <a:grpSpLocks noChangeAspect="1"/>
            </p:cNvGrpSpPr>
            <p:nvPr/>
          </p:nvGrpSpPr>
          <p:grpSpPr bwMode="auto">
            <a:xfrm>
              <a:off x="2016" y="960"/>
              <a:ext cx="1200" cy="1008"/>
              <a:chOff x="2016" y="960"/>
              <a:chExt cx="1200" cy="1008"/>
            </a:xfrm>
          </p:grpSpPr>
          <p:grpSp>
            <p:nvGrpSpPr>
              <p:cNvPr id="11276" name="Group 21"/>
              <p:cNvGrpSpPr>
                <a:grpSpLocks noChangeAspect="1"/>
              </p:cNvGrpSpPr>
              <p:nvPr/>
            </p:nvGrpSpPr>
            <p:grpSpPr bwMode="auto">
              <a:xfrm>
                <a:off x="2016" y="1392"/>
                <a:ext cx="1200" cy="576"/>
                <a:chOff x="2016" y="1584"/>
                <a:chExt cx="1200" cy="576"/>
              </a:xfrm>
            </p:grpSpPr>
            <p:sp>
              <p:nvSpPr>
                <p:cNvPr id="11278" name="AutoShap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2016" y="1584"/>
                  <a:ext cx="1200" cy="576"/>
                </a:xfrm>
                <a:prstGeom prst="diamond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79" name="Text Box 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67" y="1605"/>
                  <a:ext cx="899" cy="5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condition</a:t>
                  </a:r>
                </a:p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evaluated</a:t>
                  </a:r>
                  <a:endParaRPr lang="en-US" altLang="en-US"/>
                </a:p>
              </p:txBody>
            </p:sp>
          </p:grpSp>
          <p:cxnSp>
            <p:nvCxnSpPr>
              <p:cNvPr id="11277" name="AutoShape 24"/>
              <p:cNvCxnSpPr>
                <a:cxnSpLocks noChangeAspect="1" noChangeShapeType="1"/>
                <a:endCxn id="11278" idx="0"/>
              </p:cNvCxnSpPr>
              <p:nvPr/>
            </p:nvCxnSpPr>
            <p:spPr bwMode="auto">
              <a:xfrm>
                <a:off x="2616" y="960"/>
                <a:ext cx="0" cy="432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273" name="Group 25"/>
            <p:cNvGrpSpPr>
              <a:grpSpLocks noChangeAspect="1"/>
            </p:cNvGrpSpPr>
            <p:nvPr/>
          </p:nvGrpSpPr>
          <p:grpSpPr bwMode="auto">
            <a:xfrm>
              <a:off x="2578" y="1680"/>
              <a:ext cx="1267" cy="1584"/>
              <a:chOff x="2578" y="1680"/>
              <a:chExt cx="1267" cy="1584"/>
            </a:xfrm>
          </p:grpSpPr>
          <p:cxnSp>
            <p:nvCxnSpPr>
              <p:cNvPr id="11274" name="AutoShape 26"/>
              <p:cNvCxnSpPr>
                <a:cxnSpLocks noChangeAspect="1" noChangeShapeType="1"/>
                <a:stCxn id="11278" idx="3"/>
              </p:cNvCxnSpPr>
              <p:nvPr/>
            </p:nvCxnSpPr>
            <p:spPr bwMode="auto">
              <a:xfrm flipH="1">
                <a:off x="2578" y="1680"/>
                <a:ext cx="638" cy="1584"/>
              </a:xfrm>
              <a:prstGeom prst="bentConnector4">
                <a:avLst>
                  <a:gd name="adj1" fmla="val -22569"/>
                  <a:gd name="adj2" fmla="val 83458"/>
                </a:avLst>
              </a:prstGeom>
              <a:noFill/>
              <a:ln w="31750">
                <a:solidFill>
                  <a:srgbClr val="FF0000"/>
                </a:solidFill>
                <a:miter lim="800000"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0379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3344" y="2081"/>
                <a:ext cx="501" cy="29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false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76200" y="838200"/>
            <a:ext cx="91535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import java.util.Random;</a:t>
            </a:r>
          </a:p>
          <a:p>
            <a:pPr eaLnBrk="1" hangingPunct="1"/>
            <a:r>
              <a:rPr lang="en-US" altLang="en-US"/>
              <a:t>public class SixRoller  {</a:t>
            </a:r>
          </a:p>
          <a:p>
            <a:pPr eaLnBrk="1" hangingPunct="1"/>
            <a:r>
              <a:rPr lang="en-US" altLang="en-US"/>
              <a:t>	public static void main(String[] args)  {</a:t>
            </a:r>
          </a:p>
          <a:p>
            <a:pPr eaLnBrk="1" hangingPunct="1"/>
            <a:r>
              <a:rPr lang="en-US" altLang="en-US"/>
              <a:t>		int count=1, die;</a:t>
            </a:r>
          </a:p>
          <a:p>
            <a:pPr eaLnBrk="1" hangingPunct="1"/>
            <a:r>
              <a:rPr lang="en-US" altLang="en-US"/>
              <a:t>		Random g = new Random();</a:t>
            </a:r>
          </a:p>
          <a:p>
            <a:pPr eaLnBrk="1" hangingPunct="1"/>
            <a:r>
              <a:rPr lang="en-US" altLang="en-US"/>
              <a:t>		die=g.nextInt(6)+1;</a:t>
            </a:r>
          </a:p>
          <a:p>
            <a:pPr eaLnBrk="1" hangingPunct="1"/>
            <a:r>
              <a:rPr lang="en-US" altLang="en-US"/>
              <a:t>		System.out.println("The first roll is a " + die);</a:t>
            </a:r>
          </a:p>
          <a:p>
            <a:pPr eaLnBrk="1" hangingPunct="1"/>
            <a:r>
              <a:rPr lang="en-US" altLang="en-US"/>
              <a:t>		while(die!=6) {</a:t>
            </a:r>
          </a:p>
          <a:p>
            <a:pPr eaLnBrk="1" hangingPunct="1"/>
            <a:r>
              <a:rPr lang="en-US" altLang="en-US"/>
              <a:t>			die=g.nextInt(6)+1;</a:t>
            </a:r>
          </a:p>
          <a:p>
            <a:pPr eaLnBrk="1" hangingPunct="1"/>
            <a:r>
              <a:rPr lang="en-US" altLang="en-US"/>
              <a:t>			count++;</a:t>
            </a:r>
          </a:p>
          <a:p>
            <a:pPr eaLnBrk="1" hangingPunct="1"/>
            <a:r>
              <a:rPr lang="en-US" altLang="en-US"/>
              <a:t>			System.out.println("The next roll is a " + die);</a:t>
            </a:r>
          </a:p>
          <a:p>
            <a:pPr eaLnBrk="1" hangingPunct="1"/>
            <a:r>
              <a:rPr lang="en-US" altLang="en-US"/>
              <a:t>		}</a:t>
            </a:r>
          </a:p>
          <a:p>
            <a:pPr eaLnBrk="1" hangingPunct="1"/>
            <a:r>
              <a:rPr lang="en-US" altLang="en-US"/>
              <a:t>		System.out.println("It took " + count + " rolls to get a 6");</a:t>
            </a:r>
          </a:p>
          <a:p>
            <a:pPr eaLnBrk="1" hangingPunct="1"/>
            <a:r>
              <a:rPr lang="en-US" altLang="en-US"/>
              <a:t>	}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4495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Let’s write a loop that will compute the powers of 2 that are less than 1000000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start with a variable set equal to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loop while that variable &lt;=1000000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Inside the loop, we print the value of the variable and then multiply it by 2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Notice that since the loop “body” is more than a single statement, we enclose it in { } to make it a block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059363" y="1676400"/>
            <a:ext cx="3478212" cy="500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int value = 1;</a:t>
            </a:r>
          </a:p>
          <a:p>
            <a:pPr eaLnBrk="1" hangingPunct="1"/>
            <a:r>
              <a:rPr lang="en-US" altLang="en-US" sz="2000" dirty="0"/>
              <a:t>while (value &lt; 1000000)</a:t>
            </a:r>
          </a:p>
          <a:p>
            <a:pPr eaLnBrk="1" hangingPunct="1"/>
            <a:r>
              <a:rPr lang="en-US" altLang="en-US" sz="2000" dirty="0"/>
              <a:t>    {</a:t>
            </a:r>
          </a:p>
          <a:p>
            <a:pPr eaLnBrk="1" hangingPunct="1"/>
            <a:r>
              <a:rPr lang="en-US" altLang="en-US" sz="2000" dirty="0"/>
              <a:t>          </a:t>
            </a:r>
            <a:r>
              <a:rPr lang="en-US" altLang="en-US" sz="2000" dirty="0" err="1"/>
              <a:t>System.out.println</a:t>
            </a:r>
            <a:r>
              <a:rPr lang="en-US" altLang="en-US" sz="2000" dirty="0"/>
              <a:t>(value);</a:t>
            </a:r>
          </a:p>
          <a:p>
            <a:pPr eaLnBrk="1" hangingPunct="1"/>
            <a:r>
              <a:rPr lang="en-US" altLang="en-US" sz="2000" dirty="0"/>
              <a:t>          value *= 2;</a:t>
            </a:r>
          </a:p>
          <a:p>
            <a:pPr eaLnBrk="1" hangingPunct="1"/>
            <a:r>
              <a:rPr lang="en-US" altLang="en-US" sz="2000" dirty="0"/>
              <a:t>    }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	outputs:</a:t>
            </a:r>
          </a:p>
          <a:p>
            <a:pPr eaLnBrk="1" hangingPunct="1"/>
            <a:r>
              <a:rPr lang="en-US" altLang="en-US" sz="1800" dirty="0"/>
              <a:t>	</a:t>
            </a:r>
            <a:r>
              <a:rPr lang="en-US" altLang="en-US" sz="1800" dirty="0">
                <a:solidFill>
                  <a:schemeClr val="accent2"/>
                </a:solidFill>
              </a:rPr>
              <a:t>1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2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4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8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16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32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64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…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	524288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4572000" y="1981200"/>
            <a:ext cx="533400" cy="1219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4648200" y="2362200"/>
            <a:ext cx="685800" cy="1524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4648200" y="3124200"/>
            <a:ext cx="83820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Sentinel Values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95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In the two examples, we iterated until we reached some value of interest (die == 6, value &gt;= 1000000)</a:t>
            </a:r>
          </a:p>
          <a:p>
            <a:pPr eaLnBrk="1" hangingPunct="1"/>
            <a:r>
              <a:rPr lang="en-US" altLang="en-US" sz="2800" smtClean="0"/>
              <a:t>We will often use While loops to repeat some action such as:  input some value, perform a calculation, output a result, repeat until the user is done</a:t>
            </a:r>
          </a:p>
          <a:p>
            <a:pPr lvl="1" eaLnBrk="1" hangingPunct="1"/>
            <a:r>
              <a:rPr lang="en-US" altLang="en-US" sz="2400" smtClean="0"/>
              <a:t>How do we know if the user is done?</a:t>
            </a:r>
          </a:p>
          <a:p>
            <a:pPr lvl="1" eaLnBrk="1" hangingPunct="1"/>
            <a:r>
              <a:rPr lang="en-US" altLang="en-US" sz="2400" smtClean="0"/>
              <a:t>We could ask the user or we could base the decision on the input value – this is known as a sentinel value</a:t>
            </a:r>
          </a:p>
          <a:p>
            <a:pPr eaLnBrk="1" hangingPunct="1"/>
            <a:r>
              <a:rPr lang="en-US" altLang="en-US" sz="2800" smtClean="0"/>
              <a:t>Example:  input a list of integers until the user enters a negative number, and compute the sum of these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Sum Example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69875" y="1239807"/>
            <a:ext cx="849312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 smtClean="0"/>
              <a:t>Scanner in = new Scanner(System.in);</a:t>
            </a:r>
          </a:p>
          <a:p>
            <a:pPr eaLnBrk="1" hangingPunct="1"/>
            <a:r>
              <a:rPr lang="en-US" altLang="en-US" sz="2000" dirty="0" smtClean="0"/>
              <a:t>int </a:t>
            </a:r>
            <a:r>
              <a:rPr lang="en-US" altLang="en-US" sz="2000" dirty="0"/>
              <a:t>value, sum;</a:t>
            </a:r>
          </a:p>
          <a:p>
            <a:pPr eaLnBrk="1" hangingPunct="1"/>
            <a:r>
              <a:rPr lang="en-US" altLang="en-US" sz="2000" dirty="0"/>
              <a:t>…</a:t>
            </a:r>
          </a:p>
          <a:p>
            <a:pPr eaLnBrk="1" hangingPunct="1"/>
            <a:r>
              <a:rPr lang="en-US" altLang="en-US" sz="2000" dirty="0"/>
              <a:t>sum = 0</a:t>
            </a:r>
            <a:r>
              <a:rPr lang="en-US" altLang="en-US" sz="2000" dirty="0" smtClean="0"/>
              <a:t>;</a:t>
            </a:r>
          </a:p>
          <a:p>
            <a:pPr eaLnBrk="1" hangingPunct="1"/>
            <a:r>
              <a:rPr lang="en-US" altLang="en-US" sz="2000" dirty="0" err="1" smtClean="0"/>
              <a:t>System.out.print</a:t>
            </a:r>
            <a:r>
              <a:rPr lang="en-US" altLang="en-US" sz="2000" dirty="0" smtClean="0"/>
              <a:t>(“Enter a positive integer, negative to quit:   ”);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value = </a:t>
            </a:r>
            <a:r>
              <a:rPr lang="en-US" altLang="en-US" sz="2000" dirty="0" err="1" smtClean="0"/>
              <a:t>in.nextInt</a:t>
            </a:r>
            <a:r>
              <a:rPr lang="en-US" altLang="en-US" sz="2000" dirty="0" smtClean="0"/>
              <a:t>( );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while (value &gt;= 0)</a:t>
            </a:r>
          </a:p>
          <a:p>
            <a:pPr eaLnBrk="1" hangingPunct="1"/>
            <a:r>
              <a:rPr lang="en-US" altLang="en-US" sz="2000" dirty="0"/>
              <a:t>{</a:t>
            </a:r>
          </a:p>
          <a:p>
            <a:pPr eaLnBrk="1" hangingPunct="1"/>
            <a:r>
              <a:rPr lang="en-US" altLang="en-US" sz="2000" dirty="0"/>
              <a:t>      sum += value</a:t>
            </a:r>
            <a:r>
              <a:rPr lang="en-US" altLang="en-US" sz="2000" dirty="0" smtClean="0"/>
              <a:t>;</a:t>
            </a:r>
          </a:p>
          <a:p>
            <a:pPr eaLnBrk="1" hangingPunct="1"/>
            <a:r>
              <a:rPr lang="en-US" altLang="en-US" sz="2000" dirty="0"/>
              <a:t> </a:t>
            </a:r>
            <a:r>
              <a:rPr lang="en-US" altLang="en-US" sz="2000" dirty="0" smtClean="0"/>
              <a:t>     </a:t>
            </a:r>
            <a:r>
              <a:rPr lang="en-US" altLang="en-US" sz="2000" dirty="0" err="1" smtClean="0"/>
              <a:t>System.out.print</a:t>
            </a:r>
            <a:r>
              <a:rPr lang="en-US" altLang="en-US" sz="2000" dirty="0" smtClean="0"/>
              <a:t>(“Enter another positive integer, negative to quit:   ”);</a:t>
            </a:r>
          </a:p>
          <a:p>
            <a:pPr eaLnBrk="1" hangingPunct="1"/>
            <a:r>
              <a:rPr lang="en-US" altLang="en-US" sz="2000" dirty="0" smtClean="0"/>
              <a:t>      value = </a:t>
            </a:r>
            <a:r>
              <a:rPr lang="en-US" altLang="en-US" sz="2000" dirty="0" err="1" smtClean="0"/>
              <a:t>in.nextInt</a:t>
            </a:r>
            <a:r>
              <a:rPr lang="en-US" altLang="en-US" sz="2000" dirty="0" smtClean="0"/>
              <a:t>( );</a:t>
            </a:r>
          </a:p>
          <a:p>
            <a:pPr eaLnBrk="1" hangingPunct="1"/>
            <a:r>
              <a:rPr lang="en-US" altLang="en-US" sz="2000" dirty="0" smtClean="0"/>
              <a:t>}</a:t>
            </a:r>
            <a:endParaRPr lang="en-US" altLang="en-US" sz="2000" dirty="0"/>
          </a:p>
          <a:p>
            <a:pPr eaLnBrk="1" hangingPunct="1"/>
            <a:r>
              <a:rPr lang="en-US" altLang="en-US" sz="2000" dirty="0" err="1"/>
              <a:t>System.out.println</a:t>
            </a:r>
            <a:r>
              <a:rPr lang="en-US" altLang="en-US" sz="2000" dirty="0"/>
              <a:t>(</a:t>
            </a:r>
            <a:r>
              <a:rPr lang="en-US" altLang="en-US" sz="1800" b="1" dirty="0">
                <a:latin typeface="Courier New" pitchFamily="49" charset="0"/>
              </a:rPr>
              <a:t>"</a:t>
            </a:r>
            <a:r>
              <a:rPr lang="en-US" altLang="en-US" sz="2000" dirty="0"/>
              <a:t>The sum of the numbers you entered is  </a:t>
            </a:r>
            <a:r>
              <a:rPr lang="en-US" altLang="en-US" sz="1800" b="1" dirty="0">
                <a:latin typeface="Courier New" pitchFamily="49" charset="0"/>
              </a:rPr>
              <a:t>" </a:t>
            </a:r>
            <a:r>
              <a:rPr lang="en-US" altLang="en-US" sz="2000" dirty="0"/>
              <a:t>+ sum);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      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943600" y="3200400"/>
            <a:ext cx="22177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value &lt; 0 is our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sentinel for the loop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 flipV="1">
            <a:off x="2286000" y="3276600"/>
            <a:ext cx="3657600" cy="76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175125" y="5500688"/>
            <a:ext cx="31702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3300"/>
                </a:solidFill>
              </a:rPr>
              <a:t>Notice that we repeated these</a:t>
            </a:r>
          </a:p>
          <a:p>
            <a:pPr eaLnBrk="1" hangingPunct="1"/>
            <a:r>
              <a:rPr lang="en-US" altLang="en-US" sz="2000">
                <a:solidFill>
                  <a:srgbClr val="FF3300"/>
                </a:solidFill>
              </a:rPr>
              <a:t>Instructions – why?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7345363" y="4876799"/>
            <a:ext cx="941387" cy="97472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 flipV="1">
            <a:off x="8058150" y="4343400"/>
            <a:ext cx="228600" cy="533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AutoShape 9"/>
          <p:cNvSpPr>
            <a:spLocks/>
          </p:cNvSpPr>
          <p:nvPr/>
        </p:nvSpPr>
        <p:spPr bwMode="auto">
          <a:xfrm>
            <a:off x="7924800" y="40386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717925" y="1614488"/>
            <a:ext cx="4097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Initialize sum before we enter the loop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1371599" y="1828800"/>
            <a:ext cx="2346325" cy="381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slightly different version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000" y="1219200"/>
            <a:ext cx="8458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 dirty="0"/>
              <a:t>int value, sum;</a:t>
            </a:r>
          </a:p>
          <a:p>
            <a:pPr eaLnBrk="1" hangingPunct="1"/>
            <a:r>
              <a:rPr lang="en-US" altLang="en-US" sz="2200" dirty="0"/>
              <a:t>…</a:t>
            </a:r>
          </a:p>
          <a:p>
            <a:pPr eaLnBrk="1" hangingPunct="1"/>
            <a:r>
              <a:rPr lang="en-US" altLang="en-US" sz="2200" dirty="0"/>
              <a:t>sum = 0;</a:t>
            </a:r>
          </a:p>
          <a:p>
            <a:pPr eaLnBrk="1" hangingPunct="1"/>
            <a:r>
              <a:rPr lang="en-US" altLang="en-US" sz="2200" dirty="0" err="1" smtClean="0"/>
              <a:t>System.out.print</a:t>
            </a:r>
            <a:r>
              <a:rPr lang="en-US" altLang="en-US" sz="2200" dirty="0" smtClean="0"/>
              <a:t>(“Enter a positive integer, negative to quit:   ”);</a:t>
            </a:r>
          </a:p>
          <a:p>
            <a:pPr eaLnBrk="1" hangingPunct="1"/>
            <a:r>
              <a:rPr lang="en-US" altLang="en-US" sz="2200" dirty="0" smtClean="0"/>
              <a:t>value = </a:t>
            </a:r>
            <a:r>
              <a:rPr lang="en-US" altLang="en-US" sz="2200" dirty="0" err="1" smtClean="0"/>
              <a:t>in.nextInt</a:t>
            </a:r>
            <a:r>
              <a:rPr lang="en-US" altLang="en-US" sz="2200" dirty="0" smtClean="0"/>
              <a:t>( );</a:t>
            </a:r>
          </a:p>
          <a:p>
            <a:pPr eaLnBrk="1" hangingPunct="1"/>
            <a:r>
              <a:rPr lang="en-US" altLang="en-US" sz="2200" dirty="0" smtClean="0"/>
              <a:t>while </a:t>
            </a:r>
            <a:r>
              <a:rPr lang="en-US" altLang="en-US" sz="2200" dirty="0"/>
              <a:t>(value &gt;= 0)</a:t>
            </a:r>
          </a:p>
          <a:p>
            <a:pPr eaLnBrk="1" hangingPunct="1"/>
            <a:r>
              <a:rPr lang="en-US" altLang="en-US" sz="2200" dirty="0"/>
              <a:t>{</a:t>
            </a:r>
          </a:p>
          <a:p>
            <a:pPr eaLnBrk="1" hangingPunct="1"/>
            <a:r>
              <a:rPr lang="en-US" altLang="en-US" sz="2200" dirty="0"/>
              <a:t>      sum += value;</a:t>
            </a:r>
          </a:p>
          <a:p>
            <a:pPr eaLnBrk="1" hangingPunct="1"/>
            <a:r>
              <a:rPr lang="en-US" altLang="en-US" sz="2200" dirty="0"/>
              <a:t>}</a:t>
            </a:r>
          </a:p>
          <a:p>
            <a:pPr eaLnBrk="1" hangingPunct="1"/>
            <a:r>
              <a:rPr lang="en-US" altLang="en-US" sz="2200" dirty="0" err="1"/>
              <a:t>System.out.println</a:t>
            </a:r>
            <a:r>
              <a:rPr lang="en-US" altLang="en-US" sz="2200" dirty="0"/>
              <a:t>(</a:t>
            </a:r>
            <a:r>
              <a:rPr lang="en-US" altLang="en-US" sz="2200" b="1" dirty="0">
                <a:latin typeface="Courier New" pitchFamily="49" charset="0"/>
              </a:rPr>
              <a:t>"</a:t>
            </a:r>
            <a:r>
              <a:rPr lang="en-US" altLang="en-US" sz="2200" dirty="0"/>
              <a:t>The sum of the numbers you entered is  </a:t>
            </a:r>
            <a:r>
              <a:rPr lang="en-US" altLang="en-US" sz="2200" b="1" dirty="0">
                <a:latin typeface="Courier New" pitchFamily="49" charset="0"/>
              </a:rPr>
              <a:t>" </a:t>
            </a:r>
            <a:r>
              <a:rPr lang="en-US" altLang="en-US" sz="2200" dirty="0"/>
              <a:t>+ sum);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5195888"/>
            <a:ext cx="770572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Notice in this version we don’t ask for the next value – this means that value never changes – if it never changes, then it is always the original value, if that value was &gt;= 0, it will always be &gt;= 0 and thus the loop will never stop – this is an </a:t>
            </a:r>
            <a:r>
              <a:rPr lang="en-US" altLang="en-US" sz="2200" i="1">
                <a:solidFill>
                  <a:srgbClr val="FF3300"/>
                </a:solidFill>
              </a:rPr>
              <a:t>infinite loop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6781800" y="4343400"/>
            <a:ext cx="762000" cy="914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 flipV="1">
            <a:off x="2743200" y="3276600"/>
            <a:ext cx="4800600" cy="1066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Infinite Loops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Careless (and even careful) programmers will write infinite loops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This is a major problem when using the while loop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basic idea behind the loop is to continue executing while a condition is true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If that condition is based on an input value, then the program must input a new value during each iteration so that the user can change the value to one that exits the loop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Otherwise, the value never changes and the loop never stops!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Exiting an infinite loop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if you suspect that your program is caught in an infinite loop, about your only recourse is to stop the program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Press control-C on the keyboard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Computing an Average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8925" y="1333500"/>
            <a:ext cx="5401222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 dirty="0"/>
              <a:t>int number, count, sum;</a:t>
            </a:r>
          </a:p>
          <a:p>
            <a:pPr eaLnBrk="1" hangingPunct="1"/>
            <a:r>
              <a:rPr lang="en-US" altLang="en-US" sz="1800" dirty="0"/>
              <a:t>float average;</a:t>
            </a:r>
          </a:p>
          <a:p>
            <a:pPr eaLnBrk="1" hangingPunct="1"/>
            <a:r>
              <a:rPr lang="en-US" altLang="en-US" sz="1800" dirty="0"/>
              <a:t>sum = 0;</a:t>
            </a:r>
          </a:p>
          <a:p>
            <a:pPr eaLnBrk="1" hangingPunct="1"/>
            <a:r>
              <a:rPr lang="en-US" altLang="en-US" sz="1800" dirty="0"/>
              <a:t>count = 0</a:t>
            </a:r>
            <a:r>
              <a:rPr lang="en-US" altLang="en-US" sz="1800" dirty="0" smtClean="0"/>
              <a:t>;</a:t>
            </a:r>
          </a:p>
          <a:p>
            <a:pPr eaLnBrk="1" hangingPunct="1"/>
            <a:r>
              <a:rPr lang="en-US" altLang="en-US" sz="1800" dirty="0" err="1" smtClean="0"/>
              <a:t>System.out.print</a:t>
            </a:r>
            <a:r>
              <a:rPr lang="en-US" altLang="en-US" sz="1800" dirty="0" smtClean="0"/>
              <a:t>(“Enter a number, 0 to end”);</a:t>
            </a:r>
          </a:p>
          <a:p>
            <a:pPr eaLnBrk="1" hangingPunct="1"/>
            <a:r>
              <a:rPr lang="en-US" altLang="en-US" sz="1800" dirty="0" smtClean="0"/>
              <a:t>number = </a:t>
            </a:r>
            <a:r>
              <a:rPr lang="en-US" altLang="en-US" sz="1800" dirty="0" err="1" smtClean="0"/>
              <a:t>in.nextInt</a:t>
            </a:r>
            <a:r>
              <a:rPr lang="en-US" altLang="en-US" sz="1800" dirty="0" smtClean="0"/>
              <a:t>( );</a:t>
            </a:r>
          </a:p>
          <a:p>
            <a:pPr eaLnBrk="1" hangingPunct="1"/>
            <a:r>
              <a:rPr lang="en-US" altLang="en-US" sz="1800" dirty="0" smtClean="0"/>
              <a:t>while </a:t>
            </a:r>
            <a:r>
              <a:rPr lang="en-US" altLang="en-US" sz="1800" dirty="0"/>
              <a:t>(number &gt; 0)</a:t>
            </a:r>
          </a:p>
          <a:p>
            <a:pPr eaLnBrk="1" hangingPunct="1"/>
            <a:r>
              <a:rPr lang="en-US" altLang="en-US" sz="1800" dirty="0"/>
              <a:t>{</a:t>
            </a:r>
          </a:p>
          <a:p>
            <a:pPr eaLnBrk="1" hangingPunct="1"/>
            <a:r>
              <a:rPr lang="en-US" altLang="en-US" sz="1800" dirty="0"/>
              <a:t>       sum += number;</a:t>
            </a:r>
          </a:p>
          <a:p>
            <a:pPr eaLnBrk="1" hangingPunct="1"/>
            <a:r>
              <a:rPr lang="en-US" altLang="en-US" sz="1800" dirty="0"/>
              <a:t>       count++;</a:t>
            </a:r>
          </a:p>
          <a:p>
            <a:pPr eaLnBrk="1" hangingPunct="1"/>
            <a:r>
              <a:rPr lang="en-US" altLang="en-US" sz="1800" dirty="0" smtClean="0"/>
              <a:t>       </a:t>
            </a:r>
            <a:r>
              <a:rPr lang="en-US" altLang="en-US" sz="1800" dirty="0" err="1" smtClean="0"/>
              <a:t>System.out.print</a:t>
            </a:r>
            <a:r>
              <a:rPr lang="en-US" altLang="en-US" sz="1800" dirty="0" smtClean="0"/>
              <a:t>(“Enter another number, 0 to end”);</a:t>
            </a:r>
          </a:p>
          <a:p>
            <a:pPr eaLnBrk="1" hangingPunct="1"/>
            <a:r>
              <a:rPr lang="en-US" altLang="en-US" sz="1800" dirty="0" smtClean="0"/>
              <a:t>       number = </a:t>
            </a:r>
            <a:r>
              <a:rPr lang="en-US" altLang="en-US" sz="1800" dirty="0" err="1" smtClean="0"/>
              <a:t>in.nextInt</a:t>
            </a:r>
            <a:r>
              <a:rPr lang="en-US" altLang="en-US" sz="1800" dirty="0" smtClean="0"/>
              <a:t>( );</a:t>
            </a:r>
          </a:p>
          <a:p>
            <a:pPr eaLnBrk="1" hangingPunct="1"/>
            <a:r>
              <a:rPr lang="en-US" altLang="en-US" sz="1800" dirty="0" smtClean="0"/>
              <a:t>}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average = (float) sum / count;</a:t>
            </a:r>
          </a:p>
          <a:p>
            <a:pPr eaLnBrk="1" hangingPunct="1"/>
            <a:r>
              <a:rPr lang="en-US" altLang="en-US" sz="1800" dirty="0" err="1"/>
              <a:t>System.out.print</a:t>
            </a:r>
            <a:r>
              <a:rPr lang="en-US" altLang="en-US" sz="1800" dirty="0"/>
              <a:t>(</a:t>
            </a:r>
            <a:r>
              <a:rPr lang="en-US" altLang="en-US" sz="1800" b="1" dirty="0">
                <a:latin typeface="Courier New" pitchFamily="49" charset="0"/>
              </a:rPr>
              <a:t>"</a:t>
            </a:r>
            <a:r>
              <a:rPr lang="en-US" altLang="en-US" sz="1800" dirty="0"/>
              <a:t>The average of your </a:t>
            </a:r>
            <a:r>
              <a:rPr lang="en-US" altLang="en-US" sz="1800" b="1" dirty="0">
                <a:latin typeface="Courier New" pitchFamily="49" charset="0"/>
              </a:rPr>
              <a:t>"</a:t>
            </a:r>
            <a:r>
              <a:rPr lang="en-US" altLang="en-US" sz="1800" dirty="0"/>
              <a:t> + count);</a:t>
            </a:r>
          </a:p>
          <a:p>
            <a:pPr eaLnBrk="1" hangingPunct="1"/>
            <a:r>
              <a:rPr lang="en-US" altLang="en-US" sz="1800" dirty="0" err="1"/>
              <a:t>System.out.println</a:t>
            </a:r>
            <a:r>
              <a:rPr lang="en-US" altLang="en-US" sz="1800" dirty="0"/>
              <a:t>(</a:t>
            </a:r>
            <a:r>
              <a:rPr lang="en-US" altLang="en-US" sz="1800" b="1" dirty="0">
                <a:latin typeface="Courier New" pitchFamily="49" charset="0"/>
              </a:rPr>
              <a:t>"</a:t>
            </a:r>
            <a:r>
              <a:rPr lang="en-US" altLang="en-US" sz="1800" dirty="0"/>
              <a:t>numbers is </a:t>
            </a:r>
            <a:r>
              <a:rPr lang="en-US" altLang="en-US" sz="1800" b="1" dirty="0">
                <a:latin typeface="Courier New" pitchFamily="49" charset="0"/>
              </a:rPr>
              <a:t>" </a:t>
            </a:r>
            <a:r>
              <a:rPr lang="en-US" altLang="en-US" sz="1800" dirty="0"/>
              <a:t>+ average);</a:t>
            </a:r>
          </a:p>
          <a:p>
            <a:pPr eaLnBrk="1" hangingPunct="1"/>
            <a:endParaRPr lang="en-US" altLang="en-US" sz="1800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57800" y="1447800"/>
            <a:ext cx="360387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chemeClr val="accent2"/>
                </a:solidFill>
              </a:rPr>
              <a:t>This program is similar to the</a:t>
            </a:r>
          </a:p>
          <a:p>
            <a:pPr eaLnBrk="1" hangingPunct="1"/>
            <a:r>
              <a:rPr lang="en-US" altLang="en-US" sz="2000" dirty="0">
                <a:solidFill>
                  <a:schemeClr val="accent2"/>
                </a:solidFill>
              </a:rPr>
              <a:t>sum program from before, but</a:t>
            </a:r>
          </a:p>
          <a:p>
            <a:pPr eaLnBrk="1" hangingPunct="1"/>
            <a:r>
              <a:rPr lang="en-US" altLang="en-US" sz="2000" dirty="0">
                <a:solidFill>
                  <a:schemeClr val="accent2"/>
                </a:solidFill>
              </a:rPr>
              <a:t>we are also counting the number</a:t>
            </a:r>
          </a:p>
          <a:p>
            <a:pPr eaLnBrk="1" hangingPunct="1"/>
            <a:r>
              <a:rPr lang="en-US" altLang="en-US" sz="2000" dirty="0">
                <a:solidFill>
                  <a:schemeClr val="accent2"/>
                </a:solidFill>
              </a:rPr>
              <a:t>of inputs using the count variable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>
                <a:solidFill>
                  <a:schemeClr val="accent2"/>
                </a:solidFill>
              </a:rPr>
              <a:t>0 (or any negative number) is </a:t>
            </a:r>
          </a:p>
          <a:p>
            <a:pPr eaLnBrk="1" hangingPunct="1"/>
            <a:r>
              <a:rPr lang="en-US" altLang="en-US" sz="2000" dirty="0">
                <a:solidFill>
                  <a:schemeClr val="accent2"/>
                </a:solidFill>
              </a:rPr>
              <a:t>our sentinel value</a:t>
            </a:r>
          </a:p>
          <a:p>
            <a:pPr eaLnBrk="1" hangingPunct="1"/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2286000" y="3200400"/>
            <a:ext cx="2971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90147" y="5029200"/>
            <a:ext cx="26677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</a:rPr>
              <a:t>what happens if the</a:t>
            </a:r>
          </a:p>
          <a:p>
            <a:r>
              <a:rPr lang="en-US" sz="2200" dirty="0">
                <a:solidFill>
                  <a:srgbClr val="0070C0"/>
                </a:solidFill>
              </a:rPr>
              <a:t>u</a:t>
            </a:r>
            <a:r>
              <a:rPr lang="en-US" sz="2200" dirty="0" smtClean="0">
                <a:solidFill>
                  <a:srgbClr val="0070C0"/>
                </a:solidFill>
              </a:rPr>
              <a:t>ser enters 0 to begin </a:t>
            </a:r>
          </a:p>
          <a:p>
            <a:r>
              <a:rPr lang="en-US" sz="2200" dirty="0" smtClean="0">
                <a:solidFill>
                  <a:srgbClr val="0070C0"/>
                </a:solidFill>
              </a:rPr>
              <a:t>with?</a:t>
            </a:r>
            <a:endParaRPr lang="en-US" sz="2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do Loop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066800"/>
            <a:ext cx="64770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do loop is similar to the while loop but is a </a:t>
            </a:r>
            <a:r>
              <a:rPr lang="en-US" altLang="en-US" sz="2800" i="1" smtClean="0"/>
              <a:t>post-test </a:t>
            </a:r>
            <a:r>
              <a:rPr lang="en-US" altLang="en-US" sz="2800" smtClean="0"/>
              <a:t>loop, the while loop is a </a:t>
            </a:r>
            <a:r>
              <a:rPr lang="en-US" altLang="en-US" sz="2800" i="1" smtClean="0"/>
              <a:t>pre-test </a:t>
            </a:r>
            <a:r>
              <a:rPr lang="en-US" altLang="en-US" sz="2800" smtClean="0"/>
              <a:t>loop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Do loop starts with the reserved word do followed by the loop body and then the reserved word while and the condition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difference is the flow of control – here, the condition is not evaluated until after the body of the loop executes</a:t>
            </a:r>
          </a:p>
        </p:txBody>
      </p:sp>
      <p:grpSp>
        <p:nvGrpSpPr>
          <p:cNvPr id="19460" name="Group 4"/>
          <p:cNvGrpSpPr>
            <a:grpSpLocks noChangeAspect="1"/>
          </p:cNvGrpSpPr>
          <p:nvPr/>
        </p:nvGrpSpPr>
        <p:grpSpPr bwMode="auto">
          <a:xfrm>
            <a:off x="533400" y="5029200"/>
            <a:ext cx="5038725" cy="1673225"/>
            <a:chOff x="346" y="1137"/>
            <a:chExt cx="4172" cy="1385"/>
          </a:xfrm>
        </p:grpSpPr>
        <p:sp>
          <p:nvSpPr>
            <p:cNvPr id="19478" name="Text Box 5"/>
            <p:cNvSpPr txBox="1">
              <a:spLocks noChangeAspect="1" noChangeArrowheads="1"/>
            </p:cNvSpPr>
            <p:nvPr/>
          </p:nvSpPr>
          <p:spPr bwMode="auto">
            <a:xfrm>
              <a:off x="1968" y="1137"/>
              <a:ext cx="2550" cy="1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000" b="1">
                  <a:latin typeface="Courier New" pitchFamily="49" charset="0"/>
                </a:rPr>
                <a:t>do</a:t>
              </a:r>
            </a:p>
            <a:p>
              <a:r>
                <a:rPr lang="en-US" altLang="en-US" sz="2000" b="1">
                  <a:latin typeface="Courier New" pitchFamily="49" charset="0"/>
                </a:rPr>
                <a:t>{</a:t>
              </a:r>
            </a:p>
            <a:p>
              <a:r>
                <a:rPr lang="en-US" altLang="en-US" sz="2000" b="1">
                  <a:latin typeface="Courier New" pitchFamily="49" charset="0"/>
                </a:rPr>
                <a:t>  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statement</a:t>
              </a:r>
              <a:r>
                <a:rPr lang="en-US" altLang="en-US" sz="2000" b="1">
                  <a:latin typeface="Courier New" pitchFamily="49" charset="0"/>
                </a:rPr>
                <a:t>;</a:t>
              </a:r>
            </a:p>
            <a:p>
              <a:r>
                <a:rPr lang="en-US" altLang="en-US" sz="2000" b="1">
                  <a:latin typeface="Courier New" pitchFamily="49" charset="0"/>
                </a:rPr>
                <a:t>}</a:t>
              </a:r>
            </a:p>
            <a:p>
              <a:r>
                <a:rPr lang="en-US" altLang="en-US" sz="2000" b="1">
                  <a:latin typeface="Courier New" pitchFamily="49" charset="0"/>
                </a:rPr>
                <a:t>while (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condition</a:t>
              </a:r>
              <a:r>
                <a:rPr lang="en-US" altLang="en-US" sz="2000" b="1">
                  <a:latin typeface="Courier New" pitchFamily="49" charset="0"/>
                </a:rPr>
                <a:t> )</a:t>
              </a:r>
            </a:p>
          </p:txBody>
        </p:sp>
        <p:grpSp>
          <p:nvGrpSpPr>
            <p:cNvPr id="19479" name="Group 6"/>
            <p:cNvGrpSpPr>
              <a:grpSpLocks noChangeAspect="1"/>
            </p:cNvGrpSpPr>
            <p:nvPr/>
          </p:nvGrpSpPr>
          <p:grpSpPr bwMode="auto">
            <a:xfrm>
              <a:off x="346" y="1184"/>
              <a:ext cx="1478" cy="1338"/>
              <a:chOff x="346" y="1184"/>
              <a:chExt cx="1478" cy="1338"/>
            </a:xfrm>
          </p:grpSpPr>
          <p:sp>
            <p:nvSpPr>
              <p:cNvPr id="107527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346" y="1184"/>
                <a:ext cx="1129" cy="133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Uses both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the 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urier New" pitchFamily="49" charset="0"/>
                  </a:rPr>
                  <a:t>do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and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urier New" pitchFamily="49" charset="0"/>
                  </a:rPr>
                  <a:t>while</a:t>
                </a:r>
                <a:endParaRPr lang="en-US" sz="20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reserved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words</a:t>
                </a:r>
              </a:p>
            </p:txBody>
          </p:sp>
          <p:sp>
            <p:nvSpPr>
              <p:cNvPr id="19481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1392" y="1488"/>
                <a:ext cx="432" cy="14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2" name="Line 9"/>
              <p:cNvSpPr>
                <a:spLocks noChangeAspect="1" noChangeShapeType="1"/>
              </p:cNvSpPr>
              <p:nvPr/>
            </p:nvSpPr>
            <p:spPr bwMode="auto">
              <a:xfrm>
                <a:off x="1392" y="1872"/>
                <a:ext cx="432" cy="192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461" name="Group 10"/>
          <p:cNvGrpSpPr>
            <a:grpSpLocks noChangeAspect="1"/>
          </p:cNvGrpSpPr>
          <p:nvPr/>
        </p:nvGrpSpPr>
        <p:grpSpPr bwMode="auto">
          <a:xfrm>
            <a:off x="0" y="1676400"/>
            <a:ext cx="2154238" cy="2662238"/>
            <a:chOff x="1526" y="1104"/>
            <a:chExt cx="1786" cy="2208"/>
          </a:xfrm>
        </p:grpSpPr>
        <p:grpSp>
          <p:nvGrpSpPr>
            <p:cNvPr id="19462" name="Group 11"/>
            <p:cNvGrpSpPr>
              <a:grpSpLocks noChangeAspect="1"/>
            </p:cNvGrpSpPr>
            <p:nvPr/>
          </p:nvGrpSpPr>
          <p:grpSpPr bwMode="auto">
            <a:xfrm>
              <a:off x="1526" y="1608"/>
              <a:ext cx="682" cy="840"/>
              <a:chOff x="1526" y="1608"/>
              <a:chExt cx="682" cy="840"/>
            </a:xfrm>
          </p:grpSpPr>
          <p:sp>
            <p:nvSpPr>
              <p:cNvPr id="107532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526" y="1883"/>
                <a:ext cx="490" cy="3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true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cxnSp>
            <p:nvCxnSpPr>
              <p:cNvPr id="19477" name="AutoShape 13"/>
              <p:cNvCxnSpPr>
                <a:cxnSpLocks noChangeAspect="1" noChangeShapeType="1"/>
                <a:stCxn id="19470" idx="1"/>
                <a:endCxn id="19474" idx="1"/>
              </p:cNvCxnSpPr>
              <p:nvPr/>
            </p:nvCxnSpPr>
            <p:spPr bwMode="auto">
              <a:xfrm rot="10800000" flipV="1">
                <a:off x="2112" y="1608"/>
                <a:ext cx="96" cy="840"/>
              </a:xfrm>
              <a:prstGeom prst="bentConnector3">
                <a:avLst>
                  <a:gd name="adj1" fmla="val 250000"/>
                </a:avLst>
              </a:prstGeom>
              <a:noFill/>
              <a:ln w="31750">
                <a:solidFill>
                  <a:srgbClr val="FF0000"/>
                </a:solidFill>
                <a:miter lim="800000"/>
                <a:headEnd type="triangl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9463" name="Group 14"/>
            <p:cNvGrpSpPr>
              <a:grpSpLocks noChangeAspect="1"/>
            </p:cNvGrpSpPr>
            <p:nvPr/>
          </p:nvGrpSpPr>
          <p:grpSpPr bwMode="auto">
            <a:xfrm>
              <a:off x="2112" y="1719"/>
              <a:ext cx="1200" cy="1017"/>
              <a:chOff x="2112" y="1719"/>
              <a:chExt cx="1200" cy="1017"/>
            </a:xfrm>
          </p:grpSpPr>
          <p:grpSp>
            <p:nvGrpSpPr>
              <p:cNvPr id="19472" name="Group 15"/>
              <p:cNvGrpSpPr>
                <a:grpSpLocks noChangeAspect="1"/>
              </p:cNvGrpSpPr>
              <p:nvPr/>
            </p:nvGrpSpPr>
            <p:grpSpPr bwMode="auto">
              <a:xfrm>
                <a:off x="2112" y="2160"/>
                <a:ext cx="1200" cy="576"/>
                <a:chOff x="2016" y="1584"/>
                <a:chExt cx="1200" cy="576"/>
              </a:xfrm>
            </p:grpSpPr>
            <p:sp>
              <p:nvSpPr>
                <p:cNvPr id="19474" name="AutoShap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2016" y="1584"/>
                  <a:ext cx="1200" cy="576"/>
                </a:xfrm>
                <a:prstGeom prst="diamond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75" name="Text Box 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50" y="1597"/>
                  <a:ext cx="932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condition</a:t>
                  </a:r>
                </a:p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evaluated</a:t>
                  </a:r>
                  <a:endParaRPr lang="en-US" altLang="en-US"/>
                </a:p>
              </p:txBody>
            </p:sp>
          </p:grpSp>
          <p:cxnSp>
            <p:nvCxnSpPr>
              <p:cNvPr id="19473" name="AutoShape 18"/>
              <p:cNvCxnSpPr>
                <a:cxnSpLocks noChangeAspect="1" noChangeShapeType="1"/>
                <a:stCxn id="19471" idx="2"/>
                <a:endCxn id="19474" idx="0"/>
              </p:cNvCxnSpPr>
              <p:nvPr/>
            </p:nvCxnSpPr>
            <p:spPr bwMode="auto">
              <a:xfrm>
                <a:off x="2712" y="1719"/>
                <a:ext cx="0" cy="441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9464" name="Group 19"/>
            <p:cNvGrpSpPr>
              <a:grpSpLocks noChangeAspect="1"/>
            </p:cNvGrpSpPr>
            <p:nvPr/>
          </p:nvGrpSpPr>
          <p:grpSpPr bwMode="auto">
            <a:xfrm>
              <a:off x="2208" y="1104"/>
              <a:ext cx="1008" cy="652"/>
              <a:chOff x="2208" y="1104"/>
              <a:chExt cx="1008" cy="652"/>
            </a:xfrm>
          </p:grpSpPr>
          <p:cxnSp>
            <p:nvCxnSpPr>
              <p:cNvPr id="19468" name="AutoShape 20"/>
              <p:cNvCxnSpPr>
                <a:cxnSpLocks noChangeAspect="1" noChangeShapeType="1"/>
                <a:endCxn id="19471" idx="0"/>
              </p:cNvCxnSpPr>
              <p:nvPr/>
            </p:nvCxnSpPr>
            <p:spPr bwMode="auto">
              <a:xfrm>
                <a:off x="2712" y="1104"/>
                <a:ext cx="0" cy="384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9469" name="Group 21"/>
              <p:cNvGrpSpPr>
                <a:grpSpLocks noChangeAspect="1"/>
              </p:cNvGrpSpPr>
              <p:nvPr/>
            </p:nvGrpSpPr>
            <p:grpSpPr bwMode="auto">
              <a:xfrm>
                <a:off x="2208" y="1452"/>
                <a:ext cx="1008" cy="304"/>
                <a:chOff x="2112" y="2460"/>
                <a:chExt cx="1008" cy="304"/>
              </a:xfrm>
            </p:grpSpPr>
            <p:sp>
              <p:nvSpPr>
                <p:cNvPr id="19470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71" name="Text Box 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45" y="2460"/>
                  <a:ext cx="942" cy="3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statement</a:t>
                  </a:r>
                  <a:endParaRPr lang="en-US" altLang="en-US"/>
                </a:p>
              </p:txBody>
            </p:sp>
          </p:grpSp>
        </p:grpSp>
        <p:grpSp>
          <p:nvGrpSpPr>
            <p:cNvPr id="19465" name="Group 24"/>
            <p:cNvGrpSpPr>
              <a:grpSpLocks noChangeAspect="1"/>
            </p:cNvGrpSpPr>
            <p:nvPr/>
          </p:nvGrpSpPr>
          <p:grpSpPr bwMode="auto">
            <a:xfrm>
              <a:off x="2662" y="2736"/>
              <a:ext cx="521" cy="576"/>
              <a:chOff x="2662" y="2736"/>
              <a:chExt cx="521" cy="576"/>
            </a:xfrm>
          </p:grpSpPr>
          <p:cxnSp>
            <p:nvCxnSpPr>
              <p:cNvPr id="19466" name="AutoShape 25"/>
              <p:cNvCxnSpPr>
                <a:cxnSpLocks noChangeAspect="1" noChangeShapeType="1"/>
                <a:stCxn id="19474" idx="2"/>
              </p:cNvCxnSpPr>
              <p:nvPr/>
            </p:nvCxnSpPr>
            <p:spPr bwMode="auto">
              <a:xfrm>
                <a:off x="2712" y="2736"/>
                <a:ext cx="0" cy="576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7546" name="Text Box 26"/>
              <p:cNvSpPr txBox="1">
                <a:spLocks noChangeAspect="1" noChangeArrowheads="1"/>
              </p:cNvSpPr>
              <p:nvPr/>
            </p:nvSpPr>
            <p:spPr bwMode="auto">
              <a:xfrm>
                <a:off x="2662" y="2846"/>
                <a:ext cx="521" cy="30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false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While vs. Do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953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only difference between these two statements is when the condition is evaluated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While:  evaluated before executing the loop body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Do:  evaluated after executing the loop body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If you want to automatically execute the loop body at least once, use the Do loop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If you don’t want to do the body if the condition is not true, use the While loop</a:t>
            </a:r>
          </a:p>
        </p:txBody>
      </p:sp>
      <p:grpSp>
        <p:nvGrpSpPr>
          <p:cNvPr id="20484" name="Group 4"/>
          <p:cNvGrpSpPr>
            <a:grpSpLocks noChangeAspect="1"/>
          </p:cNvGrpSpPr>
          <p:nvPr/>
        </p:nvGrpSpPr>
        <p:grpSpPr bwMode="auto">
          <a:xfrm>
            <a:off x="6629400" y="838200"/>
            <a:ext cx="2287588" cy="2881313"/>
            <a:chOff x="2016" y="960"/>
            <a:chExt cx="1829" cy="2304"/>
          </a:xfrm>
        </p:grpSpPr>
        <p:grpSp>
          <p:nvGrpSpPr>
            <p:cNvPr id="20504" name="Group 5"/>
            <p:cNvGrpSpPr>
              <a:grpSpLocks noChangeAspect="1"/>
            </p:cNvGrpSpPr>
            <p:nvPr/>
          </p:nvGrpSpPr>
          <p:grpSpPr bwMode="auto">
            <a:xfrm>
              <a:off x="2112" y="1968"/>
              <a:ext cx="1008" cy="839"/>
              <a:chOff x="2112" y="1968"/>
              <a:chExt cx="1008" cy="839"/>
            </a:xfrm>
          </p:grpSpPr>
          <p:grpSp>
            <p:nvGrpSpPr>
              <p:cNvPr id="20514" name="Group 6"/>
              <p:cNvGrpSpPr>
                <a:grpSpLocks noChangeAspect="1"/>
              </p:cNvGrpSpPr>
              <p:nvPr/>
            </p:nvGrpSpPr>
            <p:grpSpPr bwMode="auto">
              <a:xfrm>
                <a:off x="2112" y="2514"/>
                <a:ext cx="1008" cy="293"/>
                <a:chOff x="2112" y="2466"/>
                <a:chExt cx="1008" cy="293"/>
              </a:xfrm>
            </p:grpSpPr>
            <p:sp>
              <p:nvSpPr>
                <p:cNvPr id="20517" name="Rectangle 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18" name="Text Box 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62" y="2466"/>
                  <a:ext cx="909" cy="29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statement</a:t>
                  </a:r>
                  <a:endParaRPr lang="en-US" altLang="en-US"/>
                </a:p>
              </p:txBody>
            </p:sp>
          </p:grpSp>
          <p:cxnSp>
            <p:nvCxnSpPr>
              <p:cNvPr id="20515" name="AutoShape 9"/>
              <p:cNvCxnSpPr>
                <a:cxnSpLocks noChangeAspect="1" noChangeShapeType="1"/>
                <a:stCxn id="20512" idx="2"/>
                <a:endCxn id="20517" idx="0"/>
              </p:cNvCxnSpPr>
              <p:nvPr/>
            </p:nvCxnSpPr>
            <p:spPr bwMode="auto">
              <a:xfrm>
                <a:off x="2616" y="1968"/>
                <a:ext cx="0" cy="576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8554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2602" y="2081"/>
                <a:ext cx="473" cy="29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true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20505" name="AutoShape 11"/>
            <p:cNvCxnSpPr>
              <a:cxnSpLocks noChangeAspect="1" noChangeShapeType="1"/>
              <a:stCxn id="20517" idx="1"/>
              <a:endCxn id="20512" idx="1"/>
            </p:cNvCxnSpPr>
            <p:nvPr/>
          </p:nvCxnSpPr>
          <p:spPr bwMode="auto">
            <a:xfrm rot="10800000">
              <a:off x="2016" y="1680"/>
              <a:ext cx="96" cy="984"/>
            </a:xfrm>
            <a:prstGeom prst="bentConnector3">
              <a:avLst>
                <a:gd name="adj1" fmla="val 250000"/>
              </a:avLst>
            </a:prstGeom>
            <a:noFill/>
            <a:ln w="31750">
              <a:solidFill>
                <a:srgbClr val="FF0000"/>
              </a:solidFill>
              <a:miter lim="800000"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506" name="Group 12"/>
            <p:cNvGrpSpPr>
              <a:grpSpLocks noChangeAspect="1"/>
            </p:cNvGrpSpPr>
            <p:nvPr/>
          </p:nvGrpSpPr>
          <p:grpSpPr bwMode="auto">
            <a:xfrm>
              <a:off x="2016" y="960"/>
              <a:ext cx="1200" cy="1008"/>
              <a:chOff x="2016" y="960"/>
              <a:chExt cx="1200" cy="1008"/>
            </a:xfrm>
          </p:grpSpPr>
          <p:grpSp>
            <p:nvGrpSpPr>
              <p:cNvPr id="20510" name="Group 13"/>
              <p:cNvGrpSpPr>
                <a:grpSpLocks noChangeAspect="1"/>
              </p:cNvGrpSpPr>
              <p:nvPr/>
            </p:nvGrpSpPr>
            <p:grpSpPr bwMode="auto">
              <a:xfrm>
                <a:off x="2016" y="1392"/>
                <a:ext cx="1200" cy="576"/>
                <a:chOff x="2016" y="1584"/>
                <a:chExt cx="1200" cy="576"/>
              </a:xfrm>
            </p:grpSpPr>
            <p:sp>
              <p:nvSpPr>
                <p:cNvPr id="20512" name="AutoShap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2016" y="1584"/>
                  <a:ext cx="1200" cy="576"/>
                </a:xfrm>
                <a:prstGeom prst="diamond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13" name="Text Box 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67" y="1605"/>
                  <a:ext cx="899" cy="5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condition</a:t>
                  </a:r>
                </a:p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evaluated</a:t>
                  </a:r>
                  <a:endParaRPr lang="en-US" altLang="en-US"/>
                </a:p>
              </p:txBody>
            </p:sp>
          </p:grpSp>
          <p:cxnSp>
            <p:nvCxnSpPr>
              <p:cNvPr id="20511" name="AutoShape 16"/>
              <p:cNvCxnSpPr>
                <a:cxnSpLocks noChangeAspect="1" noChangeShapeType="1"/>
                <a:endCxn id="20512" idx="0"/>
              </p:cNvCxnSpPr>
              <p:nvPr/>
            </p:nvCxnSpPr>
            <p:spPr bwMode="auto">
              <a:xfrm>
                <a:off x="2616" y="960"/>
                <a:ext cx="0" cy="432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0507" name="Group 17"/>
            <p:cNvGrpSpPr>
              <a:grpSpLocks noChangeAspect="1"/>
            </p:cNvGrpSpPr>
            <p:nvPr/>
          </p:nvGrpSpPr>
          <p:grpSpPr bwMode="auto">
            <a:xfrm>
              <a:off x="2578" y="1680"/>
              <a:ext cx="1267" cy="1584"/>
              <a:chOff x="2578" y="1680"/>
              <a:chExt cx="1267" cy="1584"/>
            </a:xfrm>
          </p:grpSpPr>
          <p:cxnSp>
            <p:nvCxnSpPr>
              <p:cNvPr id="20508" name="AutoShape 18"/>
              <p:cNvCxnSpPr>
                <a:cxnSpLocks noChangeAspect="1" noChangeShapeType="1"/>
                <a:stCxn id="20512" idx="3"/>
              </p:cNvCxnSpPr>
              <p:nvPr/>
            </p:nvCxnSpPr>
            <p:spPr bwMode="auto">
              <a:xfrm flipH="1">
                <a:off x="2578" y="1680"/>
                <a:ext cx="638" cy="1584"/>
              </a:xfrm>
              <a:prstGeom prst="bentConnector4">
                <a:avLst>
                  <a:gd name="adj1" fmla="val -22569"/>
                  <a:gd name="adj2" fmla="val 83458"/>
                </a:avLst>
              </a:prstGeom>
              <a:noFill/>
              <a:ln w="31750">
                <a:solidFill>
                  <a:srgbClr val="FF0000"/>
                </a:solidFill>
                <a:miter lim="800000"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8563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3344" y="2081"/>
                <a:ext cx="501" cy="29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false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20485" name="Group 20"/>
          <p:cNvGrpSpPr>
            <a:grpSpLocks noChangeAspect="1"/>
          </p:cNvGrpSpPr>
          <p:nvPr/>
        </p:nvGrpSpPr>
        <p:grpSpPr bwMode="auto">
          <a:xfrm>
            <a:off x="5867400" y="3886200"/>
            <a:ext cx="2154238" cy="2662238"/>
            <a:chOff x="1526" y="1104"/>
            <a:chExt cx="1786" cy="2208"/>
          </a:xfrm>
        </p:grpSpPr>
        <p:grpSp>
          <p:nvGrpSpPr>
            <p:cNvPr id="20488" name="Group 21"/>
            <p:cNvGrpSpPr>
              <a:grpSpLocks noChangeAspect="1"/>
            </p:cNvGrpSpPr>
            <p:nvPr/>
          </p:nvGrpSpPr>
          <p:grpSpPr bwMode="auto">
            <a:xfrm>
              <a:off x="1526" y="1608"/>
              <a:ext cx="682" cy="840"/>
              <a:chOff x="1526" y="1608"/>
              <a:chExt cx="682" cy="840"/>
            </a:xfrm>
          </p:grpSpPr>
          <p:sp>
            <p:nvSpPr>
              <p:cNvPr id="108566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526" y="1883"/>
                <a:ext cx="490" cy="3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true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cxnSp>
            <p:nvCxnSpPr>
              <p:cNvPr id="20503" name="AutoShape 23"/>
              <p:cNvCxnSpPr>
                <a:cxnSpLocks noChangeAspect="1" noChangeShapeType="1"/>
                <a:stCxn id="20496" idx="1"/>
                <a:endCxn id="20500" idx="1"/>
              </p:cNvCxnSpPr>
              <p:nvPr/>
            </p:nvCxnSpPr>
            <p:spPr bwMode="auto">
              <a:xfrm rot="10800000" flipV="1">
                <a:off x="2112" y="1608"/>
                <a:ext cx="96" cy="840"/>
              </a:xfrm>
              <a:prstGeom prst="bentConnector3">
                <a:avLst>
                  <a:gd name="adj1" fmla="val 250000"/>
                </a:avLst>
              </a:prstGeom>
              <a:noFill/>
              <a:ln w="31750">
                <a:solidFill>
                  <a:srgbClr val="FF0000"/>
                </a:solidFill>
                <a:miter lim="800000"/>
                <a:headEnd type="triangl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0489" name="Group 24"/>
            <p:cNvGrpSpPr>
              <a:grpSpLocks noChangeAspect="1"/>
            </p:cNvGrpSpPr>
            <p:nvPr/>
          </p:nvGrpSpPr>
          <p:grpSpPr bwMode="auto">
            <a:xfrm>
              <a:off x="2112" y="1719"/>
              <a:ext cx="1200" cy="1017"/>
              <a:chOff x="2112" y="1719"/>
              <a:chExt cx="1200" cy="1017"/>
            </a:xfrm>
          </p:grpSpPr>
          <p:grpSp>
            <p:nvGrpSpPr>
              <p:cNvPr id="20498" name="Group 25"/>
              <p:cNvGrpSpPr>
                <a:grpSpLocks noChangeAspect="1"/>
              </p:cNvGrpSpPr>
              <p:nvPr/>
            </p:nvGrpSpPr>
            <p:grpSpPr bwMode="auto">
              <a:xfrm>
                <a:off x="2112" y="2160"/>
                <a:ext cx="1200" cy="576"/>
                <a:chOff x="2016" y="1584"/>
                <a:chExt cx="1200" cy="576"/>
              </a:xfrm>
            </p:grpSpPr>
            <p:sp>
              <p:nvSpPr>
                <p:cNvPr id="20500" name="AutoShap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2016" y="1584"/>
                  <a:ext cx="1200" cy="576"/>
                </a:xfrm>
                <a:prstGeom prst="diamond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01" name="Text Box 2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50" y="1597"/>
                  <a:ext cx="932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condition</a:t>
                  </a:r>
                </a:p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evaluated</a:t>
                  </a:r>
                  <a:endParaRPr lang="en-US" altLang="en-US"/>
                </a:p>
              </p:txBody>
            </p:sp>
          </p:grpSp>
          <p:cxnSp>
            <p:nvCxnSpPr>
              <p:cNvPr id="20499" name="AutoShape 28"/>
              <p:cNvCxnSpPr>
                <a:cxnSpLocks noChangeAspect="1" noChangeShapeType="1"/>
                <a:stCxn id="20497" idx="2"/>
                <a:endCxn id="20500" idx="0"/>
              </p:cNvCxnSpPr>
              <p:nvPr/>
            </p:nvCxnSpPr>
            <p:spPr bwMode="auto">
              <a:xfrm>
                <a:off x="2712" y="1719"/>
                <a:ext cx="0" cy="441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0490" name="Group 29"/>
            <p:cNvGrpSpPr>
              <a:grpSpLocks noChangeAspect="1"/>
            </p:cNvGrpSpPr>
            <p:nvPr/>
          </p:nvGrpSpPr>
          <p:grpSpPr bwMode="auto">
            <a:xfrm>
              <a:off x="2208" y="1104"/>
              <a:ext cx="1008" cy="652"/>
              <a:chOff x="2208" y="1104"/>
              <a:chExt cx="1008" cy="652"/>
            </a:xfrm>
          </p:grpSpPr>
          <p:cxnSp>
            <p:nvCxnSpPr>
              <p:cNvPr id="20494" name="AutoShape 30"/>
              <p:cNvCxnSpPr>
                <a:cxnSpLocks noChangeAspect="1" noChangeShapeType="1"/>
                <a:endCxn id="20497" idx="0"/>
              </p:cNvCxnSpPr>
              <p:nvPr/>
            </p:nvCxnSpPr>
            <p:spPr bwMode="auto">
              <a:xfrm>
                <a:off x="2712" y="1104"/>
                <a:ext cx="0" cy="384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0495" name="Group 31"/>
              <p:cNvGrpSpPr>
                <a:grpSpLocks noChangeAspect="1"/>
              </p:cNvGrpSpPr>
              <p:nvPr/>
            </p:nvGrpSpPr>
            <p:grpSpPr bwMode="auto">
              <a:xfrm>
                <a:off x="2208" y="1452"/>
                <a:ext cx="1008" cy="304"/>
                <a:chOff x="2112" y="2460"/>
                <a:chExt cx="1008" cy="304"/>
              </a:xfrm>
            </p:grpSpPr>
            <p:sp>
              <p:nvSpPr>
                <p:cNvPr id="20496" name="Rectangle 32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97" name="Text Box 3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45" y="2460"/>
                  <a:ext cx="942" cy="3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statement</a:t>
                  </a:r>
                  <a:endParaRPr lang="en-US" altLang="en-US"/>
                </a:p>
              </p:txBody>
            </p:sp>
          </p:grpSp>
        </p:grpSp>
        <p:grpSp>
          <p:nvGrpSpPr>
            <p:cNvPr id="20491" name="Group 34"/>
            <p:cNvGrpSpPr>
              <a:grpSpLocks noChangeAspect="1"/>
            </p:cNvGrpSpPr>
            <p:nvPr/>
          </p:nvGrpSpPr>
          <p:grpSpPr bwMode="auto">
            <a:xfrm>
              <a:off x="2662" y="2736"/>
              <a:ext cx="521" cy="576"/>
              <a:chOff x="2662" y="2736"/>
              <a:chExt cx="521" cy="576"/>
            </a:xfrm>
          </p:grpSpPr>
          <p:cxnSp>
            <p:nvCxnSpPr>
              <p:cNvPr id="20492" name="AutoShape 35"/>
              <p:cNvCxnSpPr>
                <a:cxnSpLocks noChangeAspect="1" noChangeShapeType="1"/>
                <a:stCxn id="20500" idx="2"/>
              </p:cNvCxnSpPr>
              <p:nvPr/>
            </p:nvCxnSpPr>
            <p:spPr bwMode="auto">
              <a:xfrm>
                <a:off x="2712" y="2736"/>
                <a:ext cx="0" cy="576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8580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2662" y="2846"/>
                <a:ext cx="521" cy="30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false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20486" name="Line 37"/>
          <p:cNvSpPr>
            <a:spLocks noChangeShapeType="1"/>
          </p:cNvSpPr>
          <p:nvPr/>
        </p:nvSpPr>
        <p:spPr bwMode="auto">
          <a:xfrm flipV="1">
            <a:off x="4038600" y="1524000"/>
            <a:ext cx="2590800" cy="1676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38"/>
          <p:cNvSpPr>
            <a:spLocks noChangeShapeType="1"/>
          </p:cNvSpPr>
          <p:nvPr/>
        </p:nvSpPr>
        <p:spPr bwMode="auto">
          <a:xfrm>
            <a:off x="4800600" y="3886200"/>
            <a:ext cx="1524000" cy="1752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Nested Statements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Let’s try to implement the previous example: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age &lt; 0: error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age between 1 and 8:  too young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age between 9 and 17:  ok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age between 18 and 24:  too old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age &gt; 24:  really really old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Can we do this with an if statement or an if-else?  No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we could solve this with 5 if statements, or with a </a:t>
            </a:r>
            <a:r>
              <a:rPr lang="en-US" altLang="en-US" sz="2400" i="1" smtClean="0"/>
              <a:t>nested </a:t>
            </a:r>
            <a:r>
              <a:rPr lang="en-US" altLang="en-US" sz="2400" smtClean="0"/>
              <a:t>if-else statement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how do we test to see if an age is between 9 and 17? 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the conditions we’ve already seen have only tested a variable to one value, not two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this will take some modification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or, we can use nested statements, this means that we have an if statement or an if-else statement as the statement inside of the if-clause or the else-clause or both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Loops to Verify Input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42672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Consider a situation where we want the user to input one of a set of values that constitute a legal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What if the user enters an illegal input?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  input a non-negative integer and take the square root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x &lt; 0, we would get a run-time error when the sqrt operation is invoked!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95400"/>
            <a:ext cx="4114800" cy="32766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 solution to this problem is to place the prompt and input statements inside a loop that only terminates once the user has entered the right value</a:t>
            </a:r>
          </a:p>
          <a:p>
            <a:pPr lvl="1" eaLnBrk="1" hangingPunct="1"/>
            <a:r>
              <a:rPr lang="en-US" altLang="en-US" sz="2000" smtClean="0"/>
              <a:t>We will use a do statement for this since we will want the user to input the value at least one time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1000" y="4122738"/>
            <a:ext cx="4419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dirty="0" err="1" smtClean="0">
                <a:solidFill>
                  <a:srgbClr val="FF3300"/>
                </a:solidFill>
              </a:rPr>
              <a:t>System.out.print</a:t>
            </a:r>
            <a:r>
              <a:rPr lang="en-US" altLang="en-US" sz="1600" dirty="0" smtClean="0">
                <a:solidFill>
                  <a:srgbClr val="FF3300"/>
                </a:solidFill>
              </a:rPr>
              <a:t>(“Enter a non-negative number  ”);</a:t>
            </a:r>
          </a:p>
          <a:p>
            <a:pPr eaLnBrk="1" hangingPunct="1"/>
            <a:r>
              <a:rPr lang="en-US" altLang="en-US" sz="1600" dirty="0" smtClean="0">
                <a:solidFill>
                  <a:srgbClr val="FF3300"/>
                </a:solidFill>
              </a:rPr>
              <a:t>x </a:t>
            </a:r>
            <a:r>
              <a:rPr lang="en-US" altLang="en-US" sz="1600" dirty="0">
                <a:solidFill>
                  <a:srgbClr val="FF3300"/>
                </a:solidFill>
              </a:rPr>
              <a:t>= </a:t>
            </a:r>
            <a:r>
              <a:rPr lang="en-US" altLang="en-US" sz="1600" dirty="0" err="1" smtClean="0">
                <a:solidFill>
                  <a:srgbClr val="FF3300"/>
                </a:solidFill>
              </a:rPr>
              <a:t>in.nextInt</a:t>
            </a:r>
            <a:r>
              <a:rPr lang="en-US" altLang="en-US" sz="1600" dirty="0" smtClean="0">
                <a:solidFill>
                  <a:srgbClr val="FF3300"/>
                </a:solidFill>
              </a:rPr>
              <a:t>( );</a:t>
            </a:r>
            <a:endParaRPr lang="en-US" altLang="en-US" sz="1600" dirty="0">
              <a:solidFill>
                <a:srgbClr val="FF3300"/>
              </a:solidFill>
            </a:endParaRPr>
          </a:p>
          <a:p>
            <a:pPr eaLnBrk="1" hangingPunct="1"/>
            <a:r>
              <a:rPr lang="en-US" altLang="en-US" sz="1600" dirty="0">
                <a:solidFill>
                  <a:srgbClr val="FF3300"/>
                </a:solidFill>
              </a:rPr>
              <a:t>y = </a:t>
            </a:r>
            <a:r>
              <a:rPr lang="en-US" altLang="en-US" sz="1600" dirty="0" err="1">
                <a:solidFill>
                  <a:srgbClr val="FF3300"/>
                </a:solidFill>
              </a:rPr>
              <a:t>Math.sqrt</a:t>
            </a:r>
            <a:r>
              <a:rPr lang="en-US" altLang="en-US" sz="1600" dirty="0">
                <a:solidFill>
                  <a:srgbClr val="FF3300"/>
                </a:solidFill>
              </a:rPr>
              <a:t>((double) x);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313832" y="4519186"/>
            <a:ext cx="48301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chemeClr val="accent2"/>
                </a:solidFill>
              </a:rPr>
              <a:t>do </a:t>
            </a:r>
          </a:p>
          <a:p>
            <a:pPr eaLnBrk="1" hangingPunct="1"/>
            <a:r>
              <a:rPr lang="en-US" altLang="en-US" sz="1600" dirty="0" smtClean="0">
                <a:solidFill>
                  <a:schemeClr val="accent2"/>
                </a:solidFill>
              </a:rPr>
              <a:t>{</a:t>
            </a:r>
          </a:p>
          <a:p>
            <a:pPr eaLnBrk="1" hangingPunct="1"/>
            <a:r>
              <a:rPr lang="en-US" altLang="en-US" sz="1600" dirty="0">
                <a:solidFill>
                  <a:schemeClr val="accent2"/>
                </a:solidFill>
              </a:rPr>
              <a:t> </a:t>
            </a:r>
            <a:r>
              <a:rPr lang="en-US" altLang="en-US" sz="1600" dirty="0" smtClean="0">
                <a:solidFill>
                  <a:schemeClr val="accent2"/>
                </a:solidFill>
              </a:rPr>
              <a:t>       </a:t>
            </a:r>
            <a:r>
              <a:rPr lang="en-US" altLang="en-US" sz="1600" dirty="0" err="1" smtClean="0">
                <a:solidFill>
                  <a:schemeClr val="accent2"/>
                </a:solidFill>
              </a:rPr>
              <a:t>System.out.print</a:t>
            </a:r>
            <a:r>
              <a:rPr lang="en-US" altLang="en-US" sz="1600" dirty="0" smtClean="0">
                <a:solidFill>
                  <a:schemeClr val="accent2"/>
                </a:solidFill>
              </a:rPr>
              <a:t>(“Enter a non-negative number  ”);</a:t>
            </a:r>
            <a:endParaRPr lang="en-US" altLang="en-US" sz="1600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600" dirty="0">
                <a:solidFill>
                  <a:schemeClr val="accent2"/>
                </a:solidFill>
              </a:rPr>
              <a:t>        x = </a:t>
            </a:r>
            <a:r>
              <a:rPr lang="en-US" altLang="en-US" sz="1600" dirty="0" err="1" smtClean="0">
                <a:solidFill>
                  <a:schemeClr val="accent2"/>
                </a:solidFill>
              </a:rPr>
              <a:t>in.nextInt</a:t>
            </a:r>
            <a:r>
              <a:rPr lang="en-US" altLang="en-US" sz="1600" dirty="0" smtClean="0">
                <a:solidFill>
                  <a:schemeClr val="accent2"/>
                </a:solidFill>
              </a:rPr>
              <a:t>( );</a:t>
            </a:r>
            <a:endParaRPr lang="en-US" altLang="en-US" sz="1600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600" dirty="0">
                <a:solidFill>
                  <a:schemeClr val="accent2"/>
                </a:solidFill>
              </a:rPr>
              <a:t>} while (x &lt; 0);</a:t>
            </a:r>
          </a:p>
          <a:p>
            <a:pPr eaLnBrk="1" hangingPunct="1"/>
            <a:r>
              <a:rPr lang="en-US" altLang="en-US" sz="1600" dirty="0">
                <a:solidFill>
                  <a:schemeClr val="accent2"/>
                </a:solidFill>
              </a:rPr>
              <a:t> y = </a:t>
            </a:r>
            <a:r>
              <a:rPr lang="en-US" altLang="en-US" sz="1600" dirty="0" err="1">
                <a:solidFill>
                  <a:schemeClr val="accent2"/>
                </a:solidFill>
              </a:rPr>
              <a:t>Math.sqrt</a:t>
            </a:r>
            <a:r>
              <a:rPr lang="en-US" altLang="en-US" sz="1600" dirty="0">
                <a:solidFill>
                  <a:schemeClr val="accent2"/>
                </a:solidFill>
              </a:rPr>
              <a:t>((double) x);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53498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1">
              <a:lnSpc>
                <a:spcPct val="80000"/>
              </a:lnSpc>
              <a:defRPr/>
            </a:pPr>
            <a:r>
              <a:rPr lang="en-US" dirty="0"/>
              <a:t>if (age &lt; 0) output=“error”;</a:t>
            </a:r>
          </a:p>
          <a:p>
            <a:pPr marL="0" lvl="1">
              <a:lnSpc>
                <a:spcPct val="80000"/>
              </a:lnSpc>
              <a:defRPr/>
            </a:pPr>
            <a:r>
              <a:rPr lang="en-US" dirty="0"/>
              <a:t>   else if(age&lt;=8) output=“too young”;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else if(age&lt;=17) output=“ok”;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     else if(age&lt;=24) output=“too old”;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  	   else output=“really </a:t>
            </a:r>
            <a:r>
              <a:rPr lang="en-US" dirty="0" err="1"/>
              <a:t>really</a:t>
            </a:r>
            <a:r>
              <a:rPr lang="en-US" dirty="0"/>
              <a:t> old”;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dirty="0"/>
              <a:t>if(age &lt; 0) output=“error”;</a:t>
            </a:r>
          </a:p>
          <a:p>
            <a:pPr>
              <a:defRPr/>
            </a:pPr>
            <a:r>
              <a:rPr lang="en-US" dirty="0"/>
              <a:t>if(age&lt;=8) output=“too young”;</a:t>
            </a:r>
          </a:p>
          <a:p>
            <a:pPr>
              <a:defRPr/>
            </a:pPr>
            <a:r>
              <a:rPr lang="en-US" dirty="0"/>
              <a:t>if(age&lt;=17) output=“ok”;</a:t>
            </a:r>
          </a:p>
          <a:p>
            <a:pPr>
              <a:defRPr/>
            </a:pPr>
            <a:r>
              <a:rPr lang="en-US" dirty="0"/>
              <a:t>if(age&lt;=24) output=“too old”;</a:t>
            </a:r>
          </a:p>
          <a:p>
            <a:pPr>
              <a:defRPr/>
            </a:pPr>
            <a:r>
              <a:rPr lang="en-US" dirty="0"/>
              <a:t>else output=“really </a:t>
            </a:r>
            <a:r>
              <a:rPr lang="en-US" dirty="0" err="1"/>
              <a:t>really</a:t>
            </a:r>
            <a:r>
              <a:rPr lang="en-US" dirty="0"/>
              <a:t> old”;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638800" y="1752600"/>
            <a:ext cx="3148013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Nested approach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Note:  indentation is not 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needed, its there for program</a:t>
            </a:r>
          </a:p>
          <a:p>
            <a:pPr eaLnBrk="1" hangingPunct="1"/>
            <a:r>
              <a:rPr lang="en-US" altLang="en-US" sz="2000" i="1">
                <a:solidFill>
                  <a:schemeClr val="accent2"/>
                </a:solidFill>
              </a:rPr>
              <a:t>readability</a:t>
            </a: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000"/>
              <a:t>Alternate approach – what is</a:t>
            </a:r>
          </a:p>
          <a:p>
            <a:pPr eaLnBrk="1" hangingPunct="1"/>
            <a:r>
              <a:rPr lang="en-US" altLang="en-US" sz="2000"/>
              <a:t>Wrong with this code?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If you are 16, what 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will output be?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>
            <a:off x="4419600" y="1905000"/>
            <a:ext cx="12954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3886200" y="4114800"/>
            <a:ext cx="1752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431800" y="5713413"/>
            <a:ext cx="4445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660066"/>
                </a:solidFill>
              </a:rPr>
              <a:t>We could solve this problem by reordering the</a:t>
            </a:r>
          </a:p>
          <a:p>
            <a:pPr eaLnBrk="1" hangingPunct="1"/>
            <a:r>
              <a:rPr lang="en-US" altLang="en-US" sz="1800">
                <a:solidFill>
                  <a:srgbClr val="660066"/>
                </a:solidFill>
              </a:rPr>
              <a:t>if statements in the opposite order, but the</a:t>
            </a:r>
          </a:p>
          <a:p>
            <a:pPr eaLnBrk="1" hangingPunct="1"/>
            <a:r>
              <a:rPr lang="en-US" altLang="en-US" sz="1800">
                <a:solidFill>
                  <a:srgbClr val="660066"/>
                </a:solidFill>
              </a:rPr>
              <a:t>new code would be inefficient – why?</a:t>
            </a:r>
            <a:r>
              <a:rPr lang="en-US" altLang="en-US" sz="1800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76200" y="117693"/>
            <a:ext cx="6324600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 dirty="0"/>
              <a:t>import </a:t>
            </a:r>
            <a:r>
              <a:rPr lang="en-US" altLang="en-US" sz="1800" dirty="0" err="1" smtClean="0"/>
              <a:t>java.util</a:t>
            </a:r>
            <a:r>
              <a:rPr lang="en-US" altLang="en-US" sz="1800" dirty="0" smtClean="0"/>
              <a:t>.*;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public class </a:t>
            </a:r>
            <a:r>
              <a:rPr lang="en-US" altLang="en-US" sz="1800" dirty="0" err="1"/>
              <a:t>MinOfThree</a:t>
            </a:r>
            <a:r>
              <a:rPr lang="en-US" altLang="en-US" sz="1800" dirty="0" smtClean="0"/>
              <a:t>;  {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public static void main(String[] </a:t>
            </a:r>
            <a:r>
              <a:rPr lang="en-US" altLang="en-US" sz="1800" dirty="0" err="1"/>
              <a:t>args</a:t>
            </a:r>
            <a:r>
              <a:rPr lang="en-US" altLang="en-US" sz="1800" dirty="0" smtClean="0"/>
              <a:t>)  {</a:t>
            </a:r>
          </a:p>
          <a:p>
            <a:pPr eaLnBrk="1" hangingPunct="1"/>
            <a:r>
              <a:rPr lang="en-US" altLang="en-US" sz="1800" dirty="0"/>
              <a:t> </a:t>
            </a:r>
            <a:r>
              <a:rPr lang="en-US" altLang="en-US" sz="1800" dirty="0" smtClean="0"/>
              <a:t>         Scanner in=new Scanner(System.in);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    int num1, num2, num3, min = 0</a:t>
            </a:r>
            <a:r>
              <a:rPr lang="en-US" altLang="en-US" sz="1800" dirty="0" smtClean="0"/>
              <a:t>;</a:t>
            </a:r>
          </a:p>
          <a:p>
            <a:pPr eaLnBrk="1" hangingPunct="1"/>
            <a:r>
              <a:rPr lang="en-US" altLang="en-US" sz="1800" dirty="0"/>
              <a:t> </a:t>
            </a:r>
            <a:r>
              <a:rPr lang="en-US" altLang="en-US" sz="1800" dirty="0" smtClean="0"/>
              <a:t>         </a:t>
            </a:r>
            <a:r>
              <a:rPr lang="en-US" altLang="en-US" sz="1800" dirty="0" err="1" smtClean="0"/>
              <a:t>System.out.println</a:t>
            </a:r>
            <a:r>
              <a:rPr lang="en-US" altLang="en-US" sz="1800" dirty="0" smtClean="0"/>
              <a:t>(“Enter three integers, one at a time”);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    num1 =  </a:t>
            </a:r>
            <a:r>
              <a:rPr lang="en-US" altLang="en-US" sz="1800" dirty="0" err="1" smtClean="0"/>
              <a:t>in.nextInt</a:t>
            </a:r>
            <a:r>
              <a:rPr lang="en-US" altLang="en-US" sz="1800" dirty="0" smtClean="0"/>
              <a:t>( );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    num2 =  </a:t>
            </a:r>
            <a:r>
              <a:rPr lang="en-US" altLang="en-US" sz="1800" dirty="0" err="1" smtClean="0"/>
              <a:t>in.nextInt</a:t>
            </a:r>
            <a:r>
              <a:rPr lang="en-US" altLang="en-US" sz="1800" dirty="0" smtClean="0"/>
              <a:t>( );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    num3 </a:t>
            </a:r>
            <a:r>
              <a:rPr lang="en-US" altLang="en-US" sz="1800" dirty="0" smtClean="0"/>
              <a:t>= </a:t>
            </a:r>
            <a:r>
              <a:rPr lang="en-US" altLang="en-US" sz="1800" dirty="0" err="1" smtClean="0"/>
              <a:t>in.nextInt</a:t>
            </a:r>
            <a:r>
              <a:rPr lang="en-US" altLang="en-US" sz="1800" dirty="0" smtClean="0"/>
              <a:t>( );</a:t>
            </a:r>
            <a:endParaRPr lang="en-US" altLang="en-US" sz="1800" dirty="0"/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         if (num1 &lt; num2)</a:t>
            </a:r>
          </a:p>
          <a:p>
            <a:pPr eaLnBrk="1" hangingPunct="1"/>
            <a:r>
              <a:rPr lang="en-US" altLang="en-US" sz="1800" dirty="0"/>
              <a:t>             if (num1 &lt; num3)</a:t>
            </a:r>
          </a:p>
          <a:p>
            <a:pPr eaLnBrk="1" hangingPunct="1"/>
            <a:r>
              <a:rPr lang="en-US" altLang="en-US" sz="1800" dirty="0"/>
              <a:t>                  min = num1;</a:t>
            </a:r>
          </a:p>
          <a:p>
            <a:pPr eaLnBrk="1" hangingPunct="1"/>
            <a:r>
              <a:rPr lang="en-US" altLang="en-US" sz="1800" dirty="0"/>
              <a:t>             else</a:t>
            </a:r>
          </a:p>
          <a:p>
            <a:pPr eaLnBrk="1" hangingPunct="1"/>
            <a:r>
              <a:rPr lang="en-US" altLang="en-US" sz="1800" dirty="0"/>
              <a:t>                  min = num3;</a:t>
            </a:r>
          </a:p>
          <a:p>
            <a:pPr eaLnBrk="1" hangingPunct="1"/>
            <a:r>
              <a:rPr lang="en-US" altLang="en-US" sz="1800" dirty="0"/>
              <a:t>           else</a:t>
            </a:r>
          </a:p>
          <a:p>
            <a:pPr eaLnBrk="1" hangingPunct="1"/>
            <a:r>
              <a:rPr lang="en-US" altLang="en-US" sz="1800" dirty="0"/>
              <a:t>              if (num2 &lt; num3)</a:t>
            </a:r>
          </a:p>
          <a:p>
            <a:pPr eaLnBrk="1" hangingPunct="1"/>
            <a:r>
              <a:rPr lang="en-US" altLang="en-US" sz="1800" dirty="0"/>
              <a:t>                  min = num2;</a:t>
            </a:r>
          </a:p>
          <a:p>
            <a:pPr eaLnBrk="1" hangingPunct="1"/>
            <a:r>
              <a:rPr lang="en-US" altLang="en-US" sz="1800" dirty="0"/>
              <a:t>              else</a:t>
            </a:r>
          </a:p>
          <a:p>
            <a:pPr eaLnBrk="1" hangingPunct="1"/>
            <a:r>
              <a:rPr lang="en-US" altLang="en-US" sz="1800" dirty="0"/>
              <a:t>                  min = num3;</a:t>
            </a:r>
          </a:p>
          <a:p>
            <a:pPr eaLnBrk="1" hangingPunct="1"/>
            <a:r>
              <a:rPr lang="en-US" altLang="en-US" sz="1800" dirty="0"/>
              <a:t>           </a:t>
            </a:r>
            <a:r>
              <a:rPr lang="en-US" altLang="en-US" sz="1800" dirty="0" err="1"/>
              <a:t>System.out.println</a:t>
            </a:r>
            <a:r>
              <a:rPr lang="en-US" altLang="en-US" sz="1800" dirty="0"/>
              <a:t>(</a:t>
            </a:r>
            <a:r>
              <a:rPr lang="en-US" altLang="en-US" sz="1800" b="1" dirty="0">
                <a:latin typeface="Courier New" pitchFamily="49" charset="0"/>
              </a:rPr>
              <a:t>"</a:t>
            </a:r>
            <a:r>
              <a:rPr lang="en-US" altLang="en-US" sz="1800" dirty="0"/>
              <a:t>Minimum value is: </a:t>
            </a:r>
            <a:r>
              <a:rPr lang="en-US" altLang="en-US" sz="1800" b="1" dirty="0">
                <a:latin typeface="Courier New" pitchFamily="49" charset="0"/>
              </a:rPr>
              <a:t>"</a:t>
            </a:r>
            <a:r>
              <a:rPr lang="en-US" altLang="en-US" sz="1800" dirty="0"/>
              <a:t> + min);</a:t>
            </a:r>
          </a:p>
          <a:p>
            <a:pPr eaLnBrk="1" hangingPunct="1"/>
            <a:r>
              <a:rPr lang="en-US" altLang="en-US" sz="1800" dirty="0"/>
              <a:t>    }</a:t>
            </a:r>
          </a:p>
          <a:p>
            <a:pPr eaLnBrk="1" hangingPunct="1"/>
            <a:r>
              <a:rPr lang="en-US" altLang="en-US" sz="1800" dirty="0"/>
              <a:t>}        </a:t>
            </a:r>
            <a:r>
              <a:rPr lang="en-US" altLang="en-US" sz="1600" dirty="0"/>
              <a:t>	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62400" y="0"/>
            <a:ext cx="4495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Another Example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943600" y="1676400"/>
            <a:ext cx="29718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      Notice the logic here, 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	if num1 &lt; num2, 	then we compare 	num1 and num3, 		to see which is 	smaller, if num1 &lt; 	num3 then num1 	is smallest (we 	already know 	num1is smaller 		than num2)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    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	if num1 is not less 	than num2, we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	compare num2 	and num3</a:t>
            </a:r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 flipH="1">
            <a:off x="2819400" y="2971800"/>
            <a:ext cx="3886200" cy="609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 flipH="1" flipV="1">
            <a:off x="2971800" y="5105400"/>
            <a:ext cx="3733800" cy="457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Switch Statement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alternate approach to using the nested if-else structure is an instruction called switch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will use the switch statement if we are testing a single variable against a list of values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Structure: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400" smtClean="0"/>
              <a:t>switch (variable)			 			{									case val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  :   statement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;					case val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 :   statement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;					case val</a:t>
            </a:r>
            <a:r>
              <a:rPr lang="en-US" altLang="en-US" sz="2400" baseline="-25000" smtClean="0"/>
              <a:t>3</a:t>
            </a:r>
            <a:r>
              <a:rPr lang="en-US" altLang="en-US" sz="2400" smtClean="0"/>
              <a:t>  :   statement</a:t>
            </a:r>
            <a:r>
              <a:rPr lang="en-US" altLang="en-US" sz="2400" baseline="-25000" smtClean="0"/>
              <a:t>3</a:t>
            </a:r>
            <a:r>
              <a:rPr lang="en-US" altLang="en-US" sz="2400" smtClean="0"/>
              <a:t>;					…								case val</a:t>
            </a:r>
            <a:r>
              <a:rPr lang="en-US" altLang="en-US" sz="2400" baseline="-25000" smtClean="0"/>
              <a:t>last</a:t>
            </a:r>
            <a:r>
              <a:rPr lang="en-US" altLang="en-US" sz="2400" smtClean="0"/>
              <a:t> :  statement</a:t>
            </a:r>
            <a:r>
              <a:rPr lang="en-US" altLang="en-US" sz="2400" baseline="-25000" smtClean="0"/>
              <a:t>last</a:t>
            </a:r>
            <a:r>
              <a:rPr lang="en-US" altLang="en-US" sz="2400" smtClean="0"/>
              <a:t>;					default        :  defaultstatement;			}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486400" y="2819400"/>
            <a:ext cx="3352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Compare variable with val1, val2, … and pick which statement to execute based on which value the variable matches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3352800" y="3124200"/>
            <a:ext cx="2209800" cy="304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3657600" y="3124200"/>
            <a:ext cx="1905000" cy="1143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Switch Example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69925" y="990600"/>
            <a:ext cx="5233988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switch (grade)</a:t>
            </a:r>
          </a:p>
          <a:p>
            <a:pPr eaLnBrk="1" hangingPunct="1"/>
            <a:r>
              <a:rPr lang="en-US" altLang="en-US" sz="1800"/>
              <a:t>{</a:t>
            </a:r>
          </a:p>
          <a:p>
            <a:pPr eaLnBrk="1" hangingPunct="1"/>
            <a:r>
              <a:rPr lang="en-US" altLang="en-US" sz="1800"/>
              <a:t>    case ‘A’ : </a:t>
            </a:r>
          </a:p>
          <a:p>
            <a:pPr eaLnBrk="1" hangingPunct="1"/>
            <a:r>
              <a:rPr lang="en-US" altLang="en-US" sz="1800"/>
              <a:t>	comment = 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gold star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;  </a:t>
            </a:r>
          </a:p>
          <a:p>
            <a:pPr eaLnBrk="1" hangingPunct="1"/>
            <a:r>
              <a:rPr lang="en-US" altLang="en-US" sz="1800"/>
              <a:t>	break;</a:t>
            </a:r>
          </a:p>
          <a:p>
            <a:pPr eaLnBrk="1" hangingPunct="1"/>
            <a:r>
              <a:rPr lang="en-US" altLang="en-US" sz="1800"/>
              <a:t>    case ‘B’ : </a:t>
            </a:r>
          </a:p>
          <a:p>
            <a:pPr eaLnBrk="1" hangingPunct="1"/>
            <a:r>
              <a:rPr lang="en-US" altLang="en-US" sz="1800"/>
              <a:t>	comment = 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silver star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; </a:t>
            </a:r>
          </a:p>
          <a:p>
            <a:pPr eaLnBrk="1" hangingPunct="1"/>
            <a:r>
              <a:rPr lang="en-US" altLang="en-US" sz="1800"/>
              <a:t>	break;</a:t>
            </a:r>
          </a:p>
          <a:p>
            <a:pPr eaLnBrk="1" hangingPunct="1"/>
            <a:r>
              <a:rPr lang="en-US" altLang="en-US" sz="1800"/>
              <a:t>    case ‘C’ : </a:t>
            </a:r>
          </a:p>
          <a:p>
            <a:pPr eaLnBrk="1" hangingPunct="1"/>
            <a:r>
              <a:rPr lang="en-US" altLang="en-US" sz="1800"/>
              <a:t>	comment = 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bronze star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; </a:t>
            </a:r>
          </a:p>
          <a:p>
            <a:pPr eaLnBrk="1" hangingPunct="1"/>
            <a:r>
              <a:rPr lang="en-US" altLang="en-US" sz="1800"/>
              <a:t>	break;</a:t>
            </a:r>
          </a:p>
          <a:p>
            <a:pPr eaLnBrk="1" hangingPunct="1"/>
            <a:r>
              <a:rPr lang="en-US" altLang="en-US" sz="1800"/>
              <a:t>    case ‘D’ : </a:t>
            </a:r>
          </a:p>
          <a:p>
            <a:pPr eaLnBrk="1" hangingPunct="1"/>
            <a:r>
              <a:rPr lang="en-US" altLang="en-US" sz="1800"/>
              <a:t>	comment = 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no star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; </a:t>
            </a:r>
          </a:p>
          <a:p>
            <a:pPr eaLnBrk="1" hangingPunct="1"/>
            <a:r>
              <a:rPr lang="en-US" altLang="en-US" sz="1800"/>
              <a:t>	break;</a:t>
            </a:r>
          </a:p>
          <a:p>
            <a:pPr eaLnBrk="1" hangingPunct="1"/>
            <a:r>
              <a:rPr lang="en-US" altLang="en-US" sz="1800"/>
              <a:t>    case ‘F’ : </a:t>
            </a:r>
          </a:p>
          <a:p>
            <a:pPr eaLnBrk="1" hangingPunct="1"/>
            <a:r>
              <a:rPr lang="en-US" altLang="en-US" sz="1800"/>
              <a:t>	comment = 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demerit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; </a:t>
            </a:r>
          </a:p>
          <a:p>
            <a:pPr eaLnBrk="1" hangingPunct="1"/>
            <a:r>
              <a:rPr lang="en-US" altLang="en-US" sz="1800"/>
              <a:t>	break;</a:t>
            </a:r>
          </a:p>
          <a:p>
            <a:pPr eaLnBrk="1" hangingPunct="1"/>
            <a:r>
              <a:rPr lang="en-US" altLang="en-US" sz="1800"/>
              <a:t>    default : </a:t>
            </a:r>
          </a:p>
          <a:p>
            <a:pPr eaLnBrk="1" hangingPunct="1"/>
            <a:r>
              <a:rPr lang="en-US" altLang="en-US" sz="1800"/>
              <a:t>	comment = 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error, illegal letter grade! </a:t>
            </a:r>
            <a:r>
              <a:rPr lang="en-US" altLang="en-US" sz="1800" b="1">
                <a:latin typeface="Courier New" pitchFamily="49" charset="0"/>
              </a:rPr>
              <a:t>"</a:t>
            </a:r>
            <a:r>
              <a:rPr lang="en-US" altLang="en-US" sz="1800"/>
              <a:t>;</a:t>
            </a:r>
          </a:p>
          <a:p>
            <a:pPr eaLnBrk="1" hangingPunct="1"/>
            <a:r>
              <a:rPr lang="en-US" altLang="en-US" sz="1800"/>
              <a:t>}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953000" y="2895600"/>
            <a:ext cx="36353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In this example, comment is a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String which is assigned a value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based on the student’s letter grade</a:t>
            </a: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default is used as an error checking mechanism here – if reached, then the grade is an illegal grade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495800" y="1143000"/>
            <a:ext cx="3975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NOTE:  the word break is used</a:t>
            </a:r>
          </a:p>
          <a:p>
            <a:pPr eaLnBrk="1" hangingPunct="1"/>
            <a:r>
              <a:rPr lang="en-US" altLang="en-US"/>
              <a:t>to exit the switch statement,</a:t>
            </a:r>
          </a:p>
          <a:p>
            <a:pPr eaLnBrk="1" hangingPunct="1"/>
            <a:r>
              <a:rPr lang="en-US" altLang="en-US"/>
              <a:t>default is used as a final else</a:t>
            </a:r>
          </a:p>
          <a:p>
            <a:pPr eaLnBrk="1" hangingPunct="1"/>
            <a:r>
              <a:rPr lang="en-US" altLang="en-US"/>
              <a:t>clause for the switch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Which Statement Should You Use?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76400"/>
            <a:ext cx="3200400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When it comes to selection, you have five possibilities:</a:t>
            </a:r>
          </a:p>
          <a:p>
            <a:pPr lvl="1" eaLnBrk="1" hangingPunct="1"/>
            <a:r>
              <a:rPr lang="en-US" altLang="en-US" sz="2000" smtClean="0"/>
              <a:t>if statement</a:t>
            </a:r>
          </a:p>
          <a:p>
            <a:pPr lvl="1" eaLnBrk="1" hangingPunct="1"/>
            <a:r>
              <a:rPr lang="en-US" altLang="en-US" sz="2000" smtClean="0"/>
              <a:t>if-else statement</a:t>
            </a:r>
          </a:p>
          <a:p>
            <a:pPr lvl="1" eaLnBrk="1" hangingPunct="1"/>
            <a:r>
              <a:rPr lang="en-US" altLang="en-US" sz="2000" smtClean="0"/>
              <a:t>group of if statements</a:t>
            </a:r>
          </a:p>
          <a:p>
            <a:pPr lvl="1" eaLnBrk="1" hangingPunct="1"/>
            <a:r>
              <a:rPr lang="en-US" altLang="en-US" sz="2000" smtClean="0"/>
              <a:t>nested if-else statement</a:t>
            </a:r>
          </a:p>
          <a:p>
            <a:pPr lvl="1" eaLnBrk="1" hangingPunct="1"/>
            <a:r>
              <a:rPr lang="en-US" altLang="en-US" sz="2000" smtClean="0"/>
              <a:t>switch statement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76600" y="1143000"/>
            <a:ext cx="5715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there is only one action, then use the if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two actions, one if the condition is true, one if the condition is false, then use the if-else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you have a series of possibilities, which should you use?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Switch statement if the possibility is based on a single variable and the variable is an integral data type (integer, character or a user defined type that is ordinal)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Otherwise, use the nested if-else statement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Compound Conditions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6629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Recall the code to the right, what is wrong with it?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there is improper logic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need to replace this condition with a compound condition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test two things: if  age &gt; previous upper limit and also if age &lt;= current upper limit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create compound conditions by connecting them together with </a:t>
            </a:r>
            <a:r>
              <a:rPr lang="en-US" altLang="en-US" sz="2400" i="1" smtClean="0"/>
              <a:t>logic </a:t>
            </a:r>
            <a:r>
              <a:rPr lang="en-US" altLang="en-US" sz="2400" smtClean="0"/>
              <a:t>operators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there are 3 forms of logic operators used in Java: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and (denoted as &amp;&amp;) – all conditions must be true for the compound condition to be true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or (denoted as ||) – at least one condition must be true for the compound condition to be true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not (denoted as !) – the item is inverted (true becomes false, false becomes true)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867400" y="1219200"/>
            <a:ext cx="32766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if(age &lt; 0) output=“error”;</a:t>
            </a:r>
          </a:p>
          <a:p>
            <a:pPr eaLnBrk="1" hangingPunct="1"/>
            <a:r>
              <a:rPr lang="en-US" altLang="en-US" sz="1800"/>
              <a:t>if(age&lt;=8) output=“too young”;</a:t>
            </a:r>
          </a:p>
          <a:p>
            <a:pPr eaLnBrk="1" hangingPunct="1"/>
            <a:r>
              <a:rPr lang="en-US" altLang="en-US" sz="1800"/>
              <a:t>if(age&lt;=17) output=“ok”;</a:t>
            </a:r>
          </a:p>
          <a:p>
            <a:pPr eaLnBrk="1" hangingPunct="1"/>
            <a:r>
              <a:rPr lang="en-US" altLang="en-US" sz="1800"/>
              <a:t>if(age&lt;=24) output=“too old”;</a:t>
            </a:r>
          </a:p>
          <a:p>
            <a:pPr eaLnBrk="1" hangingPunct="1"/>
            <a:r>
              <a:rPr lang="en-US" altLang="en-US" sz="1800"/>
              <a:t>else output=“really really old”;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372225" y="4343400"/>
            <a:ext cx="2619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if (age &gt; 8 &amp;&amp; age &lt;=17)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 output=“ok”;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Repetition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458200" cy="5181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What happens if we want to do some action multiple times?  </a:t>
            </a:r>
          </a:p>
          <a:p>
            <a:pPr lvl="1" eaLnBrk="1" hangingPunct="1"/>
            <a:r>
              <a:rPr lang="en-US" altLang="en-US" sz="2400" smtClean="0"/>
              <a:t>For instance, we want to count the number of times it takes when rolling a 6-sided die until we roll a 6</a:t>
            </a:r>
          </a:p>
          <a:p>
            <a:pPr lvl="2" eaLnBrk="1" hangingPunct="1"/>
            <a:r>
              <a:rPr lang="en-US" altLang="en-US" sz="2000" smtClean="0"/>
              <a:t>We write a program that rolls the 6-sided die once and outputs the result, and then we could run the program over and over until we get a 6, but this is both tiresome and requires that the user count the number of times we ran the program</a:t>
            </a:r>
          </a:p>
          <a:p>
            <a:pPr lvl="1" eaLnBrk="1" hangingPunct="1"/>
            <a:r>
              <a:rPr lang="en-US" altLang="en-US" sz="2400" smtClean="0"/>
              <a:t>The better approach is to use a repetition statement which would keep running the same random number instruction over and over until it it a 6, so we will use a repetition control statement</a:t>
            </a:r>
          </a:p>
          <a:p>
            <a:pPr lvl="1" eaLnBrk="1" hangingPunct="1"/>
            <a:r>
              <a:rPr lang="en-US" altLang="en-US" sz="2400" smtClean="0"/>
              <a:t>There are three forms of repetition statements in Java:</a:t>
            </a:r>
          </a:p>
          <a:p>
            <a:pPr lvl="2" eaLnBrk="1" hangingPunct="1"/>
            <a:r>
              <a:rPr lang="en-US" altLang="en-US" sz="2000" smtClean="0"/>
              <a:t>While loops</a:t>
            </a:r>
          </a:p>
          <a:p>
            <a:pPr lvl="2" eaLnBrk="1" hangingPunct="1"/>
            <a:r>
              <a:rPr lang="en-US" altLang="en-US" sz="2000" smtClean="0"/>
              <a:t>Do loops</a:t>
            </a:r>
          </a:p>
          <a:p>
            <a:pPr lvl="2" eaLnBrk="1" hangingPunct="1"/>
            <a:r>
              <a:rPr lang="en-US" altLang="en-US" sz="2000" smtClean="0"/>
              <a:t>For loops</a:t>
            </a:r>
          </a:p>
          <a:p>
            <a:pPr lvl="1"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2235</Words>
  <Application>Microsoft Office PowerPoint</Application>
  <PresentationFormat>On-screen Show (4:3)</PresentationFormat>
  <Paragraphs>344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Times New Roman</vt:lpstr>
      <vt:lpstr>Arial</vt:lpstr>
      <vt:lpstr>Calibri</vt:lpstr>
      <vt:lpstr>Courier New</vt:lpstr>
      <vt:lpstr>Default Design</vt:lpstr>
      <vt:lpstr>Logic</vt:lpstr>
      <vt:lpstr>Nested Statements</vt:lpstr>
      <vt:lpstr>Example</vt:lpstr>
      <vt:lpstr>Another Example</vt:lpstr>
      <vt:lpstr>The Switch Statement</vt:lpstr>
      <vt:lpstr>Switch Example</vt:lpstr>
      <vt:lpstr>Which Statement Should You Use?</vt:lpstr>
      <vt:lpstr>Compound Conditions</vt:lpstr>
      <vt:lpstr>Repetition</vt:lpstr>
      <vt:lpstr>The While Statement</vt:lpstr>
      <vt:lpstr>Example</vt:lpstr>
      <vt:lpstr>Example</vt:lpstr>
      <vt:lpstr>Sentinel Values</vt:lpstr>
      <vt:lpstr>Sum Example</vt:lpstr>
      <vt:lpstr>A slightly different version</vt:lpstr>
      <vt:lpstr>Infinite Loops</vt:lpstr>
      <vt:lpstr>Computing an Average</vt:lpstr>
      <vt:lpstr>The do Loop</vt:lpstr>
      <vt:lpstr>While vs. Do</vt:lpstr>
      <vt:lpstr>Using Loops to Verify Input</vt:lpstr>
    </vt:vector>
  </TitlesOfParts>
  <Company>UTPA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 Control Statements</dc:title>
  <dc:creator>xmeng</dc:creator>
  <cp:lastModifiedBy>Administrator</cp:lastModifiedBy>
  <cp:revision>34</cp:revision>
  <dcterms:created xsi:type="dcterms:W3CDTF">2001-04-12T21:22:56Z</dcterms:created>
  <dcterms:modified xsi:type="dcterms:W3CDTF">2015-05-28T17:21:29Z</dcterms:modified>
</cp:coreProperties>
</file>