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3" r:id="rId3"/>
    <p:sldId id="279" r:id="rId4"/>
    <p:sldId id="274" r:id="rId5"/>
    <p:sldId id="283" r:id="rId6"/>
    <p:sldId id="280" r:id="rId7"/>
    <p:sldId id="281" r:id="rId8"/>
    <p:sldId id="284" r:id="rId9"/>
    <p:sldId id="275" r:id="rId10"/>
    <p:sldId id="269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5" r:id="rId21"/>
    <p:sldId id="296" r:id="rId22"/>
    <p:sldId id="297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F7FF"/>
    <a:srgbClr val="7AC6C4"/>
    <a:srgbClr val="9900F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595" autoAdjust="0"/>
  </p:normalViewPr>
  <p:slideViewPr>
    <p:cSldViewPr>
      <p:cViewPr>
        <p:scale>
          <a:sx n="70" d="100"/>
          <a:sy n="70" d="100"/>
        </p:scale>
        <p:origin x="-44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7CF9-0244-4F90-8898-FE0550F13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7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47D94-A914-473C-AE32-BD72C4097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9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11B13-4984-412F-B3A1-42C3928EF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1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8FD14-D4AD-401E-8080-F0F083F60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54CF7-9723-4C47-94B1-2C527FA61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BE4A3-61A1-418D-A53A-FEA30C5B8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3966D-1BC5-49A8-A813-A76CCB950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3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7071-A1D6-4ADF-A42B-C8C81212F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3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77787-340C-496C-BD88-000398FDB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0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18338-EC06-423E-AF3C-114722E97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4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C4C7-77A9-4857-9023-2042C5BAC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6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AC6C4"/>
            </a:gs>
            <a:gs pos="100000">
              <a:srgbClr val="BDF7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C4F665-C4DD-4538-ADD0-3A87E5003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Numeric Values and Computations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638800"/>
          </a:xfrm>
        </p:spPr>
        <p:txBody>
          <a:bodyPr/>
          <a:lstStyle/>
          <a:p>
            <a:pPr eaLnBrk="1" hangingPunct="1"/>
            <a:r>
              <a:rPr lang="en-US" altLang="en-US" smtClean="0"/>
              <a:t>Today, we extend our programming capabilities by adding numeric values and computations</a:t>
            </a:r>
          </a:p>
          <a:p>
            <a:pPr lvl="1" eaLnBrk="1" hangingPunct="1"/>
            <a:r>
              <a:rPr lang="en-US" altLang="en-US" smtClean="0"/>
              <a:t>As introduced last time, we can store numeric values in int and double variables</a:t>
            </a:r>
          </a:p>
          <a:p>
            <a:pPr lvl="2" eaLnBrk="1" hangingPunct="1"/>
            <a:r>
              <a:rPr lang="en-US" altLang="en-US" smtClean="0"/>
              <a:t>int x;</a:t>
            </a:r>
          </a:p>
          <a:p>
            <a:pPr lvl="2" eaLnBrk="1" hangingPunct="1"/>
            <a:r>
              <a:rPr lang="en-US" altLang="en-US" smtClean="0"/>
              <a:t>double y;</a:t>
            </a:r>
          </a:p>
          <a:p>
            <a:pPr lvl="1" eaLnBrk="1" hangingPunct="1"/>
            <a:r>
              <a:rPr lang="en-US" altLang="en-US" smtClean="0"/>
              <a:t>In order to use these values, we write expressions which are much like mathematical expressions like x + 5 or y * 1.1</a:t>
            </a:r>
          </a:p>
          <a:p>
            <a:pPr lvl="1" eaLnBrk="1" hangingPunct="1"/>
            <a:r>
              <a:rPr lang="en-US" altLang="en-US" smtClean="0"/>
              <a:t>We store the results in other variables using assignment statement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Converting Inputs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dirty="0" err="1" smtClean="0"/>
              <a:t>JOptionPane.showInputDialog</a:t>
            </a:r>
            <a:r>
              <a:rPr lang="en-US" altLang="en-US" sz="2800" dirty="0" smtClean="0"/>
              <a:t> message </a:t>
            </a:r>
            <a:r>
              <a:rPr lang="en-US" altLang="en-US" sz="2800" dirty="0" smtClean="0"/>
              <a:t>inputs Strings only, we have to convert the String to another form</a:t>
            </a:r>
            <a:endParaRPr lang="en-US" alt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To </a:t>
            </a:r>
            <a:r>
              <a:rPr lang="en-US" altLang="en-US" sz="2400" dirty="0" smtClean="0"/>
              <a:t>convert an input into an int use: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err="1" smtClean="0"/>
              <a:t>Integer.parseInt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(…));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int age = </a:t>
            </a:r>
            <a:r>
              <a:rPr lang="en-US" altLang="en-US" sz="2000" dirty="0" err="1" smtClean="0"/>
              <a:t>Integer.parseInt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(“Enter your age”));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To convert an input into a double use: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err="1" smtClean="0"/>
              <a:t>Double.parseDouble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(…));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double </a:t>
            </a:r>
            <a:r>
              <a:rPr lang="en-US" altLang="en-US" sz="2000" dirty="0" err="1" smtClean="0"/>
              <a:t>gpa</a:t>
            </a:r>
            <a:r>
              <a:rPr lang="en-US" altLang="en-US" sz="2000" dirty="0" smtClean="0"/>
              <a:t> = </a:t>
            </a:r>
            <a:r>
              <a:rPr lang="en-US" altLang="en-US" sz="2000" dirty="0" err="1" smtClean="0"/>
              <a:t>double.parseDouble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(“Enter your GPA”));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To convert an input into a char use: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(…).</a:t>
            </a:r>
            <a:r>
              <a:rPr lang="en-US" altLang="en-US" sz="2000" dirty="0" err="1" smtClean="0"/>
              <a:t>charAt</a:t>
            </a:r>
            <a:r>
              <a:rPr lang="en-US" altLang="en-US" sz="2000" dirty="0" smtClean="0"/>
              <a:t>(0);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char sex = </a:t>
            </a:r>
            <a:r>
              <a:rPr lang="en-US" altLang="en-US" sz="2000" dirty="0" err="1" smtClean="0"/>
              <a:t>JOptionPane.showInputDialog</a:t>
            </a:r>
            <a:r>
              <a:rPr lang="en-US" altLang="en-US" sz="2000" dirty="0" smtClean="0"/>
              <a:t>(“Enter your sex”).</a:t>
            </a:r>
            <a:r>
              <a:rPr lang="en-US" altLang="en-US" sz="2000" dirty="0" err="1" smtClean="0"/>
              <a:t>charAt</a:t>
            </a:r>
            <a:r>
              <a:rPr lang="en-US" altLang="en-US" sz="2000" dirty="0" smtClean="0"/>
              <a:t>(0</a:t>
            </a:r>
            <a:r>
              <a:rPr lang="en-US" altLang="en-US" sz="2000" dirty="0" smtClean="0"/>
              <a:t>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We prefer to use the Scanner which has next( ) for String input, </a:t>
            </a:r>
            <a:r>
              <a:rPr lang="en-US" altLang="en-US" dirty="0" err="1" smtClean="0"/>
              <a:t>nextInt</a:t>
            </a:r>
            <a:r>
              <a:rPr lang="en-US" altLang="en-US" dirty="0" smtClean="0"/>
              <a:t>( ) and </a:t>
            </a:r>
            <a:r>
              <a:rPr lang="en-US" altLang="en-US" dirty="0" err="1" smtClean="0"/>
              <a:t>nextDouble</a:t>
            </a:r>
            <a:r>
              <a:rPr lang="en-US" altLang="en-US" dirty="0" smtClean="0"/>
              <a:t>( 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For characters, we still need to use .</a:t>
            </a:r>
            <a:r>
              <a:rPr lang="en-US" altLang="en-US" dirty="0" err="1" smtClean="0"/>
              <a:t>charAt</a:t>
            </a:r>
            <a:r>
              <a:rPr lang="en-US" altLang="en-US" dirty="0" smtClean="0"/>
              <a:t>(0)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Control Statements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914400"/>
            <a:ext cx="8686800" cy="5638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There are generally four types of executable instructions in a program:</a:t>
            </a:r>
          </a:p>
          <a:p>
            <a:pPr lvl="1" eaLnBrk="1" hangingPunct="1"/>
            <a:r>
              <a:rPr lang="en-US" altLang="en-US" smtClean="0"/>
              <a:t>Assignment statements</a:t>
            </a:r>
          </a:p>
          <a:p>
            <a:pPr lvl="1" eaLnBrk="1" hangingPunct="1"/>
            <a:r>
              <a:rPr lang="en-US" altLang="en-US" smtClean="0"/>
              <a:t>Input/output statements</a:t>
            </a:r>
          </a:p>
          <a:p>
            <a:pPr lvl="1" eaLnBrk="1" hangingPunct="1"/>
            <a:r>
              <a:rPr lang="en-US" altLang="en-US" smtClean="0"/>
              <a:t>Messages (method calls)</a:t>
            </a:r>
          </a:p>
          <a:p>
            <a:pPr lvl="1" eaLnBrk="1" hangingPunct="1"/>
            <a:r>
              <a:rPr lang="en-US" altLang="en-US" smtClean="0"/>
              <a:t>Control statements</a:t>
            </a:r>
          </a:p>
          <a:p>
            <a:pPr eaLnBrk="1" hangingPunct="1"/>
            <a:r>
              <a:rPr lang="en-US" altLang="en-US" smtClean="0"/>
              <a:t>In a program, all instructions are executed linearly (sequentially)</a:t>
            </a:r>
          </a:p>
          <a:p>
            <a:pPr lvl="1" eaLnBrk="1" hangingPunct="1"/>
            <a:r>
              <a:rPr lang="en-US" altLang="en-US" smtClean="0"/>
              <a:t>Unless a control statement alters the flow of the program</a:t>
            </a:r>
          </a:p>
          <a:p>
            <a:pPr eaLnBrk="1" hangingPunct="1"/>
            <a:r>
              <a:rPr lang="en-US" altLang="en-US" smtClean="0"/>
              <a:t>There are 2 types of control statements</a:t>
            </a:r>
          </a:p>
          <a:p>
            <a:pPr lvl="1" eaLnBrk="1" hangingPunct="1"/>
            <a:r>
              <a:rPr lang="en-US" altLang="en-US" smtClean="0"/>
              <a:t>Selection</a:t>
            </a:r>
          </a:p>
          <a:p>
            <a:pPr lvl="1" eaLnBrk="1" hangingPunct="1"/>
            <a:r>
              <a:rPr lang="en-US" altLang="en-US" smtClean="0"/>
              <a:t>Repetition (also called iteration or loops)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Branching Behavior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08125" y="1946275"/>
            <a:ext cx="2846388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Branching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Branching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Branching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Sequential instruction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…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457200" y="5105400"/>
            <a:ext cx="1066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457200" y="2209800"/>
            <a:ext cx="0" cy="2895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7200" y="2209800"/>
            <a:ext cx="990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1066800" y="3657600"/>
            <a:ext cx="457200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1066800" y="4038600"/>
            <a:ext cx="45720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800600" y="1981200"/>
            <a:ext cx="40481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Ordinarily, the program is</a:t>
            </a:r>
          </a:p>
          <a:p>
            <a:pPr eaLnBrk="1" hangingPunct="1"/>
            <a:r>
              <a:rPr lang="en-US" altLang="en-US"/>
              <a:t>executed by following each</a:t>
            </a:r>
          </a:p>
          <a:p>
            <a:pPr eaLnBrk="1" hangingPunct="1"/>
            <a:r>
              <a:rPr lang="en-US" altLang="en-US"/>
              <a:t>sequential instruction in order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     A control statement causes a</a:t>
            </a:r>
          </a:p>
          <a:p>
            <a:pPr eaLnBrk="1" hangingPunct="1"/>
            <a:r>
              <a:rPr lang="en-US" altLang="en-US"/>
              <a:t>     “branch” to a new location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Branches may be used to select</a:t>
            </a:r>
          </a:p>
          <a:p>
            <a:pPr eaLnBrk="1" hangingPunct="1"/>
            <a:r>
              <a:rPr lang="en-US" altLang="en-US"/>
              <a:t>between instructions, to skip</a:t>
            </a:r>
          </a:p>
          <a:p>
            <a:pPr eaLnBrk="1" hangingPunct="1"/>
            <a:r>
              <a:rPr lang="en-US" altLang="en-US"/>
              <a:t>over instructions, or to</a:t>
            </a:r>
          </a:p>
          <a:p>
            <a:pPr eaLnBrk="1" hangingPunct="1"/>
            <a:r>
              <a:rPr lang="en-US" altLang="en-US"/>
              <a:t>repeat instructions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990600" y="2514600"/>
            <a:ext cx="533400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990600" y="2895600"/>
            <a:ext cx="60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2895600"/>
            <a:ext cx="533400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219200" y="2795588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 flipV="1">
            <a:off x="4267200" y="3733800"/>
            <a:ext cx="3733800" cy="1295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 flipV="1">
            <a:off x="4267200" y="2590800"/>
            <a:ext cx="4038600" cy="2057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 flipV="1">
            <a:off x="4267200" y="5257800"/>
            <a:ext cx="609600" cy="609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 statements are used to skip an instruction or to choose among a set of instructions</a:t>
            </a:r>
          </a:p>
          <a:p>
            <a:pPr eaLnBrk="1" hangingPunct="1"/>
            <a:r>
              <a:rPr lang="en-US" altLang="en-US" smtClean="0"/>
              <a:t>The selection is based on a boolean evaluation</a:t>
            </a:r>
          </a:p>
          <a:p>
            <a:pPr lvl="1" eaLnBrk="1" hangingPunct="1"/>
            <a:r>
              <a:rPr lang="en-US" altLang="en-US" smtClean="0"/>
              <a:t>Booleans evaluate to true or false</a:t>
            </a:r>
          </a:p>
          <a:p>
            <a:pPr lvl="2" eaLnBrk="1" hangingPunct="1"/>
            <a:r>
              <a:rPr lang="en-US" altLang="en-US" smtClean="0"/>
              <a:t>if true, do the statement(s), if false, skip the statement(s)</a:t>
            </a:r>
          </a:p>
          <a:p>
            <a:pPr lvl="2" eaLnBrk="1" hangingPunct="1"/>
            <a:r>
              <a:rPr lang="en-US" altLang="en-US" smtClean="0"/>
              <a:t>the boolean evaluation can be based on a boolean variable or a boolean expression</a:t>
            </a:r>
          </a:p>
          <a:p>
            <a:pPr lvl="1" eaLnBrk="1" hangingPunct="1"/>
            <a:r>
              <a:rPr lang="en-US" altLang="en-US" smtClean="0"/>
              <a:t>In this way, given 1 or more statements, the boolean expression is used to determine which one to select and execute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Boolean expression is code that evaluates to true or false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Boolean expressions often use relational operators to test the value of a variable or to compare two or more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There are 6 relational operators: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 less than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&gt;  greater than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= =  equal to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notice it is not the same as “=” used in assignment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! =  not equal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=  less than or equal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&gt; =  greater than or equal 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Variables and values tested using relational operators can be of numeric types or char types, we will also see ways to compare String types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if Statement</a:t>
            </a:r>
          </a:p>
        </p:txBody>
      </p:sp>
      <p:grpSp>
        <p:nvGrpSpPr>
          <p:cNvPr id="16387" name="Group 3"/>
          <p:cNvGrpSpPr>
            <a:grpSpLocks noChangeAspect="1"/>
          </p:cNvGrpSpPr>
          <p:nvPr/>
        </p:nvGrpSpPr>
        <p:grpSpPr bwMode="auto">
          <a:xfrm>
            <a:off x="2244725" y="3352800"/>
            <a:ext cx="6899275" cy="2811463"/>
            <a:chOff x="432" y="1238"/>
            <a:chExt cx="5495" cy="2238"/>
          </a:xfrm>
        </p:grpSpPr>
        <p:sp>
          <p:nvSpPr>
            <p:cNvPr id="16405" name="Text Box 4"/>
            <p:cNvSpPr txBox="1">
              <a:spLocks noChangeAspect="1" noChangeArrowheads="1"/>
            </p:cNvSpPr>
            <p:nvPr/>
          </p:nvSpPr>
          <p:spPr bwMode="auto">
            <a:xfrm>
              <a:off x="1920" y="2054"/>
              <a:ext cx="2089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000" b="1">
                  <a:latin typeface="Courier New" pitchFamily="49" charset="0"/>
                </a:rPr>
                <a:t>if ( </a:t>
              </a:r>
              <a:r>
                <a:rPr lang="en-US" altLang="en-US" sz="2000" b="1" i="1">
                  <a:solidFill>
                    <a:schemeClr val="accent1"/>
                  </a:solidFill>
                  <a:latin typeface="Courier New" pitchFamily="49" charset="0"/>
                </a:rPr>
                <a:t>condition</a:t>
              </a:r>
              <a:r>
                <a:rPr lang="en-US" altLang="en-US" sz="2000" b="1">
                  <a:latin typeface="Courier New" pitchFamily="49" charset="0"/>
                </a:rPr>
                <a:t> )</a:t>
              </a:r>
            </a:p>
            <a:p>
              <a:r>
                <a:rPr lang="en-US" altLang="en-US" sz="2000" b="1">
                  <a:latin typeface="Courier New" pitchFamily="49" charset="0"/>
                </a:rPr>
                <a:t>   </a:t>
              </a:r>
              <a:r>
                <a:rPr lang="en-US" altLang="en-US" sz="2000" b="1" i="1">
                  <a:solidFill>
                    <a:schemeClr val="accent1"/>
                  </a:solidFill>
                  <a:latin typeface="Courier New" pitchFamily="49" charset="0"/>
                </a:rPr>
                <a:t>statement</a:t>
              </a:r>
              <a:r>
                <a:rPr lang="en-US" altLang="en-US" sz="2000" b="1">
                  <a:latin typeface="Courier New" pitchFamily="49" charset="0"/>
                </a:rPr>
                <a:t>;</a:t>
              </a:r>
            </a:p>
          </p:txBody>
        </p:sp>
        <p:grpSp>
          <p:nvGrpSpPr>
            <p:cNvPr id="16406" name="Group 5"/>
            <p:cNvGrpSpPr>
              <a:grpSpLocks noChangeAspect="1"/>
            </p:cNvGrpSpPr>
            <p:nvPr/>
          </p:nvGrpSpPr>
          <p:grpSpPr bwMode="auto">
            <a:xfrm>
              <a:off x="432" y="1430"/>
              <a:ext cx="1440" cy="682"/>
              <a:chOff x="432" y="1430"/>
              <a:chExt cx="1440" cy="682"/>
            </a:xfrm>
          </p:grpSpPr>
          <p:sp>
            <p:nvSpPr>
              <p:cNvPr id="37894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432" y="1430"/>
                <a:ext cx="1388" cy="56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urier New" pitchFamily="49" charset="0"/>
                  </a:rPr>
                  <a:t>if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 is a Java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reserved word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414" name="Line 7"/>
              <p:cNvSpPr>
                <a:spLocks noChangeAspect="1" noChangeShapeType="1"/>
              </p:cNvSpPr>
              <p:nvPr/>
            </p:nvSpPr>
            <p:spPr bwMode="auto">
              <a:xfrm>
                <a:off x="1536" y="1968"/>
                <a:ext cx="336" cy="14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07" name="Group 8"/>
            <p:cNvGrpSpPr>
              <a:grpSpLocks noChangeAspect="1"/>
            </p:cNvGrpSpPr>
            <p:nvPr/>
          </p:nvGrpSpPr>
          <p:grpSpPr bwMode="auto">
            <a:xfrm>
              <a:off x="2002" y="1238"/>
              <a:ext cx="3925" cy="826"/>
              <a:chOff x="2002" y="1238"/>
              <a:chExt cx="3925" cy="826"/>
            </a:xfrm>
          </p:grpSpPr>
          <p:sp>
            <p:nvSpPr>
              <p:cNvPr id="37897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002" y="1238"/>
                <a:ext cx="3925" cy="56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condition must be a </a:t>
                </a:r>
                <a:r>
                  <a:rPr lang="en-US" sz="20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boolean expression</a:t>
                </a: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It must evaluate to either true or false</a:t>
                </a:r>
                <a:r>
                  <a:rPr lang="en-US" sz="2000" b="1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  <a:endParaRPr lang="en-US"/>
              </a:p>
            </p:txBody>
          </p:sp>
          <p:sp>
            <p:nvSpPr>
              <p:cNvPr id="16412" name="Line 10"/>
              <p:cNvSpPr>
                <a:spLocks noChangeAspect="1" noChangeShapeType="1"/>
              </p:cNvSpPr>
              <p:nvPr/>
            </p:nvSpPr>
            <p:spPr bwMode="auto">
              <a:xfrm flipH="1">
                <a:off x="2880" y="1776"/>
                <a:ext cx="96" cy="288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08" name="Group 11"/>
            <p:cNvGrpSpPr>
              <a:grpSpLocks noChangeAspect="1"/>
            </p:cNvGrpSpPr>
            <p:nvPr/>
          </p:nvGrpSpPr>
          <p:grpSpPr bwMode="auto">
            <a:xfrm>
              <a:off x="648" y="2640"/>
              <a:ext cx="4365" cy="836"/>
              <a:chOff x="648" y="2640"/>
              <a:chExt cx="4365" cy="836"/>
            </a:xfrm>
          </p:grpSpPr>
          <p:sp>
            <p:nvSpPr>
              <p:cNvPr id="37900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648" y="2916"/>
                <a:ext cx="4365" cy="56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If the condition is true, the statement is executed.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If it is false, the statement is skipped.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410" name="Line 13"/>
              <p:cNvSpPr>
                <a:spLocks noChangeAspect="1" noChangeShapeType="1"/>
              </p:cNvSpPr>
              <p:nvPr/>
            </p:nvSpPr>
            <p:spPr bwMode="auto">
              <a:xfrm flipV="1">
                <a:off x="2736" y="2640"/>
                <a:ext cx="0" cy="288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388" name="Text Box 14"/>
          <p:cNvSpPr txBox="1">
            <a:spLocks noChangeArrowheads="1"/>
          </p:cNvSpPr>
          <p:nvPr/>
        </p:nvSpPr>
        <p:spPr bwMode="auto">
          <a:xfrm>
            <a:off x="288925" y="1219200"/>
            <a:ext cx="841216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 A common form of selection statement is the if statement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 In the if statement, a condition is tested, and if it evaluates to true</a:t>
            </a:r>
          </a:p>
          <a:p>
            <a:pPr eaLnBrk="1" hangingPunct="1"/>
            <a:r>
              <a:rPr lang="en-US" altLang="en-US"/>
              <a:t>    then the statement which follows is executed, otherwise the </a:t>
            </a:r>
          </a:p>
          <a:p>
            <a:pPr eaLnBrk="1" hangingPunct="1"/>
            <a:r>
              <a:rPr lang="en-US" altLang="en-US"/>
              <a:t>    statement which follows is skipped</a:t>
            </a:r>
          </a:p>
        </p:txBody>
      </p:sp>
      <p:grpSp>
        <p:nvGrpSpPr>
          <p:cNvPr id="16389" name="Group 15"/>
          <p:cNvGrpSpPr>
            <a:grpSpLocks noChangeAspect="1"/>
          </p:cNvGrpSpPr>
          <p:nvPr/>
        </p:nvGrpSpPr>
        <p:grpSpPr bwMode="auto">
          <a:xfrm>
            <a:off x="0" y="3429000"/>
            <a:ext cx="2495550" cy="3162300"/>
            <a:chOff x="1848" y="960"/>
            <a:chExt cx="1970" cy="2496"/>
          </a:xfrm>
        </p:grpSpPr>
        <p:grpSp>
          <p:nvGrpSpPr>
            <p:cNvPr id="16390" name="Group 16"/>
            <p:cNvGrpSpPr>
              <a:grpSpLocks noChangeAspect="1"/>
            </p:cNvGrpSpPr>
            <p:nvPr/>
          </p:nvGrpSpPr>
          <p:grpSpPr bwMode="auto">
            <a:xfrm>
              <a:off x="1848" y="960"/>
              <a:ext cx="1200" cy="1008"/>
              <a:chOff x="2016" y="960"/>
              <a:chExt cx="1200" cy="1008"/>
            </a:xfrm>
          </p:grpSpPr>
          <p:grpSp>
            <p:nvGrpSpPr>
              <p:cNvPr id="16401" name="Group 17"/>
              <p:cNvGrpSpPr>
                <a:grpSpLocks noChangeAspect="1"/>
              </p:cNvGrpSpPr>
              <p:nvPr/>
            </p:nvGrpSpPr>
            <p:grpSpPr bwMode="auto">
              <a:xfrm>
                <a:off x="2016" y="1392"/>
                <a:ext cx="1200" cy="576"/>
                <a:chOff x="2016" y="1584"/>
                <a:chExt cx="1200" cy="576"/>
              </a:xfrm>
            </p:grpSpPr>
            <p:sp>
              <p:nvSpPr>
                <p:cNvPr id="16403" name="AutoShap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04" name="Text Box 1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73" y="1609"/>
                  <a:ext cx="887" cy="5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16402" name="AutoShape 20"/>
              <p:cNvCxnSpPr>
                <a:cxnSpLocks noChangeAspect="1" noChangeShapeType="1"/>
                <a:endCxn id="16403" idx="0"/>
              </p:cNvCxnSpPr>
              <p:nvPr/>
            </p:nvCxnSpPr>
            <p:spPr bwMode="auto">
              <a:xfrm>
                <a:off x="2616" y="960"/>
                <a:ext cx="0" cy="432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6391" name="Group 21"/>
            <p:cNvGrpSpPr>
              <a:grpSpLocks noChangeAspect="1"/>
            </p:cNvGrpSpPr>
            <p:nvPr/>
          </p:nvGrpSpPr>
          <p:grpSpPr bwMode="auto">
            <a:xfrm>
              <a:off x="2448" y="1680"/>
              <a:ext cx="1370" cy="1776"/>
              <a:chOff x="2616" y="1680"/>
              <a:chExt cx="1370" cy="1776"/>
            </a:xfrm>
          </p:grpSpPr>
          <p:cxnSp>
            <p:nvCxnSpPr>
              <p:cNvPr id="16399" name="AutoShape 22"/>
              <p:cNvCxnSpPr>
                <a:cxnSpLocks noChangeAspect="1" noChangeShapeType="1"/>
                <a:stCxn id="16403" idx="3"/>
              </p:cNvCxnSpPr>
              <p:nvPr/>
            </p:nvCxnSpPr>
            <p:spPr bwMode="auto">
              <a:xfrm flipH="1">
                <a:off x="2616" y="1680"/>
                <a:ext cx="600" cy="1776"/>
              </a:xfrm>
              <a:prstGeom prst="bentConnector4">
                <a:avLst>
                  <a:gd name="adj1" fmla="val -48167"/>
                  <a:gd name="adj2" fmla="val 79727"/>
                </a:avLst>
              </a:prstGeom>
              <a:noFill/>
              <a:ln w="31750">
                <a:solidFill>
                  <a:srgbClr val="FF0000"/>
                </a:solidFill>
                <a:miter lim="800000"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7911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3490" y="2084"/>
                <a:ext cx="496" cy="28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16392" name="AutoShape 24"/>
            <p:cNvCxnSpPr>
              <a:cxnSpLocks noChangeAspect="1" noChangeShapeType="1"/>
              <a:stCxn id="16398" idx="2"/>
            </p:cNvCxnSpPr>
            <p:nvPr/>
          </p:nvCxnSpPr>
          <p:spPr bwMode="auto">
            <a:xfrm>
              <a:off x="2448" y="2775"/>
              <a:ext cx="0" cy="681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6393" name="Group 25"/>
            <p:cNvGrpSpPr>
              <a:grpSpLocks noChangeAspect="1"/>
            </p:cNvGrpSpPr>
            <p:nvPr/>
          </p:nvGrpSpPr>
          <p:grpSpPr bwMode="auto">
            <a:xfrm>
              <a:off x="1944" y="1968"/>
              <a:ext cx="1008" cy="836"/>
              <a:chOff x="2112" y="1968"/>
              <a:chExt cx="1008" cy="836"/>
            </a:xfrm>
          </p:grpSpPr>
          <p:grpSp>
            <p:nvGrpSpPr>
              <p:cNvPr id="16394" name="Group 26"/>
              <p:cNvGrpSpPr>
                <a:grpSpLocks noChangeAspect="1"/>
              </p:cNvGrpSpPr>
              <p:nvPr/>
            </p:nvGrpSpPr>
            <p:grpSpPr bwMode="auto">
              <a:xfrm>
                <a:off x="2112" y="2515"/>
                <a:ext cx="1008" cy="289"/>
                <a:chOff x="2112" y="2467"/>
                <a:chExt cx="1008" cy="289"/>
              </a:xfrm>
            </p:grpSpPr>
            <p:sp>
              <p:nvSpPr>
                <p:cNvPr id="16397" name="Rectangle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98" name="Text Box 2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68" y="2467"/>
                  <a:ext cx="897" cy="2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</a:t>
                  </a:r>
                  <a:endParaRPr lang="en-US" altLang="en-US"/>
                </a:p>
              </p:txBody>
            </p:sp>
          </p:grpSp>
          <p:cxnSp>
            <p:nvCxnSpPr>
              <p:cNvPr id="16395" name="AutoShape 29"/>
              <p:cNvCxnSpPr>
                <a:cxnSpLocks noChangeAspect="1" noChangeShapeType="1"/>
                <a:stCxn id="16403" idx="2"/>
                <a:endCxn id="16397" idx="0"/>
              </p:cNvCxnSpPr>
              <p:nvPr/>
            </p:nvCxnSpPr>
            <p:spPr bwMode="auto">
              <a:xfrm>
                <a:off x="2616" y="1968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7918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605" y="2083"/>
                <a:ext cx="466" cy="289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228600"/>
            <a:ext cx="4876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943600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if (total &gt; amount)</a:t>
            </a:r>
          </a:p>
          <a:p>
            <a:pPr eaLnBrk="1" hangingPunct="1"/>
            <a:r>
              <a:rPr lang="en-US" altLang="en-US" sz="2200"/>
              <a:t>    total = total + (amount + 1);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(sex = = ‘m’) </a:t>
            </a:r>
          </a:p>
          <a:p>
            <a:pPr eaLnBrk="1" hangingPunct="1"/>
            <a:r>
              <a:rPr lang="en-US" altLang="en-US" sz="2200"/>
              <a:t>    pay = pay + 500;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(age &gt; 21)</a:t>
            </a:r>
          </a:p>
          <a:p>
            <a:pPr eaLnBrk="1" hangingPunct="1"/>
            <a:r>
              <a:rPr lang="en-US" altLang="en-US" sz="2200"/>
              <a:t>    System.out.println(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Ok, you can drink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);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(sunny)</a:t>
            </a:r>
          </a:p>
          <a:p>
            <a:pPr eaLnBrk="1" hangingPunct="1"/>
            <a:r>
              <a:rPr lang="en-US" altLang="en-US" sz="2200"/>
              <a:t>    System.out.println(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Wear your sunglasses!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);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(rainy)</a:t>
            </a:r>
          </a:p>
          <a:p>
            <a:pPr eaLnBrk="1" hangingPunct="1"/>
            <a:r>
              <a:rPr lang="en-US" altLang="en-US" sz="2200"/>
              <a:t>     System.out.println(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Take an umbrella</a:t>
            </a:r>
            <a:r>
              <a:rPr lang="en-US" altLang="en-US" sz="2200" b="1">
                <a:latin typeface="Courier New" pitchFamily="49" charset="0"/>
              </a:rPr>
              <a:t>"</a:t>
            </a:r>
            <a:r>
              <a:rPr lang="en-US" altLang="en-US" sz="2200"/>
              <a:t>);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(x &gt; y) </a:t>
            </a:r>
          </a:p>
          <a:p>
            <a:pPr eaLnBrk="1" hangingPunct="1"/>
            <a:r>
              <a:rPr lang="en-US" altLang="en-US" sz="2200"/>
              <a:t>     x = x * 5 + y;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019800" y="1447800"/>
            <a:ext cx="253047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sex is a character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sunny and rainy are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Boolean variables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124200" y="2057400"/>
            <a:ext cx="3868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660066"/>
                </a:solidFill>
              </a:rPr>
              <a:t>Warning:  Do not confuse = and =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 Few Comments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statement starts with if (not IF, If or iF)</a:t>
            </a:r>
          </a:p>
          <a:p>
            <a:pPr eaLnBrk="1" hangingPunct="1"/>
            <a:r>
              <a:rPr lang="en-US" altLang="en-US" sz="2800" smtClean="0"/>
              <a:t>The boolean condition </a:t>
            </a:r>
            <a:r>
              <a:rPr lang="en-US" altLang="en-US" sz="2800" i="1" smtClean="0"/>
              <a:t>must </a:t>
            </a:r>
            <a:r>
              <a:rPr lang="en-US" altLang="en-US" sz="2800" smtClean="0"/>
              <a:t>be placed within ( )</a:t>
            </a:r>
          </a:p>
          <a:p>
            <a:pPr eaLnBrk="1" hangingPunct="1"/>
            <a:r>
              <a:rPr lang="en-US" altLang="en-US" sz="2800" smtClean="0"/>
              <a:t>The condition itself is not followed by a “;”</a:t>
            </a:r>
          </a:p>
          <a:p>
            <a:pPr lvl="1" eaLnBrk="1" hangingPunct="1"/>
            <a:r>
              <a:rPr lang="en-US" altLang="en-US" sz="2400" smtClean="0"/>
              <a:t>For instance, the following statement would confuse the compiler into thinking that the instruction to execute for the if statement is ; and that x = y + 1; is the next instruction in the program</a:t>
            </a:r>
          </a:p>
          <a:p>
            <a:pPr lvl="2" eaLnBrk="1" hangingPunct="1"/>
            <a:r>
              <a:rPr lang="en-US" altLang="en-US" sz="2000" smtClean="0"/>
              <a:t>if (x &gt; y); x = y + 1;</a:t>
            </a:r>
          </a:p>
          <a:p>
            <a:pPr eaLnBrk="1" hangingPunct="1"/>
            <a:r>
              <a:rPr lang="en-US" altLang="en-US" sz="2800" smtClean="0"/>
              <a:t>We may couple the if statements with an “else” clause </a:t>
            </a:r>
          </a:p>
          <a:p>
            <a:pPr lvl="1" eaLnBrk="1" hangingPunct="1"/>
            <a:r>
              <a:rPr lang="en-US" altLang="en-US" sz="2400" smtClean="0"/>
              <a:t>in case there is an action to perform if the condition is false</a:t>
            </a:r>
          </a:p>
          <a:p>
            <a:pPr lvl="1" eaLnBrk="1" hangingPunct="1"/>
            <a:r>
              <a:rPr lang="en-US" altLang="en-US" sz="2400" smtClean="0"/>
              <a:t>this is known as an if-else statement (or if-then-else)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95800" y="0"/>
            <a:ext cx="396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if-else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81000"/>
            <a:ext cx="50292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Used if there are two possibilities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you want to calculate someone’s pay, there are two formulas, one for normal pay and another for overtime pay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example below to the right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if-else statement has two separate statements, one following the condition, one following the word else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neither the condition nor else have a “;” after it, the “;” follows the statement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we refer to the statements as they “if clause” and the “else clause”</a:t>
            </a:r>
          </a:p>
        </p:txBody>
      </p:sp>
      <p:grpSp>
        <p:nvGrpSpPr>
          <p:cNvPr id="19460" name="Group 4"/>
          <p:cNvGrpSpPr>
            <a:grpSpLocks noChangeAspect="1"/>
          </p:cNvGrpSpPr>
          <p:nvPr/>
        </p:nvGrpSpPr>
        <p:grpSpPr bwMode="auto">
          <a:xfrm>
            <a:off x="5943600" y="1371600"/>
            <a:ext cx="2895600" cy="3125788"/>
            <a:chOff x="1608" y="969"/>
            <a:chExt cx="2357" cy="2544"/>
          </a:xfrm>
        </p:grpSpPr>
        <p:grpSp>
          <p:nvGrpSpPr>
            <p:cNvPr id="19464" name="Group 5"/>
            <p:cNvGrpSpPr>
              <a:grpSpLocks noChangeAspect="1"/>
            </p:cNvGrpSpPr>
            <p:nvPr/>
          </p:nvGrpSpPr>
          <p:grpSpPr bwMode="auto">
            <a:xfrm>
              <a:off x="1608" y="969"/>
              <a:ext cx="1200" cy="1008"/>
              <a:chOff x="2016" y="960"/>
              <a:chExt cx="1200" cy="1008"/>
            </a:xfrm>
          </p:grpSpPr>
          <p:grpSp>
            <p:nvGrpSpPr>
              <p:cNvPr id="19479" name="Group 6"/>
              <p:cNvGrpSpPr>
                <a:grpSpLocks noChangeAspect="1"/>
              </p:cNvGrpSpPr>
              <p:nvPr/>
            </p:nvGrpSpPr>
            <p:grpSpPr bwMode="auto">
              <a:xfrm>
                <a:off x="2016" y="1392"/>
                <a:ext cx="1200" cy="576"/>
                <a:chOff x="2016" y="1584"/>
                <a:chExt cx="1200" cy="576"/>
              </a:xfrm>
            </p:grpSpPr>
            <p:sp>
              <p:nvSpPr>
                <p:cNvPr id="19481" name="AutoShape 7"/>
                <p:cNvSpPr>
                  <a:spLocks noChangeAspect="1" noChangeArrowheads="1"/>
                </p:cNvSpPr>
                <p:nvPr/>
              </p:nvSpPr>
              <p:spPr bwMode="auto">
                <a:xfrm>
                  <a:off x="2016" y="1584"/>
                  <a:ext cx="1200" cy="576"/>
                </a:xfrm>
                <a:prstGeom prst="diamond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2" name="Text Box 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59" y="1602"/>
                  <a:ext cx="915" cy="5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condition</a:t>
                  </a:r>
                </a:p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evaluated</a:t>
                  </a:r>
                  <a:endParaRPr lang="en-US" altLang="en-US"/>
                </a:p>
              </p:txBody>
            </p:sp>
          </p:grpSp>
          <p:cxnSp>
            <p:nvCxnSpPr>
              <p:cNvPr id="19480" name="AutoShape 9"/>
              <p:cNvCxnSpPr>
                <a:cxnSpLocks noChangeAspect="1" noChangeShapeType="1"/>
                <a:endCxn id="19481" idx="0"/>
              </p:cNvCxnSpPr>
              <p:nvPr/>
            </p:nvCxnSpPr>
            <p:spPr bwMode="auto">
              <a:xfrm>
                <a:off x="2616" y="960"/>
                <a:ext cx="0" cy="432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9465" name="AutoShape 10"/>
            <p:cNvCxnSpPr>
              <a:cxnSpLocks noChangeAspect="1" noChangeShapeType="1"/>
              <a:stCxn id="19478" idx="2"/>
            </p:cNvCxnSpPr>
            <p:nvPr/>
          </p:nvCxnSpPr>
          <p:spPr bwMode="auto">
            <a:xfrm>
              <a:off x="2208" y="2784"/>
              <a:ext cx="0" cy="729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466" name="Group 11"/>
            <p:cNvGrpSpPr>
              <a:grpSpLocks noChangeAspect="1"/>
            </p:cNvGrpSpPr>
            <p:nvPr/>
          </p:nvGrpSpPr>
          <p:grpSpPr bwMode="auto">
            <a:xfrm>
              <a:off x="1698" y="1977"/>
              <a:ext cx="1019" cy="841"/>
              <a:chOff x="2106" y="1968"/>
              <a:chExt cx="1019" cy="841"/>
            </a:xfrm>
          </p:grpSpPr>
          <p:grpSp>
            <p:nvGrpSpPr>
              <p:cNvPr id="19474" name="Group 12"/>
              <p:cNvGrpSpPr>
                <a:grpSpLocks noChangeAspect="1"/>
              </p:cNvGrpSpPr>
              <p:nvPr/>
            </p:nvGrpSpPr>
            <p:grpSpPr bwMode="auto">
              <a:xfrm>
                <a:off x="2106" y="2510"/>
                <a:ext cx="1019" cy="299"/>
                <a:chOff x="2106" y="2462"/>
                <a:chExt cx="1019" cy="299"/>
              </a:xfrm>
            </p:grpSpPr>
            <p:sp>
              <p:nvSpPr>
                <p:cNvPr id="19477" name="Rectangl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78" name="Text Box 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06" y="2462"/>
                  <a:ext cx="1019" cy="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statement1</a:t>
                  </a:r>
                  <a:endParaRPr lang="en-US" altLang="en-US"/>
                </a:p>
              </p:txBody>
            </p:sp>
          </p:grpSp>
          <p:cxnSp>
            <p:nvCxnSpPr>
              <p:cNvPr id="19475" name="AutoShape 15"/>
              <p:cNvCxnSpPr>
                <a:cxnSpLocks noChangeAspect="1" noChangeShapeType="1"/>
                <a:stCxn id="19481" idx="2"/>
                <a:endCxn id="19477" idx="0"/>
              </p:cNvCxnSpPr>
              <p:nvPr/>
            </p:nvCxnSpPr>
            <p:spPr bwMode="auto">
              <a:xfrm>
                <a:off x="2616" y="1968"/>
                <a:ext cx="0" cy="576"/>
              </a:xfrm>
              <a:prstGeom prst="straightConnector1">
                <a:avLst/>
              </a:prstGeom>
              <a:noFill/>
              <a:ln w="3175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0976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2597" y="2079"/>
                <a:ext cx="481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true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19467" name="AutoShape 17"/>
            <p:cNvCxnSpPr>
              <a:cxnSpLocks noChangeAspect="1" noChangeShapeType="1"/>
              <a:stCxn id="19473" idx="2"/>
            </p:cNvCxnSpPr>
            <p:nvPr/>
          </p:nvCxnSpPr>
          <p:spPr bwMode="auto">
            <a:xfrm rot="5400000">
              <a:off x="2467" y="2525"/>
              <a:ext cx="729" cy="1248"/>
            </a:xfrm>
            <a:prstGeom prst="bentConnector3">
              <a:avLst>
                <a:gd name="adj1" fmla="val 49931"/>
              </a:avLst>
            </a:prstGeom>
            <a:noFill/>
            <a:ln w="31750">
              <a:solidFill>
                <a:srgbClr val="FF0000"/>
              </a:solidFill>
              <a:miter lim="800000"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468" name="Group 18"/>
            <p:cNvGrpSpPr>
              <a:grpSpLocks noChangeAspect="1"/>
            </p:cNvGrpSpPr>
            <p:nvPr/>
          </p:nvGrpSpPr>
          <p:grpSpPr bwMode="auto">
            <a:xfrm>
              <a:off x="2808" y="1689"/>
              <a:ext cx="1157" cy="1130"/>
              <a:chOff x="3216" y="1680"/>
              <a:chExt cx="1157" cy="1130"/>
            </a:xfrm>
          </p:grpSpPr>
          <p:cxnSp>
            <p:nvCxnSpPr>
              <p:cNvPr id="19469" name="AutoShape 19"/>
              <p:cNvCxnSpPr>
                <a:cxnSpLocks noChangeAspect="1" noChangeShapeType="1"/>
                <a:stCxn id="19481" idx="3"/>
                <a:endCxn id="19473" idx="0"/>
              </p:cNvCxnSpPr>
              <p:nvPr/>
            </p:nvCxnSpPr>
            <p:spPr bwMode="auto">
              <a:xfrm>
                <a:off x="3216" y="1680"/>
                <a:ext cx="648" cy="864"/>
              </a:xfrm>
              <a:prstGeom prst="bentConnector2">
                <a:avLst/>
              </a:prstGeom>
              <a:noFill/>
              <a:ln w="31750">
                <a:solidFill>
                  <a:srgbClr val="FF0000"/>
                </a:solidFill>
                <a:miter lim="800000"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0980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3830" y="2079"/>
                <a:ext cx="512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false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grpSp>
            <p:nvGrpSpPr>
              <p:cNvPr id="19471" name="Group 21"/>
              <p:cNvGrpSpPr>
                <a:grpSpLocks noChangeAspect="1"/>
              </p:cNvGrpSpPr>
              <p:nvPr/>
            </p:nvGrpSpPr>
            <p:grpSpPr bwMode="auto">
              <a:xfrm>
                <a:off x="3355" y="2512"/>
                <a:ext cx="1018" cy="298"/>
                <a:chOff x="2107" y="2464"/>
                <a:chExt cx="1018" cy="298"/>
              </a:xfrm>
            </p:grpSpPr>
            <p:sp>
              <p:nvSpPr>
                <p:cNvPr id="19472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2112" y="2496"/>
                  <a:ext cx="1008" cy="240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chemeClr val="bg2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73" name="Text Box 2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107" y="2464"/>
                  <a:ext cx="1018" cy="2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n-US" altLang="en-US" sz="1800" b="1">
                      <a:solidFill>
                        <a:schemeClr val="bg2"/>
                      </a:solidFill>
                    </a:rPr>
                    <a:t>statement2</a:t>
                  </a:r>
                  <a:endParaRPr lang="en-US" altLang="en-US"/>
                </a:p>
              </p:txBody>
            </p:sp>
          </p:grpSp>
        </p:grpSp>
      </p:grpSp>
      <p:sp>
        <p:nvSpPr>
          <p:cNvPr id="19461" name="Text Box 24"/>
          <p:cNvSpPr txBox="1">
            <a:spLocks noChangeArrowheads="1"/>
          </p:cNvSpPr>
          <p:nvPr/>
        </p:nvSpPr>
        <p:spPr bwMode="auto">
          <a:xfrm>
            <a:off x="5638800" y="4876800"/>
            <a:ext cx="3251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if (hours &lt;= 40)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 pay = hours * wages;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else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 pay = 40 * wages +</a:t>
            </a:r>
          </a:p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          (hours – 40) * wages * 1.5;</a:t>
            </a:r>
          </a:p>
        </p:txBody>
      </p:sp>
      <p:sp>
        <p:nvSpPr>
          <p:cNvPr id="19462" name="Line 25"/>
          <p:cNvSpPr>
            <a:spLocks noChangeShapeType="1"/>
          </p:cNvSpPr>
          <p:nvPr/>
        </p:nvSpPr>
        <p:spPr bwMode="auto">
          <a:xfrm>
            <a:off x="43434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26"/>
          <p:cNvSpPr>
            <a:spLocks noChangeShapeType="1"/>
          </p:cNvSpPr>
          <p:nvPr/>
        </p:nvSpPr>
        <p:spPr bwMode="auto">
          <a:xfrm>
            <a:off x="5257800" y="27432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0"/>
            <a:ext cx="4876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Examples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7772400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if (score &gt; 60)</a:t>
            </a:r>
          </a:p>
          <a:p>
            <a:pPr eaLnBrk="1" hangingPunct="1"/>
            <a:r>
              <a:rPr lang="en-US" altLang="en-US" sz="2000"/>
              <a:t>     grade = ‘P’;</a:t>
            </a:r>
          </a:p>
          <a:p>
            <a:pPr eaLnBrk="1" hangingPunct="1"/>
            <a:r>
              <a:rPr lang="en-US" altLang="en-US" sz="2000"/>
              <a:t>else</a:t>
            </a:r>
          </a:p>
          <a:p>
            <a:pPr eaLnBrk="1" hangingPunct="1"/>
            <a:r>
              <a:rPr lang="en-US" altLang="en-US" sz="2000"/>
              <a:t>     grade = ‘F’;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if (number &gt;= 0)</a:t>
            </a:r>
          </a:p>
          <a:p>
            <a:pPr eaLnBrk="1" hangingPunct="1"/>
            <a:r>
              <a:rPr lang="en-US" altLang="en-US" sz="2000"/>
              <a:t>    sqt = Math.sqrt(number);</a:t>
            </a:r>
          </a:p>
          <a:p>
            <a:pPr eaLnBrk="1" hangingPunct="1"/>
            <a:r>
              <a:rPr lang="en-US" altLang="en-US" sz="2000"/>
              <a:t>else</a:t>
            </a:r>
          </a:p>
          <a:p>
            <a:pPr eaLnBrk="1" hangingPunct="1"/>
            <a:r>
              <a:rPr lang="en-US" altLang="en-US" sz="2000"/>
              <a:t>    System.out.println(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Can’t take the square root of a negative number!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);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if (number = = 0)</a:t>
            </a:r>
          </a:p>
          <a:p>
            <a:pPr eaLnBrk="1" hangingPunct="1"/>
            <a:r>
              <a:rPr lang="en-US" altLang="en-US" sz="2000"/>
              <a:t>    System.out.println(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Can’t take reciprocal of 0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);</a:t>
            </a:r>
          </a:p>
          <a:p>
            <a:pPr eaLnBrk="1" hangingPunct="1"/>
            <a:r>
              <a:rPr lang="en-US" altLang="en-US" sz="2000"/>
              <a:t>else</a:t>
            </a:r>
          </a:p>
          <a:p>
            <a:pPr eaLnBrk="1" hangingPunct="1"/>
            <a:r>
              <a:rPr lang="en-US" altLang="en-US" sz="2000"/>
              <a:t>    rec = 1.0 / (float) number;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if (age &gt;= 21)</a:t>
            </a:r>
          </a:p>
          <a:p>
            <a:pPr eaLnBrk="1" hangingPunct="1"/>
            <a:r>
              <a:rPr lang="en-US" altLang="en-US" sz="2000"/>
              <a:t>    canGamble = true;</a:t>
            </a:r>
          </a:p>
          <a:p>
            <a:pPr eaLnBrk="1" hangingPunct="1"/>
            <a:r>
              <a:rPr lang="en-US" altLang="en-US" sz="2000"/>
              <a:t>else</a:t>
            </a:r>
          </a:p>
          <a:p>
            <a:pPr eaLnBrk="1" hangingPunct="1"/>
            <a:r>
              <a:rPr lang="en-US" altLang="en-US" sz="2000"/>
              <a:t>    canGamble = false;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419600" y="1143000"/>
            <a:ext cx="40544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Use if-else to decide what value should be assigned a variable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Use if-else to decide if an operation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could/should be performed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 flipV="1">
            <a:off x="2057400" y="838200"/>
            <a:ext cx="2209800" cy="838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2590800" y="1676400"/>
            <a:ext cx="1676400" cy="4038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429000" y="2286000"/>
            <a:ext cx="7620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3581400" y="2286000"/>
            <a:ext cx="609600" cy="1828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assignment statement assigns a variable to a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variable =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variable is some variable previously declared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expression is some arithmetic expression using variables, literals, and arithmetic operators +, -, *, /, % (mod)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For an assignment statement to properly work, the </a:t>
            </a:r>
            <a:r>
              <a:rPr lang="en-US" altLang="en-US" sz="2800" i="1" smtClean="0"/>
              <a:t>expression </a:t>
            </a:r>
            <a:r>
              <a:rPr lang="en-US" altLang="en-US" sz="2800" smtClean="0"/>
              <a:t>must compute the same (or a compatible) type as the type that the variable was declared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x = 5 * y – z;  // x must be a compatible type with y and z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Compatibility – same type or a type that can be adapted into another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an int value can become a double or float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float can become a double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double cannot become a float or 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String Comparisons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Comparing Strings is not like comparing other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a and b are Strings, then this does not work:  if(a = = b) …;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compares to see if a and b are the same thing in memory, not just two equal Strings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see if two String variables are storing the same values, use equals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if(a.equals(b))…;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if(a.equalsIngoreCase(b)) …; // if we don’t care about upper vs lower case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We may want to see what the user has entered to see if they followed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for instance, we want the user to enter their name or quit to exit the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if(value.equal(“quit”)) System.exit(0);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only works if they type in exactly “quit”, what if they typed “Quit”?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if(value.equalIgnoreCase(“quit”)) System.exit(0);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what if they typed “q” or “Q”?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if(value.toLowerCase( ).charAt(0) = = ‘q’) System.exit(0);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String Comparison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it comes to sorting Strings, we will want to know if one String is &lt; or &gt; than another</a:t>
            </a:r>
          </a:p>
          <a:p>
            <a:pPr lvl="1" eaLnBrk="1" hangingPunct="1"/>
            <a:r>
              <a:rPr lang="en-US" altLang="en-US" smtClean="0"/>
              <a:t>We use compareTo for this</a:t>
            </a:r>
          </a:p>
          <a:p>
            <a:pPr lvl="1" eaLnBrk="1" hangingPunct="1"/>
            <a:r>
              <a:rPr lang="en-US" altLang="en-US" smtClean="0"/>
              <a:t>compareTo returns an int value</a:t>
            </a:r>
          </a:p>
          <a:p>
            <a:pPr lvl="2" eaLnBrk="1" hangingPunct="1"/>
            <a:r>
              <a:rPr lang="en-US" altLang="en-US" smtClean="0"/>
              <a:t>negative if the first String is less than the second</a:t>
            </a:r>
          </a:p>
          <a:p>
            <a:pPr lvl="2" eaLnBrk="1" hangingPunct="1"/>
            <a:r>
              <a:rPr lang="en-US" altLang="en-US" smtClean="0"/>
              <a:t>0 if the first String is equal to the second</a:t>
            </a:r>
          </a:p>
          <a:p>
            <a:pPr lvl="2" eaLnBrk="1" hangingPunct="1"/>
            <a:r>
              <a:rPr lang="en-US" altLang="en-US" smtClean="0"/>
              <a:t>positive if the first String is greater than the second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295400" y="4800600"/>
            <a:ext cx="6256338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 </a:t>
            </a:r>
            <a:r>
              <a:rPr lang="en-US" altLang="en-US" sz="2200">
                <a:solidFill>
                  <a:srgbClr val="800000"/>
                </a:solidFill>
              </a:rPr>
              <a:t>if (a.compareTo(b) &gt; 0)</a:t>
            </a:r>
          </a:p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	System.out.println(a + “ is greater than ” + b);</a:t>
            </a:r>
          </a:p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else if (a.compareTo(b) &lt; 0) </a:t>
            </a:r>
          </a:p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	System.out.println(b + “ is greater than ” + a);</a:t>
            </a:r>
          </a:p>
          <a:p>
            <a:pPr eaLnBrk="1" hangingPunct="1"/>
            <a:r>
              <a:rPr lang="en-US" altLang="en-US" sz="2200">
                <a:solidFill>
                  <a:srgbClr val="800000"/>
                </a:solidFill>
              </a:rPr>
              <a:t>else System.out.println(a + “ is the same as ” + b);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Block Statements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Notice that in all of our previous examples, the statement in the if clause and the else clause consisted of a single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What if we needed to accomplish more than one instruction in an if or else clause?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use block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block is a sequence of statements that is treated like a single statement when placed in an if or else clause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Blocks are denoted by { } symbols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{ is the beginning of a block, } is the ending of a block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Blocks will be used often in our Java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69925" y="1766888"/>
            <a:ext cx="474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20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37882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if (temperature &gt; 80)</a:t>
            </a:r>
          </a:p>
          <a:p>
            <a:pPr eaLnBrk="1" hangingPunct="1"/>
            <a:r>
              <a:rPr lang="en-US" altLang="en-US" sz="2000"/>
              <a:t>   {</a:t>
            </a:r>
          </a:p>
          <a:p>
            <a:pPr eaLnBrk="1" hangingPunct="1"/>
            <a:r>
              <a:rPr lang="en-US" altLang="en-US" sz="2000"/>
              <a:t>        System.out.print(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Wear shorts and t-shirt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);</a:t>
            </a:r>
          </a:p>
          <a:p>
            <a:pPr eaLnBrk="1" hangingPunct="1"/>
            <a:r>
              <a:rPr lang="en-US" altLang="en-US" sz="2000"/>
              <a:t>        effectiveTemp = temperature + HEATINDEX * humidity;</a:t>
            </a:r>
          </a:p>
          <a:p>
            <a:pPr eaLnBrk="1" hangingPunct="1"/>
            <a:r>
              <a:rPr lang="en-US" altLang="en-US" sz="2000"/>
              <a:t>        System.out.println(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because it is </a:t>
            </a:r>
            <a:r>
              <a:rPr lang="en-US" altLang="en-US" sz="2000" b="1">
                <a:latin typeface="Courier New" pitchFamily="49" charset="0"/>
              </a:rPr>
              <a:t>" </a:t>
            </a:r>
            <a:r>
              <a:rPr lang="en-US" altLang="en-US" sz="2000"/>
              <a:t>+ effectiveTemp + </a:t>
            </a:r>
            <a:r>
              <a:rPr lang="en-US" altLang="en-US" sz="2000" b="1">
                <a:latin typeface="Courier New" pitchFamily="49" charset="0"/>
              </a:rPr>
              <a:t>" </a:t>
            </a:r>
            <a:r>
              <a:rPr lang="en-US" altLang="en-US" sz="2000"/>
              <a:t>degrees today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);</a:t>
            </a:r>
          </a:p>
          <a:p>
            <a:pPr eaLnBrk="1" hangingPunct="1"/>
            <a:r>
              <a:rPr lang="en-US" altLang="en-US" sz="2000"/>
              <a:t>   }</a:t>
            </a:r>
          </a:p>
          <a:p>
            <a:pPr eaLnBrk="1" hangingPunct="1"/>
            <a:r>
              <a:rPr lang="en-US" altLang="en-US" sz="2000"/>
              <a:t>else</a:t>
            </a:r>
          </a:p>
          <a:p>
            <a:pPr eaLnBrk="1" hangingPunct="1"/>
            <a:r>
              <a:rPr lang="en-US" altLang="en-US" sz="2000"/>
              <a:t>        System.out.println(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It is not hot today, the temperature is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 sz="2000"/>
              <a:t> + temperature);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The if-clause has 3 instructions, so we place them in a block</a:t>
            </a:r>
          </a:p>
          <a:p>
            <a:pPr eaLnBrk="1" hangingPunct="1"/>
            <a:endParaRPr lang="en-US" altLang="en-US" sz="200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If we didn’t use a block, then we would get a syntax error because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the compiler would get confused when it reached the “else” since it 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	did not immediately follow the if-clause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Assignment Statement Examples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643731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/>
            <a:r>
              <a:rPr lang="en-US" altLang="en-US"/>
              <a:t>To compute an employee’s pay:</a:t>
            </a:r>
          </a:p>
          <a:p>
            <a:pPr lvl="1" eaLnBrk="1" hangingPunct="1"/>
            <a:r>
              <a:rPr lang="en-US" altLang="en-US"/>
              <a:t>	pay = wages * hours;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To compute the area of a circle:</a:t>
            </a:r>
          </a:p>
          <a:p>
            <a:pPr lvl="1" eaLnBrk="1" hangingPunct="1"/>
            <a:r>
              <a:rPr lang="en-US" altLang="en-US"/>
              <a:t>	area = PI * radius * radius;</a:t>
            </a:r>
          </a:p>
          <a:p>
            <a:pPr lvl="1" eaLnBrk="1" hangingPunct="1"/>
            <a:r>
              <a:rPr lang="en-US" altLang="en-US"/>
              <a:t>Or	area = PI * Math.pow(radius, 2);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To compute the average of 5 test scores:</a:t>
            </a:r>
          </a:p>
          <a:p>
            <a:pPr lvl="2" eaLnBrk="1" hangingPunct="1"/>
            <a:r>
              <a:rPr lang="en-US" altLang="en-US"/>
              <a:t>	average = (t1 + t2 + t3 + t4 + t5) / 5;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14400" y="4572000"/>
            <a:ext cx="67532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eaLnBrk="1" hangingPunct="1"/>
            <a:r>
              <a:rPr lang="en-US" altLang="en-US">
                <a:solidFill>
                  <a:srgbClr val="800000"/>
                </a:solidFill>
              </a:rPr>
              <a:t>Note that if t1, t2, t3, t4 and t5 are int values, </a:t>
            </a:r>
          </a:p>
          <a:p>
            <a:pPr lvl="2" eaLnBrk="1" hangingPunct="1"/>
            <a:r>
              <a:rPr lang="en-US" altLang="en-US">
                <a:solidFill>
                  <a:srgbClr val="800000"/>
                </a:solidFill>
              </a:rPr>
              <a:t>the expression computes an integer value (an</a:t>
            </a:r>
          </a:p>
          <a:p>
            <a:pPr lvl="2" eaLnBrk="1" hangingPunct="1"/>
            <a:r>
              <a:rPr lang="en-US" altLang="en-US">
                <a:solidFill>
                  <a:srgbClr val="800000"/>
                </a:solidFill>
              </a:rPr>
              <a:t>int numerator and an int denominator cause an</a:t>
            </a:r>
          </a:p>
          <a:p>
            <a:pPr lvl="2" eaLnBrk="1" hangingPunct="1"/>
            <a:r>
              <a:rPr lang="en-US" altLang="en-US">
                <a:solidFill>
                  <a:srgbClr val="800000"/>
                </a:solidFill>
              </a:rPr>
              <a:t>int division, not a float or double division)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6034088" y="1447800"/>
            <a:ext cx="310991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00000"/>
                </a:solidFill>
              </a:rPr>
              <a:t>Math is another class,</a:t>
            </a:r>
          </a:p>
          <a:p>
            <a:pPr eaLnBrk="1" hangingPunct="1"/>
            <a:r>
              <a:rPr lang="en-US" altLang="en-US">
                <a:solidFill>
                  <a:srgbClr val="800000"/>
                </a:solidFill>
              </a:rPr>
              <a:t>we use it to peform</a:t>
            </a:r>
          </a:p>
          <a:p>
            <a:pPr eaLnBrk="1" hangingPunct="1"/>
            <a:r>
              <a:rPr lang="en-US" altLang="en-US">
                <a:solidFill>
                  <a:srgbClr val="800000"/>
                </a:solidFill>
              </a:rPr>
              <a:t>various math operations</a:t>
            </a:r>
          </a:p>
          <a:p>
            <a:pPr eaLnBrk="1" hangingPunct="1"/>
            <a:r>
              <a:rPr lang="en-US" altLang="en-US">
                <a:solidFill>
                  <a:srgbClr val="800000"/>
                </a:solidFill>
              </a:rPr>
              <a:t>like absolute value,</a:t>
            </a:r>
          </a:p>
          <a:p>
            <a:pPr eaLnBrk="1" hangingPunct="1"/>
            <a:r>
              <a:rPr lang="en-US" altLang="en-US">
                <a:solidFill>
                  <a:srgbClr val="800000"/>
                </a:solidFill>
              </a:rPr>
              <a:t>or exponent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Assignments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Expressions may also contain messages to various objects as long as the messages invoke operations that return the proper type of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for instance, the Math class has a number of such operations such as sqrt or abs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x = z * Math.sqrt(y);	// what if y is negative?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x = z * Math.sqrt(Math.abs(y));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x = Math.random( );    // x is a random integer value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mtClean="0"/>
              <a:t>int values range from about -2 billion to +2 billion, this gives us a random one in that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or the String length message: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nameLength = firstName( ).length + middleName( ).length +  lastName( ).length;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Modulo (Mod) Operator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867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common need in a program is to perform a division but obtain the remainder instead of the quotient</a:t>
            </a:r>
          </a:p>
          <a:p>
            <a:pPr lvl="1" eaLnBrk="1" hangingPunct="1"/>
            <a:r>
              <a:rPr lang="en-US" altLang="en-US" sz="2400" smtClean="0"/>
              <a:t>For instance, is x an even number?  We determine this by dividing x by 2 and looking at the remainder</a:t>
            </a:r>
          </a:p>
          <a:p>
            <a:pPr lvl="2" eaLnBrk="1" hangingPunct="1"/>
            <a:r>
              <a:rPr lang="en-US" altLang="en-US" sz="2000" smtClean="0"/>
              <a:t>a remainder of 0 means x is even and a remainder of 1 means x is odd</a:t>
            </a:r>
          </a:p>
          <a:p>
            <a:pPr lvl="1" eaLnBrk="1" hangingPunct="1"/>
            <a:r>
              <a:rPr lang="en-US" altLang="en-US" sz="2400" smtClean="0"/>
              <a:t>The mod operator is %</a:t>
            </a:r>
          </a:p>
          <a:p>
            <a:pPr lvl="2" eaLnBrk="1" hangingPunct="1"/>
            <a:r>
              <a:rPr lang="en-US" altLang="en-US" sz="2000" smtClean="0"/>
              <a:t>x % 2 will be 0 or 1 (the only remainder for x / 2 is a 0 or a 1)</a:t>
            </a:r>
          </a:p>
          <a:p>
            <a:pPr eaLnBrk="1" hangingPunct="1"/>
            <a:r>
              <a:rPr lang="en-US" altLang="en-US" sz="2800" smtClean="0"/>
              <a:t>Assume we want to use the random number generator to give us a roll of a 6-sided die</a:t>
            </a:r>
          </a:p>
          <a:p>
            <a:pPr lvl="1" eaLnBrk="1" hangingPunct="1"/>
            <a:r>
              <a:rPr lang="en-US" altLang="en-US" sz="2400" smtClean="0"/>
              <a:t>Math.abs(Math.random( )) % 6 </a:t>
            </a:r>
          </a:p>
          <a:p>
            <a:pPr lvl="2" eaLnBrk="1" hangingPunct="1"/>
            <a:r>
              <a:rPr lang="en-US" altLang="en-US" sz="2000" smtClean="0"/>
              <a:t>divide positive int value by 6 and provide just the remainder (0 to 5)</a:t>
            </a:r>
          </a:p>
          <a:p>
            <a:pPr lvl="1" eaLnBrk="1" hangingPunct="1"/>
            <a:r>
              <a:rPr lang="en-US" altLang="en-US" sz="2400" smtClean="0"/>
              <a:t>Math.abs(Math.random( )) % 6 + 1 </a:t>
            </a:r>
          </a:p>
          <a:p>
            <a:pPr lvl="2" eaLnBrk="1" hangingPunct="1"/>
            <a:r>
              <a:rPr lang="en-US" altLang="en-US" sz="2000" smtClean="0"/>
              <a:t>gives us a number between 1 and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Examples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457200" y="685800"/>
            <a:ext cx="8564563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Volume of a cube:</a:t>
            </a:r>
          </a:p>
          <a:p>
            <a:pPr eaLnBrk="1" hangingPunct="1"/>
            <a:r>
              <a:rPr lang="en-US" altLang="en-US"/>
              <a:t>	volume = length * length * length;</a:t>
            </a:r>
          </a:p>
          <a:p>
            <a:pPr eaLnBrk="1" hangingPunct="1"/>
            <a:r>
              <a:rPr lang="en-US" altLang="en-US"/>
              <a:t>Number of seconds in x years:</a:t>
            </a:r>
          </a:p>
          <a:p>
            <a:pPr eaLnBrk="1" hangingPunct="1"/>
            <a:r>
              <a:rPr lang="en-US" altLang="en-US"/>
              <a:t>	seconds = x * 365 * 24 * 60 * 60;  </a:t>
            </a:r>
          </a:p>
          <a:p>
            <a:pPr eaLnBrk="1" hangingPunct="1"/>
            <a:r>
              <a:rPr lang="en-US" altLang="en-US"/>
              <a:t>		// whats wrong with the above example?</a:t>
            </a:r>
          </a:p>
          <a:p>
            <a:pPr eaLnBrk="1" hangingPunct="1"/>
            <a:r>
              <a:rPr lang="en-US" altLang="en-US"/>
              <a:t>Convert F to C:</a:t>
            </a:r>
          </a:p>
          <a:p>
            <a:pPr eaLnBrk="1" hangingPunct="1"/>
            <a:r>
              <a:rPr lang="en-US" altLang="en-US"/>
              <a:t>	celcius = (5.0 / 9) * (fahrenheit – 32);  </a:t>
            </a:r>
          </a:p>
          <a:p>
            <a:pPr eaLnBrk="1" hangingPunct="1"/>
            <a:r>
              <a:rPr lang="en-US" altLang="en-US"/>
              <a:t>	celcius = ((double) 5) / 9 * (fahrenheit – 32);</a:t>
            </a:r>
          </a:p>
          <a:p>
            <a:pPr eaLnBrk="1" hangingPunct="1"/>
            <a:r>
              <a:rPr lang="en-US" altLang="en-US"/>
              <a:t>Determining change (assume amount in cents as in 142 cents)</a:t>
            </a:r>
            <a:br>
              <a:rPr lang="en-US" altLang="en-US"/>
            </a:br>
            <a:r>
              <a:rPr lang="en-US" altLang="en-US"/>
              <a:t> 	numQuarters = amount / 25;     //int division gives 5 quarters</a:t>
            </a:r>
            <a:br>
              <a:rPr lang="en-US" altLang="en-US"/>
            </a:br>
            <a:r>
              <a:rPr lang="en-US" altLang="en-US"/>
              <a:t>	 amount = amount % 25;   	//remainder is 17</a:t>
            </a:r>
            <a:br>
              <a:rPr lang="en-US" altLang="en-US"/>
            </a:br>
            <a:r>
              <a:rPr lang="en-US" altLang="en-US"/>
              <a:t>	 numDimes = amount / 10;  	//gives 1 dime</a:t>
            </a:r>
            <a:br>
              <a:rPr lang="en-US" altLang="en-US"/>
            </a:br>
            <a:r>
              <a:rPr lang="en-US" altLang="en-US"/>
              <a:t>	 amount = amount % 10;   	//remainder is 7</a:t>
            </a:r>
            <a:br>
              <a:rPr lang="en-US" altLang="en-US"/>
            </a:br>
            <a:r>
              <a:rPr lang="en-US" altLang="en-US"/>
              <a:t>	 numNickels = amount / 5;  	//gives 1 nickel</a:t>
            </a:r>
            <a:br>
              <a:rPr lang="en-US" altLang="en-US"/>
            </a:br>
            <a:r>
              <a:rPr lang="en-US" altLang="en-US"/>
              <a:t>	 amount = amount % 5;   	//remainder is 2 pennies</a:t>
            </a:r>
            <a:br>
              <a:rPr lang="en-US" altLang="en-US"/>
            </a:br>
            <a:r>
              <a:rPr lang="en-US" altLang="en-US"/>
              <a:t>	 numPennies = amount;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Short Cuts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There are certain types of assignment statements that are used so often that we given them special shortcuts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Recall earlier the “making change” example where we saw amount = amount – numQuarters * 25;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 general, we might have a statement that looks like this: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var = var op expression (where op is one of our arithmetic operators)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can replace this with var op=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amount –= numQuarters * 25;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statement x = x + y * z / q;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becomes</a:t>
            </a:r>
            <a:r>
              <a:rPr lang="en-US" altLang="en-US" sz="2000" smtClean="0">
                <a:sym typeface="Wingdings" pitchFamily="2" charset="2"/>
              </a:rPr>
              <a:t> x += y * z / q;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Another very common statement is to increment or decrement a variable (add 1 or subtract 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usually, this looks like:  x = x + 1;  or count = count – 1;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replace these with x++; and count--;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Increment/Decrement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943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There are two versions of each statement, a prefix statement and a postfix statement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x = x + 1; can be done as x++; or ++x;  (or x + =1;)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x = x – 1; can be done as x--; or --x;  (or x -= 1;)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x++;	x--;	++x;	--x;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If the incr/decr is by itself, it doesn’t matter which you use, but these can appear inside of other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x++ will use the value of x first, and then increment it (postfix) whereas ++x will increment x first and then use the new value (prefix)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y = 5 * x++;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does y = 5 * x; and then does x = x + 1;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x = 3, then when the statement is done, y = 15 and x = 4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y = 5 * ++x;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does x = x + 1; first and then y = 5 * x; 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if x = 3, then when the statement is done, y = 20 and x =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Numeric Conversions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Two types of conversion processes in 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Implicit conversions (called coercions) occur automatically if the left-hand side variable is a different type as to the right-hand side expression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x = y;	// y is an int, x is a double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Casts occur because you force a value to change types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casts are performed by placing the new type in ( ) as in (int)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average = ((double) t1 + t2 + t3 + t4 + t5) / 5;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changes t1 to a double, then the rest of the expression computes a double value not an int value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mtClean="0"/>
              <a:t>we could force a coercion instead by doing average = (t1 + t2 + t3 + t4 + t5) / 5.0; // 5.0 is a double, so the entire thing becomes a double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2109</Words>
  <Application>Microsoft Office PowerPoint</Application>
  <PresentationFormat>On-screen Show (4:3)</PresentationFormat>
  <Paragraphs>317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Calibri</vt:lpstr>
      <vt:lpstr>Wingdings</vt:lpstr>
      <vt:lpstr>Courier New</vt:lpstr>
      <vt:lpstr>Default Design</vt:lpstr>
      <vt:lpstr>Numeric Values and Computations</vt:lpstr>
      <vt:lpstr>Assignment Statements</vt:lpstr>
      <vt:lpstr>Assignment Statement Examples</vt:lpstr>
      <vt:lpstr>More on Assignments</vt:lpstr>
      <vt:lpstr>The Modulo (Mod) Operator</vt:lpstr>
      <vt:lpstr>More Examples</vt:lpstr>
      <vt:lpstr>Short Cuts</vt:lpstr>
      <vt:lpstr>More on Increment/Decrement</vt:lpstr>
      <vt:lpstr>Numeric Conversions</vt:lpstr>
      <vt:lpstr>Converting Inputs</vt:lpstr>
      <vt:lpstr>Control Statements</vt:lpstr>
      <vt:lpstr>Branching Behavior</vt:lpstr>
      <vt:lpstr>Selection</vt:lpstr>
      <vt:lpstr>Boolean Expressions</vt:lpstr>
      <vt:lpstr>The if Statement</vt:lpstr>
      <vt:lpstr>Examples</vt:lpstr>
      <vt:lpstr>A Few Comments</vt:lpstr>
      <vt:lpstr>if-else statement</vt:lpstr>
      <vt:lpstr>More Examples</vt:lpstr>
      <vt:lpstr>String Comparisons</vt:lpstr>
      <vt:lpstr>Another String Comparison</vt:lpstr>
      <vt:lpstr>Block Statements</vt:lpstr>
      <vt:lpstr>Example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 Programming</dc:title>
  <dc:creator>foxr</dc:creator>
  <cp:lastModifiedBy>Administrator</cp:lastModifiedBy>
  <cp:revision>17</cp:revision>
  <dcterms:created xsi:type="dcterms:W3CDTF">2003-06-02T18:22:45Z</dcterms:created>
  <dcterms:modified xsi:type="dcterms:W3CDTF">2015-05-26T12:49:54Z</dcterms:modified>
</cp:coreProperties>
</file>