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E353"/>
    <a:srgbClr val="73FDFD"/>
    <a:srgbClr val="D0FEBE"/>
    <a:srgbClr val="FC8D3A"/>
    <a:srgbClr val="CFFD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486" y="-4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026B73-F8BE-4A49-8498-6CA1FB514B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234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8F0D4A-838B-47CA-B2DF-415C9AC345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126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AD7685-FA4E-41B7-918B-BAD492DC08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191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319DAE-A867-4170-8288-E9E604FBFF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598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B79B0E-2E56-4A9B-BC20-DD00DD8D44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942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219427-4882-4384-9F74-3E0018127F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541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59EFC1-B1D4-4984-8F48-573E4792A3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134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3493DD-DBC9-4434-ADDF-3581EB3BB1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0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717848-7DB7-463B-ACBB-6C51C38798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63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0E5D11-944A-4C6F-86E9-94C1D1A58E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530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AB08AD-0CF3-46E2-8900-2BDB7DF5D1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965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73FDFD"/>
            </a:gs>
            <a:gs pos="100000">
              <a:srgbClr val="D9E353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C495094-322E-4D1D-8F27-E5EE342367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KeyListener and Keyboard Events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90600"/>
            <a:ext cx="8915400" cy="5638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dirty="0" smtClean="0"/>
              <a:t>Another type of listener listens for keyboard entry – the </a:t>
            </a:r>
            <a:r>
              <a:rPr lang="en-US" altLang="en-US" sz="2800" dirty="0" err="1" smtClean="0"/>
              <a:t>KeyListener</a:t>
            </a:r>
            <a:r>
              <a:rPr lang="en-US" altLang="en-US" sz="2800" dirty="0" smtClean="0"/>
              <a:t> which generates </a:t>
            </a:r>
            <a:r>
              <a:rPr lang="en-US" altLang="en-US" sz="2800" dirty="0" err="1" smtClean="0"/>
              <a:t>KeyEvents</a:t>
            </a:r>
            <a:endParaRPr lang="en-US" altLang="en-US" sz="28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 smtClean="0"/>
              <a:t>to implement </a:t>
            </a:r>
            <a:r>
              <a:rPr lang="en-US" altLang="en-US" sz="2400" dirty="0" err="1" smtClean="0"/>
              <a:t>KeyListener</a:t>
            </a:r>
            <a:r>
              <a:rPr lang="en-US" altLang="en-US" sz="2400" dirty="0" smtClean="0"/>
              <a:t>, you must implement three methods:  </a:t>
            </a:r>
            <a:r>
              <a:rPr lang="en-US" altLang="en-US" sz="2400" dirty="0" err="1" smtClean="0"/>
              <a:t>keyPressed</a:t>
            </a:r>
            <a:r>
              <a:rPr lang="en-US" altLang="en-US" sz="2400" dirty="0" smtClean="0"/>
              <a:t>, </a:t>
            </a:r>
            <a:r>
              <a:rPr lang="en-US" altLang="en-US" sz="2400" dirty="0" err="1" smtClean="0"/>
              <a:t>keyReleased</a:t>
            </a:r>
            <a:r>
              <a:rPr lang="en-US" altLang="en-US" sz="2400" dirty="0" smtClean="0"/>
              <a:t> and </a:t>
            </a:r>
            <a:r>
              <a:rPr lang="en-US" altLang="en-US" sz="2400" dirty="0" err="1" smtClean="0"/>
              <a:t>keyTyped</a:t>
            </a:r>
            <a:endParaRPr lang="en-US" altLang="en-US" sz="2400" dirty="0" smtClean="0"/>
          </a:p>
          <a:p>
            <a:pPr lvl="2" eaLnBrk="1" hangingPunct="1">
              <a:lnSpc>
                <a:spcPct val="80000"/>
              </a:lnSpc>
            </a:pPr>
            <a:r>
              <a:rPr lang="en-US" altLang="en-US" sz="2200" dirty="0" smtClean="0"/>
              <a:t>all three methods receive a </a:t>
            </a:r>
            <a:r>
              <a:rPr lang="en-US" altLang="en-US" sz="2200" dirty="0" err="1" smtClean="0"/>
              <a:t>KeyEvent</a:t>
            </a:r>
            <a:endParaRPr lang="en-US" altLang="en-US" sz="2200" dirty="0" smtClean="0"/>
          </a:p>
          <a:p>
            <a:pPr lvl="2" eaLnBrk="1" hangingPunct="1">
              <a:lnSpc>
                <a:spcPct val="80000"/>
              </a:lnSpc>
            </a:pPr>
            <a:r>
              <a:rPr lang="en-US" altLang="en-US" sz="2200" dirty="0" smtClean="0"/>
              <a:t>we typically will only implement one of these, probably </a:t>
            </a:r>
            <a:r>
              <a:rPr lang="en-US" altLang="en-US" sz="2200" dirty="0" err="1" smtClean="0"/>
              <a:t>keyPressed</a:t>
            </a:r>
            <a:r>
              <a:rPr lang="en-US" altLang="en-US" sz="2200" dirty="0" smtClean="0"/>
              <a:t> (the other two must be defined but their bodies can be { })</a:t>
            </a:r>
            <a:endParaRPr lang="en-US" altLang="en-US" sz="2200" dirty="0" smtClean="0"/>
          </a:p>
          <a:p>
            <a:pPr lvl="2" eaLnBrk="1" hangingPunct="1">
              <a:lnSpc>
                <a:spcPct val="80000"/>
              </a:lnSpc>
            </a:pPr>
            <a:r>
              <a:rPr lang="en-US" altLang="en-US" sz="2200" dirty="0" smtClean="0"/>
              <a:t>the </a:t>
            </a:r>
            <a:r>
              <a:rPr lang="en-US" altLang="en-US" sz="2200" dirty="0" err="1" smtClean="0"/>
              <a:t>KeyEvent</a:t>
            </a:r>
            <a:r>
              <a:rPr lang="en-US" altLang="en-US" sz="2200" dirty="0" smtClean="0"/>
              <a:t> includes information about which key was </a:t>
            </a:r>
            <a:r>
              <a:rPr lang="en-US" altLang="en-US" sz="2200" dirty="0" smtClean="0"/>
              <a:t>pressed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200" dirty="0" err="1" smtClean="0"/>
              <a:t>getKeyChar</a:t>
            </a:r>
            <a:r>
              <a:rPr lang="en-US" altLang="en-US" sz="2200" dirty="0" smtClean="0"/>
              <a:t> – method to get the character pressed (e.g., ‘a’, ‘d’, ‘ ’) – cannot be used for some keys like the arrow keys or enter key</a:t>
            </a:r>
            <a:endParaRPr lang="en-US" altLang="en-US" sz="2200" dirty="0" smtClean="0"/>
          </a:p>
          <a:p>
            <a:pPr lvl="2" eaLnBrk="1" hangingPunct="1">
              <a:lnSpc>
                <a:spcPct val="80000"/>
              </a:lnSpc>
            </a:pPr>
            <a:r>
              <a:rPr lang="en-US" altLang="en-US" sz="2200" dirty="0" err="1" smtClean="0"/>
              <a:t>getKeyCode</a:t>
            </a:r>
            <a:r>
              <a:rPr lang="en-US" altLang="en-US" sz="2200" dirty="0" smtClean="0"/>
              <a:t> – method to get a constant that defines the key, we compare it against constants like </a:t>
            </a:r>
            <a:r>
              <a:rPr lang="en-US" altLang="en-US" sz="2200" dirty="0" err="1" smtClean="0"/>
              <a:t>KeyEvent.VK_LEFT</a:t>
            </a:r>
            <a:r>
              <a:rPr lang="en-US" altLang="en-US" sz="2200" dirty="0" smtClean="0"/>
              <a:t> </a:t>
            </a:r>
            <a:r>
              <a:rPr lang="en-US" altLang="en-US" sz="2200" dirty="0" smtClean="0"/>
              <a:t>or </a:t>
            </a:r>
            <a:r>
              <a:rPr lang="en-US" altLang="en-US" sz="2200" dirty="0" err="1" smtClean="0"/>
              <a:t>KeyEvent.VK_ENTER</a:t>
            </a:r>
            <a:r>
              <a:rPr lang="en-US" altLang="en-US" sz="2200" dirty="0" smtClean="0"/>
              <a:t> (left arrow, enter key)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/>
              <a:t>the </a:t>
            </a:r>
            <a:r>
              <a:rPr lang="en-US" altLang="en-US" sz="2400" dirty="0" err="1"/>
              <a:t>JPanel</a:t>
            </a:r>
            <a:r>
              <a:rPr lang="en-US" altLang="en-US" sz="2400" dirty="0"/>
              <a:t> which is to watch for keyboard entry must also be focused on the keyboard using 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200" dirty="0" err="1"/>
              <a:t>panel.setFocusable</a:t>
            </a:r>
            <a:r>
              <a:rPr lang="en-US" altLang="en-US" sz="2200" dirty="0"/>
              <a:t>(true);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altLang="en-US" smtClean="0"/>
              <a:t>More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943600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dirty="0" smtClean="0"/>
              <a:t>Aside from the </a:t>
            </a:r>
            <a:r>
              <a:rPr lang="en-US" dirty="0" smtClean="0"/>
              <a:t>array, </a:t>
            </a:r>
            <a:r>
              <a:rPr lang="en-US" dirty="0" smtClean="0"/>
              <a:t>we need the current location of the user (x, y)</a:t>
            </a:r>
          </a:p>
          <a:p>
            <a:pPr>
              <a:defRPr/>
            </a:pPr>
            <a:r>
              <a:rPr lang="en-US" dirty="0" smtClean="0"/>
              <a:t>When the user presses a key, we </a:t>
            </a:r>
            <a:r>
              <a:rPr lang="en-US" dirty="0" smtClean="0"/>
              <a:t>have to verify that the move is available:</a:t>
            </a:r>
          </a:p>
          <a:p>
            <a:pPr lvl="1">
              <a:defRPr/>
            </a:pPr>
            <a:r>
              <a:rPr lang="en-US" dirty="0" smtClean="0"/>
              <a:t>Moving in that direction does not move the user out of the maze (beyond a border)</a:t>
            </a:r>
          </a:p>
          <a:p>
            <a:pPr lvl="1">
              <a:defRPr/>
            </a:pPr>
            <a:r>
              <a:rPr lang="en-US" dirty="0" smtClean="0"/>
              <a:t>Moving in that direction does not take the user into a wall</a:t>
            </a:r>
            <a:endParaRPr lang="en-US" dirty="0" smtClean="0"/>
          </a:p>
          <a:p>
            <a:pPr lvl="1">
              <a:defRPr/>
            </a:pPr>
            <a:r>
              <a:rPr lang="en-US" dirty="0" smtClean="0"/>
              <a:t>If the move passes both of those checks, then we change the x or y coordinate appropriate and call repaint, for instance, to move left, we use ‘a’</a:t>
            </a:r>
            <a:endParaRPr lang="en-US" dirty="0" smtClean="0"/>
          </a:p>
          <a:p>
            <a:pPr lvl="2">
              <a:defRPr/>
            </a:pPr>
            <a:r>
              <a:rPr lang="en-US" dirty="0" smtClean="0"/>
              <a:t>if(key</a:t>
            </a:r>
            <a:r>
              <a:rPr lang="en-US" dirty="0" smtClean="0"/>
              <a:t>==‘a’&amp;&amp;x&gt;1&amp;&amp;maze[x-1][y]==0) x--;</a:t>
            </a:r>
          </a:p>
          <a:p>
            <a:pPr lvl="2">
              <a:defRPr/>
            </a:pPr>
            <a:r>
              <a:rPr lang="en-US" dirty="0" smtClean="0"/>
              <a:t>this says:  “if the key is ‘a’, and the user is not on the leftmost border, and the square being moved into is 0 (an opening) then move to that square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altLang="en-US" smtClean="0"/>
              <a:t>Maze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6019800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dirty="0" smtClean="0"/>
              <a:t>This program will need a </a:t>
            </a:r>
            <a:r>
              <a:rPr lang="en-US" dirty="0" err="1" smtClean="0"/>
              <a:t>JPanel</a:t>
            </a:r>
            <a:r>
              <a:rPr lang="en-US" dirty="0" smtClean="0"/>
              <a:t> for </a:t>
            </a:r>
            <a:r>
              <a:rPr lang="en-US" dirty="0" smtClean="0"/>
              <a:t>drawing and keyboard interaction</a:t>
            </a:r>
            <a:endParaRPr lang="en-US" dirty="0" smtClean="0"/>
          </a:p>
          <a:p>
            <a:pPr lvl="1">
              <a:defRPr/>
            </a:pPr>
            <a:r>
              <a:rPr lang="en-US" dirty="0" smtClean="0"/>
              <a:t>the </a:t>
            </a:r>
            <a:r>
              <a:rPr lang="en-US" dirty="0" err="1" smtClean="0"/>
              <a:t>JPanel</a:t>
            </a:r>
            <a:r>
              <a:rPr lang="en-US" dirty="0" smtClean="0"/>
              <a:t> class will implement </a:t>
            </a:r>
            <a:r>
              <a:rPr lang="en-US" dirty="0" err="1" smtClean="0"/>
              <a:t>KeyListener</a:t>
            </a:r>
            <a:r>
              <a:rPr lang="en-US" dirty="0" smtClean="0"/>
              <a:t> </a:t>
            </a:r>
            <a:r>
              <a:rPr lang="en-US" dirty="0" smtClean="0"/>
              <a:t>requiring </a:t>
            </a:r>
            <a:r>
              <a:rPr lang="en-US" dirty="0" err="1" smtClean="0"/>
              <a:t>keyTyped</a:t>
            </a:r>
            <a:r>
              <a:rPr lang="en-US" dirty="0" smtClean="0"/>
              <a:t> (or </a:t>
            </a:r>
            <a:r>
              <a:rPr lang="en-US" dirty="0" err="1" smtClean="0"/>
              <a:t>keyPressed</a:t>
            </a:r>
            <a:r>
              <a:rPr lang="en-US" dirty="0" smtClean="0"/>
              <a:t>) be implemented</a:t>
            </a:r>
          </a:p>
          <a:p>
            <a:pPr lvl="1">
              <a:defRPr/>
            </a:pPr>
            <a:r>
              <a:rPr lang="en-US" dirty="0" smtClean="0"/>
              <a:t>the </a:t>
            </a:r>
            <a:r>
              <a:rPr lang="en-US" dirty="0" err="1" smtClean="0"/>
              <a:t>JPanel</a:t>
            </a:r>
            <a:r>
              <a:rPr lang="en-US" dirty="0" smtClean="0"/>
              <a:t> class will contain a </a:t>
            </a:r>
            <a:r>
              <a:rPr lang="en-US" dirty="0" err="1" smtClean="0"/>
              <a:t>paintComponent</a:t>
            </a:r>
            <a:r>
              <a:rPr lang="en-US" dirty="0" smtClean="0"/>
              <a:t> method to draw the maze (use maybe a 10x10 </a:t>
            </a:r>
            <a:r>
              <a:rPr lang="en-US" dirty="0" err="1" smtClean="0"/>
              <a:t>fillRect</a:t>
            </a:r>
            <a:r>
              <a:rPr lang="en-US" dirty="0" smtClean="0"/>
              <a:t> for each array location where the color is set by the array value, 0 might be white, 1 might be black and 2 might be red)</a:t>
            </a:r>
          </a:p>
          <a:p>
            <a:pPr lvl="1">
              <a:defRPr/>
            </a:pPr>
            <a:r>
              <a:rPr lang="en-US" dirty="0" smtClean="0"/>
              <a:t>store x, y – the current location where x, y starts off as the “entry” point of the maze</a:t>
            </a:r>
          </a:p>
          <a:p>
            <a:pPr>
              <a:defRPr/>
            </a:pPr>
            <a:r>
              <a:rPr lang="en-US" dirty="0" smtClean="0"/>
              <a:t>We also have to set the </a:t>
            </a:r>
            <a:r>
              <a:rPr lang="en-US" dirty="0" err="1" smtClean="0"/>
              <a:t>JPanel</a:t>
            </a:r>
            <a:r>
              <a:rPr lang="en-US" dirty="0" smtClean="0"/>
              <a:t> to be focusable – we do this in main</a:t>
            </a:r>
          </a:p>
          <a:p>
            <a:pPr lvl="1">
              <a:defRPr/>
            </a:pPr>
            <a:r>
              <a:rPr lang="en-US" dirty="0" err="1" smtClean="0"/>
              <a:t>MazePanel</a:t>
            </a:r>
            <a:r>
              <a:rPr lang="en-US" dirty="0" smtClean="0"/>
              <a:t> panel = new </a:t>
            </a:r>
            <a:r>
              <a:rPr lang="en-US" dirty="0" err="1" smtClean="0"/>
              <a:t>MazePanel</a:t>
            </a:r>
            <a:r>
              <a:rPr lang="en-US" dirty="0" smtClean="0"/>
              <a:t>( );</a:t>
            </a:r>
          </a:p>
          <a:p>
            <a:pPr lvl="1">
              <a:defRPr/>
            </a:pPr>
            <a:r>
              <a:rPr lang="en-US" dirty="0" err="1" smtClean="0"/>
              <a:t>panel.setFocusable</a:t>
            </a:r>
            <a:r>
              <a:rPr lang="en-US" dirty="0" smtClean="0"/>
              <a:t>(true);</a:t>
            </a:r>
          </a:p>
          <a:p>
            <a:pPr lvl="1">
              <a:defRPr/>
            </a:pPr>
            <a:r>
              <a:rPr lang="en-US" dirty="0" err="1" smtClean="0"/>
              <a:t>frame.add</a:t>
            </a:r>
            <a:r>
              <a:rPr lang="en-US" dirty="0" smtClean="0"/>
              <a:t>(panel);</a:t>
            </a:r>
            <a:endParaRPr lang="en-US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Missile Launcher Game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763000" cy="5867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Another project is to finish the missile launcher</a:t>
            </a:r>
          </a:p>
          <a:p>
            <a:pPr lvl="1"/>
            <a:r>
              <a:rPr lang="en-US" dirty="0" smtClean="0"/>
              <a:t>We have a missile launcher at the bottom of the screen which can move left/right</a:t>
            </a:r>
          </a:p>
          <a:p>
            <a:pPr lvl="1"/>
            <a:r>
              <a:rPr lang="en-US" dirty="0" smtClean="0"/>
              <a:t>Press left arrow to start it moving left, right arrow for right, space bar to launch a missile, and enter to stop it moving</a:t>
            </a:r>
          </a:p>
          <a:p>
            <a:pPr lvl="1"/>
            <a:r>
              <a:rPr lang="en-US" dirty="0" smtClean="0"/>
              <a:t>If we have 1 missile only, then we have to wait for the missile to go off the screen before launching another – or we can have an array of missiles (see the next slide)</a:t>
            </a:r>
          </a:p>
          <a:p>
            <a:pPr lvl="1"/>
            <a:r>
              <a:rPr lang="en-US" dirty="0" smtClean="0"/>
              <a:t>Next, add an object to shoot at which can fly randomly on the screen (use the Spaceship1 or Spaceship2 code)</a:t>
            </a:r>
          </a:p>
          <a:p>
            <a:pPr lvl="1"/>
            <a:r>
              <a:rPr lang="en-US" dirty="0" smtClean="0"/>
              <a:t>Finally, determine if your missile hits the spaceship and if so, add 1 to your score and reset the spaceship to randomly be somewhere else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04355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1 Missile vs Array of Missiles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839200" cy="6019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1 missile requires its mx, my coordinate</a:t>
            </a:r>
          </a:p>
          <a:p>
            <a:pPr lvl="1"/>
            <a:r>
              <a:rPr lang="en-US" dirty="0" smtClean="0"/>
              <a:t>it will move up at a constant speed, so at each Timer event, we might do my=my-2;</a:t>
            </a:r>
          </a:p>
          <a:p>
            <a:pPr lvl="1"/>
            <a:r>
              <a:rPr lang="en-US" dirty="0" smtClean="0"/>
              <a:t>its movement laterally might be 0 (its mx coordinate stays the same once launched) or it might take on the same change in x that the missile launcher has (that is, mdx=dx)</a:t>
            </a:r>
          </a:p>
          <a:p>
            <a:pPr lvl="1"/>
            <a:r>
              <a:rPr lang="en-US" dirty="0" smtClean="0"/>
              <a:t>we have to keep track of the missile so that once missile hits a border (left, right, top), we reset mx to -1 so that we don’t draw it any more and can launch a new missile</a:t>
            </a:r>
          </a:p>
          <a:p>
            <a:r>
              <a:rPr lang="en-US" dirty="0" smtClean="0"/>
              <a:t>For any number of missiles, make mx and my int arrays and add a variable called </a:t>
            </a:r>
            <a:r>
              <a:rPr lang="en-US" dirty="0" err="1" smtClean="0"/>
              <a:t>numMissiles</a:t>
            </a:r>
            <a:r>
              <a:rPr lang="en-US" dirty="0" smtClean="0"/>
              <a:t> which indicates which missile was the last to be launched</a:t>
            </a:r>
          </a:p>
          <a:p>
            <a:r>
              <a:rPr lang="en-US" dirty="0" smtClean="0"/>
              <a:t>Use a for loop and an if statement to move and draw the missiles:</a:t>
            </a:r>
          </a:p>
          <a:p>
            <a:pPr lvl="1"/>
            <a:r>
              <a:rPr lang="en-US" dirty="0" smtClean="0"/>
              <a:t>for(int </a:t>
            </a:r>
            <a:r>
              <a:rPr lang="en-US" dirty="0" err="1" smtClean="0"/>
              <a:t>i</a:t>
            </a:r>
            <a:r>
              <a:rPr lang="en-US" dirty="0" smtClean="0"/>
              <a:t>=0;i&lt;</a:t>
            </a:r>
            <a:r>
              <a:rPr lang="en-US" dirty="0" err="1" smtClean="0"/>
              <a:t>numMissiles;i</a:t>
            </a:r>
            <a:r>
              <a:rPr lang="en-US" dirty="0" smtClean="0"/>
              <a:t>++) if(mx[</a:t>
            </a:r>
            <a:r>
              <a:rPr lang="en-US" dirty="0" err="1" smtClean="0"/>
              <a:t>i</a:t>
            </a:r>
            <a:r>
              <a:rPr lang="en-US" dirty="0" smtClean="0"/>
              <a:t>]!=-1) {…}</a:t>
            </a:r>
          </a:p>
        </p:txBody>
      </p:sp>
    </p:spTree>
    <p:extLst>
      <p:ext uri="{BB962C8B-B14F-4D97-AF65-F5344CB8AC3E}">
        <p14:creationId xmlns:p14="http://schemas.microsoft.com/office/powerpoint/2010/main" val="2926985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altLang="en-US" dirty="0" smtClean="0"/>
              <a:t>Using Keyboard Input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915400" cy="6096000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 smtClean="0"/>
              <a:t>What will keyboard entry be used for?</a:t>
            </a:r>
            <a:endParaRPr lang="en-US" dirty="0" smtClean="0"/>
          </a:p>
          <a:p>
            <a:pPr lvl="1">
              <a:defRPr/>
            </a:pPr>
            <a:r>
              <a:rPr lang="en-US" dirty="0" smtClean="0"/>
              <a:t>Select keys will </a:t>
            </a:r>
            <a:r>
              <a:rPr lang="en-US" dirty="0" smtClean="0"/>
              <a:t>control movement in a game</a:t>
            </a:r>
          </a:p>
          <a:p>
            <a:pPr lvl="2">
              <a:defRPr/>
            </a:pPr>
            <a:r>
              <a:rPr lang="en-US" dirty="0" smtClean="0"/>
              <a:t>move </a:t>
            </a:r>
            <a:r>
              <a:rPr lang="en-US" dirty="0" smtClean="0"/>
              <a:t>around a maze</a:t>
            </a:r>
          </a:p>
          <a:p>
            <a:pPr lvl="2">
              <a:defRPr/>
            </a:pPr>
            <a:r>
              <a:rPr lang="en-US" dirty="0"/>
              <a:t>m</a:t>
            </a:r>
            <a:r>
              <a:rPr lang="en-US" dirty="0" smtClean="0"/>
              <a:t>ove </a:t>
            </a:r>
            <a:r>
              <a:rPr lang="en-US" dirty="0" smtClean="0"/>
              <a:t>the “sights” of a gun or a missile launcher</a:t>
            </a:r>
          </a:p>
          <a:p>
            <a:pPr lvl="2">
              <a:defRPr/>
            </a:pPr>
            <a:r>
              <a:rPr lang="en-US" dirty="0"/>
              <a:t>m</a:t>
            </a:r>
            <a:r>
              <a:rPr lang="en-US" dirty="0" smtClean="0"/>
              <a:t>ove </a:t>
            </a:r>
            <a:r>
              <a:rPr lang="en-US" dirty="0" smtClean="0"/>
              <a:t>a paddle (for instance in Pong or Breakout)</a:t>
            </a:r>
          </a:p>
          <a:p>
            <a:pPr lvl="1">
              <a:defRPr/>
            </a:pPr>
            <a:r>
              <a:rPr lang="en-US" dirty="0" smtClean="0"/>
              <a:t>We need to </a:t>
            </a:r>
            <a:r>
              <a:rPr lang="en-US" dirty="0" smtClean="0"/>
              <a:t>designate certain keys for use</a:t>
            </a:r>
          </a:p>
          <a:p>
            <a:pPr lvl="1">
              <a:defRPr/>
            </a:pPr>
            <a:r>
              <a:rPr lang="en-US" dirty="0" smtClean="0"/>
              <a:t>We will then place our logic to move the item in one of the </a:t>
            </a:r>
            <a:r>
              <a:rPr lang="en-US" dirty="0" err="1" smtClean="0"/>
              <a:t>keyListener</a:t>
            </a:r>
            <a:r>
              <a:rPr lang="en-US" dirty="0" smtClean="0"/>
              <a:t> methods such as </a:t>
            </a:r>
            <a:r>
              <a:rPr lang="en-US" dirty="0" err="1" smtClean="0"/>
              <a:t>keyPressed</a:t>
            </a:r>
            <a:endParaRPr lang="en-US" dirty="0" smtClean="0"/>
          </a:p>
          <a:p>
            <a:pPr lvl="1">
              <a:defRPr/>
            </a:pPr>
            <a:r>
              <a:rPr lang="en-US" dirty="0" smtClean="0"/>
              <a:t>For instance, if a key is typed, in </a:t>
            </a:r>
            <a:r>
              <a:rPr lang="en-US" dirty="0" err="1" smtClean="0"/>
              <a:t>keyPressed</a:t>
            </a:r>
            <a:r>
              <a:rPr lang="en-US" dirty="0" smtClean="0"/>
              <a:t> </a:t>
            </a:r>
            <a:r>
              <a:rPr lang="en-US" dirty="0" smtClean="0"/>
              <a:t>we get the key’s character and see if it was ‘a’ to move left or ‘d’ to move right and then adjust an x </a:t>
            </a:r>
            <a:r>
              <a:rPr lang="en-US" dirty="0" smtClean="0"/>
              <a:t>coordinate</a:t>
            </a:r>
          </a:p>
          <a:p>
            <a:pPr lvl="1">
              <a:defRPr/>
            </a:pPr>
            <a:r>
              <a:rPr lang="en-US" dirty="0" smtClean="0"/>
              <a:t>We might then call repaint(); if we do not have a Timer, otherwise, the Timer will call </a:t>
            </a:r>
            <a:r>
              <a:rPr lang="en-US" dirty="0" err="1" smtClean="0"/>
              <a:t>actionPerformed</a:t>
            </a:r>
            <a:r>
              <a:rPr lang="en-US" dirty="0" smtClean="0"/>
              <a:t> which will call repaint();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altLang="en-US" smtClean="0"/>
              <a:t>Moving Objects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763000" cy="6096000"/>
          </a:xfrm>
        </p:spPr>
        <p:txBody>
          <a:bodyPr>
            <a:normAutofit fontScale="92500"/>
          </a:bodyPr>
          <a:lstStyle/>
          <a:p>
            <a:pPr>
              <a:defRPr/>
            </a:pPr>
            <a:r>
              <a:rPr lang="en-US" dirty="0" smtClean="0"/>
              <a:t>Let’s assume we have an object at coordinates </a:t>
            </a:r>
            <a:r>
              <a:rPr lang="en-US" dirty="0" smtClean="0"/>
              <a:t>x, y</a:t>
            </a:r>
          </a:p>
          <a:p>
            <a:pPr lvl="1">
              <a:defRPr/>
            </a:pPr>
            <a:r>
              <a:rPr lang="en-US" dirty="0" smtClean="0"/>
              <a:t>We define a set of keys for data movement</a:t>
            </a:r>
          </a:p>
          <a:p>
            <a:pPr lvl="2">
              <a:defRPr/>
            </a:pPr>
            <a:r>
              <a:rPr lang="en-US" dirty="0" smtClean="0"/>
              <a:t>for instance, the arrow keys or a, w, d, x for left, up, right, down</a:t>
            </a:r>
          </a:p>
          <a:p>
            <a:pPr lvl="1">
              <a:defRPr/>
            </a:pPr>
            <a:r>
              <a:rPr lang="en-US" dirty="0" smtClean="0"/>
              <a:t>In </a:t>
            </a:r>
            <a:r>
              <a:rPr lang="en-US" dirty="0" err="1" smtClean="0"/>
              <a:t>keyPressed</a:t>
            </a:r>
            <a:r>
              <a:rPr lang="en-US" dirty="0" smtClean="0"/>
              <a:t> (or </a:t>
            </a:r>
            <a:r>
              <a:rPr lang="en-US" dirty="0" err="1" smtClean="0"/>
              <a:t>keyReleased</a:t>
            </a:r>
            <a:r>
              <a:rPr lang="en-US" dirty="0" smtClean="0"/>
              <a:t> or </a:t>
            </a:r>
            <a:r>
              <a:rPr lang="en-US" dirty="0" err="1" smtClean="0"/>
              <a:t>keyTyped</a:t>
            </a:r>
            <a:r>
              <a:rPr lang="en-US" dirty="0" smtClean="0"/>
              <a:t>), </a:t>
            </a:r>
            <a:r>
              <a:rPr lang="en-US" dirty="0" smtClean="0"/>
              <a:t>we test for the character and make the proper movement in x or y</a:t>
            </a:r>
          </a:p>
          <a:p>
            <a:pPr lvl="2">
              <a:defRPr/>
            </a:pPr>
            <a:r>
              <a:rPr lang="en-US" dirty="0" smtClean="0"/>
              <a:t>if(</a:t>
            </a:r>
            <a:r>
              <a:rPr lang="en-US" dirty="0" err="1" smtClean="0"/>
              <a:t>e.getKeyChar</a:t>
            </a:r>
            <a:r>
              <a:rPr lang="en-US" dirty="0" smtClean="0"/>
              <a:t>( ) = = ‘a’) x--;</a:t>
            </a:r>
          </a:p>
          <a:p>
            <a:pPr lvl="2">
              <a:defRPr/>
            </a:pPr>
            <a:r>
              <a:rPr lang="en-US" dirty="0" smtClean="0"/>
              <a:t>else if(</a:t>
            </a:r>
            <a:r>
              <a:rPr lang="en-US" dirty="0" err="1" smtClean="0"/>
              <a:t>e.getKeyChar</a:t>
            </a:r>
            <a:r>
              <a:rPr lang="en-US" dirty="0" smtClean="0"/>
              <a:t>( ) = = ‘w’) y--;</a:t>
            </a:r>
          </a:p>
          <a:p>
            <a:pPr lvl="2">
              <a:defRPr/>
            </a:pPr>
            <a:r>
              <a:rPr lang="en-US" dirty="0" smtClean="0"/>
              <a:t>else if(</a:t>
            </a:r>
            <a:r>
              <a:rPr lang="en-US" dirty="0" err="1" smtClean="0"/>
              <a:t>e.getKeyChar</a:t>
            </a:r>
            <a:r>
              <a:rPr lang="en-US" dirty="0" smtClean="0"/>
              <a:t>( ) = = ‘d’) x++;</a:t>
            </a:r>
          </a:p>
          <a:p>
            <a:pPr lvl="2">
              <a:defRPr/>
            </a:pPr>
            <a:r>
              <a:rPr lang="en-US" dirty="0" smtClean="0"/>
              <a:t>else if(</a:t>
            </a:r>
            <a:r>
              <a:rPr lang="en-US" dirty="0" err="1" smtClean="0"/>
              <a:t>e.getKeyChar</a:t>
            </a:r>
            <a:r>
              <a:rPr lang="en-US" dirty="0" smtClean="0"/>
              <a:t>( ) = = ‘x’) y++;</a:t>
            </a:r>
          </a:p>
          <a:p>
            <a:pPr lvl="1">
              <a:defRPr/>
            </a:pPr>
            <a:r>
              <a:rPr lang="en-US" dirty="0" smtClean="0"/>
              <a:t>Notice that we are not using an else statement here because this method is called whenever ANY key is pressed, so the statement else y++; would move the object down whenever any key which is not ‘a’, ‘w’ or ‘d’ is </a:t>
            </a:r>
            <a:r>
              <a:rPr lang="en-US" dirty="0" smtClean="0"/>
              <a:t>pressed</a:t>
            </a:r>
            <a:endParaRPr lang="en-US" dirty="0" smtClean="0"/>
          </a:p>
          <a:p>
            <a:pPr lvl="1">
              <a:defRPr/>
            </a:pPr>
            <a:r>
              <a:rPr lang="en-US" dirty="0" smtClean="0"/>
              <a:t>We follow the above code with repaint( );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altLang="en-US" smtClean="0"/>
              <a:t>Borders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839200" cy="6096000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dirty="0" smtClean="0"/>
              <a:t>Imagine our drawing area is 500x500</a:t>
            </a:r>
          </a:p>
          <a:p>
            <a:pPr lvl="1">
              <a:defRPr/>
            </a:pPr>
            <a:r>
              <a:rPr lang="en-US" dirty="0" smtClean="0"/>
              <a:t>We start at x=250,y=250</a:t>
            </a:r>
          </a:p>
          <a:p>
            <a:pPr>
              <a:defRPr/>
            </a:pPr>
            <a:r>
              <a:rPr lang="en-US" dirty="0" smtClean="0"/>
              <a:t>For each of a, w, d, x, we move the object accordingly</a:t>
            </a:r>
          </a:p>
          <a:p>
            <a:pPr lvl="1">
              <a:defRPr/>
            </a:pPr>
            <a:r>
              <a:rPr lang="en-US" dirty="0" smtClean="0"/>
              <a:t>What happens if the user presses x 250 times?  x will be 500, can we draw something there?</a:t>
            </a:r>
          </a:p>
          <a:p>
            <a:pPr lvl="1">
              <a:defRPr/>
            </a:pPr>
            <a:r>
              <a:rPr lang="en-US" dirty="0" smtClean="0"/>
              <a:t>Yes, but we will not see it</a:t>
            </a:r>
          </a:p>
          <a:p>
            <a:pPr>
              <a:defRPr/>
            </a:pPr>
            <a:r>
              <a:rPr lang="en-US" dirty="0" smtClean="0"/>
              <a:t>When we move the object in the </a:t>
            </a:r>
            <a:r>
              <a:rPr lang="en-US" dirty="0" err="1" smtClean="0"/>
              <a:t>keyPressed</a:t>
            </a:r>
            <a:r>
              <a:rPr lang="en-US" dirty="0" smtClean="0"/>
              <a:t> method, we want to make sure it does not sound the object beyond a border</a:t>
            </a:r>
          </a:p>
          <a:p>
            <a:pPr>
              <a:defRPr/>
            </a:pPr>
            <a:r>
              <a:rPr lang="en-US" dirty="0" smtClean="0"/>
              <a:t>We need to add code like this:</a:t>
            </a:r>
          </a:p>
          <a:p>
            <a:pPr lvl="1">
              <a:defRPr/>
            </a:pPr>
            <a:r>
              <a:rPr lang="en-US" dirty="0" smtClean="0"/>
              <a:t>if(x&gt;480) x=480; to force the object to “stop” moving</a:t>
            </a:r>
          </a:p>
          <a:p>
            <a:pPr lvl="1">
              <a:defRPr/>
            </a:pPr>
            <a:r>
              <a:rPr lang="en-US" dirty="0" smtClean="0"/>
              <a:t>or if(x&gt;480) </a:t>
            </a:r>
            <a:r>
              <a:rPr lang="en-US" dirty="0" smtClean="0"/>
              <a:t>x=20</a:t>
            </a:r>
            <a:r>
              <a:rPr lang="en-US" dirty="0" smtClean="0"/>
              <a:t>; to “wrap-around” to the other side of the screen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altLang="en-US" smtClean="0"/>
              <a:t>Etch a Sketch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610600" cy="5867400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dirty="0" smtClean="0"/>
              <a:t>Let’s use the keyboard input to control the drawing of short lines like the old etch a sketch game</a:t>
            </a:r>
          </a:p>
          <a:p>
            <a:pPr lvl="1">
              <a:defRPr/>
            </a:pPr>
            <a:r>
              <a:rPr lang="en-US" dirty="0" smtClean="0"/>
              <a:t>This program requires a Graphics object to draw on and a </a:t>
            </a:r>
            <a:r>
              <a:rPr lang="en-US" dirty="0" err="1" smtClean="0"/>
              <a:t>KeyListener</a:t>
            </a:r>
            <a:endParaRPr lang="en-US" dirty="0" smtClean="0"/>
          </a:p>
          <a:p>
            <a:pPr lvl="1">
              <a:defRPr/>
            </a:pPr>
            <a:r>
              <a:rPr lang="en-US" dirty="0" smtClean="0"/>
              <a:t>We use a single </a:t>
            </a:r>
            <a:r>
              <a:rPr lang="en-US" dirty="0" err="1" smtClean="0"/>
              <a:t>JPanel</a:t>
            </a:r>
            <a:r>
              <a:rPr lang="en-US" dirty="0" smtClean="0"/>
              <a:t> (we do not need a second </a:t>
            </a:r>
            <a:r>
              <a:rPr lang="en-US" dirty="0" err="1" smtClean="0"/>
              <a:t>JPanel</a:t>
            </a:r>
            <a:r>
              <a:rPr lang="en-US" dirty="0" smtClean="0"/>
              <a:t> with GUI components as we do not need them for this program), we </a:t>
            </a:r>
            <a:r>
              <a:rPr lang="en-US" dirty="0" smtClean="0"/>
              <a:t>will call </a:t>
            </a:r>
            <a:r>
              <a:rPr lang="en-US" dirty="0" smtClean="0"/>
              <a:t>this </a:t>
            </a:r>
            <a:r>
              <a:rPr lang="en-US" dirty="0" err="1" smtClean="0"/>
              <a:t>JPanel</a:t>
            </a:r>
            <a:r>
              <a:rPr lang="en-US" dirty="0" smtClean="0"/>
              <a:t> </a:t>
            </a:r>
            <a:r>
              <a:rPr lang="en-US" dirty="0" err="1" smtClean="0"/>
              <a:t>ESPanel</a:t>
            </a:r>
            <a:endParaRPr lang="en-US" dirty="0" smtClean="0"/>
          </a:p>
          <a:p>
            <a:pPr lvl="1">
              <a:defRPr/>
            </a:pPr>
            <a:r>
              <a:rPr lang="en-US" dirty="0" err="1" smtClean="0"/>
              <a:t>ESPanel</a:t>
            </a:r>
            <a:r>
              <a:rPr lang="en-US" dirty="0" smtClean="0"/>
              <a:t> requires the current </a:t>
            </a:r>
            <a:r>
              <a:rPr lang="en-US" dirty="0" err="1" smtClean="0"/>
              <a:t>x,y</a:t>
            </a:r>
            <a:r>
              <a:rPr lang="en-US" dirty="0" smtClean="0"/>
              <a:t> coordinate of the line being drawn and the direction we want to extend the </a:t>
            </a:r>
            <a:r>
              <a:rPr lang="en-US" dirty="0" smtClean="0"/>
              <a:t>line (up, down, left, right)</a:t>
            </a:r>
            <a:endParaRPr lang="en-US" dirty="0" smtClean="0"/>
          </a:p>
          <a:p>
            <a:pPr lvl="1">
              <a:defRPr/>
            </a:pPr>
            <a:r>
              <a:rPr lang="en-US" dirty="0" smtClean="0"/>
              <a:t>The direction will be controlled by the keyboard by using the up, down, left or right arrows</a:t>
            </a:r>
          </a:p>
          <a:p>
            <a:pPr lvl="1">
              <a:defRPr/>
            </a:pPr>
            <a:r>
              <a:rPr lang="en-US" dirty="0" smtClean="0"/>
              <a:t>The enter key will be used to “</a:t>
            </a:r>
            <a:r>
              <a:rPr lang="en-US" dirty="0" smtClean="0"/>
              <a:t>erase” the </a:t>
            </a:r>
            <a:r>
              <a:rPr lang="en-US" dirty="0" smtClean="0"/>
              <a:t>image, for this we will set a </a:t>
            </a:r>
            <a:r>
              <a:rPr lang="en-US" dirty="0" err="1" smtClean="0"/>
              <a:t>boolean</a:t>
            </a:r>
            <a:r>
              <a:rPr lang="en-US" dirty="0" smtClean="0"/>
              <a:t>, </a:t>
            </a:r>
            <a:r>
              <a:rPr lang="en-US" dirty="0" err="1" smtClean="0"/>
              <a:t>setClear</a:t>
            </a:r>
            <a:r>
              <a:rPr lang="en-US" dirty="0" smtClean="0"/>
              <a:t>, to true upon pressing enter and in </a:t>
            </a:r>
            <a:r>
              <a:rPr lang="en-US" dirty="0" err="1" smtClean="0"/>
              <a:t>paintComponent</a:t>
            </a:r>
            <a:r>
              <a:rPr lang="en-US" dirty="0" smtClean="0"/>
              <a:t>, if true, we will do </a:t>
            </a:r>
            <a:r>
              <a:rPr lang="en-US" dirty="0" err="1" smtClean="0"/>
              <a:t>super.paintComponent</a:t>
            </a:r>
            <a:r>
              <a:rPr lang="en-US" dirty="0" smtClean="0"/>
              <a:t>(g) to erase the Graphics image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5562600" y="2590800"/>
            <a:ext cx="3581400" cy="1143000"/>
          </a:xfrm>
        </p:spPr>
        <p:txBody>
          <a:bodyPr/>
          <a:lstStyle/>
          <a:p>
            <a:r>
              <a:rPr lang="en-US" altLang="en-US" smtClean="0"/>
              <a:t>Methods</a:t>
            </a:r>
          </a:p>
        </p:txBody>
      </p:sp>
      <p:sp>
        <p:nvSpPr>
          <p:cNvPr id="7171" name="TextBox 3"/>
          <p:cNvSpPr txBox="1">
            <a:spLocks noChangeArrowheads="1"/>
          </p:cNvSpPr>
          <p:nvPr/>
        </p:nvSpPr>
        <p:spPr bwMode="auto">
          <a:xfrm>
            <a:off x="101600" y="76200"/>
            <a:ext cx="9067800" cy="686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000"/>
              <a:t>public void keyPressed(KeyEvent e) { </a:t>
            </a:r>
          </a:p>
          <a:p>
            <a:pPr eaLnBrk="1" hangingPunct="1"/>
            <a:r>
              <a:rPr lang="en-US" altLang="en-US" sz="2000"/>
              <a:t>       if(e.getKeyCode()==KeyEvent.VK_LEFT) direction = 0; </a:t>
            </a:r>
          </a:p>
          <a:p>
            <a:pPr eaLnBrk="1" hangingPunct="1"/>
            <a:r>
              <a:rPr lang="en-US" altLang="en-US" sz="2000"/>
              <a:t>       else if(e.getKeyCode()==KeyEvent.VK_UP) direction = 1; </a:t>
            </a:r>
          </a:p>
          <a:p>
            <a:pPr eaLnBrk="1" hangingPunct="1"/>
            <a:r>
              <a:rPr lang="en-US" altLang="en-US" sz="2000"/>
              <a:t>       else if(e.getKeyCode()==KeyEvent.VK_RIGHT) direction = 2; </a:t>
            </a:r>
          </a:p>
          <a:p>
            <a:pPr eaLnBrk="1" hangingPunct="1"/>
            <a:r>
              <a:rPr lang="en-US" altLang="en-US" sz="2000"/>
              <a:t>       else if(e.getKeyCode()==KeyEvent.VK_DOWN) direction = 3; </a:t>
            </a:r>
          </a:p>
          <a:p>
            <a:pPr eaLnBrk="1" hangingPunct="1"/>
            <a:r>
              <a:rPr lang="en-US" altLang="en-US" sz="2000"/>
              <a:t>       else if(e.getKeyCode()==KeyEvent.VK_ENTER setClear = true; </a:t>
            </a:r>
          </a:p>
          <a:p>
            <a:pPr eaLnBrk="1" hangingPunct="1"/>
            <a:r>
              <a:rPr lang="en-US" altLang="en-US" sz="2000"/>
              <a:t>       repaint( ); </a:t>
            </a:r>
          </a:p>
          <a:p>
            <a:pPr eaLnBrk="1" hangingPunct="1"/>
            <a:r>
              <a:rPr lang="en-US" altLang="en-US" sz="2000"/>
              <a:t>}</a:t>
            </a:r>
          </a:p>
          <a:p>
            <a:pPr eaLnBrk="1" hangingPunct="1"/>
            <a:endParaRPr lang="en-US" altLang="en-US" sz="2000"/>
          </a:p>
          <a:p>
            <a:pPr eaLnBrk="1" hangingPunct="1"/>
            <a:r>
              <a:rPr lang="en-US" altLang="en-US" sz="2000"/>
              <a:t>public void paintComponent(Graphics g) { </a:t>
            </a:r>
          </a:p>
          <a:p>
            <a:pPr eaLnBrk="1" hangingPunct="1"/>
            <a:r>
              <a:rPr lang="en-US" altLang="en-US" sz="2000"/>
              <a:t>         if(setClear) {</a:t>
            </a:r>
          </a:p>
          <a:p>
            <a:pPr eaLnBrk="1" hangingPunct="1"/>
            <a:r>
              <a:rPr lang="en-US" altLang="en-US" sz="2000"/>
              <a:t>	boolean super.paintComponent(g); </a:t>
            </a:r>
          </a:p>
          <a:p>
            <a:pPr eaLnBrk="1" hangingPunct="1"/>
            <a:r>
              <a:rPr lang="en-US" altLang="en-US" sz="2000"/>
              <a:t>	setClear = false; </a:t>
            </a:r>
          </a:p>
          <a:p>
            <a:pPr eaLnBrk="1" hangingPunct="1"/>
            <a:r>
              <a:rPr lang="en-US" altLang="en-US" sz="2000"/>
              <a:t>          } </a:t>
            </a:r>
          </a:p>
          <a:p>
            <a:pPr eaLnBrk="1" hangingPunct="1"/>
            <a:r>
              <a:rPr lang="en-US" altLang="en-US" sz="2000"/>
              <a:t>          else {</a:t>
            </a:r>
          </a:p>
          <a:p>
            <a:pPr eaLnBrk="1" hangingPunct="1"/>
            <a:r>
              <a:rPr lang="en-US" altLang="en-US" sz="2000"/>
              <a:t> 	g.setColor(Color.black); </a:t>
            </a:r>
          </a:p>
          <a:p>
            <a:pPr eaLnBrk="1" hangingPunct="1"/>
            <a:r>
              <a:rPr lang="en-US" altLang="en-US" sz="2000"/>
              <a:t>	if(direction==0) {g.drawLine(x, y, x-2, y); x-=2; if (x &lt; 10) x = 10;} </a:t>
            </a:r>
          </a:p>
          <a:p>
            <a:pPr eaLnBrk="1" hangingPunct="1"/>
            <a:r>
              <a:rPr lang="en-US" altLang="en-US" sz="2000"/>
              <a:t>	else if(direction==1) { g.drawLine(x, y, x, y-2); y-=2; if (y &lt; 10) y = 10; }</a:t>
            </a:r>
          </a:p>
          <a:p>
            <a:pPr eaLnBrk="1" hangingPunct="1"/>
            <a:r>
              <a:rPr lang="en-US" altLang="en-US" sz="2000"/>
              <a:t>	else if(direction== 2) { g.drawLine(x, y, x+2, y); x+=2; if (x &gt; 290) x = 290;}</a:t>
            </a:r>
          </a:p>
          <a:p>
            <a:pPr eaLnBrk="1" hangingPunct="1"/>
            <a:r>
              <a:rPr lang="en-US" altLang="en-US" sz="2000"/>
              <a:t>	else if(direction==3) { g.drawLine(x, y, x, y+2); y+=2; if (y &gt; 290) y = 290; }</a:t>
            </a:r>
          </a:p>
          <a:p>
            <a:pPr eaLnBrk="1" hangingPunct="1"/>
            <a:r>
              <a:rPr lang="en-US" altLang="en-US" sz="2000"/>
              <a:t>        }</a:t>
            </a:r>
          </a:p>
          <a:p>
            <a:pPr eaLnBrk="1" hangingPunct="1"/>
            <a:r>
              <a:rPr lang="en-US" altLang="en-US" sz="2000"/>
              <a:t>}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altLang="en-US" smtClean="0"/>
              <a:t>Typewriter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86800" cy="5715000"/>
          </a:xfrm>
        </p:spPr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en-US" dirty="0" smtClean="0"/>
              <a:t>Another example is to allow the user to “type” on the Graphics </a:t>
            </a:r>
            <a:r>
              <a:rPr lang="en-US" dirty="0" smtClean="0"/>
              <a:t>area while the mouse can be used to reposition the cursor</a:t>
            </a:r>
            <a:endParaRPr lang="en-US" dirty="0" smtClean="0"/>
          </a:p>
          <a:p>
            <a:pPr lvl="1">
              <a:defRPr/>
            </a:pPr>
            <a:r>
              <a:rPr lang="en-US" dirty="0" smtClean="0"/>
              <a:t>We use </a:t>
            </a:r>
            <a:r>
              <a:rPr lang="en-US" dirty="0" err="1" smtClean="0"/>
              <a:t>x,y</a:t>
            </a:r>
            <a:r>
              <a:rPr lang="en-US" dirty="0" smtClean="0"/>
              <a:t> for the coordinate of the cursor</a:t>
            </a:r>
            <a:endParaRPr lang="en-US" dirty="0" smtClean="0"/>
          </a:p>
          <a:p>
            <a:pPr lvl="1">
              <a:defRPr/>
            </a:pPr>
            <a:r>
              <a:rPr lang="en-US" dirty="0" smtClean="0"/>
              <a:t>A </a:t>
            </a:r>
            <a:r>
              <a:rPr lang="en-US" dirty="0" err="1" smtClean="0"/>
              <a:t>KeyListener</a:t>
            </a:r>
            <a:r>
              <a:rPr lang="en-US" dirty="0" smtClean="0"/>
              <a:t> </a:t>
            </a:r>
            <a:r>
              <a:rPr lang="en-US" dirty="0" smtClean="0"/>
              <a:t>is used to receive any key entries</a:t>
            </a:r>
          </a:p>
          <a:p>
            <a:pPr lvl="1">
              <a:defRPr/>
            </a:pPr>
            <a:r>
              <a:rPr lang="en-US" dirty="0" smtClean="0"/>
              <a:t>In </a:t>
            </a:r>
            <a:r>
              <a:rPr lang="en-US" dirty="0" err="1" smtClean="0"/>
              <a:t>paintComponent</a:t>
            </a:r>
            <a:r>
              <a:rPr lang="en-US" dirty="0" smtClean="0"/>
              <a:t>, </a:t>
            </a:r>
            <a:r>
              <a:rPr lang="en-US" dirty="0" err="1" smtClean="0"/>
              <a:t>g.drawString</a:t>
            </a:r>
            <a:r>
              <a:rPr lang="en-US" dirty="0" smtClean="0"/>
              <a:t> outputs the latest input character </a:t>
            </a:r>
            <a:r>
              <a:rPr lang="en-US" dirty="0" smtClean="0"/>
              <a:t>at the x, y </a:t>
            </a:r>
            <a:r>
              <a:rPr lang="en-US" dirty="0" smtClean="0"/>
              <a:t>coordinate and then the x coordinate is moved to the right</a:t>
            </a:r>
            <a:endParaRPr lang="en-US" dirty="0" smtClean="0"/>
          </a:p>
          <a:p>
            <a:pPr lvl="1">
              <a:defRPr/>
            </a:pPr>
            <a:r>
              <a:rPr lang="en-US" dirty="0" smtClean="0"/>
              <a:t>If the mouse is clicked, we retrieve its x, y coordinate and reposition the cursor there</a:t>
            </a:r>
            <a:endParaRPr lang="en-US" dirty="0" smtClean="0"/>
          </a:p>
          <a:p>
            <a:pPr lvl="1">
              <a:defRPr/>
            </a:pPr>
            <a:r>
              <a:rPr lang="en-US" dirty="0" smtClean="0"/>
              <a:t>We do not need a Timer, the only change to the Graphics area is when the user types something or uses the mouse, so both the </a:t>
            </a:r>
            <a:r>
              <a:rPr lang="en-US" dirty="0" err="1" smtClean="0"/>
              <a:t>keyPressed</a:t>
            </a:r>
            <a:r>
              <a:rPr lang="en-US" dirty="0" smtClean="0"/>
              <a:t> (or </a:t>
            </a:r>
            <a:r>
              <a:rPr lang="en-US" dirty="0" err="1" smtClean="0"/>
              <a:t>keyTyped</a:t>
            </a:r>
            <a:r>
              <a:rPr lang="en-US" dirty="0" smtClean="0"/>
              <a:t>) and </a:t>
            </a:r>
            <a:r>
              <a:rPr lang="en-US" dirty="0" err="1" smtClean="0"/>
              <a:t>mousePressed</a:t>
            </a:r>
            <a:r>
              <a:rPr lang="en-US" dirty="0" smtClean="0"/>
              <a:t> (or </a:t>
            </a:r>
            <a:r>
              <a:rPr lang="en-US" dirty="0" err="1" smtClean="0"/>
              <a:t>mouseClicked</a:t>
            </a:r>
            <a:r>
              <a:rPr lang="en-US" dirty="0" smtClean="0"/>
              <a:t>) methods call repaint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The class needs these variables</a:t>
            </a:r>
            <a:endParaRPr lang="en-US" dirty="0" smtClean="0"/>
          </a:p>
          <a:p>
            <a:pPr lvl="1">
              <a:defRPr/>
            </a:pPr>
            <a:r>
              <a:rPr lang="en-US" dirty="0" smtClean="0"/>
              <a:t>x, y for the coordinates of where the next character should appear</a:t>
            </a:r>
          </a:p>
          <a:p>
            <a:pPr lvl="1">
              <a:defRPr/>
            </a:pPr>
            <a:r>
              <a:rPr lang="en-US" dirty="0" smtClean="0"/>
              <a:t>c the latest character obtained by a </a:t>
            </a:r>
            <a:r>
              <a:rPr lang="en-US" dirty="0" err="1" smtClean="0"/>
              <a:t>KeyEvent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We need to implement </a:t>
            </a:r>
            <a:r>
              <a:rPr lang="en-US" dirty="0" err="1" smtClean="0"/>
              <a:t>MouseListener</a:t>
            </a:r>
            <a:r>
              <a:rPr lang="en-US" dirty="0" smtClean="0"/>
              <a:t> and </a:t>
            </a:r>
            <a:r>
              <a:rPr lang="en-US" dirty="0" err="1" smtClean="0"/>
              <a:t>KeyListener</a:t>
            </a:r>
            <a:r>
              <a:rPr lang="en-US" dirty="0" smtClean="0"/>
              <a:t> on one </a:t>
            </a:r>
            <a:r>
              <a:rPr lang="en-US" dirty="0" err="1" smtClean="0"/>
              <a:t>JPanel</a:t>
            </a:r>
            <a:endParaRPr lang="en-US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248400" y="2271713"/>
            <a:ext cx="2895600" cy="1143000"/>
          </a:xfrm>
        </p:spPr>
        <p:txBody>
          <a:bodyPr/>
          <a:lstStyle/>
          <a:p>
            <a:r>
              <a:rPr lang="en-US" altLang="en-US" smtClean="0"/>
              <a:t>Methods</a:t>
            </a:r>
          </a:p>
        </p:txBody>
      </p:sp>
      <p:sp>
        <p:nvSpPr>
          <p:cNvPr id="9219" name="TextBox 3"/>
          <p:cNvSpPr txBox="1">
            <a:spLocks noChangeArrowheads="1"/>
          </p:cNvSpPr>
          <p:nvPr/>
        </p:nvSpPr>
        <p:spPr bwMode="auto">
          <a:xfrm>
            <a:off x="304800" y="-25400"/>
            <a:ext cx="8405813" cy="686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000" dirty="0"/>
              <a:t>public void </a:t>
            </a:r>
            <a:r>
              <a:rPr lang="en-US" altLang="en-US" sz="2000" dirty="0" err="1"/>
              <a:t>mouseClicked</a:t>
            </a:r>
            <a:r>
              <a:rPr lang="en-US" altLang="en-US" sz="2000" dirty="0"/>
              <a:t>(</a:t>
            </a:r>
            <a:r>
              <a:rPr lang="en-US" altLang="en-US" sz="2000" dirty="0" err="1"/>
              <a:t>MouseEvent</a:t>
            </a:r>
            <a:r>
              <a:rPr lang="en-US" altLang="en-US" sz="2000" dirty="0"/>
              <a:t> e) {</a:t>
            </a:r>
          </a:p>
          <a:p>
            <a:pPr eaLnBrk="1" hangingPunct="1"/>
            <a:r>
              <a:rPr lang="en-US" altLang="en-US" sz="2000" dirty="0"/>
              <a:t>	int </a:t>
            </a:r>
            <a:r>
              <a:rPr lang="en-US" altLang="en-US" sz="2000" dirty="0" err="1"/>
              <a:t>tempX</a:t>
            </a:r>
            <a:r>
              <a:rPr lang="en-US" altLang="en-US" sz="2000" dirty="0"/>
              <a:t> = </a:t>
            </a:r>
            <a:r>
              <a:rPr lang="en-US" altLang="en-US" sz="2000" dirty="0" err="1"/>
              <a:t>e.getX</a:t>
            </a:r>
            <a:r>
              <a:rPr lang="en-US" altLang="en-US" sz="2000" dirty="0"/>
              <a:t>(); </a:t>
            </a:r>
          </a:p>
          <a:p>
            <a:pPr eaLnBrk="1" hangingPunct="1"/>
            <a:r>
              <a:rPr lang="en-US" altLang="en-US" sz="2000" dirty="0"/>
              <a:t>	int </a:t>
            </a:r>
            <a:r>
              <a:rPr lang="en-US" altLang="en-US" sz="2000" dirty="0" err="1"/>
              <a:t>tempY</a:t>
            </a:r>
            <a:r>
              <a:rPr lang="en-US" altLang="en-US" sz="2000" dirty="0"/>
              <a:t> = </a:t>
            </a:r>
            <a:r>
              <a:rPr lang="en-US" altLang="en-US" sz="2000" dirty="0" err="1"/>
              <a:t>e.getY</a:t>
            </a:r>
            <a:r>
              <a:rPr lang="en-US" altLang="en-US" sz="2000" dirty="0"/>
              <a:t>(); </a:t>
            </a:r>
          </a:p>
          <a:p>
            <a:pPr eaLnBrk="1" hangingPunct="1"/>
            <a:r>
              <a:rPr lang="en-US" altLang="en-US" sz="2000" dirty="0"/>
              <a:t>	if(</a:t>
            </a:r>
            <a:r>
              <a:rPr lang="en-US" altLang="en-US" sz="2000" dirty="0" err="1"/>
              <a:t>tempX</a:t>
            </a:r>
            <a:r>
              <a:rPr lang="en-US" altLang="en-US" sz="2000" dirty="0"/>
              <a:t> &gt; 10 &amp;&amp; </a:t>
            </a:r>
            <a:r>
              <a:rPr lang="en-US" altLang="en-US" sz="2000" dirty="0" err="1"/>
              <a:t>tempX</a:t>
            </a:r>
            <a:r>
              <a:rPr lang="en-US" altLang="en-US" sz="2000" dirty="0"/>
              <a:t> &lt; 290 &amp;&amp; </a:t>
            </a:r>
            <a:r>
              <a:rPr lang="en-US" altLang="en-US" sz="2000" dirty="0" err="1"/>
              <a:t>tempY</a:t>
            </a:r>
            <a:r>
              <a:rPr lang="en-US" altLang="en-US" sz="2000" dirty="0"/>
              <a:t> &gt; 10 &amp;&amp; </a:t>
            </a:r>
            <a:r>
              <a:rPr lang="en-US" altLang="en-US" sz="2000" dirty="0" err="1"/>
              <a:t>tempY</a:t>
            </a:r>
            <a:r>
              <a:rPr lang="en-US" altLang="en-US" sz="2000" dirty="0"/>
              <a:t> &lt; 290) { </a:t>
            </a:r>
          </a:p>
          <a:p>
            <a:pPr eaLnBrk="1" hangingPunct="1"/>
            <a:r>
              <a:rPr lang="en-US" altLang="en-US" sz="2000" dirty="0"/>
              <a:t>		x = </a:t>
            </a:r>
            <a:r>
              <a:rPr lang="en-US" altLang="en-US" sz="2000" dirty="0" err="1"/>
              <a:t>tempX</a:t>
            </a:r>
            <a:r>
              <a:rPr lang="en-US" altLang="en-US" sz="2000" dirty="0"/>
              <a:t>; </a:t>
            </a:r>
          </a:p>
          <a:p>
            <a:pPr eaLnBrk="1" hangingPunct="1"/>
            <a:r>
              <a:rPr lang="en-US" altLang="en-US" sz="2000" dirty="0"/>
              <a:t>		y = </a:t>
            </a:r>
            <a:r>
              <a:rPr lang="en-US" altLang="en-US" sz="2000" dirty="0" err="1"/>
              <a:t>tempY</a:t>
            </a:r>
            <a:r>
              <a:rPr lang="en-US" altLang="en-US" sz="2000" dirty="0"/>
              <a:t>;</a:t>
            </a:r>
          </a:p>
          <a:p>
            <a:pPr eaLnBrk="1" hangingPunct="1"/>
            <a:r>
              <a:rPr lang="en-US" altLang="en-US" sz="2000" dirty="0"/>
              <a:t>	}</a:t>
            </a:r>
          </a:p>
          <a:p>
            <a:pPr eaLnBrk="1" hangingPunct="1"/>
            <a:r>
              <a:rPr lang="en-US" altLang="en-US" sz="2000" dirty="0"/>
              <a:t>}</a:t>
            </a:r>
          </a:p>
          <a:p>
            <a:pPr eaLnBrk="1" hangingPunct="1"/>
            <a:r>
              <a:rPr lang="en-US" altLang="en-US" sz="2000" dirty="0"/>
              <a:t>public void </a:t>
            </a:r>
            <a:r>
              <a:rPr lang="en-US" altLang="en-US" sz="2000" dirty="0" err="1"/>
              <a:t>keyTyped</a:t>
            </a:r>
            <a:r>
              <a:rPr lang="en-US" altLang="en-US" sz="2000" dirty="0"/>
              <a:t>(</a:t>
            </a:r>
            <a:r>
              <a:rPr lang="en-US" altLang="en-US" sz="2000" dirty="0" err="1"/>
              <a:t>KeyEvent</a:t>
            </a:r>
            <a:r>
              <a:rPr lang="en-US" altLang="en-US" sz="2000" dirty="0"/>
              <a:t> e) {</a:t>
            </a:r>
          </a:p>
          <a:p>
            <a:pPr eaLnBrk="1" hangingPunct="1"/>
            <a:r>
              <a:rPr lang="en-US" altLang="en-US" sz="2000" dirty="0"/>
              <a:t>	key = </a:t>
            </a:r>
            <a:r>
              <a:rPr lang="en-US" altLang="en-US" sz="2000" dirty="0" err="1"/>
              <a:t>e.getKeyChar</a:t>
            </a:r>
            <a:r>
              <a:rPr lang="en-US" altLang="en-US" sz="2000" dirty="0"/>
              <a:t>(); </a:t>
            </a:r>
          </a:p>
          <a:p>
            <a:pPr eaLnBrk="1" hangingPunct="1"/>
            <a:r>
              <a:rPr lang="en-US" altLang="en-US" sz="2000" dirty="0"/>
              <a:t>	repaint(); </a:t>
            </a:r>
          </a:p>
          <a:p>
            <a:pPr eaLnBrk="1" hangingPunct="1"/>
            <a:r>
              <a:rPr lang="en-US" altLang="en-US" sz="2000" dirty="0"/>
              <a:t>}</a:t>
            </a:r>
          </a:p>
          <a:p>
            <a:pPr eaLnBrk="1" hangingPunct="1"/>
            <a:r>
              <a:rPr lang="en-US" altLang="en-US" sz="2000" dirty="0"/>
              <a:t>public void </a:t>
            </a:r>
            <a:r>
              <a:rPr lang="en-US" altLang="en-US" sz="2000" dirty="0" err="1"/>
              <a:t>paintComponent</a:t>
            </a:r>
            <a:r>
              <a:rPr lang="en-US" altLang="en-US" sz="2000" dirty="0"/>
              <a:t>(Graphics g) {</a:t>
            </a:r>
          </a:p>
          <a:p>
            <a:pPr eaLnBrk="1" hangingPunct="1"/>
            <a:r>
              <a:rPr lang="en-US" altLang="en-US" sz="2000" dirty="0"/>
              <a:t>	String temp = "" + key; </a:t>
            </a:r>
          </a:p>
          <a:p>
            <a:pPr eaLnBrk="1" hangingPunct="1"/>
            <a:r>
              <a:rPr lang="en-US" altLang="en-US" sz="2000" dirty="0"/>
              <a:t>	</a:t>
            </a:r>
            <a:r>
              <a:rPr lang="en-US" altLang="en-US" sz="2000" dirty="0" err="1" smtClean="0"/>
              <a:t>g.setColor</a:t>
            </a:r>
            <a:r>
              <a:rPr lang="en-US" altLang="en-US" sz="2000" dirty="0" smtClean="0"/>
              <a:t>(</a:t>
            </a:r>
            <a:r>
              <a:rPr lang="en-US" altLang="en-US" sz="2000" dirty="0" err="1" smtClean="0"/>
              <a:t>Color,black</a:t>
            </a:r>
            <a:r>
              <a:rPr lang="en-US" altLang="en-US" sz="2000" dirty="0" smtClean="0"/>
              <a:t>);</a:t>
            </a:r>
            <a:endParaRPr lang="en-US" altLang="en-US" sz="2000" dirty="0"/>
          </a:p>
          <a:p>
            <a:pPr eaLnBrk="1" hangingPunct="1"/>
            <a:r>
              <a:rPr lang="en-US" altLang="en-US" sz="2000" dirty="0"/>
              <a:t>	</a:t>
            </a:r>
            <a:r>
              <a:rPr lang="en-US" altLang="en-US" sz="2000" dirty="0" err="1"/>
              <a:t>drawString</a:t>
            </a:r>
            <a:r>
              <a:rPr lang="en-US" altLang="en-US" sz="2000" dirty="0"/>
              <a:t>(temp, x, y); </a:t>
            </a:r>
          </a:p>
          <a:p>
            <a:pPr eaLnBrk="1" hangingPunct="1"/>
            <a:r>
              <a:rPr lang="en-US" altLang="en-US" sz="2000" dirty="0"/>
              <a:t>	x+=7;</a:t>
            </a:r>
          </a:p>
          <a:p>
            <a:pPr eaLnBrk="1" hangingPunct="1"/>
            <a:r>
              <a:rPr lang="en-US" altLang="en-US" sz="2000" dirty="0"/>
              <a:t>	if(x&gt;290) {</a:t>
            </a:r>
          </a:p>
          <a:p>
            <a:pPr eaLnBrk="1" hangingPunct="1"/>
            <a:r>
              <a:rPr lang="en-US" altLang="en-US" sz="2000" dirty="0"/>
              <a:t>		x=10;</a:t>
            </a:r>
          </a:p>
          <a:p>
            <a:pPr eaLnBrk="1" hangingPunct="1"/>
            <a:r>
              <a:rPr lang="en-US" altLang="en-US" sz="2000" dirty="0"/>
              <a:t>		y+=12;</a:t>
            </a:r>
          </a:p>
          <a:p>
            <a:pPr eaLnBrk="1" hangingPunct="1"/>
            <a:r>
              <a:rPr lang="en-US" altLang="en-US" sz="2000" dirty="0"/>
              <a:t>	}</a:t>
            </a:r>
          </a:p>
          <a:p>
            <a:pPr eaLnBrk="1" hangingPunct="1"/>
            <a:r>
              <a:rPr lang="en-US" altLang="en-US" sz="2000" dirty="0"/>
              <a:t>}	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724400" y="4137209"/>
            <a:ext cx="4237057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We can also show the cursor by </a:t>
            </a:r>
          </a:p>
          <a:p>
            <a:r>
              <a:rPr lang="en-US" sz="2000" dirty="0" smtClean="0"/>
              <a:t>drawing a small triangle just below x, y</a:t>
            </a:r>
          </a:p>
          <a:p>
            <a:endParaRPr lang="en-US" sz="2000" dirty="0"/>
          </a:p>
          <a:p>
            <a:r>
              <a:rPr lang="en-US" sz="2000" dirty="0" err="1" smtClean="0"/>
              <a:t>g.setColor</a:t>
            </a:r>
            <a:r>
              <a:rPr lang="en-US" sz="2000" dirty="0" smtClean="0"/>
              <a:t>(</a:t>
            </a:r>
            <a:r>
              <a:rPr lang="en-US" sz="2000" dirty="0" err="1" smtClean="0"/>
              <a:t>Color.red</a:t>
            </a:r>
            <a:r>
              <a:rPr lang="en-US" sz="2000" dirty="0" smtClean="0"/>
              <a:t>);</a:t>
            </a:r>
          </a:p>
          <a:p>
            <a:r>
              <a:rPr lang="en-US" sz="2000" dirty="0" err="1" smtClean="0"/>
              <a:t>g.drawLine</a:t>
            </a:r>
            <a:r>
              <a:rPr lang="en-US" sz="2000" dirty="0" smtClean="0"/>
              <a:t>(x-1,y+1,x,y);</a:t>
            </a:r>
          </a:p>
          <a:p>
            <a:r>
              <a:rPr lang="en-US" sz="2000" dirty="0" err="1" smtClean="0"/>
              <a:t>g.drawLine</a:t>
            </a:r>
            <a:r>
              <a:rPr lang="en-US" sz="2000" dirty="0" smtClean="0"/>
              <a:t>(x,y,x+1,y+1);</a:t>
            </a:r>
          </a:p>
          <a:p>
            <a:r>
              <a:rPr lang="en-US" sz="2000" dirty="0" err="1" smtClean="0"/>
              <a:t>g.drawLine</a:t>
            </a:r>
            <a:r>
              <a:rPr lang="en-US" sz="2000" dirty="0" smtClean="0"/>
              <a:t>(x-1,y+1,x+1,y+1);</a:t>
            </a:r>
            <a:endParaRPr lang="en-US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-304800"/>
            <a:ext cx="8229600" cy="1143000"/>
          </a:xfrm>
        </p:spPr>
        <p:txBody>
          <a:bodyPr/>
          <a:lstStyle/>
          <a:p>
            <a:r>
              <a:rPr lang="en-US" altLang="en-US" smtClean="0"/>
              <a:t>Maze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533400"/>
            <a:ext cx="8839200" cy="6324600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 smtClean="0"/>
              <a:t>Today we have two projects, one is to implement a maze</a:t>
            </a:r>
            <a:endParaRPr lang="en-US" dirty="0" smtClean="0"/>
          </a:p>
          <a:p>
            <a:pPr lvl="1">
              <a:defRPr/>
            </a:pPr>
            <a:r>
              <a:rPr lang="en-US" dirty="0" smtClean="0"/>
              <a:t>The maze will be drawn via </a:t>
            </a:r>
            <a:r>
              <a:rPr lang="en-US" dirty="0" err="1" smtClean="0"/>
              <a:t>paintComponent</a:t>
            </a:r>
            <a:endParaRPr lang="en-US" dirty="0" smtClean="0"/>
          </a:p>
          <a:p>
            <a:pPr lvl="2">
              <a:defRPr/>
            </a:pPr>
            <a:r>
              <a:rPr lang="en-US" dirty="0" smtClean="0"/>
              <a:t>We use a 2-D array of int values to indicate the path (0) versus a wall (1) versus the exit (2)</a:t>
            </a:r>
          </a:p>
          <a:p>
            <a:pPr lvl="2">
              <a:defRPr/>
            </a:pPr>
            <a:r>
              <a:rPr lang="en-US" dirty="0" smtClean="0"/>
              <a:t>For instance:</a:t>
            </a:r>
            <a:endParaRPr lang="en-US" dirty="0" smtClean="0"/>
          </a:p>
          <a:p>
            <a:pPr lvl="3">
              <a:defRPr/>
            </a:pPr>
            <a:r>
              <a:rPr lang="en-US" dirty="0"/>
              <a:t>111111111111111111111111111111111</a:t>
            </a:r>
          </a:p>
          <a:p>
            <a:pPr lvl="3">
              <a:defRPr/>
            </a:pPr>
            <a:r>
              <a:rPr lang="en-US" dirty="0" smtClean="0"/>
              <a:t>111100000000011111100000111110002</a:t>
            </a:r>
            <a:endParaRPr lang="en-US" dirty="0"/>
          </a:p>
          <a:p>
            <a:pPr lvl="3">
              <a:defRPr/>
            </a:pPr>
            <a:r>
              <a:rPr lang="en-US" dirty="0"/>
              <a:t>110001111111000000001010000000111</a:t>
            </a:r>
          </a:p>
          <a:p>
            <a:pPr lvl="3">
              <a:defRPr/>
            </a:pPr>
            <a:r>
              <a:rPr lang="en-US" dirty="0" smtClean="0"/>
              <a:t>110100001111111111111000111011001</a:t>
            </a:r>
            <a:endParaRPr lang="en-US" dirty="0"/>
          </a:p>
          <a:p>
            <a:pPr lvl="3">
              <a:defRPr/>
            </a:pPr>
            <a:r>
              <a:rPr lang="en-US" dirty="0" smtClean="0"/>
              <a:t>000111100000000000000011111000011</a:t>
            </a:r>
            <a:endParaRPr lang="en-US" dirty="0"/>
          </a:p>
          <a:p>
            <a:pPr lvl="3">
              <a:defRPr/>
            </a:pPr>
            <a:r>
              <a:rPr lang="en-US" dirty="0"/>
              <a:t>111111111111111111111111111111111</a:t>
            </a:r>
          </a:p>
          <a:p>
            <a:pPr lvl="1">
              <a:defRPr/>
            </a:pPr>
            <a:r>
              <a:rPr lang="en-US" dirty="0" smtClean="0"/>
              <a:t>The </a:t>
            </a:r>
            <a:r>
              <a:rPr lang="en-US" dirty="0" smtClean="0"/>
              <a:t>user moves around the maze using keyboard input</a:t>
            </a:r>
          </a:p>
          <a:p>
            <a:pPr lvl="2">
              <a:defRPr/>
            </a:pPr>
            <a:r>
              <a:rPr lang="en-US" dirty="0" smtClean="0"/>
              <a:t>Aside from making sure the user doesn’t move off the screen (out of the array), we have to make sure the user doesn’t move into a wall</a:t>
            </a:r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rnd" cmpd="sng" algn="ctr">
          <a:solidFill>
            <a:schemeClr val="tx1"/>
          </a:solidFill>
          <a:prstDash val="sysDot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rnd" cmpd="sng" algn="ctr">
          <a:solidFill>
            <a:schemeClr val="tx1"/>
          </a:solidFill>
          <a:prstDash val="sysDot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1299</TotalTime>
  <Words>1679</Words>
  <Application>Microsoft Office PowerPoint</Application>
  <PresentationFormat>On-screen Show (4:3)</PresentationFormat>
  <Paragraphs>157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Times New Roman</vt:lpstr>
      <vt:lpstr>Arial</vt:lpstr>
      <vt:lpstr>Calibri</vt:lpstr>
      <vt:lpstr>Default Design</vt:lpstr>
      <vt:lpstr>KeyListener and Keyboard Events</vt:lpstr>
      <vt:lpstr>Using Keyboard Input</vt:lpstr>
      <vt:lpstr>Moving Objects</vt:lpstr>
      <vt:lpstr>Borders</vt:lpstr>
      <vt:lpstr>Etch a Sketch Program</vt:lpstr>
      <vt:lpstr>Methods</vt:lpstr>
      <vt:lpstr>Typewriter Program</vt:lpstr>
      <vt:lpstr>Methods</vt:lpstr>
      <vt:lpstr>Maze</vt:lpstr>
      <vt:lpstr>More</vt:lpstr>
      <vt:lpstr>Maze Program</vt:lpstr>
      <vt:lpstr>Missile Launcher Game</vt:lpstr>
      <vt:lpstr>1 Missile vs Array of Missiles</vt:lpstr>
    </vt:vector>
  </TitlesOfParts>
  <Company>oit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GUI</dc:title>
  <dc:creator>foxr</dc:creator>
  <cp:lastModifiedBy>Administrator</cp:lastModifiedBy>
  <cp:revision>43</cp:revision>
  <dcterms:created xsi:type="dcterms:W3CDTF">2005-06-01T13:25:43Z</dcterms:created>
  <dcterms:modified xsi:type="dcterms:W3CDTF">2015-06-24T12:49:53Z</dcterms:modified>
</cp:coreProperties>
</file>