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76" r:id="rId4"/>
    <p:sldId id="277" r:id="rId5"/>
    <p:sldId id="278" r:id="rId6"/>
    <p:sldId id="280"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E353"/>
    <a:srgbClr val="73FDFD"/>
    <a:srgbClr val="D0FEBE"/>
    <a:srgbClr val="FC8D3A"/>
    <a:srgbClr val="CFFD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486" y="-4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DF8FD0-8FA9-4972-9011-22EF89FB370E}" type="slidenum">
              <a:rPr lang="en-US"/>
              <a:pPr>
                <a:defRPr/>
              </a:pPr>
              <a:t>‹#›</a:t>
            </a:fld>
            <a:endParaRPr lang="en-US"/>
          </a:p>
        </p:txBody>
      </p:sp>
    </p:spTree>
    <p:extLst>
      <p:ext uri="{BB962C8B-B14F-4D97-AF65-F5344CB8AC3E}">
        <p14:creationId xmlns:p14="http://schemas.microsoft.com/office/powerpoint/2010/main" val="3549638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906404-5856-4680-BC13-50B71981C5D6}" type="slidenum">
              <a:rPr lang="en-US"/>
              <a:pPr>
                <a:defRPr/>
              </a:pPr>
              <a:t>‹#›</a:t>
            </a:fld>
            <a:endParaRPr lang="en-US"/>
          </a:p>
        </p:txBody>
      </p:sp>
    </p:spTree>
    <p:extLst>
      <p:ext uri="{BB962C8B-B14F-4D97-AF65-F5344CB8AC3E}">
        <p14:creationId xmlns:p14="http://schemas.microsoft.com/office/powerpoint/2010/main" val="661169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B4DCE4-E0BD-47AF-8BC1-1578FDC82BAA}" type="slidenum">
              <a:rPr lang="en-US"/>
              <a:pPr>
                <a:defRPr/>
              </a:pPr>
              <a:t>‹#›</a:t>
            </a:fld>
            <a:endParaRPr lang="en-US"/>
          </a:p>
        </p:txBody>
      </p:sp>
    </p:spTree>
    <p:extLst>
      <p:ext uri="{BB962C8B-B14F-4D97-AF65-F5344CB8AC3E}">
        <p14:creationId xmlns:p14="http://schemas.microsoft.com/office/powerpoint/2010/main" val="195294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25813C-C330-437D-A4EA-29156EE2DA4C}" type="slidenum">
              <a:rPr lang="en-US"/>
              <a:pPr>
                <a:defRPr/>
              </a:pPr>
              <a:t>‹#›</a:t>
            </a:fld>
            <a:endParaRPr lang="en-US"/>
          </a:p>
        </p:txBody>
      </p:sp>
    </p:spTree>
    <p:extLst>
      <p:ext uri="{BB962C8B-B14F-4D97-AF65-F5344CB8AC3E}">
        <p14:creationId xmlns:p14="http://schemas.microsoft.com/office/powerpoint/2010/main" val="1548540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A2D5F9-1105-4628-AB93-8CE8908D79FD}" type="slidenum">
              <a:rPr lang="en-US"/>
              <a:pPr>
                <a:defRPr/>
              </a:pPr>
              <a:t>‹#›</a:t>
            </a:fld>
            <a:endParaRPr lang="en-US"/>
          </a:p>
        </p:txBody>
      </p:sp>
    </p:spTree>
    <p:extLst>
      <p:ext uri="{BB962C8B-B14F-4D97-AF65-F5344CB8AC3E}">
        <p14:creationId xmlns:p14="http://schemas.microsoft.com/office/powerpoint/2010/main" val="1484114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BC889E-F121-4924-928E-EE1D962B00B0}" type="slidenum">
              <a:rPr lang="en-US"/>
              <a:pPr>
                <a:defRPr/>
              </a:pPr>
              <a:t>‹#›</a:t>
            </a:fld>
            <a:endParaRPr lang="en-US"/>
          </a:p>
        </p:txBody>
      </p:sp>
    </p:spTree>
    <p:extLst>
      <p:ext uri="{BB962C8B-B14F-4D97-AF65-F5344CB8AC3E}">
        <p14:creationId xmlns:p14="http://schemas.microsoft.com/office/powerpoint/2010/main" val="3259748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544277-E193-4F16-A794-38ADF2848B24}" type="slidenum">
              <a:rPr lang="en-US"/>
              <a:pPr>
                <a:defRPr/>
              </a:pPr>
              <a:t>‹#›</a:t>
            </a:fld>
            <a:endParaRPr lang="en-US"/>
          </a:p>
        </p:txBody>
      </p:sp>
    </p:spTree>
    <p:extLst>
      <p:ext uri="{BB962C8B-B14F-4D97-AF65-F5344CB8AC3E}">
        <p14:creationId xmlns:p14="http://schemas.microsoft.com/office/powerpoint/2010/main" val="4041997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1BFEE3F-AD57-4679-ADEC-7288BD4D6C10}" type="slidenum">
              <a:rPr lang="en-US"/>
              <a:pPr>
                <a:defRPr/>
              </a:pPr>
              <a:t>‹#›</a:t>
            </a:fld>
            <a:endParaRPr lang="en-US"/>
          </a:p>
        </p:txBody>
      </p:sp>
    </p:spTree>
    <p:extLst>
      <p:ext uri="{BB962C8B-B14F-4D97-AF65-F5344CB8AC3E}">
        <p14:creationId xmlns:p14="http://schemas.microsoft.com/office/powerpoint/2010/main" val="195289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61B9FE5-0EA6-4FCF-B766-79A2FF98C501}" type="slidenum">
              <a:rPr lang="en-US"/>
              <a:pPr>
                <a:defRPr/>
              </a:pPr>
              <a:t>‹#›</a:t>
            </a:fld>
            <a:endParaRPr lang="en-US"/>
          </a:p>
        </p:txBody>
      </p:sp>
    </p:spTree>
    <p:extLst>
      <p:ext uri="{BB962C8B-B14F-4D97-AF65-F5344CB8AC3E}">
        <p14:creationId xmlns:p14="http://schemas.microsoft.com/office/powerpoint/2010/main" val="2571729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001DD7-10D5-40F4-BD11-943743229045}" type="slidenum">
              <a:rPr lang="en-US"/>
              <a:pPr>
                <a:defRPr/>
              </a:pPr>
              <a:t>‹#›</a:t>
            </a:fld>
            <a:endParaRPr lang="en-US"/>
          </a:p>
        </p:txBody>
      </p:sp>
    </p:spTree>
    <p:extLst>
      <p:ext uri="{BB962C8B-B14F-4D97-AF65-F5344CB8AC3E}">
        <p14:creationId xmlns:p14="http://schemas.microsoft.com/office/powerpoint/2010/main" val="962805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5F007F-4CB2-4678-A1C5-3C326B92024E}" type="slidenum">
              <a:rPr lang="en-US"/>
              <a:pPr>
                <a:defRPr/>
              </a:pPr>
              <a:t>‹#›</a:t>
            </a:fld>
            <a:endParaRPr lang="en-US"/>
          </a:p>
        </p:txBody>
      </p:sp>
    </p:spTree>
    <p:extLst>
      <p:ext uri="{BB962C8B-B14F-4D97-AF65-F5344CB8AC3E}">
        <p14:creationId xmlns:p14="http://schemas.microsoft.com/office/powerpoint/2010/main" val="3695742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73FDFD"/>
            </a:gs>
            <a:gs pos="100000">
              <a:srgbClr val="D9E353"/>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954494C-E61B-4B73-801E-F334568C43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81000" y="-152400"/>
            <a:ext cx="8229600" cy="1143000"/>
          </a:xfrm>
        </p:spPr>
        <p:txBody>
          <a:bodyPr/>
          <a:lstStyle/>
          <a:p>
            <a:pPr eaLnBrk="1" hangingPunct="1"/>
            <a:r>
              <a:rPr lang="en-US" altLang="en-US" smtClean="0"/>
              <a:t>Mouse Listeners</a:t>
            </a:r>
          </a:p>
        </p:txBody>
      </p:sp>
      <p:sp>
        <p:nvSpPr>
          <p:cNvPr id="2051" name="Rectangle 3"/>
          <p:cNvSpPr>
            <a:spLocks noGrp="1" noChangeArrowheads="1"/>
          </p:cNvSpPr>
          <p:nvPr>
            <p:ph type="body" idx="1"/>
          </p:nvPr>
        </p:nvSpPr>
        <p:spPr>
          <a:xfrm>
            <a:off x="228600" y="762000"/>
            <a:ext cx="8686800" cy="5791200"/>
          </a:xfrm>
        </p:spPr>
        <p:txBody>
          <a:bodyPr/>
          <a:lstStyle/>
          <a:p>
            <a:pPr eaLnBrk="1" hangingPunct="1">
              <a:lnSpc>
                <a:spcPct val="90000"/>
              </a:lnSpc>
            </a:pPr>
            <a:r>
              <a:rPr lang="en-US" altLang="en-US" sz="2800" smtClean="0"/>
              <a:t>We continue our examination of GUIs by looking at how to interact with the mouse</a:t>
            </a:r>
          </a:p>
          <a:p>
            <a:pPr lvl="1" eaLnBrk="1" hangingPunct="1">
              <a:lnSpc>
                <a:spcPct val="90000"/>
              </a:lnSpc>
            </a:pPr>
            <a:r>
              <a:rPr lang="en-US" altLang="en-US" sz="2400" smtClean="0"/>
              <a:t>Just as Java creates Events when the user interacts with JButtons and other GUI components, mouse movements generate Events</a:t>
            </a:r>
          </a:p>
          <a:p>
            <a:pPr lvl="1" eaLnBrk="1" hangingPunct="1">
              <a:lnSpc>
                <a:spcPct val="90000"/>
              </a:lnSpc>
            </a:pPr>
            <a:r>
              <a:rPr lang="en-US" altLang="en-US" sz="2400" smtClean="0"/>
              <a:t>To have your program respond, you must implement either or both of MouseListener and MouseMotionListener</a:t>
            </a:r>
          </a:p>
          <a:p>
            <a:pPr lvl="2" eaLnBrk="1" hangingPunct="1">
              <a:lnSpc>
                <a:spcPct val="90000"/>
              </a:lnSpc>
            </a:pPr>
            <a:r>
              <a:rPr lang="en-US" altLang="en-US" sz="2000" smtClean="0"/>
              <a:t>this is a bit more involved than the action listener because there are 7 methods that must be implemented between the two Listeners</a:t>
            </a:r>
          </a:p>
          <a:p>
            <a:pPr lvl="1" eaLnBrk="1" hangingPunct="1">
              <a:lnSpc>
                <a:spcPct val="90000"/>
              </a:lnSpc>
            </a:pPr>
            <a:r>
              <a:rPr lang="en-US" altLang="en-US" sz="2400" smtClean="0"/>
              <a:t>Fortunately, we can implement most as empty methods </a:t>
            </a:r>
          </a:p>
          <a:p>
            <a:pPr lvl="2" eaLnBrk="1" hangingPunct="1">
              <a:lnSpc>
                <a:spcPct val="90000"/>
              </a:lnSpc>
            </a:pPr>
            <a:r>
              <a:rPr lang="en-US" altLang="en-US" sz="2000" smtClean="0"/>
              <a:t>public void mouseMoved(MouseEvent e) { }	// does nothing</a:t>
            </a:r>
          </a:p>
          <a:p>
            <a:pPr lvl="1" eaLnBrk="1" hangingPunct="1">
              <a:lnSpc>
                <a:spcPct val="90000"/>
              </a:lnSpc>
            </a:pPr>
            <a:r>
              <a:rPr lang="en-US" altLang="en-US" sz="2400" smtClean="0"/>
              <a:t>We will often keep track of where the mouse is or where it was and now where it has been moved to</a:t>
            </a:r>
          </a:p>
          <a:p>
            <a:pPr lvl="2" eaLnBrk="1" hangingPunct="1">
              <a:lnSpc>
                <a:spcPct val="90000"/>
              </a:lnSpc>
            </a:pPr>
            <a:r>
              <a:rPr lang="en-US" altLang="en-US" sz="2000" smtClean="0"/>
              <a:t>example:  when the mouse button is pressed, remember it’s x and y coordinates, when the mouse button is released, remember the new x and y coordinates, now draw a line from (old x, old y) to (new x, new 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152400"/>
            <a:ext cx="8229600" cy="1143000"/>
          </a:xfrm>
        </p:spPr>
        <p:txBody>
          <a:bodyPr/>
          <a:lstStyle/>
          <a:p>
            <a:pPr eaLnBrk="1" hangingPunct="1"/>
            <a:r>
              <a:rPr lang="en-US" altLang="en-US" smtClean="0"/>
              <a:t>Mouse Listeners and Methods</a:t>
            </a:r>
          </a:p>
        </p:txBody>
      </p:sp>
      <p:sp>
        <p:nvSpPr>
          <p:cNvPr id="3075" name="Rectangle 3"/>
          <p:cNvSpPr>
            <a:spLocks noGrp="1" noChangeArrowheads="1"/>
          </p:cNvSpPr>
          <p:nvPr>
            <p:ph type="body" idx="1"/>
          </p:nvPr>
        </p:nvSpPr>
        <p:spPr>
          <a:xfrm>
            <a:off x="228600" y="762000"/>
            <a:ext cx="8686800" cy="6096000"/>
          </a:xfrm>
        </p:spPr>
        <p:txBody>
          <a:bodyPr/>
          <a:lstStyle/>
          <a:p>
            <a:pPr eaLnBrk="1" hangingPunct="1">
              <a:lnSpc>
                <a:spcPct val="90000"/>
              </a:lnSpc>
            </a:pPr>
            <a:r>
              <a:rPr lang="en-US" altLang="en-US" sz="2400" smtClean="0"/>
              <a:t>Two types of listeners for the mouse:</a:t>
            </a:r>
          </a:p>
          <a:p>
            <a:pPr lvl="1" eaLnBrk="1" hangingPunct="1">
              <a:lnSpc>
                <a:spcPct val="90000"/>
              </a:lnSpc>
            </a:pPr>
            <a:r>
              <a:rPr lang="en-US" altLang="en-US" sz="2000" smtClean="0"/>
              <a:t>MouseListener – deals with mouse button operations and must implement the following methods:</a:t>
            </a:r>
          </a:p>
          <a:p>
            <a:pPr lvl="2" eaLnBrk="1" hangingPunct="1">
              <a:lnSpc>
                <a:spcPct val="90000"/>
              </a:lnSpc>
            </a:pPr>
            <a:r>
              <a:rPr lang="en-US" altLang="en-US" sz="1800" smtClean="0"/>
              <a:t>mousePressed</a:t>
            </a:r>
          </a:p>
          <a:p>
            <a:pPr lvl="2" eaLnBrk="1" hangingPunct="1">
              <a:lnSpc>
                <a:spcPct val="90000"/>
              </a:lnSpc>
            </a:pPr>
            <a:r>
              <a:rPr lang="en-US" altLang="en-US" sz="1800" smtClean="0"/>
              <a:t>mouseReleased</a:t>
            </a:r>
          </a:p>
          <a:p>
            <a:pPr lvl="2" eaLnBrk="1" hangingPunct="1">
              <a:lnSpc>
                <a:spcPct val="90000"/>
              </a:lnSpc>
            </a:pPr>
            <a:r>
              <a:rPr lang="en-US" altLang="en-US" sz="1800" smtClean="0"/>
              <a:t>mouseClicked</a:t>
            </a:r>
          </a:p>
          <a:p>
            <a:pPr lvl="2" eaLnBrk="1" hangingPunct="1">
              <a:lnSpc>
                <a:spcPct val="90000"/>
              </a:lnSpc>
            </a:pPr>
            <a:r>
              <a:rPr lang="en-US" altLang="en-US" sz="1800" smtClean="0"/>
              <a:t>mouseEntered</a:t>
            </a:r>
          </a:p>
          <a:p>
            <a:pPr lvl="2" eaLnBrk="1" hangingPunct="1">
              <a:lnSpc>
                <a:spcPct val="90000"/>
              </a:lnSpc>
            </a:pPr>
            <a:r>
              <a:rPr lang="en-US" altLang="en-US" sz="1800" smtClean="0"/>
              <a:t>mouseExited</a:t>
            </a:r>
          </a:p>
          <a:p>
            <a:pPr lvl="3" eaLnBrk="1" hangingPunct="1">
              <a:lnSpc>
                <a:spcPct val="90000"/>
              </a:lnSpc>
            </a:pPr>
            <a:r>
              <a:rPr lang="en-US" altLang="en-US" sz="1600" smtClean="0"/>
              <a:t>when you hold down the mouse button or click the mouse button, both mousePressed and mouseClicked are called, when you release the mouse button or click the mouse button, both mouseReleased and mouseClicked are called</a:t>
            </a:r>
          </a:p>
          <a:p>
            <a:pPr lvl="3" eaLnBrk="1" hangingPunct="1">
              <a:lnSpc>
                <a:spcPct val="90000"/>
              </a:lnSpc>
            </a:pPr>
            <a:r>
              <a:rPr lang="en-US" altLang="en-US" sz="1600" smtClean="0"/>
              <a:t>we won’t be using mouseEntered or mouseExited here</a:t>
            </a:r>
          </a:p>
          <a:p>
            <a:pPr lvl="1" eaLnBrk="1" hangingPunct="1">
              <a:lnSpc>
                <a:spcPct val="90000"/>
              </a:lnSpc>
            </a:pPr>
            <a:r>
              <a:rPr lang="en-US" altLang="en-US" sz="2000" smtClean="0"/>
              <a:t>MouseMotionListener – deals with moving the mouse</a:t>
            </a:r>
          </a:p>
          <a:p>
            <a:pPr lvl="2" eaLnBrk="1" hangingPunct="1">
              <a:lnSpc>
                <a:spcPct val="90000"/>
              </a:lnSpc>
            </a:pPr>
            <a:r>
              <a:rPr lang="en-US" altLang="en-US" sz="1800" smtClean="0"/>
              <a:t>mouseMoved</a:t>
            </a:r>
          </a:p>
          <a:p>
            <a:pPr lvl="2" eaLnBrk="1" hangingPunct="1">
              <a:lnSpc>
                <a:spcPct val="90000"/>
              </a:lnSpc>
            </a:pPr>
            <a:r>
              <a:rPr lang="en-US" altLang="en-US" sz="1800" smtClean="0"/>
              <a:t>mouseDragged</a:t>
            </a:r>
          </a:p>
          <a:p>
            <a:pPr eaLnBrk="1" hangingPunct="1">
              <a:lnSpc>
                <a:spcPct val="90000"/>
              </a:lnSpc>
            </a:pPr>
            <a:r>
              <a:rPr lang="en-US" altLang="en-US" sz="2400" smtClean="0"/>
              <a:t>To specify that your program should listen for mouse events, you will add a mouse listener or motion listener as in</a:t>
            </a:r>
          </a:p>
          <a:p>
            <a:pPr lvl="1" eaLnBrk="1" hangingPunct="1">
              <a:lnSpc>
                <a:spcPct val="90000"/>
              </a:lnSpc>
            </a:pPr>
            <a:r>
              <a:rPr lang="en-US" altLang="en-US" sz="2000" smtClean="0"/>
              <a:t>addMouseListener(this);</a:t>
            </a:r>
          </a:p>
          <a:p>
            <a:pPr lvl="1" eaLnBrk="1" hangingPunct="1">
              <a:lnSpc>
                <a:spcPct val="90000"/>
              </a:lnSpc>
            </a:pPr>
            <a:r>
              <a:rPr lang="en-US" altLang="en-US" sz="2000" smtClean="0"/>
              <a:t>addMouseMotionListener(this);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152400"/>
            <a:ext cx="8229600" cy="1143000"/>
          </a:xfrm>
        </p:spPr>
        <p:txBody>
          <a:bodyPr/>
          <a:lstStyle/>
          <a:p>
            <a:pPr eaLnBrk="1" hangingPunct="1"/>
            <a:r>
              <a:rPr lang="en-US" altLang="en-US" smtClean="0"/>
              <a:t>Example:  Drawing a line</a:t>
            </a:r>
          </a:p>
        </p:txBody>
      </p:sp>
      <p:sp>
        <p:nvSpPr>
          <p:cNvPr id="4099" name="Rectangle 3"/>
          <p:cNvSpPr>
            <a:spLocks noGrp="1" noChangeArrowheads="1"/>
          </p:cNvSpPr>
          <p:nvPr>
            <p:ph type="body" idx="1"/>
          </p:nvPr>
        </p:nvSpPr>
        <p:spPr>
          <a:xfrm>
            <a:off x="457200" y="838200"/>
            <a:ext cx="8229600" cy="1371600"/>
          </a:xfrm>
        </p:spPr>
        <p:txBody>
          <a:bodyPr/>
          <a:lstStyle/>
          <a:p>
            <a:pPr eaLnBrk="1" hangingPunct="1">
              <a:lnSpc>
                <a:spcPct val="90000"/>
              </a:lnSpc>
            </a:pPr>
            <a:r>
              <a:rPr lang="en-US" altLang="en-US" sz="2400" smtClean="0"/>
              <a:t>Here, we see how to use the MouseListener to draw a line on a JPanel when the mouse is dragged</a:t>
            </a:r>
          </a:p>
          <a:p>
            <a:pPr lvl="1" eaLnBrk="1" hangingPunct="1">
              <a:lnSpc>
                <a:spcPct val="90000"/>
              </a:lnSpc>
            </a:pPr>
            <a:r>
              <a:rPr lang="en-US" altLang="en-US" sz="2000" smtClean="0"/>
              <a:t>As usual, we have created a JFrame which itself adds the JPanel below (MouseExample) to its contents</a:t>
            </a:r>
          </a:p>
        </p:txBody>
      </p:sp>
      <p:sp>
        <p:nvSpPr>
          <p:cNvPr id="4100" name="Text Box 4"/>
          <p:cNvSpPr txBox="1">
            <a:spLocks noChangeArrowheads="1"/>
          </p:cNvSpPr>
          <p:nvPr/>
        </p:nvSpPr>
        <p:spPr bwMode="auto">
          <a:xfrm>
            <a:off x="381000" y="2133600"/>
            <a:ext cx="4210050"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lgn="ctr">
                <a:solidFill>
                  <a:srgbClr val="000000"/>
                </a:solidFill>
                <a:prstDash val="sysDot"/>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800"/>
              <a:t>public class MouseExample extends JPanel</a:t>
            </a:r>
          </a:p>
          <a:p>
            <a:pPr eaLnBrk="1" hangingPunct="1">
              <a:spcBef>
                <a:spcPct val="0"/>
              </a:spcBef>
              <a:buFontTx/>
              <a:buNone/>
            </a:pPr>
            <a:r>
              <a:rPr lang="en-US" altLang="en-US" sz="1800"/>
              <a:t>	implements MouseListener    </a:t>
            </a:r>
          </a:p>
          <a:p>
            <a:pPr eaLnBrk="1" hangingPunct="1">
              <a:spcBef>
                <a:spcPct val="0"/>
              </a:spcBef>
              <a:buFontTx/>
              <a:buNone/>
            </a:pPr>
            <a:r>
              <a:rPr lang="en-US" altLang="en-US" sz="1800"/>
              <a:t>{</a:t>
            </a:r>
          </a:p>
          <a:p>
            <a:pPr eaLnBrk="1" hangingPunct="1">
              <a:spcBef>
                <a:spcPct val="0"/>
              </a:spcBef>
              <a:buFontTx/>
              <a:buNone/>
            </a:pPr>
            <a:r>
              <a:rPr lang="en-US" altLang="en-US" sz="1800"/>
              <a:t>     private int x1, x2, y1, y2;</a:t>
            </a:r>
          </a:p>
          <a:p>
            <a:pPr eaLnBrk="1" hangingPunct="1">
              <a:spcBef>
                <a:spcPct val="0"/>
              </a:spcBef>
              <a:buFontTx/>
              <a:buNone/>
            </a:pPr>
            <a:r>
              <a:rPr lang="en-US" altLang="en-US" sz="1800"/>
              <a:t>    </a:t>
            </a:r>
          </a:p>
          <a:p>
            <a:pPr eaLnBrk="1" hangingPunct="1">
              <a:spcBef>
                <a:spcPct val="0"/>
              </a:spcBef>
              <a:buFontTx/>
              <a:buNone/>
            </a:pPr>
            <a:r>
              <a:rPr lang="en-US" altLang="en-US" sz="1800"/>
              <a:t>    public MouseExample( ) </a:t>
            </a:r>
          </a:p>
          <a:p>
            <a:pPr eaLnBrk="1" hangingPunct="1">
              <a:spcBef>
                <a:spcPct val="0"/>
              </a:spcBef>
              <a:buFontTx/>
              <a:buNone/>
            </a:pPr>
            <a:r>
              <a:rPr lang="en-US" altLang="en-US" sz="1800"/>
              <a:t>   {</a:t>
            </a:r>
          </a:p>
          <a:p>
            <a:pPr eaLnBrk="1" hangingPunct="1">
              <a:spcBef>
                <a:spcPct val="0"/>
              </a:spcBef>
              <a:buFontTx/>
              <a:buNone/>
            </a:pPr>
            <a:r>
              <a:rPr lang="en-US" altLang="en-US" sz="1800"/>
              <a:t>	x1 = x2 = y1 = y2 = 0;</a:t>
            </a:r>
          </a:p>
          <a:p>
            <a:pPr eaLnBrk="1" hangingPunct="1">
              <a:spcBef>
                <a:spcPct val="0"/>
              </a:spcBef>
              <a:buFontTx/>
              <a:buNone/>
            </a:pPr>
            <a:r>
              <a:rPr lang="en-US" altLang="en-US" sz="1800"/>
              <a:t>	addMouseListener(this);</a:t>
            </a:r>
          </a:p>
          <a:p>
            <a:pPr eaLnBrk="1" hangingPunct="1">
              <a:spcBef>
                <a:spcPct val="0"/>
              </a:spcBef>
              <a:buFontTx/>
              <a:buNone/>
            </a:pPr>
            <a:r>
              <a:rPr lang="en-US" altLang="en-US" sz="1800"/>
              <a:t>    }</a:t>
            </a:r>
          </a:p>
          <a:p>
            <a:pPr eaLnBrk="1" hangingPunct="1">
              <a:spcBef>
                <a:spcPct val="0"/>
              </a:spcBef>
              <a:buFontTx/>
              <a:buNone/>
            </a:pPr>
            <a:endParaRPr lang="en-US" altLang="en-US" sz="1800"/>
          </a:p>
          <a:p>
            <a:pPr eaLnBrk="1" hangingPunct="1">
              <a:spcBef>
                <a:spcPct val="0"/>
              </a:spcBef>
              <a:buFontTx/>
              <a:buNone/>
            </a:pPr>
            <a:r>
              <a:rPr lang="en-US" altLang="en-US" sz="1800"/>
              <a:t>   public void mousePressed(MouseEvent e)</a:t>
            </a:r>
          </a:p>
          <a:p>
            <a:pPr eaLnBrk="1" hangingPunct="1">
              <a:spcBef>
                <a:spcPct val="0"/>
              </a:spcBef>
              <a:buFontTx/>
              <a:buNone/>
            </a:pPr>
            <a:r>
              <a:rPr lang="en-US" altLang="en-US" sz="1800"/>
              <a:t>   {</a:t>
            </a:r>
          </a:p>
          <a:p>
            <a:pPr eaLnBrk="1" hangingPunct="1">
              <a:spcBef>
                <a:spcPct val="0"/>
              </a:spcBef>
              <a:buFontTx/>
              <a:buNone/>
            </a:pPr>
            <a:r>
              <a:rPr lang="en-US" altLang="en-US" sz="1800"/>
              <a:t>   	x1 = e.getX( );</a:t>
            </a:r>
          </a:p>
          <a:p>
            <a:pPr eaLnBrk="1" hangingPunct="1">
              <a:spcBef>
                <a:spcPct val="0"/>
              </a:spcBef>
              <a:buFontTx/>
              <a:buNone/>
            </a:pPr>
            <a:r>
              <a:rPr lang="en-US" altLang="en-US" sz="1800"/>
              <a:t>	y1 = e.getY( );</a:t>
            </a:r>
          </a:p>
          <a:p>
            <a:pPr eaLnBrk="1" hangingPunct="1">
              <a:spcBef>
                <a:spcPct val="0"/>
              </a:spcBef>
              <a:buFontTx/>
              <a:buNone/>
            </a:pPr>
            <a:r>
              <a:rPr lang="en-US" altLang="en-US" sz="1800"/>
              <a:t>   }</a:t>
            </a:r>
          </a:p>
        </p:txBody>
      </p:sp>
      <p:sp>
        <p:nvSpPr>
          <p:cNvPr id="4101" name="Text Box 5"/>
          <p:cNvSpPr txBox="1">
            <a:spLocks noChangeArrowheads="1"/>
          </p:cNvSpPr>
          <p:nvPr/>
        </p:nvSpPr>
        <p:spPr bwMode="auto">
          <a:xfrm>
            <a:off x="4648200" y="2286000"/>
            <a:ext cx="42799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lgn="ctr">
                <a:solidFill>
                  <a:srgbClr val="000000"/>
                </a:solidFill>
                <a:prstDash val="sysDot"/>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800"/>
              <a:t>  public void mouseReleased(MouseEvent e)</a:t>
            </a:r>
          </a:p>
          <a:p>
            <a:pPr eaLnBrk="1" hangingPunct="1">
              <a:spcBef>
                <a:spcPct val="0"/>
              </a:spcBef>
              <a:buFontTx/>
              <a:buNone/>
            </a:pPr>
            <a:r>
              <a:rPr lang="en-US" altLang="en-US" sz="1800"/>
              <a:t>  {</a:t>
            </a:r>
          </a:p>
          <a:p>
            <a:pPr eaLnBrk="1" hangingPunct="1">
              <a:spcBef>
                <a:spcPct val="0"/>
              </a:spcBef>
              <a:buFontTx/>
              <a:buNone/>
            </a:pPr>
            <a:r>
              <a:rPr lang="en-US" altLang="en-US" sz="1800"/>
              <a:t>	x2 = e.getX( );</a:t>
            </a:r>
          </a:p>
          <a:p>
            <a:pPr eaLnBrk="1" hangingPunct="1">
              <a:spcBef>
                <a:spcPct val="0"/>
              </a:spcBef>
              <a:buFontTx/>
              <a:buNone/>
            </a:pPr>
            <a:r>
              <a:rPr lang="en-US" altLang="en-US" sz="1800"/>
              <a:t>	y2 = e.getY( );</a:t>
            </a:r>
          </a:p>
          <a:p>
            <a:pPr eaLnBrk="1" hangingPunct="1">
              <a:spcBef>
                <a:spcPct val="0"/>
              </a:spcBef>
              <a:buFontTx/>
              <a:buNone/>
            </a:pPr>
            <a:r>
              <a:rPr lang="en-US" altLang="en-US" sz="1800"/>
              <a:t>	repaint( );</a:t>
            </a:r>
          </a:p>
          <a:p>
            <a:pPr eaLnBrk="1" hangingPunct="1">
              <a:spcBef>
                <a:spcPct val="0"/>
              </a:spcBef>
              <a:buFontTx/>
              <a:buNone/>
            </a:pPr>
            <a:r>
              <a:rPr lang="en-US" altLang="en-US" sz="1800"/>
              <a:t>  } </a:t>
            </a:r>
          </a:p>
          <a:p>
            <a:pPr eaLnBrk="1" hangingPunct="1">
              <a:spcBef>
                <a:spcPct val="0"/>
              </a:spcBef>
              <a:buFontTx/>
              <a:buNone/>
            </a:pPr>
            <a:endParaRPr lang="en-US" altLang="en-US" sz="1800"/>
          </a:p>
          <a:p>
            <a:pPr eaLnBrk="1" hangingPunct="1">
              <a:spcBef>
                <a:spcPct val="0"/>
              </a:spcBef>
              <a:buFontTx/>
              <a:buNone/>
            </a:pPr>
            <a:r>
              <a:rPr lang="en-US" altLang="en-US" sz="1800"/>
              <a:t>  public void paintComponent(Graphics g)</a:t>
            </a:r>
          </a:p>
          <a:p>
            <a:pPr eaLnBrk="1" hangingPunct="1">
              <a:spcBef>
                <a:spcPct val="0"/>
              </a:spcBef>
              <a:buFontTx/>
              <a:buNone/>
            </a:pPr>
            <a:r>
              <a:rPr lang="en-US" altLang="en-US" sz="1800"/>
              <a:t>  {</a:t>
            </a:r>
          </a:p>
          <a:p>
            <a:pPr eaLnBrk="1" hangingPunct="1">
              <a:spcBef>
                <a:spcPct val="0"/>
              </a:spcBef>
              <a:buFontTx/>
              <a:buNone/>
            </a:pPr>
            <a:r>
              <a:rPr lang="en-US" altLang="en-US" sz="1800"/>
              <a:t> 	g.setColor(Color.black);</a:t>
            </a:r>
          </a:p>
          <a:p>
            <a:pPr eaLnBrk="1" hangingPunct="1">
              <a:spcBef>
                <a:spcPct val="0"/>
              </a:spcBef>
              <a:buFontTx/>
              <a:buNone/>
            </a:pPr>
            <a:r>
              <a:rPr lang="en-US" altLang="en-US" sz="1800"/>
              <a:t>	g.drawLine(x1, y1, x2, y2);</a:t>
            </a:r>
          </a:p>
          <a:p>
            <a:pPr eaLnBrk="1" hangingPunct="1">
              <a:spcBef>
                <a:spcPct val="0"/>
              </a:spcBef>
              <a:buFontTx/>
              <a:buNone/>
            </a:pPr>
            <a:r>
              <a:rPr lang="en-US" altLang="en-US" sz="1800"/>
              <a:t>  }</a:t>
            </a:r>
          </a:p>
          <a:p>
            <a:pPr eaLnBrk="1" hangingPunct="1">
              <a:spcBef>
                <a:spcPct val="0"/>
              </a:spcBef>
              <a:buFontTx/>
              <a:buNone/>
            </a:pPr>
            <a:r>
              <a:rPr lang="en-US" altLang="en-US" sz="1800"/>
              <a:t>}  // end class</a:t>
            </a:r>
          </a:p>
        </p:txBody>
      </p:sp>
      <p:sp>
        <p:nvSpPr>
          <p:cNvPr id="4102" name="Text Box 6"/>
          <p:cNvSpPr txBox="1">
            <a:spLocks noChangeArrowheads="1"/>
          </p:cNvSpPr>
          <p:nvPr/>
        </p:nvSpPr>
        <p:spPr bwMode="auto">
          <a:xfrm>
            <a:off x="3124200" y="6019800"/>
            <a:ext cx="4070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lgn="ctr">
                <a:solidFill>
                  <a:srgbClr val="000000"/>
                </a:solidFill>
                <a:prstDash val="sysDot"/>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800"/>
              <a:t>We would also implement mouseEntered, </a:t>
            </a:r>
          </a:p>
          <a:p>
            <a:pPr eaLnBrk="1" hangingPunct="1">
              <a:spcBef>
                <a:spcPct val="0"/>
              </a:spcBef>
              <a:buFontTx/>
              <a:buNone/>
            </a:pPr>
            <a:r>
              <a:rPr lang="en-US" altLang="en-US" sz="1800"/>
              <a:t>mouseExited and mouseClicked as {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1143000"/>
          </a:xfrm>
        </p:spPr>
        <p:txBody>
          <a:bodyPr/>
          <a:lstStyle/>
          <a:p>
            <a:pPr eaLnBrk="1" hangingPunct="1"/>
            <a:r>
              <a:rPr lang="en-US" altLang="en-US" smtClean="0"/>
              <a:t>Example 2:  Drawing dots</a:t>
            </a:r>
          </a:p>
        </p:txBody>
      </p:sp>
      <p:sp>
        <p:nvSpPr>
          <p:cNvPr id="5123" name="Rectangle 3"/>
          <p:cNvSpPr>
            <a:spLocks noGrp="1" noChangeArrowheads="1"/>
          </p:cNvSpPr>
          <p:nvPr>
            <p:ph type="body" idx="1"/>
          </p:nvPr>
        </p:nvSpPr>
        <p:spPr>
          <a:xfrm>
            <a:off x="304800" y="1219200"/>
            <a:ext cx="8229600" cy="457200"/>
          </a:xfrm>
        </p:spPr>
        <p:txBody>
          <a:bodyPr/>
          <a:lstStyle/>
          <a:p>
            <a:pPr eaLnBrk="1" hangingPunct="1">
              <a:lnSpc>
                <a:spcPct val="80000"/>
              </a:lnSpc>
            </a:pPr>
            <a:r>
              <a:rPr lang="en-US" altLang="en-US" sz="2800" smtClean="0"/>
              <a:t>Here, we place a dot every time you </a:t>
            </a:r>
            <a:r>
              <a:rPr lang="en-US" altLang="en-US" sz="2800" i="1" smtClean="0"/>
              <a:t>drag</a:t>
            </a:r>
            <a:r>
              <a:rPr lang="en-US" altLang="en-US" sz="2800" smtClean="0"/>
              <a:t> the mouse</a:t>
            </a:r>
          </a:p>
        </p:txBody>
      </p:sp>
      <p:sp>
        <p:nvSpPr>
          <p:cNvPr id="5124" name="Text Box 4"/>
          <p:cNvSpPr txBox="1">
            <a:spLocks noChangeArrowheads="1"/>
          </p:cNvSpPr>
          <p:nvPr/>
        </p:nvSpPr>
        <p:spPr bwMode="auto">
          <a:xfrm>
            <a:off x="365125" y="1866900"/>
            <a:ext cx="4356100" cy="476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lgn="ctr">
                <a:solidFill>
                  <a:srgbClr val="000000"/>
                </a:solidFill>
                <a:prstDash val="sysDot"/>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800"/>
              <a:t>public class DotDrawer extends JPanel</a:t>
            </a:r>
          </a:p>
          <a:p>
            <a:pPr eaLnBrk="1" hangingPunct="1">
              <a:spcBef>
                <a:spcPct val="0"/>
              </a:spcBef>
              <a:buFontTx/>
              <a:buNone/>
            </a:pPr>
            <a:r>
              <a:rPr lang="en-US" altLang="en-US" sz="1800"/>
              <a:t>	implements MouseMotionListener </a:t>
            </a:r>
          </a:p>
          <a:p>
            <a:pPr eaLnBrk="1" hangingPunct="1">
              <a:spcBef>
                <a:spcPct val="0"/>
              </a:spcBef>
              <a:buFontTx/>
              <a:buNone/>
            </a:pPr>
            <a:r>
              <a:rPr lang="en-US" altLang="en-US" sz="1800"/>
              <a:t>{</a:t>
            </a:r>
          </a:p>
          <a:p>
            <a:pPr eaLnBrk="1" hangingPunct="1">
              <a:spcBef>
                <a:spcPct val="0"/>
              </a:spcBef>
              <a:buFontTx/>
              <a:buNone/>
            </a:pPr>
            <a:r>
              <a:rPr lang="en-US" altLang="en-US" sz="1800"/>
              <a:t>    private static int x, y;</a:t>
            </a:r>
          </a:p>
          <a:p>
            <a:pPr eaLnBrk="1" hangingPunct="1">
              <a:spcBef>
                <a:spcPct val="0"/>
              </a:spcBef>
              <a:buFontTx/>
              <a:buNone/>
            </a:pPr>
            <a:endParaRPr lang="en-US" altLang="en-US" sz="1800"/>
          </a:p>
          <a:p>
            <a:pPr eaLnBrk="1" hangingPunct="1">
              <a:spcBef>
                <a:spcPct val="0"/>
              </a:spcBef>
              <a:buFontTx/>
              <a:buNone/>
            </a:pPr>
            <a:r>
              <a:rPr lang="en-US" altLang="en-US" sz="1800"/>
              <a:t>    public DotDrawer( )</a:t>
            </a:r>
          </a:p>
          <a:p>
            <a:pPr eaLnBrk="1" hangingPunct="1">
              <a:spcBef>
                <a:spcPct val="0"/>
              </a:spcBef>
              <a:buFontTx/>
              <a:buNone/>
            </a:pPr>
            <a:r>
              <a:rPr lang="en-US" altLang="en-US" sz="1800"/>
              <a:t>   {</a:t>
            </a:r>
          </a:p>
          <a:p>
            <a:pPr eaLnBrk="1" hangingPunct="1">
              <a:spcBef>
                <a:spcPct val="0"/>
              </a:spcBef>
              <a:buFontTx/>
              <a:buNone/>
            </a:pPr>
            <a:r>
              <a:rPr lang="en-US" altLang="en-US" sz="1800"/>
              <a:t>	x = y = 0;</a:t>
            </a:r>
          </a:p>
          <a:p>
            <a:pPr eaLnBrk="1" hangingPunct="1">
              <a:spcBef>
                <a:spcPct val="0"/>
              </a:spcBef>
              <a:buFontTx/>
              <a:buNone/>
            </a:pPr>
            <a:r>
              <a:rPr lang="en-US" altLang="en-US" sz="1800"/>
              <a:t>	addMouseMotionListener(this);</a:t>
            </a:r>
          </a:p>
          <a:p>
            <a:pPr eaLnBrk="1" hangingPunct="1">
              <a:spcBef>
                <a:spcPct val="0"/>
              </a:spcBef>
              <a:buFontTx/>
              <a:buNone/>
            </a:pPr>
            <a:r>
              <a:rPr lang="en-US" altLang="en-US" sz="1800"/>
              <a:t>   }</a:t>
            </a:r>
          </a:p>
          <a:p>
            <a:pPr eaLnBrk="1" hangingPunct="1">
              <a:spcBef>
                <a:spcPct val="0"/>
              </a:spcBef>
              <a:buFontTx/>
              <a:buNone/>
            </a:pPr>
            <a:endParaRPr lang="en-US" altLang="en-US" sz="1800"/>
          </a:p>
          <a:p>
            <a:pPr eaLnBrk="1" hangingPunct="1">
              <a:spcBef>
                <a:spcPct val="0"/>
              </a:spcBef>
              <a:buFontTx/>
              <a:buNone/>
            </a:pPr>
            <a:r>
              <a:rPr lang="en-US" altLang="en-US" sz="1800"/>
              <a:t>    public void mouseDragged(MouseEvent e)</a:t>
            </a:r>
          </a:p>
          <a:p>
            <a:pPr eaLnBrk="1" hangingPunct="1">
              <a:spcBef>
                <a:spcPct val="0"/>
              </a:spcBef>
              <a:buFontTx/>
              <a:buNone/>
            </a:pPr>
            <a:r>
              <a:rPr lang="en-US" altLang="en-US" sz="1800"/>
              <a:t>   {</a:t>
            </a:r>
          </a:p>
          <a:p>
            <a:pPr eaLnBrk="1" hangingPunct="1">
              <a:spcBef>
                <a:spcPct val="0"/>
              </a:spcBef>
              <a:buFontTx/>
              <a:buNone/>
            </a:pPr>
            <a:r>
              <a:rPr lang="en-US" altLang="en-US" sz="1800"/>
              <a:t>      	x = e.getX( );</a:t>
            </a:r>
          </a:p>
          <a:p>
            <a:pPr eaLnBrk="1" hangingPunct="1">
              <a:spcBef>
                <a:spcPct val="0"/>
              </a:spcBef>
              <a:buFontTx/>
              <a:buNone/>
            </a:pPr>
            <a:r>
              <a:rPr lang="en-US" altLang="en-US" sz="1800"/>
              <a:t>	y = e.getY( );</a:t>
            </a:r>
          </a:p>
          <a:p>
            <a:pPr eaLnBrk="1" hangingPunct="1">
              <a:spcBef>
                <a:spcPct val="0"/>
              </a:spcBef>
              <a:buFontTx/>
              <a:buNone/>
            </a:pPr>
            <a:r>
              <a:rPr lang="en-US" altLang="en-US" sz="1800"/>
              <a:t>	repaint( );</a:t>
            </a:r>
          </a:p>
          <a:p>
            <a:pPr eaLnBrk="1" hangingPunct="1">
              <a:spcBef>
                <a:spcPct val="0"/>
              </a:spcBef>
              <a:buFontTx/>
              <a:buNone/>
            </a:pPr>
            <a:r>
              <a:rPr lang="en-US" altLang="en-US" sz="1800"/>
              <a:t>   }</a:t>
            </a:r>
          </a:p>
        </p:txBody>
      </p:sp>
      <p:sp>
        <p:nvSpPr>
          <p:cNvPr id="5125" name="Text Box 5"/>
          <p:cNvSpPr txBox="1">
            <a:spLocks noChangeArrowheads="1"/>
          </p:cNvSpPr>
          <p:nvPr/>
        </p:nvSpPr>
        <p:spPr bwMode="auto">
          <a:xfrm>
            <a:off x="4784725" y="2019300"/>
            <a:ext cx="41021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lgn="ctr">
                <a:solidFill>
                  <a:srgbClr val="000000"/>
                </a:solidFill>
                <a:prstDash val="sysDot"/>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800" dirty="0"/>
              <a:t>  public void </a:t>
            </a:r>
            <a:r>
              <a:rPr lang="en-US" altLang="en-US" sz="1800" dirty="0" err="1"/>
              <a:t>mouseMoved</a:t>
            </a:r>
            <a:r>
              <a:rPr lang="en-US" altLang="en-US" sz="1800" dirty="0"/>
              <a:t>(</a:t>
            </a:r>
            <a:r>
              <a:rPr lang="en-US" altLang="en-US" sz="1800" dirty="0" err="1"/>
              <a:t>MouseEvent</a:t>
            </a:r>
            <a:r>
              <a:rPr lang="en-US" altLang="en-US" sz="1800" dirty="0"/>
              <a:t> e)</a:t>
            </a:r>
          </a:p>
          <a:p>
            <a:pPr eaLnBrk="1" hangingPunct="1">
              <a:spcBef>
                <a:spcPct val="0"/>
              </a:spcBef>
              <a:buFontTx/>
              <a:buNone/>
            </a:pPr>
            <a:r>
              <a:rPr lang="en-US" altLang="en-US" sz="1800" dirty="0"/>
              <a:t>  { } </a:t>
            </a:r>
          </a:p>
          <a:p>
            <a:pPr eaLnBrk="1" hangingPunct="1">
              <a:spcBef>
                <a:spcPct val="0"/>
              </a:spcBef>
              <a:buFontTx/>
              <a:buNone/>
            </a:pPr>
            <a:endParaRPr lang="en-US" altLang="en-US" sz="1800" dirty="0"/>
          </a:p>
          <a:p>
            <a:pPr eaLnBrk="1" hangingPunct="1">
              <a:spcBef>
                <a:spcPct val="0"/>
              </a:spcBef>
              <a:buFontTx/>
              <a:buNone/>
            </a:pPr>
            <a:r>
              <a:rPr lang="en-US" altLang="en-US" sz="1800" dirty="0"/>
              <a:t>  public void </a:t>
            </a:r>
            <a:r>
              <a:rPr lang="en-US" altLang="en-US" sz="1800" dirty="0" err="1"/>
              <a:t>paintComponent</a:t>
            </a:r>
            <a:r>
              <a:rPr lang="en-US" altLang="en-US" sz="1800" dirty="0"/>
              <a:t>(Graphics g)</a:t>
            </a:r>
          </a:p>
          <a:p>
            <a:pPr eaLnBrk="1" hangingPunct="1">
              <a:spcBef>
                <a:spcPct val="0"/>
              </a:spcBef>
              <a:buFontTx/>
              <a:buNone/>
            </a:pPr>
            <a:r>
              <a:rPr lang="en-US" altLang="en-US" sz="1800" dirty="0"/>
              <a:t>  {</a:t>
            </a:r>
          </a:p>
          <a:p>
            <a:pPr eaLnBrk="1" hangingPunct="1">
              <a:spcBef>
                <a:spcPct val="0"/>
              </a:spcBef>
              <a:buFontTx/>
              <a:buNone/>
            </a:pPr>
            <a:r>
              <a:rPr lang="en-US" altLang="en-US" sz="1800" dirty="0"/>
              <a:t>  	</a:t>
            </a:r>
            <a:r>
              <a:rPr lang="en-US" altLang="en-US" sz="1800" dirty="0" err="1" smtClean="0"/>
              <a:t>super.paintComponent</a:t>
            </a:r>
            <a:r>
              <a:rPr lang="en-US" altLang="en-US" sz="1800" dirty="0" smtClean="0"/>
              <a:t>(g</a:t>
            </a:r>
            <a:r>
              <a:rPr lang="en-US" altLang="en-US" sz="1800" dirty="0"/>
              <a:t>);</a:t>
            </a:r>
          </a:p>
          <a:p>
            <a:pPr eaLnBrk="1" hangingPunct="1">
              <a:spcBef>
                <a:spcPct val="0"/>
              </a:spcBef>
              <a:buFontTx/>
              <a:buNone/>
            </a:pPr>
            <a:r>
              <a:rPr lang="en-US" altLang="en-US" sz="1800" dirty="0"/>
              <a:t>	</a:t>
            </a:r>
            <a:r>
              <a:rPr lang="en-US" altLang="en-US" sz="1800" dirty="0" err="1"/>
              <a:t>g.setColor</a:t>
            </a:r>
            <a:r>
              <a:rPr lang="en-US" altLang="en-US" sz="1800" dirty="0"/>
              <a:t>(</a:t>
            </a:r>
            <a:r>
              <a:rPr lang="en-US" altLang="en-US" sz="1800" dirty="0" err="1"/>
              <a:t>Color.blue</a:t>
            </a:r>
            <a:r>
              <a:rPr lang="en-US" altLang="en-US" sz="1800" dirty="0"/>
              <a:t>);</a:t>
            </a:r>
          </a:p>
          <a:p>
            <a:pPr eaLnBrk="1" hangingPunct="1">
              <a:spcBef>
                <a:spcPct val="0"/>
              </a:spcBef>
              <a:buFontTx/>
              <a:buNone/>
            </a:pPr>
            <a:r>
              <a:rPr lang="en-US" altLang="en-US" sz="1800" dirty="0"/>
              <a:t>	</a:t>
            </a:r>
            <a:r>
              <a:rPr lang="en-US" altLang="en-US" sz="1800" dirty="0" err="1"/>
              <a:t>g.fillOval</a:t>
            </a:r>
            <a:r>
              <a:rPr lang="en-US" altLang="en-US" sz="1800" dirty="0"/>
              <a:t>(x-1, y-1, 2, 2);</a:t>
            </a:r>
          </a:p>
          <a:p>
            <a:pPr eaLnBrk="1" hangingPunct="1">
              <a:spcBef>
                <a:spcPct val="0"/>
              </a:spcBef>
              <a:buFontTx/>
              <a:buNone/>
            </a:pPr>
            <a:r>
              <a:rPr lang="en-US" altLang="en-US" sz="1800" dirty="0"/>
              <a:t>  }</a:t>
            </a:r>
          </a:p>
          <a:p>
            <a:pPr eaLnBrk="1" hangingPunct="1">
              <a:spcBef>
                <a:spcPct val="0"/>
              </a:spcBef>
              <a:buFontTx/>
              <a:buNone/>
            </a:pPr>
            <a:r>
              <a:rPr lang="en-US" altLang="en-US" sz="1800" dirty="0"/>
              <a:t>} // end class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8229600" cy="1143000"/>
          </a:xfrm>
        </p:spPr>
        <p:txBody>
          <a:bodyPr/>
          <a:lstStyle/>
          <a:p>
            <a:pPr eaLnBrk="1" hangingPunct="1"/>
            <a:r>
              <a:rPr lang="en-US" altLang="en-US" smtClean="0"/>
              <a:t>Storing Graphics Items</a:t>
            </a:r>
          </a:p>
        </p:txBody>
      </p:sp>
      <p:sp>
        <p:nvSpPr>
          <p:cNvPr id="6147" name="Rectangle 3"/>
          <p:cNvSpPr>
            <a:spLocks noGrp="1" noChangeArrowheads="1"/>
          </p:cNvSpPr>
          <p:nvPr>
            <p:ph type="body" idx="1"/>
          </p:nvPr>
        </p:nvSpPr>
        <p:spPr>
          <a:xfrm>
            <a:off x="228600" y="990600"/>
            <a:ext cx="8686800" cy="5562600"/>
          </a:xfrm>
        </p:spPr>
        <p:txBody>
          <a:bodyPr/>
          <a:lstStyle/>
          <a:p>
            <a:pPr eaLnBrk="1" hangingPunct="1">
              <a:lnSpc>
                <a:spcPct val="90000"/>
              </a:lnSpc>
            </a:pPr>
            <a:r>
              <a:rPr lang="en-US" altLang="en-US" sz="2400" smtClean="0"/>
              <a:t>If you notice, the previous program performs super.paintComponent(g); while the program before did not</a:t>
            </a:r>
          </a:p>
          <a:p>
            <a:pPr lvl="1" eaLnBrk="1" hangingPunct="1">
              <a:lnSpc>
                <a:spcPct val="90000"/>
              </a:lnSpc>
            </a:pPr>
            <a:r>
              <a:rPr lang="en-US" altLang="en-US" sz="2000" smtClean="0"/>
              <a:t>this instruction cases the JPanel’s Graphics object to clear itself</a:t>
            </a:r>
          </a:p>
          <a:p>
            <a:pPr lvl="1" eaLnBrk="1" hangingPunct="1">
              <a:lnSpc>
                <a:spcPct val="90000"/>
              </a:lnSpc>
            </a:pPr>
            <a:r>
              <a:rPr lang="en-US" altLang="en-US" sz="2000" smtClean="0"/>
              <a:t>if we do this, then we lose what we had already drawn</a:t>
            </a:r>
          </a:p>
          <a:p>
            <a:pPr lvl="1" eaLnBrk="1" hangingPunct="1">
              <a:lnSpc>
                <a:spcPct val="90000"/>
              </a:lnSpc>
            </a:pPr>
            <a:r>
              <a:rPr lang="en-US" altLang="en-US" sz="2000" smtClean="0"/>
              <a:t>but if we don’t do this, the image can become cluttered</a:t>
            </a:r>
          </a:p>
          <a:p>
            <a:pPr eaLnBrk="1" hangingPunct="1">
              <a:lnSpc>
                <a:spcPct val="90000"/>
              </a:lnSpc>
            </a:pPr>
            <a:r>
              <a:rPr lang="en-US" altLang="en-US" sz="2400" smtClean="0"/>
              <a:t>What we want to do is perform this operation every time we do repaint( ) but we want to also draw each previous Graphics item on the screen</a:t>
            </a:r>
          </a:p>
          <a:p>
            <a:pPr lvl="1" eaLnBrk="1" hangingPunct="1">
              <a:lnSpc>
                <a:spcPct val="90000"/>
              </a:lnSpc>
            </a:pPr>
            <a:r>
              <a:rPr lang="en-US" altLang="en-US" sz="2000" smtClean="0"/>
              <a:t>so we have to remember everything we had already done</a:t>
            </a:r>
          </a:p>
          <a:p>
            <a:pPr lvl="1" eaLnBrk="1" hangingPunct="1">
              <a:lnSpc>
                <a:spcPct val="90000"/>
              </a:lnSpc>
            </a:pPr>
            <a:r>
              <a:rPr lang="en-US" altLang="en-US" sz="2000" smtClean="0"/>
              <a:t>we will store each item by using arrays</a:t>
            </a:r>
          </a:p>
          <a:p>
            <a:pPr lvl="1" eaLnBrk="1" hangingPunct="1">
              <a:lnSpc>
                <a:spcPct val="90000"/>
              </a:lnSpc>
            </a:pPr>
            <a:r>
              <a:rPr lang="en-US" altLang="en-US" sz="2000" smtClean="0"/>
              <a:t>for our dots program, we can store each dot’s x and y coordinate an two arrays, x[i] and y[i] (for dot i)</a:t>
            </a:r>
          </a:p>
          <a:p>
            <a:pPr eaLnBrk="1" hangingPunct="1">
              <a:lnSpc>
                <a:spcPct val="90000"/>
              </a:lnSpc>
            </a:pPr>
            <a:r>
              <a:rPr lang="en-US" altLang="en-US" sz="2400" smtClean="0"/>
              <a:t>This is the first step toward building a more interesting Graphics program</a:t>
            </a:r>
          </a:p>
          <a:p>
            <a:pPr lvl="1" eaLnBrk="1" hangingPunct="1">
              <a:lnSpc>
                <a:spcPct val="90000"/>
              </a:lnSpc>
            </a:pPr>
            <a:r>
              <a:rPr lang="en-US" altLang="en-US" sz="2000" smtClean="0"/>
              <a:t>Paint/drawing program</a:t>
            </a:r>
          </a:p>
          <a:p>
            <a:pPr lvl="1" eaLnBrk="1" hangingPunct="1">
              <a:lnSpc>
                <a:spcPct val="90000"/>
              </a:lnSpc>
            </a:pPr>
            <a:r>
              <a:rPr lang="en-US" altLang="en-US" sz="2000" smtClean="0"/>
              <a:t>Computer game that has multiple Graphics items on the screen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Mouse Interaction with GUI</a:t>
            </a:r>
            <a:endParaRPr lang="en-US" dirty="0"/>
          </a:p>
        </p:txBody>
      </p:sp>
      <p:sp>
        <p:nvSpPr>
          <p:cNvPr id="3" name="Content Placeholder 2"/>
          <p:cNvSpPr>
            <a:spLocks noGrp="1"/>
          </p:cNvSpPr>
          <p:nvPr>
            <p:ph idx="1"/>
          </p:nvPr>
        </p:nvSpPr>
        <p:spPr>
          <a:xfrm>
            <a:off x="76200" y="838200"/>
            <a:ext cx="9067800" cy="5943600"/>
          </a:xfrm>
        </p:spPr>
        <p:txBody>
          <a:bodyPr>
            <a:normAutofit fontScale="92500" lnSpcReduction="10000"/>
          </a:bodyPr>
          <a:lstStyle/>
          <a:p>
            <a:r>
              <a:rPr lang="en-US" dirty="0" smtClean="0"/>
              <a:t>If we want to see if the mouse is over a GUI object when the user presses the mouse button, we might use code like the following</a:t>
            </a:r>
          </a:p>
          <a:p>
            <a:pPr lvl="1"/>
            <a:r>
              <a:rPr lang="en-US" dirty="0" smtClean="0"/>
              <a:t>public void </a:t>
            </a:r>
            <a:r>
              <a:rPr lang="en-US" dirty="0" err="1" smtClean="0"/>
              <a:t>mouseClicked</a:t>
            </a:r>
            <a:r>
              <a:rPr lang="en-US" dirty="0" smtClean="0"/>
              <a:t>(</a:t>
            </a:r>
            <a:r>
              <a:rPr lang="en-US" dirty="0" err="1" smtClean="0"/>
              <a:t>MouseEvent</a:t>
            </a:r>
            <a:r>
              <a:rPr lang="en-US" dirty="0" smtClean="0"/>
              <a:t> e) {</a:t>
            </a:r>
          </a:p>
          <a:p>
            <a:pPr lvl="2"/>
            <a:r>
              <a:rPr lang="en-US" dirty="0" smtClean="0"/>
              <a:t>int mx=</a:t>
            </a:r>
            <a:r>
              <a:rPr lang="en-US" dirty="0" err="1" smtClean="0"/>
              <a:t>e.getX</a:t>
            </a:r>
            <a:r>
              <a:rPr lang="en-US" dirty="0" smtClean="0"/>
              <a:t>();</a:t>
            </a:r>
          </a:p>
          <a:p>
            <a:pPr lvl="2"/>
            <a:r>
              <a:rPr lang="en-US" dirty="0" smtClean="0"/>
              <a:t>int my=</a:t>
            </a:r>
            <a:r>
              <a:rPr lang="en-US" dirty="0" err="1" smtClean="0"/>
              <a:t>e.getY</a:t>
            </a:r>
            <a:r>
              <a:rPr lang="en-US" dirty="0" smtClean="0"/>
              <a:t>();</a:t>
            </a:r>
          </a:p>
          <a:p>
            <a:pPr lvl="2"/>
            <a:r>
              <a:rPr lang="en-US" dirty="0" smtClean="0"/>
              <a:t>if(x==mx&amp;&amp;y==my) …</a:t>
            </a:r>
          </a:p>
          <a:p>
            <a:pPr lvl="1"/>
            <a:r>
              <a:rPr lang="en-US" dirty="0" smtClean="0"/>
              <a:t>This assumes that the graphics object is at x, y but what if the object is larger than 1 pixel?</a:t>
            </a:r>
          </a:p>
          <a:p>
            <a:pPr lvl="2"/>
            <a:r>
              <a:rPr lang="en-US" dirty="0" smtClean="0"/>
              <a:t>if(</a:t>
            </a:r>
            <a:r>
              <a:rPr lang="en-US" dirty="0" err="1" smtClean="0"/>
              <a:t>Math.abs</a:t>
            </a:r>
            <a:r>
              <a:rPr lang="en-US" dirty="0" smtClean="0"/>
              <a:t>(x-mx)&lt;width&amp;&amp;</a:t>
            </a:r>
            <a:r>
              <a:rPr lang="en-US" dirty="0" err="1" smtClean="0"/>
              <a:t>Math.abs</a:t>
            </a:r>
            <a:r>
              <a:rPr lang="en-US" dirty="0" smtClean="0"/>
              <a:t>(y-my)&lt;height) …</a:t>
            </a:r>
          </a:p>
          <a:p>
            <a:pPr lvl="1"/>
            <a:r>
              <a:rPr lang="en-US" dirty="0" smtClean="0"/>
              <a:t>If we have an array of objects?</a:t>
            </a:r>
          </a:p>
          <a:p>
            <a:pPr lvl="2"/>
            <a:r>
              <a:rPr lang="en-US" dirty="0" smtClean="0"/>
              <a:t>for(int </a:t>
            </a:r>
            <a:r>
              <a:rPr lang="en-US" dirty="0" err="1" smtClean="0"/>
              <a:t>i</a:t>
            </a:r>
            <a:r>
              <a:rPr lang="en-US" dirty="0" smtClean="0"/>
              <a:t>=0;i&lt;</a:t>
            </a:r>
            <a:r>
              <a:rPr lang="en-US" dirty="0" err="1" smtClean="0"/>
              <a:t>num;i</a:t>
            </a:r>
            <a:r>
              <a:rPr lang="en-US" dirty="0" smtClean="0"/>
              <a:t>++) </a:t>
            </a:r>
            <a:r>
              <a:rPr lang="en-US" dirty="0" smtClean="0"/>
              <a:t>if(</a:t>
            </a:r>
            <a:r>
              <a:rPr lang="en-US" dirty="0" err="1" smtClean="0"/>
              <a:t>Math.abs</a:t>
            </a:r>
            <a:r>
              <a:rPr lang="en-US" dirty="0" smtClean="0"/>
              <a:t>(object[</a:t>
            </a:r>
            <a:r>
              <a:rPr lang="en-US" dirty="0" err="1" smtClean="0"/>
              <a:t>i</a:t>
            </a:r>
            <a:r>
              <a:rPr lang="en-US" dirty="0" smtClean="0"/>
              <a:t>].</a:t>
            </a:r>
            <a:r>
              <a:rPr lang="en-US" dirty="0" err="1" smtClean="0"/>
              <a:t>getX</a:t>
            </a:r>
            <a:r>
              <a:rPr lang="en-US" dirty="0" smtClean="0"/>
              <a:t>()-mx)&lt;object[</a:t>
            </a:r>
            <a:r>
              <a:rPr lang="en-US" dirty="0" err="1" smtClean="0"/>
              <a:t>i</a:t>
            </a:r>
            <a:r>
              <a:rPr lang="en-US" dirty="0" smtClean="0"/>
              <a:t>].</a:t>
            </a:r>
            <a:r>
              <a:rPr lang="en-US" dirty="0" err="1" smtClean="0"/>
              <a:t>getWidth</a:t>
            </a:r>
            <a:r>
              <a:rPr lang="en-US" dirty="0" smtClean="0"/>
              <a:t>()&amp;&amp;</a:t>
            </a:r>
            <a:r>
              <a:rPr lang="en-US" dirty="0" err="1" smtClean="0"/>
              <a:t>Math.abs</a:t>
            </a:r>
            <a:r>
              <a:rPr lang="en-US" dirty="0" smtClean="0"/>
              <a:t>(object[</a:t>
            </a:r>
            <a:r>
              <a:rPr lang="en-US" dirty="0" err="1" smtClean="0"/>
              <a:t>i</a:t>
            </a:r>
            <a:r>
              <a:rPr lang="en-US" dirty="0" smtClean="0"/>
              <a:t>].</a:t>
            </a:r>
            <a:r>
              <a:rPr lang="en-US" dirty="0" err="1" smtClean="0"/>
              <a:t>getY</a:t>
            </a:r>
            <a:r>
              <a:rPr lang="en-US" dirty="0" smtClean="0"/>
              <a:t>()-my)&lt;object[</a:t>
            </a:r>
            <a:r>
              <a:rPr lang="en-US" dirty="0" err="1" smtClean="0"/>
              <a:t>i</a:t>
            </a:r>
            <a:r>
              <a:rPr lang="en-US" dirty="0" smtClean="0"/>
              <a:t>].</a:t>
            </a:r>
            <a:r>
              <a:rPr lang="en-US" dirty="0" err="1" smtClean="0"/>
              <a:t>getHeight</a:t>
            </a:r>
            <a:r>
              <a:rPr lang="en-US" dirty="0" smtClean="0"/>
              <a:t>()) …</a:t>
            </a:r>
          </a:p>
          <a:p>
            <a:pPr lvl="2"/>
            <a:endParaRPr lang="en-US" dirty="0"/>
          </a:p>
        </p:txBody>
      </p:sp>
    </p:spTree>
    <p:extLst>
      <p:ext uri="{BB962C8B-B14F-4D97-AF65-F5344CB8AC3E}">
        <p14:creationId xmlns:p14="http://schemas.microsoft.com/office/powerpoint/2010/main" val="386111352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rnd" cmpd="sng" algn="ctr">
          <a:solidFill>
            <a:schemeClr val="tx1"/>
          </a:solidFill>
          <a:prstDash val="sysDot"/>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rnd" cmpd="sng" algn="ctr">
          <a:solidFill>
            <a:schemeClr val="tx1"/>
          </a:solidFill>
          <a:prstDash val="sysDot"/>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1003</TotalTime>
  <Words>584</Words>
  <Application>Microsoft Office PowerPoint</Application>
  <PresentationFormat>On-screen Show (4:3)</PresentationFormat>
  <Paragraphs>110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Times New Roman</vt:lpstr>
      <vt:lpstr>Arial</vt:lpstr>
      <vt:lpstr>Calibri</vt:lpstr>
      <vt:lpstr>Default Design</vt:lpstr>
      <vt:lpstr>Mouse Listeners</vt:lpstr>
      <vt:lpstr>Mouse Listeners and Methods</vt:lpstr>
      <vt:lpstr>Example:  Drawing a line</vt:lpstr>
      <vt:lpstr>Example 2:  Drawing dots</vt:lpstr>
      <vt:lpstr>Storing Graphics Items</vt:lpstr>
      <vt:lpstr>Mouse Interaction with GUI</vt:lpstr>
    </vt:vector>
  </TitlesOfParts>
  <Company>oit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GUI</dc:title>
  <dc:creator>foxr</dc:creator>
  <cp:lastModifiedBy>Administrator</cp:lastModifiedBy>
  <cp:revision>26</cp:revision>
  <dcterms:created xsi:type="dcterms:W3CDTF">2005-06-01T13:25:43Z</dcterms:created>
  <dcterms:modified xsi:type="dcterms:W3CDTF">2015-06-23T16:17:01Z</dcterms:modified>
</cp:coreProperties>
</file>