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6" r:id="rId8"/>
    <p:sldId id="278" r:id="rId9"/>
    <p:sldId id="274" r:id="rId10"/>
    <p:sldId id="275" r:id="rId11"/>
    <p:sldId id="277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FA7"/>
    <a:srgbClr val="E638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60" d="100"/>
          <a:sy n="60" d="100"/>
        </p:scale>
        <p:origin x="-119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97C30-45E0-4729-A61D-4C3E582C9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C182D-74F3-475A-A6C0-78EB236F6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3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081F-2669-42EF-8A21-74DE27B22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9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89074-F449-4E0A-B427-E4488CFBF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5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DF24-B4B7-4522-83F7-2C2217A6F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1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8530B-3847-4610-B54B-C2D0A4016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0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A9891-E7BF-4FCB-AAF8-925ECE95A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7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44F0D-7754-4833-85EE-F8F996546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9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4B7A7-FA73-4C2F-A851-DBCB01CAD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DA27E-3476-4A0C-8E11-1E27E13E5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7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F29B3-080F-4412-94BF-98DFE6258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1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6383C"/>
            </a:gs>
            <a:gs pos="100000">
              <a:srgbClr val="FDFFA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82998D-41EB-473D-98D1-8603CD886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Animation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15400" cy="6019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Most games have moving components, how do we make things move</a:t>
            </a:r>
            <a:r>
              <a:rPr lang="en-US" sz="2800" dirty="0" smtClean="0"/>
              <a:t>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So far, we’ve been using a for-loop to delay the program – this is not a good idea, instead we want to use a built-in class called a Timer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The Timer generates an </a:t>
            </a:r>
            <a:r>
              <a:rPr lang="en-US" sz="2800" dirty="0" err="1"/>
              <a:t>ActionEvent</a:t>
            </a:r>
            <a:r>
              <a:rPr lang="en-US" sz="2800" dirty="0"/>
              <a:t> every few milliseconds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The </a:t>
            </a:r>
            <a:r>
              <a:rPr lang="en-US" sz="2400" dirty="0" err="1"/>
              <a:t>ActionEvent</a:t>
            </a:r>
            <a:r>
              <a:rPr lang="en-US" sz="2400" dirty="0"/>
              <a:t> calls the </a:t>
            </a:r>
            <a:r>
              <a:rPr lang="en-US" sz="2400" dirty="0" err="1"/>
              <a:t>actionPerformed</a:t>
            </a:r>
            <a:r>
              <a:rPr lang="en-US" sz="2400" dirty="0"/>
              <a:t> method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In </a:t>
            </a:r>
            <a:r>
              <a:rPr lang="en-US" sz="2400" dirty="0" err="1"/>
              <a:t>actionPerformed</a:t>
            </a:r>
            <a:r>
              <a:rPr lang="en-US" sz="2400" dirty="0"/>
              <a:t>, we change </a:t>
            </a:r>
            <a:r>
              <a:rPr lang="en-US" sz="2400" dirty="0" smtClean="0"/>
              <a:t>some aspect of our game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the location within the Graphics object and </a:t>
            </a:r>
            <a:r>
              <a:rPr lang="en-US" sz="2000" dirty="0"/>
              <a:t>then do repaint()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This requires adding to our program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ActionListener</a:t>
            </a:r>
            <a:r>
              <a:rPr lang="en-US" sz="2400" dirty="0"/>
              <a:t> and </a:t>
            </a:r>
            <a:r>
              <a:rPr lang="en-US" sz="2400" dirty="0" err="1"/>
              <a:t>actionPerformed</a:t>
            </a:r>
            <a:r>
              <a:rPr lang="en-US" sz="2400" dirty="0"/>
              <a:t> method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Timer object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paintComponent</a:t>
            </a:r>
            <a:r>
              <a:rPr lang="en-US" sz="2400" dirty="0"/>
              <a:t> </a:t>
            </a:r>
            <a:r>
              <a:rPr lang="en-US" sz="2400" dirty="0" smtClean="0"/>
              <a:t>method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class variables that store the location of the object(s) to be moved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Moving Multiple Items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3657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would a game like Asteroids work?</a:t>
            </a:r>
          </a:p>
          <a:p>
            <a:pPr lvl="1" eaLnBrk="1" hangingPunct="1"/>
            <a:r>
              <a:rPr lang="en-US" altLang="en-US" sz="2400" smtClean="0"/>
              <a:t>we need to keep track of the &lt;x, y&gt; coordinates of multiple values, just like we did with our paint program</a:t>
            </a:r>
          </a:p>
          <a:p>
            <a:pPr lvl="1" eaLnBrk="1" hangingPunct="1"/>
            <a:r>
              <a:rPr lang="en-US" altLang="en-US" sz="2400" smtClean="0"/>
              <a:t>so we create an array of x, y, dx and dy int values</a:t>
            </a:r>
          </a:p>
          <a:p>
            <a:pPr lvl="2" eaLnBrk="1" hangingPunct="1"/>
            <a:r>
              <a:rPr lang="en-US" altLang="en-US" sz="2000" smtClean="0"/>
              <a:t>private int[ ] x, y, dx, dy;	// dx, dy – velocity of x, y</a:t>
            </a:r>
          </a:p>
          <a:p>
            <a:pPr lvl="2" eaLnBrk="1" hangingPunct="1"/>
            <a:r>
              <a:rPr lang="en-US" altLang="en-US" sz="2000" smtClean="0"/>
              <a:t>private int num;	// number of items in the arrays</a:t>
            </a:r>
          </a:p>
          <a:p>
            <a:pPr lvl="1" eaLnBrk="1" hangingPunct="1"/>
            <a:r>
              <a:rPr lang="en-US" altLang="en-US" sz="2400" smtClean="0"/>
              <a:t>actionPerformed now manipulates all items in the array and paintComponent draws them all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4419600"/>
            <a:ext cx="47117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public void actionPerformed(ActionEvent e)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     for(int i=0;i&lt;num;i++)  {</a:t>
            </a:r>
          </a:p>
          <a:p>
            <a:pPr eaLnBrk="1" hangingPunct="1"/>
            <a:r>
              <a:rPr lang="en-US" altLang="en-US" sz="2000"/>
              <a:t>          x[i]+=dx[i];  </a:t>
            </a:r>
          </a:p>
          <a:p>
            <a:pPr eaLnBrk="1" hangingPunct="1"/>
            <a:r>
              <a:rPr lang="en-US" altLang="en-US" sz="2000"/>
              <a:t>          y[i]+=dy[i];  </a:t>
            </a:r>
          </a:p>
          <a:p>
            <a:pPr eaLnBrk="1" hangingPunct="1"/>
            <a:r>
              <a:rPr lang="en-US" altLang="en-US" sz="2000"/>
              <a:t>     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94325" y="4613275"/>
            <a:ext cx="32988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If x[i] or y[i] reaches a </a:t>
            </a:r>
          </a:p>
          <a:p>
            <a:pPr eaLnBrk="1" hangingPunct="1"/>
            <a:r>
              <a:rPr lang="en-US" altLang="en-US"/>
              <a:t>boundary (0 or max X/Y)</a:t>
            </a:r>
          </a:p>
          <a:p>
            <a:pPr eaLnBrk="1" hangingPunct="1"/>
            <a:r>
              <a:rPr lang="en-US" altLang="en-US"/>
              <a:t>then change dx or dy to</a:t>
            </a:r>
          </a:p>
          <a:p>
            <a:pPr eaLnBrk="1" hangingPunct="1"/>
            <a:r>
              <a:rPr lang="en-US" altLang="en-US"/>
              <a:t>be the opposite (multiply</a:t>
            </a:r>
          </a:p>
          <a:p>
            <a:pPr eaLnBrk="1" hangingPunct="1"/>
            <a:r>
              <a:rPr lang="en-US" altLang="en-US"/>
              <a:t>by -1)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2438400" y="5257800"/>
            <a:ext cx="2743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Determining Collisions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For a shooting game, we want to see if we actually successfully shot the object, how?</a:t>
            </a:r>
          </a:p>
          <a:p>
            <a:pPr lvl="1">
              <a:defRPr/>
            </a:pPr>
            <a:r>
              <a:rPr lang="en-US" dirty="0" smtClean="0"/>
              <a:t>We will have two </a:t>
            </a:r>
            <a:r>
              <a:rPr lang="en-US" dirty="0" err="1" smtClean="0"/>
              <a:t>x,y</a:t>
            </a:r>
            <a:r>
              <a:rPr lang="en-US" dirty="0" smtClean="0"/>
              <a:t> values, we will call them mx, my (for me) and ex, </a:t>
            </a:r>
            <a:r>
              <a:rPr lang="en-US" dirty="0" err="1" smtClean="0"/>
              <a:t>ey</a:t>
            </a:r>
            <a:r>
              <a:rPr lang="en-US" dirty="0" smtClean="0"/>
              <a:t> (for enemy)</a:t>
            </a:r>
          </a:p>
          <a:p>
            <a:pPr lvl="1">
              <a:defRPr/>
            </a:pPr>
            <a:r>
              <a:rPr lang="en-US" dirty="0" smtClean="0"/>
              <a:t>We can’t just see if mx==ex&amp;&amp;my==</a:t>
            </a:r>
            <a:r>
              <a:rPr lang="en-US" dirty="0" err="1" smtClean="0"/>
              <a:t>ey</a:t>
            </a:r>
            <a:r>
              <a:rPr lang="en-US" dirty="0" smtClean="0"/>
              <a:t> because those compare individual pixels and our objects will be larger</a:t>
            </a:r>
          </a:p>
          <a:p>
            <a:pPr lvl="1">
              <a:defRPr/>
            </a:pPr>
            <a:r>
              <a:rPr lang="en-US" dirty="0" smtClean="0"/>
              <a:t>Assume that the “enemy” is a circle whose bounding box starts at </a:t>
            </a:r>
            <a:r>
              <a:rPr lang="en-US" dirty="0" err="1" smtClean="0"/>
              <a:t>ex,ey</a:t>
            </a:r>
            <a:r>
              <a:rPr lang="en-US" dirty="0" smtClean="0"/>
              <a:t> and is 10x10</a:t>
            </a:r>
          </a:p>
          <a:p>
            <a:pPr lvl="2">
              <a:defRPr/>
            </a:pPr>
            <a:r>
              <a:rPr lang="en-US" dirty="0" smtClean="0"/>
              <a:t>the center of the enemy is actually ex+5,ey+5</a:t>
            </a:r>
          </a:p>
          <a:p>
            <a:pPr lvl="2">
              <a:defRPr/>
            </a:pPr>
            <a:r>
              <a:rPr lang="en-US" dirty="0" smtClean="0"/>
              <a:t>our “missile”, mx, my needs to touch some part of that circle, which means that </a:t>
            </a:r>
            <a:r>
              <a:rPr lang="en-US" dirty="0" err="1" smtClean="0"/>
              <a:t>Math.abs</a:t>
            </a:r>
            <a:r>
              <a:rPr lang="en-US" dirty="0" smtClean="0"/>
              <a:t>(mx-(ex+5))&lt;=5&amp;&amp;</a:t>
            </a:r>
            <a:r>
              <a:rPr lang="en-US" dirty="0" err="1" smtClean="0"/>
              <a:t>Math.abs</a:t>
            </a:r>
            <a:r>
              <a:rPr lang="en-US" dirty="0" smtClean="0"/>
              <a:t>(my-(ey+5))&lt;=5 – that is, our object is somewhere within the radius of the enemy</a:t>
            </a:r>
          </a:p>
          <a:p>
            <a:pPr lvl="1">
              <a:defRPr/>
            </a:pPr>
            <a:r>
              <a:rPr lang="en-US" dirty="0" smtClean="0"/>
              <a:t>If our object is something different from a small missile/bullet or the enemy is different from a round shape, it becomes a bit more challenging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Bouncing Balls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Today we will work with a ball class and make several of them bounce around the screen</a:t>
            </a:r>
          </a:p>
          <a:p>
            <a:pPr lvl="1">
              <a:defRPr/>
            </a:pPr>
            <a:r>
              <a:rPr lang="en-US" dirty="0" smtClean="0"/>
              <a:t>A ball will comprise its current location (x, y), its velocity (dx, </a:t>
            </a:r>
            <a:r>
              <a:rPr lang="en-US" dirty="0" err="1" smtClean="0"/>
              <a:t>dy</a:t>
            </a:r>
            <a:r>
              <a:rPr lang="en-US" dirty="0" smtClean="0"/>
              <a:t>), a size and a color</a:t>
            </a:r>
          </a:p>
          <a:p>
            <a:pPr lvl="1">
              <a:defRPr/>
            </a:pPr>
            <a:r>
              <a:rPr lang="en-US" dirty="0" smtClean="0"/>
              <a:t>The ball will be able to move itself</a:t>
            </a:r>
          </a:p>
          <a:p>
            <a:pPr lvl="2">
              <a:defRPr/>
            </a:pPr>
            <a:r>
              <a:rPr lang="en-US" dirty="0" smtClean="0"/>
              <a:t>x+=dx; y+=</a:t>
            </a:r>
            <a:r>
              <a:rPr lang="en-US" dirty="0" err="1" smtClean="0"/>
              <a:t>dy</a:t>
            </a:r>
            <a:r>
              <a:rPr lang="en-US" dirty="0" smtClean="0"/>
              <a:t>;  but also check to see if it is at a border</a:t>
            </a:r>
          </a:p>
          <a:p>
            <a:pPr lvl="1">
              <a:defRPr/>
            </a:pPr>
            <a:r>
              <a:rPr lang="en-US" dirty="0" smtClean="0"/>
              <a:t>The ball will be able to change direction or rebound</a:t>
            </a:r>
          </a:p>
          <a:p>
            <a:pPr lvl="2">
              <a:defRPr/>
            </a:pPr>
            <a:r>
              <a:rPr lang="en-US" dirty="0" smtClean="0"/>
              <a:t>change dx and </a:t>
            </a:r>
            <a:r>
              <a:rPr lang="en-US" dirty="0" err="1" smtClean="0"/>
              <a:t>dy</a:t>
            </a:r>
            <a:r>
              <a:rPr lang="en-US" dirty="0" smtClean="0"/>
              <a:t>, either multiply them by -1, or change them randomly</a:t>
            </a:r>
          </a:p>
          <a:p>
            <a:pPr lvl="1">
              <a:defRPr/>
            </a:pPr>
            <a:r>
              <a:rPr lang="en-US" dirty="0" smtClean="0"/>
              <a:t>The ball will be able to draw itself on a Graphics object</a:t>
            </a:r>
          </a:p>
          <a:p>
            <a:pPr lvl="1">
              <a:defRPr/>
            </a:pPr>
            <a:r>
              <a:rPr lang="en-US" dirty="0" smtClean="0"/>
              <a:t>The ball will be able to determine if it has collided with another ball (passed as a parameter)</a:t>
            </a:r>
          </a:p>
          <a:p>
            <a:pPr lvl="1">
              <a:defRPr/>
            </a:pPr>
            <a:r>
              <a:rPr lang="en-US" dirty="0" smtClean="0"/>
              <a:t>The ball will be able to change its own size</a:t>
            </a:r>
          </a:p>
          <a:p>
            <a:pPr lvl="1">
              <a:defRPr/>
            </a:pPr>
            <a:r>
              <a:rPr lang="en-US" dirty="0" smtClean="0"/>
              <a:t>The ball will have to be able to return its own x value, y value and size (to be used later)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Bouncing Balls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943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We will start with an array of balls</a:t>
            </a:r>
          </a:p>
          <a:p>
            <a:pPr lvl="1">
              <a:defRPr/>
            </a:pPr>
            <a:r>
              <a:rPr lang="en-US" dirty="0" smtClean="0"/>
              <a:t>We can either randomly generate their initial locations or we can use the </a:t>
            </a:r>
            <a:r>
              <a:rPr lang="en-US" dirty="0" err="1" smtClean="0"/>
              <a:t>MouseListener</a:t>
            </a:r>
            <a:r>
              <a:rPr lang="en-US" dirty="0" smtClean="0"/>
              <a:t> so that the user can place them on the Graphics Panel by clicking</a:t>
            </a:r>
          </a:p>
          <a:p>
            <a:pPr lvl="1">
              <a:defRPr/>
            </a:pPr>
            <a:r>
              <a:rPr lang="en-US" dirty="0" smtClean="0"/>
              <a:t>The timer starts and in </a:t>
            </a:r>
            <a:r>
              <a:rPr lang="en-US" dirty="0" err="1" smtClean="0"/>
              <a:t>actionPerformed</a:t>
            </a:r>
            <a:r>
              <a:rPr lang="en-US" dirty="0" smtClean="0"/>
              <a:t>, we use a for loop to iterate through each ball and do b[</a:t>
            </a:r>
            <a:r>
              <a:rPr lang="en-US" dirty="0" err="1" smtClean="0"/>
              <a:t>i</a:t>
            </a:r>
            <a:r>
              <a:rPr lang="en-US" dirty="0" smtClean="0"/>
              <a:t>].move(); (assuming our balls are stored in an array b)</a:t>
            </a:r>
          </a:p>
          <a:p>
            <a:pPr>
              <a:defRPr/>
            </a:pPr>
            <a:r>
              <a:rPr lang="en-US" dirty="0" smtClean="0"/>
              <a:t>If we want to handle collisions</a:t>
            </a:r>
          </a:p>
          <a:p>
            <a:pPr lvl="1">
              <a:defRPr/>
            </a:pPr>
            <a:r>
              <a:rPr lang="en-US" dirty="0" smtClean="0"/>
              <a:t>In </a:t>
            </a:r>
            <a:r>
              <a:rPr lang="en-US" dirty="0" err="1" smtClean="0"/>
              <a:t>actionPerformed</a:t>
            </a:r>
            <a:r>
              <a:rPr lang="en-US" dirty="0" smtClean="0"/>
              <a:t>, each time we move a ball, we use another (nested) for loop to iterate through the other balls and text b[</a:t>
            </a:r>
            <a:r>
              <a:rPr lang="en-US" dirty="0" err="1" smtClean="0"/>
              <a:t>i</a:t>
            </a:r>
            <a:r>
              <a:rPr lang="en-US" dirty="0" smtClean="0"/>
              <a:t>].collide(b[j]) – this is true if b[</a:t>
            </a:r>
            <a:r>
              <a:rPr lang="en-US" dirty="0" err="1" smtClean="0"/>
              <a:t>i</a:t>
            </a:r>
            <a:r>
              <a:rPr lang="en-US" dirty="0" smtClean="0"/>
              <a:t>] and b[j] overlap at all</a:t>
            </a:r>
          </a:p>
          <a:p>
            <a:pPr lvl="1">
              <a:defRPr/>
            </a:pPr>
            <a:r>
              <a:rPr lang="en-US" dirty="0" smtClean="0"/>
              <a:t>If true, we want to change one or both balls’ directions by doing b[</a:t>
            </a:r>
            <a:r>
              <a:rPr lang="en-US" dirty="0" err="1" smtClean="0"/>
              <a:t>i</a:t>
            </a:r>
            <a:r>
              <a:rPr lang="en-US" dirty="0" smtClean="0"/>
              <a:t>].bounce(); b[j].bounce();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Ball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60198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The game for today is similar to the </a:t>
            </a:r>
            <a:r>
              <a:rPr lang="en-US" dirty="0" err="1" smtClean="0"/>
              <a:t>BouncingBalls</a:t>
            </a:r>
            <a:r>
              <a:rPr lang="en-US" dirty="0" smtClean="0"/>
              <a:t> program</a:t>
            </a:r>
          </a:p>
          <a:p>
            <a:pPr lvl="1">
              <a:defRPr/>
            </a:pPr>
            <a:r>
              <a:rPr lang="en-US" dirty="0" smtClean="0"/>
              <a:t>The user, using the mouse, places several balls in the graphics area</a:t>
            </a:r>
          </a:p>
          <a:p>
            <a:pPr lvl="1">
              <a:defRPr/>
            </a:pPr>
            <a:r>
              <a:rPr lang="en-US" dirty="0" smtClean="0"/>
              <a:t>As a ball collides with another, one ball disappears and the other grows in size</a:t>
            </a:r>
          </a:p>
          <a:p>
            <a:pPr lvl="2">
              <a:defRPr/>
            </a:pPr>
            <a:r>
              <a:rPr lang="en-US" dirty="0" smtClean="0"/>
              <a:t>if(b[</a:t>
            </a:r>
            <a:r>
              <a:rPr lang="en-US" dirty="0" err="1" smtClean="0"/>
              <a:t>i</a:t>
            </a:r>
            <a:r>
              <a:rPr lang="en-US" dirty="0" smtClean="0"/>
              <a:t>].collide(b[j])) { b[</a:t>
            </a:r>
            <a:r>
              <a:rPr lang="en-US" dirty="0" err="1" smtClean="0"/>
              <a:t>i</a:t>
            </a:r>
            <a:r>
              <a:rPr lang="en-US" dirty="0" smtClean="0"/>
              <a:t>].grow(b[j].size/2); b[j]=null;)</a:t>
            </a:r>
          </a:p>
          <a:p>
            <a:pPr lvl="2">
              <a:defRPr/>
            </a:pPr>
            <a:r>
              <a:rPr lang="en-US" dirty="0" smtClean="0"/>
              <a:t>notice that with each collision, there is 1 fewer balls but the other ball remaining has grown, so what we get as time goes on are fewer and fewer but larger and larger balls</a:t>
            </a:r>
          </a:p>
          <a:p>
            <a:pPr lvl="1">
              <a:defRPr/>
            </a:pPr>
            <a:r>
              <a:rPr lang="en-US" dirty="0" smtClean="0"/>
              <a:t>The game goes until there is only 1 ball left on the screen</a:t>
            </a:r>
          </a:p>
          <a:p>
            <a:pPr lvl="1">
              <a:defRPr/>
            </a:pPr>
            <a:r>
              <a:rPr lang="en-US" dirty="0" smtClean="0"/>
              <a:t>We can output the amount of time that has elapsed, the idea is to see how long you can go before you are down to 1 ball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Timer class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6324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 Timer object is instantiated by:</a:t>
            </a:r>
          </a:p>
          <a:p>
            <a:pPr lvl="1" eaLnBrk="1" hangingPunct="1"/>
            <a:r>
              <a:rPr lang="en-US" altLang="en-US" sz="2400" dirty="0" smtClean="0"/>
              <a:t>Timer t = new Timer(duration, handler);</a:t>
            </a:r>
          </a:p>
          <a:p>
            <a:pPr lvl="2" eaLnBrk="1" hangingPunct="1"/>
            <a:r>
              <a:rPr lang="en-US" altLang="en-US" sz="2000" dirty="0" smtClean="0"/>
              <a:t>duration is the time (in milliseconds) that elapses between Timer-generated events, such as 20 or 50 </a:t>
            </a:r>
            <a:r>
              <a:rPr lang="en-US" altLang="en-US" sz="2000" dirty="0" err="1" smtClean="0"/>
              <a:t>ms</a:t>
            </a:r>
            <a:endParaRPr lang="en-US" altLang="en-US" sz="2000" dirty="0" smtClean="0"/>
          </a:p>
          <a:p>
            <a:pPr lvl="2" eaLnBrk="1" hangingPunct="1"/>
            <a:r>
              <a:rPr lang="en-US" altLang="en-US" sz="2000" dirty="0" smtClean="0"/>
              <a:t>handler is the object that handles the Timer-generated events – we will use </a:t>
            </a:r>
            <a:r>
              <a:rPr lang="en-US" altLang="en-US" sz="2000" i="1" dirty="0" smtClean="0"/>
              <a:t>this </a:t>
            </a:r>
            <a:r>
              <a:rPr lang="en-US" altLang="en-US" sz="2000" dirty="0" smtClean="0"/>
              <a:t>meaning that this class must include an </a:t>
            </a:r>
            <a:r>
              <a:rPr lang="en-US" altLang="en-US" sz="2000" dirty="0" err="1" smtClean="0"/>
              <a:t>actionPerformed</a:t>
            </a:r>
            <a:r>
              <a:rPr lang="en-US" altLang="en-US" sz="2000" dirty="0" smtClean="0"/>
              <a:t> method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400" dirty="0" smtClean="0"/>
              <a:t>The steps are to add</a:t>
            </a:r>
          </a:p>
          <a:p>
            <a:pPr lvl="2" eaLnBrk="1" hangingPunct="1"/>
            <a:r>
              <a:rPr lang="en-US" altLang="en-US" sz="2000" dirty="0" smtClean="0"/>
              <a:t>import </a:t>
            </a:r>
            <a:r>
              <a:rPr lang="en-US" altLang="en-US" sz="2000" dirty="0" err="1" smtClean="0"/>
              <a:t>java.awt.event</a:t>
            </a:r>
            <a:r>
              <a:rPr lang="en-US" altLang="en-US" sz="2000" dirty="0" smtClean="0"/>
              <a:t>.*;</a:t>
            </a:r>
          </a:p>
          <a:p>
            <a:pPr lvl="2" eaLnBrk="1" hangingPunct="1"/>
            <a:r>
              <a:rPr lang="en-US" altLang="en-US" sz="2000" dirty="0" smtClean="0"/>
              <a:t>“implements </a:t>
            </a:r>
            <a:r>
              <a:rPr lang="en-US" altLang="en-US" sz="2000" dirty="0" err="1" smtClean="0"/>
              <a:t>ActionListener</a:t>
            </a:r>
            <a:r>
              <a:rPr lang="en-US" altLang="en-US" sz="2000" dirty="0" smtClean="0"/>
              <a:t>” to our class header</a:t>
            </a:r>
          </a:p>
          <a:p>
            <a:pPr lvl="2" eaLnBrk="1" hangingPunct="1"/>
            <a:r>
              <a:rPr lang="en-US" altLang="en-US" sz="2000" dirty="0" smtClean="0"/>
              <a:t>declare the Timer as a class variable: private Timer t;</a:t>
            </a:r>
          </a:p>
          <a:p>
            <a:pPr lvl="2" eaLnBrk="1" hangingPunct="1"/>
            <a:r>
              <a:rPr lang="en-US" altLang="en-US" sz="2000" dirty="0" smtClean="0"/>
              <a:t>instantiate the Timer: t = new Timer(10, this);  </a:t>
            </a:r>
          </a:p>
          <a:p>
            <a:pPr lvl="3" eaLnBrk="1" hangingPunct="1"/>
            <a:r>
              <a:rPr lang="en-US" altLang="en-US" sz="1800" dirty="0" smtClean="0"/>
              <a:t>10 </a:t>
            </a:r>
            <a:r>
              <a:rPr lang="en-US" altLang="en-US" sz="1800" dirty="0" smtClean="0"/>
              <a:t>or 20 would be adequate for most </a:t>
            </a:r>
            <a:r>
              <a:rPr lang="en-US" altLang="en-US" sz="1800" dirty="0" smtClean="0"/>
              <a:t>applications, 50 would be slower</a:t>
            </a:r>
            <a:endParaRPr lang="en-US" altLang="en-US" sz="1800" dirty="0" smtClean="0"/>
          </a:p>
          <a:p>
            <a:pPr lvl="2" eaLnBrk="1" hangingPunct="1"/>
            <a:r>
              <a:rPr lang="en-US" altLang="en-US" sz="2000" dirty="0" smtClean="0"/>
              <a:t>start the timer:  </a:t>
            </a:r>
            <a:r>
              <a:rPr lang="en-US" altLang="en-US" sz="2000" dirty="0" err="1" smtClean="0"/>
              <a:t>t.start</a:t>
            </a:r>
            <a:r>
              <a:rPr lang="en-US" altLang="en-US" sz="2000" dirty="0" smtClean="0"/>
              <a:t>( );</a:t>
            </a:r>
          </a:p>
          <a:p>
            <a:pPr lvl="3" eaLnBrk="1" hangingPunct="1"/>
            <a:r>
              <a:rPr lang="en-US" altLang="en-US" sz="1800" dirty="0" smtClean="0"/>
              <a:t>if we need to stop the timer:  </a:t>
            </a:r>
            <a:r>
              <a:rPr lang="en-US" altLang="en-US" sz="1800" dirty="0" err="1" smtClean="0"/>
              <a:t>t.stop</a:t>
            </a:r>
            <a:r>
              <a:rPr lang="en-US" altLang="en-US" sz="1800" dirty="0" smtClean="0"/>
              <a:t>( );</a:t>
            </a:r>
          </a:p>
          <a:p>
            <a:pPr lvl="1" eaLnBrk="1" hangingPunct="1"/>
            <a:r>
              <a:rPr lang="en-US" altLang="en-US" sz="2400" dirty="0" smtClean="0"/>
              <a:t>That’s about all there is to it!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67400" y="1066800"/>
            <a:ext cx="3276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Timer</a:t>
            </a:r>
            <a:br>
              <a:rPr lang="en-US" altLang="en-US" smtClean="0"/>
            </a:br>
            <a:r>
              <a:rPr lang="en-US" altLang="en-US" smtClean="0"/>
              <a:t>Skeleton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0"/>
            <a:ext cx="7140096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import </a:t>
            </a:r>
            <a:r>
              <a:rPr lang="en-US" altLang="en-US" sz="2000" dirty="0" err="1"/>
              <a:t>javax.swing</a:t>
            </a:r>
            <a:r>
              <a:rPr lang="en-US" altLang="en-US" sz="2000" dirty="0"/>
              <a:t>.*;</a:t>
            </a:r>
          </a:p>
          <a:p>
            <a:pPr eaLnBrk="1" hangingPunct="1"/>
            <a:r>
              <a:rPr lang="en-US" altLang="en-US" sz="2000" dirty="0"/>
              <a:t>import </a:t>
            </a:r>
            <a:r>
              <a:rPr lang="en-US" altLang="en-US" sz="2000" dirty="0" err="1"/>
              <a:t>java.awt.event</a:t>
            </a:r>
            <a:r>
              <a:rPr lang="en-US" altLang="en-US" sz="2000" dirty="0"/>
              <a:t>.*;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public class </a:t>
            </a:r>
            <a:r>
              <a:rPr lang="en-US" altLang="en-US" sz="2000" dirty="0" err="1"/>
              <a:t>TimerSkeleton</a:t>
            </a:r>
            <a:r>
              <a:rPr lang="en-US" altLang="en-US" sz="2000" dirty="0"/>
              <a:t> implements </a:t>
            </a:r>
            <a:r>
              <a:rPr lang="en-US" altLang="en-US" sz="2000" dirty="0" err="1"/>
              <a:t>ActionListener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{</a:t>
            </a:r>
          </a:p>
          <a:p>
            <a:pPr eaLnBrk="1" hangingPunct="1"/>
            <a:r>
              <a:rPr lang="en-US" altLang="en-US" sz="2000" dirty="0"/>
              <a:t>	private Timer t;</a:t>
            </a:r>
          </a:p>
          <a:p>
            <a:pPr eaLnBrk="1" hangingPunct="1"/>
            <a:r>
              <a:rPr lang="en-US" altLang="en-US" sz="2000" dirty="0"/>
              <a:t>	// other instance data go here as needed</a:t>
            </a:r>
          </a:p>
          <a:p>
            <a:pPr eaLnBrk="1" hangingPunct="1"/>
            <a:r>
              <a:rPr lang="en-US" altLang="en-US" sz="2000" dirty="0"/>
              <a:t>	</a:t>
            </a:r>
          </a:p>
          <a:p>
            <a:pPr eaLnBrk="1" hangingPunct="1"/>
            <a:r>
              <a:rPr lang="en-US" altLang="en-US" sz="2000" dirty="0"/>
              <a:t>	public </a:t>
            </a:r>
            <a:r>
              <a:rPr lang="en-US" altLang="en-US" sz="2000" dirty="0" err="1"/>
              <a:t>TimerSkeleton</a:t>
            </a:r>
            <a:r>
              <a:rPr lang="en-US" altLang="en-US" sz="2000" dirty="0"/>
              <a:t>( )</a:t>
            </a:r>
          </a:p>
          <a:p>
            <a:pPr eaLnBrk="1" hangingPunct="1"/>
            <a:r>
              <a:rPr lang="en-US" altLang="en-US" sz="2000" dirty="0"/>
              <a:t>	{</a:t>
            </a:r>
          </a:p>
          <a:p>
            <a:pPr eaLnBrk="1" hangingPunct="1"/>
            <a:r>
              <a:rPr lang="en-US" altLang="en-US" sz="2000" dirty="0"/>
              <a:t>		t = new Timer(10, this);</a:t>
            </a:r>
          </a:p>
          <a:p>
            <a:pPr eaLnBrk="1" hangingPunct="1"/>
            <a:r>
              <a:rPr lang="en-US" altLang="en-US" sz="2000" dirty="0"/>
              <a:t>		</a:t>
            </a:r>
            <a:r>
              <a:rPr lang="en-US" altLang="en-US" sz="2000" dirty="0" err="1"/>
              <a:t>t.start</a:t>
            </a:r>
            <a:r>
              <a:rPr lang="en-US" altLang="en-US" sz="2000" dirty="0"/>
              <a:t>( );</a:t>
            </a:r>
          </a:p>
          <a:p>
            <a:pPr eaLnBrk="1" hangingPunct="1"/>
            <a:r>
              <a:rPr lang="en-US" altLang="en-US" sz="2000" dirty="0"/>
              <a:t>		// other initialization operations go here as needed</a:t>
            </a:r>
          </a:p>
          <a:p>
            <a:pPr eaLnBrk="1" hangingPunct="1"/>
            <a:r>
              <a:rPr lang="en-US" altLang="en-US" sz="2000" dirty="0"/>
              <a:t>	}</a:t>
            </a:r>
          </a:p>
          <a:p>
            <a:pPr eaLnBrk="1" hangingPunct="1"/>
            <a:r>
              <a:rPr lang="en-US" altLang="en-US" sz="2000" dirty="0"/>
              <a:t>	</a:t>
            </a:r>
          </a:p>
          <a:p>
            <a:pPr eaLnBrk="1" hangingPunct="1"/>
            <a:r>
              <a:rPr lang="en-US" altLang="en-US" sz="2000" dirty="0"/>
              <a:t>	// other methods go here as needed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	public void </a:t>
            </a:r>
            <a:r>
              <a:rPr lang="en-US" altLang="en-US" sz="2000" dirty="0" err="1"/>
              <a:t>actionPerformed</a:t>
            </a:r>
            <a:r>
              <a:rPr lang="en-US" altLang="en-US" sz="2000" dirty="0"/>
              <a:t>(</a:t>
            </a:r>
            <a:r>
              <a:rPr lang="en-US" altLang="en-US" sz="2000" dirty="0" err="1"/>
              <a:t>ActionEvent</a:t>
            </a:r>
            <a:r>
              <a:rPr lang="en-US" altLang="en-US" sz="2000" dirty="0"/>
              <a:t> e)</a:t>
            </a:r>
          </a:p>
          <a:p>
            <a:pPr eaLnBrk="1" hangingPunct="1"/>
            <a:r>
              <a:rPr lang="en-US" altLang="en-US" sz="2000" dirty="0"/>
              <a:t>	{</a:t>
            </a:r>
          </a:p>
          <a:p>
            <a:pPr eaLnBrk="1" hangingPunct="1"/>
            <a:r>
              <a:rPr lang="en-US" altLang="en-US" sz="2000" dirty="0"/>
              <a:t>		// </a:t>
            </a:r>
            <a:r>
              <a:rPr lang="en-US" altLang="en-US" sz="2000" dirty="0" smtClean="0"/>
              <a:t>action for when the Timer generates an event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	}</a:t>
            </a:r>
          </a:p>
          <a:p>
            <a:pPr eaLnBrk="1" hangingPunct="1"/>
            <a:r>
              <a:rPr lang="en-US" altLang="en-US" sz="2000" dirty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Should actionPerformed Do?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10600" cy="6172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3600" dirty="0" smtClean="0"/>
              <a:t>This depends on why you are using a Timer</a:t>
            </a:r>
          </a:p>
          <a:p>
            <a:pPr lvl="1" eaLnBrk="1" hangingPunct="1">
              <a:defRPr/>
            </a:pPr>
            <a:r>
              <a:rPr lang="en-US" sz="3400" dirty="0" smtClean="0"/>
              <a:t>To move an object in a Graphics panel (e.g., a ball)</a:t>
            </a:r>
          </a:p>
          <a:p>
            <a:pPr lvl="2" eaLnBrk="1" hangingPunct="1">
              <a:defRPr/>
            </a:pPr>
            <a:r>
              <a:rPr lang="en-US" sz="2800" dirty="0" smtClean="0"/>
              <a:t>alter the x and y coordinates of the ball and call repaint( )</a:t>
            </a:r>
          </a:p>
          <a:p>
            <a:pPr lvl="1" eaLnBrk="1" hangingPunct="1">
              <a:defRPr/>
            </a:pPr>
            <a:r>
              <a:rPr lang="en-US" sz="3400" dirty="0" smtClean="0"/>
              <a:t>For </a:t>
            </a:r>
            <a:r>
              <a:rPr lang="en-US" sz="3400" dirty="0"/>
              <a:t>a </a:t>
            </a:r>
            <a:r>
              <a:rPr lang="en-US" sz="3400" dirty="0" smtClean="0"/>
              <a:t>Game</a:t>
            </a:r>
            <a:endParaRPr lang="en-US" sz="3400" dirty="0"/>
          </a:p>
          <a:p>
            <a:pPr lvl="2" eaLnBrk="1" hangingPunct="1">
              <a:defRPr/>
            </a:pPr>
            <a:r>
              <a:rPr lang="en-US" sz="2800" dirty="0" smtClean="0"/>
              <a:t>calculate where game objects (say a spacecraft or a missile) have moved and redraw them</a:t>
            </a:r>
          </a:p>
          <a:p>
            <a:pPr lvl="3" eaLnBrk="1" hangingPunct="1">
              <a:defRPr/>
            </a:pPr>
            <a:r>
              <a:rPr lang="en-US" sz="2600" dirty="0" smtClean="0"/>
              <a:t>you might have multiple objects to move, move them all</a:t>
            </a:r>
          </a:p>
          <a:p>
            <a:pPr lvl="3" eaLnBrk="1" hangingPunct="1">
              <a:defRPr/>
            </a:pPr>
            <a:r>
              <a:rPr lang="en-US" sz="2600" dirty="0" smtClean="0"/>
              <a:t>if you have a variable number of objects, use an array (or two arrays, x[] and y[])</a:t>
            </a:r>
          </a:p>
          <a:p>
            <a:pPr lvl="1" eaLnBrk="1" hangingPunct="1">
              <a:defRPr/>
            </a:pPr>
            <a:r>
              <a:rPr lang="en-US" sz="3400" dirty="0" smtClean="0"/>
              <a:t>For Animation</a:t>
            </a:r>
            <a:endParaRPr lang="en-US" sz="3400" dirty="0"/>
          </a:p>
          <a:p>
            <a:pPr lvl="2" eaLnBrk="1" hangingPunct="1">
              <a:defRPr/>
            </a:pPr>
            <a:r>
              <a:rPr lang="en-US" sz="2800" dirty="0" smtClean="0"/>
              <a:t>if our item being drawn is represented by an array of different figures </a:t>
            </a:r>
          </a:p>
          <a:p>
            <a:pPr lvl="3" eaLnBrk="1" hangingPunct="1">
              <a:defRPr/>
            </a:pPr>
            <a:r>
              <a:rPr lang="en-US" sz="2600" dirty="0"/>
              <a:t>then just increment the array index and repaint( )</a:t>
            </a:r>
          </a:p>
          <a:p>
            <a:pPr lvl="3" eaLnBrk="1" hangingPunct="1">
              <a:defRPr/>
            </a:pPr>
            <a:r>
              <a:rPr lang="en-US" sz="2600" dirty="0" smtClean="0"/>
              <a:t>you might pre-load an array of Images for </a:t>
            </a:r>
            <a:r>
              <a:rPr lang="en-US" sz="2600" dirty="0" err="1" smtClean="0"/>
              <a:t>drawImage</a:t>
            </a:r>
            <a:r>
              <a:rPr lang="en-US" sz="2600" dirty="0" smtClean="0"/>
              <a:t> where each image is slightly different from the previous one</a:t>
            </a:r>
            <a:endParaRPr lang="en-US" sz="2600" dirty="0"/>
          </a:p>
          <a:p>
            <a:pPr lvl="1" eaLnBrk="1" hangingPunct="1">
              <a:defRPr/>
            </a:pPr>
            <a:r>
              <a:rPr lang="en-US" sz="3400" dirty="0"/>
              <a:t>In any case, in </a:t>
            </a:r>
            <a:r>
              <a:rPr lang="en-US" sz="3400" dirty="0" err="1"/>
              <a:t>actionPerformed</a:t>
            </a:r>
            <a:r>
              <a:rPr lang="en-US" sz="3400" dirty="0"/>
              <a:t>, also make sure the object has not been moved off the screen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Moving an Image to Create Motion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Imagine that your class draws on a JPanel an ImageIcon (say of a spaceship)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currently, the spaceship is located at coordinates x, 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following actionPerformed method will randomly move the spaceship on the screen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x and y should be class variables so that you could do g.drawImage(image, x, y, this); in your paintComponent method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43000" y="2895600"/>
            <a:ext cx="721201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public void </a:t>
            </a:r>
            <a:r>
              <a:rPr lang="en-US" altLang="en-US" sz="2000" dirty="0" err="1"/>
              <a:t>actionPerformed</a:t>
            </a:r>
            <a:r>
              <a:rPr lang="en-US" altLang="en-US" sz="2000" dirty="0"/>
              <a:t>(</a:t>
            </a:r>
            <a:r>
              <a:rPr lang="en-US" altLang="en-US" sz="2000" dirty="0" err="1"/>
              <a:t>ActionEvent</a:t>
            </a:r>
            <a:r>
              <a:rPr lang="en-US" altLang="en-US" sz="2000" dirty="0"/>
              <a:t> e)</a:t>
            </a:r>
          </a:p>
          <a:p>
            <a:pPr eaLnBrk="1" hangingPunct="1"/>
            <a:r>
              <a:rPr lang="en-US" altLang="en-US" sz="2000" dirty="0"/>
              <a:t>{</a:t>
            </a:r>
          </a:p>
          <a:p>
            <a:pPr eaLnBrk="1" hangingPunct="1"/>
            <a:r>
              <a:rPr lang="en-US" altLang="en-US" sz="2000" dirty="0"/>
              <a:t>      int dx = </a:t>
            </a:r>
            <a:r>
              <a:rPr lang="en-US" altLang="en-US" sz="2000" dirty="0" err="1" smtClean="0"/>
              <a:t>generator.nextInt</a:t>
            </a:r>
            <a:r>
              <a:rPr lang="en-US" altLang="en-US" sz="2000" dirty="0" smtClean="0"/>
              <a:t>(3)-1;    </a:t>
            </a:r>
            <a:r>
              <a:rPr lang="en-US" altLang="en-US" sz="2000" dirty="0"/>
              <a:t>// generate a # from -1 to +1</a:t>
            </a:r>
          </a:p>
          <a:p>
            <a:pPr eaLnBrk="1" hangingPunct="1"/>
            <a:r>
              <a:rPr lang="en-US" altLang="en-US" sz="2000" dirty="0"/>
              <a:t>      int </a:t>
            </a:r>
            <a:r>
              <a:rPr lang="en-US" altLang="en-US" sz="2000" dirty="0" err="1"/>
              <a:t>dy</a:t>
            </a:r>
            <a:r>
              <a:rPr lang="en-US" altLang="en-US" sz="2000" dirty="0"/>
              <a:t> = </a:t>
            </a:r>
            <a:r>
              <a:rPr lang="en-US" altLang="en-US" sz="2000" dirty="0" err="1" smtClean="0"/>
              <a:t>generator.nextInt</a:t>
            </a:r>
            <a:r>
              <a:rPr lang="en-US" altLang="en-US" sz="2000" dirty="0" smtClean="0"/>
              <a:t>(3)-1;    </a:t>
            </a:r>
            <a:r>
              <a:rPr lang="en-US" altLang="en-US" sz="2000" dirty="0"/>
              <a:t>// generate a # from -1 to +1</a:t>
            </a:r>
          </a:p>
          <a:p>
            <a:pPr eaLnBrk="1" hangingPunct="1"/>
            <a:r>
              <a:rPr lang="en-US" altLang="en-US" sz="2000" dirty="0"/>
              <a:t>      x += dx;		// move the piece in a random x direction</a:t>
            </a:r>
          </a:p>
          <a:p>
            <a:pPr eaLnBrk="1" hangingPunct="1"/>
            <a:r>
              <a:rPr lang="en-US" altLang="en-US" sz="2000" dirty="0"/>
              <a:t>      y += </a:t>
            </a:r>
            <a:r>
              <a:rPr lang="en-US" altLang="en-US" sz="2000" dirty="0" err="1"/>
              <a:t>dy</a:t>
            </a:r>
            <a:r>
              <a:rPr lang="en-US" altLang="en-US" sz="2000" dirty="0"/>
              <a:t>;		// move the piece in a random y direction</a:t>
            </a:r>
          </a:p>
          <a:p>
            <a:pPr eaLnBrk="1" hangingPunct="1"/>
            <a:r>
              <a:rPr lang="en-US" altLang="en-US" sz="2000" dirty="0"/>
              <a:t>      repaint( );		// assume repaint does </a:t>
            </a:r>
            <a:r>
              <a:rPr lang="en-US" altLang="en-US" sz="2000" dirty="0" err="1"/>
              <a:t>drawImage</a:t>
            </a:r>
            <a:r>
              <a:rPr lang="en-US" altLang="en-US" sz="2000" dirty="0"/>
              <a:t> at x, y</a:t>
            </a:r>
          </a:p>
          <a:p>
            <a:pPr eaLnBrk="1" hangingPunct="1"/>
            <a:r>
              <a:rPr lang="en-US" altLang="en-US" sz="2000" dirty="0"/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0"/>
            <a:ext cx="441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Full Example Code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669925"/>
            <a:ext cx="5116513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public TimerExample( )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     t = new Timer(10, this);</a:t>
            </a:r>
          </a:p>
          <a:p>
            <a:pPr eaLnBrk="1" hangingPunct="1"/>
            <a:r>
              <a:rPr lang="en-US" altLang="en-US" sz="2000"/>
              <a:t>     t.start( );</a:t>
            </a:r>
          </a:p>
          <a:p>
            <a:pPr eaLnBrk="1" hangingPunct="1"/>
            <a:r>
              <a:rPr lang="en-US" altLang="en-US" sz="2000"/>
              <a:t>     x = 150; y = 150; repaint( );</a:t>
            </a:r>
          </a:p>
          <a:p>
            <a:pPr eaLnBrk="1" hangingPunct="1"/>
            <a:r>
              <a:rPr lang="en-US" altLang="en-US" sz="2000"/>
              <a:t>}</a:t>
            </a:r>
          </a:p>
          <a:p>
            <a:pPr eaLnBrk="1" hangingPunct="1"/>
            <a:r>
              <a:rPr lang="en-US" altLang="en-US" sz="2000"/>
              <a:t>public void actionPerformed(ActionEvent ev)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	int distanceX = generator.nextInt(2));</a:t>
            </a:r>
          </a:p>
          <a:p>
            <a:pPr eaLnBrk="1" hangingPunct="1"/>
            <a:r>
              <a:rPr lang="en-US" altLang="en-US" sz="2000"/>
              <a:t>	int distanceY = generator.nextInt(2));</a:t>
            </a:r>
          </a:p>
          <a:p>
            <a:pPr eaLnBrk="1" hangingPunct="1"/>
            <a:r>
              <a:rPr lang="en-US" altLang="en-US" sz="2000"/>
              <a:t>	x += distanceX;</a:t>
            </a:r>
          </a:p>
          <a:p>
            <a:pPr eaLnBrk="1" hangingPunct="1"/>
            <a:r>
              <a:rPr lang="en-US" altLang="en-US" sz="2000"/>
              <a:t>	y += distanceY;</a:t>
            </a:r>
          </a:p>
          <a:p>
            <a:pPr eaLnBrk="1" hangingPunct="1"/>
            <a:r>
              <a:rPr lang="en-US" altLang="en-US" sz="2000"/>
              <a:t>	repaint( );</a:t>
            </a:r>
          </a:p>
          <a:p>
            <a:pPr eaLnBrk="1" hangingPunct="1"/>
            <a:r>
              <a:rPr lang="en-US" altLang="en-US" sz="2000"/>
              <a:t>}				</a:t>
            </a:r>
          </a:p>
          <a:p>
            <a:pPr eaLnBrk="1" hangingPunct="1"/>
            <a:r>
              <a:rPr lang="en-US" altLang="en-US" sz="2000"/>
              <a:t>public void paintComponent(Graphics g)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	super.paintComponent(g);</a:t>
            </a:r>
          </a:p>
          <a:p>
            <a:pPr eaLnBrk="1" hangingPunct="1"/>
            <a:r>
              <a:rPr lang="en-US" altLang="en-US" sz="2000"/>
              <a:t>	g.setColor(Color.red);</a:t>
            </a:r>
          </a:p>
          <a:p>
            <a:pPr eaLnBrk="1" hangingPunct="1"/>
            <a:r>
              <a:rPr lang="en-US" altLang="en-US" sz="2000"/>
              <a:t>	g.fillOval(x, y, 5, 5);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638800" y="1295400"/>
            <a:ext cx="3316288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At each Timer Event, randomly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move the object (a red circle)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up/down/left/right by 0 or 1 unit</a:t>
            </a:r>
          </a:p>
          <a:p>
            <a:pPr eaLnBrk="1" hangingPunct="1"/>
            <a:endParaRPr lang="en-US" altLang="en-US" sz="18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Note:  we could make it more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realistic by generating a random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int from 1-9 and move it in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one of 8 directions or leave it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stationary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(1 = upper left, or subtract 1 from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x and y, 2 = straight up, etc)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altLang="en-US" smtClean="0"/>
              <a:t>Better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6172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The random motion from the previous example would make the object on the screen look like a bee, buzzing around</a:t>
            </a:r>
          </a:p>
          <a:p>
            <a:pPr>
              <a:defRPr/>
            </a:pPr>
            <a:r>
              <a:rPr lang="en-US" dirty="0" smtClean="0"/>
              <a:t>What if we wanted a more purposeful movement?  For instance in a straight line?</a:t>
            </a:r>
          </a:p>
          <a:p>
            <a:pPr>
              <a:defRPr/>
            </a:pPr>
            <a:r>
              <a:rPr lang="en-US" dirty="0" smtClean="0"/>
              <a:t>Lets add 2 more variables, </a:t>
            </a:r>
            <a:r>
              <a:rPr lang="en-US" dirty="0" err="1" smtClean="0"/>
              <a:t>dx</a:t>
            </a:r>
            <a:r>
              <a:rPr lang="en-US" dirty="0" smtClean="0"/>
              <a:t> and </a:t>
            </a:r>
            <a:r>
              <a:rPr lang="en-US" dirty="0" err="1" smtClean="0"/>
              <a:t>dy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(delta x means “change in x”, delta y means “change in y”, we use d because we don’t have the Greek letter delta)</a:t>
            </a:r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 err="1" smtClean="0"/>
              <a:t>actionPerformed</a:t>
            </a:r>
            <a:r>
              <a:rPr lang="en-US" dirty="0" smtClean="0"/>
              <a:t>, just do x=</a:t>
            </a:r>
            <a:r>
              <a:rPr lang="en-US" dirty="0" err="1" smtClean="0"/>
              <a:t>x+dx</a:t>
            </a:r>
            <a:r>
              <a:rPr lang="en-US" dirty="0" smtClean="0"/>
              <a:t>; y=</a:t>
            </a:r>
            <a:r>
              <a:rPr lang="en-US" dirty="0" err="1" smtClean="0"/>
              <a:t>y+dy</a:t>
            </a:r>
            <a:r>
              <a:rPr lang="en-US" dirty="0" smtClean="0"/>
              <a:t>;</a:t>
            </a:r>
          </a:p>
          <a:p>
            <a:pPr lvl="1">
              <a:defRPr/>
            </a:pPr>
            <a:r>
              <a:rPr lang="en-US" dirty="0" smtClean="0"/>
              <a:t>If </a:t>
            </a:r>
            <a:r>
              <a:rPr lang="en-US" dirty="0" err="1" smtClean="0"/>
              <a:t>dx</a:t>
            </a:r>
            <a:r>
              <a:rPr lang="en-US" dirty="0" smtClean="0"/>
              <a:t>=1 and </a:t>
            </a:r>
            <a:r>
              <a:rPr lang="en-US" dirty="0" err="1" smtClean="0"/>
              <a:t>dy</a:t>
            </a:r>
            <a:r>
              <a:rPr lang="en-US" dirty="0" smtClean="0"/>
              <a:t>=2, then our object will move in a straight line to the right 1 pixel and down 2 pixels at each movement, or a diagonal downward line</a:t>
            </a:r>
          </a:p>
          <a:p>
            <a:pPr lvl="1">
              <a:defRPr/>
            </a:pPr>
            <a:r>
              <a:rPr lang="en-US" dirty="0" smtClean="0"/>
              <a:t>If dx=0 and </a:t>
            </a:r>
            <a:r>
              <a:rPr lang="en-US" dirty="0" err="1" smtClean="0"/>
              <a:t>dy</a:t>
            </a:r>
            <a:r>
              <a:rPr lang="en-US" dirty="0" smtClean="0"/>
              <a:t>=-1, then the object moves straight up</a:t>
            </a:r>
          </a:p>
          <a:p>
            <a:pPr lvl="1">
              <a:defRPr/>
            </a:pPr>
            <a:r>
              <a:rPr lang="en-US" dirty="0" smtClean="0"/>
              <a:t>We do not want dx=0 and </a:t>
            </a:r>
            <a:r>
              <a:rPr lang="en-US" dirty="0" err="1" smtClean="0"/>
              <a:t>dy</a:t>
            </a:r>
            <a:r>
              <a:rPr lang="en-US" dirty="0" smtClean="0"/>
              <a:t>=0, why not?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Dealing With Edges/Borders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Imagine we start our object at x=0, y=0 and use dx=1, </a:t>
            </a:r>
            <a:r>
              <a:rPr lang="en-US" dirty="0" err="1" smtClean="0"/>
              <a:t>dy</a:t>
            </a:r>
            <a:r>
              <a:rPr lang="en-US" dirty="0" smtClean="0"/>
              <a:t>=1</a:t>
            </a:r>
          </a:p>
          <a:p>
            <a:pPr lvl="1">
              <a:defRPr/>
            </a:pPr>
            <a:r>
              <a:rPr lang="en-US" dirty="0" smtClean="0"/>
              <a:t>The animation will move the object steadily down to the right but eventually (quickly) the object will move right off the screen</a:t>
            </a:r>
          </a:p>
          <a:p>
            <a:pPr lvl="2">
              <a:defRPr/>
            </a:pPr>
            <a:r>
              <a:rPr lang="en-US" dirty="0" smtClean="0"/>
              <a:t>this does not cause an error, but it removes the object from our graphics panel</a:t>
            </a:r>
          </a:p>
          <a:p>
            <a:pPr>
              <a:defRPr/>
            </a:pPr>
            <a:r>
              <a:rPr lang="en-US" dirty="0" smtClean="0"/>
              <a:t>We want to deal with borders, how?</a:t>
            </a:r>
          </a:p>
          <a:p>
            <a:pPr lvl="1">
              <a:defRPr/>
            </a:pPr>
            <a:r>
              <a:rPr lang="en-US" dirty="0" smtClean="0"/>
              <a:t>Wrap-around:  if(x&gt;=X_SIZE-20) x=20; if(x&lt;=20) x=X_SIZE-20;</a:t>
            </a:r>
          </a:p>
          <a:p>
            <a:pPr lvl="1">
              <a:defRPr/>
            </a:pPr>
            <a:r>
              <a:rPr lang="en-US" dirty="0" smtClean="0"/>
              <a:t>Stop:  if(x&gt;=X_SIZE-20||x&lt;=20) dx=0;  </a:t>
            </a:r>
          </a:p>
          <a:p>
            <a:pPr lvl="1">
              <a:defRPr/>
            </a:pPr>
            <a:r>
              <a:rPr lang="en-US" dirty="0" smtClean="0"/>
              <a:t>Bounce:  if(x&gt;=X_SIZE||x&lt;=20) dx*=-1;</a:t>
            </a:r>
          </a:p>
          <a:p>
            <a:pPr lvl="1">
              <a:defRPr/>
            </a:pPr>
            <a:r>
              <a:rPr lang="en-US" dirty="0" smtClean="0"/>
              <a:t>Random bounce:  if(x&gt;=X_SIZE||x&lt;=20) dx=</a:t>
            </a:r>
            <a:r>
              <a:rPr lang="en-US" dirty="0" err="1" smtClean="0"/>
              <a:t>gen.nextInt</a:t>
            </a:r>
            <a:r>
              <a:rPr lang="en-US" dirty="0" smtClean="0"/>
              <a:t>(5)-2;</a:t>
            </a:r>
          </a:p>
          <a:p>
            <a:pPr lvl="2">
              <a:defRPr/>
            </a:pPr>
            <a:r>
              <a:rPr lang="en-US" dirty="0" smtClean="0"/>
              <a:t>we would similarly handle y and </a:t>
            </a:r>
            <a:r>
              <a:rPr lang="en-US" dirty="0" err="1" smtClean="0"/>
              <a:t>dy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we might change dx and </a:t>
            </a:r>
            <a:r>
              <a:rPr lang="en-US" dirty="0" err="1" smtClean="0"/>
              <a:t>dy</a:t>
            </a:r>
            <a:r>
              <a:rPr lang="en-US" dirty="0" smtClean="0"/>
              <a:t> whenever the object hits any edge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Handling Multiple ActionEvents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69925"/>
            <a:ext cx="8875713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	private static class ExamplePanel extends JPanel implements ActionListener</a:t>
            </a:r>
          </a:p>
          <a:p>
            <a:pPr eaLnBrk="1" hangingPunct="1"/>
            <a:r>
              <a:rPr lang="en-US" altLang="en-US" sz="2000"/>
              <a:t>	{</a:t>
            </a:r>
          </a:p>
          <a:p>
            <a:pPr eaLnBrk="1" hangingPunct="1"/>
            <a:r>
              <a:rPr lang="en-US" altLang="en-US" sz="2000"/>
              <a:t>		private Timer t;</a:t>
            </a:r>
          </a:p>
          <a:p>
            <a:pPr eaLnBrk="1" hangingPunct="1"/>
            <a:r>
              <a:rPr lang="en-US" altLang="en-US" sz="2000"/>
              <a:t>		private JButton b;</a:t>
            </a:r>
          </a:p>
          <a:p>
            <a:pPr eaLnBrk="1" hangingPunct="1"/>
            <a:r>
              <a:rPr lang="en-US" altLang="en-US" sz="2000"/>
              <a:t>		public ExamplePanel( )</a:t>
            </a:r>
          </a:p>
          <a:p>
            <a:pPr eaLnBrk="1" hangingPunct="1"/>
            <a:r>
              <a:rPr lang="en-US" altLang="en-US" sz="2000"/>
              <a:t>		{</a:t>
            </a:r>
          </a:p>
          <a:p>
            <a:pPr eaLnBrk="1" hangingPunct="1"/>
            <a:r>
              <a:rPr lang="en-US" altLang="en-US" sz="2000"/>
              <a:t>			t = new Timer(1000, this);</a:t>
            </a:r>
          </a:p>
          <a:p>
            <a:pPr eaLnBrk="1" hangingPunct="1"/>
            <a:r>
              <a:rPr lang="en-US" altLang="en-US" sz="2000"/>
              <a:t>			t.start();</a:t>
            </a:r>
          </a:p>
          <a:p>
            <a:pPr eaLnBrk="1" hangingPunct="1"/>
            <a:r>
              <a:rPr lang="en-US" altLang="en-US" sz="2000"/>
              <a:t>			b = new JButton("Button");</a:t>
            </a:r>
          </a:p>
          <a:p>
            <a:pPr eaLnBrk="1" hangingPunct="1"/>
            <a:r>
              <a:rPr lang="en-US" altLang="en-US" sz="2000"/>
              <a:t>			b.addActionListener(this);</a:t>
            </a:r>
          </a:p>
          <a:p>
            <a:pPr eaLnBrk="1" hangingPunct="1"/>
            <a:r>
              <a:rPr lang="en-US" altLang="en-US" sz="2000"/>
              <a:t>			add(b);</a:t>
            </a:r>
          </a:p>
          <a:p>
            <a:pPr eaLnBrk="1" hangingPunct="1"/>
            <a:r>
              <a:rPr lang="en-US" altLang="en-US" sz="2000"/>
              <a:t>		}</a:t>
            </a:r>
          </a:p>
          <a:p>
            <a:pPr eaLnBrk="1" hangingPunct="1"/>
            <a:r>
              <a:rPr lang="en-US" altLang="en-US" sz="2000"/>
              <a:t>		public void actionPerformed(ActionEvent e)</a:t>
            </a:r>
          </a:p>
          <a:p>
            <a:pPr eaLnBrk="1" hangingPunct="1"/>
            <a:r>
              <a:rPr lang="en-US" altLang="en-US" sz="2000"/>
              <a:t>		{</a:t>
            </a:r>
          </a:p>
          <a:p>
            <a:pPr eaLnBrk="1" hangingPunct="1"/>
            <a:r>
              <a:rPr lang="en-US" altLang="en-US" sz="2000"/>
              <a:t>			if(e.getSource( )==t)</a:t>
            </a:r>
          </a:p>
          <a:p>
            <a:pPr eaLnBrk="1" hangingPunct="1"/>
            <a:r>
              <a:rPr lang="en-US" altLang="en-US" sz="2000"/>
              <a:t>				System.out.println("Timer pulsed");</a:t>
            </a:r>
          </a:p>
          <a:p>
            <a:pPr eaLnBrk="1" hangingPunct="1"/>
            <a:r>
              <a:rPr lang="en-US" altLang="en-US" sz="2000"/>
              <a:t>			else if(e.getSource( )==b)</a:t>
            </a:r>
          </a:p>
          <a:p>
            <a:pPr eaLnBrk="1" hangingPunct="1"/>
            <a:r>
              <a:rPr lang="en-US" altLang="en-US" sz="2000"/>
              <a:t>				System.out.println("Button pressed");</a:t>
            </a:r>
          </a:p>
          <a:p>
            <a:pPr eaLnBrk="1" hangingPunct="1"/>
            <a:r>
              <a:rPr lang="en-US" altLang="en-US" sz="2000"/>
              <a:t>		}</a:t>
            </a:r>
          </a:p>
          <a:p>
            <a:pPr eaLnBrk="1" hangingPunct="1"/>
            <a:r>
              <a:rPr lang="en-US" altLang="en-US" sz="2000"/>
              <a:t>	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1648</Words>
  <Application>Microsoft Office PowerPoint</Application>
  <PresentationFormat>On-screen Show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Animation</vt:lpstr>
      <vt:lpstr>Timer class</vt:lpstr>
      <vt:lpstr>Timer Skeleton</vt:lpstr>
      <vt:lpstr>What Should actionPerformed Do?</vt:lpstr>
      <vt:lpstr>Moving an Image to Create Motion</vt:lpstr>
      <vt:lpstr>Full Example Code</vt:lpstr>
      <vt:lpstr>Better Motion</vt:lpstr>
      <vt:lpstr>Dealing With Edges/Borders</vt:lpstr>
      <vt:lpstr>Handling Multiple ActionEvents</vt:lpstr>
      <vt:lpstr>Moving Multiple Items</vt:lpstr>
      <vt:lpstr>Determining Collisions</vt:lpstr>
      <vt:lpstr>Bouncing Balls</vt:lpstr>
      <vt:lpstr>Bouncing Balls Program</vt:lpstr>
      <vt:lpstr>Ball Game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in Java</dc:title>
  <dc:creator>foxr</dc:creator>
  <cp:lastModifiedBy>Administrator</cp:lastModifiedBy>
  <cp:revision>25</cp:revision>
  <dcterms:created xsi:type="dcterms:W3CDTF">2003-07-02T15:54:10Z</dcterms:created>
  <dcterms:modified xsi:type="dcterms:W3CDTF">2015-06-22T12:45:57Z</dcterms:modified>
</cp:coreProperties>
</file>