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5" r:id="rId11"/>
    <p:sldId id="272" r:id="rId12"/>
    <p:sldId id="273" r:id="rId13"/>
    <p:sldId id="265" r:id="rId14"/>
    <p:sldId id="266" r:id="rId15"/>
    <p:sldId id="267" r:id="rId16"/>
    <p:sldId id="268" r:id="rId17"/>
    <p:sldId id="274" r:id="rId1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0FEBE"/>
    <a:srgbClr val="FC8D3A"/>
    <a:srgbClr val="CFFD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444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F00C3A-5D29-455C-BC41-02414F3B91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2321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586292-9A09-455E-A004-6BA1EA1833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7451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DBA1F-200E-4BF5-AC24-0419BB308C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745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CBD094-67F1-4C3C-90E6-C4274511C5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5664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2DF189-8E5A-4751-8549-B3F82EB6A5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600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12D698-68ED-4EBE-B88B-3BC1EFDA38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2507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24A05B-6B83-41D7-94B3-3AABC5E995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177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C0856-A692-47FA-B8A4-A168C8BE9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470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DA4D7E-0578-4370-8099-421EC3E179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048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E1E69C-311D-4CF3-B01E-166436B2B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2723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79D73-8D1E-43F1-B155-3B9F979532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810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0FEBE"/>
            </a:gs>
            <a:gs pos="100000">
              <a:srgbClr val="FC8D3A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503A0C9-C3A2-45BA-89BF-A68B8E03F1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7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Introduction to GUI</a:t>
            </a:r>
          </a:p>
        </p:txBody>
      </p:sp>
      <p:sp>
        <p:nvSpPr>
          <p:cNvPr id="2051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763000" cy="5791200"/>
          </a:xfrm>
        </p:spPr>
        <p:txBody>
          <a:bodyPr/>
          <a:lstStyle/>
          <a:p>
            <a:pPr eaLnBrk="1" hangingPunct="1"/>
            <a:r>
              <a:rPr lang="en-US" altLang="en-US" sz="2800" smtClean="0"/>
              <a:t>Java offers a great number of pre-defined classes to support the development of graphical user interfaces</a:t>
            </a:r>
          </a:p>
          <a:p>
            <a:pPr lvl="1" eaLnBrk="1" hangingPunct="1"/>
            <a:r>
              <a:rPr lang="en-US" altLang="en-US" sz="2400" smtClean="0"/>
              <a:t>These are broken down into roughly 3 categories</a:t>
            </a:r>
          </a:p>
          <a:p>
            <a:pPr lvl="2" eaLnBrk="1" hangingPunct="1"/>
            <a:r>
              <a:rPr lang="en-US" altLang="en-US" sz="2000" smtClean="0"/>
              <a:t>containers – JFrames, JPanels, JApplets</a:t>
            </a:r>
          </a:p>
          <a:p>
            <a:pPr lvl="2" eaLnBrk="1" hangingPunct="1"/>
            <a:r>
              <a:rPr lang="en-US" altLang="en-US" sz="2000" smtClean="0"/>
              <a:t>GUI objects – buttons, input and output boxes, etc</a:t>
            </a:r>
          </a:p>
          <a:p>
            <a:pPr lvl="2" eaLnBrk="1" hangingPunct="1"/>
            <a:r>
              <a:rPr lang="en-US" altLang="en-US" sz="2000" smtClean="0"/>
              <a:t>event listeners – when a GUI object is interacted with, it often generates an Event, a listener is code that listens for the Event and handles it</a:t>
            </a:r>
          </a:p>
          <a:p>
            <a:pPr lvl="1" eaLnBrk="1" hangingPunct="1"/>
            <a:r>
              <a:rPr lang="en-US" altLang="en-US" sz="2400" smtClean="0"/>
              <a:t>Java implemented a primitive set of GUI classes in the java.awt package, but improved these for later releases and these are all in the javax.swing package</a:t>
            </a:r>
          </a:p>
          <a:p>
            <a:pPr lvl="2" eaLnBrk="1" hangingPunct="1"/>
            <a:r>
              <a:rPr lang="en-US" altLang="en-US" sz="2000" smtClean="0"/>
              <a:t>we will primarily use the components in swing, they are far better, but one or two of the items we use are still in java.awt</a:t>
            </a:r>
          </a:p>
          <a:p>
            <a:pPr lvl="2" eaLnBrk="1" hangingPunct="1"/>
            <a:r>
              <a:rPr lang="en-US" altLang="en-US" sz="2000" smtClean="0"/>
              <a:t>most class names in the swing library add a “J” to the previous versions’ names in awt, such as Button becoming JButton, Panel becoming JPanel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JTextField for Input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763000" cy="5867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JLabel allows you to output text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for instance, we might create a calculator program where the JButtons are the various digits and mathematical operators and the JLabel will display the total so far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JTextField allows the user to enter text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and then we can input whatever was typed in by using the getText( ) method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like JOptionPane, any text input is a String, so we might need to use Integer.parseInt to convert it to an int value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JTextField can also have a String placed into it to be displayed at times when the user is not entering information into it, but this is optional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use setText(text goes here);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In the next example, we will use the JTextField for input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3048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Temperature Conversion Example</a:t>
            </a:r>
          </a:p>
        </p:txBody>
      </p:sp>
      <p:sp>
        <p:nvSpPr>
          <p:cNvPr id="12291" name="Text Box 4"/>
          <p:cNvSpPr txBox="1">
            <a:spLocks noChangeArrowheads="1"/>
          </p:cNvSpPr>
          <p:nvPr/>
        </p:nvSpPr>
        <p:spPr bwMode="auto">
          <a:xfrm>
            <a:off x="228600" y="609600"/>
            <a:ext cx="5973763" cy="613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dirty="0"/>
              <a:t>private static </a:t>
            </a:r>
            <a:r>
              <a:rPr lang="en-US" altLang="en-US" dirty="0" err="1"/>
              <a:t>JTextField</a:t>
            </a:r>
            <a:r>
              <a:rPr lang="en-US" altLang="en-US" dirty="0"/>
              <a:t> input;	</a:t>
            </a:r>
          </a:p>
          <a:p>
            <a:pPr eaLnBrk="1" hangingPunct="1"/>
            <a:r>
              <a:rPr lang="en-US" altLang="en-US" dirty="0"/>
              <a:t>private static </a:t>
            </a:r>
            <a:r>
              <a:rPr lang="en-US" altLang="en-US" dirty="0" err="1"/>
              <a:t>JLabel</a:t>
            </a:r>
            <a:r>
              <a:rPr lang="en-US" altLang="en-US" dirty="0"/>
              <a:t> output;		</a:t>
            </a:r>
          </a:p>
          <a:p>
            <a:pPr eaLnBrk="1" hangingPunct="1"/>
            <a:r>
              <a:rPr lang="en-US" altLang="en-US" dirty="0"/>
              <a:t>public Temperature( )  {</a:t>
            </a:r>
          </a:p>
          <a:p>
            <a:pPr eaLnBrk="1" hangingPunct="1"/>
            <a:r>
              <a:rPr lang="en-US" altLang="en-US" dirty="0"/>
              <a:t>	</a:t>
            </a:r>
            <a:r>
              <a:rPr lang="en-US" altLang="en-US" dirty="0" err="1"/>
              <a:t>JLabel</a:t>
            </a:r>
            <a:r>
              <a:rPr lang="en-US" altLang="en-US" dirty="0"/>
              <a:t> label1 = new </a:t>
            </a:r>
            <a:r>
              <a:rPr lang="en-US" altLang="en-US" dirty="0" err="1"/>
              <a:t>JLabel</a:t>
            </a:r>
            <a:r>
              <a:rPr lang="en-US" altLang="en-US" dirty="0"/>
              <a:t>("Enter temperature: ");</a:t>
            </a:r>
          </a:p>
          <a:p>
            <a:pPr eaLnBrk="1" hangingPunct="1"/>
            <a:r>
              <a:rPr lang="en-US" altLang="en-US" dirty="0"/>
              <a:t>	input = new </a:t>
            </a:r>
            <a:r>
              <a:rPr lang="en-US" altLang="en-US" dirty="0" err="1"/>
              <a:t>JTextField</a:t>
            </a:r>
            <a:r>
              <a:rPr lang="en-US" altLang="en-US" dirty="0"/>
              <a:t>("", 3);</a:t>
            </a:r>
          </a:p>
          <a:p>
            <a:pPr eaLnBrk="1" hangingPunct="1"/>
            <a:r>
              <a:rPr lang="en-US" altLang="en-US" dirty="0"/>
              <a:t>	</a:t>
            </a:r>
            <a:r>
              <a:rPr lang="en-US" altLang="en-US" dirty="0" err="1"/>
              <a:t>JButton</a:t>
            </a:r>
            <a:r>
              <a:rPr lang="en-US" altLang="en-US" dirty="0"/>
              <a:t> </a:t>
            </a:r>
            <a:r>
              <a:rPr lang="en-US" altLang="en-US" dirty="0" err="1"/>
              <a:t>ctof</a:t>
            </a:r>
            <a:r>
              <a:rPr lang="en-US" altLang="en-US" dirty="0"/>
              <a:t> = new </a:t>
            </a:r>
            <a:r>
              <a:rPr lang="en-US" altLang="en-US" dirty="0" err="1"/>
              <a:t>JButton</a:t>
            </a:r>
            <a:r>
              <a:rPr lang="en-US" altLang="en-US" dirty="0"/>
              <a:t>("</a:t>
            </a:r>
            <a:r>
              <a:rPr lang="en-US" altLang="en-US" dirty="0" err="1"/>
              <a:t>Celcius</a:t>
            </a:r>
            <a:r>
              <a:rPr lang="en-US" altLang="en-US" dirty="0"/>
              <a:t> to Fahrenheit");</a:t>
            </a:r>
          </a:p>
          <a:p>
            <a:pPr eaLnBrk="1" hangingPunct="1"/>
            <a:r>
              <a:rPr lang="en-US" altLang="en-US" dirty="0"/>
              <a:t>	</a:t>
            </a:r>
            <a:r>
              <a:rPr lang="en-US" altLang="en-US" dirty="0" err="1"/>
              <a:t>JButton</a:t>
            </a:r>
            <a:r>
              <a:rPr lang="en-US" altLang="en-US" dirty="0"/>
              <a:t> </a:t>
            </a:r>
            <a:r>
              <a:rPr lang="en-US" altLang="en-US" dirty="0" err="1"/>
              <a:t>ftoc</a:t>
            </a:r>
            <a:r>
              <a:rPr lang="en-US" altLang="en-US" dirty="0"/>
              <a:t> = new </a:t>
            </a:r>
            <a:r>
              <a:rPr lang="en-US" altLang="en-US" dirty="0" err="1"/>
              <a:t>JButton</a:t>
            </a:r>
            <a:r>
              <a:rPr lang="en-US" altLang="en-US" dirty="0"/>
              <a:t>("Fahrenheit to </a:t>
            </a:r>
            <a:r>
              <a:rPr lang="en-US" altLang="en-US" dirty="0" err="1"/>
              <a:t>Celcius</a:t>
            </a:r>
            <a:r>
              <a:rPr lang="en-US" altLang="en-US" dirty="0"/>
              <a:t>");</a:t>
            </a:r>
          </a:p>
          <a:p>
            <a:pPr eaLnBrk="1" hangingPunct="1"/>
            <a:r>
              <a:rPr lang="en-US" altLang="en-US" dirty="0"/>
              <a:t>	output = new </a:t>
            </a:r>
            <a:r>
              <a:rPr lang="en-US" altLang="en-US" dirty="0" err="1"/>
              <a:t>JLabel</a:t>
            </a:r>
            <a:r>
              <a:rPr lang="en-US" altLang="en-US" dirty="0"/>
              <a:t>("                      ");</a:t>
            </a:r>
          </a:p>
          <a:p>
            <a:pPr eaLnBrk="1" hangingPunct="1"/>
            <a:r>
              <a:rPr lang="en-US" altLang="en-US" dirty="0"/>
              <a:t>	</a:t>
            </a:r>
            <a:r>
              <a:rPr lang="en-US" altLang="en-US" dirty="0" err="1"/>
              <a:t>JPanel</a:t>
            </a:r>
            <a:r>
              <a:rPr lang="en-US" altLang="en-US" dirty="0"/>
              <a:t> panel1 = new </a:t>
            </a:r>
            <a:r>
              <a:rPr lang="en-US" altLang="en-US" dirty="0" err="1"/>
              <a:t>JPanel</a:t>
            </a:r>
            <a:r>
              <a:rPr lang="en-US" altLang="en-US" dirty="0"/>
              <a:t>();</a:t>
            </a:r>
          </a:p>
          <a:p>
            <a:pPr eaLnBrk="1" hangingPunct="1"/>
            <a:r>
              <a:rPr lang="en-US" altLang="en-US" dirty="0"/>
              <a:t>	panel1.add(label1);         panel1.add(input);</a:t>
            </a:r>
          </a:p>
          <a:p>
            <a:pPr eaLnBrk="1" hangingPunct="1"/>
            <a:r>
              <a:rPr lang="en-US" altLang="en-US" dirty="0"/>
              <a:t>	</a:t>
            </a:r>
            <a:r>
              <a:rPr lang="en-US" altLang="en-US" dirty="0" err="1"/>
              <a:t>JPanel</a:t>
            </a:r>
            <a:r>
              <a:rPr lang="en-US" altLang="en-US" dirty="0"/>
              <a:t> panel2 = new </a:t>
            </a:r>
            <a:r>
              <a:rPr lang="en-US" altLang="en-US" dirty="0" err="1"/>
              <a:t>JPanel</a:t>
            </a:r>
            <a:r>
              <a:rPr lang="en-US" altLang="en-US" dirty="0"/>
              <a:t>();</a:t>
            </a:r>
          </a:p>
          <a:p>
            <a:pPr eaLnBrk="1" hangingPunct="1"/>
            <a:r>
              <a:rPr lang="en-US" altLang="en-US" dirty="0"/>
              <a:t>	panel2.add(output);</a:t>
            </a:r>
          </a:p>
          <a:p>
            <a:pPr eaLnBrk="1" hangingPunct="1"/>
            <a:r>
              <a:rPr lang="en-US" altLang="en-US" dirty="0"/>
              <a:t>	</a:t>
            </a:r>
            <a:r>
              <a:rPr lang="en-US" altLang="en-US" dirty="0" err="1"/>
              <a:t>JPanel</a:t>
            </a:r>
            <a:r>
              <a:rPr lang="en-US" altLang="en-US" dirty="0"/>
              <a:t> panel3 = new </a:t>
            </a:r>
            <a:r>
              <a:rPr lang="en-US" altLang="en-US" dirty="0" err="1"/>
              <a:t>JPanel</a:t>
            </a:r>
            <a:r>
              <a:rPr lang="en-US" altLang="en-US" dirty="0"/>
              <a:t>();</a:t>
            </a:r>
          </a:p>
          <a:p>
            <a:pPr eaLnBrk="1" hangingPunct="1"/>
            <a:r>
              <a:rPr lang="en-US" altLang="en-US" dirty="0"/>
              <a:t>	panel3.add(</a:t>
            </a:r>
            <a:r>
              <a:rPr lang="en-US" altLang="en-US" dirty="0" err="1"/>
              <a:t>ctof</a:t>
            </a:r>
            <a:r>
              <a:rPr lang="en-US" altLang="en-US" dirty="0"/>
              <a:t>);            panel3.add(</a:t>
            </a:r>
            <a:r>
              <a:rPr lang="en-US" altLang="en-US" dirty="0" err="1"/>
              <a:t>ftoc</a:t>
            </a:r>
            <a:r>
              <a:rPr lang="en-US" altLang="en-US" dirty="0"/>
              <a:t>);</a:t>
            </a:r>
          </a:p>
          <a:p>
            <a:pPr eaLnBrk="1" hangingPunct="1"/>
            <a:r>
              <a:rPr lang="en-US" altLang="en-US" dirty="0"/>
              <a:t>	</a:t>
            </a:r>
            <a:r>
              <a:rPr lang="en-US" altLang="en-US" dirty="0" err="1"/>
              <a:t>JPanel</a:t>
            </a:r>
            <a:r>
              <a:rPr lang="en-US" altLang="en-US" dirty="0"/>
              <a:t> total = new </a:t>
            </a:r>
            <a:r>
              <a:rPr lang="en-US" altLang="en-US" dirty="0" err="1"/>
              <a:t>JPanel</a:t>
            </a:r>
            <a:r>
              <a:rPr lang="en-US" altLang="en-US" dirty="0"/>
              <a:t>(new </a:t>
            </a:r>
            <a:r>
              <a:rPr lang="en-US" altLang="en-US" dirty="0" err="1"/>
              <a:t>BorderLayout</a:t>
            </a:r>
            <a:r>
              <a:rPr lang="en-US" altLang="en-US" dirty="0"/>
              <a:t>());</a:t>
            </a:r>
          </a:p>
          <a:p>
            <a:pPr eaLnBrk="1" hangingPunct="1"/>
            <a:r>
              <a:rPr lang="en-US" altLang="en-US" dirty="0"/>
              <a:t>	</a:t>
            </a:r>
            <a:r>
              <a:rPr lang="en-US" altLang="en-US" dirty="0" err="1"/>
              <a:t>total.add</a:t>
            </a:r>
            <a:r>
              <a:rPr lang="en-US" altLang="en-US" dirty="0"/>
              <a:t>(panel1, </a:t>
            </a:r>
            <a:r>
              <a:rPr lang="en-US" altLang="en-US" dirty="0" err="1"/>
              <a:t>BorderLayout.NORTH</a:t>
            </a:r>
            <a:r>
              <a:rPr lang="en-US" altLang="en-US" dirty="0"/>
              <a:t>);</a:t>
            </a:r>
          </a:p>
          <a:p>
            <a:pPr eaLnBrk="1" hangingPunct="1"/>
            <a:r>
              <a:rPr lang="en-US" altLang="en-US" dirty="0"/>
              <a:t>	</a:t>
            </a:r>
            <a:r>
              <a:rPr lang="en-US" altLang="en-US" dirty="0" err="1"/>
              <a:t>total.add</a:t>
            </a:r>
            <a:r>
              <a:rPr lang="en-US" altLang="en-US" dirty="0"/>
              <a:t>(panel2, </a:t>
            </a:r>
            <a:r>
              <a:rPr lang="en-US" altLang="en-US" dirty="0" err="1"/>
              <a:t>BorderLayout.CENTER</a:t>
            </a:r>
            <a:r>
              <a:rPr lang="en-US" altLang="en-US" dirty="0"/>
              <a:t>);</a:t>
            </a:r>
          </a:p>
          <a:p>
            <a:pPr eaLnBrk="1" hangingPunct="1"/>
            <a:r>
              <a:rPr lang="en-US" altLang="en-US" dirty="0"/>
              <a:t>	</a:t>
            </a:r>
            <a:r>
              <a:rPr lang="en-US" altLang="en-US" dirty="0" err="1"/>
              <a:t>total.add</a:t>
            </a:r>
            <a:r>
              <a:rPr lang="en-US" altLang="en-US" dirty="0"/>
              <a:t>(panel3, </a:t>
            </a:r>
            <a:r>
              <a:rPr lang="en-US" altLang="en-US" dirty="0" err="1"/>
              <a:t>BorderLayout.SOUTH</a:t>
            </a:r>
            <a:r>
              <a:rPr lang="en-US" altLang="en-US" dirty="0"/>
              <a:t>);</a:t>
            </a:r>
          </a:p>
          <a:p>
            <a:pPr eaLnBrk="1" hangingPunct="1"/>
            <a:r>
              <a:rPr lang="en-US" altLang="en-US" dirty="0"/>
              <a:t>	add(total);</a:t>
            </a:r>
          </a:p>
          <a:p>
            <a:pPr eaLnBrk="1" hangingPunct="1"/>
            <a:r>
              <a:rPr lang="en-US" altLang="en-US" dirty="0"/>
              <a:t>	</a:t>
            </a:r>
            <a:r>
              <a:rPr lang="en-US" altLang="en-US" dirty="0" err="1"/>
              <a:t>ctof.addActionListener</a:t>
            </a:r>
            <a:r>
              <a:rPr lang="en-US" altLang="en-US" dirty="0"/>
              <a:t>(this);	</a:t>
            </a:r>
          </a:p>
          <a:p>
            <a:pPr eaLnBrk="1" hangingPunct="1"/>
            <a:r>
              <a:rPr lang="en-US" altLang="en-US" dirty="0"/>
              <a:t>	</a:t>
            </a:r>
            <a:r>
              <a:rPr lang="en-US" altLang="en-US" dirty="0" err="1"/>
              <a:t>ftoc.addActionListener</a:t>
            </a:r>
            <a:r>
              <a:rPr lang="en-US" altLang="en-US" dirty="0"/>
              <a:t>(this);	   </a:t>
            </a:r>
          </a:p>
          <a:p>
            <a:pPr eaLnBrk="1" hangingPunct="1"/>
            <a:r>
              <a:rPr lang="en-US" altLang="en-US" dirty="0"/>
              <a:t>}</a:t>
            </a:r>
          </a:p>
        </p:txBody>
      </p:sp>
      <p:pic>
        <p:nvPicPr>
          <p:cNvPr id="12292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5264150"/>
            <a:ext cx="3438525" cy="124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</p:pic>
      <p:sp>
        <p:nvSpPr>
          <p:cNvPr id="12293" name="Text Box 6"/>
          <p:cNvSpPr txBox="1">
            <a:spLocks noChangeArrowheads="1"/>
          </p:cNvSpPr>
          <p:nvPr/>
        </p:nvSpPr>
        <p:spPr bwMode="auto">
          <a:xfrm>
            <a:off x="6400800" y="1143000"/>
            <a:ext cx="2546350" cy="146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main method omitted,</a:t>
            </a:r>
          </a:p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but is much like the</a:t>
            </a:r>
          </a:p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previous main, but with</a:t>
            </a:r>
          </a:p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the word Temperature</a:t>
            </a:r>
          </a:p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used in place of Template</a:t>
            </a:r>
          </a:p>
        </p:txBody>
      </p:sp>
      <p:sp>
        <p:nvSpPr>
          <p:cNvPr id="12294" name="Text Box 7"/>
          <p:cNvSpPr txBox="1">
            <a:spLocks noChangeArrowheads="1"/>
          </p:cNvSpPr>
          <p:nvPr/>
        </p:nvSpPr>
        <p:spPr bwMode="auto">
          <a:xfrm>
            <a:off x="6842125" y="3238500"/>
            <a:ext cx="1504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Used for input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 flipH="1">
            <a:off x="4343400" y="1905000"/>
            <a:ext cx="1828800" cy="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6172200" y="1905000"/>
            <a:ext cx="914400" cy="1295400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Rest of the Code</a:t>
            </a:r>
          </a:p>
        </p:txBody>
      </p:sp>
      <p:sp>
        <p:nvSpPr>
          <p:cNvPr id="13315" name="Text Box 4"/>
          <p:cNvSpPr txBox="1">
            <a:spLocks noChangeArrowheads="1"/>
          </p:cNvSpPr>
          <p:nvPr/>
        </p:nvSpPr>
        <p:spPr bwMode="auto">
          <a:xfrm>
            <a:off x="234950" y="781883"/>
            <a:ext cx="7601633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dirty="0"/>
              <a:t>public void </a:t>
            </a:r>
            <a:r>
              <a:rPr lang="en-US" altLang="en-US" dirty="0" err="1"/>
              <a:t>actionPerformed</a:t>
            </a:r>
            <a:r>
              <a:rPr lang="en-US" altLang="en-US" dirty="0"/>
              <a:t>(</a:t>
            </a:r>
            <a:r>
              <a:rPr lang="en-US" altLang="en-US" dirty="0" err="1"/>
              <a:t>ActionEvent</a:t>
            </a:r>
            <a:r>
              <a:rPr lang="en-US" altLang="en-US" dirty="0"/>
              <a:t> e)</a:t>
            </a:r>
          </a:p>
          <a:p>
            <a:pPr eaLnBrk="1" hangingPunct="1"/>
            <a:r>
              <a:rPr lang="en-US" altLang="en-US" dirty="0"/>
              <a:t>{</a:t>
            </a:r>
          </a:p>
          <a:p>
            <a:pPr eaLnBrk="1" hangingPunct="1"/>
            <a:r>
              <a:rPr lang="en-US" altLang="en-US" dirty="0"/>
              <a:t>	String message = </a:t>
            </a:r>
            <a:r>
              <a:rPr lang="en-US" altLang="en-US" dirty="0" smtClean="0"/>
              <a:t>"";</a:t>
            </a:r>
          </a:p>
          <a:p>
            <a:pPr eaLnBrk="1" hangingPunct="1"/>
            <a:r>
              <a:rPr lang="en-US" altLang="en-US" dirty="0"/>
              <a:t>	</a:t>
            </a:r>
            <a:r>
              <a:rPr lang="en-US" altLang="en-US" dirty="0" smtClean="0"/>
              <a:t>double </a:t>
            </a:r>
            <a:r>
              <a:rPr lang="en-US" altLang="en-US" dirty="0" err="1" smtClean="0"/>
              <a:t>newTemp</a:t>
            </a:r>
            <a:r>
              <a:rPr lang="en-US" altLang="en-US" dirty="0" smtClean="0"/>
              <a:t>;</a:t>
            </a:r>
            <a:endParaRPr lang="en-US" altLang="en-US" dirty="0"/>
          </a:p>
          <a:p>
            <a:pPr eaLnBrk="1" hangingPunct="1"/>
            <a:r>
              <a:rPr lang="en-US" altLang="en-US" dirty="0"/>
              <a:t>	int </a:t>
            </a:r>
            <a:r>
              <a:rPr lang="en-US" altLang="en-US" dirty="0" err="1" smtClean="0"/>
              <a:t>oldTemp</a:t>
            </a:r>
            <a:r>
              <a:rPr lang="en-US" altLang="en-US" dirty="0" smtClean="0"/>
              <a:t> </a:t>
            </a:r>
            <a:r>
              <a:rPr lang="en-US" altLang="en-US" dirty="0"/>
              <a:t>= </a:t>
            </a:r>
            <a:r>
              <a:rPr lang="en-US" altLang="en-US" dirty="0" err="1"/>
              <a:t>Integer.parseInt</a:t>
            </a:r>
            <a:r>
              <a:rPr lang="en-US" altLang="en-US" dirty="0"/>
              <a:t>(</a:t>
            </a:r>
            <a:r>
              <a:rPr lang="en-US" altLang="en-US" dirty="0" err="1"/>
              <a:t>input.getText</a:t>
            </a:r>
            <a:r>
              <a:rPr lang="en-US" altLang="en-US" dirty="0"/>
              <a:t>());</a:t>
            </a:r>
          </a:p>
          <a:p>
            <a:pPr eaLnBrk="1" hangingPunct="1"/>
            <a:r>
              <a:rPr lang="en-US" altLang="en-US" dirty="0"/>
              <a:t>                </a:t>
            </a:r>
            <a:r>
              <a:rPr lang="en-US" altLang="en-US" dirty="0" err="1"/>
              <a:t>input.setText</a:t>
            </a:r>
            <a:r>
              <a:rPr lang="en-US" altLang="en-US" dirty="0"/>
              <a:t>("");		// reset input field </a:t>
            </a:r>
            <a:endParaRPr lang="en-US" altLang="en-US" dirty="0" smtClean="0"/>
          </a:p>
          <a:p>
            <a:pPr eaLnBrk="1" hangingPunct="1"/>
            <a:r>
              <a:rPr lang="en-US" altLang="en-US" dirty="0"/>
              <a:t>	if(</a:t>
            </a:r>
            <a:r>
              <a:rPr lang="en-US" altLang="en-US" dirty="0" err="1"/>
              <a:t>e.getActionCommand</a:t>
            </a:r>
            <a:r>
              <a:rPr lang="en-US" altLang="en-US" dirty="0"/>
              <a:t>().equals("</a:t>
            </a:r>
            <a:r>
              <a:rPr lang="en-US" altLang="en-US" dirty="0" err="1"/>
              <a:t>Celcius</a:t>
            </a:r>
            <a:r>
              <a:rPr lang="en-US" altLang="en-US" dirty="0"/>
              <a:t> to Fahrenheit</a:t>
            </a:r>
            <a:r>
              <a:rPr lang="en-US" altLang="en-US" dirty="0" smtClean="0"/>
              <a:t>")) {</a:t>
            </a:r>
          </a:p>
          <a:p>
            <a:pPr eaLnBrk="1" hangingPunct="1"/>
            <a:r>
              <a:rPr lang="en-US" altLang="en-US" dirty="0" smtClean="0"/>
              <a:t>		</a:t>
            </a:r>
            <a:r>
              <a:rPr lang="en-US" altLang="en-US" dirty="0" err="1" smtClean="0"/>
              <a:t>newTemp</a:t>
            </a:r>
            <a:r>
              <a:rPr lang="en-US" altLang="en-US" dirty="0" smtClean="0"/>
              <a:t> = 9.0/5*</a:t>
            </a:r>
            <a:r>
              <a:rPr lang="en-US" altLang="en-US" dirty="0" err="1" smtClean="0"/>
              <a:t>oldTemp</a:t>
            </a:r>
            <a:r>
              <a:rPr lang="en-US" altLang="en-US" dirty="0" smtClean="0"/>
              <a:t> + 32;</a:t>
            </a:r>
            <a:endParaRPr lang="en-US" altLang="en-US" dirty="0"/>
          </a:p>
          <a:p>
            <a:pPr eaLnBrk="1" hangingPunct="1"/>
            <a:r>
              <a:rPr lang="en-US" altLang="en-US" dirty="0"/>
              <a:t>		message = "" + </a:t>
            </a:r>
            <a:r>
              <a:rPr lang="en-US" altLang="en-US" dirty="0" err="1" smtClean="0"/>
              <a:t>oldTemp</a:t>
            </a:r>
            <a:r>
              <a:rPr lang="en-US" altLang="en-US" dirty="0" smtClean="0"/>
              <a:t> </a:t>
            </a:r>
            <a:r>
              <a:rPr lang="en-US" altLang="en-US" dirty="0"/>
              <a:t>+ "C becomes " </a:t>
            </a:r>
            <a:r>
              <a:rPr lang="en-US" altLang="en-US" dirty="0" smtClean="0"/>
              <a:t>+ </a:t>
            </a:r>
            <a:r>
              <a:rPr lang="en-US" altLang="en-US" dirty="0" err="1" smtClean="0"/>
              <a:t>newTemp</a:t>
            </a:r>
            <a:r>
              <a:rPr lang="en-US" altLang="en-US" dirty="0" smtClean="0"/>
              <a:t> + </a:t>
            </a:r>
            <a:r>
              <a:rPr lang="en-US" altLang="en-US" dirty="0"/>
              <a:t>"F</a:t>
            </a:r>
            <a:r>
              <a:rPr lang="en-US" altLang="en-US" dirty="0" smtClean="0"/>
              <a:t>";</a:t>
            </a:r>
          </a:p>
          <a:p>
            <a:pPr eaLnBrk="1" hangingPunct="1"/>
            <a:r>
              <a:rPr lang="en-US" altLang="en-US" dirty="0"/>
              <a:t>	}</a:t>
            </a:r>
          </a:p>
          <a:p>
            <a:pPr eaLnBrk="1" hangingPunct="1"/>
            <a:r>
              <a:rPr lang="en-US" altLang="en-US" dirty="0"/>
              <a:t>	else </a:t>
            </a:r>
            <a:r>
              <a:rPr lang="en-US" altLang="en-US" dirty="0" smtClean="0"/>
              <a:t>{</a:t>
            </a:r>
          </a:p>
          <a:p>
            <a:pPr eaLnBrk="1" hangingPunct="1"/>
            <a:r>
              <a:rPr lang="en-US" altLang="en-US" dirty="0"/>
              <a:t>	</a:t>
            </a:r>
            <a:r>
              <a:rPr lang="en-US" altLang="en-US" dirty="0" smtClean="0"/>
              <a:t>	</a:t>
            </a:r>
            <a:r>
              <a:rPr lang="en-US" altLang="en-US" dirty="0" err="1" smtClean="0"/>
              <a:t>newTemp</a:t>
            </a:r>
            <a:r>
              <a:rPr lang="en-US" altLang="en-US" dirty="0" smtClean="0"/>
              <a:t>=5.0/9*(oldTemp-32);</a:t>
            </a:r>
          </a:p>
          <a:p>
            <a:pPr eaLnBrk="1" hangingPunct="1"/>
            <a:r>
              <a:rPr lang="en-US" altLang="en-US" dirty="0"/>
              <a:t>	</a:t>
            </a:r>
            <a:r>
              <a:rPr lang="en-US" altLang="en-US" dirty="0" smtClean="0"/>
              <a:t>	message </a:t>
            </a:r>
            <a:r>
              <a:rPr lang="en-US" altLang="en-US" dirty="0"/>
              <a:t>= "" + </a:t>
            </a:r>
            <a:r>
              <a:rPr lang="en-US" altLang="en-US" dirty="0" err="1" smtClean="0"/>
              <a:t>oldTemp</a:t>
            </a:r>
            <a:r>
              <a:rPr lang="en-US" altLang="en-US" dirty="0" smtClean="0"/>
              <a:t> </a:t>
            </a:r>
            <a:r>
              <a:rPr lang="en-US" altLang="en-US" dirty="0"/>
              <a:t>+ "F becomes " + </a:t>
            </a:r>
            <a:r>
              <a:rPr lang="en-US" altLang="en-US" dirty="0" err="1" smtClean="0"/>
              <a:t>newTemp</a:t>
            </a:r>
            <a:r>
              <a:rPr lang="en-US" altLang="en-US" dirty="0" smtClean="0"/>
              <a:t> + </a:t>
            </a:r>
            <a:r>
              <a:rPr lang="en-US" altLang="en-US" dirty="0"/>
              <a:t>"C</a:t>
            </a:r>
            <a:r>
              <a:rPr lang="en-US" altLang="en-US" dirty="0" smtClean="0"/>
              <a:t>";</a:t>
            </a:r>
          </a:p>
          <a:p>
            <a:pPr eaLnBrk="1" hangingPunct="1"/>
            <a:r>
              <a:rPr lang="en-US" altLang="en-US" dirty="0"/>
              <a:t>	</a:t>
            </a:r>
            <a:r>
              <a:rPr lang="en-US" altLang="en-US" dirty="0" smtClean="0"/>
              <a:t>}</a:t>
            </a:r>
            <a:endParaRPr lang="en-US" altLang="en-US" dirty="0"/>
          </a:p>
          <a:p>
            <a:pPr eaLnBrk="1" hangingPunct="1"/>
            <a:r>
              <a:rPr lang="en-US" altLang="en-US" dirty="0"/>
              <a:t>	</a:t>
            </a:r>
            <a:r>
              <a:rPr lang="en-US" altLang="en-US" dirty="0" err="1"/>
              <a:t>output.setText</a:t>
            </a:r>
            <a:r>
              <a:rPr lang="en-US" altLang="en-US" dirty="0"/>
              <a:t>(message);</a:t>
            </a:r>
          </a:p>
          <a:p>
            <a:pPr eaLnBrk="1" hangingPunct="1"/>
            <a:r>
              <a:rPr lang="en-US" altLang="en-US" dirty="0"/>
              <a:t>}</a:t>
            </a:r>
          </a:p>
        </p:txBody>
      </p:sp>
      <p:pic>
        <p:nvPicPr>
          <p:cNvPr id="1331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5216525"/>
            <a:ext cx="4114800" cy="156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</p:pic>
      <p:sp>
        <p:nvSpPr>
          <p:cNvPr id="13319" name="TextBox 8"/>
          <p:cNvSpPr txBox="1">
            <a:spLocks noChangeArrowheads="1"/>
          </p:cNvSpPr>
          <p:nvPr/>
        </p:nvSpPr>
        <p:spPr bwMode="auto">
          <a:xfrm>
            <a:off x="6019800" y="4495800"/>
            <a:ext cx="308927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Unlike our previous</a:t>
            </a:r>
          </a:p>
          <a:p>
            <a:pPr eaLnBrk="1" hangingPunct="1"/>
            <a:r>
              <a:rPr lang="en-US" altLang="en-US"/>
              <a:t>example with 1 button,</a:t>
            </a:r>
          </a:p>
          <a:p>
            <a:pPr eaLnBrk="1" hangingPunct="1"/>
            <a:r>
              <a:rPr lang="en-US" altLang="en-US"/>
              <a:t>we now have 2.  Since this</a:t>
            </a:r>
          </a:p>
          <a:p>
            <a:pPr eaLnBrk="1" hangingPunct="1"/>
            <a:r>
              <a:rPr lang="en-US" altLang="en-US"/>
              <a:t>actionPerformed method is</a:t>
            </a:r>
          </a:p>
          <a:p>
            <a:pPr eaLnBrk="1" hangingPunct="1"/>
            <a:r>
              <a:rPr lang="en-US" altLang="en-US"/>
              <a:t>called whether ctof or ftoc</a:t>
            </a:r>
          </a:p>
          <a:p>
            <a:pPr eaLnBrk="1" hangingPunct="1"/>
            <a:r>
              <a:rPr lang="en-US" altLang="en-US"/>
              <a:t>is clicked, we need to know</a:t>
            </a:r>
          </a:p>
          <a:p>
            <a:pPr eaLnBrk="1" hangingPunct="1"/>
            <a:r>
              <a:rPr lang="en-US" altLang="en-US"/>
              <a:t>which one was clicked to know</a:t>
            </a:r>
          </a:p>
          <a:p>
            <a:pPr eaLnBrk="1" hangingPunct="1"/>
            <a:r>
              <a:rPr lang="en-US" altLang="en-US"/>
              <a:t>which set of code to run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 flipV="1">
            <a:off x="609600" y="2819400"/>
            <a:ext cx="762000" cy="609600"/>
          </a:xfrm>
          <a:prstGeom prst="straightConnector1">
            <a:avLst/>
          </a:prstGeom>
          <a:ln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 bwMode="auto">
          <a:xfrm>
            <a:off x="609600" y="3429000"/>
            <a:ext cx="990600" cy="12192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 bwMode="auto">
          <a:xfrm>
            <a:off x="1600200" y="4648200"/>
            <a:ext cx="4343400" cy="7620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Developing a GUI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990600"/>
            <a:ext cx="8763000" cy="571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Here, we go step-by-step in developing a GUI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Let’s create a “change counter”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there will be a button for each type of change (penny, nickel, dime, quarter, half dollar, silver dollar)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there will be a clear button to remove the current amount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there will be a label to output the computed amount so far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when the user clicks on a button, it will take that amount and add it to the total and update the total, or if the clear button is clicked on, it will change the total to 0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We first set up the GUI itself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7 buttons and a label, lets organize them so that we have 2 rows of the 3 “change” buttons, and 1 row of the clear button and label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we will use 3 JPanels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z="1800" smtClean="0"/>
              <a:t>one will organize the 6 change buttons in a 2x3 grid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z="1800" smtClean="0"/>
              <a:t>one will organize the clear button and label in one row</a:t>
            </a:r>
          </a:p>
          <a:p>
            <a:pPr lvl="3" eaLnBrk="1" hangingPunct="1">
              <a:lnSpc>
                <a:spcPct val="90000"/>
              </a:lnSpc>
            </a:pPr>
            <a:r>
              <a:rPr lang="en-US" altLang="en-US" sz="1800" smtClean="0"/>
              <a:t>one will contain the other two panels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Code – Part 1</a:t>
            </a: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228600" y="838200"/>
            <a:ext cx="8686800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dirty="0"/>
              <a:t>import </a:t>
            </a:r>
            <a:r>
              <a:rPr lang="en-US" altLang="en-US" dirty="0" err="1"/>
              <a:t>javax.swing</a:t>
            </a:r>
            <a:r>
              <a:rPr lang="en-US" altLang="en-US" dirty="0"/>
              <a:t>.*;		// needed for the </a:t>
            </a:r>
            <a:r>
              <a:rPr lang="en-US" altLang="en-US" dirty="0" err="1"/>
              <a:t>Jgui</a:t>
            </a:r>
            <a:r>
              <a:rPr lang="en-US" altLang="en-US" dirty="0"/>
              <a:t> items</a:t>
            </a:r>
          </a:p>
          <a:p>
            <a:pPr eaLnBrk="1" hangingPunct="1"/>
            <a:r>
              <a:rPr lang="en-US" altLang="en-US" dirty="0"/>
              <a:t>import </a:t>
            </a:r>
            <a:r>
              <a:rPr lang="en-US" altLang="en-US" dirty="0" err="1"/>
              <a:t>java.awt</a:t>
            </a:r>
            <a:r>
              <a:rPr lang="en-US" altLang="en-US" dirty="0"/>
              <a:t>.*;			// needed for </a:t>
            </a:r>
            <a:r>
              <a:rPr lang="en-US" altLang="en-US" dirty="0" err="1"/>
              <a:t>LayoutManager</a:t>
            </a:r>
            <a:endParaRPr lang="en-US" altLang="en-US" dirty="0"/>
          </a:p>
          <a:p>
            <a:pPr eaLnBrk="1" hangingPunct="1"/>
            <a:r>
              <a:rPr lang="en-US" altLang="en-US" dirty="0"/>
              <a:t>import </a:t>
            </a:r>
            <a:r>
              <a:rPr lang="en-US" altLang="en-US" dirty="0" err="1"/>
              <a:t>java.awt.event</a:t>
            </a:r>
            <a:r>
              <a:rPr lang="en-US" altLang="en-US" dirty="0"/>
              <a:t>.*;		// needed for </a:t>
            </a:r>
            <a:r>
              <a:rPr lang="en-US" altLang="en-US" dirty="0" err="1"/>
              <a:t>ActionListener</a:t>
            </a:r>
            <a:endParaRPr lang="en-US" altLang="en-US" dirty="0"/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public class </a:t>
            </a:r>
            <a:r>
              <a:rPr lang="en-US" altLang="en-US" dirty="0" err="1"/>
              <a:t>ChangeCounter</a:t>
            </a:r>
            <a:r>
              <a:rPr lang="en-US" altLang="en-US" dirty="0"/>
              <a:t> extends </a:t>
            </a:r>
            <a:r>
              <a:rPr lang="en-US" altLang="en-US" dirty="0" err="1"/>
              <a:t>JFrame</a:t>
            </a:r>
            <a:r>
              <a:rPr lang="en-US" altLang="en-US" dirty="0"/>
              <a:t> implements </a:t>
            </a:r>
            <a:r>
              <a:rPr lang="en-US" altLang="en-US" dirty="0" err="1"/>
              <a:t>ActionListener</a:t>
            </a:r>
            <a:endParaRPr lang="en-US" altLang="en-US" dirty="0"/>
          </a:p>
          <a:p>
            <a:pPr eaLnBrk="1" hangingPunct="1"/>
            <a:r>
              <a:rPr lang="en-US" altLang="en-US" dirty="0"/>
              <a:t>{</a:t>
            </a:r>
          </a:p>
          <a:p>
            <a:pPr eaLnBrk="1" hangingPunct="1"/>
            <a:r>
              <a:rPr lang="en-US" altLang="en-US" dirty="0"/>
              <a:t>	public static void main(String[] </a:t>
            </a:r>
            <a:r>
              <a:rPr lang="en-US" altLang="en-US" dirty="0" err="1"/>
              <a:t>args</a:t>
            </a:r>
            <a:r>
              <a:rPr lang="en-US" altLang="en-US" dirty="0"/>
              <a:t>)</a:t>
            </a:r>
          </a:p>
          <a:p>
            <a:pPr eaLnBrk="1" hangingPunct="1"/>
            <a:r>
              <a:rPr lang="en-US" altLang="en-US" dirty="0"/>
              <a:t>	{</a:t>
            </a:r>
          </a:p>
          <a:p>
            <a:pPr eaLnBrk="1" hangingPunct="1"/>
            <a:r>
              <a:rPr lang="en-US" altLang="en-US" dirty="0"/>
              <a:t>		</a:t>
            </a:r>
            <a:r>
              <a:rPr lang="en-US" altLang="en-US" dirty="0" err="1"/>
              <a:t>JFrame</a:t>
            </a:r>
            <a:r>
              <a:rPr lang="en-US" altLang="en-US" dirty="0"/>
              <a:t> frame = new </a:t>
            </a:r>
            <a:r>
              <a:rPr lang="en-US" altLang="en-US" dirty="0" err="1"/>
              <a:t>JFrame</a:t>
            </a:r>
            <a:r>
              <a:rPr lang="en-US" altLang="en-US" dirty="0"/>
              <a:t>("Change Counting Program");</a:t>
            </a:r>
          </a:p>
          <a:p>
            <a:pPr eaLnBrk="1" hangingPunct="1"/>
            <a:r>
              <a:rPr lang="en-US" altLang="en-US" dirty="0"/>
              <a:t>		</a:t>
            </a:r>
            <a:r>
              <a:rPr lang="en-US" altLang="en-US" dirty="0" err="1"/>
              <a:t>ChangePanel</a:t>
            </a:r>
            <a:r>
              <a:rPr lang="en-US" altLang="en-US" dirty="0"/>
              <a:t> </a:t>
            </a:r>
            <a:r>
              <a:rPr lang="en-US" altLang="en-US" dirty="0" err="1"/>
              <a:t>cp</a:t>
            </a:r>
            <a:r>
              <a:rPr lang="en-US" altLang="en-US" dirty="0"/>
              <a:t> = new </a:t>
            </a:r>
            <a:r>
              <a:rPr lang="en-US" altLang="en-US" dirty="0" err="1"/>
              <a:t>ChangePanel</a:t>
            </a:r>
            <a:r>
              <a:rPr lang="en-US" altLang="en-US" dirty="0"/>
              <a:t>( );</a:t>
            </a:r>
          </a:p>
          <a:p>
            <a:pPr eaLnBrk="1" hangingPunct="1"/>
            <a:r>
              <a:rPr lang="en-US" altLang="en-US" dirty="0"/>
              <a:t>		</a:t>
            </a:r>
            <a:r>
              <a:rPr lang="en-US" altLang="en-US" dirty="0" err="1"/>
              <a:t>frame.getContentPane</a:t>
            </a:r>
            <a:r>
              <a:rPr lang="en-US" altLang="en-US" dirty="0"/>
              <a:t>( ).add(</a:t>
            </a:r>
            <a:r>
              <a:rPr lang="en-US" altLang="en-US" dirty="0" err="1"/>
              <a:t>cp</a:t>
            </a:r>
            <a:r>
              <a:rPr lang="en-US" altLang="en-US" dirty="0"/>
              <a:t>);</a:t>
            </a:r>
          </a:p>
          <a:p>
            <a:pPr eaLnBrk="1" hangingPunct="1"/>
            <a:r>
              <a:rPr lang="en-US" altLang="en-US" dirty="0"/>
              <a:t>		</a:t>
            </a:r>
            <a:r>
              <a:rPr lang="en-US" altLang="en-US" dirty="0" err="1"/>
              <a:t>frame.pack</a:t>
            </a:r>
            <a:r>
              <a:rPr lang="en-US" altLang="en-US" dirty="0"/>
              <a:t>( );		</a:t>
            </a:r>
            <a:r>
              <a:rPr lang="en-US" altLang="en-US" dirty="0" err="1"/>
              <a:t>frame.pack</a:t>
            </a:r>
            <a:r>
              <a:rPr lang="en-US" altLang="en-US" dirty="0"/>
              <a:t>( );			</a:t>
            </a:r>
          </a:p>
          <a:p>
            <a:pPr eaLnBrk="1" hangingPunct="1"/>
            <a:r>
              <a:rPr lang="en-US" altLang="en-US" dirty="0"/>
              <a:t>		</a:t>
            </a:r>
            <a:r>
              <a:rPr lang="en-US" altLang="en-US" dirty="0" err="1"/>
              <a:t>frame.setVisible</a:t>
            </a:r>
            <a:r>
              <a:rPr lang="en-US" altLang="en-US" dirty="0"/>
              <a:t>(true);					</a:t>
            </a:r>
          </a:p>
          <a:p>
            <a:pPr eaLnBrk="1" hangingPunct="1"/>
            <a:r>
              <a:rPr lang="en-US" altLang="en-US" dirty="0"/>
              <a:t>		</a:t>
            </a:r>
            <a:r>
              <a:rPr lang="en-US" altLang="en-US" dirty="0" err="1"/>
              <a:t>frame.setDefaultCloseOperation</a:t>
            </a:r>
            <a:r>
              <a:rPr lang="en-US" altLang="en-US" dirty="0"/>
              <a:t>(</a:t>
            </a:r>
            <a:r>
              <a:rPr lang="en-US" altLang="en-US" dirty="0" err="1"/>
              <a:t>JFrame.EXIT_ON_CLOSE</a:t>
            </a:r>
            <a:r>
              <a:rPr lang="en-US" altLang="en-US" dirty="0"/>
              <a:t>);	</a:t>
            </a:r>
          </a:p>
          <a:p>
            <a:pPr eaLnBrk="1" hangingPunct="1"/>
            <a:r>
              <a:rPr lang="en-US" altLang="en-US" dirty="0"/>
              <a:t>	} 																		private static class </a:t>
            </a:r>
            <a:r>
              <a:rPr lang="en-US" altLang="en-US" dirty="0" err="1"/>
              <a:t>ChangePanel</a:t>
            </a:r>
            <a:r>
              <a:rPr lang="en-US" altLang="en-US" dirty="0"/>
              <a:t> extends </a:t>
            </a:r>
            <a:r>
              <a:rPr lang="en-US" altLang="en-US" dirty="0" err="1"/>
              <a:t>JPanel</a:t>
            </a:r>
            <a:r>
              <a:rPr lang="en-US" altLang="en-US" dirty="0"/>
              <a:t> implements </a:t>
            </a:r>
            <a:r>
              <a:rPr lang="en-US" altLang="en-US" dirty="0" err="1"/>
              <a:t>ActionListener</a:t>
            </a:r>
            <a:endParaRPr lang="en-US" altLang="en-US" dirty="0"/>
          </a:p>
          <a:p>
            <a:pPr eaLnBrk="1" hangingPunct="1"/>
            <a:r>
              <a:rPr lang="en-US" altLang="en-US" dirty="0"/>
              <a:t>	{</a:t>
            </a:r>
          </a:p>
          <a:p>
            <a:pPr eaLnBrk="1" hangingPunct="1"/>
            <a:r>
              <a:rPr lang="en-US" altLang="en-US" dirty="0"/>
              <a:t>		private static </a:t>
            </a:r>
            <a:r>
              <a:rPr lang="en-US" altLang="en-US" dirty="0" err="1"/>
              <a:t>JLabel</a:t>
            </a:r>
            <a:r>
              <a:rPr lang="en-US" altLang="en-US" dirty="0"/>
              <a:t> output;		// the output label</a:t>
            </a:r>
          </a:p>
          <a:p>
            <a:pPr eaLnBrk="1" hangingPunct="1"/>
            <a:r>
              <a:rPr lang="en-US" altLang="en-US" dirty="0"/>
              <a:t>		private static double amount;		// the current amount entered</a:t>
            </a:r>
          </a:p>
          <a:p>
            <a:pPr eaLnBrk="1" hangingPunct="1"/>
            <a:r>
              <a:rPr lang="en-US" altLang="en-US" dirty="0"/>
              <a:t>							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Code – Part 2</a:t>
            </a:r>
          </a:p>
        </p:txBody>
      </p:sp>
      <p:sp>
        <p:nvSpPr>
          <p:cNvPr id="16387" name="Text Box 4"/>
          <p:cNvSpPr txBox="1">
            <a:spLocks noChangeArrowheads="1"/>
          </p:cNvSpPr>
          <p:nvPr/>
        </p:nvSpPr>
        <p:spPr bwMode="auto">
          <a:xfrm>
            <a:off x="0" y="1066800"/>
            <a:ext cx="6808788" cy="558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	public ChangeCounter( ) </a:t>
            </a:r>
          </a:p>
          <a:p>
            <a:pPr eaLnBrk="1" hangingPunct="1"/>
            <a:r>
              <a:rPr lang="en-US" altLang="en-US"/>
              <a:t>	{</a:t>
            </a:r>
          </a:p>
          <a:p>
            <a:pPr eaLnBrk="1" hangingPunct="1"/>
            <a:r>
              <a:rPr lang="en-US" altLang="en-US"/>
              <a:t>		JButton penny = new JButton("$.01");</a:t>
            </a:r>
          </a:p>
          <a:p>
            <a:pPr eaLnBrk="1" hangingPunct="1"/>
            <a:r>
              <a:rPr lang="en-US" altLang="en-US"/>
              <a:t>		// … same for the other 5 “change” buttons</a:t>
            </a:r>
          </a:p>
          <a:p>
            <a:pPr eaLnBrk="1" hangingPunct="1"/>
            <a:r>
              <a:rPr lang="en-US" altLang="en-US"/>
              <a:t>		JButton clear = new JButton("Clear");</a:t>
            </a:r>
          </a:p>
          <a:p>
            <a:pPr eaLnBrk="1" hangingPunct="1"/>
            <a:r>
              <a:rPr lang="en-US" altLang="en-US"/>
              <a:t>		penny.addActionListener(this);</a:t>
            </a:r>
          </a:p>
          <a:p>
            <a:pPr eaLnBrk="1" hangingPunct="1"/>
            <a:r>
              <a:rPr lang="en-US" altLang="en-US"/>
              <a:t>		// … same for the other 5 “change” buttons</a:t>
            </a:r>
          </a:p>
          <a:p>
            <a:pPr eaLnBrk="1" hangingPunct="1"/>
            <a:r>
              <a:rPr lang="en-US" altLang="en-US"/>
              <a:t>		clear.addActionListener(this);</a:t>
            </a:r>
          </a:p>
          <a:p>
            <a:pPr eaLnBrk="1" hangingPunct="1"/>
            <a:r>
              <a:rPr lang="en-US" altLang="en-US"/>
              <a:t>		output = new JLabel("$  0.00");</a:t>
            </a:r>
          </a:p>
          <a:p>
            <a:pPr eaLnBrk="1" hangingPunct="1"/>
            <a:r>
              <a:rPr lang="en-US" altLang="en-US"/>
              <a:t>		JPanel panel1 = new JPanel(new GridLayout(2, 3));</a:t>
            </a:r>
          </a:p>
          <a:p>
            <a:pPr eaLnBrk="1" hangingPunct="1"/>
            <a:r>
              <a:rPr lang="en-US" altLang="en-US"/>
              <a:t>		panel1.add(penny);</a:t>
            </a:r>
          </a:p>
          <a:p>
            <a:pPr eaLnBrk="1" hangingPunct="1"/>
            <a:r>
              <a:rPr lang="en-US" altLang="en-US"/>
              <a:t>		// … same for the other 5 “change” buttons</a:t>
            </a:r>
          </a:p>
          <a:p>
            <a:pPr eaLnBrk="1" hangingPunct="1"/>
            <a:r>
              <a:rPr lang="en-US" altLang="en-US"/>
              <a:t>		JPanel panel2 = new JPanel( );    // uses FlowLayout</a:t>
            </a:r>
          </a:p>
          <a:p>
            <a:pPr eaLnBrk="1" hangingPunct="1"/>
            <a:r>
              <a:rPr lang="en-US" altLang="en-US"/>
              <a:t>		panel2.add(clear);</a:t>
            </a:r>
          </a:p>
          <a:p>
            <a:pPr eaLnBrk="1" hangingPunct="1"/>
            <a:r>
              <a:rPr lang="en-US" altLang="en-US"/>
              <a:t>		panel2.add(output);</a:t>
            </a:r>
          </a:p>
          <a:p>
            <a:pPr eaLnBrk="1" hangingPunct="1"/>
            <a:r>
              <a:rPr lang="en-US" altLang="en-US"/>
              <a:t>		JPanel panel3 = new JPanel(new BorderLayout( ));</a:t>
            </a:r>
          </a:p>
          <a:p>
            <a:pPr eaLnBrk="1" hangingPunct="1"/>
            <a:r>
              <a:rPr lang="en-US" altLang="en-US"/>
              <a:t>		panel3.add(panel1, BorderLayout.NORTH);</a:t>
            </a:r>
          </a:p>
          <a:p>
            <a:pPr eaLnBrk="1" hangingPunct="1"/>
            <a:r>
              <a:rPr lang="en-US" altLang="en-US"/>
              <a:t>		panel3.add(panel2, BorderLayout.SOUTH);</a:t>
            </a:r>
          </a:p>
          <a:p>
            <a:pPr eaLnBrk="1" hangingPunct="1"/>
            <a:r>
              <a:rPr lang="en-US" altLang="en-US"/>
              <a:t>		add(panel3);</a:t>
            </a:r>
          </a:p>
          <a:p>
            <a:pPr eaLnBrk="1" hangingPunct="1"/>
            <a:r>
              <a:rPr lang="en-US" altLang="en-US"/>
              <a:t>	}	</a:t>
            </a:r>
          </a:p>
        </p:txBody>
      </p:sp>
      <p:pic>
        <p:nvPicPr>
          <p:cNvPr id="16388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066800"/>
            <a:ext cx="2600325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chemeClr val="tx1"/>
                </a:solidFill>
                <a:prstDash val="sysDot"/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Code:  Part 3</a:t>
            </a:r>
          </a:p>
        </p:txBody>
      </p:sp>
      <p:sp>
        <p:nvSpPr>
          <p:cNvPr id="17411" name="Text Box 4"/>
          <p:cNvSpPr txBox="1">
            <a:spLocks noChangeArrowheads="1"/>
          </p:cNvSpPr>
          <p:nvPr/>
        </p:nvSpPr>
        <p:spPr bwMode="auto">
          <a:xfrm>
            <a:off x="228600" y="914400"/>
            <a:ext cx="4815742" cy="5355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dirty="0"/>
              <a:t>public void </a:t>
            </a:r>
            <a:r>
              <a:rPr lang="en-US" altLang="en-US" dirty="0" err="1"/>
              <a:t>actionPerformed</a:t>
            </a:r>
            <a:r>
              <a:rPr lang="en-US" altLang="en-US" dirty="0"/>
              <a:t>(</a:t>
            </a:r>
            <a:r>
              <a:rPr lang="en-US" altLang="en-US" dirty="0" err="1"/>
              <a:t>ActionEvent</a:t>
            </a:r>
            <a:r>
              <a:rPr lang="en-US" altLang="en-US" dirty="0"/>
              <a:t> e)</a:t>
            </a:r>
          </a:p>
          <a:p>
            <a:pPr eaLnBrk="1" hangingPunct="1"/>
            <a:r>
              <a:rPr lang="en-US" altLang="en-US" dirty="0"/>
              <a:t>{</a:t>
            </a:r>
          </a:p>
          <a:p>
            <a:pPr eaLnBrk="1" hangingPunct="1"/>
            <a:r>
              <a:rPr lang="en-US" altLang="en-US" dirty="0"/>
              <a:t>	String button = </a:t>
            </a:r>
            <a:r>
              <a:rPr lang="en-US" altLang="en-US" dirty="0" err="1"/>
              <a:t>e.getActionCommand</a:t>
            </a:r>
            <a:r>
              <a:rPr lang="en-US" altLang="en-US" dirty="0"/>
              <a:t>();</a:t>
            </a:r>
          </a:p>
          <a:p>
            <a:pPr eaLnBrk="1" hangingPunct="1"/>
            <a:r>
              <a:rPr lang="en-US" altLang="en-US" dirty="0"/>
              <a:t>	if(</a:t>
            </a:r>
            <a:r>
              <a:rPr lang="en-US" altLang="en-US" dirty="0" err="1"/>
              <a:t>button.equals</a:t>
            </a:r>
            <a:r>
              <a:rPr lang="en-US" altLang="en-US" dirty="0"/>
              <a:t>("Clear"))</a:t>
            </a:r>
          </a:p>
          <a:p>
            <a:pPr eaLnBrk="1" hangingPunct="1"/>
            <a:r>
              <a:rPr lang="en-US" altLang="en-US" dirty="0"/>
              <a:t>		amount = 0.00;</a:t>
            </a:r>
          </a:p>
          <a:p>
            <a:pPr eaLnBrk="1" hangingPunct="1"/>
            <a:r>
              <a:rPr lang="en-US" altLang="en-US" dirty="0"/>
              <a:t>	else if(</a:t>
            </a:r>
            <a:r>
              <a:rPr lang="en-US" altLang="en-US" dirty="0" err="1"/>
              <a:t>button.equals</a:t>
            </a:r>
            <a:r>
              <a:rPr lang="en-US" altLang="en-US" dirty="0"/>
              <a:t>("$.01"))</a:t>
            </a:r>
          </a:p>
          <a:p>
            <a:pPr eaLnBrk="1" hangingPunct="1"/>
            <a:r>
              <a:rPr lang="en-US" altLang="en-US" dirty="0"/>
              <a:t>		amount += 0.01;</a:t>
            </a:r>
          </a:p>
          <a:p>
            <a:pPr eaLnBrk="1" hangingPunct="1"/>
            <a:r>
              <a:rPr lang="en-US" altLang="en-US" dirty="0"/>
              <a:t>	else if(</a:t>
            </a:r>
            <a:r>
              <a:rPr lang="en-US" altLang="en-US" dirty="0" err="1"/>
              <a:t>button.equals</a:t>
            </a:r>
            <a:r>
              <a:rPr lang="en-US" altLang="en-US" dirty="0"/>
              <a:t>("$.05"))</a:t>
            </a:r>
          </a:p>
          <a:p>
            <a:pPr eaLnBrk="1" hangingPunct="1"/>
            <a:r>
              <a:rPr lang="en-US" altLang="en-US" dirty="0"/>
              <a:t>		amount += 0.05;</a:t>
            </a:r>
          </a:p>
          <a:p>
            <a:pPr eaLnBrk="1" hangingPunct="1"/>
            <a:r>
              <a:rPr lang="en-US" altLang="en-US" dirty="0"/>
              <a:t>	else if(</a:t>
            </a:r>
            <a:r>
              <a:rPr lang="en-US" altLang="en-US" dirty="0" err="1"/>
              <a:t>button.equals</a:t>
            </a:r>
            <a:r>
              <a:rPr lang="en-US" altLang="en-US" dirty="0"/>
              <a:t>("$.10"))</a:t>
            </a:r>
          </a:p>
          <a:p>
            <a:pPr eaLnBrk="1" hangingPunct="1"/>
            <a:r>
              <a:rPr lang="en-US" altLang="en-US" dirty="0"/>
              <a:t>		amount += 0.10;</a:t>
            </a:r>
          </a:p>
          <a:p>
            <a:pPr eaLnBrk="1" hangingPunct="1"/>
            <a:r>
              <a:rPr lang="en-US" altLang="en-US" dirty="0"/>
              <a:t>	else if(</a:t>
            </a:r>
            <a:r>
              <a:rPr lang="en-US" altLang="en-US" dirty="0" err="1"/>
              <a:t>button.equals</a:t>
            </a:r>
            <a:r>
              <a:rPr lang="en-US" altLang="en-US" dirty="0"/>
              <a:t>("$.25"))</a:t>
            </a:r>
          </a:p>
          <a:p>
            <a:pPr eaLnBrk="1" hangingPunct="1"/>
            <a:r>
              <a:rPr lang="en-US" altLang="en-US" dirty="0"/>
              <a:t>		amount += 0.25;</a:t>
            </a:r>
          </a:p>
          <a:p>
            <a:pPr eaLnBrk="1" hangingPunct="1"/>
            <a:r>
              <a:rPr lang="en-US" altLang="en-US" dirty="0"/>
              <a:t>	else if(</a:t>
            </a:r>
            <a:r>
              <a:rPr lang="en-US" altLang="en-US" dirty="0" err="1"/>
              <a:t>button.equals</a:t>
            </a:r>
            <a:r>
              <a:rPr lang="en-US" altLang="en-US" dirty="0"/>
              <a:t>("$.50"))</a:t>
            </a:r>
          </a:p>
          <a:p>
            <a:pPr eaLnBrk="1" hangingPunct="1"/>
            <a:r>
              <a:rPr lang="en-US" altLang="en-US" dirty="0"/>
              <a:t>		amount += 0.50;</a:t>
            </a:r>
          </a:p>
          <a:p>
            <a:pPr eaLnBrk="1" hangingPunct="1"/>
            <a:r>
              <a:rPr lang="en-US" altLang="en-US" dirty="0"/>
              <a:t>	else if(</a:t>
            </a:r>
            <a:r>
              <a:rPr lang="en-US" altLang="en-US" dirty="0" err="1"/>
              <a:t>button.equals</a:t>
            </a:r>
            <a:r>
              <a:rPr lang="en-US" altLang="en-US" dirty="0"/>
              <a:t>("$1.00"))</a:t>
            </a:r>
          </a:p>
          <a:p>
            <a:pPr eaLnBrk="1" hangingPunct="1"/>
            <a:r>
              <a:rPr lang="en-US" altLang="en-US" dirty="0"/>
              <a:t>		amount += 1;</a:t>
            </a:r>
          </a:p>
          <a:p>
            <a:pPr eaLnBrk="1" hangingPunct="1"/>
            <a:r>
              <a:rPr lang="en-US" altLang="en-US" dirty="0"/>
              <a:t>	</a:t>
            </a:r>
            <a:r>
              <a:rPr lang="en-US" altLang="en-US" dirty="0" err="1"/>
              <a:t>output.setText</a:t>
            </a:r>
            <a:r>
              <a:rPr lang="en-US" altLang="en-US" dirty="0"/>
              <a:t>("$  " + </a:t>
            </a:r>
            <a:r>
              <a:rPr lang="en-US" altLang="en-US" dirty="0" smtClean="0"/>
              <a:t>amount);</a:t>
            </a:r>
            <a:endParaRPr lang="en-US" altLang="en-US" dirty="0"/>
          </a:p>
          <a:p>
            <a:pPr eaLnBrk="1" hangingPunct="1"/>
            <a:r>
              <a:rPr lang="en-US" altLang="en-US" dirty="0"/>
              <a:t>}</a:t>
            </a:r>
          </a:p>
        </p:txBody>
      </p:sp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5105400" y="3886200"/>
            <a:ext cx="3609975" cy="1431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200"/>
              <a:t>Because this method and the</a:t>
            </a:r>
          </a:p>
          <a:p>
            <a:pPr eaLnBrk="1" hangingPunct="1"/>
            <a:r>
              <a:rPr lang="en-US" altLang="en-US" sz="2200"/>
              <a:t>constructor both reference </a:t>
            </a:r>
          </a:p>
          <a:p>
            <a:pPr eaLnBrk="1" hangingPunct="1"/>
            <a:r>
              <a:rPr lang="en-US" altLang="en-US" sz="2200"/>
              <a:t>output and amount, we must</a:t>
            </a:r>
          </a:p>
          <a:p>
            <a:pPr eaLnBrk="1" hangingPunct="1"/>
            <a:r>
              <a:rPr lang="en-US" altLang="en-US" sz="2200"/>
              <a:t>declare them as class variables</a:t>
            </a:r>
          </a:p>
        </p:txBody>
      </p:sp>
      <p:sp>
        <p:nvSpPr>
          <p:cNvPr id="17413" name="Text Box 6"/>
          <p:cNvSpPr txBox="1">
            <a:spLocks noChangeArrowheads="1"/>
          </p:cNvSpPr>
          <p:nvPr/>
        </p:nvSpPr>
        <p:spPr bwMode="auto">
          <a:xfrm>
            <a:off x="5943600" y="1143000"/>
            <a:ext cx="2589213" cy="210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200"/>
              <a:t>The DecimalFormat</a:t>
            </a:r>
          </a:p>
          <a:p>
            <a:pPr eaLnBrk="1" hangingPunct="1"/>
            <a:r>
              <a:rPr lang="en-US" altLang="en-US" sz="2200"/>
              <a:t>class allows us to</a:t>
            </a:r>
          </a:p>
          <a:p>
            <a:pPr eaLnBrk="1" hangingPunct="1"/>
            <a:r>
              <a:rPr lang="en-US" altLang="en-US" sz="2200"/>
              <a:t>specify how double</a:t>
            </a:r>
          </a:p>
          <a:p>
            <a:pPr eaLnBrk="1" hangingPunct="1"/>
            <a:r>
              <a:rPr lang="en-US" altLang="en-US" sz="2200"/>
              <a:t>values will be output,</a:t>
            </a:r>
          </a:p>
          <a:p>
            <a:pPr eaLnBrk="1" hangingPunct="1"/>
            <a:r>
              <a:rPr lang="en-US" altLang="en-US" sz="2200"/>
              <a:t>here we use a dollar</a:t>
            </a:r>
          </a:p>
          <a:p>
            <a:pPr eaLnBrk="1" hangingPunct="1"/>
            <a:r>
              <a:rPr lang="en-US" altLang="en-US" sz="2200"/>
              <a:t>and cents format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More on JLabels and JButtons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0"/>
            <a:ext cx="8763000" cy="5867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Aside from Strings, you can insert pictures into JLabels and JButtons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JLabel label1 = new JLabel(image);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JButton button1 = new JButton(image);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image must be an ImageIcon which you can create by specifying the image’s location on disk (such as ImageIcon image = new ImageIcon(“flag.gif”); 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You can include both text and image in a JButton or JLabel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by specifying both a String and then an ImageIcon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JLabel label2 = new JLabel(“Left”, new ImageIcon(“leftarrow.gif”));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You can change the item in the JButton or JLabel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using setText( ) or setIcon( ) as in label1.setText(“…”);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400" smtClean="0"/>
              <a:t>You can also alter what appears in the JButton 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 smtClean="0"/>
              <a:t>based on whether the mouse is pointing at it (called Rollover) or if the button is currently being pressed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JButton button2 = new JButton(icon1);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button2.setPressedIcon(icon2);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1800" smtClean="0"/>
              <a:t>button2.setRolloverIcon(icon3);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Types of GUI Components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686800" cy="5943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200" smtClean="0"/>
              <a:t>JFrame – a container, you place items inside the Frame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/>
              <a:t>JApplet – a container used to run code in web browsers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/>
              <a:t>JPanel – an intermediate container which cannot be viewed by itself, but can be placed inside a frame or applet, and used for graphics 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/>
              <a:t>LayoutManager – an object that configures the components in a JPanel 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800" smtClean="0"/>
              <a:t>types:  FlowLayout, GridLayout and BorderLayout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/>
              <a:t>JButton – click to generate an Event to be handled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/>
              <a:t>JLabel – to output Strings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/>
              <a:t>JTextField – to input Strings (or other data)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/>
              <a:t>JTextArea – to input or output multi-lined text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/>
              <a:t>JCheckBox – boxes that can be clicked on and off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/>
              <a:t>JRadioButton – collection of buttons, only one can be selected at a time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/>
              <a:t>JComboBox – type of menu, click on the box and a menu or list appears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/>
              <a:t>JMenu – same as combo box but appears in the title bar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/>
              <a:t>JSlider – to offer a range of values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200" smtClean="0"/>
              <a:t>JSpinner – click in the up or down arrow to increase/decrease the value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1524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Creating a GUI</a:t>
            </a:r>
          </a:p>
        </p:txBody>
      </p:sp>
      <p:sp>
        <p:nvSpPr>
          <p:cNvPr id="4099" name="Text Box 4"/>
          <p:cNvSpPr txBox="1">
            <a:spLocks noChangeArrowheads="1"/>
          </p:cNvSpPr>
          <p:nvPr/>
        </p:nvSpPr>
        <p:spPr bwMode="auto">
          <a:xfrm>
            <a:off x="228600" y="723900"/>
            <a:ext cx="7727950" cy="613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import javax.swing.*;			// needed for the GUI items</a:t>
            </a:r>
          </a:p>
          <a:p>
            <a:pPr eaLnBrk="1" hangingPunct="1"/>
            <a:r>
              <a:rPr lang="en-US" altLang="en-US"/>
              <a:t>import java.awt.*;				// needed for LayoutManager</a:t>
            </a:r>
          </a:p>
          <a:p>
            <a:pPr eaLnBrk="1" hangingPunct="1"/>
            <a:r>
              <a:rPr lang="en-US" altLang="en-US"/>
              <a:t>public class Template extends JFrame </a:t>
            </a:r>
          </a:p>
          <a:p>
            <a:pPr eaLnBrk="1" hangingPunct="1"/>
            <a:r>
              <a:rPr lang="en-US" altLang="en-US"/>
              <a:t>{</a:t>
            </a:r>
          </a:p>
          <a:p>
            <a:pPr eaLnBrk="1" hangingPunct="1"/>
            <a:r>
              <a:rPr lang="en-US" altLang="en-US"/>
              <a:t>	private static final int X_SIZE = 520, Y_SIZE = 520;</a:t>
            </a:r>
          </a:p>
          <a:p>
            <a:pPr eaLnBrk="1" hangingPunct="1"/>
            <a:r>
              <a:rPr lang="en-US" altLang="en-US"/>
              <a:t>	public static void main(String[] args)</a:t>
            </a:r>
          </a:p>
          <a:p>
            <a:pPr eaLnBrk="1" hangingPunct="1"/>
            <a:r>
              <a:rPr lang="en-US" altLang="en-US"/>
              <a:t>	{</a:t>
            </a:r>
          </a:p>
          <a:p>
            <a:pPr eaLnBrk="1" hangingPunct="1"/>
            <a:r>
              <a:rPr lang="en-US" altLang="en-US"/>
              <a:t>		JFrame frame = new JFrame("GUI Example1");</a:t>
            </a:r>
          </a:p>
          <a:p>
            <a:pPr eaLnBrk="1" hangingPunct="1"/>
            <a:r>
              <a:rPr lang="en-US" altLang="en-US"/>
              <a:t>		frame.setSize(X_SIZE, Y_SIZE);</a:t>
            </a:r>
          </a:p>
          <a:p>
            <a:pPr eaLnBrk="1" hangingPunct="1"/>
            <a:r>
              <a:rPr lang="en-US" altLang="en-US"/>
              <a:t>		GuiPanel panel = new GuiPanel();</a:t>
            </a:r>
          </a:p>
          <a:p>
            <a:pPr eaLnBrk="1" hangingPunct="1"/>
            <a:r>
              <a:rPr lang="en-US" altLang="en-US"/>
              <a:t>		frame.getContentPane().add(panel);</a:t>
            </a:r>
          </a:p>
          <a:p>
            <a:pPr eaLnBrk="1" hangingPunct="1"/>
            <a:r>
              <a:rPr lang="en-US" altLang="en-US"/>
              <a:t>		frame.pack();</a:t>
            </a:r>
          </a:p>
          <a:p>
            <a:pPr eaLnBrk="1" hangingPunct="1"/>
            <a:r>
              <a:rPr lang="en-US" altLang="en-US"/>
              <a:t>		frame.setVisible(true);</a:t>
            </a:r>
          </a:p>
          <a:p>
            <a:pPr eaLnBrk="1" hangingPunct="1"/>
            <a:r>
              <a:rPr lang="en-US" altLang="en-US"/>
              <a:t>		frame.setDefaultCloseOperation(JFrame.EXIT_ON_CLOSE);</a:t>
            </a:r>
          </a:p>
          <a:p>
            <a:pPr eaLnBrk="1" hangingPunct="1"/>
            <a:r>
              <a:rPr lang="en-US" altLang="en-US"/>
              <a:t>	}</a:t>
            </a:r>
          </a:p>
          <a:p>
            <a:pPr eaLnBrk="1" hangingPunct="1"/>
            <a:r>
              <a:rPr lang="en-US" altLang="en-US"/>
              <a:t>	private static class GuiPanel extends JPanel</a:t>
            </a:r>
          </a:p>
          <a:p>
            <a:pPr eaLnBrk="1" hangingPunct="1"/>
            <a:r>
              <a:rPr lang="en-US" altLang="en-US"/>
              <a:t>	{</a:t>
            </a:r>
          </a:p>
          <a:p>
            <a:pPr eaLnBrk="1" hangingPunct="1"/>
            <a:r>
              <a:rPr lang="en-US" altLang="en-US"/>
              <a:t>		public GuiPanel()</a:t>
            </a:r>
          </a:p>
          <a:p>
            <a:pPr eaLnBrk="1" hangingPunct="1"/>
            <a:r>
              <a:rPr lang="en-US" altLang="en-US"/>
              <a:t>		{</a:t>
            </a:r>
          </a:p>
          <a:p>
            <a:pPr eaLnBrk="1" hangingPunct="1"/>
            <a:r>
              <a:rPr lang="en-US" altLang="en-US"/>
              <a:t>		}</a:t>
            </a:r>
          </a:p>
          <a:p>
            <a:pPr eaLnBrk="1" hangingPunct="1"/>
            <a:r>
              <a:rPr lang="en-US" altLang="en-US"/>
              <a:t>	}</a:t>
            </a:r>
          </a:p>
          <a:p>
            <a:pPr eaLnBrk="1" hangingPunct="1"/>
            <a:r>
              <a:rPr lang="en-US" altLang="en-US"/>
              <a:t>}</a:t>
            </a:r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4708525" y="6110288"/>
            <a:ext cx="4094163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/>
              <a:t>Here’s where most of our code will go</a:t>
            </a:r>
          </a:p>
        </p:txBody>
      </p:sp>
      <p:sp>
        <p:nvSpPr>
          <p:cNvPr id="4101" name="Line 6"/>
          <p:cNvSpPr>
            <a:spLocks noChangeShapeType="1"/>
          </p:cNvSpPr>
          <p:nvPr/>
        </p:nvSpPr>
        <p:spPr bwMode="auto">
          <a:xfrm flipH="1" flipV="1">
            <a:off x="2667000" y="6019800"/>
            <a:ext cx="21336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229600" cy="1219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Here, we see the code to create some JButtons and a JLabel, and position them within the JFrame using JPanels</a:t>
            </a:r>
          </a:p>
        </p:txBody>
      </p:sp>
      <p:sp>
        <p:nvSpPr>
          <p:cNvPr id="5124" name="Text Box 5"/>
          <p:cNvSpPr txBox="1">
            <a:spLocks noChangeArrowheads="1"/>
          </p:cNvSpPr>
          <p:nvPr/>
        </p:nvSpPr>
        <p:spPr bwMode="auto">
          <a:xfrm>
            <a:off x="685800" y="2133600"/>
            <a:ext cx="6230938" cy="338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	JButton button1 = new JButton("Button 1");</a:t>
            </a:r>
          </a:p>
          <a:p>
            <a:pPr eaLnBrk="1" hangingPunct="1"/>
            <a:r>
              <a:rPr lang="en-US" altLang="en-US"/>
              <a:t>	JButton button2 = new JButton("Button 2");</a:t>
            </a:r>
          </a:p>
          <a:p>
            <a:pPr eaLnBrk="1" hangingPunct="1"/>
            <a:r>
              <a:rPr lang="en-US" altLang="en-US"/>
              <a:t>	JButton button3 = new JButton("Button 3");</a:t>
            </a:r>
          </a:p>
          <a:p>
            <a:pPr eaLnBrk="1" hangingPunct="1"/>
            <a:r>
              <a:rPr lang="en-US" altLang="en-US"/>
              <a:t>	JPanel panel1 = new JPanel( );</a:t>
            </a:r>
          </a:p>
          <a:p>
            <a:pPr eaLnBrk="1" hangingPunct="1"/>
            <a:r>
              <a:rPr lang="en-US" altLang="en-US"/>
              <a:t>	panel1.add(button1);</a:t>
            </a:r>
          </a:p>
          <a:p>
            <a:pPr eaLnBrk="1" hangingPunct="1"/>
            <a:r>
              <a:rPr lang="en-US" altLang="en-US"/>
              <a:t>	panel1.add(button2);</a:t>
            </a:r>
          </a:p>
          <a:p>
            <a:pPr eaLnBrk="1" hangingPunct="1"/>
            <a:r>
              <a:rPr lang="en-US" altLang="en-US"/>
              <a:t>	panel1.add(button3);</a:t>
            </a:r>
          </a:p>
          <a:p>
            <a:pPr eaLnBrk="1" hangingPunct="1"/>
            <a:r>
              <a:rPr lang="en-US" altLang="en-US"/>
              <a:t>	JLabel output = new JLabel(“                                      ”);</a:t>
            </a:r>
          </a:p>
          <a:p>
            <a:pPr eaLnBrk="1" hangingPunct="1"/>
            <a:r>
              <a:rPr lang="en-US" altLang="en-US"/>
              <a:t>	JPanel panel2 = new JPanel(new GridLayout(2, 1));</a:t>
            </a:r>
          </a:p>
          <a:p>
            <a:pPr eaLnBrk="1" hangingPunct="1"/>
            <a:r>
              <a:rPr lang="en-US" altLang="en-US"/>
              <a:t>	panel2.add(panel1);</a:t>
            </a:r>
          </a:p>
          <a:p>
            <a:pPr eaLnBrk="1" hangingPunct="1"/>
            <a:r>
              <a:rPr lang="en-US" altLang="en-US"/>
              <a:t>	panel2.add(output);</a:t>
            </a:r>
          </a:p>
          <a:p>
            <a:pPr eaLnBrk="1" hangingPunct="1"/>
            <a:r>
              <a:rPr lang="en-US" altLang="en-US"/>
              <a:t>	add(panel2);</a:t>
            </a:r>
          </a:p>
        </p:txBody>
      </p:sp>
      <p:sp>
        <p:nvSpPr>
          <p:cNvPr id="5125" name="Text Box 6"/>
          <p:cNvSpPr txBox="1">
            <a:spLocks noChangeArrowheads="1"/>
          </p:cNvSpPr>
          <p:nvPr/>
        </p:nvSpPr>
        <p:spPr bwMode="auto">
          <a:xfrm>
            <a:off x="4724400" y="5334000"/>
            <a:ext cx="4206875" cy="1311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/>
              <a:t>Two panels, one consists of 3 buttons,</a:t>
            </a:r>
          </a:p>
          <a:p>
            <a:pPr eaLnBrk="1" hangingPunct="1"/>
            <a:r>
              <a:rPr lang="en-US" altLang="en-US" sz="2000"/>
              <a:t>one consists of a panel in row 1 and the</a:t>
            </a:r>
          </a:p>
          <a:p>
            <a:pPr eaLnBrk="1" hangingPunct="1"/>
            <a:r>
              <a:rPr lang="en-US" altLang="en-US" sz="2000"/>
              <a:t>JLabel in row 2 – the JLabel will get be</a:t>
            </a:r>
          </a:p>
          <a:p>
            <a:pPr eaLnBrk="1" hangingPunct="1"/>
            <a:r>
              <a:rPr lang="en-US" altLang="en-US" sz="2000"/>
              <a:t>used later in these notes</a:t>
            </a:r>
          </a:p>
        </p:txBody>
      </p:sp>
      <p:sp>
        <p:nvSpPr>
          <p:cNvPr id="5126" name="Line 7"/>
          <p:cNvSpPr>
            <a:spLocks noChangeShapeType="1"/>
          </p:cNvSpPr>
          <p:nvPr/>
        </p:nvSpPr>
        <p:spPr bwMode="auto">
          <a:xfrm flipH="1">
            <a:off x="3733800" y="6019800"/>
            <a:ext cx="914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7" name="Text Box 9"/>
          <p:cNvSpPr txBox="1">
            <a:spLocks noChangeArrowheads="1"/>
          </p:cNvSpPr>
          <p:nvPr/>
        </p:nvSpPr>
        <p:spPr bwMode="auto">
          <a:xfrm>
            <a:off x="5791200" y="2895600"/>
            <a:ext cx="3262313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2000"/>
              <a:t>What happens when you</a:t>
            </a:r>
          </a:p>
          <a:p>
            <a:pPr eaLnBrk="1" hangingPunct="1"/>
            <a:r>
              <a:rPr lang="en-US" altLang="en-US" sz="2000"/>
              <a:t>click on one of the JButtons?  </a:t>
            </a:r>
          </a:p>
          <a:p>
            <a:pPr eaLnBrk="1" hangingPunct="1"/>
            <a:r>
              <a:rPr lang="en-US" altLang="en-US" sz="2000"/>
              <a:t>Nothing.  Why not?</a:t>
            </a:r>
          </a:p>
        </p:txBody>
      </p:sp>
      <p:pic>
        <p:nvPicPr>
          <p:cNvPr id="512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486400"/>
            <a:ext cx="320040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Layouts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09600"/>
            <a:ext cx="8686800" cy="6248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There are 3 main layouts that we will use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FlowLayout – JPanels will default to this form if we don’t specify otherwise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smtClean="0"/>
              <a:t>items are inserted in the same row until there is no room, then the next items go into the next row, etc (the previous slide used this default mode)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GridLayout – allows you to specify how many items per row by indicating a row and column number 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smtClean="0"/>
              <a:t>in general, you specify GridLayout(x, y) for x rows and y columns 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smtClean="0"/>
              <a:t>items are added to the first row until there is 1 item in each column, then it goes onto the next row, so it is similar to FlowLayout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BorderLayout – gives you five regions, NORTH, SOUTH, EAST, WEST and CENTER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smtClean="0"/>
              <a:t>when adding an item to the container, specify which of the five regions you want it placed into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smtClean="0"/>
              <a:t>the layout manager will space items out evenly so that each item takes up the same amount of space – this can lead to lopsided looking GUIs, so you will want to create JPanels and insert them into other JPanels – see the example on the next slide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Another Example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229600" cy="8382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The first set of code is sloppy, the second set makes the GUI look better</a:t>
            </a:r>
          </a:p>
        </p:txBody>
      </p:sp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2209800"/>
            <a:ext cx="4419600" cy="752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</p:pic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381000" y="1828800"/>
            <a:ext cx="6618288" cy="283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JButton button1 = new JButton("Button 1 has a long title doesn't it?");</a:t>
            </a:r>
          </a:p>
          <a:p>
            <a:pPr eaLnBrk="1" hangingPunct="1"/>
            <a:r>
              <a:rPr lang="en-US" altLang="en-US"/>
              <a:t>JButton button2 = new JButton("2");</a:t>
            </a:r>
          </a:p>
          <a:p>
            <a:pPr eaLnBrk="1" hangingPunct="1"/>
            <a:r>
              <a:rPr lang="en-US" altLang="en-US"/>
              <a:t>JButton button3 = new JButton("3");</a:t>
            </a:r>
          </a:p>
          <a:p>
            <a:pPr eaLnBrk="1" hangingPunct="1"/>
            <a:r>
              <a:rPr lang="en-US" altLang="en-US"/>
              <a:t>JButton button4 = new JButton("4");</a:t>
            </a:r>
          </a:p>
          <a:p>
            <a:pPr eaLnBrk="1" hangingPunct="1"/>
            <a:r>
              <a:rPr lang="en-US" altLang="en-US"/>
              <a:t>JPanel panel = new JPanel(new GridLayout(2, 2));</a:t>
            </a:r>
          </a:p>
          <a:p>
            <a:pPr eaLnBrk="1" hangingPunct="1"/>
            <a:r>
              <a:rPr lang="en-US" altLang="en-US"/>
              <a:t>panel.add(button1);</a:t>
            </a:r>
          </a:p>
          <a:p>
            <a:pPr eaLnBrk="1" hangingPunct="1"/>
            <a:r>
              <a:rPr lang="en-US" altLang="en-US"/>
              <a:t>panel.add(button2);</a:t>
            </a:r>
          </a:p>
          <a:p>
            <a:pPr eaLnBrk="1" hangingPunct="1"/>
            <a:r>
              <a:rPr lang="en-US" altLang="en-US"/>
              <a:t>panel.add(button3);</a:t>
            </a:r>
          </a:p>
          <a:p>
            <a:pPr eaLnBrk="1" hangingPunct="1"/>
            <a:r>
              <a:rPr lang="en-US" altLang="en-US"/>
              <a:t>panel.add(button4);</a:t>
            </a:r>
          </a:p>
          <a:p>
            <a:pPr eaLnBrk="1" hangingPunct="1"/>
            <a:r>
              <a:rPr lang="en-US" altLang="en-US"/>
              <a:t>add(panel);</a:t>
            </a:r>
          </a:p>
        </p:txBody>
      </p:sp>
      <p:pic>
        <p:nvPicPr>
          <p:cNvPr id="7174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5105400"/>
            <a:ext cx="2952750" cy="118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</p:pic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3810000" y="3429000"/>
            <a:ext cx="4941888" cy="3113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… set up the 4 JButtons as before</a:t>
            </a:r>
          </a:p>
          <a:p>
            <a:pPr eaLnBrk="1" hangingPunct="1"/>
            <a:r>
              <a:rPr lang="en-US" altLang="en-US"/>
              <a:t>JPanel panel1 = new JPanel( );</a:t>
            </a:r>
          </a:p>
          <a:p>
            <a:pPr eaLnBrk="1" hangingPunct="1"/>
            <a:r>
              <a:rPr lang="en-US" altLang="en-US"/>
              <a:t>JPanel panel2 = new JPanel( );</a:t>
            </a:r>
          </a:p>
          <a:p>
            <a:pPr eaLnBrk="1" hangingPunct="1"/>
            <a:r>
              <a:rPr lang="en-US" altLang="en-US"/>
              <a:t>JPanel panel3 = new JPanel(new GridLayout(2, 1));</a:t>
            </a:r>
          </a:p>
          <a:p>
            <a:pPr eaLnBrk="1" hangingPunct="1"/>
            <a:r>
              <a:rPr lang="en-US" altLang="en-US"/>
              <a:t>panel1.add(button1);</a:t>
            </a:r>
          </a:p>
          <a:p>
            <a:pPr eaLnBrk="1" hangingPunct="1"/>
            <a:r>
              <a:rPr lang="en-US" altLang="en-US"/>
              <a:t>panel2.add(button2);</a:t>
            </a:r>
          </a:p>
          <a:p>
            <a:pPr eaLnBrk="1" hangingPunct="1"/>
            <a:r>
              <a:rPr lang="en-US" altLang="en-US"/>
              <a:t>panel2.add(button3);</a:t>
            </a:r>
          </a:p>
          <a:p>
            <a:pPr eaLnBrk="1" hangingPunct="1"/>
            <a:r>
              <a:rPr lang="en-US" altLang="en-US"/>
              <a:t>panel2.add(button4);</a:t>
            </a:r>
          </a:p>
          <a:p>
            <a:pPr eaLnBrk="1" hangingPunct="1"/>
            <a:r>
              <a:rPr lang="en-US" altLang="en-US"/>
              <a:t>panel3.add(panel1);</a:t>
            </a:r>
          </a:p>
          <a:p>
            <a:pPr eaLnBrk="1" hangingPunct="1"/>
            <a:r>
              <a:rPr lang="en-US" altLang="en-US"/>
              <a:t>panel3.add(panel2);</a:t>
            </a:r>
          </a:p>
          <a:p>
            <a:pPr eaLnBrk="1" hangingPunct="1"/>
            <a:r>
              <a:rPr lang="en-US" altLang="en-US"/>
              <a:t>add(panel3);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Reacting to the JButtons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838200"/>
            <a:ext cx="8763000" cy="5867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To this point, we have only set up the GUI, if you click on any JButton, nothing happens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why not?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Clicking on a JButton generates an ActionEvent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but without an ActionListener, your program ignores that event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800" smtClean="0"/>
              <a:t>We must then implement an ActionListener, how?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add import java.awt.event.*; (for the Event classes)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add “implements ActionListener” to the class header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smtClean="0"/>
              <a:t>this says that a listener will be made available in this class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we must describe who will handle the event so add button1.addActionListener(this); 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smtClean="0"/>
              <a:t>and similarly for button2 and any other JButton) – </a:t>
            </a:r>
            <a:r>
              <a:rPr lang="en-US" altLang="en-US" sz="2000" i="1" smtClean="0"/>
              <a:t>this </a:t>
            </a:r>
            <a:r>
              <a:rPr lang="en-US" altLang="en-US" sz="2000" smtClean="0"/>
              <a:t>means this class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2400" smtClean="0"/>
              <a:t>to implement the ActionListener include a method called actionPerformed in your class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2000" smtClean="0"/>
              <a:t>this method is called every time one of the JButtons is clicked, so whatever you want to have happen will be implemented in this method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-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Example Continued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685800"/>
            <a:ext cx="8915400" cy="68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200" smtClean="0"/>
              <a:t>We enhance our previous example of 3 buttons by having the GUI output into the JLabel a message indicating which button was clicked</a:t>
            </a: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152400" y="1270000"/>
            <a:ext cx="4708525" cy="547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/>
              <a:t>public class Template implements ActionListener</a:t>
            </a:r>
          </a:p>
          <a:p>
            <a:pPr eaLnBrk="1" hangingPunct="1"/>
            <a:r>
              <a:rPr lang="en-US" altLang="en-US" sz="1600"/>
              <a:t>{</a:t>
            </a:r>
          </a:p>
          <a:p>
            <a:pPr eaLnBrk="1" hangingPunct="1"/>
            <a:r>
              <a:rPr lang="en-US" altLang="en-US" sz="1600"/>
              <a:t>    private static JLabel output;</a:t>
            </a:r>
          </a:p>
          <a:p>
            <a:pPr eaLnBrk="1" hangingPunct="1"/>
            <a:r>
              <a:rPr lang="en-US" altLang="en-US" sz="1600"/>
              <a:t>    public Template( ) </a:t>
            </a:r>
          </a:p>
          <a:p>
            <a:pPr eaLnBrk="1" hangingPunct="1"/>
            <a:r>
              <a:rPr lang="en-US" altLang="en-US" sz="1600"/>
              <a:t>    {</a:t>
            </a:r>
          </a:p>
          <a:p>
            <a:pPr eaLnBrk="1" hangingPunct="1"/>
            <a:r>
              <a:rPr lang="en-US" altLang="en-US" sz="1600"/>
              <a:t>	JButton button1 = new JButton("Button 1");</a:t>
            </a:r>
          </a:p>
          <a:p>
            <a:pPr eaLnBrk="1" hangingPunct="1"/>
            <a:r>
              <a:rPr lang="en-US" altLang="en-US" sz="1600"/>
              <a:t>	JButton button2 = new JButton("Button 2");</a:t>
            </a:r>
          </a:p>
          <a:p>
            <a:pPr eaLnBrk="1" hangingPunct="1"/>
            <a:r>
              <a:rPr lang="en-US" altLang="en-US" sz="1600"/>
              <a:t>	JButton button3 = new JButton("Button 3");</a:t>
            </a:r>
          </a:p>
          <a:p>
            <a:pPr eaLnBrk="1" hangingPunct="1"/>
            <a:r>
              <a:rPr lang="en-US" altLang="en-US" sz="1600"/>
              <a:t>	JPanel panel1 = new JPanel( );</a:t>
            </a:r>
          </a:p>
          <a:p>
            <a:pPr eaLnBrk="1" hangingPunct="1"/>
            <a:r>
              <a:rPr lang="en-US" altLang="en-US" sz="1600"/>
              <a:t>	button1.addActionListener(this);</a:t>
            </a:r>
          </a:p>
          <a:p>
            <a:pPr eaLnBrk="1" hangingPunct="1"/>
            <a:r>
              <a:rPr lang="en-US" altLang="en-US" sz="1600"/>
              <a:t>	button2.addActionListener(this);</a:t>
            </a:r>
          </a:p>
          <a:p>
            <a:pPr eaLnBrk="1" hangingPunct="1"/>
            <a:r>
              <a:rPr lang="en-US" altLang="en-US" sz="1600"/>
              <a:t>	button3.addActionListener(this);</a:t>
            </a:r>
          </a:p>
          <a:p>
            <a:pPr eaLnBrk="1" hangingPunct="1"/>
            <a:r>
              <a:rPr lang="en-US" altLang="en-US" sz="1600"/>
              <a:t>	panel1.add(button1);</a:t>
            </a:r>
          </a:p>
          <a:p>
            <a:pPr eaLnBrk="1" hangingPunct="1"/>
            <a:r>
              <a:rPr lang="en-US" altLang="en-US" sz="1600"/>
              <a:t>	panel1.add(button2);</a:t>
            </a:r>
          </a:p>
          <a:p>
            <a:pPr eaLnBrk="1" hangingPunct="1"/>
            <a:r>
              <a:rPr lang="en-US" altLang="en-US" sz="1600"/>
              <a:t>	panel1.add(button3);</a:t>
            </a:r>
          </a:p>
          <a:p>
            <a:pPr eaLnBrk="1" hangingPunct="1"/>
            <a:r>
              <a:rPr lang="en-US" altLang="en-US" sz="1600"/>
              <a:t>	output = new JLabel("                     ");</a:t>
            </a:r>
          </a:p>
          <a:p>
            <a:pPr eaLnBrk="1" hangingPunct="1"/>
            <a:r>
              <a:rPr lang="en-US" altLang="en-US" sz="1600"/>
              <a:t>	JPanel panel2 = new JPanel(new </a:t>
            </a:r>
          </a:p>
          <a:p>
            <a:pPr eaLnBrk="1" hangingPunct="1"/>
            <a:r>
              <a:rPr lang="en-US" altLang="en-US" sz="1600"/>
              <a:t>		GridLayout(2, 1));</a:t>
            </a:r>
          </a:p>
          <a:p>
            <a:pPr eaLnBrk="1" hangingPunct="1"/>
            <a:r>
              <a:rPr lang="en-US" altLang="en-US" sz="1600"/>
              <a:t>	panel2.add(panel1);</a:t>
            </a:r>
          </a:p>
          <a:p>
            <a:pPr eaLnBrk="1" hangingPunct="1"/>
            <a:r>
              <a:rPr lang="en-US" altLang="en-US" sz="1600"/>
              <a:t>	panel2.add(output);</a:t>
            </a:r>
          </a:p>
          <a:p>
            <a:pPr eaLnBrk="1" hangingPunct="1"/>
            <a:r>
              <a:rPr lang="en-US" altLang="en-US" sz="1600"/>
              <a:t>	add(panel2);</a:t>
            </a:r>
          </a:p>
          <a:p>
            <a:pPr eaLnBrk="1" hangingPunct="1"/>
            <a:r>
              <a:rPr lang="en-US" altLang="en-US" sz="1600"/>
              <a:t>    }</a:t>
            </a:r>
          </a:p>
        </p:txBody>
      </p:sp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600200"/>
            <a:ext cx="3352800" cy="122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</p:pic>
      <p:sp>
        <p:nvSpPr>
          <p:cNvPr id="11270" name="Line 6"/>
          <p:cNvSpPr>
            <a:spLocks noChangeShapeType="1"/>
          </p:cNvSpPr>
          <p:nvPr/>
        </p:nvSpPr>
        <p:spPr bwMode="auto">
          <a:xfrm flipH="1">
            <a:off x="3886200" y="3276600"/>
            <a:ext cx="1295400" cy="3810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5241925" y="3086100"/>
            <a:ext cx="3486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/>
              <a:t>All three buttons will have the same</a:t>
            </a:r>
          </a:p>
          <a:p>
            <a:pPr eaLnBrk="1" hangingPunct="1"/>
            <a:r>
              <a:rPr lang="en-US" altLang="en-US"/>
              <a:t>handler, written in this class</a:t>
            </a:r>
          </a:p>
        </p:txBody>
      </p:sp>
      <p:sp>
        <p:nvSpPr>
          <p:cNvPr id="9224" name="Text Box 8"/>
          <p:cNvSpPr txBox="1">
            <a:spLocks noChangeArrowheads="1"/>
          </p:cNvSpPr>
          <p:nvPr/>
        </p:nvSpPr>
        <p:spPr bwMode="auto">
          <a:xfrm>
            <a:off x="4648200" y="4343400"/>
            <a:ext cx="4064000" cy="204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 sz="1600"/>
              <a:t>    public void actionPerformed(ActionEvent e)</a:t>
            </a:r>
          </a:p>
          <a:p>
            <a:pPr eaLnBrk="1" hangingPunct="1"/>
            <a:r>
              <a:rPr lang="en-US" altLang="en-US" sz="1600"/>
              <a:t>    {</a:t>
            </a:r>
          </a:p>
          <a:p>
            <a:pPr eaLnBrk="1" hangingPunct="1"/>
            <a:r>
              <a:rPr lang="en-US" altLang="en-US" sz="1600"/>
              <a:t>	String message = "You clicked on " </a:t>
            </a:r>
          </a:p>
          <a:p>
            <a:pPr eaLnBrk="1" hangingPunct="1"/>
            <a:r>
              <a:rPr lang="en-US" altLang="en-US" sz="1600"/>
              <a:t>	       + e.getActionCommand( );</a:t>
            </a:r>
          </a:p>
          <a:p>
            <a:pPr eaLnBrk="1" hangingPunct="1"/>
            <a:r>
              <a:rPr lang="en-US" altLang="en-US" sz="1600"/>
              <a:t>	output.setText(message);</a:t>
            </a:r>
          </a:p>
          <a:p>
            <a:pPr eaLnBrk="1" hangingPunct="1"/>
            <a:r>
              <a:rPr lang="en-US" altLang="en-US" sz="1600"/>
              <a:t>    }</a:t>
            </a:r>
          </a:p>
          <a:p>
            <a:pPr eaLnBrk="1" hangingPunct="1"/>
            <a:r>
              <a:rPr lang="en-US" altLang="en-US" sz="1600"/>
              <a:t>}   // ends Template inner class</a:t>
            </a:r>
          </a:p>
          <a:p>
            <a:pPr eaLnBrk="1" hangingPunct="1"/>
            <a:endParaRPr lang="en-US" altLang="en-US" sz="1600"/>
          </a:p>
        </p:txBody>
      </p:sp>
      <p:sp>
        <p:nvSpPr>
          <p:cNvPr id="11273" name="Line 9"/>
          <p:cNvSpPr>
            <a:spLocks noChangeShapeType="1"/>
          </p:cNvSpPr>
          <p:nvPr/>
        </p:nvSpPr>
        <p:spPr bwMode="auto">
          <a:xfrm flipH="1">
            <a:off x="6477000" y="3733800"/>
            <a:ext cx="457200" cy="6096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226" name="Text Box 10"/>
          <p:cNvSpPr txBox="1">
            <a:spLocks noChangeArrowheads="1"/>
          </p:cNvSpPr>
          <p:nvPr/>
        </p:nvSpPr>
        <p:spPr bwMode="auto">
          <a:xfrm>
            <a:off x="4251325" y="6362700"/>
            <a:ext cx="46863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rnd" algn="ctr">
                <a:solidFill>
                  <a:srgbClr val="000000"/>
                </a:solidFill>
                <a:prstDash val="sysDot"/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altLang="en-US">
                <a:solidFill>
                  <a:schemeClr val="accent2"/>
                </a:solidFill>
              </a:rPr>
              <a:t>NOTE:  main method omitted for space purposes</a:t>
            </a:r>
          </a:p>
        </p:txBody>
      </p:sp>
      <p:sp>
        <p:nvSpPr>
          <p:cNvPr id="13" name="Line 6"/>
          <p:cNvSpPr>
            <a:spLocks noChangeShapeType="1"/>
          </p:cNvSpPr>
          <p:nvPr/>
        </p:nvSpPr>
        <p:spPr bwMode="auto">
          <a:xfrm flipH="1" flipV="1">
            <a:off x="762000" y="2057400"/>
            <a:ext cx="381000" cy="3048000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Some Comments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838200"/>
            <a:ext cx="8686800" cy="5791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We moved the declaration of the JLabel output to be placed before our constructor function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this allows the variable output to be known throughout the class, so it can be referenced in both the constructor (to add it to the JFrame) and in actionPerformed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altLang="en-US" sz="2000" smtClean="0"/>
              <a:t>why didn’t we do this with any other GUI components?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actionPerformed is passed an event, the event contains the name of the JButton pressed, we use this information in our output, we get this String using getActionCommand( )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we can change a label’s String by using setText(…)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/>
              <a:t>The word </a:t>
            </a:r>
            <a:r>
              <a:rPr lang="en-US" altLang="en-US" sz="2800" i="1" smtClean="0"/>
              <a:t>this </a:t>
            </a:r>
            <a:r>
              <a:rPr lang="en-US" altLang="en-US" sz="2800" smtClean="0"/>
              <a:t>is used in Java to say that the needed code will be implemented here, in this class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 smtClean="0"/>
              <a:t>there are many alternative ways to specify where an event listener will be placed, we will stick with this approach because its easiest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rnd" cmpd="sng" algn="ctr">
          <a:solidFill>
            <a:schemeClr val="tx1"/>
          </a:solidFill>
          <a:prstDash val="sysDot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rnd" cmpd="sng" algn="ctr">
          <a:solidFill>
            <a:schemeClr val="tx1"/>
          </a:solidFill>
          <a:prstDash val="sysDot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467</TotalTime>
  <Words>1726</Words>
  <Application>Microsoft Office PowerPoint</Application>
  <PresentationFormat>On-screen Show (4:3)</PresentationFormat>
  <Paragraphs>320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Times New Roman</vt:lpstr>
      <vt:lpstr>Arial</vt:lpstr>
      <vt:lpstr>Calibri</vt:lpstr>
      <vt:lpstr>Default Design</vt:lpstr>
      <vt:lpstr>Introduction to GUI</vt:lpstr>
      <vt:lpstr>Types of GUI Components</vt:lpstr>
      <vt:lpstr>Creating a GUI</vt:lpstr>
      <vt:lpstr>Example</vt:lpstr>
      <vt:lpstr>Layouts</vt:lpstr>
      <vt:lpstr>Another Example</vt:lpstr>
      <vt:lpstr>Reacting to the JButtons</vt:lpstr>
      <vt:lpstr>Example Continued</vt:lpstr>
      <vt:lpstr>Some Comments</vt:lpstr>
      <vt:lpstr>JTextField for Input</vt:lpstr>
      <vt:lpstr>Temperature Conversion Example</vt:lpstr>
      <vt:lpstr>Rest of the Code</vt:lpstr>
      <vt:lpstr>Developing a GUI</vt:lpstr>
      <vt:lpstr>Code – Part 1</vt:lpstr>
      <vt:lpstr>Code – Part 2</vt:lpstr>
      <vt:lpstr>Code:  Part 3</vt:lpstr>
      <vt:lpstr>More on JLabels and JButtons</vt:lpstr>
    </vt:vector>
  </TitlesOfParts>
  <Company>oit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GUI</dc:title>
  <dc:creator>foxr</dc:creator>
  <cp:lastModifiedBy>Administrator</cp:lastModifiedBy>
  <cp:revision>16</cp:revision>
  <dcterms:created xsi:type="dcterms:W3CDTF">2005-06-01T13:25:43Z</dcterms:created>
  <dcterms:modified xsi:type="dcterms:W3CDTF">2015-06-17T14:19:33Z</dcterms:modified>
</cp:coreProperties>
</file>