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73" r:id="rId15"/>
    <p:sldId id="276" r:id="rId16"/>
    <p:sldId id="269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>
        <p:scale>
          <a:sx n="80" d="100"/>
          <a:sy n="80" d="100"/>
        </p:scale>
        <p:origin x="-62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5FA35-2737-4217-A899-18E2CB7A9E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379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62FD1-F5A7-44FA-AE03-A87ED60BD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1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F1BFB-B7E7-4750-B914-16EE43316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84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E9FBA-CD33-44C6-A925-A958CE01EF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563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B2575-954C-4BA2-B245-9C6A5E724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211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3E3EE-4AAC-497A-A1FB-428292CCA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65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AF7B0-2791-4352-BC0D-6538C2663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844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76F9E-FDA6-4085-98AF-FA01C610F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30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1E5C5-D2B2-4957-A10B-86BEA508E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09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7DC3C-8041-4E99-ADAF-3589527A1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4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455D8-8A9F-4579-84EC-E203E5E9D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8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093EA"/>
            </a:gs>
            <a:gs pos="100000">
              <a:srgbClr val="9FEBFD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22FDCE8-3EFB-48F9-B31E-F91156856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Writing Classes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You have already used 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String, Random, </a:t>
            </a:r>
            <a:r>
              <a:rPr lang="en-US" altLang="en-US" sz="2000" dirty="0" smtClean="0"/>
              <a:t>Scanner, </a:t>
            </a:r>
            <a:r>
              <a:rPr lang="en-US" altLang="en-US" sz="2000" dirty="0" smtClean="0"/>
              <a:t>Math, </a:t>
            </a:r>
            <a:r>
              <a:rPr lang="en-US" altLang="en-US" sz="2000" dirty="0" smtClean="0"/>
              <a:t>Graphics, </a:t>
            </a:r>
            <a:r>
              <a:rPr lang="en-US" altLang="en-US" sz="2000" dirty="0" err="1" smtClean="0"/>
              <a:t>etc</a:t>
            </a: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To use a class: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import the class or the package containing the class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create a variable of that type </a:t>
            </a:r>
            <a:r>
              <a:rPr lang="en-US" altLang="en-US" sz="1800" dirty="0" smtClean="0"/>
              <a:t>(you </a:t>
            </a:r>
            <a:r>
              <a:rPr lang="en-US" altLang="en-US" sz="1800" dirty="0" smtClean="0"/>
              <a:t>don’t have to do this for </a:t>
            </a:r>
            <a:r>
              <a:rPr lang="en-US" altLang="en-US" sz="1800" dirty="0" smtClean="0"/>
              <a:t>Math)</a:t>
            </a:r>
            <a:endParaRPr lang="en-US" altLang="en-US" sz="18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instantiate the variable using new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interact with it by passing messages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We now turn to developing our own 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One aspect of OOP is that any new class expands the language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you may use your own classes or others’ classes in building new classes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thus, the language continues to grow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Another use of the class is for modeling the “real-world” closer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a class represents a class of object in the world that we might want to interact with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each class is self-contained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Class Methods:  </a:t>
            </a:r>
            <a:br>
              <a:rPr lang="en-US" altLang="en-US" smtClean="0"/>
            </a:br>
            <a:r>
              <a:rPr lang="en-US" altLang="en-US" smtClean="0"/>
              <a:t>Mutators, Accessors, Constructors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7630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We have already mentioned Constructors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Methods that initialize an 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All classes must have at least a constructor (although if you forget to provide one, Java gives you a default constructor that doesn’t do much)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In addition, a class will require methods to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Access a data member to return the value so that it can be used elsewhere (known as </a:t>
            </a:r>
            <a:r>
              <a:rPr lang="en-US" altLang="en-US" sz="2400" i="1" smtClean="0"/>
              <a:t>accessor </a:t>
            </a:r>
            <a:r>
              <a:rPr lang="en-US" altLang="en-US" sz="2400" smtClean="0"/>
              <a:t>methods)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Allow values stored in data members to be updated/altered (known as </a:t>
            </a:r>
            <a:r>
              <a:rPr lang="en-US" altLang="en-US" sz="2400" i="1" smtClean="0"/>
              <a:t>mutator </a:t>
            </a:r>
            <a:r>
              <a:rPr lang="en-US" altLang="en-US" sz="2400" smtClean="0"/>
              <a:t>methods)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In the Date example, setDate and advanceDate are mutators, and getDate is an accessor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0"/>
            <a:ext cx="441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BaseballPlayer </a:t>
            </a:r>
          </a:p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Class Code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52400" y="1366838"/>
            <a:ext cx="4613275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/>
              <a:t> public class BaseballPlayer</a:t>
            </a:r>
          </a:p>
          <a:p>
            <a:pPr eaLnBrk="1" hangingPunct="1"/>
            <a:r>
              <a:rPr lang="en-US" altLang="en-US" sz="1600"/>
              <a:t> {</a:t>
            </a:r>
          </a:p>
          <a:p>
            <a:pPr eaLnBrk="1" hangingPunct="1"/>
            <a:r>
              <a:rPr lang="en-US" altLang="en-US" sz="1600"/>
              <a:t>       private String name, position, team;</a:t>
            </a:r>
          </a:p>
          <a:p>
            <a:pPr eaLnBrk="1" hangingPunct="1"/>
            <a:r>
              <a:rPr lang="en-US" altLang="en-US" sz="1600"/>
              <a:t>       private int atBats, hits, doubles, triples, homers;</a:t>
            </a:r>
          </a:p>
          <a:p>
            <a:pPr eaLnBrk="1" hangingPunct="1"/>
            <a:r>
              <a:rPr lang="en-US" altLang="en-US" sz="1600"/>
              <a:t>       private double battingAvg, sluggingPct;</a:t>
            </a:r>
          </a:p>
          <a:p>
            <a:pPr eaLnBrk="1" hangingPunct="1"/>
            <a:endParaRPr lang="en-US" altLang="en-US" sz="1600"/>
          </a:p>
          <a:p>
            <a:pPr eaLnBrk="1" hangingPunct="1"/>
            <a:r>
              <a:rPr lang="en-US" altLang="en-US" sz="1600"/>
              <a:t>      public BaseballPlayer(String n)</a:t>
            </a:r>
          </a:p>
          <a:p>
            <a:pPr eaLnBrk="1" hangingPunct="1"/>
            <a:r>
              <a:rPr lang="en-US" altLang="en-US" sz="1600"/>
              <a:t>      {</a:t>
            </a:r>
          </a:p>
          <a:p>
            <a:pPr eaLnBrk="1" hangingPunct="1"/>
            <a:r>
              <a:rPr lang="en-US" altLang="en-US" sz="1600"/>
              <a:t>	name=n;</a:t>
            </a:r>
          </a:p>
          <a:p>
            <a:pPr eaLnBrk="1" hangingPunct="1"/>
            <a:r>
              <a:rPr lang="en-US" altLang="en-US" sz="1600"/>
              <a:t>	position=null; team=null;</a:t>
            </a:r>
          </a:p>
          <a:p>
            <a:pPr eaLnBrk="1" hangingPunct="1"/>
            <a:r>
              <a:rPr lang="en-US" altLang="en-US" sz="1600"/>
              <a:t>	atBats=0; hits=0; doubles=0; triples=0;</a:t>
            </a:r>
          </a:p>
          <a:p>
            <a:pPr eaLnBrk="1" hangingPunct="1"/>
            <a:r>
              <a:rPr lang="en-US" altLang="en-US" sz="1600"/>
              <a:t>	homers=0;</a:t>
            </a:r>
          </a:p>
          <a:p>
            <a:pPr eaLnBrk="1" hangingPunct="1"/>
            <a:r>
              <a:rPr lang="en-US" altLang="en-US" sz="1600"/>
              <a:t>      }</a:t>
            </a:r>
          </a:p>
          <a:p>
            <a:pPr eaLnBrk="1" hangingPunct="1"/>
            <a:endParaRPr lang="en-US" altLang="en-US" sz="1600"/>
          </a:p>
          <a:p>
            <a:pPr eaLnBrk="1" hangingPunct="1"/>
            <a:r>
              <a:rPr lang="en-US" altLang="en-US" sz="1600"/>
              <a:t>       public BaseballPlayer(String n, String p, String t)</a:t>
            </a:r>
          </a:p>
          <a:p>
            <a:pPr eaLnBrk="1" hangingPunct="1"/>
            <a:r>
              <a:rPr lang="en-US" altLang="en-US" sz="1600"/>
              <a:t>       {</a:t>
            </a:r>
          </a:p>
          <a:p>
            <a:pPr eaLnBrk="1" hangingPunct="1"/>
            <a:r>
              <a:rPr lang="en-US" altLang="en-US" sz="1600"/>
              <a:t>	name=n;position=p;team=t;</a:t>
            </a:r>
          </a:p>
          <a:p>
            <a:pPr eaLnBrk="1" hangingPunct="1"/>
            <a:r>
              <a:rPr lang="en-US" altLang="en-US" sz="1600"/>
              <a:t>	atBats=0; hits=0; doubles=0; triples=0;</a:t>
            </a:r>
          </a:p>
          <a:p>
            <a:pPr eaLnBrk="1" hangingPunct="1"/>
            <a:r>
              <a:rPr lang="en-US" altLang="en-US" sz="1600"/>
              <a:t>	homers=0;</a:t>
            </a:r>
          </a:p>
          <a:p>
            <a:pPr eaLnBrk="1" hangingPunct="1"/>
            <a:r>
              <a:rPr lang="en-US" altLang="en-US" sz="1600"/>
              <a:t>       }</a:t>
            </a:r>
          </a:p>
          <a:p>
            <a:pPr eaLnBrk="1" hangingPunct="1"/>
            <a:endParaRPr lang="en-US" altLang="en-US" sz="160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591050" y="152400"/>
            <a:ext cx="4473575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/>
              <a:t> public void playsGame(int a, int s, int d, int t, int h)</a:t>
            </a:r>
          </a:p>
          <a:p>
            <a:pPr eaLnBrk="1" hangingPunct="1"/>
            <a:r>
              <a:rPr lang="en-US" altLang="en-US" sz="1600"/>
              <a:t> {</a:t>
            </a:r>
          </a:p>
          <a:p>
            <a:pPr eaLnBrk="1" hangingPunct="1"/>
            <a:r>
              <a:rPr lang="en-US" altLang="en-US" sz="1600"/>
              <a:t>         atBats+=a;</a:t>
            </a:r>
          </a:p>
          <a:p>
            <a:pPr eaLnBrk="1" hangingPunct="1"/>
            <a:r>
              <a:rPr lang="en-US" altLang="en-US" sz="1600"/>
              <a:t>         hits+=s;</a:t>
            </a:r>
          </a:p>
          <a:p>
            <a:pPr eaLnBrk="1" hangingPunct="1"/>
            <a:r>
              <a:rPr lang="en-US" altLang="en-US" sz="1600"/>
              <a:t>         doubles+=d;</a:t>
            </a:r>
          </a:p>
          <a:p>
            <a:pPr eaLnBrk="1" hangingPunct="1"/>
            <a:r>
              <a:rPr lang="en-US" altLang="en-US" sz="1600"/>
              <a:t>         triples+=t;</a:t>
            </a:r>
          </a:p>
          <a:p>
            <a:pPr eaLnBrk="1" hangingPunct="1"/>
            <a:r>
              <a:rPr lang="en-US" altLang="en-US" sz="1600"/>
              <a:t>         homers+=h;</a:t>
            </a:r>
          </a:p>
          <a:p>
            <a:pPr eaLnBrk="1" hangingPunct="1"/>
            <a:r>
              <a:rPr lang="en-US" altLang="en-US" sz="1600"/>
              <a:t>         update( );</a:t>
            </a:r>
          </a:p>
          <a:p>
            <a:pPr eaLnBrk="1" hangingPunct="1"/>
            <a:r>
              <a:rPr lang="en-US" altLang="en-US" sz="1600"/>
              <a:t>}</a:t>
            </a:r>
          </a:p>
          <a:p>
            <a:pPr eaLnBrk="1" hangingPunct="1"/>
            <a:endParaRPr lang="en-US" altLang="en-US" sz="1600"/>
          </a:p>
          <a:p>
            <a:pPr eaLnBrk="1" hangingPunct="1"/>
            <a:r>
              <a:rPr lang="en-US" altLang="en-US" sz="1600"/>
              <a:t>public void oneBat(int result)  {</a:t>
            </a:r>
          </a:p>
          <a:p>
            <a:pPr eaLnBrk="1" hangingPunct="1"/>
            <a:r>
              <a:rPr lang="en-US" altLang="en-US" sz="1600"/>
              <a:t>        atBats++;</a:t>
            </a:r>
          </a:p>
          <a:p>
            <a:pPr eaLnBrk="1" hangingPunct="1"/>
            <a:r>
              <a:rPr lang="en-US" altLang="en-US" sz="1600"/>
              <a:t>       switch(result) {</a:t>
            </a:r>
          </a:p>
          <a:p>
            <a:pPr eaLnBrk="1" hangingPunct="1"/>
            <a:r>
              <a:rPr lang="en-US" altLang="en-US" sz="1600"/>
              <a:t>	case 1 : hits++; break;</a:t>
            </a:r>
          </a:p>
          <a:p>
            <a:pPr eaLnBrk="1" hangingPunct="1"/>
            <a:r>
              <a:rPr lang="en-US" altLang="en-US" sz="1600"/>
              <a:t>	case 2 : doubles++; break;</a:t>
            </a:r>
          </a:p>
          <a:p>
            <a:pPr eaLnBrk="1" hangingPunct="1"/>
            <a:r>
              <a:rPr lang="en-US" altLang="en-US" sz="1600"/>
              <a:t>	case 3 : triples++; break;</a:t>
            </a:r>
          </a:p>
          <a:p>
            <a:pPr eaLnBrk="1" hangingPunct="1"/>
            <a:r>
              <a:rPr lang="en-US" altLang="en-US" sz="1600"/>
              <a:t>	case 4 : homers++; break;</a:t>
            </a:r>
          </a:p>
          <a:p>
            <a:pPr eaLnBrk="1" hangingPunct="1"/>
            <a:r>
              <a:rPr lang="en-US" altLang="en-US" sz="1600"/>
              <a:t>       }</a:t>
            </a:r>
          </a:p>
          <a:p>
            <a:pPr eaLnBrk="1" hangingPunct="1"/>
            <a:r>
              <a:rPr lang="en-US" altLang="en-US" sz="1600"/>
              <a:t>       update( );</a:t>
            </a:r>
          </a:p>
          <a:p>
            <a:pPr eaLnBrk="1" hangingPunct="1"/>
            <a:r>
              <a:rPr lang="en-US" altLang="en-US" sz="1600"/>
              <a:t>}</a:t>
            </a:r>
          </a:p>
          <a:p>
            <a:pPr eaLnBrk="1" hangingPunct="1"/>
            <a:endParaRPr lang="en-US" altLang="en-US" sz="1600"/>
          </a:p>
          <a:p>
            <a:pPr eaLnBrk="1" hangingPunct="1"/>
            <a:r>
              <a:rPr lang="en-US" altLang="en-US" sz="1600"/>
              <a:t>public void update( )  {</a:t>
            </a:r>
          </a:p>
          <a:p>
            <a:pPr eaLnBrk="1" hangingPunct="1"/>
            <a:r>
              <a:rPr lang="en-US" altLang="en-US" sz="1600"/>
              <a:t>        battingAvg=(double)(hits+doubles+triples+</a:t>
            </a:r>
          </a:p>
          <a:p>
            <a:pPr eaLnBrk="1" hangingPunct="1"/>
            <a:r>
              <a:rPr lang="en-US" altLang="en-US" sz="1600"/>
              <a:t>	homers)/atBats;</a:t>
            </a:r>
          </a:p>
          <a:p>
            <a:pPr eaLnBrk="1" hangingPunct="1"/>
            <a:r>
              <a:rPr lang="en-US" altLang="en-US" sz="1600"/>
              <a:t>         sluggingPct=(double)(hits+doubles*2+</a:t>
            </a:r>
          </a:p>
          <a:p>
            <a:pPr eaLnBrk="1" hangingPunct="1"/>
            <a:r>
              <a:rPr lang="en-US" altLang="en-US" sz="1600"/>
              <a:t>	triples*3+homers*4)/atBats;</a:t>
            </a:r>
          </a:p>
          <a:p>
            <a:pPr eaLnBrk="1" hangingPunct="1"/>
            <a:r>
              <a:rPr lang="en-US" altLang="en-US" sz="1600"/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Baseball Player Code Continued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4314825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/>
              <a:t>public double getAvg( )</a:t>
            </a:r>
          </a:p>
          <a:p>
            <a:pPr eaLnBrk="1" hangingPunct="1"/>
            <a:r>
              <a:rPr lang="en-US" altLang="en-US" sz="1600"/>
              <a:t>{</a:t>
            </a:r>
          </a:p>
          <a:p>
            <a:pPr eaLnBrk="1" hangingPunct="1"/>
            <a:r>
              <a:rPr lang="en-US" altLang="en-US" sz="1600"/>
              <a:t>       return battingAvg;</a:t>
            </a:r>
          </a:p>
          <a:p>
            <a:pPr eaLnBrk="1" hangingPunct="1"/>
            <a:r>
              <a:rPr lang="en-US" altLang="en-US" sz="1600"/>
              <a:t>}</a:t>
            </a:r>
          </a:p>
          <a:p>
            <a:pPr eaLnBrk="1" hangingPunct="1"/>
            <a:endParaRPr lang="en-US" altLang="en-US" sz="1600"/>
          </a:p>
          <a:p>
            <a:pPr eaLnBrk="1" hangingPunct="1"/>
            <a:r>
              <a:rPr lang="en-US" altLang="en-US" sz="1600"/>
              <a:t>public double getSlugging( ) </a:t>
            </a:r>
          </a:p>
          <a:p>
            <a:pPr eaLnBrk="1" hangingPunct="1"/>
            <a:r>
              <a:rPr lang="en-US" altLang="en-US" sz="1600"/>
              <a:t>{</a:t>
            </a:r>
          </a:p>
          <a:p>
            <a:pPr eaLnBrk="1" hangingPunct="1"/>
            <a:r>
              <a:rPr lang="en-US" altLang="en-US" sz="1600"/>
              <a:t>        return sluggingPct;  </a:t>
            </a:r>
          </a:p>
          <a:p>
            <a:pPr eaLnBrk="1" hangingPunct="1"/>
            <a:r>
              <a:rPr lang="en-US" altLang="en-US" sz="1600"/>
              <a:t>}</a:t>
            </a:r>
          </a:p>
          <a:p>
            <a:pPr eaLnBrk="1" hangingPunct="1"/>
            <a:endParaRPr lang="en-US" altLang="en-US" sz="1600"/>
          </a:p>
          <a:p>
            <a:pPr eaLnBrk="1" hangingPunct="1"/>
            <a:r>
              <a:rPr lang="en-US" altLang="en-US" sz="1600"/>
              <a:t>public void traded(String newTeam)</a:t>
            </a:r>
          </a:p>
          <a:p>
            <a:pPr eaLnBrk="1" hangingPunct="1"/>
            <a:r>
              <a:rPr lang="en-US" altLang="en-US" sz="1600"/>
              <a:t>{</a:t>
            </a:r>
          </a:p>
          <a:p>
            <a:pPr eaLnBrk="1" hangingPunct="1"/>
            <a:r>
              <a:rPr lang="en-US" altLang="en-US" sz="1600"/>
              <a:t>         team=newTeam;</a:t>
            </a:r>
          </a:p>
          <a:p>
            <a:pPr eaLnBrk="1" hangingPunct="1"/>
            <a:r>
              <a:rPr lang="en-US" altLang="en-US" sz="1600"/>
              <a:t>}</a:t>
            </a:r>
          </a:p>
          <a:p>
            <a:pPr eaLnBrk="1" hangingPunct="1"/>
            <a:endParaRPr lang="en-US" altLang="en-US" sz="1600"/>
          </a:p>
          <a:p>
            <a:pPr eaLnBrk="1" hangingPunct="1"/>
            <a:r>
              <a:rPr lang="en-US" altLang="en-US" sz="1600"/>
              <a:t>public String toString( )</a:t>
            </a:r>
          </a:p>
          <a:p>
            <a:pPr eaLnBrk="1" hangingPunct="1"/>
            <a:r>
              <a:rPr lang="en-US" altLang="en-US" sz="1600"/>
              <a:t>{</a:t>
            </a:r>
          </a:p>
          <a:p>
            <a:pPr eaLnBrk="1" hangingPunct="1"/>
            <a:r>
              <a:rPr lang="en-US" altLang="en-US" sz="1600"/>
              <a:t>          return name + “\n” + position + “\n”</a:t>
            </a:r>
          </a:p>
          <a:p>
            <a:pPr eaLnBrk="1" hangingPunct="1"/>
            <a:r>
              <a:rPr lang="en-US" altLang="en-US" sz="1600"/>
              <a:t>	+ team + “\n” + “bats:  ” + battingAvg;</a:t>
            </a:r>
          </a:p>
          <a:p>
            <a:pPr eaLnBrk="1" hangingPunct="1"/>
            <a:r>
              <a:rPr lang="en-US" altLang="en-US" sz="1600"/>
              <a:t>}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181600" y="1066800"/>
            <a:ext cx="3859213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/>
              <a:t>public class BaseballGame</a:t>
            </a:r>
          </a:p>
          <a:p>
            <a:pPr eaLnBrk="1" hangingPunct="1"/>
            <a:r>
              <a:rPr lang="en-US" altLang="en-US" sz="1600"/>
              <a:t> {</a:t>
            </a:r>
          </a:p>
          <a:p>
            <a:pPr eaLnBrk="1" hangingPunct="1"/>
            <a:r>
              <a:rPr lang="en-US" altLang="en-US" sz="1600"/>
              <a:t>       public static void main(String[ ] args)</a:t>
            </a:r>
          </a:p>
          <a:p>
            <a:pPr eaLnBrk="1" hangingPunct="1"/>
            <a:r>
              <a:rPr lang="en-US" altLang="en-US" sz="1600"/>
              <a:t>       {</a:t>
            </a:r>
          </a:p>
          <a:p>
            <a:pPr eaLnBrk="1" hangingPunct="1"/>
            <a:r>
              <a:rPr lang="en-US" altLang="en-US" sz="1600"/>
              <a:t>	BaseballPlayer b1, b2, b3;</a:t>
            </a:r>
          </a:p>
          <a:p>
            <a:pPr eaLnBrk="1" hangingPunct="1"/>
            <a:r>
              <a:rPr lang="en-US" altLang="en-US" sz="1600"/>
              <a:t>	b1=new BaseballPlayer(…);</a:t>
            </a:r>
          </a:p>
          <a:p>
            <a:pPr eaLnBrk="1" hangingPunct="1"/>
            <a:r>
              <a:rPr lang="en-US" altLang="en-US" sz="1600"/>
              <a:t>	b2=new BaseballPlayer(…);</a:t>
            </a:r>
          </a:p>
          <a:p>
            <a:pPr eaLnBrk="1" hangingPunct="1"/>
            <a:r>
              <a:rPr lang="en-US" altLang="en-US" sz="1600"/>
              <a:t>	b3=new BaseballPlayer(…);</a:t>
            </a:r>
          </a:p>
          <a:p>
            <a:pPr eaLnBrk="1" hangingPunct="1"/>
            <a:r>
              <a:rPr lang="en-US" altLang="en-US" sz="1600"/>
              <a:t>	b1.playsGame(5, 2, 1, 0, 0);</a:t>
            </a:r>
          </a:p>
          <a:p>
            <a:pPr eaLnBrk="1" hangingPunct="1"/>
            <a:r>
              <a:rPr lang="en-US" altLang="en-US" sz="1600"/>
              <a:t>	b2.playsGame(4, 3, 0, 0, 0);</a:t>
            </a:r>
          </a:p>
          <a:p>
            <a:pPr eaLnBrk="1" hangingPunct="1"/>
            <a:r>
              <a:rPr lang="en-US" altLang="en-US" sz="1600"/>
              <a:t>	b3.oneBat(4);</a:t>
            </a:r>
          </a:p>
          <a:p>
            <a:pPr eaLnBrk="1" hangingPunct="1"/>
            <a:r>
              <a:rPr lang="en-US" altLang="en-US" sz="1600"/>
              <a:t>	b3.oneBat(2);</a:t>
            </a:r>
          </a:p>
          <a:p>
            <a:pPr eaLnBrk="1" hangingPunct="1"/>
            <a:r>
              <a:rPr lang="en-US" altLang="en-US" sz="1600"/>
              <a:t>	System.out.println(b3);</a:t>
            </a:r>
          </a:p>
          <a:p>
            <a:pPr eaLnBrk="1" hangingPunct="1"/>
            <a:r>
              <a:rPr lang="en-US" altLang="en-US" sz="1600"/>
              <a:t>	b3.traded(“Cardinals”);</a:t>
            </a:r>
          </a:p>
          <a:p>
            <a:pPr eaLnBrk="1" hangingPunct="1"/>
            <a:r>
              <a:rPr lang="en-US" altLang="en-US" sz="1600"/>
              <a:t>	b2.traded(“Reds”);</a:t>
            </a:r>
          </a:p>
          <a:p>
            <a:pPr eaLnBrk="1" hangingPunct="1"/>
            <a:r>
              <a:rPr lang="en-US" altLang="en-US" sz="1600"/>
              <a:t>	System.out.println(b2);</a:t>
            </a:r>
          </a:p>
          <a:p>
            <a:pPr eaLnBrk="1" hangingPunct="1"/>
            <a:r>
              <a:rPr lang="en-US" altLang="en-US" sz="1600"/>
              <a:t>	System.out.println(b1.getAvg( ));</a:t>
            </a:r>
          </a:p>
          <a:p>
            <a:pPr eaLnBrk="1" hangingPunct="1"/>
            <a:r>
              <a:rPr lang="en-US" altLang="en-US" sz="1600"/>
              <a:t>       }</a:t>
            </a:r>
          </a:p>
          <a:p>
            <a:pPr eaLnBrk="1" hangingPunct="1"/>
            <a:r>
              <a:rPr lang="en-US" altLang="en-US" sz="1600"/>
              <a:t>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toString( ) Method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60198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What is the </a:t>
            </a:r>
            <a:r>
              <a:rPr lang="en-US" dirty="0" err="1" smtClean="0"/>
              <a:t>toString</a:t>
            </a:r>
            <a:r>
              <a:rPr lang="en-US" dirty="0" smtClean="0"/>
              <a:t> method?  Imagine that we did not have one and we did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System.out.println</a:t>
            </a:r>
            <a:r>
              <a:rPr lang="en-US" sz="2400" dirty="0" smtClean="0"/>
              <a:t>(b1);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What would you get?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All objects are stored in memory and pointed to by things called reference variables, or pointers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If you try to print out a reference variable, you get the value of the address in memory of the actual object, not the object’s value(s)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The role of </a:t>
            </a:r>
            <a:r>
              <a:rPr lang="en-US" dirty="0" err="1" smtClean="0"/>
              <a:t>toString</a:t>
            </a:r>
            <a:r>
              <a:rPr lang="en-US" dirty="0" smtClean="0"/>
              <a:t> is to provide the programmer with a way to return a String that describes the contents of an object so that it can be printed out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Its up to us as programmers to decide what to print out in the </a:t>
            </a:r>
            <a:r>
              <a:rPr lang="en-US" dirty="0" err="1" smtClean="0"/>
              <a:t>toString</a:t>
            </a:r>
            <a:r>
              <a:rPr lang="en-US" dirty="0" smtClean="0"/>
              <a:t>, for the </a:t>
            </a:r>
            <a:r>
              <a:rPr lang="en-US" dirty="0" err="1" smtClean="0"/>
              <a:t>BaseballPlayer</a:t>
            </a:r>
            <a:r>
              <a:rPr lang="en-US" dirty="0" smtClean="0"/>
              <a:t>, we did not print out all of the information, but we could have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Programming Process with Classes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If you write a class that you plan to use in another class, you must first compile the class to be used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this class will not have a main method, so it can not be run directly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Once compiled, you use it in another class (much as you have used String or Random)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declare a variable to be of the class type (e.g., Die d1;)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instantiate the variable (e.g., d1 = new Die(8);)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pass the variable messages (d1.rollDie( );)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NOTE:  in JCreator, the compiled class must be in the same directory as the class that will use it, otherwise you will have to use an import statement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for simplicity, we will just make sure all of our classes are in the same directory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You must make sure that your class did compile (no syntax errors) before you can try to test it out – don’t just assume it compiled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unfortunately, testing the compiled class means writing a second “user” class to test it from – this can be awkward when it comes to debugging complex code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What Does </a:t>
            </a:r>
            <a:r>
              <a:rPr lang="en-US" altLang="en-US" i="1" smtClean="0"/>
              <a:t>new </a:t>
            </a:r>
            <a:r>
              <a:rPr lang="en-US" altLang="en-US" smtClean="0"/>
              <a:t>Do?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reserved word new plays the role of instantiating an 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This causes the operating system to provide the memory space needed for the 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And initializes the object as needed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Many classes require parameters to initialize their object, we will see some examples as we go through this section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Once done, you can now interact with the object by passing the object messages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However, if you try to pass a message to an object that is declared but not instantiated, you will receive a NullPointerException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7620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The this Reference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28600" y="914400"/>
            <a:ext cx="86868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/>
              <a:t>this is a reference to </a:t>
            </a:r>
            <a:r>
              <a:rPr lang="en-US" altLang="en-US" sz="2800" i="1"/>
              <a:t>this </a:t>
            </a:r>
            <a:r>
              <a:rPr lang="en-US" altLang="en-US" sz="2800"/>
              <a:t>object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/>
              <a:t>We can use this if code inside the object must refer to the object itself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/>
              <a:t>The simplest example occurs in a constructor where we want to reference this object’s instance data rather than a parameter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57200" y="3276600"/>
            <a:ext cx="352425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/>
              <a:t> public class ThisExample</a:t>
            </a:r>
          </a:p>
          <a:p>
            <a:pPr eaLnBrk="1" hangingPunct="1"/>
            <a:r>
              <a:rPr lang="en-US" altLang="en-US" sz="1800"/>
              <a:t> {</a:t>
            </a:r>
          </a:p>
          <a:p>
            <a:pPr eaLnBrk="1" hangingPunct="1"/>
            <a:r>
              <a:rPr lang="en-US" altLang="en-US" sz="1800"/>
              <a:t>       private int x;</a:t>
            </a:r>
          </a:p>
          <a:p>
            <a:pPr eaLnBrk="1" hangingPunct="1"/>
            <a:r>
              <a:rPr lang="en-US" altLang="en-US" sz="1800"/>
              <a:t>       private int y;</a:t>
            </a:r>
          </a:p>
          <a:p>
            <a:pPr eaLnBrk="1" hangingPunct="1"/>
            <a:endParaRPr lang="en-US" altLang="en-US" sz="1800"/>
          </a:p>
          <a:p>
            <a:pPr eaLnBrk="1" hangingPunct="1"/>
            <a:r>
              <a:rPr lang="en-US" altLang="en-US" sz="1800"/>
              <a:t>       public ThisExample(int x, int y)</a:t>
            </a:r>
          </a:p>
          <a:p>
            <a:pPr eaLnBrk="1" hangingPunct="1"/>
            <a:r>
              <a:rPr lang="en-US" altLang="en-US" sz="1800"/>
              <a:t>        {</a:t>
            </a:r>
          </a:p>
          <a:p>
            <a:pPr eaLnBrk="1" hangingPunct="1"/>
            <a:r>
              <a:rPr lang="en-US" altLang="en-US" sz="1800"/>
              <a:t> 	this.x = x;</a:t>
            </a:r>
          </a:p>
          <a:p>
            <a:pPr eaLnBrk="1" hangingPunct="1"/>
            <a:r>
              <a:rPr lang="en-US" altLang="en-US" sz="1800"/>
              <a:t>	this.y = y;</a:t>
            </a:r>
          </a:p>
          <a:p>
            <a:pPr eaLnBrk="1" hangingPunct="1"/>
            <a:r>
              <a:rPr lang="en-US" altLang="en-US" sz="1800"/>
              <a:t>        }</a:t>
            </a:r>
          </a:p>
          <a:p>
            <a:pPr eaLnBrk="1" hangingPunct="1"/>
            <a:r>
              <a:rPr lang="en-US" altLang="en-US" sz="1800"/>
              <a:t>  …  // rest of class defined here</a:t>
            </a:r>
          </a:p>
          <a:p>
            <a:pPr eaLnBrk="1" hangingPunct="1"/>
            <a:r>
              <a:rPr lang="en-US" altLang="en-US" sz="1800"/>
              <a:t>}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733800" y="3962400"/>
            <a:ext cx="52578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/>
              <a:t>By using this.x, the Java compiler knows that the left-hand variable is the instance data x in the class and the right-hand variable is the parameter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495800" y="5181600"/>
            <a:ext cx="4394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CC0000"/>
                </a:solidFill>
              </a:rPr>
              <a:t>We will use the </a:t>
            </a:r>
            <a:r>
              <a:rPr lang="en-US" altLang="en-US" sz="1800" i="1">
                <a:solidFill>
                  <a:srgbClr val="CC0000"/>
                </a:solidFill>
              </a:rPr>
              <a:t>this </a:t>
            </a:r>
            <a:r>
              <a:rPr lang="en-US" altLang="en-US" sz="1800">
                <a:solidFill>
                  <a:srgbClr val="CC0000"/>
                </a:solidFill>
              </a:rPr>
              <a:t>reference when we want to refer to this object as handling some kind of activity like being an Event handler (something you will see later this week)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Writing and Using Classes</a:t>
            </a:r>
          </a:p>
        </p:txBody>
      </p:sp>
      <p:sp>
        <p:nvSpPr>
          <p:cNvPr id="3075" name="Oval 3"/>
          <p:cNvSpPr>
            <a:spLocks noChangeArrowheads="1"/>
          </p:cNvSpPr>
          <p:nvPr/>
        </p:nvSpPr>
        <p:spPr bwMode="auto">
          <a:xfrm>
            <a:off x="457200" y="990600"/>
            <a:ext cx="3810000" cy="3810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/>
              <a:t>class named Foo</a:t>
            </a:r>
          </a:p>
          <a:p>
            <a:pPr algn="ctr" eaLnBrk="1" hangingPunct="1"/>
            <a:r>
              <a:rPr lang="en-US" altLang="en-US"/>
              <a:t>Data instances:</a:t>
            </a:r>
          </a:p>
          <a:p>
            <a:pPr algn="ctr" eaLnBrk="1" hangingPunct="1"/>
            <a:r>
              <a:rPr lang="en-US" altLang="en-US"/>
              <a:t>d1</a:t>
            </a:r>
          </a:p>
          <a:p>
            <a:pPr algn="ctr" eaLnBrk="1" hangingPunct="1"/>
            <a:r>
              <a:rPr lang="en-US" altLang="en-US"/>
              <a:t>d2</a:t>
            </a:r>
          </a:p>
          <a:p>
            <a:pPr algn="ctr" eaLnBrk="1" hangingPunct="1"/>
            <a:r>
              <a:rPr lang="en-US" altLang="en-US"/>
              <a:t>d3</a:t>
            </a:r>
          </a:p>
          <a:p>
            <a:pPr algn="ctr" eaLnBrk="1" hangingPunct="1"/>
            <a:r>
              <a:rPr lang="en-US" altLang="en-US"/>
              <a:t>Methods:</a:t>
            </a:r>
          </a:p>
          <a:p>
            <a:pPr algn="ctr" eaLnBrk="1" hangingPunct="1"/>
            <a:r>
              <a:rPr lang="en-US" altLang="en-US"/>
              <a:t>m1</a:t>
            </a:r>
          </a:p>
          <a:p>
            <a:pPr algn="ctr" eaLnBrk="1" hangingPunct="1"/>
            <a:r>
              <a:rPr lang="en-US" altLang="en-US"/>
              <a:t>m2</a:t>
            </a:r>
          </a:p>
          <a:p>
            <a:pPr algn="ctr" eaLnBrk="1" hangingPunct="1"/>
            <a:r>
              <a:rPr lang="en-US" altLang="en-US"/>
              <a:t>m3</a:t>
            </a:r>
          </a:p>
          <a:p>
            <a:pPr algn="ctr" eaLnBrk="1" hangingPunct="1"/>
            <a:r>
              <a:rPr lang="en-US" altLang="en-US"/>
              <a:t>m4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105400" y="1066800"/>
            <a:ext cx="3581400" cy="3657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/>
              <a:t>Program that </a:t>
            </a:r>
          </a:p>
          <a:p>
            <a:pPr algn="ctr" eaLnBrk="1" hangingPunct="1"/>
            <a:r>
              <a:rPr lang="en-US" altLang="en-US"/>
              <a:t>uses the class Foo</a:t>
            </a:r>
          </a:p>
          <a:p>
            <a:pPr algn="ctr" eaLnBrk="1" hangingPunct="1"/>
            <a:endParaRPr lang="en-US" altLang="en-US"/>
          </a:p>
          <a:p>
            <a:pPr algn="ctr" eaLnBrk="1" hangingPunct="1"/>
            <a:r>
              <a:rPr lang="en-US" altLang="en-US"/>
              <a:t>Foo o = new Foo( );</a:t>
            </a:r>
          </a:p>
          <a:p>
            <a:pPr algn="ctr" eaLnBrk="1" hangingPunct="1"/>
            <a:r>
              <a:rPr lang="en-US" altLang="en-US"/>
              <a:t>…</a:t>
            </a:r>
          </a:p>
          <a:p>
            <a:pPr algn="ctr" eaLnBrk="1" hangingPunct="1"/>
            <a:r>
              <a:rPr lang="en-US" altLang="en-US"/>
              <a:t>o.m1( );</a:t>
            </a:r>
          </a:p>
          <a:p>
            <a:pPr algn="ctr" eaLnBrk="1" hangingPunct="1"/>
            <a:r>
              <a:rPr lang="en-US" altLang="en-US"/>
              <a:t>o.m2( );</a:t>
            </a:r>
          </a:p>
          <a:p>
            <a:pPr algn="ctr" eaLnBrk="1" hangingPunct="1"/>
            <a:r>
              <a:rPr lang="en-US" altLang="en-US"/>
              <a:t>…</a:t>
            </a:r>
          </a:p>
          <a:p>
            <a:pPr algn="ctr" eaLnBrk="1" hangingPunct="1"/>
            <a:endParaRPr lang="en-US" alt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>
            <a:off x="2590800" y="3276600"/>
            <a:ext cx="3810000" cy="228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1447800" y="2514600"/>
            <a:ext cx="0" cy="1066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1447800" y="3581400"/>
            <a:ext cx="685800" cy="228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1219200" y="1981200"/>
            <a:ext cx="838200" cy="1524000"/>
            <a:chOff x="768" y="1920"/>
            <a:chExt cx="528" cy="960"/>
          </a:xfrm>
        </p:grpSpPr>
        <p:sp>
          <p:nvSpPr>
            <p:cNvPr id="3086" name="Line 9"/>
            <p:cNvSpPr>
              <a:spLocks noChangeShapeType="1"/>
            </p:cNvSpPr>
            <p:nvPr/>
          </p:nvSpPr>
          <p:spPr bwMode="auto">
            <a:xfrm flipV="1">
              <a:off x="768" y="1920"/>
              <a:ext cx="528" cy="144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Line 10"/>
            <p:cNvSpPr>
              <a:spLocks noChangeShapeType="1"/>
            </p:cNvSpPr>
            <p:nvPr/>
          </p:nvSpPr>
          <p:spPr bwMode="auto">
            <a:xfrm>
              <a:off x="768" y="2064"/>
              <a:ext cx="0" cy="672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Line 11"/>
            <p:cNvSpPr>
              <a:spLocks noChangeShapeType="1"/>
            </p:cNvSpPr>
            <p:nvPr/>
          </p:nvSpPr>
          <p:spPr bwMode="auto">
            <a:xfrm>
              <a:off x="768" y="2736"/>
              <a:ext cx="528" cy="144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81" name="Line 12"/>
          <p:cNvSpPr>
            <a:spLocks noChangeShapeType="1"/>
          </p:cNvSpPr>
          <p:nvPr/>
        </p:nvSpPr>
        <p:spPr bwMode="auto">
          <a:xfrm flipV="1">
            <a:off x="1447800" y="2286000"/>
            <a:ext cx="685800" cy="228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" name="Line 13"/>
          <p:cNvSpPr>
            <a:spLocks noChangeShapeType="1"/>
          </p:cNvSpPr>
          <p:nvPr/>
        </p:nvSpPr>
        <p:spPr bwMode="auto">
          <a:xfrm>
            <a:off x="1447800" y="2514600"/>
            <a:ext cx="685800" cy="228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3" name="Line 14"/>
          <p:cNvSpPr>
            <a:spLocks noChangeShapeType="1"/>
          </p:cNvSpPr>
          <p:nvPr/>
        </p:nvSpPr>
        <p:spPr bwMode="auto">
          <a:xfrm flipH="1">
            <a:off x="2667000" y="3657600"/>
            <a:ext cx="3581400" cy="228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Text Box 15"/>
          <p:cNvSpPr txBox="1">
            <a:spLocks noChangeArrowheads="1"/>
          </p:cNvSpPr>
          <p:nvPr/>
        </p:nvSpPr>
        <p:spPr bwMode="auto">
          <a:xfrm>
            <a:off x="4114800" y="4800600"/>
            <a:ext cx="47752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/>
              <a:t>You (or others) write a program that uses the </a:t>
            </a:r>
          </a:p>
          <a:p>
            <a:pPr eaLnBrk="1" hangingPunct="1"/>
            <a:r>
              <a:rPr lang="en-US" altLang="en-US" sz="1800"/>
              <a:t>Class by creating one or more instances of the </a:t>
            </a:r>
          </a:p>
          <a:p>
            <a:pPr eaLnBrk="1" hangingPunct="1"/>
            <a:r>
              <a:rPr lang="en-US" altLang="en-US" sz="1800"/>
              <a:t>Class as individual objects.  These instances are </a:t>
            </a:r>
          </a:p>
          <a:p>
            <a:pPr eaLnBrk="1" hangingPunct="1"/>
            <a:r>
              <a:rPr lang="en-US" altLang="en-US" sz="1800"/>
              <a:t>used by passing them messages, the messages are </a:t>
            </a:r>
          </a:p>
          <a:p>
            <a:pPr eaLnBrk="1" hangingPunct="1"/>
            <a:r>
              <a:rPr lang="en-US" altLang="en-US" sz="1800"/>
              <a:t>the names of the object’s methods, and those </a:t>
            </a:r>
          </a:p>
          <a:p>
            <a:pPr eaLnBrk="1" hangingPunct="1"/>
            <a:r>
              <a:rPr lang="en-US" altLang="en-US" sz="1800"/>
              <a:t>methods manipulate the object’s data</a:t>
            </a:r>
          </a:p>
        </p:txBody>
      </p:sp>
      <p:sp>
        <p:nvSpPr>
          <p:cNvPr id="3085" name="Text Box 16"/>
          <p:cNvSpPr txBox="1">
            <a:spLocks noChangeArrowheads="1"/>
          </p:cNvSpPr>
          <p:nvPr/>
        </p:nvSpPr>
        <p:spPr bwMode="auto">
          <a:xfrm>
            <a:off x="228600" y="4843463"/>
            <a:ext cx="323215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/>
              <a:t>You define the a Class as:</a:t>
            </a:r>
          </a:p>
          <a:p>
            <a:pPr eaLnBrk="1" hangingPunct="1"/>
            <a:r>
              <a:rPr lang="en-US" altLang="en-US" sz="1800"/>
              <a:t>methods (chunks of code</a:t>
            </a:r>
          </a:p>
          <a:p>
            <a:pPr eaLnBrk="1" hangingPunct="1"/>
            <a:r>
              <a:rPr lang="en-US" altLang="en-US" sz="1800"/>
              <a:t>activated by messages) and</a:t>
            </a:r>
          </a:p>
          <a:p>
            <a:pPr eaLnBrk="1" hangingPunct="1"/>
            <a:r>
              <a:rPr lang="en-US" altLang="en-US" sz="1800"/>
              <a:t>internal data (data instances)</a:t>
            </a:r>
          </a:p>
          <a:p>
            <a:pPr eaLnBrk="1" hangingPunct="1"/>
            <a:r>
              <a:rPr lang="en-US" altLang="en-US" sz="1800"/>
              <a:t>that describe the object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Defining a Class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106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Before now, we just used pre-defined classes, now we will define our own classes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They will have methods and instance 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They will NOT have a main method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They will have </a:t>
            </a:r>
            <a:r>
              <a:rPr lang="en-US" altLang="en-US" sz="2400" dirty="0" smtClean="0"/>
              <a:t>one or more </a:t>
            </a:r>
            <a:r>
              <a:rPr lang="en-US" altLang="en-US" sz="2400" dirty="0" smtClean="0"/>
              <a:t>constructor </a:t>
            </a:r>
            <a:r>
              <a:rPr lang="en-US" altLang="en-US" sz="2400" dirty="0" smtClean="0"/>
              <a:t>methods</a:t>
            </a:r>
            <a:endParaRPr lang="en-US" altLang="en-US" sz="24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 smtClean="0"/>
              <a:t>this method is invoked when the object is first instantiated with “new” so any initial things that the object should have or do are performed in this method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Like our previous programs, a class is stored in a file of the same name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 smtClean="0"/>
              <a:t>if the class is Foo, it is stored in the file Foo.java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Before writing your class, you should consider: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 smtClean="0"/>
              <a:t>what data does it need?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 smtClean="0"/>
              <a:t>what methods are required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 smtClean="0"/>
              <a:t>which of the methods should be available to other programs?  are any of the methods used only internally?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8382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Example:  Die Class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304800" y="1219200"/>
            <a:ext cx="3884613" cy="5235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/>
              <a:t>import java.util.Random;</a:t>
            </a:r>
          </a:p>
          <a:p>
            <a:pPr eaLnBrk="1" hangingPunct="1"/>
            <a:r>
              <a:rPr lang="en-US" altLang="en-US" sz="1600"/>
              <a:t>public class Die</a:t>
            </a:r>
          </a:p>
          <a:p>
            <a:pPr eaLnBrk="1" hangingPunct="1"/>
            <a:r>
              <a:rPr lang="en-US" altLang="en-US" sz="1600"/>
              <a:t>{</a:t>
            </a:r>
          </a:p>
          <a:p>
            <a:pPr eaLnBrk="1" hangingPunct="1"/>
            <a:r>
              <a:rPr lang="en-US" altLang="en-US" sz="1600"/>
              <a:t>      private int numSides;</a:t>
            </a:r>
          </a:p>
          <a:p>
            <a:pPr eaLnBrk="1" hangingPunct="1"/>
            <a:r>
              <a:rPr lang="en-US" altLang="en-US" sz="1600"/>
              <a:t>      private int value;</a:t>
            </a:r>
          </a:p>
          <a:p>
            <a:pPr eaLnBrk="1" hangingPunct="1"/>
            <a:r>
              <a:rPr lang="en-US" altLang="en-US" sz="1600"/>
              <a:t>      private Random generator;</a:t>
            </a:r>
          </a:p>
          <a:p>
            <a:pPr eaLnBrk="1" hangingPunct="1"/>
            <a:endParaRPr lang="en-US" altLang="en-US" sz="1600"/>
          </a:p>
          <a:p>
            <a:pPr eaLnBrk="1" hangingPunct="1"/>
            <a:r>
              <a:rPr lang="en-US" altLang="en-US" sz="1600"/>
              <a:t>     public Die(int size)  {   // constructor </a:t>
            </a:r>
          </a:p>
          <a:p>
            <a:pPr eaLnBrk="1" hangingPunct="1"/>
            <a:r>
              <a:rPr lang="en-US" altLang="en-US" sz="1600"/>
              <a:t>           value = 0; </a:t>
            </a:r>
          </a:p>
          <a:p>
            <a:pPr eaLnBrk="1" hangingPunct="1"/>
            <a:r>
              <a:rPr lang="en-US" altLang="en-US" sz="1600"/>
              <a:t>           generator = new Random( );</a:t>
            </a:r>
          </a:p>
          <a:p>
            <a:pPr eaLnBrk="1" hangingPunct="1"/>
            <a:r>
              <a:rPr lang="en-US" altLang="en-US" sz="1600"/>
              <a:t>           numSides = size;}</a:t>
            </a:r>
          </a:p>
          <a:p>
            <a:pPr eaLnBrk="1" hangingPunct="1"/>
            <a:endParaRPr lang="en-US" altLang="en-US" sz="1600"/>
          </a:p>
          <a:p>
            <a:pPr eaLnBrk="1" hangingPunct="1"/>
            <a:r>
              <a:rPr lang="en-US" altLang="en-US" sz="1600"/>
              <a:t>     public int getValue()  // used to return </a:t>
            </a:r>
          </a:p>
          <a:p>
            <a:pPr eaLnBrk="1" hangingPunct="1"/>
            <a:r>
              <a:rPr lang="en-US" altLang="en-US" sz="1600"/>
              <a:t>     {    return value; }      //  the die’s value</a:t>
            </a:r>
          </a:p>
          <a:p>
            <a:pPr eaLnBrk="1" hangingPunct="1"/>
            <a:r>
              <a:rPr lang="en-US" altLang="en-US" sz="1600"/>
              <a:t>   </a:t>
            </a:r>
          </a:p>
          <a:p>
            <a:pPr eaLnBrk="1" hangingPunct="1"/>
            <a:r>
              <a:rPr lang="en-US" altLang="en-US" sz="1600"/>
              <a:t>     public void rollDie()</a:t>
            </a:r>
          </a:p>
          <a:p>
            <a:pPr eaLnBrk="1" hangingPunct="1"/>
            <a:r>
              <a:rPr lang="en-US" altLang="en-US" sz="1600"/>
              <a:t>     {     </a:t>
            </a:r>
          </a:p>
          <a:p>
            <a:pPr eaLnBrk="1" hangingPunct="1"/>
            <a:r>
              <a:rPr lang="en-US" altLang="en-US" sz="1600"/>
              <a:t>          value = Math.abs(generator.nextInt( )) </a:t>
            </a:r>
          </a:p>
          <a:p>
            <a:pPr eaLnBrk="1" hangingPunct="1"/>
            <a:r>
              <a:rPr lang="en-US" altLang="en-US" sz="1600"/>
              <a:t>	% numSides + 1;</a:t>
            </a:r>
          </a:p>
          <a:p>
            <a:pPr eaLnBrk="1" hangingPunct="1"/>
            <a:r>
              <a:rPr kumimoji="1" lang="en-US" altLang="en-US" sz="1600"/>
              <a:t>      }</a:t>
            </a:r>
            <a:r>
              <a:rPr lang="en-US" altLang="en-US" sz="1600"/>
              <a:t>   </a:t>
            </a:r>
          </a:p>
          <a:p>
            <a:pPr eaLnBrk="1" hangingPunct="1"/>
            <a:r>
              <a:rPr lang="en-US" altLang="en-US" sz="1600"/>
              <a:t>}</a:t>
            </a:r>
            <a:r>
              <a:rPr lang="en-US" altLang="en-US" sz="1600">
                <a:solidFill>
                  <a:srgbClr val="CC0000"/>
                </a:solidFill>
              </a:rPr>
              <a:t>  // assume this file is called Die.java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4343400" y="914400"/>
            <a:ext cx="4570413" cy="5724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/>
              <a:t>// import Die;  -- in JCreator, don’t import your own</a:t>
            </a:r>
          </a:p>
          <a:p>
            <a:pPr eaLnBrk="1" hangingPunct="1"/>
            <a:r>
              <a:rPr lang="en-US" altLang="en-US" sz="1600"/>
              <a:t>// classes, just leave them in the same directory as</a:t>
            </a:r>
          </a:p>
          <a:p>
            <a:pPr eaLnBrk="1" hangingPunct="1"/>
            <a:r>
              <a:rPr lang="en-US" altLang="en-US" sz="1600"/>
              <a:t>// this class</a:t>
            </a:r>
          </a:p>
          <a:p>
            <a:pPr eaLnBrk="1" hangingPunct="1"/>
            <a:r>
              <a:rPr lang="en-US" altLang="en-US" sz="1600"/>
              <a:t>public class DiceStats</a:t>
            </a:r>
          </a:p>
          <a:p>
            <a:pPr eaLnBrk="1" hangingPunct="1"/>
            <a:r>
              <a:rPr lang="en-US" altLang="en-US" sz="1600"/>
              <a:t>{</a:t>
            </a:r>
          </a:p>
          <a:p>
            <a:pPr eaLnBrk="1" hangingPunct="1"/>
            <a:r>
              <a:rPr lang="en-US" altLang="en-US" sz="1600"/>
              <a:t>    public static void main(String[] args)</a:t>
            </a:r>
          </a:p>
          <a:p>
            <a:pPr eaLnBrk="1" hangingPunct="1"/>
            <a:r>
              <a:rPr lang="en-US" altLang="en-US" sz="1600"/>
              <a:t>     {	</a:t>
            </a:r>
          </a:p>
          <a:p>
            <a:pPr eaLnBrk="1" hangingPunct="1"/>
            <a:r>
              <a:rPr lang="en-US" altLang="en-US" sz="1600"/>
              <a:t>	Die die1, die2;</a:t>
            </a:r>
          </a:p>
          <a:p>
            <a:pPr eaLnBrk="1" hangingPunct="1"/>
            <a:r>
              <a:rPr lang="en-US" altLang="en-US" sz="1600"/>
              <a:t>	int i, roll;</a:t>
            </a:r>
          </a:p>
          <a:p>
            <a:pPr eaLnBrk="1" hangingPunct="1"/>
            <a:endParaRPr lang="en-US" altLang="en-US" sz="1600"/>
          </a:p>
          <a:p>
            <a:pPr eaLnBrk="1" hangingPunct="1"/>
            <a:r>
              <a:rPr lang="en-US" altLang="en-US" sz="1600"/>
              <a:t>	die1 = new Die(6);</a:t>
            </a:r>
          </a:p>
          <a:p>
            <a:pPr eaLnBrk="1" hangingPunct="1"/>
            <a:r>
              <a:rPr lang="en-US" altLang="en-US" sz="1600"/>
              <a:t>	die2 = new Die(6);</a:t>
            </a:r>
          </a:p>
          <a:p>
            <a:pPr eaLnBrk="1" hangingPunct="1"/>
            <a:r>
              <a:rPr lang="en-US" altLang="en-US" sz="1600"/>
              <a:t>	</a:t>
            </a:r>
          </a:p>
          <a:p>
            <a:pPr eaLnBrk="1" hangingPunct="1"/>
            <a:r>
              <a:rPr lang="en-US" altLang="en-US" sz="1600"/>
              <a:t>	for(i=0;i&lt;50;i++)</a:t>
            </a:r>
          </a:p>
          <a:p>
            <a:pPr eaLnBrk="1" hangingPunct="1"/>
            <a:r>
              <a:rPr lang="en-US" altLang="en-US" sz="1600"/>
              <a:t>	{</a:t>
            </a:r>
          </a:p>
          <a:p>
            <a:pPr eaLnBrk="1" hangingPunct="1"/>
            <a:r>
              <a:rPr lang="en-US" altLang="en-US" sz="1600"/>
              <a:t>                           die1.rollDie( );</a:t>
            </a:r>
          </a:p>
          <a:p>
            <a:pPr eaLnBrk="1" hangingPunct="1"/>
            <a:r>
              <a:rPr lang="en-US" altLang="en-US" sz="1600"/>
              <a:t>                           die2.rollDie( );</a:t>
            </a:r>
          </a:p>
          <a:p>
            <a:pPr eaLnBrk="1" hangingPunct="1"/>
            <a:r>
              <a:rPr lang="en-US" altLang="en-US" sz="1600"/>
              <a:t>	         roll = die1.getValue( ) </a:t>
            </a:r>
          </a:p>
          <a:p>
            <a:pPr eaLnBrk="1" hangingPunct="1"/>
            <a:r>
              <a:rPr lang="en-US" altLang="en-US" sz="1600"/>
              <a:t>		+ die2.getValue( );</a:t>
            </a:r>
          </a:p>
          <a:p>
            <a:pPr eaLnBrk="1" hangingPunct="1"/>
            <a:r>
              <a:rPr lang="en-US" altLang="en-US" sz="1600"/>
              <a:t>                           System.out.println(</a:t>
            </a:r>
            <a:r>
              <a:rPr kumimoji="1" lang="en-US" altLang="en-US" sz="1600"/>
              <a:t>"</a:t>
            </a:r>
            <a:r>
              <a:rPr lang="en-US" altLang="en-US" sz="1600"/>
              <a:t>Roll is  </a:t>
            </a:r>
            <a:r>
              <a:rPr kumimoji="1" lang="en-US" altLang="en-US" sz="1600"/>
              <a:t>" </a:t>
            </a:r>
            <a:r>
              <a:rPr lang="en-US" altLang="en-US" sz="1600"/>
              <a:t>+ roll);</a:t>
            </a:r>
          </a:p>
          <a:p>
            <a:pPr eaLnBrk="1" hangingPunct="1"/>
            <a:r>
              <a:rPr lang="en-US" altLang="en-US" sz="1600"/>
              <a:t>	}</a:t>
            </a:r>
          </a:p>
          <a:p>
            <a:pPr eaLnBrk="1" hangingPunct="1"/>
            <a:r>
              <a:rPr lang="en-US" altLang="en-US" sz="1600"/>
              <a:t>       }</a:t>
            </a:r>
          </a:p>
          <a:p>
            <a:pPr eaLnBrk="1" hangingPunct="1"/>
            <a:r>
              <a:rPr lang="en-US" altLang="en-US" sz="1600"/>
              <a:t>}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Some Observations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868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We could have made the Die class differently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Since generator is only referenced in rollDie, it could have been a local variable instead of an instance data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But if we had done this, because of how Random works, we might have always generated the same die roll!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rollDie could have returned the new value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so that we would not need getValue, or at least so that we could have cut down on the statements in the DieStats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We could also provide a second constructor that receives no parameter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such a Die would default to a 6-sided Die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905000" y="4953000"/>
            <a:ext cx="317658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/>
              <a:t> public Die( )</a:t>
            </a:r>
          </a:p>
          <a:p>
            <a:pPr eaLnBrk="1" hangingPunct="1"/>
            <a:r>
              <a:rPr lang="en-US" altLang="en-US" sz="1800"/>
              <a:t> {</a:t>
            </a:r>
          </a:p>
          <a:p>
            <a:pPr eaLnBrk="1" hangingPunct="1"/>
            <a:r>
              <a:rPr lang="en-US" altLang="en-US" sz="1800"/>
              <a:t>       numSides = 6;</a:t>
            </a:r>
          </a:p>
          <a:p>
            <a:pPr eaLnBrk="1" hangingPunct="1"/>
            <a:r>
              <a:rPr lang="en-US" altLang="en-US" sz="1800"/>
              <a:t>       value = 0;</a:t>
            </a:r>
          </a:p>
          <a:p>
            <a:pPr eaLnBrk="1" hangingPunct="1"/>
            <a:r>
              <a:rPr lang="en-US" altLang="en-US" sz="1800"/>
              <a:t>       generator = new Random( );</a:t>
            </a:r>
          </a:p>
          <a:p>
            <a:pPr eaLnBrk="1" hangingPunct="1"/>
            <a:r>
              <a:rPr lang="en-US" altLang="en-US" sz="1800"/>
              <a:t> }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699125" y="5372100"/>
            <a:ext cx="25082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800"/>
              <a:t>Having 2 constructors</a:t>
            </a:r>
          </a:p>
          <a:p>
            <a:pPr eaLnBrk="1" hangingPunct="1"/>
            <a:r>
              <a:rPr lang="en-US" altLang="en-US" sz="1800"/>
              <a:t>overloads the constructor</a:t>
            </a:r>
          </a:p>
          <a:p>
            <a:pPr eaLnBrk="1" hangingPunct="1"/>
            <a:r>
              <a:rPr lang="en-US" altLang="en-US" sz="1800"/>
              <a:t>just as we could overload</a:t>
            </a:r>
          </a:p>
          <a:p>
            <a:pPr eaLnBrk="1" hangingPunct="1"/>
            <a:r>
              <a:rPr lang="en-US" altLang="en-US" sz="1800"/>
              <a:t>other methods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Public, Private and Protected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582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These are visibility modifiers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Should a class item be accessible outside of the class?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If public, then the item can be used directly by anyone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If private, then the item can only be referenced inside the class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If protected, then the item can only be referenced inside the class, or by classes inside the same package (file) or by those child classes created using the </a:t>
            </a:r>
            <a:r>
              <a:rPr lang="en-US" altLang="en-US" sz="2000" i="1" smtClean="0"/>
              <a:t>extends </a:t>
            </a:r>
            <a:r>
              <a:rPr lang="en-US" altLang="en-US" sz="2000" smtClean="0"/>
              <a:t>reserved word (recall “extends JPanel)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Usually class variables will only be private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Methods will usually be public unless they are only used by methods of the given class in which case they should be private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There are occasions for having private methods but there are no reason for having public instance data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If your class has constants, they are usually public though since no one can change them no matter what (since they are constants)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static Modifier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839200" cy="53340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static can be applied to a method or variable is static</a:t>
            </a:r>
          </a:p>
          <a:p>
            <a:pPr lvl="1" eaLnBrk="1" hangingPunct="1"/>
            <a:r>
              <a:rPr lang="en-US" altLang="en-US" sz="2400" dirty="0" smtClean="0"/>
              <a:t>It determines whether the item (method/variable) is shared among all objects of the class or if it is specific to an object</a:t>
            </a:r>
          </a:p>
          <a:p>
            <a:pPr lvl="2" eaLnBrk="1" hangingPunct="1"/>
            <a:r>
              <a:rPr lang="en-US" altLang="en-US" sz="2000" dirty="0" smtClean="0"/>
              <a:t>For instance, in our Die class, if we have two Die, d1 and d2, they both have their own instance data </a:t>
            </a:r>
            <a:r>
              <a:rPr lang="en-US" altLang="en-US" sz="2000" i="1" dirty="0" smtClean="0"/>
              <a:t>value</a:t>
            </a:r>
          </a:p>
          <a:p>
            <a:pPr lvl="2" eaLnBrk="1" hangingPunct="1"/>
            <a:r>
              <a:rPr lang="en-US" altLang="en-US" sz="2000" dirty="0" smtClean="0"/>
              <a:t>If we had made </a:t>
            </a:r>
            <a:r>
              <a:rPr lang="en-US" altLang="en-US" sz="2000" i="1" dirty="0" smtClean="0"/>
              <a:t>value </a:t>
            </a:r>
            <a:r>
              <a:rPr lang="en-US" altLang="en-US" sz="2000" dirty="0" smtClean="0"/>
              <a:t>static, then both d1 and d2 would share </a:t>
            </a:r>
            <a:r>
              <a:rPr lang="en-US" altLang="en-US" sz="2000" i="1" dirty="0" smtClean="0"/>
              <a:t>value </a:t>
            </a:r>
            <a:r>
              <a:rPr lang="en-US" altLang="en-US" sz="2000" dirty="0" smtClean="0"/>
              <a:t>and so if we did d1.rollDie( ) it would affect d2</a:t>
            </a:r>
          </a:p>
          <a:p>
            <a:pPr lvl="1" eaLnBrk="1" hangingPunct="1"/>
            <a:r>
              <a:rPr lang="en-US" altLang="en-US" sz="2400" dirty="0" smtClean="0"/>
              <a:t>We generally do not make instance data static, but we could make methods static</a:t>
            </a:r>
          </a:p>
          <a:p>
            <a:pPr lvl="2" eaLnBrk="1" hangingPunct="1"/>
            <a:r>
              <a:rPr lang="en-US" altLang="en-US" sz="2000" dirty="0" smtClean="0"/>
              <a:t>This is the case in a class like Math or </a:t>
            </a:r>
            <a:r>
              <a:rPr lang="en-US" altLang="en-US" sz="2000" dirty="0" err="1" smtClean="0"/>
              <a:t>JOptionPane</a:t>
            </a:r>
            <a:endParaRPr lang="en-US" altLang="en-US" sz="2000" dirty="0" smtClean="0"/>
          </a:p>
          <a:p>
            <a:pPr lvl="2" eaLnBrk="1" hangingPunct="1"/>
            <a:r>
              <a:rPr lang="en-US" altLang="en-US" sz="2000" dirty="0" smtClean="0"/>
              <a:t>In such a situation, you pass your message directly to the class by name, not to an object </a:t>
            </a:r>
          </a:p>
          <a:p>
            <a:pPr lvl="3" eaLnBrk="1" hangingPunct="1"/>
            <a:r>
              <a:rPr lang="en-US" altLang="en-US" sz="1800" dirty="0" smtClean="0"/>
              <a:t>so we do </a:t>
            </a:r>
            <a:r>
              <a:rPr lang="en-US" altLang="en-US" sz="1800" dirty="0" err="1" smtClean="0"/>
              <a:t>Math.abs</a:t>
            </a:r>
            <a:r>
              <a:rPr lang="en-US" altLang="en-US" sz="1800" dirty="0" smtClean="0"/>
              <a:t>(…) </a:t>
            </a:r>
            <a:r>
              <a:rPr lang="en-US" altLang="en-US" sz="1800" dirty="0" smtClean="0"/>
              <a:t>or </a:t>
            </a:r>
            <a:r>
              <a:rPr lang="en-US" altLang="en-US" sz="1800" dirty="0" err="1" smtClean="0"/>
              <a:t>JOptionPane.showInputDialog</a:t>
            </a:r>
            <a:r>
              <a:rPr lang="en-US" altLang="en-US" sz="1800" dirty="0" smtClean="0"/>
              <a:t>(…)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Example:  Date Class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81000" y="914400"/>
            <a:ext cx="83820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800"/>
              <a:t>The Date class will store a Date’s information: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/>
              <a:t>Month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/>
              <a:t>Date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/>
              <a:t>Year</a:t>
            </a:r>
          </a:p>
          <a:p>
            <a:pPr lvl="2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000"/>
              <a:t>All will be int values as in 6 / 22 / 2004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/>
              <a:t>What constructors should it have?</a:t>
            </a:r>
          </a:p>
          <a:p>
            <a:pPr lvl="2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000"/>
              <a:t>Let’s provide one that receives the three values as int parameters, one that receives no values (we will then set the date to today, assuming today is 6/22/2004) and one that receives the date as a String written as “##/##/##”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57200" y="4495800"/>
            <a:ext cx="7577138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/>
              <a:t> public class Date				public Date(int a, int b, int c)</a:t>
            </a:r>
          </a:p>
          <a:p>
            <a:pPr eaLnBrk="1" hangingPunct="1"/>
            <a:r>
              <a:rPr lang="en-US" altLang="en-US" sz="1600"/>
              <a:t> {					{</a:t>
            </a:r>
          </a:p>
          <a:p>
            <a:pPr eaLnBrk="1" hangingPunct="1"/>
            <a:r>
              <a:rPr lang="en-US" altLang="en-US" sz="1600"/>
              <a:t>      private int month, date, year;			        month = a; date = b; year = c;</a:t>
            </a:r>
          </a:p>
          <a:p>
            <a:pPr eaLnBrk="1" hangingPunct="1"/>
            <a:r>
              <a:rPr lang="en-US" altLang="en-US" sz="1600"/>
              <a:t>   					}</a:t>
            </a:r>
          </a:p>
          <a:p>
            <a:pPr eaLnBrk="1" hangingPunct="1"/>
            <a:r>
              <a:rPr lang="en-US" altLang="en-US" sz="1600"/>
              <a:t>      public Date( )</a:t>
            </a:r>
          </a:p>
          <a:p>
            <a:pPr eaLnBrk="1" hangingPunct="1"/>
            <a:r>
              <a:rPr lang="en-US" altLang="en-US" sz="1600"/>
              <a:t>      {					public Date(String x)</a:t>
            </a:r>
          </a:p>
          <a:p>
            <a:pPr eaLnBrk="1" hangingPunct="1"/>
            <a:r>
              <a:rPr lang="en-US" altLang="en-US" sz="1600"/>
              <a:t>            month = 6;   date = 22;  year = 2004;		{ … }	// see next slide</a:t>
            </a:r>
          </a:p>
          <a:p>
            <a:pPr eaLnBrk="1" hangingPunct="1"/>
            <a:r>
              <a:rPr lang="en-US" altLang="en-US" sz="1600"/>
              <a:t>      }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</a:rPr>
              <a:t>Date Class Continued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52400" y="1066800"/>
            <a:ext cx="5295900" cy="547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/>
              <a:t> public Date(String x)</a:t>
            </a:r>
          </a:p>
          <a:p>
            <a:pPr eaLnBrk="1" hangingPunct="1"/>
            <a:r>
              <a:rPr lang="en-US" altLang="en-US" sz="1600"/>
              <a:t> {</a:t>
            </a:r>
          </a:p>
          <a:p>
            <a:pPr eaLnBrk="1" hangingPunct="1"/>
            <a:r>
              <a:rPr lang="en-US" altLang="en-US" sz="1600"/>
              <a:t>        String s1 = x.substring(0, 2);</a:t>
            </a:r>
          </a:p>
          <a:p>
            <a:pPr eaLnBrk="1" hangingPunct="1"/>
            <a:r>
              <a:rPr lang="en-US" altLang="en-US" sz="1600"/>
              <a:t>        String s2 = x.substring(3, 5);</a:t>
            </a:r>
          </a:p>
          <a:p>
            <a:pPr eaLnBrk="1" hangingPunct="1"/>
            <a:r>
              <a:rPr lang="en-US" altLang="en-US" sz="1600"/>
              <a:t>        String s3 = x.substring(6, 8);</a:t>
            </a:r>
          </a:p>
          <a:p>
            <a:pPr eaLnBrk="1" hangingPunct="1"/>
            <a:r>
              <a:rPr lang="en-US" altLang="en-US" sz="1600"/>
              <a:t>        month = Integer.parseInt(s1);</a:t>
            </a:r>
          </a:p>
          <a:p>
            <a:pPr eaLnBrk="1" hangingPunct="1"/>
            <a:r>
              <a:rPr lang="en-US" altLang="en-US" sz="1600"/>
              <a:t>        date = Integer.parseInt(s2);</a:t>
            </a:r>
          </a:p>
          <a:p>
            <a:pPr eaLnBrk="1" hangingPunct="1"/>
            <a:r>
              <a:rPr lang="en-US" altLang="en-US" sz="1600"/>
              <a:t>        year = 2000 + Integer.parseInt(s3);</a:t>
            </a:r>
          </a:p>
          <a:p>
            <a:pPr eaLnBrk="1" hangingPunct="1"/>
            <a:r>
              <a:rPr lang="en-US" altLang="en-US" sz="1600"/>
              <a:t> } </a:t>
            </a:r>
          </a:p>
          <a:p>
            <a:pPr eaLnBrk="1" hangingPunct="1"/>
            <a:endParaRPr lang="en-US" altLang="en-US" sz="1600"/>
          </a:p>
          <a:p>
            <a:pPr eaLnBrk="1" hangingPunct="1"/>
            <a:endParaRPr lang="en-US" altLang="en-US" sz="1600"/>
          </a:p>
          <a:p>
            <a:pPr eaLnBrk="1" hangingPunct="1"/>
            <a:r>
              <a:rPr lang="en-US" altLang="en-US" sz="1600"/>
              <a:t> public void setDate(int newMonth, int newDate, int newYear)</a:t>
            </a:r>
          </a:p>
          <a:p>
            <a:pPr eaLnBrk="1" hangingPunct="1"/>
            <a:r>
              <a:rPr lang="en-US" altLang="en-US" sz="1600"/>
              <a:t> {</a:t>
            </a:r>
          </a:p>
          <a:p>
            <a:pPr eaLnBrk="1" hangingPunct="1"/>
            <a:r>
              <a:rPr lang="en-US" altLang="en-US" sz="1600"/>
              <a:t>          month = newMonth;</a:t>
            </a:r>
          </a:p>
          <a:p>
            <a:pPr eaLnBrk="1" hangingPunct="1"/>
            <a:r>
              <a:rPr lang="en-US" altLang="en-US" sz="1600"/>
              <a:t>          date = newDate;</a:t>
            </a:r>
          </a:p>
          <a:p>
            <a:pPr eaLnBrk="1" hangingPunct="1"/>
            <a:r>
              <a:rPr lang="en-US" altLang="en-US" sz="1600"/>
              <a:t>          year = newYear;</a:t>
            </a:r>
          </a:p>
          <a:p>
            <a:pPr eaLnBrk="1" hangingPunct="1"/>
            <a:r>
              <a:rPr lang="en-US" altLang="en-US" sz="1600"/>
              <a:t> }</a:t>
            </a:r>
          </a:p>
          <a:p>
            <a:pPr eaLnBrk="1" hangingPunct="1"/>
            <a:endParaRPr lang="en-US" altLang="en-US" sz="1600"/>
          </a:p>
          <a:p>
            <a:pPr eaLnBrk="1" hangingPunct="1"/>
            <a:r>
              <a:rPr lang="en-US" altLang="en-US" sz="1600"/>
              <a:t> public void getDate( )</a:t>
            </a:r>
          </a:p>
          <a:p>
            <a:pPr eaLnBrk="1" hangingPunct="1"/>
            <a:r>
              <a:rPr lang="en-US" altLang="en-US" sz="1600"/>
              <a:t> {</a:t>
            </a:r>
          </a:p>
          <a:p>
            <a:pPr eaLnBrk="1" hangingPunct="1"/>
            <a:r>
              <a:rPr lang="en-US" altLang="en-US" sz="1600"/>
              <a:t>          System.out.println(month + </a:t>
            </a:r>
            <a:r>
              <a:rPr kumimoji="1" lang="en-US" altLang="en-US" sz="1600"/>
              <a:t>"</a:t>
            </a:r>
            <a:r>
              <a:rPr lang="en-US" altLang="en-US" sz="1600"/>
              <a:t>/</a:t>
            </a:r>
            <a:r>
              <a:rPr kumimoji="1" lang="en-US" altLang="en-US" sz="1600"/>
              <a:t>"</a:t>
            </a:r>
            <a:r>
              <a:rPr lang="en-US" altLang="en-US" sz="1600"/>
              <a:t> + date + </a:t>
            </a:r>
            <a:r>
              <a:rPr kumimoji="1" lang="en-US" altLang="en-US" sz="1600"/>
              <a:t>"</a:t>
            </a:r>
            <a:r>
              <a:rPr lang="en-US" altLang="en-US" sz="1600"/>
              <a:t>/</a:t>
            </a:r>
            <a:r>
              <a:rPr kumimoji="1" lang="en-US" altLang="en-US" sz="1600"/>
              <a:t>"</a:t>
            </a:r>
            <a:r>
              <a:rPr lang="en-US" altLang="en-US" sz="1600"/>
              <a:t> + year);</a:t>
            </a:r>
          </a:p>
          <a:p>
            <a:pPr eaLnBrk="1" hangingPunct="1"/>
            <a:r>
              <a:rPr lang="en-US" altLang="en-US" sz="1600"/>
              <a:t> }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568950" y="838200"/>
            <a:ext cx="3575050" cy="547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/>
              <a:t> public void advanceDate( )</a:t>
            </a:r>
          </a:p>
          <a:p>
            <a:pPr eaLnBrk="1" hangingPunct="1"/>
            <a:r>
              <a:rPr lang="en-US" altLang="en-US" sz="1600"/>
              <a:t> {</a:t>
            </a:r>
          </a:p>
          <a:p>
            <a:pPr eaLnBrk="1" hangingPunct="1"/>
            <a:r>
              <a:rPr lang="en-US" altLang="en-US" sz="1600"/>
              <a:t>       date++;</a:t>
            </a:r>
          </a:p>
          <a:p>
            <a:pPr eaLnBrk="1" hangingPunct="1"/>
            <a:r>
              <a:rPr lang="en-US" altLang="en-US" sz="1600"/>
              <a:t>       if(date &gt; 28 &amp;&amp; month = = 2)</a:t>
            </a:r>
          </a:p>
          <a:p>
            <a:pPr eaLnBrk="1" hangingPunct="1"/>
            <a:r>
              <a:rPr lang="en-US" altLang="en-US" sz="1600"/>
              <a:t>       {</a:t>
            </a:r>
          </a:p>
          <a:p>
            <a:pPr eaLnBrk="1" hangingPunct="1"/>
            <a:r>
              <a:rPr lang="en-US" altLang="en-US" sz="1600"/>
              <a:t>           month++;  date = 1;</a:t>
            </a:r>
          </a:p>
          <a:p>
            <a:pPr eaLnBrk="1" hangingPunct="1"/>
            <a:r>
              <a:rPr lang="en-US" altLang="en-US" sz="1600"/>
              <a:t>        }</a:t>
            </a:r>
          </a:p>
          <a:p>
            <a:pPr eaLnBrk="1" hangingPunct="1"/>
            <a:r>
              <a:rPr lang="en-US" altLang="en-US" sz="1600"/>
              <a:t>       else if (date &gt; 30 &amp;&amp; month = = 4 | |</a:t>
            </a:r>
          </a:p>
          <a:p>
            <a:pPr eaLnBrk="1" hangingPunct="1"/>
            <a:r>
              <a:rPr lang="en-US" altLang="en-US" sz="1600"/>
              <a:t>	month = = 6 | | month = =  9 | |</a:t>
            </a:r>
          </a:p>
          <a:p>
            <a:pPr eaLnBrk="1" hangingPunct="1"/>
            <a:r>
              <a:rPr lang="en-US" altLang="en-US" sz="1600"/>
              <a:t>	month = = 11)</a:t>
            </a:r>
          </a:p>
          <a:p>
            <a:pPr eaLnBrk="1" hangingPunct="1"/>
            <a:r>
              <a:rPr lang="en-US" altLang="en-US" sz="1600"/>
              <a:t>       {</a:t>
            </a:r>
          </a:p>
          <a:p>
            <a:pPr eaLnBrk="1" hangingPunct="1"/>
            <a:r>
              <a:rPr lang="en-US" altLang="en-US" sz="1600"/>
              <a:t>	month++;	date = 1;</a:t>
            </a:r>
          </a:p>
          <a:p>
            <a:pPr eaLnBrk="1" hangingPunct="1"/>
            <a:r>
              <a:rPr lang="en-US" altLang="en-US" sz="1600"/>
              <a:t>        }</a:t>
            </a:r>
          </a:p>
          <a:p>
            <a:pPr eaLnBrk="1" hangingPunct="1"/>
            <a:r>
              <a:rPr lang="en-US" altLang="en-US" sz="1600"/>
              <a:t>        else if (date &gt; 31)</a:t>
            </a:r>
          </a:p>
          <a:p>
            <a:pPr eaLnBrk="1" hangingPunct="1"/>
            <a:r>
              <a:rPr lang="en-US" altLang="en-US" sz="1600"/>
              <a:t>        {</a:t>
            </a:r>
          </a:p>
          <a:p>
            <a:pPr eaLnBrk="1" hangingPunct="1"/>
            <a:r>
              <a:rPr lang="en-US" altLang="en-US" sz="1600"/>
              <a:t>	month++;   date = 1; </a:t>
            </a:r>
          </a:p>
          <a:p>
            <a:pPr eaLnBrk="1" hangingPunct="1"/>
            <a:r>
              <a:rPr lang="en-US" altLang="en-US" sz="1600"/>
              <a:t>	if (month = = 13)</a:t>
            </a:r>
          </a:p>
          <a:p>
            <a:pPr eaLnBrk="1" hangingPunct="1"/>
            <a:r>
              <a:rPr lang="en-US" altLang="en-US" sz="1600"/>
              <a:t>	{</a:t>
            </a:r>
          </a:p>
          <a:p>
            <a:pPr eaLnBrk="1" hangingPunct="1"/>
            <a:r>
              <a:rPr lang="en-US" altLang="en-US" sz="1600"/>
              <a:t>	     month = 1;   year++;</a:t>
            </a:r>
          </a:p>
          <a:p>
            <a:pPr eaLnBrk="1" hangingPunct="1"/>
            <a:r>
              <a:rPr lang="en-US" altLang="en-US" sz="1600"/>
              <a:t>	}</a:t>
            </a:r>
          </a:p>
          <a:p>
            <a:pPr eaLnBrk="1" hangingPunct="1"/>
            <a:r>
              <a:rPr lang="en-US" altLang="en-US" sz="1600"/>
              <a:t>        }</a:t>
            </a:r>
          </a:p>
          <a:p>
            <a:pPr eaLnBrk="1" hangingPunct="1"/>
            <a:r>
              <a:rPr lang="en-US" altLang="en-US" sz="1600"/>
              <a:t>}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2045</Words>
  <Application>Microsoft Office PowerPoint</Application>
  <PresentationFormat>On-screen Show (4:3)</PresentationFormat>
  <Paragraphs>341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Times New Roman</vt:lpstr>
      <vt:lpstr>Arial</vt:lpstr>
      <vt:lpstr>Calibri</vt:lpstr>
      <vt:lpstr>Default Design</vt:lpstr>
      <vt:lpstr>Writing Classes</vt:lpstr>
      <vt:lpstr>PowerPoint Presentation</vt:lpstr>
      <vt:lpstr>Defining a Class</vt:lpstr>
      <vt:lpstr>PowerPoint Presentation</vt:lpstr>
      <vt:lpstr>Some Observations</vt:lpstr>
      <vt:lpstr>Public, Private and Protected</vt:lpstr>
      <vt:lpstr>The static Modifier</vt:lpstr>
      <vt:lpstr>PowerPoint Presentation</vt:lpstr>
      <vt:lpstr>PowerPoint Presentation</vt:lpstr>
      <vt:lpstr>Class Methods:   Mutators, Accessors, Constructors</vt:lpstr>
      <vt:lpstr>PowerPoint Presentation</vt:lpstr>
      <vt:lpstr>PowerPoint Presentation</vt:lpstr>
      <vt:lpstr>The toString( ) Method</vt:lpstr>
      <vt:lpstr>Programming Process with Classes</vt:lpstr>
      <vt:lpstr>What Does new Do?</vt:lpstr>
      <vt:lpstr>PowerPoint Presentation</vt:lpstr>
    </vt:vector>
  </TitlesOfParts>
  <Company>NKU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</dc:title>
  <dc:creator>foxr</dc:creator>
  <cp:lastModifiedBy>Administrator</cp:lastModifiedBy>
  <cp:revision>19</cp:revision>
  <dcterms:created xsi:type="dcterms:W3CDTF">2003-06-18T13:18:28Z</dcterms:created>
  <dcterms:modified xsi:type="dcterms:W3CDTF">2015-06-15T13:37:34Z</dcterms:modified>
</cp:coreProperties>
</file>