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9" r:id="rId5"/>
    <p:sldId id="258" r:id="rId6"/>
    <p:sldId id="280" r:id="rId7"/>
    <p:sldId id="259" r:id="rId8"/>
    <p:sldId id="281" r:id="rId9"/>
    <p:sldId id="260" r:id="rId10"/>
    <p:sldId id="282" r:id="rId11"/>
    <p:sldId id="261" r:id="rId12"/>
    <p:sldId id="262" r:id="rId13"/>
    <p:sldId id="266" r:id="rId14"/>
    <p:sldId id="283" r:id="rId15"/>
    <p:sldId id="264" r:id="rId16"/>
    <p:sldId id="286" r:id="rId17"/>
    <p:sldId id="265" r:id="rId18"/>
    <p:sldId id="270" r:id="rId19"/>
    <p:sldId id="276" r:id="rId20"/>
    <p:sldId id="287" r:id="rId21"/>
    <p:sldId id="288" r:id="rId22"/>
    <p:sldId id="289" r:id="rId23"/>
    <p:sldId id="284" r:id="rId24"/>
    <p:sldId id="285" r:id="rId25"/>
    <p:sldId id="27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66" d="100"/>
          <a:sy n="66" d="100"/>
        </p:scale>
        <p:origin x="-1044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49F43-996E-4C64-BE7E-0274AD50E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2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2828-D5BE-457A-A9FF-17AF6A734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0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5607-0604-4A30-ABE1-4E53576C2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9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D8C6E-F20A-4BC8-ABA3-333F18673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9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5317F-7B4B-4F40-BD33-4539C215C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7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CFA10-08F7-451C-919D-5C6A698F7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2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0741-6FC0-4D97-9D0E-20B299450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1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85A90-8866-4426-AD75-C7D8FB771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7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ECEEE-0160-4FF7-BD85-DD7C73CA9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9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6F0FA-F852-4966-9C72-C0A265E0D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4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40382-9BF8-422C-97F8-302B97C29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3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547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D80F57-2634-4010-91F5-4DE44C936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Introduction to Java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6172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Java is a programming language</a:t>
            </a:r>
          </a:p>
          <a:p>
            <a:pPr lvl="1" eaLnBrk="1" hangingPunct="1"/>
            <a:r>
              <a:rPr lang="en-US" altLang="en-US" sz="2400" smtClean="0"/>
              <a:t>We write computer programs in some language</a:t>
            </a:r>
          </a:p>
          <a:p>
            <a:pPr lvl="1" eaLnBrk="1" hangingPunct="1"/>
            <a:r>
              <a:rPr lang="en-US" altLang="en-US" sz="2400" smtClean="0"/>
              <a:t>Languages include C++, C#, Visual Basic, Ruby and Python</a:t>
            </a:r>
          </a:p>
          <a:p>
            <a:pPr lvl="1" eaLnBrk="1" hangingPunct="1"/>
            <a:r>
              <a:rPr lang="en-US" altLang="en-US" sz="2400" smtClean="0"/>
              <a:t>We choose Java because</a:t>
            </a:r>
          </a:p>
          <a:p>
            <a:pPr lvl="2" eaLnBrk="1" hangingPunct="1"/>
            <a:r>
              <a:rPr lang="en-US" altLang="en-US" sz="2000" smtClean="0"/>
              <a:t>it is freely available</a:t>
            </a:r>
          </a:p>
          <a:p>
            <a:pPr lvl="2" eaLnBrk="1" hangingPunct="1"/>
            <a:r>
              <a:rPr lang="en-US" altLang="en-US" sz="2000" smtClean="0"/>
              <a:t>it is expressive</a:t>
            </a:r>
          </a:p>
          <a:p>
            <a:pPr lvl="2" eaLnBrk="1" hangingPunct="1"/>
            <a:r>
              <a:rPr lang="en-US" altLang="en-US" sz="2000" smtClean="0"/>
              <a:t>it is object-oriented </a:t>
            </a:r>
          </a:p>
          <a:p>
            <a:pPr lvl="3" eaLnBrk="1" hangingPunct="1"/>
            <a:r>
              <a:rPr lang="en-US" altLang="en-US" sz="1800" smtClean="0"/>
              <a:t>allowing us to write certain types of applications easily</a:t>
            </a:r>
          </a:p>
          <a:p>
            <a:pPr lvl="2" eaLnBrk="1" hangingPunct="1"/>
            <a:r>
              <a:rPr lang="en-US" altLang="en-US" sz="2000" smtClean="0"/>
              <a:t>it contains built-in classes dealing with graphics, mouse and keyboard interaction, and a timer for animation and computer games</a:t>
            </a:r>
          </a:p>
          <a:p>
            <a:pPr lvl="1" eaLnBrk="1" hangingPunct="1"/>
            <a:r>
              <a:rPr lang="en-US" altLang="en-US" sz="2400" smtClean="0"/>
              <a:t>Writing a program in a programming language does not necessarily mean the program will run</a:t>
            </a:r>
          </a:p>
          <a:p>
            <a:pPr lvl="2" eaLnBrk="1" hangingPunct="1"/>
            <a:r>
              <a:rPr lang="en-US" altLang="en-US" sz="2000" smtClean="0"/>
              <a:t>first it must be compiled successfully</a:t>
            </a:r>
          </a:p>
          <a:p>
            <a:pPr lvl="2" eaLnBrk="1" hangingPunct="1"/>
            <a:r>
              <a:rPr lang="en-US" altLang="en-US" sz="2000" smtClean="0"/>
              <a:t>which means that we must write the program correctly </a:t>
            </a:r>
          </a:p>
          <a:p>
            <a:pPr lvl="3" eaLnBrk="1" hangingPunct="1"/>
            <a:r>
              <a:rPr lang="en-US" altLang="en-US" sz="1800" smtClean="0"/>
              <a:t>the compiler will not compile a program that has syntax errors in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Declaring and Assigning Variables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45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Java, variables must be declared before using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To declare a variable, you list: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 type of the variable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 name of the variable (or a list of variables separated by commas)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ending the line with a 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Variable names consist only of letters, _, digits and $ and must start with a letter, _ or $ (we usually don’t use $)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variable names cannot be any Java reserved words (such as public, class, void)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Java is case sensitive so that x and X are different names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legal names include:  X, foo, PUBLIC, ClAsS, x1, xyz, name, first_name, firstName are all legal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5029200"/>
            <a:ext cx="451008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Declaring variables: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String  first_name, last_name;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String message;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int x, y, z;</a:t>
            </a:r>
          </a:p>
          <a:p>
            <a:pPr eaLnBrk="1" hangingPunct="1"/>
            <a:r>
              <a:rPr lang="en-US" altLang="en-US" sz="2200">
                <a:solidFill>
                  <a:schemeClr val="accent2"/>
                </a:solidFill>
              </a:rPr>
              <a:t>	double incomeTax;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943600" y="5867400"/>
            <a:ext cx="2828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9900FF"/>
                </a:solidFill>
              </a:rPr>
              <a:t>Here, we declare multiple</a:t>
            </a:r>
          </a:p>
          <a:p>
            <a:pPr eaLnBrk="1" hangingPunct="1"/>
            <a:r>
              <a:rPr lang="en-US" altLang="en-US" sz="2000">
                <a:solidFill>
                  <a:srgbClr val="9900FF"/>
                </a:solidFill>
              </a:rPr>
              <a:t>variables on one line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 flipV="1">
            <a:off x="4953000" y="5638800"/>
            <a:ext cx="914400" cy="3810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 flipH="1">
            <a:off x="2590800" y="6019800"/>
            <a:ext cx="3276600" cy="228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Another Form of Output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System.out represents a window on your monitor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often known as the console window or the system window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Java has numerous GUI classes, one of which is JOptionPane, which creates pop-up windows of different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To use this class (or others), you must import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import javax.swing.JOptionPane;    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import javax.swing.*;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Replace the System.out.println statement with an appropriate message to JOptionPane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JOptionPane.showMessageDialog(null, “Hello World”, “title", JOptionPane.INFORMATION_MESSAGE);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387975"/>
            <a:ext cx="30480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9600" y="5791200"/>
            <a:ext cx="372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800000"/>
                </a:solidFill>
              </a:rPr>
              <a:t>A JOptionPane window created by</a:t>
            </a:r>
          </a:p>
          <a:p>
            <a:pPr eaLnBrk="1" hangingPunct="1"/>
            <a:r>
              <a:rPr lang="en-US" altLang="en-US" sz="2000">
                <a:solidFill>
                  <a:srgbClr val="800000"/>
                </a:solidFill>
              </a:rPr>
              <a:t>the program on the next slide: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3:  New Hello World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65125" y="2174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7808913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import javax.swing.*;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public class HelloWorld3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	public static void main(String[ ] args)</a:t>
            </a:r>
          </a:p>
          <a:p>
            <a:pPr eaLnBrk="1" hangingPunct="1"/>
            <a:r>
              <a:rPr lang="en-US" altLang="en-US" sz="2000"/>
              <a:t>	{</a:t>
            </a:r>
          </a:p>
          <a:p>
            <a:pPr eaLnBrk="1" hangingPunct="1"/>
            <a:r>
              <a:rPr lang="en-US" altLang="en-US" sz="2000"/>
              <a:t>		String name;</a:t>
            </a:r>
          </a:p>
          <a:p>
            <a:pPr eaLnBrk="1" hangingPunct="1"/>
            <a:r>
              <a:rPr lang="en-US" altLang="en-US" sz="2000"/>
              <a:t>		name = "Frank Zappa";</a:t>
            </a:r>
          </a:p>
          <a:p>
            <a:pPr eaLnBrk="1" hangingPunct="1"/>
            <a:r>
              <a:rPr lang="en-US" altLang="en-US" sz="2000"/>
              <a:t>		String title;</a:t>
            </a:r>
          </a:p>
          <a:p>
            <a:pPr eaLnBrk="1" hangingPunct="1"/>
            <a:r>
              <a:rPr lang="en-US" altLang="en-US" sz="2000"/>
              <a:t>		title = "output GUI";		</a:t>
            </a:r>
          </a:p>
          <a:p>
            <a:pPr eaLnBrk="1" hangingPunct="1"/>
            <a:r>
              <a:rPr lang="en-US" altLang="en-US" sz="2000"/>
              <a:t>		JOptionPane.showMessageDialog(null, "Hello " + name,</a:t>
            </a:r>
          </a:p>
          <a:p>
            <a:pPr eaLnBrk="1" hangingPunct="1"/>
            <a:r>
              <a:rPr lang="en-US" altLang="en-US" sz="2000"/>
              <a:t>		title, JOptionPane.INFORMATION_MESSAGE);</a:t>
            </a:r>
          </a:p>
          <a:p>
            <a:pPr eaLnBrk="1" hangingPunct="1"/>
            <a:r>
              <a:rPr lang="en-US" altLang="en-US" sz="2000"/>
              <a:t>		System.exit(0);</a:t>
            </a:r>
          </a:p>
          <a:p>
            <a:pPr eaLnBrk="1" hangingPunct="1"/>
            <a:r>
              <a:rPr lang="en-US" altLang="en-US" sz="2000"/>
              <a:t>	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3657600" y="990600"/>
            <a:ext cx="4368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import all classes from this library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(these are all GUI classes)</a:t>
            </a: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H="1">
            <a:off x="2514600" y="1295400"/>
            <a:ext cx="1143000" cy="3048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5470525" y="1870075"/>
            <a:ext cx="2954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add a title variable and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store our title there</a:t>
            </a:r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H="1">
            <a:off x="4495800" y="2743200"/>
            <a:ext cx="914400" cy="16764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AutoShape 10"/>
          <p:cNvSpPr>
            <a:spLocks/>
          </p:cNvSpPr>
          <p:nvPr/>
        </p:nvSpPr>
        <p:spPr bwMode="auto">
          <a:xfrm>
            <a:off x="4343400" y="41148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2651125" y="5984875"/>
            <a:ext cx="6129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System.exit(0) makes sure that the program ends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once our pop-up window is closed</a:t>
            </a:r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 flipH="1" flipV="1">
            <a:off x="2590800" y="5638800"/>
            <a:ext cx="152400" cy="3810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5246688" y="3200400"/>
            <a:ext cx="38973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output message sent to 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pop-up window of type 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INFORMATION_MESSAGE</a:t>
            </a: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 flipH="1">
            <a:off x="5867400" y="4419600"/>
            <a:ext cx="228600" cy="3048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String Concatenation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order to join two Strings together, we concatenate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 Java, we use the + for this as in “Hello ” +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can join other things together as well as Strings as long as the first item is a 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Imagine that </a:t>
            </a:r>
            <a:r>
              <a:rPr lang="en-US" altLang="en-US" i="1" smtClean="0"/>
              <a:t>age </a:t>
            </a:r>
            <a:r>
              <a:rPr lang="en-US" altLang="en-US" smtClean="0"/>
              <a:t>is an int variable storing a person’s age, then we could output a message like: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JOptionPane.showMessageDialog(null, "Hello " + name + ",  you are " + age + " years old " ,title, JOptionPane.INFORMATION_MESSAGE);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Notice that we separate the literal parts of the message and the variables using + signs and enclose all literals inside of quote marks including any blank spaces to ensure that a blank is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Messages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message is a command that is sent to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This is how you get an object to perform an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So far, we have seen two objects, System.out and JOptionPane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message we sent to System.out was println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message we sent to JOptionPane was showMessageDialog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We will also send Strings messages (such as toUpperCase or charAt – we explore these later)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JOptionPane object can also receive a message to provide an input box instead of an output box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We will use this to get input from the keyboard/user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Getting Input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several ways to get input in Java, but we use the simplest:  JOptionPane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 this case, the message to JOptionPane is showInputDialog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message expects a parameter in ( ), this parameter will be the prompt that appears in the pop-up window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command will wait for the user to type something into the pop-up window and press &lt;enter&gt; (or click on OK)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whatever is typed in will be returned, so we want to save their response in a String variable, for example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mtClean="0"/>
              <a:t>name = JOptionPane.showInputDialog(“Enter your name”);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60975"/>
            <a:ext cx="373380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486400" y="5638800"/>
            <a:ext cx="24098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If the user types in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Frank, then name will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store “Frank”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altLang="en-US" smtClean="0"/>
              <a:t>Inputting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6096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Whenever you input something from the user, the default by Java is to treat it as a String</a:t>
            </a:r>
          </a:p>
          <a:p>
            <a:pPr>
              <a:defRPr/>
            </a:pPr>
            <a:r>
              <a:rPr lang="en-US" dirty="0" smtClean="0"/>
              <a:t>If you want to input a number, what do you do? </a:t>
            </a:r>
          </a:p>
          <a:p>
            <a:pPr lvl="1">
              <a:defRPr/>
            </a:pPr>
            <a:r>
              <a:rPr lang="en-US" dirty="0" smtClean="0"/>
              <a:t>You have to convert from a String to a numeric type (</a:t>
            </a:r>
            <a:r>
              <a:rPr lang="en-US" dirty="0" err="1" smtClean="0"/>
              <a:t>int</a:t>
            </a:r>
            <a:r>
              <a:rPr lang="en-US" dirty="0" smtClean="0"/>
              <a:t> or float or double)</a:t>
            </a:r>
          </a:p>
          <a:p>
            <a:pPr>
              <a:defRPr/>
            </a:pPr>
            <a:r>
              <a:rPr lang="en-US" dirty="0" smtClean="0"/>
              <a:t>How?</a:t>
            </a:r>
          </a:p>
          <a:p>
            <a:pPr lvl="1">
              <a:defRPr/>
            </a:pPr>
            <a:r>
              <a:rPr lang="en-US" dirty="0" smtClean="0"/>
              <a:t>You can convert any String which is storing just a number into a number using one of these:</a:t>
            </a:r>
          </a:p>
          <a:p>
            <a:pPr lvl="2">
              <a:defRPr/>
            </a:pPr>
            <a:r>
              <a:rPr lang="en-US" dirty="0" err="1" smtClean="0"/>
              <a:t>Integer.parseInt</a:t>
            </a:r>
            <a:r>
              <a:rPr lang="en-US" dirty="0" smtClean="0"/>
              <a:t>(</a:t>
            </a:r>
            <a:r>
              <a:rPr lang="en-US" dirty="0" err="1" smtClean="0"/>
              <a:t>stringvalue</a:t>
            </a:r>
            <a:r>
              <a:rPr lang="en-US" dirty="0" smtClean="0"/>
              <a:t>)</a:t>
            </a:r>
          </a:p>
          <a:p>
            <a:pPr lvl="2">
              <a:defRPr/>
            </a:pPr>
            <a:r>
              <a:rPr lang="en-US" dirty="0" err="1" smtClean="0"/>
              <a:t>Float.parseFloat</a:t>
            </a:r>
            <a:r>
              <a:rPr lang="en-US" dirty="0" smtClean="0"/>
              <a:t>(</a:t>
            </a:r>
            <a:r>
              <a:rPr lang="en-US" dirty="0" err="1" smtClean="0"/>
              <a:t>stringvalue</a:t>
            </a:r>
            <a:r>
              <a:rPr lang="en-US" dirty="0" smtClean="0"/>
              <a:t>)</a:t>
            </a:r>
          </a:p>
          <a:p>
            <a:pPr lvl="2">
              <a:defRPr/>
            </a:pPr>
            <a:r>
              <a:rPr lang="en-US" dirty="0" err="1" smtClean="0"/>
              <a:t>Double.parseDouble</a:t>
            </a:r>
            <a:r>
              <a:rPr lang="en-US" dirty="0" smtClean="0"/>
              <a:t>(</a:t>
            </a:r>
            <a:r>
              <a:rPr lang="en-US" dirty="0" err="1" smtClean="0"/>
              <a:t>stringvalue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So we combine this with our input statement, for instance if you want to input a number and treat it as an integer, you would do this:</a:t>
            </a:r>
          </a:p>
          <a:p>
            <a:pPr lvl="1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age = </a:t>
            </a:r>
            <a:r>
              <a:rPr lang="en-US" dirty="0" err="1" smtClean="0"/>
              <a:t>Integer.parseInt</a:t>
            </a:r>
            <a:r>
              <a:rPr lang="en-US" dirty="0" smtClean="0"/>
              <a:t>(</a:t>
            </a:r>
            <a:r>
              <a:rPr lang="en-US" dirty="0" err="1" smtClean="0"/>
              <a:t>JOptionPane.showInputDialog</a:t>
            </a:r>
            <a:r>
              <a:rPr lang="en-US" dirty="0" smtClean="0"/>
              <a:t>(“What is your age?”));</a:t>
            </a:r>
          </a:p>
          <a:p>
            <a:pPr lvl="2">
              <a:defRPr/>
            </a:pPr>
            <a:r>
              <a:rPr lang="en-US" dirty="0" smtClean="0"/>
              <a:t>notice the 2 close )) here because we had 2 (( in the statement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4:  Input and Output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9525" y="685800"/>
            <a:ext cx="913447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import javax.swing.JOptionPane;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public class HelloWorld4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     public static void main(String[] args)</a:t>
            </a:r>
          </a:p>
          <a:p>
            <a:pPr eaLnBrk="1" hangingPunct="1"/>
            <a:r>
              <a:rPr lang="en-US" altLang="en-US" sz="2000"/>
              <a:t>    {</a:t>
            </a:r>
          </a:p>
          <a:p>
            <a:pPr eaLnBrk="1" hangingPunct="1"/>
            <a:r>
              <a:rPr lang="en-US" altLang="en-US" sz="2000"/>
              <a:t> 	String firstName = JOptionPane.showInputDialog("Enter your first name");</a:t>
            </a:r>
          </a:p>
          <a:p>
            <a:pPr eaLnBrk="1" hangingPunct="1"/>
            <a:r>
              <a:rPr lang="en-US" altLang="en-US" sz="2000"/>
              <a:t>	String lastName = JOptionPane.showInputDialog("Enter your last name");</a:t>
            </a:r>
          </a:p>
          <a:p>
            <a:pPr eaLnBrk="1" hangingPunct="1"/>
            <a:r>
              <a:rPr lang="en-US" altLang="en-US" sz="2000"/>
              <a:t>		</a:t>
            </a:r>
          </a:p>
          <a:p>
            <a:pPr eaLnBrk="1" hangingPunct="1"/>
            <a:r>
              <a:rPr lang="en-US" altLang="en-US" sz="2000"/>
              <a:t>	JOptionPane.showMessageDialog(null, "Hello " + firstName + "  " </a:t>
            </a:r>
          </a:p>
          <a:p>
            <a:pPr eaLnBrk="1" hangingPunct="1"/>
            <a:r>
              <a:rPr lang="en-US" altLang="en-US" sz="2000"/>
              <a:t>		+ lastName, "Greeting", JOptionPane.INFORMATION_MESSAGE);</a:t>
            </a:r>
          </a:p>
          <a:p>
            <a:pPr eaLnBrk="1" hangingPunct="1"/>
            <a:r>
              <a:rPr lang="en-US" altLang="en-US" sz="2000"/>
              <a:t>	System.exit(0);</a:t>
            </a:r>
          </a:p>
          <a:p>
            <a:pPr eaLnBrk="1" hangingPunct="1"/>
            <a:r>
              <a:rPr lang="en-US" altLang="en-US" sz="2000"/>
              <a:t>     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762000"/>
            <a:ext cx="29718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410200"/>
            <a:ext cx="28289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334000"/>
            <a:ext cx="2971800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Line 9"/>
          <p:cNvSpPr>
            <a:spLocks noChangeShapeType="1"/>
          </p:cNvSpPr>
          <p:nvPr/>
        </p:nvSpPr>
        <p:spPr bwMode="auto">
          <a:xfrm flipV="1">
            <a:off x="3581400" y="1524000"/>
            <a:ext cx="2057400" cy="990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>
            <a:off x="990600" y="3276600"/>
            <a:ext cx="0" cy="20574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3"/>
          <p:cNvSpPr>
            <a:spLocks noChangeShapeType="1"/>
          </p:cNvSpPr>
          <p:nvPr/>
        </p:nvSpPr>
        <p:spPr bwMode="auto">
          <a:xfrm>
            <a:off x="1219200" y="4876800"/>
            <a:ext cx="3352800" cy="5334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4"/>
          <p:cNvSpPr>
            <a:spLocks noChangeShapeType="1"/>
          </p:cNvSpPr>
          <p:nvPr/>
        </p:nvSpPr>
        <p:spPr bwMode="auto">
          <a:xfrm flipV="1">
            <a:off x="1219200" y="3810000"/>
            <a:ext cx="0" cy="10668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6"/>
          <p:cNvSpPr>
            <a:spLocks noChangeShapeType="1"/>
          </p:cNvSpPr>
          <p:nvPr/>
        </p:nvSpPr>
        <p:spPr bwMode="auto">
          <a:xfrm flipV="1">
            <a:off x="990600" y="3124200"/>
            <a:ext cx="2133600" cy="1524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on Strings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685800"/>
            <a:ext cx="8686800" cy="5943600"/>
          </a:xfrm>
        </p:spPr>
        <p:txBody>
          <a:bodyPr/>
          <a:lstStyle/>
          <a:p>
            <a:pPr eaLnBrk="1" hangingPunct="1"/>
            <a:r>
              <a:rPr lang="en-US" altLang="en-US" smtClean="0"/>
              <a:t>Strings are a type of object (unlike the primitive types like int, double, char and boolean)</a:t>
            </a:r>
          </a:p>
          <a:p>
            <a:pPr eaLnBrk="1" hangingPunct="1"/>
            <a:r>
              <a:rPr lang="en-US" altLang="en-US" smtClean="0"/>
              <a:t>We pass Strings messages just as we passed messages to JOptionPane and System.out</a:t>
            </a:r>
          </a:p>
          <a:p>
            <a:pPr eaLnBrk="1" hangingPunct="1"/>
            <a:r>
              <a:rPr lang="en-US" altLang="en-US" smtClean="0"/>
              <a:t>One difference is that we send our messages to specific Strings – that is, to String variables</a:t>
            </a:r>
          </a:p>
          <a:p>
            <a:pPr eaLnBrk="1" hangingPunct="1"/>
            <a:r>
              <a:rPr lang="en-US" altLang="en-US" smtClean="0"/>
              <a:t>Here are some messages we will pass to Strings</a:t>
            </a:r>
          </a:p>
          <a:p>
            <a:pPr lvl="1" eaLnBrk="1" hangingPunct="1"/>
            <a:r>
              <a:rPr lang="en-US" altLang="en-US" smtClean="0"/>
              <a:t>charAt(i) – i is a number which specifies which character we want (the first character is at position 0, not 1)</a:t>
            </a:r>
          </a:p>
          <a:p>
            <a:pPr lvl="1" eaLnBrk="1" hangingPunct="1"/>
            <a:r>
              <a:rPr lang="en-US" altLang="en-US" smtClean="0"/>
              <a:t>toUpperCase( ) – return a version of the String that is all upper case letters</a:t>
            </a:r>
          </a:p>
          <a:p>
            <a:pPr lvl="1" eaLnBrk="1" hangingPunct="1"/>
            <a:r>
              <a:rPr lang="en-US" altLang="en-US" smtClean="0"/>
              <a:t>toLowerCase( ) 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String Messages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length( ) – return the number of characters in the String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replace(oldchar, newchar) – return a String with all of the chars that match oldchar replaced by newchar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substring(startingpoint, endingpoint) – return a String that consists of all of the characters of this String that start at the index startingpoint and end at endingpoint - 1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concat(str) – takes the String str and concatenates it to this String, so that str1.concat(str2) does the same as str1 + str2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Java Programs:  Written in Classes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715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All of our code will be wrapped up into class definitions</a:t>
            </a:r>
          </a:p>
          <a:p>
            <a:pPr lvl="1" eaLnBrk="1" hangingPunct="1"/>
            <a:r>
              <a:rPr lang="en-US" altLang="en-US" sz="2400" smtClean="0"/>
              <a:t>The class is the basic unit in Java, it represents an entity (whether physical like a car or abstract like a window)</a:t>
            </a:r>
          </a:p>
          <a:p>
            <a:pPr lvl="1" eaLnBrk="1" hangingPunct="1"/>
            <a:r>
              <a:rPr lang="en-US" altLang="en-US" sz="2400" smtClean="0"/>
              <a:t>To define a class, you define the class’s</a:t>
            </a:r>
          </a:p>
          <a:p>
            <a:pPr lvl="2" eaLnBrk="1" hangingPunct="1"/>
            <a:r>
              <a:rPr lang="en-US" altLang="en-US" sz="2000" smtClean="0"/>
              <a:t>data members (class-wide variables)</a:t>
            </a:r>
          </a:p>
          <a:p>
            <a:pPr lvl="2" eaLnBrk="1" hangingPunct="1"/>
            <a:r>
              <a:rPr lang="en-US" altLang="en-US" sz="2000" smtClean="0"/>
              <a:t>methods (processes that operate on the data)</a:t>
            </a:r>
          </a:p>
          <a:p>
            <a:pPr eaLnBrk="1" hangingPunct="1"/>
            <a:r>
              <a:rPr lang="en-US" altLang="en-US" sz="2800" smtClean="0"/>
              <a:t>We will study object-oriented programming later in this workshop, for now though we will define the most basic of Java programs</a:t>
            </a:r>
          </a:p>
          <a:p>
            <a:pPr lvl="1" eaLnBrk="1" hangingPunct="1"/>
            <a:r>
              <a:rPr lang="en-US" altLang="en-US" sz="2400" smtClean="0"/>
              <a:t>Early on however, we will create single, stand-alone classes which will have no data members and only a single method called main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Better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0771"/>
            <a:ext cx="83820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JOptionPane</a:t>
            </a:r>
            <a:r>
              <a:rPr lang="en-US" dirty="0" smtClean="0"/>
              <a:t> can be a hassle</a:t>
            </a:r>
          </a:p>
          <a:p>
            <a:pPr lvl="1"/>
            <a:r>
              <a:rPr lang="en-US" dirty="0" smtClean="0"/>
              <a:t>Lots of typing</a:t>
            </a:r>
          </a:p>
          <a:p>
            <a:pPr lvl="1"/>
            <a:r>
              <a:rPr lang="en-US" dirty="0" err="1" smtClean="0"/>
              <a:t>JOptionPane</a:t>
            </a:r>
            <a:r>
              <a:rPr lang="en-US" dirty="0" smtClean="0"/>
              <a:t>, being graphical in nature, uses more resources</a:t>
            </a:r>
          </a:p>
          <a:p>
            <a:pPr lvl="1"/>
            <a:r>
              <a:rPr lang="en-US" dirty="0" smtClean="0"/>
              <a:t>For input, we have to parse the input to convert it to a number or character if the input is not to be a String</a:t>
            </a:r>
          </a:p>
          <a:p>
            <a:pPr lvl="1"/>
            <a:r>
              <a:rPr lang="en-US" dirty="0" smtClean="0"/>
              <a:t>We need to include </a:t>
            </a:r>
            <a:r>
              <a:rPr lang="en-US" dirty="0" err="1" smtClean="0"/>
              <a:t>System.exit</a:t>
            </a:r>
            <a:r>
              <a:rPr lang="en-US" dirty="0" smtClean="0"/>
              <a:t>(0);</a:t>
            </a:r>
          </a:p>
          <a:p>
            <a:r>
              <a:rPr lang="en-US" dirty="0" smtClean="0"/>
              <a:t>We can use </a:t>
            </a:r>
            <a:r>
              <a:rPr lang="en-US" dirty="0" err="1" smtClean="0"/>
              <a:t>System.out.println</a:t>
            </a:r>
            <a:r>
              <a:rPr lang="en-US" dirty="0" smtClean="0"/>
              <a:t> to output</a:t>
            </a:r>
          </a:p>
          <a:p>
            <a:r>
              <a:rPr lang="en-US" dirty="0" smtClean="0"/>
              <a:t>We can obtain using the Scanner class</a:t>
            </a:r>
          </a:p>
          <a:p>
            <a:pPr lvl="1"/>
            <a:r>
              <a:rPr lang="en-US" dirty="0" smtClean="0"/>
              <a:t>Its easier and uses fewer resources</a:t>
            </a:r>
          </a:p>
          <a:p>
            <a:pPr lvl="1"/>
            <a:r>
              <a:rPr lang="en-US" dirty="0" smtClean="0"/>
              <a:t>We don’t have to parse the input because the messages we use with a Scanner indicate how to handle the data (as a String, an integer, a double,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31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The Scanner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java.util</a:t>
            </a:r>
            <a:r>
              <a:rPr lang="en-US" dirty="0" smtClean="0"/>
              <a:t>.*;  (or </a:t>
            </a:r>
            <a:r>
              <a:rPr lang="en-US" dirty="0" err="1" smtClean="0"/>
              <a:t>java.util.Scanner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a Scanner object</a:t>
            </a:r>
          </a:p>
          <a:p>
            <a:pPr lvl="1"/>
            <a:r>
              <a:rPr lang="en-US" dirty="0" smtClean="0"/>
              <a:t>Scanner </a:t>
            </a:r>
            <a:r>
              <a:rPr lang="en-US" dirty="0" err="1" smtClean="0"/>
              <a:t>somename</a:t>
            </a:r>
            <a:r>
              <a:rPr lang="en-US" dirty="0" smtClean="0"/>
              <a:t> = new Scanner(System.in);</a:t>
            </a:r>
          </a:p>
          <a:p>
            <a:r>
              <a:rPr lang="en-US" dirty="0" smtClean="0"/>
              <a:t>To perform input</a:t>
            </a:r>
          </a:p>
          <a:p>
            <a:pPr lvl="1"/>
            <a:r>
              <a:rPr lang="en-US" dirty="0" smtClean="0"/>
              <a:t>use an assignment statement where the variable on the left is going to store the result</a:t>
            </a:r>
          </a:p>
          <a:p>
            <a:pPr lvl="1"/>
            <a:r>
              <a:rPr lang="en-US" dirty="0" smtClean="0"/>
              <a:t>pass to your Scanner (</a:t>
            </a:r>
            <a:r>
              <a:rPr lang="en-US" dirty="0" err="1" smtClean="0"/>
              <a:t>somename</a:t>
            </a:r>
            <a:r>
              <a:rPr lang="en-US" dirty="0" smtClean="0"/>
              <a:t> above) a message to indicate the type of datum:  </a:t>
            </a:r>
          </a:p>
          <a:p>
            <a:pPr lvl="2"/>
            <a:r>
              <a:rPr lang="en-US" dirty="0" err="1" smtClean="0"/>
              <a:t>somename.next</a:t>
            </a:r>
            <a:r>
              <a:rPr lang="en-US" dirty="0" smtClean="0"/>
              <a:t>( );		// get a String</a:t>
            </a:r>
          </a:p>
          <a:p>
            <a:pPr lvl="2"/>
            <a:r>
              <a:rPr lang="en-US" dirty="0" err="1" smtClean="0"/>
              <a:t>somename.nextDouble</a:t>
            </a:r>
            <a:r>
              <a:rPr lang="en-US" dirty="0" smtClean="0"/>
              <a:t>( );	// get a double</a:t>
            </a:r>
          </a:p>
          <a:p>
            <a:pPr lvl="2"/>
            <a:r>
              <a:rPr lang="en-US" dirty="0" err="1" smtClean="0"/>
              <a:t>somename.nextInt</a:t>
            </a:r>
            <a:r>
              <a:rPr lang="en-US" dirty="0" smtClean="0"/>
              <a:t>( );	// get an int</a:t>
            </a:r>
          </a:p>
          <a:p>
            <a:pPr lvl="3"/>
            <a:r>
              <a:rPr lang="en-US" dirty="0" smtClean="0"/>
              <a:t>also </a:t>
            </a:r>
            <a:r>
              <a:rPr lang="en-US" dirty="0" err="1" smtClean="0"/>
              <a:t>nextFloat</a:t>
            </a:r>
            <a:r>
              <a:rPr lang="en-US" dirty="0" smtClean="0"/>
              <a:t>( ), </a:t>
            </a:r>
            <a:r>
              <a:rPr lang="en-US" dirty="0" err="1" smtClean="0"/>
              <a:t>nextLong</a:t>
            </a:r>
            <a:r>
              <a:rPr lang="en-US" dirty="0" smtClean="0"/>
              <a:t>( ), </a:t>
            </a:r>
            <a:r>
              <a:rPr lang="en-US" dirty="0" err="1" smtClean="0"/>
              <a:t>nextByte</a:t>
            </a:r>
            <a:r>
              <a:rPr lang="en-US" dirty="0" smtClean="0"/>
              <a:t>(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66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971" y="0"/>
            <a:ext cx="4343400" cy="1143000"/>
          </a:xfrm>
        </p:spPr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76200"/>
            <a:ext cx="8606843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" pitchFamily="49" charset="0"/>
              </a:rPr>
              <a:t>import </a:t>
            </a:r>
            <a:r>
              <a:rPr lang="en-US" sz="1800" dirty="0" err="1" smtClean="0">
                <a:latin typeface="Courier" pitchFamily="49" charset="0"/>
              </a:rPr>
              <a:t>java.util</a:t>
            </a:r>
            <a:r>
              <a:rPr lang="en-US" sz="1800" dirty="0" smtClean="0">
                <a:latin typeface="Courier" pitchFamily="49" charset="0"/>
              </a:rPr>
              <a:t>.*;</a:t>
            </a:r>
          </a:p>
          <a:p>
            <a:endParaRPr lang="en-US" sz="1800" dirty="0" smtClean="0">
              <a:latin typeface="Courier" pitchFamily="49" charset="0"/>
            </a:endParaRPr>
          </a:p>
          <a:p>
            <a:r>
              <a:rPr lang="en-US" sz="1800" dirty="0" smtClean="0">
                <a:latin typeface="Courier" pitchFamily="49" charset="0"/>
              </a:rPr>
              <a:t>public class </a:t>
            </a:r>
            <a:r>
              <a:rPr lang="en-US" sz="1800" dirty="0" err="1" smtClean="0">
                <a:latin typeface="Courier" pitchFamily="49" charset="0"/>
              </a:rPr>
              <a:t>ScannerProgram</a:t>
            </a:r>
            <a:endParaRPr lang="en-US" sz="1800" dirty="0" smtClean="0">
              <a:latin typeface="Courier" pitchFamily="49" charset="0"/>
            </a:endParaRPr>
          </a:p>
          <a:p>
            <a:r>
              <a:rPr lang="en-US" sz="1800" dirty="0" smtClean="0">
                <a:latin typeface="Courier" pitchFamily="49" charset="0"/>
              </a:rPr>
              <a:t>{</a:t>
            </a:r>
          </a:p>
          <a:p>
            <a:r>
              <a:rPr lang="en-US" sz="1800" dirty="0" smtClean="0">
                <a:latin typeface="Courier" pitchFamily="49" charset="0"/>
              </a:rPr>
              <a:t>	public static void main(String[] </a:t>
            </a:r>
            <a:r>
              <a:rPr lang="en-US" sz="1800" dirty="0" err="1" smtClean="0">
                <a:latin typeface="Courier" pitchFamily="49" charset="0"/>
              </a:rPr>
              <a:t>args</a:t>
            </a:r>
            <a:r>
              <a:rPr lang="en-US" sz="1800" dirty="0" smtClean="0">
                <a:latin typeface="Courier" pitchFamily="49" charset="0"/>
              </a:rPr>
              <a:t>)</a:t>
            </a:r>
          </a:p>
          <a:p>
            <a:r>
              <a:rPr lang="en-US" sz="1800" dirty="0" smtClean="0">
                <a:latin typeface="Courier" pitchFamily="49" charset="0"/>
              </a:rPr>
              <a:t>	{</a:t>
            </a:r>
          </a:p>
          <a:p>
            <a:r>
              <a:rPr lang="en-US" sz="1800" dirty="0" smtClean="0">
                <a:latin typeface="Courier" pitchFamily="49" charset="0"/>
              </a:rPr>
              <a:t>		Scanner input=new Scanner(System.in);</a:t>
            </a:r>
          </a:p>
          <a:p>
            <a:r>
              <a:rPr lang="en-US" sz="1800" dirty="0" smtClean="0">
                <a:latin typeface="Courier" pitchFamily="49" charset="0"/>
              </a:rPr>
              <a:t>		String name;</a:t>
            </a:r>
          </a:p>
          <a:p>
            <a:r>
              <a:rPr lang="en-US" sz="1800" dirty="0" smtClean="0">
                <a:latin typeface="Courier" pitchFamily="49" charset="0"/>
              </a:rPr>
              <a:t>		int age;</a:t>
            </a:r>
          </a:p>
          <a:p>
            <a:r>
              <a:rPr lang="en-US" sz="1800" dirty="0" smtClean="0">
                <a:latin typeface="Courier" pitchFamily="49" charset="0"/>
              </a:rPr>
              <a:t>		double </a:t>
            </a:r>
            <a:r>
              <a:rPr lang="en-US" sz="1800" dirty="0" err="1" smtClean="0">
                <a:latin typeface="Courier" pitchFamily="49" charset="0"/>
              </a:rPr>
              <a:t>gpa</a:t>
            </a:r>
            <a:r>
              <a:rPr lang="en-US" sz="1800" dirty="0" smtClean="0">
                <a:latin typeface="Courier" pitchFamily="49" charset="0"/>
              </a:rPr>
              <a:t>;</a:t>
            </a:r>
          </a:p>
          <a:p>
            <a:r>
              <a:rPr lang="en-US" sz="1800" dirty="0" smtClean="0">
                <a:latin typeface="Courier" pitchFamily="49" charset="0"/>
              </a:rPr>
              <a:t>		</a:t>
            </a:r>
            <a:r>
              <a:rPr lang="en-US" sz="1800" dirty="0" err="1" smtClean="0">
                <a:latin typeface="Courier" pitchFamily="49" charset="0"/>
              </a:rPr>
              <a:t>System.out.print</a:t>
            </a:r>
            <a:r>
              <a:rPr lang="en-US" sz="1800" dirty="0" smtClean="0">
                <a:latin typeface="Courier" pitchFamily="49" charset="0"/>
              </a:rPr>
              <a:t>("What is your name?  ");</a:t>
            </a:r>
          </a:p>
          <a:p>
            <a:r>
              <a:rPr lang="en-US" sz="1800" dirty="0" smtClean="0">
                <a:latin typeface="Courier" pitchFamily="49" charset="0"/>
              </a:rPr>
              <a:t>		name=</a:t>
            </a:r>
            <a:r>
              <a:rPr lang="en-US" sz="1800" dirty="0" err="1" smtClean="0">
                <a:latin typeface="Courier" pitchFamily="49" charset="0"/>
              </a:rPr>
              <a:t>input.next</a:t>
            </a:r>
            <a:r>
              <a:rPr lang="en-US" sz="1800" dirty="0" smtClean="0">
                <a:latin typeface="Courier" pitchFamily="49" charset="0"/>
              </a:rPr>
              <a:t>();</a:t>
            </a:r>
          </a:p>
          <a:p>
            <a:r>
              <a:rPr lang="en-US" sz="1800" dirty="0" smtClean="0">
                <a:latin typeface="Courier" pitchFamily="49" charset="0"/>
              </a:rPr>
              <a:t>		</a:t>
            </a:r>
            <a:r>
              <a:rPr lang="en-US" sz="1800" dirty="0" err="1" smtClean="0">
                <a:latin typeface="Courier" pitchFamily="49" charset="0"/>
              </a:rPr>
              <a:t>System.out.print</a:t>
            </a:r>
            <a:r>
              <a:rPr lang="en-US" sz="1800" dirty="0" smtClean="0">
                <a:latin typeface="Courier" pitchFamily="49" charset="0"/>
              </a:rPr>
              <a:t>("How old are you?   ");</a:t>
            </a:r>
          </a:p>
          <a:p>
            <a:r>
              <a:rPr lang="en-US" sz="1800" dirty="0" smtClean="0">
                <a:latin typeface="Courier" pitchFamily="49" charset="0"/>
              </a:rPr>
              <a:t>		age=</a:t>
            </a:r>
            <a:r>
              <a:rPr lang="en-US" sz="1800" dirty="0" err="1" smtClean="0">
                <a:latin typeface="Courier" pitchFamily="49" charset="0"/>
              </a:rPr>
              <a:t>input.nextInt</a:t>
            </a:r>
            <a:r>
              <a:rPr lang="en-US" sz="1800" dirty="0" smtClean="0">
                <a:latin typeface="Courier" pitchFamily="49" charset="0"/>
              </a:rPr>
              <a:t>();</a:t>
            </a:r>
          </a:p>
          <a:p>
            <a:r>
              <a:rPr lang="en-US" sz="1800" dirty="0" smtClean="0">
                <a:latin typeface="Courier" pitchFamily="49" charset="0"/>
              </a:rPr>
              <a:t>		</a:t>
            </a:r>
            <a:r>
              <a:rPr lang="en-US" sz="1800" dirty="0" err="1" smtClean="0">
                <a:latin typeface="Courier" pitchFamily="49" charset="0"/>
              </a:rPr>
              <a:t>System.out.print</a:t>
            </a:r>
            <a:r>
              <a:rPr lang="en-US" sz="1800" dirty="0" smtClean="0">
                <a:latin typeface="Courier" pitchFamily="49" charset="0"/>
              </a:rPr>
              <a:t>("What is your GPA?   ");</a:t>
            </a:r>
          </a:p>
          <a:p>
            <a:r>
              <a:rPr lang="en-US" sz="1800" dirty="0" smtClean="0">
                <a:latin typeface="Courier" pitchFamily="49" charset="0"/>
              </a:rPr>
              <a:t>		</a:t>
            </a:r>
            <a:r>
              <a:rPr lang="en-US" sz="1800" dirty="0" err="1" smtClean="0">
                <a:latin typeface="Courier" pitchFamily="49" charset="0"/>
              </a:rPr>
              <a:t>gpa</a:t>
            </a:r>
            <a:r>
              <a:rPr lang="en-US" sz="1800" dirty="0" smtClean="0">
                <a:latin typeface="Courier" pitchFamily="49" charset="0"/>
              </a:rPr>
              <a:t>=</a:t>
            </a:r>
            <a:r>
              <a:rPr lang="en-US" sz="1800" dirty="0" err="1" smtClean="0">
                <a:latin typeface="Courier" pitchFamily="49" charset="0"/>
              </a:rPr>
              <a:t>input.nextDouble</a:t>
            </a:r>
            <a:r>
              <a:rPr lang="en-US" sz="1800" dirty="0" smtClean="0">
                <a:latin typeface="Courier" pitchFamily="49" charset="0"/>
              </a:rPr>
              <a:t>();</a:t>
            </a:r>
          </a:p>
          <a:p>
            <a:r>
              <a:rPr lang="en-US" sz="1800" dirty="0" smtClean="0">
                <a:latin typeface="Courier" pitchFamily="49" charset="0"/>
              </a:rPr>
              <a:t>		</a:t>
            </a:r>
            <a:r>
              <a:rPr lang="en-US" sz="1800" dirty="0" err="1" smtClean="0">
                <a:latin typeface="Courier" pitchFamily="49" charset="0"/>
              </a:rPr>
              <a:t>System.out.println</a:t>
            </a:r>
            <a:r>
              <a:rPr lang="en-US" sz="1800" dirty="0" smtClean="0">
                <a:latin typeface="Courier" pitchFamily="49" charset="0"/>
              </a:rPr>
              <a:t>("Nice to meet you " + name </a:t>
            </a:r>
          </a:p>
          <a:p>
            <a:r>
              <a:rPr lang="en-US" sz="1800" dirty="0">
                <a:latin typeface="Courier" pitchFamily="49" charset="0"/>
              </a:rPr>
              <a:t>	</a:t>
            </a:r>
            <a:r>
              <a:rPr lang="en-US" sz="1800" dirty="0" smtClean="0">
                <a:latin typeface="Courier" pitchFamily="49" charset="0"/>
              </a:rPr>
              <a:t>		+ ", you are " + age </a:t>
            </a:r>
          </a:p>
          <a:p>
            <a:r>
              <a:rPr lang="en-US" sz="1800" dirty="0">
                <a:latin typeface="Courier" pitchFamily="49" charset="0"/>
              </a:rPr>
              <a:t>	</a:t>
            </a:r>
            <a:r>
              <a:rPr lang="en-US" sz="1800" dirty="0" smtClean="0">
                <a:latin typeface="Courier" pitchFamily="49" charset="0"/>
              </a:rPr>
              <a:t>		+ " years old and have a GPA of " + </a:t>
            </a:r>
            <a:r>
              <a:rPr lang="en-US" sz="1800" dirty="0" err="1" smtClean="0">
                <a:latin typeface="Courier" pitchFamily="49" charset="0"/>
              </a:rPr>
              <a:t>gpa</a:t>
            </a:r>
            <a:r>
              <a:rPr lang="en-US" sz="1800" dirty="0" smtClean="0">
                <a:latin typeface="Courier" pitchFamily="49" charset="0"/>
              </a:rPr>
              <a:t>);</a:t>
            </a:r>
          </a:p>
          <a:p>
            <a:r>
              <a:rPr lang="en-US" sz="1800" dirty="0" smtClean="0">
                <a:latin typeface="Courier" pitchFamily="49" charset="0"/>
              </a:rPr>
              <a:t>	}</a:t>
            </a:r>
          </a:p>
          <a:p>
            <a:r>
              <a:rPr lang="en-US" sz="1800" dirty="0" smtClean="0">
                <a:latin typeface="Courier" pitchFamily="49" charset="0"/>
              </a:rPr>
              <a:t>}</a:t>
            </a:r>
            <a:endParaRPr lang="en-US" sz="1800" dirty="0">
              <a:latin typeface="Courier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5571674"/>
            <a:ext cx="69025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What is your name?  Richard</a:t>
            </a:r>
          </a:p>
          <a:p>
            <a:r>
              <a:rPr lang="en-US" sz="1800" dirty="0" smtClean="0"/>
              <a:t>How old are you?   21</a:t>
            </a:r>
          </a:p>
          <a:p>
            <a:r>
              <a:rPr lang="en-US" sz="1800" dirty="0" smtClean="0"/>
              <a:t>What is your GPA?   2.333</a:t>
            </a:r>
          </a:p>
          <a:p>
            <a:r>
              <a:rPr lang="en-US" sz="1800" dirty="0" smtClean="0"/>
              <a:t>Nice to meet you Richard, you are 21 years old and have a GPA of 2.333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941006"/>
            <a:ext cx="11063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</a:t>
            </a:r>
          </a:p>
          <a:p>
            <a:r>
              <a:rPr lang="en-US" dirty="0" smtClean="0"/>
              <a:t>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90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Another Class:  Random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We will rely on the computer’s random number generator to implement a number of games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in Java, to generate random numbers, you can either use the Math built-in class (much like Strings are built-in) or the Random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to demonstrate using another class, we will use Random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Steps to using Random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import </a:t>
            </a:r>
            <a:r>
              <a:rPr lang="en-US" altLang="en-US" sz="2400" dirty="0" smtClean="0"/>
              <a:t>the </a:t>
            </a:r>
            <a:r>
              <a:rPr lang="en-US" altLang="en-US" sz="2400" dirty="0" smtClean="0"/>
              <a:t>library</a:t>
            </a:r>
            <a:endParaRPr lang="en-US" alt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import </a:t>
            </a:r>
            <a:r>
              <a:rPr lang="en-US" altLang="en-US" sz="2000" dirty="0" err="1" smtClean="0"/>
              <a:t>java.util</a:t>
            </a:r>
            <a:r>
              <a:rPr lang="en-US" altLang="en-US" sz="2000" dirty="0" smtClean="0"/>
              <a:t>.*;    (or </a:t>
            </a:r>
            <a:r>
              <a:rPr lang="en-US" altLang="en-US" sz="2000" dirty="0" err="1" smtClean="0"/>
              <a:t>import.java.Random</a:t>
            </a:r>
            <a:r>
              <a:rPr lang="en-US" altLang="en-US" sz="2000" dirty="0" smtClean="0"/>
              <a:t>)</a:t>
            </a:r>
            <a:endParaRPr lang="en-US" alt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declare </a:t>
            </a:r>
            <a:r>
              <a:rPr lang="en-US" altLang="en-US" sz="2400" dirty="0" smtClean="0"/>
              <a:t>a variable of type Random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Random generator;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instantiate </a:t>
            </a:r>
            <a:r>
              <a:rPr lang="en-US" altLang="en-US" sz="2400" dirty="0" smtClean="0"/>
              <a:t>the object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generator = new Random( 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generate a random number </a:t>
            </a:r>
            <a:r>
              <a:rPr lang="en-US" altLang="en-US" sz="2400" dirty="0" smtClean="0"/>
              <a:t>by passing your Random object a proper </a:t>
            </a:r>
            <a:r>
              <a:rPr lang="en-US" altLang="en-US" sz="2400" dirty="0" smtClean="0"/>
              <a:t>message like </a:t>
            </a:r>
            <a:r>
              <a:rPr lang="en-US" altLang="en-US" sz="2400" dirty="0" err="1" smtClean="0"/>
              <a:t>nextInt</a:t>
            </a:r>
            <a:r>
              <a:rPr lang="en-US" altLang="en-US" sz="2400" dirty="0" smtClean="0"/>
              <a:t>( </a:t>
            </a:r>
            <a:r>
              <a:rPr lang="en-US" altLang="en-US" sz="2400" dirty="0" smtClean="0"/>
              <a:t>)</a:t>
            </a:r>
            <a:endParaRPr lang="en-US" alt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by placing </a:t>
            </a:r>
            <a:r>
              <a:rPr lang="en-US" altLang="en-US" sz="2000" dirty="0" smtClean="0"/>
              <a:t>a value in the ( </a:t>
            </a:r>
            <a:r>
              <a:rPr lang="en-US" altLang="en-US" sz="2000" dirty="0" smtClean="0"/>
              <a:t>), we limit the range from 0 to that number, such as </a:t>
            </a:r>
            <a:r>
              <a:rPr lang="en-US" altLang="en-US" sz="2000" dirty="0" err="1" smtClean="0"/>
              <a:t>nextInt</a:t>
            </a:r>
            <a:r>
              <a:rPr lang="en-US" altLang="en-US" sz="2000" dirty="0" smtClean="0"/>
              <a:t>(100</a:t>
            </a:r>
            <a:r>
              <a:rPr lang="en-US" altLang="en-US" sz="2000" dirty="0" smtClean="0"/>
              <a:t>) </a:t>
            </a:r>
            <a:r>
              <a:rPr lang="en-US" altLang="en-US" sz="2000" dirty="0" smtClean="0"/>
              <a:t>to get a number from 0 to 99</a:t>
            </a:r>
            <a:endParaRPr lang="en-US" altLang="en-US" sz="20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Sample Random Program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0" y="1295400"/>
            <a:ext cx="8850313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import java.util.Random;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public class RandomUser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   public static void main(String[] args)</a:t>
            </a:r>
          </a:p>
          <a:p>
            <a:pPr eaLnBrk="1" hangingPunct="1"/>
            <a:r>
              <a:rPr lang="en-US" altLang="en-US"/>
              <a:t>    {</a:t>
            </a:r>
          </a:p>
          <a:p>
            <a:pPr eaLnBrk="1" hangingPunct="1"/>
            <a:r>
              <a:rPr lang="en-US" altLang="en-US"/>
              <a:t>	Random generator = new Random( );</a:t>
            </a:r>
          </a:p>
          <a:p>
            <a:pPr eaLnBrk="1" hangingPunct="1"/>
            <a:r>
              <a:rPr lang="en-US" altLang="en-US"/>
              <a:t>	</a:t>
            </a:r>
            <a:r>
              <a:rPr lang="en-US" altLang="en-US" sz="2000"/>
              <a:t>System.out.println("Here are three random numbers between 1 and 100: " + </a:t>
            </a:r>
          </a:p>
          <a:p>
            <a:pPr eaLnBrk="1" hangingPunct="1"/>
            <a:r>
              <a:rPr lang="en-US" altLang="en-US" sz="2000"/>
              <a:t>		(generator.nextInt(100)+1) + " " + (generator.nextInt(100)+1) + " "</a:t>
            </a:r>
          </a:p>
          <a:p>
            <a:pPr eaLnBrk="1" hangingPunct="1"/>
            <a:r>
              <a:rPr lang="en-US" altLang="en-US" sz="2000"/>
              <a:t>		+ (generator.nextInt(100)+1));</a:t>
            </a:r>
          </a:p>
          <a:p>
            <a:pPr eaLnBrk="1" hangingPunct="1"/>
            <a:r>
              <a:rPr lang="en-US" altLang="en-US"/>
              <a:t>	System.exit(0);</a:t>
            </a:r>
          </a:p>
          <a:p>
            <a:pPr eaLnBrk="1" hangingPunct="1"/>
            <a:r>
              <a:rPr lang="en-US" altLang="en-US"/>
              <a:t>    }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791200" y="1801813"/>
            <a:ext cx="31257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Notice that we combine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the declaration and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instantiation for convenience</a:t>
            </a: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 flipH="1">
            <a:off x="4343400" y="26670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2041525" y="5908675"/>
            <a:ext cx="5395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Why do you suppose we added 1 like this?</a:t>
            </a:r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 flipH="1" flipV="1">
            <a:off x="4495800" y="4876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334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To wrap up our discussion, notice that many of our sample code and programs had English comments</a:t>
            </a:r>
          </a:p>
          <a:p>
            <a:pPr eaLnBrk="1" hangingPunct="1"/>
            <a:r>
              <a:rPr lang="en-US" altLang="en-US" sz="2800" smtClean="0"/>
              <a:t>These are called comments:</a:t>
            </a:r>
          </a:p>
          <a:p>
            <a:pPr lvl="1" eaLnBrk="1" hangingPunct="1"/>
            <a:r>
              <a:rPr lang="en-US" altLang="en-US" sz="2400" smtClean="0"/>
              <a:t>Comments appear after // symbols until the end of that line</a:t>
            </a:r>
          </a:p>
          <a:p>
            <a:pPr lvl="1" eaLnBrk="1" hangingPunct="1"/>
            <a:r>
              <a:rPr lang="en-US" altLang="en-US" sz="2400" smtClean="0"/>
              <a:t>or between /* and */ symbols over multiple lines</a:t>
            </a:r>
          </a:p>
          <a:p>
            <a:pPr eaLnBrk="1" hangingPunct="1"/>
            <a:r>
              <a:rPr lang="en-US" altLang="en-US" sz="2800" smtClean="0"/>
              <a:t>Comments do nothing at all in the program</a:t>
            </a:r>
          </a:p>
          <a:p>
            <a:pPr lvl="1" eaLnBrk="1" hangingPunct="1"/>
            <a:r>
              <a:rPr lang="en-US" altLang="en-US" sz="2400" smtClean="0"/>
              <a:t>But they are useful to explain chunks of code to the programmers who write, modify, debug or otherwise view your code</a:t>
            </a:r>
          </a:p>
          <a:p>
            <a:pPr lvl="1" eaLnBrk="1" hangingPunct="1"/>
            <a:r>
              <a:rPr lang="en-US" altLang="en-US" sz="2400" smtClean="0"/>
              <a:t>So it is a good habit to get into to include comments where you feel they are necessary to explain what you are trying to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1:  Hello World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7200" y="1093788"/>
            <a:ext cx="64293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public class HelloWorld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	public static void  main(String[ ] args)</a:t>
            </a:r>
          </a:p>
          <a:p>
            <a:pPr eaLnBrk="1" hangingPunct="1"/>
            <a:r>
              <a:rPr lang="en-US" altLang="en-US"/>
              <a:t>	{</a:t>
            </a:r>
          </a:p>
          <a:p>
            <a:pPr eaLnBrk="1" hangingPunct="1"/>
            <a:r>
              <a:rPr lang="en-US" altLang="en-US"/>
              <a:t>		System.out.println("Hello World!");</a:t>
            </a:r>
          </a:p>
          <a:p>
            <a:pPr eaLnBrk="1" hangingPunct="1"/>
            <a:r>
              <a:rPr lang="en-US" altLang="en-US"/>
              <a:t>	}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pic>
        <p:nvPicPr>
          <p:cNvPr id="4100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353" b="69336"/>
          <a:stretch>
            <a:fillRect/>
          </a:stretch>
        </p:blipFill>
        <p:spPr bwMode="auto">
          <a:xfrm>
            <a:off x="1371600" y="4933950"/>
            <a:ext cx="70866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16"/>
          <p:cNvSpPr txBox="1">
            <a:spLocks noChangeArrowheads="1"/>
          </p:cNvSpPr>
          <p:nvPr/>
        </p:nvSpPr>
        <p:spPr bwMode="auto">
          <a:xfrm>
            <a:off x="1981200" y="4089400"/>
            <a:ext cx="2644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>
                <a:solidFill>
                  <a:srgbClr val="800000"/>
                </a:solidFill>
              </a:rPr>
              <a:t>Running the program </a:t>
            </a:r>
          </a:p>
          <a:p>
            <a:pPr eaLnBrk="1" hangingPunct="1"/>
            <a:r>
              <a:rPr lang="en-US" altLang="en-US" sz="2200">
                <a:solidFill>
                  <a:srgbClr val="800000"/>
                </a:solidFill>
              </a:rPr>
              <a:t>produces this output</a:t>
            </a:r>
            <a:r>
              <a:rPr lang="en-US" altLang="en-US" sz="2200">
                <a:solidFill>
                  <a:schemeClr val="accent1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Dissecting The Program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6096000" y="1676400"/>
            <a:ext cx="250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class name defined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524000" y="3505200"/>
            <a:ext cx="6523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We use { } to </a:t>
            </a:r>
            <a:r>
              <a:rPr lang="en-US" altLang="en-US" i="1">
                <a:solidFill>
                  <a:schemeClr val="accent2"/>
                </a:solidFill>
              </a:rPr>
              <a:t>delimit </a:t>
            </a:r>
            <a:r>
              <a:rPr lang="en-US" altLang="en-US">
                <a:solidFill>
                  <a:schemeClr val="accent2"/>
                </a:solidFill>
              </a:rPr>
              <a:t>(start and stop) blocks of code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6553200" y="2590800"/>
            <a:ext cx="2228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the </a:t>
            </a:r>
            <a:r>
              <a:rPr lang="en-US" altLang="en-US" i="1">
                <a:solidFill>
                  <a:schemeClr val="accent2"/>
                </a:solidFill>
              </a:rPr>
              <a:t>main </a:t>
            </a:r>
            <a:r>
              <a:rPr lang="en-US" altLang="en-US">
                <a:solidFill>
                  <a:schemeClr val="accent2"/>
                </a:solidFill>
              </a:rPr>
              <a:t>method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838200" y="4343400"/>
            <a:ext cx="73152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This program only has one executable statement, the </a:t>
            </a:r>
            <a:r>
              <a:rPr lang="en-US" altLang="en-US">
                <a:solidFill>
                  <a:srgbClr val="9900FF"/>
                </a:solidFill>
              </a:rPr>
              <a:t>System.out.println</a:t>
            </a:r>
            <a:r>
              <a:rPr lang="en-US" altLang="en-US"/>
              <a:t> statement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This instruction outputs a message to System.out</a:t>
            </a:r>
          </a:p>
          <a:p>
            <a:pPr eaLnBrk="1" hangingPunct="1"/>
            <a:r>
              <a:rPr lang="en-US" altLang="en-US"/>
              <a:t>(the console window)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304800" y="1524000"/>
            <a:ext cx="5688013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public class HelloWorld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	public static void  main(String[ ] args)</a:t>
            </a:r>
          </a:p>
          <a:p>
            <a:pPr eaLnBrk="1" hangingPunct="1"/>
            <a:r>
              <a:rPr lang="en-US" altLang="en-US" sz="2000"/>
              <a:t>	{</a:t>
            </a:r>
          </a:p>
          <a:p>
            <a:pPr eaLnBrk="1" hangingPunct="1"/>
            <a:r>
              <a:rPr lang="en-US" altLang="en-US" sz="2000"/>
              <a:t>		System.out.println("Hello World!");</a:t>
            </a:r>
          </a:p>
          <a:p>
            <a:pPr eaLnBrk="1" hangingPunct="1"/>
            <a:r>
              <a:rPr lang="en-US" altLang="en-US" sz="2000"/>
              <a:t>	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H="1" flipV="1">
            <a:off x="2971800" y="1752600"/>
            <a:ext cx="3048000" cy="1524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AutoShape 11"/>
          <p:cNvSpPr>
            <a:spLocks/>
          </p:cNvSpPr>
          <p:nvPr/>
        </p:nvSpPr>
        <p:spPr bwMode="auto">
          <a:xfrm>
            <a:off x="6096000" y="2209800"/>
            <a:ext cx="228600" cy="1219200"/>
          </a:xfrm>
          <a:prstGeom prst="rightBrace">
            <a:avLst>
              <a:gd name="adj1" fmla="val 44444"/>
              <a:gd name="adj2" fmla="val 50000"/>
            </a:avLst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Java Syntax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All classes start with a class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public class </a:t>
            </a:r>
            <a:r>
              <a:rPr lang="en-US" altLang="en-US" i="1" smtClean="0"/>
              <a:t>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i="1" smtClean="0"/>
              <a:t>name </a:t>
            </a:r>
            <a:r>
              <a:rPr lang="en-US" altLang="en-US" smtClean="0"/>
              <a:t>must match the file name, so the previous program MUST be stored in HelloWorld.java (or HelloWorld.jav, etc)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main method must always appear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public static void main(String[ ] args)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just get used to this, you don’t need to understand the syntax and you might want to copy and paste this into your programs until you know how to enter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Inside your main method, you list your executable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println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562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only executable statement from our first program is a println statement</a:t>
            </a:r>
          </a:p>
          <a:p>
            <a:pPr lvl="1" eaLnBrk="1" hangingPunct="1"/>
            <a:r>
              <a:rPr lang="en-US" altLang="en-US" smtClean="0"/>
              <a:t>System.out.println(“Hello world!”);</a:t>
            </a:r>
          </a:p>
          <a:p>
            <a:pPr eaLnBrk="1" hangingPunct="1"/>
            <a:r>
              <a:rPr lang="en-US" altLang="en-US" smtClean="0"/>
              <a:t>Inside the ( ) of the println statement, we specify what is to be printed</a:t>
            </a:r>
          </a:p>
          <a:p>
            <a:pPr lvl="1" eaLnBrk="1" hangingPunct="1"/>
            <a:r>
              <a:rPr lang="en-US" altLang="en-US" smtClean="0"/>
              <a:t>This will be a String of some kind</a:t>
            </a:r>
          </a:p>
          <a:p>
            <a:pPr lvl="1" eaLnBrk="1" hangingPunct="1"/>
            <a:r>
              <a:rPr lang="en-US" altLang="en-US" smtClean="0"/>
              <a:t>The String may be a literal (placed inside of “ ”) or it may be stored in a variable, or some combination</a:t>
            </a:r>
          </a:p>
          <a:p>
            <a:pPr lvl="2" eaLnBrk="1" hangingPunct="1"/>
            <a:r>
              <a:rPr lang="en-US" altLang="en-US" smtClean="0"/>
              <a:t>variables and literals are described next</a:t>
            </a:r>
          </a:p>
          <a:p>
            <a:pPr lvl="1" eaLnBrk="1" hangingPunct="1"/>
            <a:r>
              <a:rPr lang="en-US" altLang="en-US" smtClean="0"/>
              <a:t>If the String consists of multiple things, we separate them using + (other languages might use , instead)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Variables, Values, Literals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We want to store information for our program to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values are either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literal values such as 15, or “Hello World!”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stored in variables or constants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variables and constants store their values in memory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variables can change the values that they store during the course of a program, but literal values and constants are fixed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 reference those memory locations through the names of the variables and constants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Values have types, in Java the types 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int, short, long (integer numeric types)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float, double (numeric types with a decimal point)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char (a single character in quote marks, such as ‘M’ or ‘F’)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boolean (true or false)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objects, including Strings (these will be explained later in the camp but for now, we will just use them)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2:  Revised Hello World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66087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public class HelloWorld2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	public static void main(String[ ] args)</a:t>
            </a:r>
          </a:p>
          <a:p>
            <a:pPr eaLnBrk="1" hangingPunct="1"/>
            <a:r>
              <a:rPr lang="en-US" altLang="en-US"/>
              <a:t>	{</a:t>
            </a:r>
          </a:p>
          <a:p>
            <a:pPr eaLnBrk="1" hangingPunct="1"/>
            <a:r>
              <a:rPr lang="en-US" altLang="en-US"/>
              <a:t>		String name;</a:t>
            </a:r>
          </a:p>
          <a:p>
            <a:pPr eaLnBrk="1" hangingPunct="1"/>
            <a:r>
              <a:rPr lang="en-US" altLang="en-US"/>
              <a:t>		name = "Frank Zappa";</a:t>
            </a:r>
          </a:p>
          <a:p>
            <a:pPr eaLnBrk="1" hangingPunct="1"/>
            <a:r>
              <a:rPr lang="en-US" altLang="en-US"/>
              <a:t>		</a:t>
            </a:r>
          </a:p>
          <a:p>
            <a:pPr eaLnBrk="1" hangingPunct="1"/>
            <a:r>
              <a:rPr lang="en-US" altLang="en-US"/>
              <a:t>		System.out.println("Hello  " + name);</a:t>
            </a:r>
          </a:p>
          <a:p>
            <a:pPr eaLnBrk="1" hangingPunct="1"/>
            <a:r>
              <a:rPr lang="en-US" altLang="en-US"/>
              <a:t>	}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9" b="64502"/>
          <a:stretch>
            <a:fillRect/>
          </a:stretch>
        </p:blipFill>
        <p:spPr bwMode="auto">
          <a:xfrm>
            <a:off x="3124200" y="4953000"/>
            <a:ext cx="45720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143000" y="5638800"/>
            <a:ext cx="1360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800000"/>
                </a:solidFill>
              </a:rPr>
              <a:t>The output: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Dissecting the Example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81000" y="990600"/>
            <a:ext cx="58388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public class HelloWorld2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	public static void main(String[ ] args)</a:t>
            </a:r>
          </a:p>
          <a:p>
            <a:pPr eaLnBrk="1" hangingPunct="1"/>
            <a:r>
              <a:rPr lang="en-US" altLang="en-US" sz="2000"/>
              <a:t>	{</a:t>
            </a:r>
          </a:p>
          <a:p>
            <a:pPr eaLnBrk="1" hangingPunct="1"/>
            <a:r>
              <a:rPr lang="en-US" altLang="en-US" sz="2000"/>
              <a:t>		String name;</a:t>
            </a:r>
          </a:p>
          <a:p>
            <a:pPr eaLnBrk="1" hangingPunct="1"/>
            <a:r>
              <a:rPr lang="en-US" altLang="en-US" sz="2000"/>
              <a:t>		name = "Frank Zappa";</a:t>
            </a:r>
          </a:p>
          <a:p>
            <a:pPr eaLnBrk="1" hangingPunct="1"/>
            <a:r>
              <a:rPr lang="en-US" altLang="en-US" sz="2000"/>
              <a:t>		</a:t>
            </a:r>
          </a:p>
          <a:p>
            <a:pPr eaLnBrk="1" hangingPunct="1"/>
            <a:r>
              <a:rPr lang="en-US" altLang="en-US" sz="2000"/>
              <a:t>		System.out.println("Hello  " + name);</a:t>
            </a:r>
          </a:p>
          <a:p>
            <a:pPr eaLnBrk="1" hangingPunct="1"/>
            <a:r>
              <a:rPr lang="en-US" altLang="en-US" sz="2000"/>
              <a:t>	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6019800" y="1143000"/>
            <a:ext cx="265906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declaring a variable,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name is a String</a:t>
            </a:r>
          </a:p>
          <a:p>
            <a:pPr eaLnBrk="1" hangingPunct="1"/>
            <a:endParaRPr lang="en-US" altLang="en-US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Set name to store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“Frank Zappa”</a:t>
            </a:r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 flipH="1">
            <a:off x="3810000" y="1676400"/>
            <a:ext cx="2209800" cy="7620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 flipH="1">
            <a:off x="4724400" y="2590800"/>
            <a:ext cx="1295400" cy="1524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1371600" y="4953000"/>
            <a:ext cx="73850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The println statement now contains two items, the literal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message “Hello ” and the value stored in the variable name</a:t>
            </a:r>
          </a:p>
          <a:p>
            <a:pPr eaLnBrk="1" hangingPunct="1"/>
            <a:endParaRPr lang="en-US" altLang="en-US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Notice the blank space after ‘o’</a:t>
            </a:r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 flipV="1">
            <a:off x="2209800" y="3733800"/>
            <a:ext cx="304800" cy="10668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2171</Words>
  <Application>Microsoft Office PowerPoint</Application>
  <PresentationFormat>On-screen Show (4:3)</PresentationFormat>
  <Paragraphs>316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Times New Roman</vt:lpstr>
      <vt:lpstr>Arial</vt:lpstr>
      <vt:lpstr>Calibri</vt:lpstr>
      <vt:lpstr>Default Design</vt:lpstr>
      <vt:lpstr>Introduction to Java Programming</vt:lpstr>
      <vt:lpstr>Java Programs:  Written in Classes</vt:lpstr>
      <vt:lpstr>Example 1:  Hello World</vt:lpstr>
      <vt:lpstr>Dissecting The Program</vt:lpstr>
      <vt:lpstr>Some Java Syntax</vt:lpstr>
      <vt:lpstr>println</vt:lpstr>
      <vt:lpstr>Variables, Values, Literals</vt:lpstr>
      <vt:lpstr>Example 2:  Revised Hello World</vt:lpstr>
      <vt:lpstr>Dissecting the Example</vt:lpstr>
      <vt:lpstr>Declaring and Assigning Variables</vt:lpstr>
      <vt:lpstr>Another Form of Output</vt:lpstr>
      <vt:lpstr>Example 3:  New Hello World</vt:lpstr>
      <vt:lpstr>String Concatenation</vt:lpstr>
      <vt:lpstr>Messages</vt:lpstr>
      <vt:lpstr>Getting Input</vt:lpstr>
      <vt:lpstr>Inputting Numbers</vt:lpstr>
      <vt:lpstr>Example 4:  Input and Output</vt:lpstr>
      <vt:lpstr>More on Strings</vt:lpstr>
      <vt:lpstr>More String Messages</vt:lpstr>
      <vt:lpstr>Better Input and Output</vt:lpstr>
      <vt:lpstr>The Scanner Class</vt:lpstr>
      <vt:lpstr>Example Program</vt:lpstr>
      <vt:lpstr>Another Class:  Random</vt:lpstr>
      <vt:lpstr>Sample Random Program</vt:lpstr>
      <vt:lpstr>Comments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 Programming</dc:title>
  <dc:creator>foxr</dc:creator>
  <cp:lastModifiedBy>Administrator</cp:lastModifiedBy>
  <cp:revision>16</cp:revision>
  <dcterms:created xsi:type="dcterms:W3CDTF">2003-06-02T18:22:45Z</dcterms:created>
  <dcterms:modified xsi:type="dcterms:W3CDTF">2015-05-19T17:30:51Z</dcterms:modified>
</cp:coreProperties>
</file>