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341" r:id="rId6"/>
    <p:sldId id="364" r:id="rId7"/>
    <p:sldId id="365" r:id="rId8"/>
    <p:sldId id="366" r:id="rId9"/>
    <p:sldId id="295" r:id="rId10"/>
    <p:sldId id="297" r:id="rId11"/>
    <p:sldId id="342" r:id="rId12"/>
    <p:sldId id="343" r:id="rId13"/>
    <p:sldId id="344" r:id="rId14"/>
    <p:sldId id="345" r:id="rId15"/>
    <p:sldId id="346" r:id="rId16"/>
    <p:sldId id="350" r:id="rId17"/>
    <p:sldId id="353" r:id="rId18"/>
    <p:sldId id="355" r:id="rId19"/>
    <p:sldId id="348" r:id="rId20"/>
    <p:sldId id="360" r:id="rId21"/>
    <p:sldId id="356" r:id="rId22"/>
    <p:sldId id="357" r:id="rId23"/>
    <p:sldId id="298" r:id="rId24"/>
    <p:sldId id="305" r:id="rId25"/>
    <p:sldId id="306" r:id="rId26"/>
    <p:sldId id="307" r:id="rId27"/>
    <p:sldId id="309" r:id="rId28"/>
    <p:sldId id="310" r:id="rId29"/>
    <p:sldId id="361" r:id="rId30"/>
    <p:sldId id="314" r:id="rId31"/>
    <p:sldId id="315" r:id="rId32"/>
    <p:sldId id="316" r:id="rId33"/>
    <p:sldId id="317" r:id="rId34"/>
    <p:sldId id="318" r:id="rId35"/>
    <p:sldId id="322" r:id="rId36"/>
    <p:sldId id="362" r:id="rId37"/>
    <p:sldId id="326" r:id="rId38"/>
    <p:sldId id="363" r:id="rId39"/>
    <p:sldId id="319" r:id="rId40"/>
    <p:sldId id="320" r:id="rId41"/>
    <p:sldId id="321" r:id="rId42"/>
    <p:sldId id="324" r:id="rId43"/>
    <p:sldId id="325" r:id="rId44"/>
    <p:sldId id="327" r:id="rId45"/>
    <p:sldId id="328" r:id="rId46"/>
    <p:sldId id="329" r:id="rId47"/>
    <p:sldId id="330" r:id="rId48"/>
    <p:sldId id="331" r:id="rId49"/>
    <p:sldId id="332" r:id="rId50"/>
    <p:sldId id="333" r:id="rId51"/>
    <p:sldId id="334" r:id="rId52"/>
    <p:sldId id="308" r:id="rId53"/>
    <p:sldId id="335" r:id="rId54"/>
    <p:sldId id="336" r:id="rId5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497"/>
    <a:srgbClr val="D6AE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2" autoAdjust="0"/>
    <p:restoredTop sz="94603" autoAdjust="0"/>
  </p:normalViewPr>
  <p:slideViewPr>
    <p:cSldViewPr>
      <p:cViewPr>
        <p:scale>
          <a:sx n="66" d="100"/>
          <a:sy n="66" d="100"/>
        </p:scale>
        <p:origin x="-1464" y="-3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79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D430D26-1A2F-4814-9C33-A8BAC031CEF9}" type="slidenum">
              <a:rPr lang="en-US" altLang="en-US"/>
              <a:pPr/>
              <a:t>‹#›</a:t>
            </a:fld>
            <a:endParaRPr lang="en-US" altLang="en-US"/>
          </a:p>
        </p:txBody>
      </p:sp>
    </p:spTree>
    <p:extLst>
      <p:ext uri="{BB962C8B-B14F-4D97-AF65-F5344CB8AC3E}">
        <p14:creationId xmlns:p14="http://schemas.microsoft.com/office/powerpoint/2010/main" val="2531642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DBC7F69-1803-44D6-A9BC-C10F2D6B4C37}" type="slidenum">
              <a:rPr lang="en-US" altLang="en-US"/>
              <a:pPr/>
              <a:t>‹#›</a:t>
            </a:fld>
            <a:endParaRPr lang="en-US" altLang="en-US"/>
          </a:p>
        </p:txBody>
      </p:sp>
    </p:spTree>
    <p:extLst>
      <p:ext uri="{BB962C8B-B14F-4D97-AF65-F5344CB8AC3E}">
        <p14:creationId xmlns:p14="http://schemas.microsoft.com/office/powerpoint/2010/main" val="100783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D264DC6-6ED8-4E69-91F2-B0A97C921A5F}" type="slidenum">
              <a:rPr lang="en-US" altLang="en-US"/>
              <a:pPr/>
              <a:t>‹#›</a:t>
            </a:fld>
            <a:endParaRPr lang="en-US" altLang="en-US"/>
          </a:p>
        </p:txBody>
      </p:sp>
    </p:spTree>
    <p:extLst>
      <p:ext uri="{BB962C8B-B14F-4D97-AF65-F5344CB8AC3E}">
        <p14:creationId xmlns:p14="http://schemas.microsoft.com/office/powerpoint/2010/main" val="1342896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00C053EE-00C2-4B5A-8E3D-4F0E97FE9365}" type="slidenum">
              <a:rPr lang="en-US" altLang="en-US"/>
              <a:pPr/>
              <a:t>‹#›</a:t>
            </a:fld>
            <a:endParaRPr lang="en-US" altLang="en-US"/>
          </a:p>
        </p:txBody>
      </p:sp>
    </p:spTree>
    <p:extLst>
      <p:ext uri="{BB962C8B-B14F-4D97-AF65-F5344CB8AC3E}">
        <p14:creationId xmlns:p14="http://schemas.microsoft.com/office/powerpoint/2010/main" val="1994914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BA90A9B-450C-4FDA-BCF4-DAE07FF4BF6C}" type="slidenum">
              <a:rPr lang="en-US" altLang="en-US"/>
              <a:pPr/>
              <a:t>‹#›</a:t>
            </a:fld>
            <a:endParaRPr lang="en-US" altLang="en-US"/>
          </a:p>
        </p:txBody>
      </p:sp>
    </p:spTree>
    <p:extLst>
      <p:ext uri="{BB962C8B-B14F-4D97-AF65-F5344CB8AC3E}">
        <p14:creationId xmlns:p14="http://schemas.microsoft.com/office/powerpoint/2010/main" val="2508622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AED5242-FBF4-40FE-B9FA-6E0EB244A436}" type="slidenum">
              <a:rPr lang="en-US" altLang="en-US"/>
              <a:pPr/>
              <a:t>‹#›</a:t>
            </a:fld>
            <a:endParaRPr lang="en-US" altLang="en-US"/>
          </a:p>
        </p:txBody>
      </p:sp>
    </p:spTree>
    <p:extLst>
      <p:ext uri="{BB962C8B-B14F-4D97-AF65-F5344CB8AC3E}">
        <p14:creationId xmlns:p14="http://schemas.microsoft.com/office/powerpoint/2010/main" val="1727265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4C019A4-B1E2-4BEC-8187-BEB5338381A3}" type="slidenum">
              <a:rPr lang="en-US" altLang="en-US"/>
              <a:pPr/>
              <a:t>‹#›</a:t>
            </a:fld>
            <a:endParaRPr lang="en-US" altLang="en-US"/>
          </a:p>
        </p:txBody>
      </p:sp>
    </p:spTree>
    <p:extLst>
      <p:ext uri="{BB962C8B-B14F-4D97-AF65-F5344CB8AC3E}">
        <p14:creationId xmlns:p14="http://schemas.microsoft.com/office/powerpoint/2010/main" val="3360869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B06109A8-927C-4B45-9490-9BA9F22822D5}" type="slidenum">
              <a:rPr lang="en-US" altLang="en-US"/>
              <a:pPr/>
              <a:t>‹#›</a:t>
            </a:fld>
            <a:endParaRPr lang="en-US" altLang="en-US"/>
          </a:p>
        </p:txBody>
      </p:sp>
    </p:spTree>
    <p:extLst>
      <p:ext uri="{BB962C8B-B14F-4D97-AF65-F5344CB8AC3E}">
        <p14:creationId xmlns:p14="http://schemas.microsoft.com/office/powerpoint/2010/main" val="1868784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C4D1318A-9C32-4847-AB4A-20EE41A1251F}" type="slidenum">
              <a:rPr lang="en-US" altLang="en-US"/>
              <a:pPr/>
              <a:t>‹#›</a:t>
            </a:fld>
            <a:endParaRPr lang="en-US" altLang="en-US"/>
          </a:p>
        </p:txBody>
      </p:sp>
    </p:spTree>
    <p:extLst>
      <p:ext uri="{BB962C8B-B14F-4D97-AF65-F5344CB8AC3E}">
        <p14:creationId xmlns:p14="http://schemas.microsoft.com/office/powerpoint/2010/main" val="3823202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2D5D0E4C-A5DC-4E08-86C4-0CAE11DBB332}" type="slidenum">
              <a:rPr lang="en-US" altLang="en-US"/>
              <a:pPr/>
              <a:t>‹#›</a:t>
            </a:fld>
            <a:endParaRPr lang="en-US" altLang="en-US"/>
          </a:p>
        </p:txBody>
      </p:sp>
    </p:spTree>
    <p:extLst>
      <p:ext uri="{BB962C8B-B14F-4D97-AF65-F5344CB8AC3E}">
        <p14:creationId xmlns:p14="http://schemas.microsoft.com/office/powerpoint/2010/main" val="3552489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4EA45B1-023D-4EA8-9169-CAD1041A8DE1}" type="slidenum">
              <a:rPr lang="en-US" altLang="en-US"/>
              <a:pPr/>
              <a:t>‹#›</a:t>
            </a:fld>
            <a:endParaRPr lang="en-US" altLang="en-US"/>
          </a:p>
        </p:txBody>
      </p:sp>
    </p:spTree>
    <p:extLst>
      <p:ext uri="{BB962C8B-B14F-4D97-AF65-F5344CB8AC3E}">
        <p14:creationId xmlns:p14="http://schemas.microsoft.com/office/powerpoint/2010/main" val="255030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5FD3505-E02A-43E3-970B-A6A6570D1A58}" type="slidenum">
              <a:rPr lang="en-US" altLang="en-US"/>
              <a:pPr/>
              <a:t>‹#›</a:t>
            </a:fld>
            <a:endParaRPr lang="en-US" altLang="en-US"/>
          </a:p>
        </p:txBody>
      </p:sp>
    </p:spTree>
    <p:extLst>
      <p:ext uri="{BB962C8B-B14F-4D97-AF65-F5344CB8AC3E}">
        <p14:creationId xmlns:p14="http://schemas.microsoft.com/office/powerpoint/2010/main" val="2240956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6AED6"/>
            </a:gs>
            <a:gs pos="100000">
              <a:srgbClr val="FFE497"/>
            </a:gs>
          </a:gsLst>
          <a:path path="rect">
            <a:fillToRect l="100000" b="10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91F8D0A-26D7-474B-8E78-1C681ABB0F7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0.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457200" y="-228600"/>
            <a:ext cx="8229600" cy="1143000"/>
          </a:xfrm>
        </p:spPr>
        <p:txBody>
          <a:bodyPr/>
          <a:lstStyle/>
          <a:p>
            <a:r>
              <a:rPr lang="en-US" altLang="en-US"/>
              <a:t>Machine Learning Introduction</a:t>
            </a:r>
          </a:p>
        </p:txBody>
      </p:sp>
      <p:sp>
        <p:nvSpPr>
          <p:cNvPr id="2053" name="Rectangle 5"/>
          <p:cNvSpPr>
            <a:spLocks noGrp="1" noChangeArrowheads="1"/>
          </p:cNvSpPr>
          <p:nvPr>
            <p:ph type="body" idx="1"/>
          </p:nvPr>
        </p:nvSpPr>
        <p:spPr>
          <a:xfrm>
            <a:off x="228600" y="609600"/>
            <a:ext cx="8610600" cy="6248400"/>
          </a:xfrm>
        </p:spPr>
        <p:txBody>
          <a:bodyPr/>
          <a:lstStyle/>
          <a:p>
            <a:pPr>
              <a:lnSpc>
                <a:spcPct val="90000"/>
              </a:lnSpc>
            </a:pPr>
            <a:r>
              <a:rPr lang="en-US" altLang="en-US" sz="2800" dirty="0"/>
              <a:t>Why is machine learning important?</a:t>
            </a:r>
          </a:p>
          <a:p>
            <a:pPr lvl="1">
              <a:lnSpc>
                <a:spcPct val="90000"/>
              </a:lnSpc>
            </a:pPr>
            <a:r>
              <a:rPr lang="en-US" altLang="en-US" sz="2400" dirty="0" smtClean="0"/>
              <a:t>AI </a:t>
            </a:r>
            <a:r>
              <a:rPr lang="en-US" altLang="en-US" sz="2400" dirty="0"/>
              <a:t>systems </a:t>
            </a:r>
            <a:r>
              <a:rPr lang="en-US" altLang="en-US" sz="2400" dirty="0" smtClean="0"/>
              <a:t>are brittle, learning </a:t>
            </a:r>
            <a:r>
              <a:rPr lang="en-US" altLang="en-US" sz="2400" dirty="0"/>
              <a:t>can improve </a:t>
            </a:r>
            <a:r>
              <a:rPr lang="en-US" altLang="en-US" sz="2400" dirty="0" smtClean="0"/>
              <a:t>a </a:t>
            </a:r>
            <a:r>
              <a:rPr lang="en-US" altLang="en-US" sz="2400" dirty="0"/>
              <a:t>system’s capabilities</a:t>
            </a:r>
          </a:p>
          <a:p>
            <a:pPr lvl="1">
              <a:lnSpc>
                <a:spcPct val="90000"/>
              </a:lnSpc>
            </a:pPr>
            <a:r>
              <a:rPr lang="en-US" altLang="en-US" sz="2400" dirty="0"/>
              <a:t>AI systems require </a:t>
            </a:r>
            <a:r>
              <a:rPr lang="en-US" altLang="en-US" sz="2400" dirty="0" smtClean="0"/>
              <a:t>knowledge </a:t>
            </a:r>
            <a:r>
              <a:rPr lang="en-US" altLang="en-US" sz="2400" dirty="0"/>
              <a:t>acquisition, learning can reduce this effort</a:t>
            </a:r>
          </a:p>
          <a:p>
            <a:pPr lvl="2">
              <a:lnSpc>
                <a:spcPct val="90000"/>
              </a:lnSpc>
            </a:pPr>
            <a:r>
              <a:rPr lang="en-US" altLang="en-US" sz="2000" dirty="0" smtClean="0"/>
              <a:t>producing AI systems can be extremely </a:t>
            </a:r>
            <a:r>
              <a:rPr lang="en-US" altLang="en-US" sz="2000" dirty="0"/>
              <a:t>time consuming – dozens of man-years per system is the norm</a:t>
            </a:r>
          </a:p>
          <a:p>
            <a:pPr lvl="2">
              <a:lnSpc>
                <a:spcPct val="90000"/>
              </a:lnSpc>
            </a:pPr>
            <a:r>
              <a:rPr lang="en-US" altLang="en-US" sz="2000" dirty="0" smtClean="0"/>
              <a:t>there </a:t>
            </a:r>
            <a:r>
              <a:rPr lang="en-US" altLang="en-US" sz="2000" dirty="0"/>
              <a:t>is </a:t>
            </a:r>
            <a:r>
              <a:rPr lang="en-US" altLang="en-US" sz="2000" dirty="0" smtClean="0"/>
              <a:t>often too </a:t>
            </a:r>
            <a:r>
              <a:rPr lang="en-US" altLang="en-US" sz="2000" dirty="0"/>
              <a:t>much knowledge for humans to enter (e.g., common sense reasoning, natural language processing)</a:t>
            </a:r>
          </a:p>
          <a:p>
            <a:pPr lvl="1">
              <a:lnSpc>
                <a:spcPct val="90000"/>
              </a:lnSpc>
            </a:pPr>
            <a:r>
              <a:rPr lang="en-US" altLang="en-US" sz="2400" dirty="0"/>
              <a:t>Some problems are not well understood but can be learned (e.g., speech recognition, visual recognition)</a:t>
            </a:r>
          </a:p>
          <a:p>
            <a:pPr lvl="1">
              <a:lnSpc>
                <a:spcPct val="90000"/>
              </a:lnSpc>
            </a:pPr>
            <a:r>
              <a:rPr lang="en-US" altLang="en-US" sz="2400" dirty="0"/>
              <a:t>AI systems are often placed into real-world problem solving situations </a:t>
            </a:r>
          </a:p>
          <a:p>
            <a:pPr lvl="2">
              <a:lnSpc>
                <a:spcPct val="90000"/>
              </a:lnSpc>
            </a:pPr>
            <a:r>
              <a:rPr lang="en-US" altLang="en-US" sz="2000" dirty="0"/>
              <a:t>the flexibility to learn how to solve new problem instances can be invaluable</a:t>
            </a:r>
          </a:p>
          <a:p>
            <a:pPr lvl="1">
              <a:lnSpc>
                <a:spcPct val="90000"/>
              </a:lnSpc>
            </a:pPr>
            <a:r>
              <a:rPr lang="en-US" altLang="en-US" sz="2400" dirty="0"/>
              <a:t>A system can improve its problem solving accuracy (and possibly efficiency) by learning how to do something better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2400"/>
            <a:ext cx="8229600" cy="1143000"/>
          </a:xfrm>
        </p:spPr>
        <p:txBody>
          <a:bodyPr/>
          <a:lstStyle/>
          <a:p>
            <a:r>
              <a:rPr lang="en-US" altLang="en-US" dirty="0" smtClean="0"/>
              <a:t>Candidate Elimination</a:t>
            </a:r>
          </a:p>
        </p:txBody>
      </p:sp>
      <p:sp>
        <p:nvSpPr>
          <p:cNvPr id="3" name="Content Placeholder 2"/>
          <p:cNvSpPr>
            <a:spLocks noGrp="1"/>
          </p:cNvSpPr>
          <p:nvPr>
            <p:ph sz="half" idx="1"/>
          </p:nvPr>
        </p:nvSpPr>
        <p:spPr>
          <a:xfrm>
            <a:off x="0" y="762000"/>
            <a:ext cx="9144000" cy="2209800"/>
          </a:xfrm>
        </p:spPr>
        <p:txBody>
          <a:bodyPr rtlCol="0">
            <a:normAutofit fontScale="92500" lnSpcReduction="10000"/>
          </a:bodyPr>
          <a:lstStyle/>
          <a:p>
            <a:pPr fontAlgn="auto">
              <a:spcAft>
                <a:spcPts val="0"/>
              </a:spcAft>
              <a:buFont typeface="Arial" panose="020B0604020202020204" pitchFamily="34" charset="0"/>
              <a:buChar char="•"/>
              <a:defRPr/>
            </a:pPr>
            <a:r>
              <a:rPr lang="en-US" dirty="0" smtClean="0"/>
              <a:t>One approach is through candidate elimination</a:t>
            </a:r>
          </a:p>
          <a:p>
            <a:pPr lvl="1" fontAlgn="auto">
              <a:spcAft>
                <a:spcPts val="0"/>
              </a:spcAft>
              <a:buFont typeface="Arial" pitchFamily="34" charset="0"/>
              <a:buChar char="–"/>
              <a:defRPr/>
            </a:pPr>
            <a:r>
              <a:rPr lang="en-US" dirty="0" smtClean="0"/>
              <a:t>G is the set of values that represent our current general description</a:t>
            </a:r>
          </a:p>
          <a:p>
            <a:pPr lvl="1" fontAlgn="auto">
              <a:spcAft>
                <a:spcPts val="0"/>
              </a:spcAft>
              <a:buFont typeface="Arial" pitchFamily="34" charset="0"/>
              <a:buChar char="–"/>
              <a:defRPr/>
            </a:pPr>
            <a:r>
              <a:rPr lang="en-US" dirty="0" smtClean="0"/>
              <a:t>S is the set of values that represent our most specific description</a:t>
            </a:r>
          </a:p>
        </p:txBody>
      </p:sp>
      <p:sp>
        <p:nvSpPr>
          <p:cNvPr id="5" name="Content Placeholder 4"/>
          <p:cNvSpPr>
            <a:spLocks noGrp="1"/>
          </p:cNvSpPr>
          <p:nvPr>
            <p:ph sz="half" idx="2"/>
          </p:nvPr>
        </p:nvSpPr>
        <p:spPr>
          <a:xfrm>
            <a:off x="0" y="1981200"/>
            <a:ext cx="3276600" cy="4876800"/>
          </a:xfrm>
        </p:spPr>
        <p:txBody>
          <a:bodyPr rtlCol="0">
            <a:normAutofit fontScale="92500" lnSpcReduction="10000"/>
          </a:bodyPr>
          <a:lstStyle/>
          <a:p>
            <a:pPr lvl="1" fontAlgn="auto">
              <a:spcAft>
                <a:spcPts val="0"/>
              </a:spcAft>
              <a:buFont typeface="Arial" pitchFamily="34" charset="0"/>
              <a:buChar char="–"/>
              <a:defRPr/>
            </a:pPr>
            <a:r>
              <a:rPr lang="en-US" dirty="0" smtClean="0"/>
              <a:t>process iterates over + and - examples </a:t>
            </a:r>
          </a:p>
          <a:p>
            <a:pPr lvl="2" fontAlgn="auto">
              <a:spcAft>
                <a:spcPts val="0"/>
              </a:spcAft>
              <a:buFont typeface="Arial" pitchFamily="34" charset="0"/>
              <a:buChar char="•"/>
              <a:defRPr/>
            </a:pPr>
            <a:r>
              <a:rPr lang="en-US" dirty="0" smtClean="0"/>
              <a:t>specialize G with - ex</a:t>
            </a:r>
          </a:p>
          <a:p>
            <a:pPr lvl="2" fontAlgn="auto">
              <a:spcAft>
                <a:spcPts val="0"/>
              </a:spcAft>
              <a:buFont typeface="Arial" pitchFamily="34" charset="0"/>
              <a:buChar char="•"/>
              <a:defRPr/>
            </a:pPr>
            <a:r>
              <a:rPr lang="en-US" dirty="0" smtClean="0"/>
              <a:t>generalize S with + ex</a:t>
            </a:r>
          </a:p>
          <a:p>
            <a:pPr lvl="1" fontAlgn="auto">
              <a:spcAft>
                <a:spcPts val="0"/>
              </a:spcAft>
              <a:buFont typeface="Arial" pitchFamily="34" charset="0"/>
              <a:buChar char="–"/>
              <a:defRPr/>
            </a:pPr>
            <a:r>
              <a:rPr lang="en-US" dirty="0" smtClean="0"/>
              <a:t>until the two representations are equal</a:t>
            </a:r>
          </a:p>
          <a:p>
            <a:pPr lvl="1" fontAlgn="auto">
              <a:spcAft>
                <a:spcPts val="0"/>
              </a:spcAft>
              <a:buFont typeface="Arial" pitchFamily="34" charset="0"/>
              <a:buChar char="–"/>
              <a:defRPr/>
            </a:pPr>
            <a:r>
              <a:rPr lang="en-US" dirty="0" smtClean="0"/>
              <a:t>or until they become empty, in which case the examples do not lead to a single representation for the given class</a:t>
            </a:r>
            <a:endParaRPr lang="en-US" dirty="0"/>
          </a:p>
        </p:txBody>
      </p:sp>
      <p:pic>
        <p:nvPicPr>
          <p:cNvPr id="5125" name="Picture 4"/>
          <p:cNvPicPr>
            <a:picLocks noChangeAspect="1" noChangeArrowheads="1"/>
          </p:cNvPicPr>
          <p:nvPr/>
        </p:nvPicPr>
        <p:blipFill>
          <a:blip r:embed="rId2">
            <a:extLst>
              <a:ext uri="{28A0092B-C50C-407E-A947-70E740481C1C}">
                <a14:useLocalDpi xmlns:a14="http://schemas.microsoft.com/office/drawing/2010/main" val="0"/>
              </a:ext>
            </a:extLst>
          </a:blip>
          <a:srcRect l="6827" t="2187" r="3777"/>
          <a:stretch>
            <a:fillRect/>
          </a:stretch>
        </p:blipFill>
        <p:spPr bwMode="auto">
          <a:xfrm>
            <a:off x="3150730" y="2514600"/>
            <a:ext cx="6025927"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28600"/>
            <a:ext cx="8229600" cy="1143000"/>
          </a:xfrm>
        </p:spPr>
        <p:txBody>
          <a:bodyPr/>
          <a:lstStyle/>
          <a:p>
            <a:r>
              <a:rPr lang="en-US" dirty="0" smtClean="0"/>
              <a:t>Discovery</a:t>
            </a:r>
            <a:endParaRPr lang="en-US" dirty="0"/>
          </a:p>
        </p:txBody>
      </p:sp>
      <p:sp>
        <p:nvSpPr>
          <p:cNvPr id="6" name="Content Placeholder 5"/>
          <p:cNvSpPr>
            <a:spLocks noGrp="1"/>
          </p:cNvSpPr>
          <p:nvPr>
            <p:ph idx="1"/>
          </p:nvPr>
        </p:nvSpPr>
        <p:spPr>
          <a:xfrm>
            <a:off x="152400" y="609600"/>
            <a:ext cx="8839200" cy="6248400"/>
          </a:xfrm>
        </p:spPr>
        <p:txBody>
          <a:bodyPr>
            <a:normAutofit lnSpcReduction="10000"/>
          </a:bodyPr>
          <a:lstStyle/>
          <a:p>
            <a:r>
              <a:rPr lang="en-US" dirty="0" smtClean="0"/>
              <a:t>We have data and want to learn something from it</a:t>
            </a:r>
          </a:p>
          <a:p>
            <a:pPr lvl="1"/>
            <a:r>
              <a:rPr lang="en-US" dirty="0" smtClean="0"/>
              <a:t>Unsupervised – we do not know what the data might tell us</a:t>
            </a:r>
          </a:p>
          <a:p>
            <a:pPr lvl="1"/>
            <a:r>
              <a:rPr lang="en-US" dirty="0" smtClean="0"/>
              <a:t>Primarily use statistical methods to explore data</a:t>
            </a:r>
          </a:p>
          <a:p>
            <a:pPr lvl="1"/>
            <a:r>
              <a:rPr lang="en-US" dirty="0" smtClean="0"/>
              <a:t>Data might not be set up for data mining so we have to modify the data first</a:t>
            </a:r>
          </a:p>
          <a:p>
            <a:pPr lvl="2"/>
            <a:r>
              <a:rPr lang="en-US" dirty="0" smtClean="0"/>
              <a:t>change values in a continuous range into discrete values (e.g., converting age to a class such as “child”, “teen”, “adult”, “senior”</a:t>
            </a:r>
          </a:p>
          <a:p>
            <a:pPr lvl="2"/>
            <a:r>
              <a:rPr lang="en-US" dirty="0" smtClean="0"/>
              <a:t>we might need to anonymize the data for privacy concerns</a:t>
            </a:r>
          </a:p>
          <a:p>
            <a:pPr lvl="2"/>
            <a:r>
              <a:rPr lang="en-US" dirty="0" smtClean="0"/>
              <a:t>we might have to remove certain fields that may not be useful – for instance, address may not be relevant for medical data discovery</a:t>
            </a:r>
          </a:p>
          <a:p>
            <a:pPr lvl="1"/>
            <a:r>
              <a:rPr lang="en-US" dirty="0" smtClean="0"/>
              <a:t>We explore three data mining approaches here</a:t>
            </a:r>
          </a:p>
        </p:txBody>
      </p:sp>
    </p:spTree>
    <p:extLst>
      <p:ext uri="{BB962C8B-B14F-4D97-AF65-F5344CB8AC3E}">
        <p14:creationId xmlns:p14="http://schemas.microsoft.com/office/powerpoint/2010/main" val="3771221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28600"/>
            <a:ext cx="8229600" cy="1143000"/>
          </a:xfrm>
        </p:spPr>
        <p:txBody>
          <a:bodyPr/>
          <a:lstStyle/>
          <a:p>
            <a:r>
              <a:rPr lang="en-US" altLang="en-US"/>
              <a:t>Decision Trees</a:t>
            </a:r>
          </a:p>
        </p:txBody>
      </p:sp>
      <p:sp>
        <p:nvSpPr>
          <p:cNvPr id="7171" name="Rectangle 3"/>
          <p:cNvSpPr>
            <a:spLocks noGrp="1" noChangeArrowheads="1"/>
          </p:cNvSpPr>
          <p:nvPr>
            <p:ph type="body" sz="half" idx="1"/>
          </p:nvPr>
        </p:nvSpPr>
        <p:spPr>
          <a:xfrm>
            <a:off x="152400" y="609600"/>
            <a:ext cx="8763000" cy="6248400"/>
          </a:xfrm>
        </p:spPr>
        <p:txBody>
          <a:bodyPr/>
          <a:lstStyle/>
          <a:p>
            <a:r>
              <a:rPr lang="en-US" altLang="en-US" dirty="0"/>
              <a:t>The basic idea behind the decision tree dates back to the 1960s as a form of automated induction (updated in the 1970s by Quinlan and the ID3 algorithm)</a:t>
            </a:r>
          </a:p>
          <a:p>
            <a:pPr lvl="1"/>
            <a:r>
              <a:rPr lang="en-US" altLang="en-US" dirty="0"/>
              <a:t>Use training data to generate a tree that divides the training data into </a:t>
            </a:r>
            <a:r>
              <a:rPr lang="en-US" altLang="en-US" dirty="0" smtClean="0"/>
              <a:t>decision classes where branches of the tree are based on values of a selected feature (e.g., one branch for age &lt; 20, one for age &gt;= 20)</a:t>
            </a:r>
            <a:endParaRPr lang="en-US" altLang="en-US" dirty="0"/>
          </a:p>
          <a:p>
            <a:r>
              <a:rPr lang="en-US" altLang="en-US" dirty="0" smtClean="0"/>
              <a:t>Given </a:t>
            </a:r>
            <a:r>
              <a:rPr lang="en-US" altLang="en-US" dirty="0"/>
              <a:t>a set of data, create a tree that will predict what a new datum will be categorized as</a:t>
            </a:r>
          </a:p>
          <a:p>
            <a:pPr lvl="1"/>
            <a:r>
              <a:rPr lang="en-US" altLang="en-US" dirty="0" smtClean="0"/>
              <a:t>Decision </a:t>
            </a:r>
            <a:r>
              <a:rPr lang="en-US" altLang="en-US" dirty="0"/>
              <a:t>trees are sometimes referred to as classification trees, regression trees (when the output is not a class but instead a real value) or CART, based on a newer algorithm that produces multiple trees in order to find the best decision tree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0" y="274638"/>
            <a:ext cx="3352800" cy="1143000"/>
          </a:xfrm>
        </p:spPr>
        <p:txBody>
          <a:bodyPr/>
          <a:lstStyle/>
          <a:p>
            <a:r>
              <a:rPr lang="en-US" altLang="en-US"/>
              <a:t>Example</a:t>
            </a:r>
          </a:p>
        </p:txBody>
      </p:sp>
      <p:pic>
        <p:nvPicPr>
          <p:cNvPr id="922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2940050"/>
            <a:ext cx="5305425" cy="3741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257800" cy="394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0"/>
            <a:ext cx="8229600" cy="1143000"/>
          </a:xfrm>
        </p:spPr>
        <p:txBody>
          <a:bodyPr/>
          <a:lstStyle/>
          <a:p>
            <a:r>
              <a:rPr lang="en-US" altLang="en-US"/>
              <a:t>Decision Tree Algorithms</a:t>
            </a:r>
          </a:p>
        </p:txBody>
      </p:sp>
      <p:sp>
        <p:nvSpPr>
          <p:cNvPr id="10243" name="Rectangle 3"/>
          <p:cNvSpPr>
            <a:spLocks noGrp="1" noChangeArrowheads="1"/>
          </p:cNvSpPr>
          <p:nvPr>
            <p:ph type="body" idx="1"/>
          </p:nvPr>
        </p:nvSpPr>
        <p:spPr>
          <a:xfrm>
            <a:off x="228600" y="838200"/>
            <a:ext cx="8686800" cy="5867400"/>
          </a:xfrm>
        </p:spPr>
        <p:txBody>
          <a:bodyPr/>
          <a:lstStyle/>
          <a:p>
            <a:r>
              <a:rPr lang="en-US" altLang="en-US" sz="2800" dirty="0"/>
              <a:t>The basic </a:t>
            </a:r>
            <a:r>
              <a:rPr lang="en-US" altLang="en-US" sz="2800" dirty="0" smtClean="0"/>
              <a:t>algorithm works </a:t>
            </a:r>
            <a:r>
              <a:rPr lang="en-US" altLang="en-US" sz="2800" dirty="0"/>
              <a:t>as follows:</a:t>
            </a:r>
          </a:p>
          <a:p>
            <a:pPr lvl="1"/>
            <a:r>
              <a:rPr lang="en-US" altLang="en-US" sz="2400" dirty="0"/>
              <a:t>Given all data, find the attribute that divides the data set most cleanly into </a:t>
            </a:r>
            <a:r>
              <a:rPr lang="en-US" altLang="en-US" sz="2400" dirty="0" smtClean="0"/>
              <a:t>categories/classes/decisions </a:t>
            </a:r>
            <a:r>
              <a:rPr lang="en-US" altLang="en-US" sz="2400" dirty="0"/>
              <a:t>(e.g., the “play golf” and the “do not play golf” categories)</a:t>
            </a:r>
          </a:p>
          <a:p>
            <a:pPr lvl="2"/>
            <a:r>
              <a:rPr lang="en-US" altLang="en-US" sz="2000" dirty="0"/>
              <a:t>what does it mean to most cleanly divide into categories?</a:t>
            </a:r>
          </a:p>
          <a:p>
            <a:pPr lvl="2"/>
            <a:r>
              <a:rPr lang="en-US" altLang="en-US" sz="2000" dirty="0"/>
              <a:t>this measure of dividing data into sets is known as information gain and is based on the statistical principle of entropy</a:t>
            </a:r>
          </a:p>
          <a:p>
            <a:pPr lvl="1"/>
            <a:r>
              <a:rPr lang="en-US" altLang="en-US" sz="2400" dirty="0"/>
              <a:t>Create a node in the tree that represents this attribute and create one edge leaving this node for each possible attribute value</a:t>
            </a:r>
          </a:p>
          <a:p>
            <a:pPr lvl="1"/>
            <a:r>
              <a:rPr lang="en-US" altLang="en-US" sz="2400" dirty="0"/>
              <a:t>Recursively do the same at each successive branch</a:t>
            </a:r>
          </a:p>
          <a:p>
            <a:pPr lvl="1"/>
            <a:r>
              <a:rPr lang="en-US" altLang="en-US" sz="2400" dirty="0"/>
              <a:t>Stop </a:t>
            </a:r>
            <a:r>
              <a:rPr lang="en-US" altLang="en-US" sz="2400" dirty="0" err="1"/>
              <a:t>recursing</a:t>
            </a:r>
            <a:r>
              <a:rPr lang="en-US" altLang="en-US" sz="2400" dirty="0"/>
              <a:t> when</a:t>
            </a:r>
          </a:p>
          <a:p>
            <a:pPr lvl="2"/>
            <a:r>
              <a:rPr lang="en-US" altLang="en-US" sz="2000" dirty="0"/>
              <a:t>all data fall into one category, or</a:t>
            </a:r>
          </a:p>
          <a:p>
            <a:pPr lvl="2"/>
            <a:r>
              <a:rPr lang="en-US" altLang="en-US" sz="2000" dirty="0"/>
              <a:t>there are no more attributes to apply, or</a:t>
            </a:r>
          </a:p>
          <a:p>
            <a:pPr lvl="2"/>
            <a:r>
              <a:rPr lang="en-US" altLang="en-US" sz="2000" dirty="0"/>
              <a:t>you have reached a threshold value such as a maximum tree depth or a minimum number of elements left in the data set for this given node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52400"/>
            <a:ext cx="8229600" cy="1143000"/>
          </a:xfrm>
        </p:spPr>
        <p:txBody>
          <a:bodyPr/>
          <a:lstStyle/>
          <a:p>
            <a:r>
              <a:rPr lang="en-US" altLang="en-US"/>
              <a:t>Information Gain and Entropy</a:t>
            </a:r>
          </a:p>
        </p:txBody>
      </p:sp>
      <p:sp>
        <p:nvSpPr>
          <p:cNvPr id="28675" name="Rectangle 3"/>
          <p:cNvSpPr>
            <a:spLocks noGrp="1" noChangeArrowheads="1"/>
          </p:cNvSpPr>
          <p:nvPr>
            <p:ph type="body" idx="1"/>
          </p:nvPr>
        </p:nvSpPr>
        <p:spPr>
          <a:xfrm>
            <a:off x="228600" y="762000"/>
            <a:ext cx="8686800" cy="6096000"/>
          </a:xfrm>
        </p:spPr>
        <p:txBody>
          <a:bodyPr/>
          <a:lstStyle/>
          <a:p>
            <a:pPr>
              <a:lnSpc>
                <a:spcPct val="90000"/>
              </a:lnSpc>
            </a:pPr>
            <a:r>
              <a:rPr lang="en-US" altLang="en-US" sz="2800" dirty="0" smtClean="0"/>
              <a:t>Entropy tells you how likely the given feature will lead to a proper classification</a:t>
            </a:r>
            <a:endParaRPr lang="en-US" altLang="en-US" sz="2800" dirty="0"/>
          </a:p>
          <a:p>
            <a:pPr lvl="1">
              <a:lnSpc>
                <a:spcPct val="90000"/>
              </a:lnSpc>
            </a:pPr>
            <a:r>
              <a:rPr lang="en-US" altLang="en-US" sz="2400" dirty="0" smtClean="0"/>
              <a:t>by </a:t>
            </a:r>
            <a:r>
              <a:rPr lang="en-US" altLang="en-US" sz="2400" dirty="0"/>
              <a:t>computing the entropy of the entire group, you can maximize information gain by selecting the feature which leads to a minimum entropy</a:t>
            </a:r>
          </a:p>
          <a:p>
            <a:pPr>
              <a:lnSpc>
                <a:spcPct val="90000"/>
              </a:lnSpc>
            </a:pPr>
            <a:r>
              <a:rPr lang="en-US" altLang="en-US" sz="2800" dirty="0" smtClean="0"/>
              <a:t>Information </a:t>
            </a:r>
            <a:r>
              <a:rPr lang="en-US" altLang="en-US" sz="2800" dirty="0"/>
              <a:t>gain itself is a distance from an estimated probability to an actual probability</a:t>
            </a:r>
          </a:p>
          <a:p>
            <a:pPr lvl="1">
              <a:lnSpc>
                <a:spcPct val="90000"/>
              </a:lnSpc>
            </a:pPr>
            <a:r>
              <a:rPr lang="en-US" altLang="en-US" sz="2400" dirty="0"/>
              <a:t>information gain can be interpreted as the expected extra message-length per datum that must be communicated if a code that is optimal for a given (wrong) distribution </a:t>
            </a:r>
            <a:r>
              <a:rPr lang="en-US" altLang="en-US" sz="2400" i="1" dirty="0"/>
              <a:t>Q</a:t>
            </a:r>
            <a:r>
              <a:rPr lang="en-US" altLang="en-US" sz="2400" dirty="0"/>
              <a:t> is used, compared to using a code based on the true distribution </a:t>
            </a:r>
            <a:r>
              <a:rPr lang="en-US" altLang="en-US" sz="2400" i="1" dirty="0"/>
              <a:t>P</a:t>
            </a:r>
          </a:p>
          <a:p>
            <a:pPr lvl="1">
              <a:lnSpc>
                <a:spcPct val="90000"/>
              </a:lnSpc>
            </a:pPr>
            <a:endParaRPr lang="en-US" altLang="en-US" sz="2000" dirty="0"/>
          </a:p>
          <a:p>
            <a:pPr lvl="1">
              <a:lnSpc>
                <a:spcPct val="90000"/>
              </a:lnSpc>
            </a:pPr>
            <a:endParaRPr lang="en-US" altLang="en-US" sz="2000" dirty="0"/>
          </a:p>
          <a:p>
            <a:pPr lvl="1">
              <a:lnSpc>
                <a:spcPct val="90000"/>
              </a:lnSpc>
            </a:pPr>
            <a:r>
              <a:rPr lang="en-US" altLang="en-US" sz="2400" dirty="0" smtClean="0"/>
              <a:t>where </a:t>
            </a:r>
            <a:r>
              <a:rPr lang="en-US" altLang="en-US" sz="2400" dirty="0" err="1"/>
              <a:t>n</a:t>
            </a:r>
            <a:r>
              <a:rPr lang="en-US" altLang="en-US" sz="2400" baseline="-25000" dirty="0" err="1"/>
              <a:t>b</a:t>
            </a:r>
            <a:r>
              <a:rPr lang="en-US" altLang="en-US" sz="2400" dirty="0"/>
              <a:t> = number of instances in branch b, </a:t>
            </a:r>
            <a:r>
              <a:rPr lang="en-US" altLang="en-US" sz="2400" dirty="0" err="1"/>
              <a:t>n</a:t>
            </a:r>
            <a:r>
              <a:rPr lang="en-US" altLang="en-US" sz="2400" baseline="-25000" dirty="0" err="1"/>
              <a:t>bc</a:t>
            </a:r>
            <a:r>
              <a:rPr lang="en-US" altLang="en-US" sz="2400" dirty="0"/>
              <a:t> = number of instances of class c in branch b, </a:t>
            </a:r>
            <a:r>
              <a:rPr lang="en-US" altLang="en-US" sz="2400" dirty="0" err="1"/>
              <a:t>n</a:t>
            </a:r>
            <a:r>
              <a:rPr lang="en-US" altLang="en-US" sz="2400" baseline="-25000" dirty="0" err="1"/>
              <a:t>t</a:t>
            </a:r>
            <a:r>
              <a:rPr lang="en-US" altLang="en-US" sz="2400" baseline="-25000" dirty="0"/>
              <a:t> </a:t>
            </a:r>
            <a:r>
              <a:rPr lang="en-US" altLang="en-US" sz="2400" dirty="0"/>
              <a:t>= total number of all instances in all branches</a:t>
            </a:r>
          </a:p>
        </p:txBody>
      </p:sp>
      <p:pic>
        <p:nvPicPr>
          <p:cNvPr id="28677" name="Picture 5" descr="aveent_eq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398" y="4876800"/>
            <a:ext cx="7924447" cy="7355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152400"/>
            <a:ext cx="8229600" cy="1143000"/>
          </a:xfrm>
        </p:spPr>
        <p:txBody>
          <a:bodyPr/>
          <a:lstStyle/>
          <a:p>
            <a:r>
              <a:rPr lang="en-US" altLang="en-US"/>
              <a:t>Clustering</a:t>
            </a:r>
          </a:p>
        </p:txBody>
      </p:sp>
      <p:sp>
        <p:nvSpPr>
          <p:cNvPr id="5123" name="Rectangle 3"/>
          <p:cNvSpPr>
            <a:spLocks noGrp="1" noChangeArrowheads="1"/>
          </p:cNvSpPr>
          <p:nvPr>
            <p:ph type="body" idx="1"/>
          </p:nvPr>
        </p:nvSpPr>
        <p:spPr>
          <a:xfrm>
            <a:off x="228600" y="685800"/>
            <a:ext cx="8686800" cy="5943600"/>
          </a:xfrm>
        </p:spPr>
        <p:txBody>
          <a:bodyPr/>
          <a:lstStyle/>
          <a:p>
            <a:pPr>
              <a:lnSpc>
                <a:spcPct val="80000"/>
              </a:lnSpc>
            </a:pPr>
            <a:r>
              <a:rPr lang="en-US" altLang="en-US" dirty="0" smtClean="0"/>
              <a:t>Given </a:t>
            </a:r>
            <a:r>
              <a:rPr lang="en-US" altLang="en-US" dirty="0"/>
              <a:t>data </a:t>
            </a:r>
            <a:r>
              <a:rPr lang="en-US" altLang="en-US" dirty="0" smtClean="0"/>
              <a:t>with n features, </a:t>
            </a:r>
            <a:r>
              <a:rPr lang="en-US" altLang="en-US" dirty="0"/>
              <a:t>map these in </a:t>
            </a:r>
            <a:r>
              <a:rPr lang="en-US" altLang="en-US" dirty="0" smtClean="0"/>
              <a:t>n-dimensional space</a:t>
            </a:r>
          </a:p>
          <a:p>
            <a:pPr>
              <a:lnSpc>
                <a:spcPct val="80000"/>
              </a:lnSpc>
            </a:pPr>
            <a:r>
              <a:rPr lang="en-US" altLang="en-US" dirty="0" smtClean="0"/>
              <a:t>Identify groups that are “near” to each other</a:t>
            </a:r>
            <a:endParaRPr lang="en-US" altLang="en-US" dirty="0"/>
          </a:p>
          <a:p>
            <a:pPr lvl="1">
              <a:lnSpc>
                <a:spcPct val="80000"/>
              </a:lnSpc>
            </a:pPr>
            <a:r>
              <a:rPr lang="en-US" altLang="en-US" sz="2400" dirty="0" smtClean="0"/>
              <a:t>we usually compute </a:t>
            </a:r>
            <a:r>
              <a:rPr lang="en-US" altLang="en-US" sz="2400" dirty="0"/>
              <a:t>the distance between data </a:t>
            </a:r>
            <a:r>
              <a:rPr lang="en-US" altLang="en-US" sz="2400" dirty="0" smtClean="0"/>
              <a:t>using a Euclidian </a:t>
            </a:r>
            <a:r>
              <a:rPr lang="en-US" altLang="en-US" sz="2400" dirty="0"/>
              <a:t>distance-like formula </a:t>
            </a:r>
          </a:p>
          <a:p>
            <a:pPr lvl="2">
              <a:lnSpc>
                <a:spcPct val="80000"/>
              </a:lnSpc>
            </a:pPr>
            <a:r>
              <a:rPr lang="en-US" altLang="en-US" sz="2000" dirty="0"/>
              <a:t>D = ((x</a:t>
            </a:r>
            <a:r>
              <a:rPr lang="en-US" altLang="en-US" sz="2000" baseline="-25000" dirty="0"/>
              <a:t>11</a:t>
            </a:r>
            <a:r>
              <a:rPr lang="en-US" altLang="en-US" sz="2000" dirty="0"/>
              <a:t> – x</a:t>
            </a:r>
            <a:r>
              <a:rPr lang="en-US" altLang="en-US" sz="2000" baseline="-25000" dirty="0"/>
              <a:t>21</a:t>
            </a:r>
            <a:r>
              <a:rPr lang="en-US" altLang="en-US" sz="2000" dirty="0"/>
              <a:t>)</a:t>
            </a:r>
            <a:r>
              <a:rPr lang="en-US" altLang="en-US" sz="2000" baseline="30000" dirty="0"/>
              <a:t>2</a:t>
            </a:r>
            <a:r>
              <a:rPr lang="en-US" altLang="en-US" sz="2000" dirty="0"/>
              <a:t> + (x</a:t>
            </a:r>
            <a:r>
              <a:rPr lang="en-US" altLang="en-US" sz="2000" baseline="-25000" dirty="0"/>
              <a:t>12</a:t>
            </a:r>
            <a:r>
              <a:rPr lang="en-US" altLang="en-US" sz="2000" dirty="0"/>
              <a:t> – x</a:t>
            </a:r>
            <a:r>
              <a:rPr lang="en-US" altLang="en-US" sz="2000" baseline="-25000" dirty="0"/>
              <a:t>22</a:t>
            </a:r>
            <a:r>
              <a:rPr lang="en-US" altLang="en-US" sz="2000" dirty="0"/>
              <a:t>)</a:t>
            </a:r>
            <a:r>
              <a:rPr lang="en-US" altLang="en-US" sz="2000" baseline="30000" dirty="0"/>
              <a:t>2</a:t>
            </a:r>
            <a:r>
              <a:rPr lang="en-US" altLang="en-US" sz="2000" dirty="0"/>
              <a:t> + … + (x</a:t>
            </a:r>
            <a:r>
              <a:rPr lang="en-US" altLang="en-US" sz="2000" baseline="-25000" dirty="0"/>
              <a:t>1n</a:t>
            </a:r>
            <a:r>
              <a:rPr lang="en-US" altLang="en-US" sz="2000" dirty="0"/>
              <a:t> – x</a:t>
            </a:r>
            <a:r>
              <a:rPr lang="en-US" altLang="en-US" sz="2000" baseline="-25000" dirty="0"/>
              <a:t>2n</a:t>
            </a:r>
            <a:r>
              <a:rPr lang="en-US" altLang="en-US" sz="2000" dirty="0"/>
              <a:t>)</a:t>
            </a:r>
            <a:r>
              <a:rPr lang="en-US" altLang="en-US" sz="2000" baseline="30000" dirty="0"/>
              <a:t>2</a:t>
            </a:r>
            <a:r>
              <a:rPr lang="en-US" altLang="en-US" sz="2000" dirty="0"/>
              <a:t>)</a:t>
            </a:r>
            <a:r>
              <a:rPr lang="en-US" altLang="en-US" sz="2000" baseline="30000" dirty="0"/>
              <a:t>1/2</a:t>
            </a:r>
          </a:p>
          <a:p>
            <a:pPr lvl="1">
              <a:lnSpc>
                <a:spcPct val="80000"/>
              </a:lnSpc>
            </a:pPr>
            <a:r>
              <a:rPr lang="en-US" altLang="en-US" sz="2400" dirty="0" smtClean="0"/>
              <a:t>this approach might tell us what data cluster together but not why the cluster exists or what the cluster represents</a:t>
            </a:r>
          </a:p>
          <a:p>
            <a:pPr lvl="1">
              <a:lnSpc>
                <a:spcPct val="80000"/>
              </a:lnSpc>
            </a:pPr>
            <a:r>
              <a:rPr lang="en-US" altLang="en-US" sz="2400" dirty="0" smtClean="0"/>
              <a:t>it is usually up to humans to then explore each cluster and perhaps identify its significance or name</a:t>
            </a:r>
          </a:p>
          <a:p>
            <a:pPr>
              <a:lnSpc>
                <a:spcPct val="80000"/>
              </a:lnSpc>
            </a:pPr>
            <a:r>
              <a:rPr lang="en-US" altLang="en-US" dirty="0"/>
              <a:t>In k-means clustering, we select k data to represent the centers of clusters and then for each new datum, determine which cluster center it is closest to and thus build clusters in this way</a:t>
            </a:r>
          </a:p>
          <a:p>
            <a:pPr lvl="1">
              <a:lnSpc>
                <a:spcPct val="80000"/>
              </a:lnSpc>
            </a:pPr>
            <a:r>
              <a:rPr lang="en-US" altLang="en-US" sz="2400" dirty="0"/>
              <a:t>Once generated, we repeatedly perform this task using the cluster centers so that we do not bias our clusters by the first k data selected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3935413"/>
            <a:ext cx="3810000" cy="2922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38" name="Rectangle 2"/>
          <p:cNvSpPr>
            <a:spLocks noGrp="1" noChangeArrowheads="1"/>
          </p:cNvSpPr>
          <p:nvPr>
            <p:ph type="title"/>
          </p:nvPr>
        </p:nvSpPr>
        <p:spPr>
          <a:xfrm>
            <a:off x="457200" y="-228600"/>
            <a:ext cx="8229600" cy="1143000"/>
          </a:xfrm>
        </p:spPr>
        <p:txBody>
          <a:bodyPr/>
          <a:lstStyle/>
          <a:p>
            <a:r>
              <a:rPr lang="en-US" altLang="en-US"/>
              <a:t>Hierarchical Clustering</a:t>
            </a:r>
          </a:p>
        </p:txBody>
      </p:sp>
      <p:sp>
        <p:nvSpPr>
          <p:cNvPr id="14339" name="Rectangle 3"/>
          <p:cNvSpPr>
            <a:spLocks noGrp="1" noChangeArrowheads="1"/>
          </p:cNvSpPr>
          <p:nvPr>
            <p:ph type="body" sz="half" idx="1"/>
          </p:nvPr>
        </p:nvSpPr>
        <p:spPr>
          <a:xfrm>
            <a:off x="152400" y="762000"/>
            <a:ext cx="4343400" cy="6096000"/>
          </a:xfrm>
        </p:spPr>
        <p:txBody>
          <a:bodyPr>
            <a:normAutofit/>
          </a:bodyPr>
          <a:lstStyle/>
          <a:p>
            <a:r>
              <a:rPr lang="en-US" altLang="en-US" dirty="0"/>
              <a:t>Some </a:t>
            </a:r>
            <a:r>
              <a:rPr lang="en-US" altLang="en-US" dirty="0" smtClean="0"/>
              <a:t>clusters </a:t>
            </a:r>
            <a:r>
              <a:rPr lang="en-US" altLang="en-US" dirty="0"/>
              <a:t>will reflect classes of interest, others may be artifacts of data or algorithm</a:t>
            </a:r>
          </a:p>
          <a:p>
            <a:r>
              <a:rPr lang="en-US" altLang="en-US" dirty="0"/>
              <a:t>One way to attempt to ensure useful clusters is to create the clusters hierarchically</a:t>
            </a:r>
          </a:p>
          <a:p>
            <a:pPr lvl="1"/>
            <a:r>
              <a:rPr lang="en-US" altLang="en-US" dirty="0"/>
              <a:t>create small clusters</a:t>
            </a:r>
          </a:p>
          <a:p>
            <a:pPr lvl="1"/>
            <a:r>
              <a:rPr lang="en-US" altLang="en-US" sz="2200" dirty="0"/>
              <a:t>add data to clusters </a:t>
            </a:r>
          </a:p>
          <a:p>
            <a:pPr lvl="1"/>
            <a:r>
              <a:rPr lang="en-US" altLang="en-US" sz="2200" dirty="0" smtClean="0"/>
              <a:t>combine </a:t>
            </a:r>
            <a:r>
              <a:rPr lang="en-US" altLang="en-US" sz="2200" dirty="0"/>
              <a:t>similar clusters </a:t>
            </a:r>
          </a:p>
          <a:p>
            <a:pPr lvl="1"/>
            <a:r>
              <a:rPr lang="en-US" altLang="en-US" sz="2200" dirty="0"/>
              <a:t>until either all data belong to a cluster or some threshold has been </a:t>
            </a:r>
            <a:r>
              <a:rPr lang="en-US" altLang="en-US" sz="2200" dirty="0" smtClean="0"/>
              <a:t>passed</a:t>
            </a:r>
            <a:endParaRPr lang="en-US" altLang="en-US" sz="2400" dirty="0"/>
          </a:p>
        </p:txBody>
      </p:sp>
      <p:sp>
        <p:nvSpPr>
          <p:cNvPr id="14341" name="Rectangle 5"/>
          <p:cNvSpPr>
            <a:spLocks noGrp="1" noChangeArrowheads="1"/>
          </p:cNvSpPr>
          <p:nvPr>
            <p:ph type="body" sz="half" idx="2"/>
          </p:nvPr>
        </p:nvSpPr>
        <p:spPr>
          <a:xfrm>
            <a:off x="4191000" y="685800"/>
            <a:ext cx="4953000" cy="3581400"/>
          </a:xfrm>
        </p:spPr>
        <p:txBody>
          <a:bodyPr/>
          <a:lstStyle/>
          <a:p>
            <a:r>
              <a:rPr lang="en-US" altLang="en-US" dirty="0"/>
              <a:t>Two techniques:</a:t>
            </a:r>
          </a:p>
          <a:p>
            <a:pPr lvl="1"/>
            <a:r>
              <a:rPr lang="en-US" altLang="en-US" dirty="0"/>
              <a:t>divisive (top down) – start with one big set and begin to divide into 2 or more classes by using some distinguishing </a:t>
            </a:r>
            <a:r>
              <a:rPr lang="en-US" altLang="en-US" dirty="0" smtClean="0"/>
              <a:t>feature</a:t>
            </a:r>
            <a:endParaRPr lang="en-US" altLang="en-US" dirty="0"/>
          </a:p>
          <a:p>
            <a:pPr lvl="1"/>
            <a:r>
              <a:rPr lang="en-US" altLang="en-US" dirty="0"/>
              <a:t>agglomerative (bottom up) – group data together into a class, and then group classes together,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152400"/>
            <a:ext cx="8229600" cy="1143000"/>
          </a:xfrm>
        </p:spPr>
        <p:txBody>
          <a:bodyPr/>
          <a:lstStyle/>
          <a:p>
            <a:r>
              <a:rPr lang="en-US" altLang="en-US"/>
              <a:t>Fuzzy Clustering</a:t>
            </a:r>
          </a:p>
        </p:txBody>
      </p:sp>
      <p:sp>
        <p:nvSpPr>
          <p:cNvPr id="21507" name="Rectangle 3"/>
          <p:cNvSpPr>
            <a:spLocks noGrp="1" noChangeArrowheads="1"/>
          </p:cNvSpPr>
          <p:nvPr>
            <p:ph type="body" idx="1"/>
          </p:nvPr>
        </p:nvSpPr>
        <p:spPr>
          <a:xfrm>
            <a:off x="381000" y="838200"/>
            <a:ext cx="8229600" cy="5715000"/>
          </a:xfrm>
        </p:spPr>
        <p:txBody>
          <a:bodyPr/>
          <a:lstStyle/>
          <a:p>
            <a:pPr>
              <a:lnSpc>
                <a:spcPct val="80000"/>
              </a:lnSpc>
            </a:pPr>
            <a:r>
              <a:rPr lang="en-US" altLang="en-US" sz="2800"/>
              <a:t>Recall in fuzzy set theory, an element exists in every set to some extent</a:t>
            </a:r>
          </a:p>
          <a:p>
            <a:pPr>
              <a:lnSpc>
                <a:spcPct val="80000"/>
              </a:lnSpc>
            </a:pPr>
            <a:r>
              <a:rPr lang="en-US" altLang="en-US" sz="2800"/>
              <a:t>In fuzzy clustering, a datum belongs to every cluster to some extent, that extent is determined through fuzzy calculations</a:t>
            </a:r>
          </a:p>
          <a:p>
            <a:pPr lvl="1">
              <a:lnSpc>
                <a:spcPct val="80000"/>
              </a:lnSpc>
            </a:pPr>
            <a:r>
              <a:rPr lang="en-US" altLang="en-US" sz="2400"/>
              <a:t>this allows data that are on the edge of several clusters to be in multiple clusters</a:t>
            </a:r>
          </a:p>
          <a:p>
            <a:pPr lvl="1">
              <a:lnSpc>
                <a:spcPct val="80000"/>
              </a:lnSpc>
            </a:pPr>
            <a:r>
              <a:rPr lang="en-US" altLang="en-US" sz="2400"/>
              <a:t>we define the membership value as u</a:t>
            </a:r>
            <a:r>
              <a:rPr lang="en-US" altLang="en-US" sz="2400" baseline="-25000"/>
              <a:t>k</a:t>
            </a:r>
            <a:r>
              <a:rPr lang="en-US" altLang="en-US" sz="2400"/>
              <a:t>(x) which provides a real number [0, 1] of how well x fits into cluster k and where the sum of all u</a:t>
            </a:r>
            <a:r>
              <a:rPr lang="en-US" altLang="en-US" sz="2400" baseline="-25000"/>
              <a:t>i</a:t>
            </a:r>
            <a:r>
              <a:rPr lang="en-US" altLang="en-US" sz="2400"/>
              <a:t>(x) for all i will be 1.0</a:t>
            </a:r>
          </a:p>
          <a:p>
            <a:pPr lvl="1">
              <a:lnSpc>
                <a:spcPct val="80000"/>
              </a:lnSpc>
            </a:pPr>
            <a:r>
              <a:rPr lang="en-US" altLang="en-US" sz="2400"/>
              <a:t>we define the center of a cluster to be:</a:t>
            </a:r>
          </a:p>
          <a:p>
            <a:pPr lvl="1">
              <a:lnSpc>
                <a:spcPct val="80000"/>
              </a:lnSpc>
            </a:pPr>
            <a:r>
              <a:rPr lang="en-US" altLang="en-US" sz="2400"/>
              <a:t>and then </a:t>
            </a:r>
          </a:p>
          <a:p>
            <a:pPr lvl="1">
              <a:lnSpc>
                <a:spcPct val="80000"/>
              </a:lnSpc>
            </a:pPr>
            <a:endParaRPr lang="en-US" altLang="en-US" sz="2400"/>
          </a:p>
          <a:p>
            <a:pPr lvl="1">
              <a:lnSpc>
                <a:spcPct val="80000"/>
              </a:lnSpc>
            </a:pPr>
            <a:r>
              <a:rPr lang="en-US" altLang="en-US" sz="2400"/>
              <a:t>A learning algorithm, much like that of k-means, is used to create initial clusters and then identify fuzzy clustering for test data</a:t>
            </a:r>
          </a:p>
        </p:txBody>
      </p:sp>
      <p:pic>
        <p:nvPicPr>
          <p:cNvPr id="215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4267200"/>
            <a:ext cx="25146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50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4724400"/>
            <a:ext cx="2362200"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28600"/>
            <a:ext cx="8229600" cy="1143000"/>
          </a:xfrm>
        </p:spPr>
        <p:txBody>
          <a:bodyPr/>
          <a:lstStyle/>
          <a:p>
            <a:r>
              <a:rPr lang="en-US" altLang="en-US"/>
              <a:t>Ensemble of Classifiers</a:t>
            </a:r>
          </a:p>
        </p:txBody>
      </p:sp>
      <p:sp>
        <p:nvSpPr>
          <p:cNvPr id="20483" name="Rectangle 3"/>
          <p:cNvSpPr>
            <a:spLocks noGrp="1" noChangeArrowheads="1"/>
          </p:cNvSpPr>
          <p:nvPr>
            <p:ph type="body" idx="1"/>
          </p:nvPr>
        </p:nvSpPr>
        <p:spPr>
          <a:xfrm>
            <a:off x="228600" y="609600"/>
            <a:ext cx="8686800" cy="6248400"/>
          </a:xfrm>
        </p:spPr>
        <p:txBody>
          <a:bodyPr>
            <a:normAutofit lnSpcReduction="10000"/>
          </a:bodyPr>
          <a:lstStyle/>
          <a:p>
            <a:r>
              <a:rPr lang="en-US" altLang="en-US" sz="2800" dirty="0"/>
              <a:t>Clustering algorithms and decision trees produce/represent </a:t>
            </a:r>
            <a:r>
              <a:rPr lang="en-US" altLang="en-US" sz="2800" dirty="0" smtClean="0"/>
              <a:t>classifiers</a:t>
            </a:r>
            <a:endParaRPr lang="en-US" altLang="en-US" sz="2800" dirty="0"/>
          </a:p>
          <a:p>
            <a:pPr lvl="1"/>
            <a:r>
              <a:rPr lang="en-US" altLang="en-US" sz="2400" dirty="0" smtClean="0"/>
              <a:t>A </a:t>
            </a:r>
            <a:r>
              <a:rPr lang="en-US" altLang="en-US" sz="2400" dirty="0"/>
              <a:t>classifier will only be as good as the training data</a:t>
            </a:r>
          </a:p>
          <a:p>
            <a:pPr lvl="2"/>
            <a:r>
              <a:rPr lang="en-US" altLang="en-US" sz="2000" dirty="0"/>
              <a:t>and even then, classifiers may be over or under trained</a:t>
            </a:r>
          </a:p>
          <a:p>
            <a:pPr lvl="1"/>
            <a:r>
              <a:rPr lang="en-US" altLang="en-US" sz="2400" dirty="0" smtClean="0"/>
              <a:t>We can instead generate multiple classifiers </a:t>
            </a:r>
            <a:r>
              <a:rPr lang="en-US" altLang="en-US" sz="2400" dirty="0"/>
              <a:t>from the same training </a:t>
            </a:r>
            <a:r>
              <a:rPr lang="en-US" altLang="en-US" sz="2400" dirty="0" smtClean="0"/>
              <a:t>data</a:t>
            </a:r>
            <a:endParaRPr lang="en-US" altLang="en-US" sz="2400" dirty="0"/>
          </a:p>
          <a:p>
            <a:pPr lvl="2"/>
            <a:r>
              <a:rPr lang="en-US" altLang="en-US" sz="2000" dirty="0" smtClean="0"/>
              <a:t>each classifier might be trained on different data, different subsets of data or different features of the data, or by different algorithms</a:t>
            </a:r>
          </a:p>
          <a:p>
            <a:pPr lvl="2"/>
            <a:r>
              <a:rPr lang="en-US" altLang="en-US" sz="2000" dirty="0" smtClean="0"/>
              <a:t>this may help prevent training bias from impacting the performance of our classifiers</a:t>
            </a:r>
          </a:p>
          <a:p>
            <a:r>
              <a:rPr lang="en-US" altLang="en-US" sz="2800" dirty="0" smtClean="0"/>
              <a:t>Now we use the ensemble for classification by using some voting scheme</a:t>
            </a:r>
          </a:p>
          <a:p>
            <a:pPr lvl="1">
              <a:lnSpc>
                <a:spcPct val="90000"/>
              </a:lnSpc>
            </a:pPr>
            <a:r>
              <a:rPr lang="en-US" altLang="en-US" sz="2400" dirty="0"/>
              <a:t>simple majority rule vote</a:t>
            </a:r>
          </a:p>
          <a:p>
            <a:pPr lvl="1">
              <a:lnSpc>
                <a:spcPct val="90000"/>
              </a:lnSpc>
            </a:pPr>
            <a:r>
              <a:rPr lang="en-US" altLang="en-US" sz="2400" dirty="0"/>
              <a:t>a weighted </a:t>
            </a:r>
            <a:r>
              <a:rPr lang="en-US" altLang="en-US" sz="2400" dirty="0" smtClean="0"/>
              <a:t>vote</a:t>
            </a:r>
          </a:p>
          <a:p>
            <a:pPr lvl="1">
              <a:lnSpc>
                <a:spcPct val="90000"/>
              </a:lnSpc>
            </a:pPr>
            <a:r>
              <a:rPr lang="en-US" altLang="en-US" sz="2400" dirty="0" smtClean="0"/>
              <a:t>a vote using scoring from each classifier (add up the strengths of their beliefs)</a:t>
            </a:r>
            <a:endParaRPr lang="en-US"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28600"/>
            <a:ext cx="8229600" cy="1143000"/>
          </a:xfrm>
        </p:spPr>
        <p:txBody>
          <a:bodyPr/>
          <a:lstStyle/>
          <a:p>
            <a:r>
              <a:rPr lang="en-US" altLang="en-US" sz="4000"/>
              <a:t>How Does Machine Learning Work?</a:t>
            </a:r>
          </a:p>
        </p:txBody>
      </p:sp>
      <p:sp>
        <p:nvSpPr>
          <p:cNvPr id="4099" name="Rectangle 3"/>
          <p:cNvSpPr>
            <a:spLocks noGrp="1" noChangeArrowheads="1"/>
          </p:cNvSpPr>
          <p:nvPr>
            <p:ph type="body" idx="1"/>
          </p:nvPr>
        </p:nvSpPr>
        <p:spPr>
          <a:xfrm>
            <a:off x="228600" y="685800"/>
            <a:ext cx="8686800" cy="6172200"/>
          </a:xfrm>
        </p:spPr>
        <p:txBody>
          <a:bodyPr>
            <a:normAutofit/>
          </a:bodyPr>
          <a:lstStyle/>
          <a:p>
            <a:r>
              <a:rPr lang="en-US" altLang="en-US" sz="2800" dirty="0"/>
              <a:t>Learning in general breaks down into one of </a:t>
            </a:r>
            <a:r>
              <a:rPr lang="en-US" altLang="en-US" sz="2800" dirty="0" smtClean="0"/>
              <a:t>a few forms</a:t>
            </a:r>
            <a:endParaRPr lang="en-US" altLang="en-US" sz="2800" dirty="0"/>
          </a:p>
          <a:p>
            <a:pPr lvl="1"/>
            <a:r>
              <a:rPr lang="en-US" altLang="en-US" sz="2400" dirty="0"/>
              <a:t>Learning something new</a:t>
            </a:r>
          </a:p>
          <a:p>
            <a:pPr lvl="2"/>
            <a:r>
              <a:rPr lang="en-US" altLang="en-US" sz="2000" dirty="0"/>
              <a:t>no prior knowledge of the domain/concept </a:t>
            </a:r>
            <a:endParaRPr lang="en-US" altLang="en-US" sz="2000" dirty="0" smtClean="0"/>
          </a:p>
          <a:p>
            <a:pPr lvl="2"/>
            <a:r>
              <a:rPr lang="en-US" altLang="en-US" sz="2000" dirty="0" smtClean="0"/>
              <a:t>no </a:t>
            </a:r>
            <a:r>
              <a:rPr lang="en-US" altLang="en-US" sz="2000" dirty="0"/>
              <a:t>previous </a:t>
            </a:r>
            <a:r>
              <a:rPr lang="en-US" altLang="en-US" sz="2000" dirty="0" smtClean="0"/>
              <a:t>representation</a:t>
            </a:r>
            <a:endParaRPr lang="en-US" altLang="en-US" sz="2000" dirty="0"/>
          </a:p>
          <a:p>
            <a:pPr lvl="2"/>
            <a:r>
              <a:rPr lang="en-US" altLang="en-US" sz="2000" dirty="0" smtClean="0"/>
              <a:t>we need to add new </a:t>
            </a:r>
            <a:r>
              <a:rPr lang="en-US" altLang="en-US" sz="2000" dirty="0"/>
              <a:t>information to the knowledge base</a:t>
            </a:r>
          </a:p>
          <a:p>
            <a:pPr lvl="1"/>
            <a:r>
              <a:rPr lang="en-US" altLang="en-US" sz="2400" dirty="0"/>
              <a:t>Learning something new about something you already </a:t>
            </a:r>
            <a:r>
              <a:rPr lang="en-US" altLang="en-US" sz="2400" dirty="0" smtClean="0"/>
              <a:t>know </a:t>
            </a:r>
            <a:endParaRPr lang="en-US" altLang="en-US" sz="2400" dirty="0"/>
          </a:p>
          <a:p>
            <a:pPr lvl="2"/>
            <a:r>
              <a:rPr lang="en-US" altLang="en-US" sz="2000" dirty="0"/>
              <a:t>add to the </a:t>
            </a:r>
            <a:r>
              <a:rPr lang="en-US" altLang="en-US" sz="2000" dirty="0" smtClean="0"/>
              <a:t>existing knowledge </a:t>
            </a:r>
            <a:r>
              <a:rPr lang="en-US" altLang="en-US" sz="2000" dirty="0"/>
              <a:t>base or refine the knowledge base</a:t>
            </a:r>
          </a:p>
          <a:p>
            <a:pPr lvl="2"/>
            <a:r>
              <a:rPr lang="en-US" altLang="en-US" sz="2000" dirty="0"/>
              <a:t>modification of the previous </a:t>
            </a:r>
            <a:r>
              <a:rPr lang="en-US" altLang="en-US" sz="2000" dirty="0" smtClean="0"/>
              <a:t>representations</a:t>
            </a:r>
            <a:endParaRPr lang="en-US" altLang="en-US" sz="2000" dirty="0"/>
          </a:p>
          <a:p>
            <a:pPr lvl="1"/>
            <a:r>
              <a:rPr lang="en-US" altLang="en-US" sz="2400" dirty="0" smtClean="0"/>
              <a:t>Learning </a:t>
            </a:r>
            <a:r>
              <a:rPr lang="en-US" altLang="en-US" sz="2400" dirty="0"/>
              <a:t>how to do something better, either more efficiently or with more accuracy</a:t>
            </a:r>
          </a:p>
          <a:p>
            <a:pPr lvl="2"/>
            <a:r>
              <a:rPr lang="en-US" altLang="en-US" sz="2000" dirty="0"/>
              <a:t>previous problem solving instance (case, chain of logic) can be “chunked” into a new rule (also called </a:t>
            </a:r>
            <a:r>
              <a:rPr lang="en-US" altLang="en-US" sz="2000" dirty="0" err="1"/>
              <a:t>memoizing</a:t>
            </a:r>
            <a:r>
              <a:rPr lang="en-US" altLang="en-US" sz="2000" dirty="0"/>
              <a:t>)</a:t>
            </a:r>
          </a:p>
          <a:p>
            <a:pPr lvl="2"/>
            <a:r>
              <a:rPr lang="en-US" altLang="en-US" sz="2000" dirty="0"/>
              <a:t>previous knowledge can be modified – typically this is a parameter adjustment like a weight or probability in a network that indicates that this was more or less important than previously </a:t>
            </a:r>
            <a:r>
              <a:rPr lang="en-US" altLang="en-US" sz="2000" dirty="0" smtClean="0"/>
              <a:t>thought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228600"/>
            <a:ext cx="8229600" cy="1143000"/>
          </a:xfrm>
        </p:spPr>
        <p:txBody>
          <a:bodyPr/>
          <a:lstStyle/>
          <a:p>
            <a:r>
              <a:rPr lang="en-US" altLang="en-US"/>
              <a:t>Boosting</a:t>
            </a:r>
          </a:p>
        </p:txBody>
      </p:sp>
      <p:sp>
        <p:nvSpPr>
          <p:cNvPr id="37895" name="Rectangle 7"/>
          <p:cNvSpPr>
            <a:spLocks noGrp="1" noChangeArrowheads="1"/>
          </p:cNvSpPr>
          <p:nvPr>
            <p:ph type="body" sz="half" idx="1"/>
          </p:nvPr>
        </p:nvSpPr>
        <p:spPr>
          <a:xfrm>
            <a:off x="0" y="685800"/>
            <a:ext cx="9067800" cy="2971800"/>
          </a:xfrm>
        </p:spPr>
        <p:txBody>
          <a:bodyPr/>
          <a:lstStyle/>
          <a:p>
            <a:pPr>
              <a:lnSpc>
                <a:spcPct val="90000"/>
              </a:lnSpc>
            </a:pPr>
            <a:r>
              <a:rPr lang="en-US" altLang="en-US" dirty="0"/>
              <a:t>A generic form of ensemble learning is called Boosting</a:t>
            </a:r>
          </a:p>
          <a:p>
            <a:pPr lvl="1">
              <a:lnSpc>
                <a:spcPct val="90000"/>
              </a:lnSpc>
            </a:pPr>
            <a:r>
              <a:rPr lang="en-US" altLang="en-US" dirty="0" smtClean="0"/>
              <a:t>produce </a:t>
            </a:r>
            <a:r>
              <a:rPr lang="en-US" altLang="en-US" dirty="0"/>
              <a:t>an ensemble classifier </a:t>
            </a:r>
            <a:r>
              <a:rPr lang="en-US" altLang="en-US" dirty="0" smtClean="0"/>
              <a:t>which might include poorly trained classifiers and then learn under which conditions which classifiers are more trustworthy</a:t>
            </a:r>
          </a:p>
          <a:p>
            <a:pPr lvl="1">
              <a:lnSpc>
                <a:spcPct val="90000"/>
              </a:lnSpc>
            </a:pPr>
            <a:r>
              <a:rPr lang="en-US" altLang="en-US" dirty="0" smtClean="0"/>
              <a:t>the </a:t>
            </a:r>
            <a:r>
              <a:rPr lang="en-US" altLang="en-US" dirty="0" err="1" smtClean="0"/>
              <a:t>AdaBoost</a:t>
            </a:r>
            <a:r>
              <a:rPr lang="en-US" altLang="en-US" dirty="0" smtClean="0"/>
              <a:t> algorithm is shown to the below</a:t>
            </a:r>
          </a:p>
          <a:p>
            <a:pPr lvl="1">
              <a:lnSpc>
                <a:spcPct val="90000"/>
              </a:lnSpc>
            </a:pPr>
            <a:r>
              <a:rPr lang="en-US" altLang="en-US" dirty="0" smtClean="0"/>
              <a:t>here, we are training a set of classifiers H consisting of individual classifiers D</a:t>
            </a:r>
            <a:r>
              <a:rPr lang="en-US" altLang="en-US" baseline="-25000" dirty="0" smtClean="0"/>
              <a:t>t</a:t>
            </a:r>
            <a:r>
              <a:rPr lang="en-US" altLang="en-US" dirty="0" smtClean="0"/>
              <a:t>(</a:t>
            </a:r>
            <a:r>
              <a:rPr lang="en-US" altLang="en-US" dirty="0" err="1" smtClean="0"/>
              <a:t>i</a:t>
            </a:r>
            <a:r>
              <a:rPr lang="en-US" altLang="en-US" dirty="0" smtClean="0"/>
              <a:t>) (classifier </a:t>
            </a:r>
            <a:r>
              <a:rPr lang="en-US" altLang="en-US" dirty="0" err="1" smtClean="0"/>
              <a:t>i</a:t>
            </a:r>
            <a:r>
              <a:rPr lang="en-US" altLang="en-US" dirty="0" smtClean="0"/>
              <a:t> at time t) and using </a:t>
            </a:r>
            <a:r>
              <a:rPr lang="en-US" altLang="en-US" dirty="0">
                <a:latin typeface="Symbol" pitchFamily="31" charset="2"/>
              </a:rPr>
              <a:t>a</a:t>
            </a:r>
            <a:r>
              <a:rPr lang="en-US" altLang="en-US" baseline="-25000" dirty="0"/>
              <a:t>t </a:t>
            </a:r>
            <a:r>
              <a:rPr lang="en-US" altLang="en-US" baseline="-25000" dirty="0" smtClean="0"/>
              <a:t> </a:t>
            </a:r>
            <a:r>
              <a:rPr lang="en-US" altLang="en-US" dirty="0" smtClean="0"/>
              <a:t>as a training factor specialized to that classifier and that input</a:t>
            </a:r>
            <a:endParaRPr lang="en-US" altLang="en-US" dirty="0"/>
          </a:p>
        </p:txBody>
      </p:sp>
      <p:pic>
        <p:nvPicPr>
          <p:cNvPr id="3789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5099" y="3657600"/>
            <a:ext cx="5254387" cy="3200400"/>
          </a:xfrm>
          <a:prstGeom prst="rect">
            <a:avLst/>
          </a:prstGeom>
          <a:noFill/>
          <a:extLst>
            <a:ext uri="{909E8E84-426E-40DD-AFC4-6F175D3DCCD1}">
              <a14:hiddenFill xmlns:a14="http://schemas.microsoft.com/office/drawing/2010/main">
                <a:solidFill>
                  <a:srgbClr val="FFFFFF"/>
                </a:solidFill>
              </a14:hiddenFill>
            </a:ext>
          </a:extLst>
        </p:spPr>
      </p:pic>
      <p:sp>
        <p:nvSpPr>
          <p:cNvPr id="37898" name="Rectangle 10"/>
          <p:cNvSpPr>
            <a:spLocks noChangeArrowheads="1"/>
          </p:cNvSpPr>
          <p:nvPr/>
        </p:nvSpPr>
        <p:spPr bwMode="auto">
          <a:xfrm>
            <a:off x="0" y="3657600"/>
            <a:ext cx="3875099"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2800">
                <a:solidFill>
                  <a:schemeClr val="tx1"/>
                </a:solidFill>
                <a:latin typeface="Times New Roman" pitchFamily="31" charset="0"/>
              </a:defRPr>
            </a:lvl1pPr>
            <a:lvl2pPr marL="742950" indent="-285750">
              <a:spcBef>
                <a:spcPct val="20000"/>
              </a:spcBef>
              <a:buChar char="–"/>
              <a:defRPr sz="2400">
                <a:solidFill>
                  <a:schemeClr val="tx1"/>
                </a:solidFill>
                <a:latin typeface="Times New Roman" pitchFamily="31" charset="0"/>
              </a:defRPr>
            </a:lvl2pPr>
            <a:lvl3pPr marL="1143000" indent="-228600">
              <a:spcBef>
                <a:spcPct val="20000"/>
              </a:spcBef>
              <a:buChar char="•"/>
              <a:defRPr sz="2000">
                <a:solidFill>
                  <a:schemeClr val="tx1"/>
                </a:solidFill>
                <a:latin typeface="Times New Roman" pitchFamily="31" charset="0"/>
              </a:defRPr>
            </a:lvl3pPr>
            <a:lvl4pPr marL="1600200" indent="-228600">
              <a:spcBef>
                <a:spcPct val="20000"/>
              </a:spcBef>
              <a:buChar char="–"/>
              <a:defRPr>
                <a:solidFill>
                  <a:schemeClr val="tx1"/>
                </a:solidFill>
                <a:latin typeface="Times New Roman" pitchFamily="31" charset="0"/>
              </a:defRPr>
            </a:lvl4pPr>
            <a:lvl5pPr marL="2057400" indent="-228600">
              <a:spcBef>
                <a:spcPct val="20000"/>
              </a:spcBef>
              <a:buChar char="»"/>
              <a:defRPr>
                <a:solidFill>
                  <a:schemeClr val="tx1"/>
                </a:solidFill>
                <a:latin typeface="Times New Roman" pitchFamily="31" charset="0"/>
              </a:defRPr>
            </a:lvl5pPr>
            <a:lvl6pPr marL="2514600" indent="-228600" fontAlgn="base">
              <a:spcBef>
                <a:spcPct val="20000"/>
              </a:spcBef>
              <a:spcAft>
                <a:spcPct val="0"/>
              </a:spcAft>
              <a:buChar char="»"/>
              <a:defRPr>
                <a:solidFill>
                  <a:schemeClr val="tx1"/>
                </a:solidFill>
                <a:latin typeface="Times New Roman" pitchFamily="31" charset="0"/>
              </a:defRPr>
            </a:lvl6pPr>
            <a:lvl7pPr marL="2971800" indent="-228600" fontAlgn="base">
              <a:spcBef>
                <a:spcPct val="20000"/>
              </a:spcBef>
              <a:spcAft>
                <a:spcPct val="0"/>
              </a:spcAft>
              <a:buChar char="»"/>
              <a:defRPr>
                <a:solidFill>
                  <a:schemeClr val="tx1"/>
                </a:solidFill>
                <a:latin typeface="Times New Roman" pitchFamily="31" charset="0"/>
              </a:defRPr>
            </a:lvl7pPr>
            <a:lvl8pPr marL="3429000" indent="-228600" fontAlgn="base">
              <a:spcBef>
                <a:spcPct val="20000"/>
              </a:spcBef>
              <a:spcAft>
                <a:spcPct val="0"/>
              </a:spcAft>
              <a:buChar char="»"/>
              <a:defRPr>
                <a:solidFill>
                  <a:schemeClr val="tx1"/>
                </a:solidFill>
                <a:latin typeface="Times New Roman" pitchFamily="31" charset="0"/>
              </a:defRPr>
            </a:lvl8pPr>
            <a:lvl9pPr marL="3886200" indent="-228600" fontAlgn="base">
              <a:spcBef>
                <a:spcPct val="20000"/>
              </a:spcBef>
              <a:spcAft>
                <a:spcPct val="0"/>
              </a:spcAft>
              <a:buChar char="»"/>
              <a:defRPr>
                <a:solidFill>
                  <a:schemeClr val="tx1"/>
                </a:solidFill>
                <a:latin typeface="Times New Roman" pitchFamily="31" charset="0"/>
              </a:defRPr>
            </a:lvl9pPr>
          </a:lstStyle>
          <a:p>
            <a:r>
              <a:rPr lang="en-US" altLang="en-US" dirty="0" smtClean="0"/>
              <a:t>We train our classifiers</a:t>
            </a:r>
          </a:p>
          <a:p>
            <a:pPr lvl="1"/>
            <a:r>
              <a:rPr lang="en-US" altLang="en-US" dirty="0" smtClean="0"/>
              <a:t>And then we iteratively determine when each classifier is inaccurate and reduce its relative weighting in the overall decision making for the given class</a:t>
            </a:r>
            <a:endParaRPr lang="en-US"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28600"/>
            <a:ext cx="8229600" cy="1143000"/>
          </a:xfrm>
        </p:spPr>
        <p:txBody>
          <a:bodyPr/>
          <a:lstStyle/>
          <a:p>
            <a:r>
              <a:rPr lang="en-US" altLang="en-US"/>
              <a:t>Rule Induction</a:t>
            </a:r>
          </a:p>
        </p:txBody>
      </p:sp>
      <p:sp>
        <p:nvSpPr>
          <p:cNvPr id="12291" name="Rectangle 3"/>
          <p:cNvSpPr>
            <a:spLocks noGrp="1" noChangeArrowheads="1"/>
          </p:cNvSpPr>
          <p:nvPr>
            <p:ph type="body" idx="1"/>
          </p:nvPr>
        </p:nvSpPr>
        <p:spPr>
          <a:xfrm>
            <a:off x="304800" y="685800"/>
            <a:ext cx="8610600" cy="6172200"/>
          </a:xfrm>
        </p:spPr>
        <p:txBody>
          <a:bodyPr/>
          <a:lstStyle/>
          <a:p>
            <a:pPr>
              <a:lnSpc>
                <a:spcPct val="90000"/>
              </a:lnSpc>
            </a:pPr>
            <a:r>
              <a:rPr lang="en-US" altLang="en-US" sz="2800" dirty="0" smtClean="0"/>
              <a:t>An easily obtained set of information is association rules which are derived by finding patterns in the data through counting appearances</a:t>
            </a:r>
          </a:p>
          <a:p>
            <a:pPr lvl="1">
              <a:lnSpc>
                <a:spcPct val="90000"/>
              </a:lnSpc>
            </a:pPr>
            <a:r>
              <a:rPr lang="en-US" altLang="en-US" sz="2400" dirty="0" smtClean="0"/>
              <a:t>In n of m records, features Y and Z both occur</a:t>
            </a:r>
          </a:p>
          <a:p>
            <a:pPr lvl="1">
              <a:lnSpc>
                <a:spcPct val="90000"/>
              </a:lnSpc>
            </a:pPr>
            <a:r>
              <a:rPr lang="en-US" altLang="en-US" sz="2400" dirty="0" smtClean="0"/>
              <a:t>If n / m &gt; threshold, we might consider Y and Z to be related through association</a:t>
            </a:r>
            <a:endParaRPr lang="en-US" altLang="en-US" sz="2400" dirty="0"/>
          </a:p>
          <a:p>
            <a:pPr>
              <a:lnSpc>
                <a:spcPct val="90000"/>
              </a:lnSpc>
            </a:pPr>
            <a:r>
              <a:rPr lang="en-US" altLang="en-US" sz="2800" dirty="0"/>
              <a:t>The common usage is to identify common trends</a:t>
            </a:r>
          </a:p>
          <a:p>
            <a:pPr lvl="1">
              <a:lnSpc>
                <a:spcPct val="90000"/>
              </a:lnSpc>
            </a:pPr>
            <a:r>
              <a:rPr lang="en-US" altLang="en-US" sz="2400" dirty="0"/>
              <a:t>Of 1000 store receipts, 700 customers bought bread and of those 700, 500 bought milk</a:t>
            </a:r>
          </a:p>
          <a:p>
            <a:pPr lvl="1">
              <a:lnSpc>
                <a:spcPct val="90000"/>
              </a:lnSpc>
            </a:pPr>
            <a:r>
              <a:rPr lang="en-US" altLang="en-US" sz="2400" dirty="0"/>
              <a:t>Therefore we consider bread and milk to be related</a:t>
            </a:r>
          </a:p>
          <a:p>
            <a:pPr lvl="1">
              <a:lnSpc>
                <a:spcPct val="90000"/>
              </a:lnSpc>
            </a:pPr>
            <a:r>
              <a:rPr lang="en-US" altLang="en-US" sz="2400" dirty="0"/>
              <a:t>We might then move the bread and milk closer together or offer a deal that if you buy bread you get milk ¼ off</a:t>
            </a:r>
          </a:p>
          <a:p>
            <a:pPr lvl="1">
              <a:lnSpc>
                <a:spcPct val="90000"/>
              </a:lnSpc>
            </a:pPr>
            <a:r>
              <a:rPr lang="en-US" altLang="en-US" sz="2400" dirty="0"/>
              <a:t>Unfortunately, rule induction may provide rules without any kind of meaning since it merely finds associations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28600"/>
            <a:ext cx="8229600" cy="1143000"/>
          </a:xfrm>
        </p:spPr>
        <p:txBody>
          <a:bodyPr/>
          <a:lstStyle/>
          <a:p>
            <a:r>
              <a:rPr lang="en-US" altLang="en-US"/>
              <a:t>Measuring Rules</a:t>
            </a:r>
          </a:p>
        </p:txBody>
      </p:sp>
      <p:sp>
        <p:nvSpPr>
          <p:cNvPr id="31747" name="Rectangle 3"/>
          <p:cNvSpPr>
            <a:spLocks noGrp="1" noChangeArrowheads="1"/>
          </p:cNvSpPr>
          <p:nvPr>
            <p:ph type="body" idx="1"/>
          </p:nvPr>
        </p:nvSpPr>
        <p:spPr>
          <a:xfrm>
            <a:off x="228600" y="685800"/>
            <a:ext cx="8686800" cy="6172200"/>
          </a:xfrm>
        </p:spPr>
        <p:txBody>
          <a:bodyPr>
            <a:normAutofit/>
          </a:bodyPr>
          <a:lstStyle/>
          <a:p>
            <a:pPr>
              <a:lnSpc>
                <a:spcPct val="80000"/>
              </a:lnSpc>
            </a:pPr>
            <a:r>
              <a:rPr lang="en-US" altLang="en-US" sz="2800" dirty="0" smtClean="0"/>
              <a:t>3 </a:t>
            </a:r>
            <a:r>
              <a:rPr lang="en-US" altLang="en-US" sz="2800" dirty="0" err="1"/>
              <a:t>measurables</a:t>
            </a:r>
            <a:r>
              <a:rPr lang="en-US" altLang="en-US" sz="2800" dirty="0"/>
              <a:t> are:</a:t>
            </a:r>
          </a:p>
          <a:p>
            <a:pPr lvl="1">
              <a:lnSpc>
                <a:spcPct val="80000"/>
              </a:lnSpc>
            </a:pPr>
            <a:r>
              <a:rPr lang="en-US" altLang="en-US" sz="2400" dirty="0"/>
              <a:t>Accuracy – how often is the rule correct?  Count(A &amp; B) / Count(A)</a:t>
            </a:r>
          </a:p>
          <a:p>
            <a:pPr lvl="1">
              <a:lnSpc>
                <a:spcPct val="80000"/>
              </a:lnSpc>
            </a:pPr>
            <a:r>
              <a:rPr lang="en-US" altLang="en-US" sz="2400" dirty="0"/>
              <a:t>Coverage – how often does </a:t>
            </a:r>
            <a:r>
              <a:rPr lang="en-US" altLang="en-US" sz="2400" dirty="0" smtClean="0"/>
              <a:t>the </a:t>
            </a:r>
            <a:r>
              <a:rPr lang="en-US" altLang="en-US" sz="2400" dirty="0"/>
              <a:t>rule apply?  Count(A) / All records examined  </a:t>
            </a:r>
          </a:p>
          <a:p>
            <a:pPr lvl="1">
              <a:lnSpc>
                <a:spcPct val="80000"/>
              </a:lnSpc>
            </a:pPr>
            <a:r>
              <a:rPr lang="en-US" altLang="en-US" sz="2400" dirty="0"/>
              <a:t>Interestingness – how interesting is this rule?  </a:t>
            </a:r>
            <a:r>
              <a:rPr lang="en-US" altLang="en-US" sz="2400" dirty="0" smtClean="0"/>
              <a:t>A relative term computed by combining accuracy and coverage</a:t>
            </a:r>
          </a:p>
          <a:p>
            <a:pPr>
              <a:lnSpc>
                <a:spcPct val="80000"/>
              </a:lnSpc>
            </a:pPr>
            <a:r>
              <a:rPr lang="en-US" altLang="en-US" sz="2800" dirty="0" smtClean="0"/>
              <a:t>Example</a:t>
            </a:r>
            <a:r>
              <a:rPr lang="en-US" altLang="en-US" sz="2800" dirty="0"/>
              <a:t>:  store statistics show for 100 shopping baskets</a:t>
            </a:r>
          </a:p>
          <a:p>
            <a:pPr lvl="1">
              <a:lnSpc>
                <a:spcPct val="80000"/>
              </a:lnSpc>
            </a:pPr>
            <a:r>
              <a:rPr lang="en-US" altLang="en-US" sz="2400" dirty="0"/>
              <a:t>number with eggs = 30, number with milk 40, number with cheese = 10, number with both eggs and milk 20, number with both eggs and cheese = 5</a:t>
            </a:r>
          </a:p>
          <a:p>
            <a:pPr lvl="2">
              <a:lnSpc>
                <a:spcPct val="90000"/>
              </a:lnSpc>
            </a:pPr>
            <a:r>
              <a:rPr lang="en-US" altLang="en-US" sz="2200" dirty="0"/>
              <a:t>Rule1:  People who buy milk will buy eggs, accuracy = 20 / 40 = 50%, coverage = </a:t>
            </a:r>
            <a:r>
              <a:rPr lang="en-US" altLang="en-US" sz="2200" dirty="0" smtClean="0"/>
              <a:t>20 </a:t>
            </a:r>
            <a:r>
              <a:rPr lang="en-US" altLang="en-US" sz="2200" dirty="0"/>
              <a:t>/ 100 = </a:t>
            </a:r>
            <a:r>
              <a:rPr lang="en-US" altLang="en-US" sz="2200" dirty="0" smtClean="0"/>
              <a:t>20</a:t>
            </a:r>
            <a:r>
              <a:rPr lang="en-US" altLang="en-US" sz="2200" dirty="0"/>
              <a:t>%, </a:t>
            </a:r>
          </a:p>
          <a:p>
            <a:pPr lvl="2">
              <a:lnSpc>
                <a:spcPct val="90000"/>
              </a:lnSpc>
            </a:pPr>
            <a:r>
              <a:rPr lang="en-US" altLang="en-US" sz="2200" dirty="0"/>
              <a:t>Rule2:  People who buy eggs will buy cheese, accuracy = 5 / 30 = 17%, coverage = </a:t>
            </a:r>
            <a:r>
              <a:rPr lang="en-US" altLang="en-US" sz="2200" dirty="0" smtClean="0"/>
              <a:t>5 </a:t>
            </a:r>
            <a:r>
              <a:rPr lang="en-US" altLang="en-US" sz="2200" dirty="0"/>
              <a:t>/ 100 = </a:t>
            </a:r>
            <a:r>
              <a:rPr lang="en-US" altLang="en-US" sz="2200" dirty="0" smtClean="0"/>
              <a:t>5%</a:t>
            </a:r>
            <a:endParaRPr lang="en-US" altLang="en-US" sz="2200" dirty="0"/>
          </a:p>
          <a:p>
            <a:pPr lvl="2">
              <a:lnSpc>
                <a:spcPct val="90000"/>
              </a:lnSpc>
            </a:pPr>
            <a:r>
              <a:rPr lang="en-US" altLang="en-US" sz="2200" dirty="0"/>
              <a:t>Rule 1 is more interesting, having both greater accuracy and coverage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Probabilistic Learning</a:t>
            </a:r>
            <a:endParaRPr lang="en-US" dirty="0"/>
          </a:p>
        </p:txBody>
      </p:sp>
      <p:sp>
        <p:nvSpPr>
          <p:cNvPr id="3" name="Content Placeholder 2"/>
          <p:cNvSpPr>
            <a:spLocks noGrp="1"/>
          </p:cNvSpPr>
          <p:nvPr>
            <p:ph idx="1"/>
          </p:nvPr>
        </p:nvSpPr>
        <p:spPr>
          <a:xfrm>
            <a:off x="457200" y="1066800"/>
            <a:ext cx="8229600" cy="5715000"/>
          </a:xfrm>
        </p:spPr>
        <p:txBody>
          <a:bodyPr>
            <a:normAutofit fontScale="85000" lnSpcReduction="20000"/>
          </a:bodyPr>
          <a:lstStyle/>
          <a:p>
            <a:r>
              <a:rPr lang="en-US" dirty="0" smtClean="0"/>
              <a:t>Naïve Bayes classifiers, Bayesian nets and hidden Markov models all require probabilities</a:t>
            </a:r>
          </a:p>
          <a:p>
            <a:r>
              <a:rPr lang="en-US" dirty="0" smtClean="0"/>
              <a:t>We can “learn” probabilities through counting</a:t>
            </a:r>
          </a:p>
          <a:p>
            <a:pPr lvl="1"/>
            <a:r>
              <a:rPr lang="en-US" dirty="0" smtClean="0"/>
              <a:t>p(a) = number of occurrences of a out of all data</a:t>
            </a:r>
          </a:p>
          <a:p>
            <a:pPr lvl="1"/>
            <a:r>
              <a:rPr lang="en-US" dirty="0" smtClean="0"/>
              <a:t>p(a | b) = number of occurrences of a when b is true</a:t>
            </a:r>
          </a:p>
          <a:p>
            <a:pPr lvl="2"/>
            <a:r>
              <a:rPr lang="en-US" dirty="0" smtClean="0"/>
              <a:t>we can obtain these directly from a data set</a:t>
            </a:r>
          </a:p>
          <a:p>
            <a:pPr lvl="2"/>
            <a:r>
              <a:rPr lang="en-US" dirty="0" smtClean="0"/>
              <a:t>we need to make sure the data set is not biased or our probabilities may not be very accurate</a:t>
            </a:r>
          </a:p>
          <a:p>
            <a:r>
              <a:rPr lang="en-US" dirty="0" smtClean="0"/>
              <a:t>Two forms of learning for Bayesian nets and HMMs are</a:t>
            </a:r>
          </a:p>
          <a:p>
            <a:pPr lvl="1"/>
            <a:r>
              <a:rPr lang="en-US" dirty="0" smtClean="0"/>
              <a:t>Learning the structure of the network from data (this is more commonly applied to Bayesian nets)</a:t>
            </a:r>
          </a:p>
          <a:p>
            <a:pPr lvl="1"/>
            <a:r>
              <a:rPr lang="en-US" dirty="0" smtClean="0"/>
              <a:t>Learning parameters (probabilities) by applying data to the network/HMM and then modifying these parameters to improve the accuracy – we will use the E-M (Emission, Modification) algorithm</a:t>
            </a:r>
          </a:p>
        </p:txBody>
      </p:sp>
    </p:spTree>
    <p:extLst>
      <p:ext uri="{BB962C8B-B14F-4D97-AF65-F5344CB8AC3E}">
        <p14:creationId xmlns:p14="http://schemas.microsoft.com/office/powerpoint/2010/main" val="35695559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143000"/>
          </a:xfrm>
        </p:spPr>
        <p:txBody>
          <a:bodyPr>
            <a:noAutofit/>
          </a:bodyPr>
          <a:lstStyle/>
          <a:p>
            <a:r>
              <a:rPr lang="en-US" sz="3600" dirty="0" smtClean="0"/>
              <a:t>Naïve Bayesian Learning</a:t>
            </a:r>
            <a:endParaRPr lang="en-US" sz="3600" dirty="0"/>
          </a:p>
        </p:txBody>
      </p:sp>
      <p:sp>
        <p:nvSpPr>
          <p:cNvPr id="3" name="Content Placeholder 2"/>
          <p:cNvSpPr>
            <a:spLocks noGrp="1"/>
          </p:cNvSpPr>
          <p:nvPr>
            <p:ph idx="1"/>
          </p:nvPr>
        </p:nvSpPr>
        <p:spPr>
          <a:xfrm>
            <a:off x="381000" y="762000"/>
            <a:ext cx="8534400" cy="6096000"/>
          </a:xfrm>
        </p:spPr>
        <p:txBody>
          <a:bodyPr>
            <a:normAutofit fontScale="92500" lnSpcReduction="20000"/>
          </a:bodyPr>
          <a:lstStyle/>
          <a:p>
            <a:r>
              <a:rPr lang="en-US" dirty="0" smtClean="0"/>
              <a:t>We want to learn, given some conditions, whether to play tennis or not</a:t>
            </a:r>
          </a:p>
          <a:p>
            <a:pPr lvl="1"/>
            <a:r>
              <a:rPr lang="en-US" dirty="0" smtClean="0"/>
              <a:t>see the table on the next page</a:t>
            </a:r>
          </a:p>
          <a:p>
            <a:r>
              <a:rPr lang="en-US" dirty="0" smtClean="0"/>
              <a:t>The data available generated tells us from previous occurrences what the conditions were and whether we played tennis or not during those conditions</a:t>
            </a:r>
          </a:p>
          <a:p>
            <a:pPr lvl="1"/>
            <a:r>
              <a:rPr lang="en-US" dirty="0" smtClean="0"/>
              <a:t>there are 14 previous days’ worth of data</a:t>
            </a:r>
          </a:p>
          <a:p>
            <a:r>
              <a:rPr lang="en-US" dirty="0" smtClean="0"/>
              <a:t>To compute our prior probabilities, we just do</a:t>
            </a:r>
          </a:p>
          <a:p>
            <a:pPr lvl="1"/>
            <a:r>
              <a:rPr lang="en-US" dirty="0" smtClean="0"/>
              <a:t>P(tennis) = days we played tennis / totals days = 9 / 14 </a:t>
            </a:r>
          </a:p>
          <a:p>
            <a:pPr lvl="1"/>
            <a:r>
              <a:rPr lang="en-US" dirty="0" smtClean="0"/>
              <a:t>P(!tennis) = days we didn’t play tennis = 5 / 14</a:t>
            </a:r>
          </a:p>
          <a:p>
            <a:r>
              <a:rPr lang="en-US" dirty="0" smtClean="0"/>
              <a:t>The evidential probabilities are computed by adding up the number of Tennis = yes and Tennis = no for that evidence, for instance</a:t>
            </a:r>
          </a:p>
          <a:p>
            <a:pPr lvl="1"/>
            <a:r>
              <a:rPr lang="en-US" dirty="0" smtClean="0"/>
              <a:t>P(wind = strong | tennis) = 3 / 9 = .33 and P(wind = strong | !tennis) = 3 / 5 = .60</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2667000" cy="1143000"/>
          </a:xfrm>
        </p:spPr>
        <p:txBody>
          <a:bodyPr/>
          <a:lstStyle/>
          <a:p>
            <a:r>
              <a:rPr lang="en-US" dirty="0" smtClean="0"/>
              <a:t>Continued</a:t>
            </a:r>
            <a:endParaRPr lang="en-US" dirty="0"/>
          </a:p>
        </p:txBody>
      </p:sp>
      <p:sp>
        <p:nvSpPr>
          <p:cNvPr id="3" name="Content Placeholder 2"/>
          <p:cNvSpPr>
            <a:spLocks noGrp="1"/>
          </p:cNvSpPr>
          <p:nvPr>
            <p:ph idx="1"/>
          </p:nvPr>
        </p:nvSpPr>
        <p:spPr>
          <a:xfrm>
            <a:off x="5029200" y="228600"/>
            <a:ext cx="4114800" cy="6019800"/>
          </a:xfrm>
        </p:spPr>
        <p:txBody>
          <a:bodyPr>
            <a:normAutofit fontScale="92500" lnSpcReduction="20000"/>
          </a:bodyPr>
          <a:lstStyle/>
          <a:p>
            <a:r>
              <a:rPr lang="en-US" dirty="0" smtClean="0">
                <a:cs typeface="Times New Roman" pitchFamily="18" charset="0"/>
              </a:rPr>
              <a:t>We do not have enough data for some combinations of conditions leading to probabilities of 0</a:t>
            </a:r>
          </a:p>
          <a:p>
            <a:pPr lvl="1"/>
            <a:r>
              <a:rPr lang="en-US" dirty="0" smtClean="0">
                <a:cs typeface="Times New Roman" pitchFamily="18" charset="0"/>
              </a:rPr>
              <a:t>we do not want to use 0% probabilities so we will add an absolute minimum probability to apply in such cases</a:t>
            </a:r>
          </a:p>
          <a:p>
            <a:r>
              <a:rPr lang="en-US" dirty="0" smtClean="0">
                <a:cs typeface="Times New Roman" pitchFamily="18" charset="0"/>
              </a:rPr>
              <a:t>We must rely on the Naïve Bayesian assumption of  conditional independence to get around this problem</a:t>
            </a:r>
          </a:p>
        </p:txBody>
      </p:sp>
      <p:graphicFrame>
        <p:nvGraphicFramePr>
          <p:cNvPr id="40962" name="Object 2"/>
          <p:cNvGraphicFramePr>
            <a:graphicFrameLocks noChangeAspect="1"/>
          </p:cNvGraphicFramePr>
          <p:nvPr/>
        </p:nvGraphicFramePr>
        <p:xfrm>
          <a:off x="76200" y="990600"/>
          <a:ext cx="5106576" cy="5029200"/>
        </p:xfrm>
        <a:graphic>
          <a:graphicData uri="http://schemas.openxmlformats.org/presentationml/2006/ole">
            <mc:AlternateContent xmlns:mc="http://schemas.openxmlformats.org/markup-compatibility/2006">
              <mc:Choice xmlns:v="urn:schemas-microsoft-com:vml" Requires="v">
                <p:oleObj spid="_x0000_s69649" name="Document" r:id="rId3" imgW="5142613" imgH="4574229" progId="Word.Document.8">
                  <p:embed/>
                </p:oleObj>
              </mc:Choice>
              <mc:Fallback>
                <p:oleObj name="Document" r:id="rId3" imgW="5142613" imgH="4574229"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990600"/>
                        <a:ext cx="5106576" cy="502920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5490A8"/>
                              </a:outerShdw>
                            </a:effectLst>
                          </a14:hiddenEffects>
                        </a:ext>
                      </a:extLst>
                    </p:spPr>
                  </p:pic>
                </p:oleObj>
              </mc:Fallback>
            </mc:AlternateContent>
          </a:graphicData>
        </a:graphic>
      </p:graphicFrame>
      <p:sp>
        <p:nvSpPr>
          <p:cNvPr id="5" name="TextBox 4"/>
          <p:cNvSpPr txBox="1"/>
          <p:nvPr/>
        </p:nvSpPr>
        <p:spPr>
          <a:xfrm>
            <a:off x="76200" y="6012359"/>
            <a:ext cx="5778441" cy="769441"/>
          </a:xfrm>
          <a:prstGeom prst="rect">
            <a:avLst/>
          </a:prstGeom>
          <a:noFill/>
        </p:spPr>
        <p:txBody>
          <a:bodyPr wrap="none" rtlCol="0">
            <a:spAutoFit/>
          </a:bodyPr>
          <a:lstStyle/>
          <a:p>
            <a:r>
              <a:rPr lang="en-US" sz="2200" dirty="0" smtClean="0">
                <a:latin typeface="Times New Roman" pitchFamily="18" charset="0"/>
                <a:cs typeface="Times New Roman" pitchFamily="18" charset="0"/>
              </a:rPr>
              <a:t>P(Sunny &amp; Hot &amp; Weak | Yes) = </a:t>
            </a:r>
          </a:p>
          <a:p>
            <a:r>
              <a:rPr lang="en-US" sz="2200" dirty="0" smtClean="0">
                <a:latin typeface="Times New Roman" pitchFamily="18" charset="0"/>
                <a:cs typeface="Times New Roman" pitchFamily="18" charset="0"/>
              </a:rPr>
              <a:t>      P(Sunny | Yes) * P(Hot | Yes) * P(Weak | Yes)</a:t>
            </a:r>
            <a:endParaRPr lang="en-US" sz="22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Learning Structure</a:t>
            </a:r>
            <a:endParaRPr lang="en-US" dirty="0"/>
          </a:p>
        </p:txBody>
      </p:sp>
      <p:sp>
        <p:nvSpPr>
          <p:cNvPr id="3" name="Content Placeholder 2"/>
          <p:cNvSpPr>
            <a:spLocks noGrp="1"/>
          </p:cNvSpPr>
          <p:nvPr>
            <p:ph idx="1"/>
          </p:nvPr>
        </p:nvSpPr>
        <p:spPr>
          <a:xfrm>
            <a:off x="228600" y="609600"/>
            <a:ext cx="8686800" cy="6248400"/>
          </a:xfrm>
        </p:spPr>
        <p:txBody>
          <a:bodyPr>
            <a:normAutofit fontScale="92500" lnSpcReduction="20000"/>
          </a:bodyPr>
          <a:lstStyle/>
          <a:p>
            <a:r>
              <a:rPr lang="en-US" dirty="0" smtClean="0"/>
              <a:t>For a Bayesian network, how do we know what states should exist in our structure?  How do we know what links should exist between states?</a:t>
            </a:r>
          </a:p>
          <a:p>
            <a:r>
              <a:rPr lang="en-US" dirty="0" smtClean="0"/>
              <a:t>There are two forms of learning here</a:t>
            </a:r>
          </a:p>
          <a:p>
            <a:pPr lvl="1"/>
            <a:r>
              <a:rPr lang="en-US" dirty="0" smtClean="0"/>
              <a:t>to learn the states that should exist</a:t>
            </a:r>
          </a:p>
          <a:p>
            <a:pPr lvl="1"/>
            <a:r>
              <a:rPr lang="en-US" dirty="0"/>
              <a:t>t</a:t>
            </a:r>
            <a:r>
              <a:rPr lang="en-US" dirty="0" smtClean="0"/>
              <a:t>o learn which transitions should exist between states</a:t>
            </a:r>
          </a:p>
          <a:p>
            <a:r>
              <a:rPr lang="en-US" dirty="0" smtClean="0"/>
              <a:t>States are the variables found in the data (unless we build junction trees) so is not particularly interesting to learn</a:t>
            </a:r>
          </a:p>
          <a:p>
            <a:r>
              <a:rPr lang="en-US" dirty="0" smtClean="0"/>
              <a:t>Two algorithms to learn transitions are </a:t>
            </a:r>
          </a:p>
          <a:p>
            <a:pPr lvl="1"/>
            <a:r>
              <a:rPr lang="en-US" dirty="0" smtClean="0"/>
              <a:t>Score and search – generate a BN from the data, generate “neighbor” BNs (those that you can obtain by adding or removing edges) and evaluate them, retain the best BN and repeat</a:t>
            </a:r>
          </a:p>
          <a:p>
            <a:pPr lvl="1"/>
            <a:r>
              <a:rPr lang="en-US" dirty="0" smtClean="0"/>
              <a:t>Constraint-based – edges represent dependencies, learn these by evaluating the data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Example</a:t>
            </a:r>
            <a:endParaRPr lang="en-US" dirty="0"/>
          </a:p>
        </p:txBody>
      </p:sp>
      <p:sp>
        <p:nvSpPr>
          <p:cNvPr id="3" name="Content Placeholder 2"/>
          <p:cNvSpPr>
            <a:spLocks noGrp="1"/>
          </p:cNvSpPr>
          <p:nvPr>
            <p:ph idx="1"/>
          </p:nvPr>
        </p:nvSpPr>
        <p:spPr>
          <a:xfrm>
            <a:off x="152400" y="685800"/>
            <a:ext cx="8763000" cy="3124200"/>
          </a:xfrm>
        </p:spPr>
        <p:txBody>
          <a:bodyPr>
            <a:normAutofit fontScale="85000" lnSpcReduction="20000"/>
          </a:bodyPr>
          <a:lstStyle/>
          <a:p>
            <a:r>
              <a:rPr lang="en-US" dirty="0" smtClean="0"/>
              <a:t>Given a collection of research articles, learn the structure of a paper’s header</a:t>
            </a:r>
          </a:p>
          <a:p>
            <a:pPr lvl="1"/>
            <a:r>
              <a:rPr lang="en-US" dirty="0" smtClean="0"/>
              <a:t>that is, the fields that go into a paper</a:t>
            </a:r>
          </a:p>
          <a:p>
            <a:r>
              <a:rPr lang="en-US" dirty="0" smtClean="0"/>
              <a:t>Data came in three forms:  labeled (by human), unlabeled, distantly labeled (data came from </a:t>
            </a:r>
            <a:r>
              <a:rPr lang="en-US" dirty="0" err="1" smtClean="0"/>
              <a:t>bibtex</a:t>
            </a:r>
            <a:r>
              <a:rPr lang="en-US" dirty="0" smtClean="0"/>
              <a:t> entries, which contains all of the relevant data but had extra fields that were to be discarded) from approximately 5700 papers</a:t>
            </a:r>
          </a:p>
          <a:p>
            <a:pPr lvl="1"/>
            <a:r>
              <a:rPr lang="en-US" dirty="0" smtClean="0"/>
              <a:t>the transition probabilities were learned by simple counting</a:t>
            </a:r>
          </a:p>
        </p:txBody>
      </p:sp>
      <p:pic>
        <p:nvPicPr>
          <p:cNvPr id="5" name="Picture 4"/>
          <p:cNvPicPr>
            <a:picLocks noChangeAspect="1" noChangeArrowheads="1"/>
          </p:cNvPicPr>
          <p:nvPr/>
        </p:nvPicPr>
        <p:blipFill>
          <a:blip r:embed="rId2"/>
          <a:srcRect l="3133" t="43489" r="2136" b="12236"/>
          <a:stretch>
            <a:fillRect/>
          </a:stretch>
        </p:blipFill>
        <p:spPr bwMode="auto">
          <a:xfrm>
            <a:off x="762000" y="3641700"/>
            <a:ext cx="7675563" cy="3060725"/>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228600"/>
            <a:ext cx="8229600" cy="1143000"/>
          </a:xfrm>
        </p:spPr>
        <p:txBody>
          <a:bodyPr/>
          <a:lstStyle/>
          <a:p>
            <a:pPr eaLnBrk="1" hangingPunct="1"/>
            <a:r>
              <a:rPr lang="en-US" altLang="en-US" dirty="0" smtClean="0"/>
              <a:t>HMMs</a:t>
            </a:r>
          </a:p>
        </p:txBody>
      </p:sp>
      <p:sp>
        <p:nvSpPr>
          <p:cNvPr id="3" name="Content Placeholder 2"/>
          <p:cNvSpPr>
            <a:spLocks noGrp="1"/>
          </p:cNvSpPr>
          <p:nvPr>
            <p:ph idx="1"/>
          </p:nvPr>
        </p:nvSpPr>
        <p:spPr>
          <a:xfrm>
            <a:off x="228600" y="685800"/>
            <a:ext cx="8686800" cy="6172200"/>
          </a:xfrm>
        </p:spPr>
        <p:txBody>
          <a:bodyPr rtlCol="0">
            <a:normAutofit fontScale="85000" lnSpcReduction="20000"/>
          </a:bodyPr>
          <a:lstStyle/>
          <a:p>
            <a:pPr eaLnBrk="1" fontAlgn="auto" hangingPunct="1">
              <a:spcAft>
                <a:spcPts val="0"/>
              </a:spcAft>
              <a:buFont typeface="Arial" pitchFamily="34" charset="0"/>
              <a:buChar char="•"/>
              <a:defRPr/>
            </a:pPr>
            <a:r>
              <a:rPr lang="en-US" dirty="0" smtClean="0"/>
              <a:t>Recall the Markov model combined a network of nodes in which we had prior probabilities and transition probabilities</a:t>
            </a:r>
          </a:p>
          <a:p>
            <a:pPr eaLnBrk="1" fontAlgn="auto" hangingPunct="1">
              <a:spcAft>
                <a:spcPts val="0"/>
              </a:spcAft>
              <a:buFont typeface="Arial" pitchFamily="34" charset="0"/>
              <a:buChar char="•"/>
              <a:defRPr/>
            </a:pPr>
            <a:r>
              <a:rPr lang="en-US" dirty="0" smtClean="0"/>
              <a:t>Most interesting AI problems cannot be solved by a Markov model because there are </a:t>
            </a:r>
            <a:r>
              <a:rPr lang="en-US" i="1" dirty="0" smtClean="0"/>
              <a:t>unknown </a:t>
            </a:r>
            <a:r>
              <a:rPr lang="en-US" dirty="0" smtClean="0"/>
              <a:t>states in our real world problems</a:t>
            </a:r>
          </a:p>
          <a:p>
            <a:pPr lvl="1" fontAlgn="auto">
              <a:spcAft>
                <a:spcPts val="0"/>
              </a:spcAft>
              <a:buFont typeface="Arial" pitchFamily="34" charset="0"/>
              <a:buChar char="•"/>
              <a:defRPr/>
            </a:pPr>
            <a:r>
              <a:rPr lang="en-US" dirty="0" smtClean="0"/>
              <a:t>we see the effects of some cause but want to know what the cause is</a:t>
            </a:r>
          </a:p>
          <a:p>
            <a:pPr eaLnBrk="1" fontAlgn="auto" hangingPunct="1">
              <a:spcAft>
                <a:spcPts val="0"/>
              </a:spcAft>
              <a:buFont typeface="Arial" pitchFamily="34" charset="0"/>
              <a:buChar char="•"/>
              <a:defRPr/>
            </a:pPr>
            <a:r>
              <a:rPr lang="en-US" dirty="0" smtClean="0"/>
              <a:t>A </a:t>
            </a:r>
            <a:r>
              <a:rPr lang="en-US" i="1" dirty="0" smtClean="0"/>
              <a:t>hidden </a:t>
            </a:r>
            <a:r>
              <a:rPr lang="en-US" dirty="0" smtClean="0"/>
              <a:t>Markov model (HMM) is a Markov model which includes hidden nodes and an additional form of probability – emission probability</a:t>
            </a:r>
          </a:p>
          <a:p>
            <a:pPr lvl="1" eaLnBrk="1" fontAlgn="auto" hangingPunct="1">
              <a:spcAft>
                <a:spcPts val="0"/>
              </a:spcAft>
              <a:buFont typeface="Arial" pitchFamily="34" charset="0"/>
              <a:buChar char="–"/>
              <a:defRPr/>
            </a:pPr>
            <a:r>
              <a:rPr lang="en-US" dirty="0" smtClean="0"/>
              <a:t>that is, the probability that the effect of the node would arise given that the cause is true</a:t>
            </a:r>
          </a:p>
          <a:p>
            <a:pPr lvl="1" eaLnBrk="1" fontAlgn="auto" hangingPunct="1">
              <a:spcAft>
                <a:spcPts val="0"/>
              </a:spcAft>
              <a:buFont typeface="Arial" pitchFamily="34" charset="0"/>
              <a:buChar char="–"/>
              <a:defRPr/>
            </a:pPr>
            <a:r>
              <a:rPr lang="en-US" dirty="0" smtClean="0"/>
              <a:t>now, to compute a cause, we find the most probable path through the Markov model where the probability of the path is the product of the prior probability of each node, the transition probability between each node, and the emission probability that the node would occur given a hidden node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More</a:t>
            </a:r>
            <a:endParaRPr lang="en-US" dirty="0"/>
          </a:p>
        </p:txBody>
      </p:sp>
      <p:sp>
        <p:nvSpPr>
          <p:cNvPr id="3" name="Content Placeholder 2"/>
          <p:cNvSpPr>
            <a:spLocks noGrp="1"/>
          </p:cNvSpPr>
          <p:nvPr>
            <p:ph idx="1"/>
          </p:nvPr>
        </p:nvSpPr>
        <p:spPr>
          <a:xfrm>
            <a:off x="228600" y="990600"/>
            <a:ext cx="8686800" cy="5867400"/>
          </a:xfrm>
        </p:spPr>
        <p:txBody>
          <a:bodyPr>
            <a:normAutofit lnSpcReduction="10000"/>
          </a:bodyPr>
          <a:lstStyle/>
          <a:p>
            <a:r>
              <a:rPr lang="en-US" dirty="0" smtClean="0"/>
              <a:t>HMMs often consist of just a few states repeated to represent a change in time to represent a likely sequence</a:t>
            </a:r>
          </a:p>
          <a:p>
            <a:r>
              <a:rPr lang="en-US" dirty="0" smtClean="0"/>
              <a:t>There are 3 problems that HMMs can be used to solve</a:t>
            </a:r>
          </a:p>
          <a:p>
            <a:pPr lvl="1" fontAlgn="auto">
              <a:spcBef>
                <a:spcPts val="0"/>
              </a:spcBef>
              <a:spcAft>
                <a:spcPts val="0"/>
              </a:spcAft>
              <a:buFontTx/>
              <a:buAutoNum type="arabicPeriod"/>
              <a:defRPr/>
            </a:pPr>
            <a:r>
              <a:rPr lang="en-US" dirty="0" smtClean="0">
                <a:latin typeface="Times New Roman" pitchFamily="18" charset="0"/>
                <a:cs typeface="Times New Roman" pitchFamily="18" charset="0"/>
              </a:rPr>
              <a:t>Given an HMM</a:t>
            </a:r>
            <a:r>
              <a:rPr lang="en-US" dirty="0">
                <a:latin typeface="Times New Roman" pitchFamily="18" charset="0"/>
                <a:cs typeface="Times New Roman" pitchFamily="18" charset="0"/>
              </a:rPr>
              <a:t>, compute the probability of a given output </a:t>
            </a:r>
            <a:r>
              <a:rPr lang="en-US" dirty="0" smtClean="0">
                <a:latin typeface="Times New Roman" pitchFamily="18" charset="0"/>
                <a:cs typeface="Times New Roman" pitchFamily="18" charset="0"/>
              </a:rPr>
              <a:t>sequence – this is not AI but might be used for prediction</a:t>
            </a:r>
            <a:endParaRPr lang="en-US" dirty="0">
              <a:latin typeface="Times New Roman" pitchFamily="18" charset="0"/>
              <a:cs typeface="Times New Roman" pitchFamily="18" charset="0"/>
            </a:endParaRPr>
          </a:p>
          <a:p>
            <a:pPr lvl="1" fontAlgn="auto">
              <a:spcBef>
                <a:spcPts val="0"/>
              </a:spcBef>
              <a:spcAft>
                <a:spcPts val="0"/>
              </a:spcAft>
              <a:buFontTx/>
              <a:buAutoNum type="arabicPeriod"/>
              <a:defRPr/>
            </a:pPr>
            <a:r>
              <a:rPr lang="en-US" dirty="0">
                <a:latin typeface="Times New Roman" pitchFamily="18" charset="0"/>
                <a:cs typeface="Times New Roman" pitchFamily="18" charset="0"/>
              </a:rPr>
              <a:t>Given an HMM and an output sequence, compute </a:t>
            </a:r>
            <a:r>
              <a:rPr lang="en-US" dirty="0" smtClean="0">
                <a:latin typeface="Times New Roman" pitchFamily="18" charset="0"/>
                <a:cs typeface="Times New Roman" pitchFamily="18" charset="0"/>
              </a:rPr>
              <a:t>the most </a:t>
            </a:r>
            <a:r>
              <a:rPr lang="en-US" dirty="0">
                <a:latin typeface="Times New Roman" pitchFamily="18" charset="0"/>
                <a:cs typeface="Times New Roman" pitchFamily="18" charset="0"/>
              </a:rPr>
              <a:t>likely state transitions </a:t>
            </a:r>
            <a:r>
              <a:rPr lang="en-US" dirty="0" smtClean="0">
                <a:latin typeface="Times New Roman" pitchFamily="18" charset="0"/>
                <a:cs typeface="Times New Roman" pitchFamily="18" charset="0"/>
              </a:rPr>
              <a:t>– here, we are trying to determine the most likely cause of the events witnessed (diagnosis, speech recognition, </a:t>
            </a:r>
            <a:r>
              <a:rPr lang="en-US" dirty="0" err="1" smtClean="0">
                <a:latin typeface="Times New Roman" pitchFamily="18" charset="0"/>
                <a:cs typeface="Times New Roman" pitchFamily="18" charset="0"/>
              </a:rPr>
              <a:t>etc</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a:p>
            <a:pPr lvl="1" fontAlgn="auto">
              <a:spcBef>
                <a:spcPts val="0"/>
              </a:spcBef>
              <a:spcAft>
                <a:spcPts val="0"/>
              </a:spcAft>
              <a:buFontTx/>
              <a:buAutoNum type="arabicPeriod"/>
              <a:defRPr/>
            </a:pPr>
            <a:r>
              <a:rPr lang="en-US" dirty="0" smtClean="0">
                <a:latin typeface="Times New Roman" pitchFamily="18" charset="0"/>
                <a:cs typeface="Times New Roman" pitchFamily="18" charset="0"/>
              </a:rPr>
              <a:t>Given an HMM </a:t>
            </a:r>
            <a:r>
              <a:rPr lang="en-US" dirty="0">
                <a:latin typeface="Times New Roman" pitchFamily="18" charset="0"/>
                <a:cs typeface="Times New Roman" pitchFamily="18" charset="0"/>
              </a:rPr>
              <a:t>and </a:t>
            </a:r>
            <a:r>
              <a:rPr lang="en-US" dirty="0" smtClean="0">
                <a:latin typeface="Times New Roman" pitchFamily="18" charset="0"/>
                <a:cs typeface="Times New Roman" pitchFamily="18" charset="0"/>
              </a:rPr>
              <a:t>an output </a:t>
            </a:r>
            <a:r>
              <a:rPr lang="en-US" dirty="0">
                <a:latin typeface="Times New Roman" pitchFamily="18" charset="0"/>
                <a:cs typeface="Times New Roman" pitchFamily="18" charset="0"/>
              </a:rPr>
              <a:t>sequence, </a:t>
            </a:r>
            <a:r>
              <a:rPr lang="en-US" dirty="0" smtClean="0">
                <a:latin typeface="Times New Roman" pitchFamily="18" charset="0"/>
                <a:cs typeface="Times New Roman" pitchFamily="18" charset="0"/>
              </a:rPr>
              <a:t>learn (or tune) the probabilities that make up the HMM</a:t>
            </a:r>
            <a:endParaRPr lang="en-US" dirty="0" smtClean="0"/>
          </a:p>
        </p:txBody>
      </p:sp>
    </p:spTree>
    <p:extLst>
      <p:ext uri="{BB962C8B-B14F-4D97-AF65-F5344CB8AC3E}">
        <p14:creationId xmlns:p14="http://schemas.microsoft.com/office/powerpoint/2010/main" val="3450764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28600"/>
            <a:ext cx="8229600" cy="1143000"/>
          </a:xfrm>
        </p:spPr>
        <p:txBody>
          <a:bodyPr/>
          <a:lstStyle/>
          <a:p>
            <a:r>
              <a:rPr lang="en-US" altLang="en-US"/>
              <a:t>Types of Machine Learning</a:t>
            </a:r>
          </a:p>
        </p:txBody>
      </p:sp>
      <p:sp>
        <p:nvSpPr>
          <p:cNvPr id="5123" name="Rectangle 3"/>
          <p:cNvSpPr>
            <a:spLocks noGrp="1" noChangeArrowheads="1"/>
          </p:cNvSpPr>
          <p:nvPr>
            <p:ph type="body" idx="1"/>
          </p:nvPr>
        </p:nvSpPr>
        <p:spPr>
          <a:xfrm>
            <a:off x="228600" y="685800"/>
            <a:ext cx="8686800" cy="6172200"/>
          </a:xfrm>
        </p:spPr>
        <p:txBody>
          <a:bodyPr/>
          <a:lstStyle/>
          <a:p>
            <a:pPr>
              <a:lnSpc>
                <a:spcPct val="90000"/>
              </a:lnSpc>
            </a:pPr>
            <a:r>
              <a:rPr lang="en-US" altLang="en-US" sz="2800" dirty="0"/>
              <a:t>There are many ways to implement ML</a:t>
            </a:r>
          </a:p>
          <a:p>
            <a:pPr lvl="1">
              <a:lnSpc>
                <a:spcPct val="90000"/>
              </a:lnSpc>
            </a:pPr>
            <a:r>
              <a:rPr lang="en-US" altLang="en-US" sz="2400" dirty="0"/>
              <a:t>Supervised vs. </a:t>
            </a:r>
            <a:r>
              <a:rPr lang="en-US" altLang="en-US" sz="2400" dirty="0" smtClean="0"/>
              <a:t>Unsupervised (discovery) </a:t>
            </a:r>
            <a:r>
              <a:rPr lang="en-US" altLang="en-US" sz="2400" dirty="0"/>
              <a:t>vs. </a:t>
            </a:r>
            <a:r>
              <a:rPr lang="en-US" altLang="en-US" sz="2400" dirty="0" smtClean="0"/>
              <a:t>Reinforced</a:t>
            </a:r>
            <a:endParaRPr lang="en-US" altLang="en-US" sz="2400" dirty="0"/>
          </a:p>
          <a:p>
            <a:pPr lvl="2">
              <a:lnSpc>
                <a:spcPct val="90000"/>
              </a:lnSpc>
            </a:pPr>
            <a:r>
              <a:rPr lang="en-US" altLang="en-US" sz="2000" dirty="0"/>
              <a:t>is there a “teacher” that rewards/punishes right/wrong answers?</a:t>
            </a:r>
          </a:p>
          <a:p>
            <a:pPr lvl="1">
              <a:lnSpc>
                <a:spcPct val="90000"/>
              </a:lnSpc>
            </a:pPr>
            <a:r>
              <a:rPr lang="en-US" altLang="en-US" sz="2400" dirty="0"/>
              <a:t>Symbolic vs. </a:t>
            </a:r>
            <a:r>
              <a:rPr lang="en-US" altLang="en-US" sz="2400" dirty="0" err="1"/>
              <a:t>Subsymbolic</a:t>
            </a:r>
            <a:r>
              <a:rPr lang="en-US" altLang="en-US" sz="2400" dirty="0"/>
              <a:t> vs. Evolutionary</a:t>
            </a:r>
          </a:p>
          <a:p>
            <a:pPr lvl="2">
              <a:lnSpc>
                <a:spcPct val="90000"/>
              </a:lnSpc>
            </a:pPr>
            <a:r>
              <a:rPr lang="en-US" altLang="en-US" sz="2000" dirty="0"/>
              <a:t>at what level is the representation?  </a:t>
            </a:r>
          </a:p>
          <a:p>
            <a:pPr lvl="2">
              <a:lnSpc>
                <a:spcPct val="90000"/>
              </a:lnSpc>
            </a:pPr>
            <a:r>
              <a:rPr lang="en-US" altLang="en-US" sz="2000" dirty="0" err="1"/>
              <a:t>subsymbolic</a:t>
            </a:r>
            <a:r>
              <a:rPr lang="en-US" altLang="en-US" sz="2000" dirty="0"/>
              <a:t> is the fancy name for neural networks</a:t>
            </a:r>
          </a:p>
          <a:p>
            <a:pPr lvl="2">
              <a:lnSpc>
                <a:spcPct val="90000"/>
              </a:lnSpc>
            </a:pPr>
            <a:r>
              <a:rPr lang="en-US" altLang="en-US" sz="2000" dirty="0"/>
              <a:t>evolutionary learning is actually a subtype of symbolic learning</a:t>
            </a:r>
          </a:p>
          <a:p>
            <a:pPr lvl="1">
              <a:lnSpc>
                <a:spcPct val="90000"/>
              </a:lnSpc>
            </a:pPr>
            <a:r>
              <a:rPr lang="en-US" altLang="en-US" sz="2400" dirty="0"/>
              <a:t>Knowledge acquisition vs. Learning through problem solving vs. Explanation-based learning vs. Analogy</a:t>
            </a:r>
          </a:p>
          <a:p>
            <a:pPr>
              <a:lnSpc>
                <a:spcPct val="90000"/>
              </a:lnSpc>
            </a:pPr>
            <a:r>
              <a:rPr lang="en-US" altLang="en-US" sz="2800" dirty="0"/>
              <a:t>We can also focus on what is being learned</a:t>
            </a:r>
          </a:p>
          <a:p>
            <a:pPr lvl="1">
              <a:lnSpc>
                <a:spcPct val="90000"/>
              </a:lnSpc>
            </a:pPr>
            <a:r>
              <a:rPr lang="en-US" altLang="en-US" sz="2400" dirty="0"/>
              <a:t>Learning functions</a:t>
            </a:r>
          </a:p>
          <a:p>
            <a:pPr lvl="1">
              <a:lnSpc>
                <a:spcPct val="90000"/>
              </a:lnSpc>
            </a:pPr>
            <a:r>
              <a:rPr lang="en-US" altLang="en-US" sz="2400" dirty="0"/>
              <a:t>Learning rules</a:t>
            </a:r>
          </a:p>
          <a:p>
            <a:pPr lvl="1">
              <a:lnSpc>
                <a:spcPct val="90000"/>
              </a:lnSpc>
            </a:pPr>
            <a:r>
              <a:rPr lang="en-US" altLang="en-US" sz="2400" dirty="0"/>
              <a:t>Parameter adjustment</a:t>
            </a:r>
          </a:p>
          <a:p>
            <a:pPr lvl="1">
              <a:lnSpc>
                <a:spcPct val="90000"/>
              </a:lnSpc>
            </a:pPr>
            <a:r>
              <a:rPr lang="en-US" altLang="en-US" sz="2400" dirty="0"/>
              <a:t>Learning classifications</a:t>
            </a:r>
          </a:p>
          <a:p>
            <a:pPr lvl="2">
              <a:lnSpc>
                <a:spcPct val="90000"/>
              </a:lnSpc>
            </a:pPr>
            <a:r>
              <a:rPr lang="en-US" altLang="en-US" sz="2000" dirty="0"/>
              <a:t>these are not mutually exclusive, for instance learning classification is often done by parameter </a:t>
            </a:r>
            <a:r>
              <a:rPr lang="en-US" altLang="en-US" sz="2000" dirty="0" smtClean="0"/>
              <a:t>adjustment or by learning a function</a:t>
            </a:r>
            <a:endParaRPr lang="en-US" altLang="en-US" sz="2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76200"/>
            <a:ext cx="8229600" cy="1143000"/>
          </a:xfrm>
        </p:spPr>
        <p:txBody>
          <a:bodyPr/>
          <a:lstStyle/>
          <a:p>
            <a:pPr eaLnBrk="1" hangingPunct="1"/>
            <a:r>
              <a:rPr lang="en-US" altLang="en-US" smtClean="0"/>
              <a:t>HMM Problem 1</a:t>
            </a:r>
          </a:p>
        </p:txBody>
      </p:sp>
      <p:sp>
        <p:nvSpPr>
          <p:cNvPr id="3" name="Content Placeholder 2"/>
          <p:cNvSpPr>
            <a:spLocks noGrp="1"/>
          </p:cNvSpPr>
          <p:nvPr>
            <p:ph idx="1"/>
          </p:nvPr>
        </p:nvSpPr>
        <p:spPr>
          <a:xfrm>
            <a:off x="228600" y="762000"/>
            <a:ext cx="8610600" cy="6096000"/>
          </a:xfrm>
        </p:spPr>
        <p:txBody>
          <a:bodyPr rtlCol="0">
            <a:normAutofit fontScale="85000" lnSpcReduction="10000"/>
          </a:bodyPr>
          <a:lstStyle/>
          <a:p>
            <a:pPr fontAlgn="auto">
              <a:spcAft>
                <a:spcPts val="0"/>
              </a:spcAft>
              <a:buFont typeface="Arial" panose="020B0604020202020204" pitchFamily="34" charset="0"/>
              <a:buChar char="•"/>
              <a:defRPr/>
            </a:pPr>
            <a:r>
              <a:rPr lang="en-US" dirty="0" smtClean="0">
                <a:cs typeface="Times New Roman" pitchFamily="18" charset="0"/>
              </a:rPr>
              <a:t>Problem 1:  given an HMM and an output sequence, compute the probability of generating that particular output sequence (e.g., what is the likelihood of seeing this particular sequence of observations?)</a:t>
            </a:r>
          </a:p>
          <a:p>
            <a:pPr eaLnBrk="1" fontAlgn="auto" hangingPunct="1">
              <a:spcAft>
                <a:spcPts val="0"/>
              </a:spcAft>
              <a:buFont typeface="Arial" pitchFamily="34" charset="0"/>
              <a:buChar char="•"/>
              <a:defRPr/>
            </a:pPr>
            <a:r>
              <a:rPr lang="en-US" dirty="0" smtClean="0">
                <a:cs typeface="Times New Roman" pitchFamily="18" charset="0"/>
              </a:rPr>
              <a:t>We have an observation sequence O:  O1 O2 O3 … Ok and states </a:t>
            </a:r>
          </a:p>
          <a:p>
            <a:pPr lvl="1" eaLnBrk="1" fontAlgn="auto" hangingPunct="1">
              <a:spcAft>
                <a:spcPts val="0"/>
              </a:spcAft>
              <a:buFont typeface="Arial" pitchFamily="34" charset="0"/>
              <a:buChar char="–"/>
              <a:defRPr/>
            </a:pPr>
            <a:r>
              <a:rPr lang="en-US" dirty="0" smtClean="0">
                <a:cs typeface="Times New Roman" pitchFamily="18" charset="0"/>
              </a:rPr>
              <a:t>Recall that we have 3 types of probabilities, prior probabilities, transition probabilities and output probabilities</a:t>
            </a:r>
          </a:p>
          <a:p>
            <a:pPr lvl="1" eaLnBrk="1" fontAlgn="auto" hangingPunct="1">
              <a:spcAft>
                <a:spcPts val="0"/>
              </a:spcAft>
              <a:buFont typeface="Arial" pitchFamily="34" charset="0"/>
              <a:buChar char="–"/>
              <a:defRPr/>
            </a:pPr>
            <a:r>
              <a:rPr lang="en-US" dirty="0" smtClean="0">
                <a:cs typeface="Times New Roman" pitchFamily="18" charset="0"/>
              </a:rPr>
              <a:t>We generate every possible sequence of hidden states through the HMM from 1 to k and compute</a:t>
            </a:r>
          </a:p>
          <a:p>
            <a:pPr lvl="2" eaLnBrk="1" fontAlgn="auto" hangingPunct="1">
              <a:spcAft>
                <a:spcPts val="0"/>
              </a:spcAft>
              <a:buFont typeface="Arial" pitchFamily="34" charset="0"/>
              <a:buChar char="•"/>
              <a:defRPr/>
            </a:pPr>
            <a:r>
              <a:rPr lang="en-US" dirty="0" smtClean="0">
                <a:cs typeface="Times New Roman" pitchFamily="18" charset="0"/>
              </a:rPr>
              <a:t>p</a:t>
            </a:r>
            <a:r>
              <a:rPr lang="en-US" baseline="-25000" dirty="0" smtClean="0">
                <a:cs typeface="Times New Roman" pitchFamily="18" charset="0"/>
              </a:rPr>
              <a:t>s1</a:t>
            </a:r>
            <a:r>
              <a:rPr lang="en-US" dirty="0" smtClean="0">
                <a:cs typeface="Times New Roman" pitchFamily="18" charset="0"/>
              </a:rPr>
              <a:t> * b</a:t>
            </a:r>
            <a:r>
              <a:rPr lang="en-US" baseline="-25000" dirty="0" smtClean="0">
                <a:cs typeface="Times New Roman" pitchFamily="18" charset="0"/>
              </a:rPr>
              <a:t>s1</a:t>
            </a:r>
            <a:r>
              <a:rPr lang="en-US" dirty="0" smtClean="0">
                <a:cs typeface="Times New Roman" pitchFamily="18" charset="0"/>
              </a:rPr>
              <a:t>(O</a:t>
            </a:r>
            <a:r>
              <a:rPr lang="en-US" baseline="-25000" dirty="0" smtClean="0">
                <a:cs typeface="Times New Roman" pitchFamily="18" charset="0"/>
              </a:rPr>
              <a:t>1</a:t>
            </a:r>
            <a:r>
              <a:rPr lang="en-US" dirty="0" smtClean="0">
                <a:cs typeface="Times New Roman" pitchFamily="18" charset="0"/>
              </a:rPr>
              <a:t>) * a</a:t>
            </a:r>
            <a:r>
              <a:rPr lang="en-US" baseline="-25000" dirty="0" smtClean="0">
                <a:cs typeface="Times New Roman" pitchFamily="18" charset="0"/>
              </a:rPr>
              <a:t>s1s2</a:t>
            </a:r>
            <a:r>
              <a:rPr lang="en-US" dirty="0" smtClean="0">
                <a:cs typeface="Times New Roman" pitchFamily="18" charset="0"/>
              </a:rPr>
              <a:t> * b</a:t>
            </a:r>
            <a:r>
              <a:rPr lang="en-US" baseline="-25000" dirty="0" smtClean="0">
                <a:cs typeface="Times New Roman" pitchFamily="18" charset="0"/>
              </a:rPr>
              <a:t>s2</a:t>
            </a:r>
            <a:r>
              <a:rPr lang="en-US" dirty="0" smtClean="0">
                <a:cs typeface="Times New Roman" pitchFamily="18" charset="0"/>
              </a:rPr>
              <a:t>(O</a:t>
            </a:r>
            <a:r>
              <a:rPr lang="en-US" baseline="-25000" dirty="0" smtClean="0">
                <a:cs typeface="Times New Roman" pitchFamily="18" charset="0"/>
              </a:rPr>
              <a:t>2</a:t>
            </a:r>
            <a:r>
              <a:rPr lang="en-US" dirty="0" smtClean="0">
                <a:cs typeface="Times New Roman" pitchFamily="18" charset="0"/>
              </a:rPr>
              <a:t>) * a</a:t>
            </a:r>
            <a:r>
              <a:rPr lang="en-US" baseline="-25000" dirty="0" smtClean="0">
                <a:cs typeface="Times New Roman" pitchFamily="18" charset="0"/>
              </a:rPr>
              <a:t>s2s3</a:t>
            </a:r>
            <a:r>
              <a:rPr lang="en-US" dirty="0" smtClean="0">
                <a:cs typeface="Times New Roman" pitchFamily="18" charset="0"/>
              </a:rPr>
              <a:t> * b</a:t>
            </a:r>
            <a:r>
              <a:rPr lang="en-US" baseline="-25000" dirty="0" smtClean="0">
                <a:cs typeface="Times New Roman" pitchFamily="18" charset="0"/>
              </a:rPr>
              <a:t>s3</a:t>
            </a:r>
            <a:r>
              <a:rPr lang="en-US" dirty="0" smtClean="0">
                <a:cs typeface="Times New Roman" pitchFamily="18" charset="0"/>
              </a:rPr>
              <a:t>(O</a:t>
            </a:r>
            <a:r>
              <a:rPr lang="en-US" baseline="-25000" dirty="0" smtClean="0">
                <a:cs typeface="Times New Roman" pitchFamily="18" charset="0"/>
              </a:rPr>
              <a:t>3</a:t>
            </a:r>
            <a:r>
              <a:rPr lang="en-US" dirty="0" smtClean="0">
                <a:cs typeface="Times New Roman" pitchFamily="18" charset="0"/>
              </a:rPr>
              <a:t>) * …  * a</a:t>
            </a:r>
            <a:r>
              <a:rPr lang="en-US" baseline="-25000" dirty="0" smtClean="0">
                <a:cs typeface="Times New Roman" pitchFamily="18" charset="0"/>
              </a:rPr>
              <a:t>sk-1sk</a:t>
            </a:r>
            <a:r>
              <a:rPr lang="en-US" dirty="0" smtClean="0">
                <a:cs typeface="Times New Roman" pitchFamily="18" charset="0"/>
              </a:rPr>
              <a:t> * </a:t>
            </a:r>
            <a:r>
              <a:rPr lang="en-US" dirty="0" err="1" smtClean="0">
                <a:cs typeface="Times New Roman" pitchFamily="18" charset="0"/>
              </a:rPr>
              <a:t>b</a:t>
            </a:r>
            <a:r>
              <a:rPr lang="en-US" baseline="-25000" dirty="0" err="1" smtClean="0">
                <a:cs typeface="Times New Roman" pitchFamily="18" charset="0"/>
              </a:rPr>
              <a:t>sk</a:t>
            </a:r>
            <a:r>
              <a:rPr lang="en-US" dirty="0" smtClean="0">
                <a:cs typeface="Times New Roman" pitchFamily="18" charset="0"/>
              </a:rPr>
              <a:t>(O</a:t>
            </a:r>
            <a:r>
              <a:rPr lang="en-US" baseline="-25000" dirty="0" smtClean="0">
                <a:cs typeface="Times New Roman" pitchFamily="18" charset="0"/>
              </a:rPr>
              <a:t>k</a:t>
            </a:r>
            <a:r>
              <a:rPr lang="en-US" dirty="0" smtClean="0">
                <a:cs typeface="Times New Roman" pitchFamily="18" charset="0"/>
              </a:rPr>
              <a:t>)</a:t>
            </a:r>
          </a:p>
          <a:p>
            <a:pPr lvl="1" eaLnBrk="1" fontAlgn="auto" hangingPunct="1">
              <a:spcAft>
                <a:spcPts val="0"/>
              </a:spcAft>
              <a:buFont typeface="Arial" pitchFamily="34" charset="0"/>
              <a:buChar char="–"/>
              <a:defRPr/>
            </a:pPr>
            <a:r>
              <a:rPr lang="en-US" dirty="0" smtClean="0">
                <a:cs typeface="Times New Roman" pitchFamily="18" charset="0"/>
              </a:rPr>
              <a:t>Where p is the prior probability, a is the transition probability and b is the output probability</a:t>
            </a:r>
          </a:p>
          <a:p>
            <a:pPr lvl="1" eaLnBrk="1" fontAlgn="auto" hangingPunct="1">
              <a:spcAft>
                <a:spcPts val="0"/>
              </a:spcAft>
              <a:buFont typeface="Arial" pitchFamily="34" charset="0"/>
              <a:buChar char="–"/>
              <a:defRPr/>
            </a:pPr>
            <a:r>
              <a:rPr lang="en-US" dirty="0" smtClean="0">
                <a:cs typeface="Times New Roman" pitchFamily="18" charset="0"/>
              </a:rPr>
              <a:t>Since there are a number of sequences through the HMM, we compute the above probability for each sequence and sum them up</a:t>
            </a:r>
          </a:p>
          <a:p>
            <a:pPr lvl="2" eaLnBrk="1" fontAlgn="auto" hangingPunct="1">
              <a:spcAft>
                <a:spcPts val="0"/>
              </a:spcAft>
              <a:buFont typeface="Arial" pitchFamily="34" charset="0"/>
              <a:buChar char="•"/>
              <a:defRPr/>
            </a:pPr>
            <a:endParaRPr lang="en-US" dirty="0" smtClean="0">
              <a:cs typeface="Times New Roman" pitchFamily="18" charset="0"/>
            </a:endParaRPr>
          </a:p>
          <a:p>
            <a:pPr lvl="2" eaLnBrk="1" fontAlgn="auto" hangingPunct="1">
              <a:spcAft>
                <a:spcPts val="0"/>
              </a:spcAft>
              <a:buFont typeface="Arial" pitchFamily="34" charset="0"/>
              <a:buChar char="•"/>
              <a:defRPr/>
            </a:pPr>
            <a:endParaRPr lang="en-US" dirty="0" smtClean="0">
              <a:cs typeface="Times New Roman" pitchFamily="18" charset="0"/>
            </a:endParaRPr>
          </a:p>
          <a:p>
            <a:pPr lvl="1"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28600"/>
            <a:ext cx="8229600" cy="1143000"/>
          </a:xfrm>
        </p:spPr>
        <p:txBody>
          <a:bodyPr/>
          <a:lstStyle/>
          <a:p>
            <a:pPr eaLnBrk="1" hangingPunct="1"/>
            <a:r>
              <a:rPr lang="en-US" altLang="en-US" smtClean="0"/>
              <a:t>Brief Example</a:t>
            </a:r>
          </a:p>
        </p:txBody>
      </p:sp>
      <p:sp>
        <p:nvSpPr>
          <p:cNvPr id="13315" name="TextBox 3"/>
          <p:cNvSpPr txBox="1">
            <a:spLocks noChangeArrowheads="1"/>
          </p:cNvSpPr>
          <p:nvPr/>
        </p:nvSpPr>
        <p:spPr bwMode="auto">
          <a:xfrm>
            <a:off x="457200" y="685800"/>
            <a:ext cx="7580313" cy="594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a:latin typeface="Times New Roman" pitchFamily="18" charset="0"/>
                <a:cs typeface="Times New Roman" pitchFamily="18" charset="0"/>
              </a:rPr>
              <a:t>We have 3 time units, t1, t2, t3 and each has 2 states, s1, s2</a:t>
            </a:r>
          </a:p>
          <a:p>
            <a:pPr eaLnBrk="1" hangingPunct="1"/>
            <a:r>
              <a:rPr lang="en-US" altLang="en-US" sz="2000">
                <a:latin typeface="Times New Roman" pitchFamily="18" charset="0"/>
                <a:cs typeface="Times New Roman" pitchFamily="18" charset="0"/>
              </a:rPr>
              <a:t>p(s1 at t1) = .8, p(s2 at t1) = .2 and there are 3 possible outputs , A, B, C</a:t>
            </a:r>
          </a:p>
          <a:p>
            <a:pPr eaLnBrk="1" hangingPunct="1"/>
            <a:endParaRPr lang="en-US" altLang="en-US" sz="2000">
              <a:latin typeface="Times New Roman" pitchFamily="18" charset="0"/>
              <a:cs typeface="Times New Roman" pitchFamily="18" charset="0"/>
            </a:endParaRPr>
          </a:p>
          <a:p>
            <a:pPr eaLnBrk="1" hangingPunct="1"/>
            <a:r>
              <a:rPr lang="en-US" altLang="en-US" sz="2000">
                <a:latin typeface="Times New Roman" pitchFamily="18" charset="0"/>
                <a:cs typeface="Times New Roman" pitchFamily="18" charset="0"/>
              </a:rPr>
              <a:t>Our transition probabilities a are p(s1, s1) = .7, p(s1, s2) = .3 and</a:t>
            </a:r>
          </a:p>
          <a:p>
            <a:pPr eaLnBrk="1" hangingPunct="1"/>
            <a:r>
              <a:rPr lang="en-US" altLang="en-US" sz="2000">
                <a:latin typeface="Times New Roman" pitchFamily="18" charset="0"/>
                <a:cs typeface="Times New Roman" pitchFamily="18" charset="0"/>
              </a:rPr>
              <a:t>			          p(s2, s2) = .6, p(s2, s1) = .4</a:t>
            </a:r>
          </a:p>
          <a:p>
            <a:pPr eaLnBrk="1" hangingPunct="1"/>
            <a:endParaRPr lang="en-US" altLang="en-US" sz="2000">
              <a:latin typeface="Times New Roman" pitchFamily="18" charset="0"/>
              <a:cs typeface="Times New Roman" pitchFamily="18" charset="0"/>
            </a:endParaRPr>
          </a:p>
          <a:p>
            <a:pPr eaLnBrk="1" hangingPunct="1"/>
            <a:r>
              <a:rPr lang="en-US" altLang="en-US" sz="2000">
                <a:latin typeface="Times New Roman" pitchFamily="18" charset="0"/>
                <a:cs typeface="Times New Roman" pitchFamily="18" charset="0"/>
              </a:rPr>
              <a:t>Our output probabilities are p(A, s1) = .5, p(B, s1) = .4, p(C, s1) = .1</a:t>
            </a:r>
          </a:p>
          <a:p>
            <a:pPr eaLnBrk="1" hangingPunct="1"/>
            <a:r>
              <a:rPr lang="en-US" altLang="en-US" sz="2000">
                <a:latin typeface="Times New Roman" pitchFamily="18" charset="0"/>
                <a:cs typeface="Times New Roman" pitchFamily="18" charset="0"/>
              </a:rPr>
              <a:t>		                 p(A, s2) = .7, p(B, s2) = .3, p(B, s2) = 0</a:t>
            </a:r>
          </a:p>
          <a:p>
            <a:pPr eaLnBrk="1" hangingPunct="1"/>
            <a:endParaRPr lang="en-US" altLang="en-US" sz="2000">
              <a:latin typeface="Times New Roman" pitchFamily="18" charset="0"/>
              <a:cs typeface="Times New Roman" pitchFamily="18" charset="0"/>
            </a:endParaRPr>
          </a:p>
          <a:p>
            <a:pPr eaLnBrk="1" hangingPunct="1"/>
            <a:r>
              <a:rPr lang="en-US" altLang="en-US" sz="2000">
                <a:latin typeface="Times New Roman" pitchFamily="18" charset="0"/>
                <a:cs typeface="Times New Roman" pitchFamily="18" charset="0"/>
              </a:rPr>
              <a:t>What is the probability of generating A, B, C?</a:t>
            </a:r>
          </a:p>
          <a:p>
            <a:pPr eaLnBrk="1" hangingPunct="1"/>
            <a:r>
              <a:rPr lang="en-US" altLang="en-US" sz="2000">
                <a:latin typeface="Times New Roman" pitchFamily="18" charset="0"/>
                <a:cs typeface="Times New Roman" pitchFamily="18" charset="0"/>
              </a:rPr>
              <a:t>Possible sequences are</a:t>
            </a:r>
          </a:p>
          <a:p>
            <a:pPr eaLnBrk="1" hangingPunct="1"/>
            <a:r>
              <a:rPr lang="en-US" altLang="en-US" sz="2000">
                <a:latin typeface="Times New Roman" pitchFamily="18" charset="0"/>
                <a:cs typeface="Times New Roman" pitchFamily="18" charset="0"/>
              </a:rPr>
              <a:t>	s1 – s1 – s1:  .8 * .5 * .7 * .4 * .3 * .1 = 0.00336</a:t>
            </a:r>
          </a:p>
          <a:p>
            <a:pPr eaLnBrk="1" hangingPunct="1"/>
            <a:r>
              <a:rPr lang="en-US" altLang="en-US" sz="2000">
                <a:latin typeface="Times New Roman" pitchFamily="18" charset="0"/>
                <a:cs typeface="Times New Roman" pitchFamily="18" charset="0"/>
              </a:rPr>
              <a:t>	s1 – s1 – s2:  .8 * .5 * .7 * .4 * .3 * 0 = 0.0</a:t>
            </a:r>
          </a:p>
          <a:p>
            <a:pPr eaLnBrk="1" hangingPunct="1"/>
            <a:r>
              <a:rPr lang="en-US" altLang="en-US" sz="2000">
                <a:latin typeface="Times New Roman" pitchFamily="18" charset="0"/>
                <a:cs typeface="Times New Roman" pitchFamily="18" charset="0"/>
              </a:rPr>
              <a:t>	s1 – s2 – s1:  .8 * .5 * .3 * .3 * .4 * .1 = 0.00144</a:t>
            </a:r>
          </a:p>
          <a:p>
            <a:pPr eaLnBrk="1" hangingPunct="1"/>
            <a:r>
              <a:rPr lang="en-US" altLang="en-US" sz="2000">
                <a:latin typeface="Times New Roman" pitchFamily="18" charset="0"/>
                <a:cs typeface="Times New Roman" pitchFamily="18" charset="0"/>
              </a:rPr>
              <a:t>	s1 – s2 – s2:  .8 * .5 * .3 * .3 * .6 * 0 = 0.0</a:t>
            </a:r>
          </a:p>
          <a:p>
            <a:pPr eaLnBrk="1" hangingPunct="1"/>
            <a:r>
              <a:rPr lang="en-US" altLang="en-US" sz="2000">
                <a:latin typeface="Times New Roman" pitchFamily="18" charset="0"/>
                <a:cs typeface="Times New Roman" pitchFamily="18" charset="0"/>
              </a:rPr>
              <a:t>	s2 – s1 – s1:  .2 * .7 * .4 * .4 * .7 * .1 = 0.001568</a:t>
            </a:r>
          </a:p>
          <a:p>
            <a:pPr eaLnBrk="1" hangingPunct="1"/>
            <a:r>
              <a:rPr lang="en-US" altLang="en-US" sz="2000">
                <a:latin typeface="Times New Roman" pitchFamily="18" charset="0"/>
                <a:cs typeface="Times New Roman" pitchFamily="18" charset="0"/>
              </a:rPr>
              <a:t>	s2 – s1 – s2:  .2 * .7 * .4 * .4 * .3 * 0 = 0.0</a:t>
            </a:r>
          </a:p>
          <a:p>
            <a:pPr eaLnBrk="1" hangingPunct="1"/>
            <a:r>
              <a:rPr lang="en-US" altLang="en-US" sz="2000">
                <a:latin typeface="Times New Roman" pitchFamily="18" charset="0"/>
                <a:cs typeface="Times New Roman" pitchFamily="18" charset="0"/>
              </a:rPr>
              <a:t>	s2 – s2 – s1:  .2 * .7 * .6 * .3 * .4 * .1 = 0.001008</a:t>
            </a:r>
          </a:p>
          <a:p>
            <a:pPr eaLnBrk="1" hangingPunct="1"/>
            <a:r>
              <a:rPr lang="en-US" altLang="en-US" sz="2000">
                <a:latin typeface="Times New Roman" pitchFamily="18" charset="0"/>
                <a:cs typeface="Times New Roman" pitchFamily="18" charset="0"/>
              </a:rPr>
              <a:t>	s2 – s2 – s2:  .2 * .7 * .6 * .3 * .6 * 0 = 0.0</a:t>
            </a:r>
          </a:p>
        </p:txBody>
      </p:sp>
      <p:sp>
        <p:nvSpPr>
          <p:cNvPr id="13316" name="TextBox 4"/>
          <p:cNvSpPr txBox="1">
            <a:spLocks noChangeArrowheads="1"/>
          </p:cNvSpPr>
          <p:nvPr/>
        </p:nvSpPr>
        <p:spPr bwMode="auto">
          <a:xfrm>
            <a:off x="7010400" y="4038600"/>
            <a:ext cx="2024063"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a:latin typeface="Times New Roman" pitchFamily="18" charset="0"/>
                <a:cs typeface="Times New Roman" pitchFamily="18" charset="0"/>
              </a:rPr>
              <a:t>Likelihood of the</a:t>
            </a:r>
          </a:p>
          <a:p>
            <a:pPr eaLnBrk="1" hangingPunct="1"/>
            <a:r>
              <a:rPr lang="en-US" altLang="en-US" sz="2000">
                <a:latin typeface="Times New Roman" pitchFamily="18" charset="0"/>
                <a:cs typeface="Times New Roman" pitchFamily="18" charset="0"/>
              </a:rPr>
              <a:t>sequence  A, B, C</a:t>
            </a:r>
          </a:p>
          <a:p>
            <a:pPr eaLnBrk="1" hangingPunct="1"/>
            <a:r>
              <a:rPr lang="en-US" altLang="en-US" sz="2000">
                <a:latin typeface="Times New Roman" pitchFamily="18" charset="0"/>
                <a:cs typeface="Times New Roman" pitchFamily="18" charset="0"/>
              </a:rPr>
              <a:t>is 0.00336 + </a:t>
            </a:r>
          </a:p>
          <a:p>
            <a:pPr eaLnBrk="1" hangingPunct="1"/>
            <a:r>
              <a:rPr lang="en-US" altLang="en-US" sz="2000">
                <a:latin typeface="Times New Roman" pitchFamily="18" charset="0"/>
                <a:cs typeface="Times New Roman" pitchFamily="18" charset="0"/>
              </a:rPr>
              <a:t>    0.00144 + </a:t>
            </a:r>
          </a:p>
          <a:p>
            <a:pPr eaLnBrk="1" hangingPunct="1"/>
            <a:r>
              <a:rPr lang="en-US" altLang="en-US" sz="2000">
                <a:latin typeface="Times New Roman" pitchFamily="18" charset="0"/>
                <a:cs typeface="Times New Roman" pitchFamily="18" charset="0"/>
              </a:rPr>
              <a:t>    0.001568 + </a:t>
            </a:r>
          </a:p>
          <a:p>
            <a:pPr eaLnBrk="1" hangingPunct="1"/>
            <a:r>
              <a:rPr lang="en-US" altLang="en-US" sz="2000">
                <a:latin typeface="Times New Roman" pitchFamily="18" charset="0"/>
                <a:cs typeface="Times New Roman" pitchFamily="18" charset="0"/>
              </a:rPr>
              <a:t>    0.001008</a:t>
            </a:r>
          </a:p>
          <a:p>
            <a:pPr eaLnBrk="1" hangingPunct="1"/>
            <a:r>
              <a:rPr lang="en-US" altLang="en-US" sz="2000">
                <a:latin typeface="Times New Roman" pitchFamily="18" charset="0"/>
                <a:cs typeface="Times New Roman" pitchFamily="18" charset="0"/>
              </a:rPr>
              <a:t>= 0.007376</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76200"/>
            <a:ext cx="8229600" cy="1143000"/>
          </a:xfrm>
        </p:spPr>
        <p:txBody>
          <a:bodyPr/>
          <a:lstStyle/>
          <a:p>
            <a:pPr eaLnBrk="1" hangingPunct="1"/>
            <a:r>
              <a:rPr lang="en-US" altLang="en-US" smtClean="0"/>
              <a:t>More Efficient Solution</a:t>
            </a:r>
          </a:p>
        </p:txBody>
      </p:sp>
      <p:sp>
        <p:nvSpPr>
          <p:cNvPr id="3" name="Content Placeholder 2"/>
          <p:cNvSpPr>
            <a:spLocks noGrp="1"/>
          </p:cNvSpPr>
          <p:nvPr>
            <p:ph idx="1"/>
          </p:nvPr>
        </p:nvSpPr>
        <p:spPr>
          <a:xfrm>
            <a:off x="228600" y="838200"/>
            <a:ext cx="8610600" cy="6019800"/>
          </a:xfrm>
        </p:spPr>
        <p:txBody>
          <a:bodyPr rtlCol="0">
            <a:normAutofit/>
          </a:bodyPr>
          <a:lstStyle/>
          <a:p>
            <a:pPr eaLnBrk="1" fontAlgn="auto" hangingPunct="1">
              <a:spcAft>
                <a:spcPts val="0"/>
              </a:spcAft>
              <a:buFont typeface="Arial" pitchFamily="34" charset="0"/>
              <a:buChar char="•"/>
              <a:defRPr/>
            </a:pPr>
            <a:r>
              <a:rPr lang="en-US" dirty="0" smtClean="0"/>
              <a:t>You might notice that there is a lot of repetition in our computation from the last slide</a:t>
            </a:r>
          </a:p>
          <a:p>
            <a:pPr lvl="1" eaLnBrk="1" fontAlgn="auto" hangingPunct="1">
              <a:spcAft>
                <a:spcPts val="0"/>
              </a:spcAft>
              <a:buFont typeface="Arial" pitchFamily="34" charset="0"/>
              <a:buChar char="–"/>
              <a:defRPr/>
            </a:pPr>
            <a:r>
              <a:rPr lang="en-US" dirty="0" smtClean="0"/>
              <a:t>In fact, the number of sequences is O(k * </a:t>
            </a:r>
            <a:r>
              <a:rPr lang="en-US" dirty="0" err="1" smtClean="0"/>
              <a:t>n</a:t>
            </a:r>
            <a:r>
              <a:rPr lang="en-US" baseline="30000" dirty="0" err="1" smtClean="0"/>
              <a:t>k</a:t>
            </a:r>
            <a:r>
              <a:rPr lang="en-US" dirty="0" smtClean="0"/>
              <a:t>)</a:t>
            </a:r>
            <a:endParaRPr lang="en-US" baseline="30000" dirty="0" smtClean="0"/>
          </a:p>
          <a:p>
            <a:pPr lvl="1" eaLnBrk="1" fontAlgn="auto" hangingPunct="1">
              <a:spcAft>
                <a:spcPts val="0"/>
              </a:spcAft>
              <a:buFont typeface="Arial" pitchFamily="34" charset="0"/>
              <a:buChar char="–"/>
              <a:defRPr/>
            </a:pPr>
            <a:r>
              <a:rPr lang="en-US" dirty="0" smtClean="0"/>
              <a:t>When we compute s2 – s2 – s2, we had already computed s1 – s2 – s2, so the last half of the computation was already done</a:t>
            </a:r>
          </a:p>
          <a:p>
            <a:pPr lvl="1" eaLnBrk="1" fontAlgn="auto" hangingPunct="1">
              <a:spcAft>
                <a:spcPts val="0"/>
              </a:spcAft>
              <a:buFont typeface="Arial" pitchFamily="34" charset="0"/>
              <a:buChar char="–"/>
              <a:defRPr/>
            </a:pPr>
            <a:r>
              <a:rPr lang="en-US" dirty="0" smtClean="0"/>
              <a:t>By using dynamic programming, we can reduce the  number of computations </a:t>
            </a:r>
          </a:p>
          <a:p>
            <a:pPr lvl="2" eaLnBrk="1" fontAlgn="auto" hangingPunct="1">
              <a:spcAft>
                <a:spcPts val="0"/>
              </a:spcAft>
              <a:buFont typeface="Arial" pitchFamily="34" charset="0"/>
              <a:buChar char="•"/>
              <a:defRPr/>
            </a:pPr>
            <a:r>
              <a:rPr lang="en-US" dirty="0" smtClean="0"/>
              <a:t>this is particularly relevant when the sequence is far longer than 3 states and has far more states per time unit than 2</a:t>
            </a:r>
          </a:p>
          <a:p>
            <a:pPr eaLnBrk="1" fontAlgn="auto" hangingPunct="1">
              <a:spcAft>
                <a:spcPts val="0"/>
              </a:spcAft>
              <a:buFont typeface="Arial" pitchFamily="34" charset="0"/>
              <a:buChar char="•"/>
              <a:defRPr/>
            </a:pPr>
            <a:r>
              <a:rPr lang="en-US" dirty="0" smtClean="0"/>
              <a:t>We use a dynamic programming algorithm called the Forward algorithm (see the next slide)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76200"/>
            <a:ext cx="8229600" cy="1143000"/>
          </a:xfrm>
        </p:spPr>
        <p:txBody>
          <a:bodyPr/>
          <a:lstStyle/>
          <a:p>
            <a:pPr eaLnBrk="1" hangingPunct="1"/>
            <a:r>
              <a:rPr lang="en-US" altLang="en-US" smtClean="0"/>
              <a:t>The Forward Algorithm</a:t>
            </a:r>
          </a:p>
        </p:txBody>
      </p:sp>
      <p:sp>
        <p:nvSpPr>
          <p:cNvPr id="3" name="Content Placeholder 2"/>
          <p:cNvSpPr>
            <a:spLocks noGrp="1"/>
          </p:cNvSpPr>
          <p:nvPr>
            <p:ph idx="1"/>
          </p:nvPr>
        </p:nvSpPr>
        <p:spPr>
          <a:xfrm>
            <a:off x="228600" y="762000"/>
            <a:ext cx="8610600" cy="6096000"/>
          </a:xfrm>
        </p:spPr>
        <p:txBody>
          <a:bodyPr>
            <a:normAutofit fontScale="92500"/>
          </a:bodyPr>
          <a:lstStyle/>
          <a:p>
            <a:pPr eaLnBrk="1" hangingPunct="1">
              <a:defRPr/>
            </a:pPr>
            <a:r>
              <a:rPr lang="en-US" dirty="0" smtClean="0"/>
              <a:t>We solve the problem in three steps</a:t>
            </a:r>
          </a:p>
          <a:p>
            <a:pPr lvl="1" eaLnBrk="1" hangingPunct="1">
              <a:defRPr/>
            </a:pPr>
            <a:r>
              <a:rPr lang="en-US" dirty="0" smtClean="0"/>
              <a:t>The initialization step sets the probabilities of starting at each initial state at time 1 as</a:t>
            </a:r>
          </a:p>
          <a:p>
            <a:pPr lvl="2" eaLnBrk="1" hangingPunct="1">
              <a:defRPr/>
            </a:pPr>
            <a:r>
              <a:rPr lang="en-US" dirty="0" smtClean="0">
                <a:latin typeface="Symbol" pitchFamily="18" charset="2"/>
              </a:rPr>
              <a:t>a</a:t>
            </a:r>
            <a:r>
              <a:rPr lang="en-US" baseline="-25000" dirty="0" smtClean="0"/>
              <a:t>1</a:t>
            </a:r>
            <a:r>
              <a:rPr lang="en-US" dirty="0" smtClean="0"/>
              <a:t>(</a:t>
            </a:r>
            <a:r>
              <a:rPr lang="en-US" dirty="0" err="1" smtClean="0"/>
              <a:t>i</a:t>
            </a:r>
            <a:r>
              <a:rPr lang="en-US" dirty="0" smtClean="0"/>
              <a:t>) = </a:t>
            </a:r>
            <a:r>
              <a:rPr lang="en-US" dirty="0" smtClean="0">
                <a:latin typeface="Symbol" pitchFamily="18" charset="2"/>
              </a:rPr>
              <a:t>p</a:t>
            </a:r>
            <a:r>
              <a:rPr lang="en-US" baseline="-25000" dirty="0" smtClean="0"/>
              <a:t>i</a:t>
            </a:r>
            <a:r>
              <a:rPr lang="en-US" dirty="0" smtClean="0"/>
              <a:t>*b</a:t>
            </a:r>
            <a:r>
              <a:rPr lang="en-US" baseline="-25000" dirty="0" smtClean="0"/>
              <a:t>i</a:t>
            </a:r>
            <a:r>
              <a:rPr lang="en-US" dirty="0" smtClean="0"/>
              <a:t>(O</a:t>
            </a:r>
            <a:r>
              <a:rPr lang="en-US" baseline="-25000" dirty="0" smtClean="0"/>
              <a:t>1</a:t>
            </a:r>
            <a:r>
              <a:rPr lang="en-US" dirty="0" smtClean="0"/>
              <a:t>) for all states </a:t>
            </a:r>
            <a:r>
              <a:rPr lang="en-US" dirty="0" err="1" smtClean="0"/>
              <a:t>i</a:t>
            </a:r>
            <a:endParaRPr lang="en-US" dirty="0" smtClean="0"/>
          </a:p>
          <a:p>
            <a:pPr lvl="2" eaLnBrk="1" hangingPunct="1">
              <a:defRPr/>
            </a:pPr>
            <a:r>
              <a:rPr lang="en-US" dirty="0" smtClean="0"/>
              <a:t>That is, the probability of starting at some state </a:t>
            </a:r>
            <a:r>
              <a:rPr lang="en-US" dirty="0" err="1" smtClean="0"/>
              <a:t>i</a:t>
            </a:r>
            <a:r>
              <a:rPr lang="en-US" dirty="0" smtClean="0"/>
              <a:t> is the prior probability for </a:t>
            </a:r>
            <a:r>
              <a:rPr lang="en-US" dirty="0" err="1" smtClean="0"/>
              <a:t>i</a:t>
            </a:r>
            <a:r>
              <a:rPr lang="en-US" dirty="0" smtClean="0"/>
              <a:t> * the output probability of seeing observation O1 from state </a:t>
            </a:r>
            <a:r>
              <a:rPr lang="en-US" dirty="0" err="1" smtClean="0"/>
              <a:t>i</a:t>
            </a:r>
            <a:endParaRPr lang="en-US" dirty="0" smtClean="0"/>
          </a:p>
          <a:p>
            <a:pPr lvl="1" eaLnBrk="1" hangingPunct="1">
              <a:defRPr/>
            </a:pPr>
            <a:r>
              <a:rPr lang="en-US" dirty="0" smtClean="0"/>
              <a:t>The main step is recursive for all times after 1</a:t>
            </a:r>
          </a:p>
          <a:p>
            <a:pPr lvl="2" eaLnBrk="1" hangingPunct="1">
              <a:defRPr/>
            </a:pPr>
            <a:r>
              <a:rPr lang="en-US" dirty="0" smtClean="0">
                <a:latin typeface="Symbol" pitchFamily="18" charset="2"/>
              </a:rPr>
              <a:t>a</a:t>
            </a:r>
            <a:r>
              <a:rPr lang="en-US" baseline="-25000" dirty="0" smtClean="0"/>
              <a:t>t+1</a:t>
            </a:r>
            <a:r>
              <a:rPr lang="en-US" dirty="0" smtClean="0"/>
              <a:t>(j) = [</a:t>
            </a:r>
            <a:r>
              <a:rPr lang="en-US" dirty="0" smtClean="0">
                <a:latin typeface="Symbol" pitchFamily="18" charset="2"/>
              </a:rPr>
              <a:t>S</a:t>
            </a:r>
            <a:r>
              <a:rPr lang="en-US" dirty="0" smtClean="0"/>
              <a:t> </a:t>
            </a:r>
            <a:r>
              <a:rPr lang="en-US" dirty="0" smtClean="0">
                <a:latin typeface="Symbol" pitchFamily="18" charset="2"/>
              </a:rPr>
              <a:t>a</a:t>
            </a:r>
            <a:r>
              <a:rPr lang="en-US" baseline="-25000" dirty="0" smtClean="0"/>
              <a:t>t</a:t>
            </a:r>
            <a:r>
              <a:rPr lang="en-US" dirty="0" smtClean="0"/>
              <a:t>(</a:t>
            </a:r>
            <a:r>
              <a:rPr lang="en-US" dirty="0" err="1" smtClean="0"/>
              <a:t>i</a:t>
            </a:r>
            <a:r>
              <a:rPr lang="en-US" dirty="0" smtClean="0"/>
              <a:t>)*</a:t>
            </a:r>
            <a:r>
              <a:rPr lang="en-US" dirty="0" err="1" smtClean="0"/>
              <a:t>a</a:t>
            </a:r>
            <a:r>
              <a:rPr lang="en-US" baseline="-25000" dirty="0" err="1" smtClean="0"/>
              <a:t>ij</a:t>
            </a:r>
            <a:r>
              <a:rPr lang="en-US" dirty="0" smtClean="0"/>
              <a:t>]*</a:t>
            </a:r>
            <a:r>
              <a:rPr lang="en-US" dirty="0" err="1" smtClean="0"/>
              <a:t>b</a:t>
            </a:r>
            <a:r>
              <a:rPr lang="en-US" baseline="-25000" dirty="0" err="1" smtClean="0"/>
              <a:t>j</a:t>
            </a:r>
            <a:r>
              <a:rPr lang="en-US" dirty="0" smtClean="0"/>
              <a:t>(O</a:t>
            </a:r>
            <a:r>
              <a:rPr lang="en-US" baseline="-25000" dirty="0" smtClean="0"/>
              <a:t>t+1</a:t>
            </a:r>
            <a:r>
              <a:rPr lang="en-US" dirty="0" smtClean="0"/>
              <a:t>) for all states j at time t+1</a:t>
            </a:r>
          </a:p>
          <a:p>
            <a:pPr lvl="2" eaLnBrk="1" hangingPunct="1">
              <a:defRPr/>
            </a:pPr>
            <a:r>
              <a:rPr lang="en-US" dirty="0" smtClean="0"/>
              <a:t>That is, at time t+1, the probability of being at state j is the sum of all of the previous states at time t leading to state j (</a:t>
            </a:r>
            <a:r>
              <a:rPr lang="en-US" dirty="0" smtClean="0">
                <a:latin typeface="Symbol" pitchFamily="18" charset="2"/>
              </a:rPr>
              <a:t>a</a:t>
            </a:r>
            <a:r>
              <a:rPr lang="en-US" baseline="-25000" dirty="0" smtClean="0"/>
              <a:t>t</a:t>
            </a:r>
            <a:r>
              <a:rPr lang="en-US" dirty="0" smtClean="0"/>
              <a:t>(</a:t>
            </a:r>
            <a:r>
              <a:rPr lang="en-US" dirty="0" err="1" smtClean="0"/>
              <a:t>i</a:t>
            </a:r>
            <a:r>
              <a:rPr lang="en-US" dirty="0" smtClean="0"/>
              <a:t>)*</a:t>
            </a:r>
            <a:r>
              <a:rPr lang="en-US" dirty="0" err="1" smtClean="0"/>
              <a:t>a</a:t>
            </a:r>
            <a:r>
              <a:rPr lang="en-US" baseline="-25000" dirty="0" err="1" smtClean="0"/>
              <a:t>ij</a:t>
            </a:r>
            <a:r>
              <a:rPr lang="en-US" dirty="0" smtClean="0"/>
              <a:t>) times the output probability of seeing O</a:t>
            </a:r>
            <a:r>
              <a:rPr lang="en-US" baseline="-25000" dirty="0" smtClean="0"/>
              <a:t>t+1</a:t>
            </a:r>
            <a:r>
              <a:rPr lang="en-US" dirty="0" smtClean="0"/>
              <a:t> at time t+1</a:t>
            </a:r>
          </a:p>
          <a:p>
            <a:pPr lvl="1" eaLnBrk="1" hangingPunct="1">
              <a:defRPr/>
            </a:pPr>
            <a:r>
              <a:rPr lang="en-US" dirty="0" smtClean="0"/>
              <a:t>The final step is to sum up the probabilities of ending in each of the states at time n (sum up </a:t>
            </a:r>
            <a:r>
              <a:rPr lang="en-US" dirty="0" smtClean="0">
                <a:latin typeface="Symbol" pitchFamily="18" charset="2"/>
              </a:rPr>
              <a:t>a</a:t>
            </a:r>
            <a:r>
              <a:rPr lang="en-US" baseline="-25000" dirty="0" smtClean="0"/>
              <a:t>n</a:t>
            </a:r>
            <a:r>
              <a:rPr lang="en-US" dirty="0" smtClean="0"/>
              <a:t>(j) for all states j)</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76200"/>
            <a:ext cx="8229600" cy="1143000"/>
          </a:xfrm>
        </p:spPr>
        <p:txBody>
          <a:bodyPr/>
          <a:lstStyle/>
          <a:p>
            <a:pPr eaLnBrk="1" hangingPunct="1"/>
            <a:r>
              <a:rPr lang="en-US" altLang="en-US" smtClean="0"/>
              <a:t>HMM Problem 2</a:t>
            </a:r>
          </a:p>
        </p:txBody>
      </p:sp>
      <p:sp>
        <p:nvSpPr>
          <p:cNvPr id="3" name="Content Placeholder 2"/>
          <p:cNvSpPr>
            <a:spLocks noGrp="1"/>
          </p:cNvSpPr>
          <p:nvPr>
            <p:ph idx="1"/>
          </p:nvPr>
        </p:nvSpPr>
        <p:spPr>
          <a:xfrm>
            <a:off x="228600" y="762000"/>
            <a:ext cx="8610600" cy="6096000"/>
          </a:xfrm>
        </p:spPr>
        <p:txBody>
          <a:bodyPr rtlCol="0">
            <a:normAutofit fontScale="85000" lnSpcReduction="20000"/>
          </a:bodyPr>
          <a:lstStyle/>
          <a:p>
            <a:pPr eaLnBrk="1" fontAlgn="auto" hangingPunct="1">
              <a:spcAft>
                <a:spcPts val="0"/>
              </a:spcAft>
              <a:buFont typeface="Arial" pitchFamily="34" charset="0"/>
              <a:buChar char="•"/>
              <a:defRPr/>
            </a:pPr>
            <a:r>
              <a:rPr lang="en-US" dirty="0" smtClean="0"/>
              <a:t>Given a sequence of observations, compute the optimal sequence of hidden state transitions that would cause those observations</a:t>
            </a:r>
          </a:p>
          <a:p>
            <a:pPr lvl="1" eaLnBrk="1" fontAlgn="auto" hangingPunct="1">
              <a:spcAft>
                <a:spcPts val="0"/>
              </a:spcAft>
              <a:buFont typeface="Arial" pitchFamily="34" charset="0"/>
              <a:buChar char="–"/>
              <a:defRPr/>
            </a:pPr>
            <a:r>
              <a:rPr lang="en-US" dirty="0" smtClean="0"/>
              <a:t>Alternatively, we could say that the optimal sequence </a:t>
            </a:r>
            <a:r>
              <a:rPr lang="en-US" i="1" dirty="0" smtClean="0"/>
              <a:t>best explains </a:t>
            </a:r>
            <a:r>
              <a:rPr lang="en-US" dirty="0" smtClean="0"/>
              <a:t>the observations</a:t>
            </a:r>
          </a:p>
          <a:p>
            <a:pPr lvl="1" eaLnBrk="1" fontAlgn="auto" hangingPunct="1">
              <a:spcAft>
                <a:spcPts val="0"/>
              </a:spcAft>
              <a:buFont typeface="Arial" pitchFamily="34" charset="0"/>
              <a:buChar char="–"/>
              <a:defRPr/>
            </a:pPr>
            <a:r>
              <a:rPr lang="en-US" dirty="0" smtClean="0"/>
              <a:t>This sequence will be the one that is computed as the most likely (probable) given the observations</a:t>
            </a:r>
          </a:p>
          <a:p>
            <a:pPr fontAlgn="auto">
              <a:spcAft>
                <a:spcPts val="0"/>
              </a:spcAft>
              <a:buFont typeface="Arial" panose="020B0604020202020204" pitchFamily="34" charset="0"/>
              <a:buChar char="•"/>
              <a:defRPr/>
            </a:pPr>
            <a:r>
              <a:rPr lang="en-US" dirty="0" smtClean="0"/>
              <a:t>To solve this problem, we need to combine the prior probabilities for the start state with the transition probability to reach a new state from the start state and the emission probability of reaching the new state given the observations</a:t>
            </a:r>
          </a:p>
          <a:p>
            <a:pPr lvl="1" eaLnBrk="1" fontAlgn="auto" hangingPunct="1">
              <a:spcAft>
                <a:spcPts val="0"/>
              </a:spcAft>
              <a:buFont typeface="Arial" pitchFamily="34" charset="0"/>
              <a:buChar char="–"/>
              <a:defRPr/>
            </a:pPr>
            <a:r>
              <a:rPr lang="en-US" dirty="0" smtClean="0"/>
              <a:t>For instance, if we are currently at state </a:t>
            </a:r>
            <a:r>
              <a:rPr lang="en-US" dirty="0" err="1" smtClean="0"/>
              <a:t>i</a:t>
            </a:r>
            <a:r>
              <a:rPr lang="en-US" dirty="0"/>
              <a:t> </a:t>
            </a:r>
            <a:r>
              <a:rPr lang="en-US" dirty="0" smtClean="0"/>
              <a:t>and want to transition to state j and see output k, then the probability of transitioning from </a:t>
            </a:r>
            <a:r>
              <a:rPr lang="en-US" dirty="0" err="1" smtClean="0"/>
              <a:t>i</a:t>
            </a:r>
            <a:r>
              <a:rPr lang="en-US" dirty="0" smtClean="0"/>
              <a:t> to j is p(</a:t>
            </a:r>
            <a:r>
              <a:rPr lang="en-US" dirty="0" err="1" smtClean="0"/>
              <a:t>i</a:t>
            </a:r>
            <a:r>
              <a:rPr lang="en-US" dirty="0" smtClean="0"/>
              <a:t>)*</a:t>
            </a:r>
            <a:r>
              <a:rPr lang="en-US" dirty="0" err="1" smtClean="0"/>
              <a:t>w</a:t>
            </a:r>
            <a:r>
              <a:rPr lang="en-US" baseline="-25000" dirty="0" err="1" smtClean="0"/>
              <a:t>ij</a:t>
            </a:r>
            <a:r>
              <a:rPr lang="en-US" dirty="0" smtClean="0"/>
              <a:t>*p(k | j) where </a:t>
            </a:r>
            <a:r>
              <a:rPr lang="en-US" dirty="0" err="1" smtClean="0"/>
              <a:t>wij</a:t>
            </a:r>
            <a:r>
              <a:rPr lang="en-US" dirty="0" smtClean="0"/>
              <a:t> is the transition probability (weight) from </a:t>
            </a:r>
            <a:r>
              <a:rPr lang="en-US" dirty="0" err="1" smtClean="0"/>
              <a:t>i</a:t>
            </a:r>
            <a:r>
              <a:rPr lang="en-US" dirty="0" smtClean="0"/>
              <a:t> to j and p(k | j) is the probability of seeing observation k from hidden state j</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228600"/>
            <a:ext cx="8229600" cy="1143000"/>
          </a:xfrm>
        </p:spPr>
        <p:txBody>
          <a:bodyPr/>
          <a:lstStyle/>
          <a:p>
            <a:pPr eaLnBrk="1" hangingPunct="1"/>
            <a:r>
              <a:rPr lang="en-US" altLang="en-US" smtClean="0"/>
              <a:t>Example:  Rainy and Sunny Days</a:t>
            </a:r>
          </a:p>
        </p:txBody>
      </p:sp>
      <p:sp>
        <p:nvSpPr>
          <p:cNvPr id="3" name="Content Placeholder 2"/>
          <p:cNvSpPr>
            <a:spLocks noGrp="1"/>
          </p:cNvSpPr>
          <p:nvPr>
            <p:ph idx="1"/>
          </p:nvPr>
        </p:nvSpPr>
        <p:spPr>
          <a:xfrm>
            <a:off x="304800" y="685800"/>
            <a:ext cx="8534400" cy="6172200"/>
          </a:xfrm>
        </p:spPr>
        <p:txBody>
          <a:bodyPr rtlCol="0">
            <a:normAutofit fontScale="85000" lnSpcReduction="20000"/>
          </a:bodyPr>
          <a:lstStyle/>
          <a:p>
            <a:pPr eaLnBrk="1" fontAlgn="auto" hangingPunct="1">
              <a:spcAft>
                <a:spcPts val="0"/>
              </a:spcAft>
              <a:buFont typeface="Arial" pitchFamily="34" charset="0"/>
              <a:buChar char="•"/>
              <a:defRPr/>
            </a:pPr>
            <a:r>
              <a:rPr lang="en-US" dirty="0" smtClean="0"/>
              <a:t>Your colleague in another city either walks to work or drives every day and his decision is usually based on the weather</a:t>
            </a:r>
          </a:p>
          <a:p>
            <a:pPr eaLnBrk="1" fontAlgn="auto" hangingPunct="1">
              <a:spcAft>
                <a:spcPts val="0"/>
              </a:spcAft>
              <a:buFont typeface="Arial" pitchFamily="34" charset="0"/>
              <a:buChar char="•"/>
              <a:defRPr/>
            </a:pPr>
            <a:r>
              <a:rPr lang="en-US" dirty="0" smtClean="0"/>
              <a:t>Given daily emails that include whether he has walked or driven to work, you want to guess the most likely sequence of whether the days were rainy or sunny</a:t>
            </a:r>
          </a:p>
          <a:p>
            <a:pPr lvl="1" eaLnBrk="1" fontAlgn="auto" hangingPunct="1">
              <a:spcAft>
                <a:spcPts val="0"/>
              </a:spcAft>
              <a:buFont typeface="Arial" pitchFamily="34" charset="0"/>
              <a:buChar char="–"/>
              <a:defRPr/>
            </a:pPr>
            <a:r>
              <a:rPr lang="en-US" dirty="0" smtClean="0"/>
              <a:t>Two hidden states:  rainy and sunny</a:t>
            </a:r>
          </a:p>
          <a:p>
            <a:pPr lvl="1" eaLnBrk="1" fontAlgn="auto" hangingPunct="1">
              <a:spcAft>
                <a:spcPts val="0"/>
              </a:spcAft>
              <a:buFont typeface="Arial" pitchFamily="34" charset="0"/>
              <a:buChar char="–"/>
              <a:defRPr/>
            </a:pPr>
            <a:r>
              <a:rPr lang="en-US" dirty="0" smtClean="0"/>
              <a:t>Two observables:  walking and driving</a:t>
            </a:r>
          </a:p>
          <a:p>
            <a:pPr lvl="1" eaLnBrk="1" fontAlgn="auto" hangingPunct="1">
              <a:spcAft>
                <a:spcPts val="0"/>
              </a:spcAft>
              <a:buFont typeface="Arial" pitchFamily="34" charset="0"/>
              <a:buChar char="–"/>
              <a:defRPr/>
            </a:pPr>
            <a:r>
              <a:rPr lang="en-US" dirty="0" smtClean="0"/>
              <a:t>Assume equal likelihood of the first day being rainy or sunny</a:t>
            </a:r>
          </a:p>
          <a:p>
            <a:pPr lvl="1" eaLnBrk="1" fontAlgn="auto" hangingPunct="1">
              <a:spcAft>
                <a:spcPts val="0"/>
              </a:spcAft>
              <a:buFont typeface="Arial" pitchFamily="34" charset="0"/>
              <a:buChar char="–"/>
              <a:defRPr/>
            </a:pPr>
            <a:r>
              <a:rPr lang="en-US" dirty="0" smtClean="0"/>
              <a:t>Transitional probabilities</a:t>
            </a:r>
          </a:p>
          <a:p>
            <a:pPr lvl="2" eaLnBrk="1" fontAlgn="auto" hangingPunct="1">
              <a:spcAft>
                <a:spcPts val="0"/>
              </a:spcAft>
              <a:buFont typeface="Arial" pitchFamily="34" charset="0"/>
              <a:buChar char="•"/>
              <a:defRPr/>
            </a:pPr>
            <a:r>
              <a:rPr lang="en-US" dirty="0" smtClean="0"/>
              <a:t>rainy given yesterday was (rainy = .7, sunny = .3)</a:t>
            </a:r>
          </a:p>
          <a:p>
            <a:pPr lvl="2" eaLnBrk="1" fontAlgn="auto" hangingPunct="1">
              <a:spcAft>
                <a:spcPts val="0"/>
              </a:spcAft>
              <a:buFont typeface="Arial" pitchFamily="34" charset="0"/>
              <a:buChar char="•"/>
              <a:defRPr/>
            </a:pPr>
            <a:r>
              <a:rPr lang="en-US" dirty="0" smtClean="0"/>
              <a:t>sunny given yesterday was (rainy = .4, sunny = .6)</a:t>
            </a:r>
          </a:p>
          <a:p>
            <a:pPr lvl="1" eaLnBrk="1" fontAlgn="auto" hangingPunct="1">
              <a:spcAft>
                <a:spcPts val="0"/>
              </a:spcAft>
              <a:buFont typeface="Arial" pitchFamily="34" charset="0"/>
              <a:buChar char="–"/>
              <a:defRPr/>
            </a:pPr>
            <a:r>
              <a:rPr lang="en-US" dirty="0" smtClean="0"/>
              <a:t>Output (emission) probabilities</a:t>
            </a:r>
          </a:p>
          <a:p>
            <a:pPr lvl="2" eaLnBrk="1" fontAlgn="auto" hangingPunct="1">
              <a:spcAft>
                <a:spcPts val="0"/>
              </a:spcAft>
              <a:buFont typeface="Arial" pitchFamily="34" charset="0"/>
              <a:buChar char="•"/>
              <a:defRPr/>
            </a:pPr>
            <a:r>
              <a:rPr lang="en-US" dirty="0" smtClean="0"/>
              <a:t>rainy given walking = .1, driving = .9</a:t>
            </a:r>
          </a:p>
          <a:p>
            <a:pPr lvl="2" eaLnBrk="1" fontAlgn="auto" hangingPunct="1">
              <a:spcAft>
                <a:spcPts val="0"/>
              </a:spcAft>
              <a:buFont typeface="Arial" pitchFamily="34" charset="0"/>
              <a:buChar char="•"/>
              <a:defRPr/>
            </a:pPr>
            <a:r>
              <a:rPr lang="en-US" dirty="0" smtClean="0"/>
              <a:t>sunny given walking = .8, driving = .2</a:t>
            </a:r>
          </a:p>
          <a:p>
            <a:pPr eaLnBrk="1" fontAlgn="auto" hangingPunct="1">
              <a:spcAft>
                <a:spcPts val="0"/>
              </a:spcAft>
              <a:buFont typeface="Arial" pitchFamily="34" charset="0"/>
              <a:buChar char="•"/>
              <a:defRPr/>
            </a:pPr>
            <a:r>
              <a:rPr lang="en-US" dirty="0" smtClean="0"/>
              <a:t>Given that your colleague walked, drove, walked, what is the most likely sequence of days?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Solving Problem 2</a:t>
            </a:r>
            <a:endParaRPr lang="en-US" dirty="0"/>
          </a:p>
        </p:txBody>
      </p:sp>
      <p:sp>
        <p:nvSpPr>
          <p:cNvPr id="3" name="Content Placeholder 2"/>
          <p:cNvSpPr>
            <a:spLocks noGrp="1"/>
          </p:cNvSpPr>
          <p:nvPr>
            <p:ph idx="1"/>
          </p:nvPr>
        </p:nvSpPr>
        <p:spPr>
          <a:xfrm>
            <a:off x="457200" y="1066800"/>
            <a:ext cx="8229600" cy="5791200"/>
          </a:xfrm>
        </p:spPr>
        <p:txBody>
          <a:bodyPr>
            <a:normAutofit fontScale="92500" lnSpcReduction="20000"/>
          </a:bodyPr>
          <a:lstStyle/>
          <a:p>
            <a:r>
              <a:rPr lang="en-US" dirty="0" smtClean="0"/>
              <a:t>The description given on the </a:t>
            </a:r>
            <a:r>
              <a:rPr lang="en-US" dirty="0" smtClean="0"/>
              <a:t>slide 33 earlier is </a:t>
            </a:r>
            <a:r>
              <a:rPr lang="en-US" dirty="0" smtClean="0"/>
              <a:t>only the forward portion of the problem (we saw a similar solution to problem 1)</a:t>
            </a:r>
          </a:p>
          <a:p>
            <a:r>
              <a:rPr lang="en-US" dirty="0" smtClean="0"/>
              <a:t>We also need to take into account the probability of ending at a particular state </a:t>
            </a:r>
          </a:p>
          <a:p>
            <a:pPr lvl="1"/>
            <a:r>
              <a:rPr lang="en-US" dirty="0" smtClean="0"/>
              <a:t>just as we include the probability of starting from a particular state using its prior probability</a:t>
            </a:r>
          </a:p>
          <a:p>
            <a:pPr lvl="1"/>
            <a:r>
              <a:rPr lang="en-US" dirty="0" smtClean="0"/>
              <a:t>thus, we need a backward pass which is similar to the forward pass algorithm but working from the end of the HMM backward to the current state</a:t>
            </a:r>
          </a:p>
          <a:p>
            <a:r>
              <a:rPr lang="en-US" dirty="0" smtClean="0"/>
              <a:t>Given the forward and backward passes, we then must combine the two probabilities using a smoothing operation (we could for instance just multiply the two results together)</a:t>
            </a:r>
            <a:endParaRPr lang="en-US" dirty="0"/>
          </a:p>
        </p:txBody>
      </p:sp>
    </p:spTree>
    <p:extLst>
      <p:ext uri="{BB962C8B-B14F-4D97-AF65-F5344CB8AC3E}">
        <p14:creationId xmlns:p14="http://schemas.microsoft.com/office/powerpoint/2010/main" val="11378367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228600"/>
            <a:ext cx="8229600" cy="1143000"/>
          </a:xfrm>
        </p:spPr>
        <p:txBody>
          <a:bodyPr/>
          <a:lstStyle/>
          <a:p>
            <a:pPr eaLnBrk="1" hangingPunct="1"/>
            <a:r>
              <a:rPr lang="en-US" altLang="en-US" smtClean="0"/>
              <a:t>Forward-Backward</a:t>
            </a:r>
          </a:p>
        </p:txBody>
      </p:sp>
      <p:sp>
        <p:nvSpPr>
          <p:cNvPr id="22531" name="Content Placeholder 2"/>
          <p:cNvSpPr>
            <a:spLocks noGrp="1"/>
          </p:cNvSpPr>
          <p:nvPr>
            <p:ph idx="1"/>
          </p:nvPr>
        </p:nvSpPr>
        <p:spPr>
          <a:xfrm>
            <a:off x="304800" y="609600"/>
            <a:ext cx="8534400" cy="6248400"/>
          </a:xfrm>
        </p:spPr>
        <p:txBody>
          <a:bodyPr>
            <a:normAutofit fontScale="92500" lnSpcReduction="20000"/>
          </a:bodyPr>
          <a:lstStyle/>
          <a:p>
            <a:pPr eaLnBrk="1" hangingPunct="1">
              <a:defRPr/>
            </a:pPr>
            <a:r>
              <a:rPr lang="en-US" dirty="0" smtClean="0"/>
              <a:t>We compute the forward probabilities as before </a:t>
            </a:r>
          </a:p>
          <a:p>
            <a:pPr lvl="1" eaLnBrk="1" hangingPunct="1">
              <a:defRPr/>
            </a:pPr>
            <a:r>
              <a:rPr lang="en-US" dirty="0" smtClean="0"/>
              <a:t>computing </a:t>
            </a:r>
            <a:r>
              <a:rPr lang="en-US" dirty="0" smtClean="0">
                <a:latin typeface="Symbol" pitchFamily="18" charset="2"/>
              </a:rPr>
              <a:t>a</a:t>
            </a:r>
            <a:r>
              <a:rPr lang="en-US" baseline="-25000" dirty="0" smtClean="0"/>
              <a:t>t</a:t>
            </a:r>
            <a:r>
              <a:rPr lang="en-US" dirty="0" smtClean="0"/>
              <a:t>(</a:t>
            </a:r>
            <a:r>
              <a:rPr lang="en-US" dirty="0" err="1" smtClean="0"/>
              <a:t>i</a:t>
            </a:r>
            <a:r>
              <a:rPr lang="en-US" dirty="0" smtClean="0"/>
              <a:t>) for each time unit t and each state </a:t>
            </a:r>
            <a:r>
              <a:rPr lang="en-US" dirty="0" err="1" smtClean="0"/>
              <a:t>i</a:t>
            </a:r>
            <a:endParaRPr lang="en-US" dirty="0" smtClean="0"/>
          </a:p>
          <a:p>
            <a:pPr eaLnBrk="1" hangingPunct="1">
              <a:defRPr/>
            </a:pPr>
            <a:r>
              <a:rPr lang="en-US" dirty="0" smtClean="0"/>
              <a:t>The backward portion is similar but reversed</a:t>
            </a:r>
          </a:p>
          <a:p>
            <a:pPr lvl="1" eaLnBrk="1" hangingPunct="1">
              <a:defRPr/>
            </a:pPr>
            <a:r>
              <a:rPr lang="en-US" dirty="0" smtClean="0"/>
              <a:t>computing </a:t>
            </a:r>
            <a:r>
              <a:rPr lang="en-US" dirty="0" err="1" smtClean="0">
                <a:latin typeface="Symbol" pitchFamily="18" charset="2"/>
              </a:rPr>
              <a:t>b</a:t>
            </a:r>
            <a:r>
              <a:rPr lang="en-US" baseline="-25000" dirty="0" err="1" smtClean="0"/>
              <a:t>t</a:t>
            </a:r>
            <a:r>
              <a:rPr lang="en-US" dirty="0" smtClean="0"/>
              <a:t>(</a:t>
            </a:r>
            <a:r>
              <a:rPr lang="en-US" dirty="0" err="1" smtClean="0"/>
              <a:t>i</a:t>
            </a:r>
            <a:r>
              <a:rPr lang="en-US" dirty="0" smtClean="0"/>
              <a:t>) for each time unit t and each state </a:t>
            </a:r>
            <a:r>
              <a:rPr lang="en-US" dirty="0" err="1" smtClean="0"/>
              <a:t>i</a:t>
            </a:r>
            <a:endParaRPr lang="en-US" dirty="0" smtClean="0"/>
          </a:p>
          <a:p>
            <a:pPr eaLnBrk="1" hangingPunct="1">
              <a:defRPr/>
            </a:pPr>
            <a:r>
              <a:rPr lang="en-US" dirty="0" smtClean="0"/>
              <a:t>Initialization step</a:t>
            </a:r>
          </a:p>
          <a:p>
            <a:pPr lvl="1" eaLnBrk="1" hangingPunct="1">
              <a:defRPr/>
            </a:pPr>
            <a:r>
              <a:rPr lang="en-US" dirty="0" err="1" smtClean="0">
                <a:latin typeface="Symbol" pitchFamily="18" charset="2"/>
              </a:rPr>
              <a:t>b</a:t>
            </a:r>
            <a:r>
              <a:rPr lang="en-US" baseline="-25000" dirty="0" err="1" smtClean="0"/>
              <a:t>t</a:t>
            </a:r>
            <a:r>
              <a:rPr lang="en-US" dirty="0" smtClean="0"/>
              <a:t>(</a:t>
            </a:r>
            <a:r>
              <a:rPr lang="en-US" dirty="0" err="1" smtClean="0"/>
              <a:t>i</a:t>
            </a:r>
            <a:r>
              <a:rPr lang="en-US" dirty="0" smtClean="0"/>
              <a:t>) = 1 – unlike the forward algorithm which used the prior probabilities, here we start at 1 (notice that we also start at time t, not time 1)</a:t>
            </a:r>
          </a:p>
          <a:p>
            <a:pPr eaLnBrk="1" hangingPunct="1">
              <a:defRPr/>
            </a:pPr>
            <a:r>
              <a:rPr lang="en-US" dirty="0" smtClean="0"/>
              <a:t>Recursive step</a:t>
            </a:r>
          </a:p>
          <a:p>
            <a:pPr lvl="1" eaLnBrk="1" hangingPunct="1">
              <a:defRPr/>
            </a:pPr>
            <a:r>
              <a:rPr lang="en-US" dirty="0" err="1" smtClean="0">
                <a:latin typeface="Symbol" pitchFamily="18" charset="2"/>
              </a:rPr>
              <a:t>b</a:t>
            </a:r>
            <a:r>
              <a:rPr lang="en-US" baseline="-25000" dirty="0" err="1" smtClean="0"/>
              <a:t>t</a:t>
            </a:r>
            <a:r>
              <a:rPr lang="en-US" dirty="0" smtClean="0"/>
              <a:t>(</a:t>
            </a:r>
            <a:r>
              <a:rPr lang="en-US" dirty="0" err="1" smtClean="0"/>
              <a:t>i</a:t>
            </a:r>
            <a:r>
              <a:rPr lang="en-US" dirty="0" smtClean="0"/>
              <a:t>) = </a:t>
            </a:r>
            <a:r>
              <a:rPr lang="en-US" dirty="0" err="1" smtClean="0">
                <a:latin typeface="Symbol" pitchFamily="18" charset="2"/>
              </a:rPr>
              <a:t>S</a:t>
            </a:r>
            <a:r>
              <a:rPr lang="en-US" dirty="0" err="1" smtClean="0"/>
              <a:t>a</a:t>
            </a:r>
            <a:r>
              <a:rPr lang="en-US" baseline="-25000" dirty="0" err="1" smtClean="0"/>
              <a:t>ij</a:t>
            </a:r>
            <a:r>
              <a:rPr lang="en-US" dirty="0" smtClean="0"/>
              <a:t> * </a:t>
            </a:r>
            <a:r>
              <a:rPr lang="en-US" dirty="0" err="1" smtClean="0"/>
              <a:t>b</a:t>
            </a:r>
            <a:r>
              <a:rPr lang="en-US" baseline="-25000" dirty="0" err="1" smtClean="0"/>
              <a:t>j</a:t>
            </a:r>
            <a:r>
              <a:rPr lang="en-US" dirty="0" smtClean="0"/>
              <a:t>(O</a:t>
            </a:r>
            <a:r>
              <a:rPr lang="en-US" baseline="-25000" dirty="0" smtClean="0"/>
              <a:t>t+1</a:t>
            </a:r>
            <a:r>
              <a:rPr lang="en-US" dirty="0" smtClean="0"/>
              <a:t>)*</a:t>
            </a:r>
            <a:r>
              <a:rPr lang="en-US" dirty="0" smtClean="0">
                <a:latin typeface="Symbol" pitchFamily="18" charset="2"/>
              </a:rPr>
              <a:t>b</a:t>
            </a:r>
            <a:r>
              <a:rPr lang="en-US" baseline="-25000" dirty="0" smtClean="0"/>
              <a:t>t+1</a:t>
            </a:r>
            <a:r>
              <a:rPr lang="en-US" dirty="0" smtClean="0"/>
              <a:t>(j) – the probability of reaching state </a:t>
            </a:r>
            <a:r>
              <a:rPr lang="en-US" dirty="0" err="1" smtClean="0"/>
              <a:t>i</a:t>
            </a:r>
            <a:r>
              <a:rPr lang="en-US" dirty="0" smtClean="0"/>
              <a:t> at time t backwards, is the sum of transitions from all states at time t+1 * the probability of reaching state j at time t+1 * the probability of being at state j given output O</a:t>
            </a:r>
            <a:r>
              <a:rPr lang="en-US" baseline="-25000" dirty="0" smtClean="0"/>
              <a:t>t+1</a:t>
            </a:r>
            <a:r>
              <a:rPr lang="en-US" dirty="0" smtClean="0"/>
              <a:t> </a:t>
            </a:r>
          </a:p>
          <a:p>
            <a:pPr lvl="1" eaLnBrk="1" hangingPunct="1">
              <a:defRPr/>
            </a:pPr>
            <a:r>
              <a:rPr lang="en-US" dirty="0" smtClean="0"/>
              <a:t>this recursive step is almost the same as the step in the forward algorithm except that we use </a:t>
            </a:r>
            <a:r>
              <a:rPr lang="en-US" dirty="0" smtClean="0">
                <a:latin typeface="Symbol" pitchFamily="18" charset="2"/>
              </a:rPr>
              <a:t>b</a:t>
            </a:r>
            <a:r>
              <a:rPr lang="en-US" dirty="0" smtClean="0"/>
              <a:t> instead of </a:t>
            </a:r>
            <a:r>
              <a:rPr lang="en-US" dirty="0" smtClean="0">
                <a:latin typeface="Symbol" pitchFamily="18" charset="2"/>
              </a:rPr>
              <a:t>a</a:t>
            </a:r>
            <a:endParaRPr lang="en-US" baseline="-25000" dirty="0" smtClean="0">
              <a:latin typeface="Symbol" pitchFamily="18" charset="2"/>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28600"/>
            <a:ext cx="8071009" cy="640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401041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76200"/>
            <a:ext cx="8229600" cy="1143000"/>
          </a:xfrm>
        </p:spPr>
        <p:txBody>
          <a:bodyPr/>
          <a:lstStyle/>
          <a:p>
            <a:pPr eaLnBrk="1" hangingPunct="1"/>
            <a:r>
              <a:rPr lang="en-US" altLang="en-US" smtClean="0"/>
              <a:t>The Viterbi Algorithm</a:t>
            </a:r>
          </a:p>
        </p:txBody>
      </p:sp>
      <p:sp>
        <p:nvSpPr>
          <p:cNvPr id="3" name="Content Placeholder 2"/>
          <p:cNvSpPr>
            <a:spLocks noGrp="1"/>
          </p:cNvSpPr>
          <p:nvPr>
            <p:ph idx="1"/>
          </p:nvPr>
        </p:nvSpPr>
        <p:spPr>
          <a:xfrm>
            <a:off x="304800" y="838200"/>
            <a:ext cx="8534400" cy="6019800"/>
          </a:xfrm>
        </p:spPr>
        <p:txBody>
          <a:bodyPr>
            <a:normAutofit fontScale="85000" lnSpcReduction="10000"/>
          </a:bodyPr>
          <a:lstStyle/>
          <a:p>
            <a:pPr eaLnBrk="1" hangingPunct="1">
              <a:defRPr/>
            </a:pPr>
            <a:r>
              <a:rPr lang="en-US" dirty="0" smtClean="0"/>
              <a:t>The forward backward algorithm requires </a:t>
            </a:r>
            <a:r>
              <a:rPr lang="en-US" dirty="0" err="1" smtClean="0"/>
              <a:t>recomputing</a:t>
            </a:r>
            <a:r>
              <a:rPr lang="en-US" dirty="0" smtClean="0"/>
              <a:t> transitions between many pairs of nodes</a:t>
            </a:r>
          </a:p>
          <a:p>
            <a:pPr lvl="1">
              <a:defRPr/>
            </a:pPr>
            <a:r>
              <a:rPr lang="en-US" dirty="0" smtClean="0"/>
              <a:t>for instance, the transition from node 1 to node 3 between time 4 and 5 would be recomputed for every node at time 6</a:t>
            </a:r>
          </a:p>
          <a:p>
            <a:pPr lvl="1">
              <a:defRPr/>
            </a:pPr>
            <a:r>
              <a:rPr lang="en-US" dirty="0" smtClean="0"/>
              <a:t>similarly, we would </a:t>
            </a:r>
            <a:r>
              <a:rPr lang="en-US" dirty="0" err="1" smtClean="0"/>
              <a:t>recompute</a:t>
            </a:r>
            <a:r>
              <a:rPr lang="en-US" dirty="0" smtClean="0"/>
              <a:t> many partial paths such as from node 1 to 2 to 3 to 4 between time units 1 and 4</a:t>
            </a:r>
          </a:p>
          <a:p>
            <a:pPr lvl="1">
              <a:defRPr/>
            </a:pPr>
            <a:r>
              <a:rPr lang="en-US" dirty="0" smtClean="0"/>
              <a:t>we will use dynamic programming to remember every computation we have already made so that we do not have to repeat computations</a:t>
            </a:r>
          </a:p>
          <a:p>
            <a:pPr lvl="1" eaLnBrk="1" hangingPunct="1">
              <a:defRPr/>
            </a:pPr>
            <a:r>
              <a:rPr lang="en-US" dirty="0" smtClean="0"/>
              <a:t>we will also apply recursion to implement the forward backward algorithm</a:t>
            </a:r>
          </a:p>
          <a:p>
            <a:pPr lvl="2">
              <a:defRPr/>
            </a:pPr>
            <a:r>
              <a:rPr lang="en-US" dirty="0" smtClean="0"/>
              <a:t>lets assume at some time t, we know the best paths to all states</a:t>
            </a:r>
          </a:p>
          <a:p>
            <a:pPr lvl="2">
              <a:defRPr/>
            </a:pPr>
            <a:r>
              <a:rPr lang="en-US" dirty="0" smtClean="0"/>
              <a:t>at time t+1, we extend each of the best paths to time t by finding the best transition from time t to a state at t+1</a:t>
            </a:r>
          </a:p>
          <a:p>
            <a:pPr>
              <a:defRPr/>
            </a:pPr>
            <a:r>
              <a:rPr lang="en-US" dirty="0" smtClean="0"/>
              <a:t>The dynamic programming recursive implementation of forward-backward is known as the Viterbi Algorithm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28600"/>
            <a:ext cx="8229600" cy="1143000"/>
          </a:xfrm>
        </p:spPr>
        <p:txBody>
          <a:bodyPr/>
          <a:lstStyle/>
          <a:p>
            <a:r>
              <a:rPr lang="en-US" altLang="en-US"/>
              <a:t>Supervised Learning</a:t>
            </a:r>
          </a:p>
        </p:txBody>
      </p:sp>
      <p:sp>
        <p:nvSpPr>
          <p:cNvPr id="6149" name="Rectangle 5"/>
          <p:cNvSpPr>
            <a:spLocks noGrp="1" noChangeArrowheads="1"/>
          </p:cNvSpPr>
          <p:nvPr>
            <p:ph type="body" sz="half" idx="1"/>
          </p:nvPr>
        </p:nvSpPr>
        <p:spPr>
          <a:xfrm>
            <a:off x="152400" y="685800"/>
            <a:ext cx="8839200" cy="6172200"/>
          </a:xfrm>
        </p:spPr>
        <p:txBody>
          <a:bodyPr>
            <a:normAutofit/>
          </a:bodyPr>
          <a:lstStyle/>
          <a:p>
            <a:pPr>
              <a:lnSpc>
                <a:spcPct val="90000"/>
              </a:lnSpc>
            </a:pPr>
            <a:r>
              <a:rPr lang="en-US" altLang="en-US" sz="3200" dirty="0"/>
              <a:t>The idea behind supervised learning is that the learning system is offered examples</a:t>
            </a:r>
          </a:p>
          <a:p>
            <a:pPr lvl="1">
              <a:lnSpc>
                <a:spcPct val="90000"/>
              </a:lnSpc>
            </a:pPr>
            <a:r>
              <a:rPr lang="en-US" altLang="en-US" sz="2800" dirty="0"/>
              <a:t>The system uses what it already knows to respond to an </a:t>
            </a:r>
            <a:r>
              <a:rPr lang="en-US" altLang="en-US" sz="2800" dirty="0" smtClean="0"/>
              <a:t>input</a:t>
            </a:r>
            <a:endParaRPr lang="en-US" altLang="en-US" sz="2800" dirty="0"/>
          </a:p>
          <a:p>
            <a:pPr lvl="2">
              <a:lnSpc>
                <a:spcPct val="90000"/>
              </a:lnSpc>
            </a:pPr>
            <a:r>
              <a:rPr lang="en-US" altLang="en-US" dirty="0" smtClean="0"/>
              <a:t>if </a:t>
            </a:r>
            <a:r>
              <a:rPr lang="en-US" altLang="en-US" dirty="0"/>
              <a:t>correct, </a:t>
            </a:r>
            <a:r>
              <a:rPr lang="en-US" altLang="en-US" dirty="0" smtClean="0"/>
              <a:t>system </a:t>
            </a:r>
            <a:r>
              <a:rPr lang="en-US" altLang="en-US" dirty="0"/>
              <a:t>strengthens </a:t>
            </a:r>
            <a:r>
              <a:rPr lang="en-US" altLang="en-US" dirty="0" smtClean="0"/>
              <a:t>components </a:t>
            </a:r>
            <a:r>
              <a:rPr lang="en-US" altLang="en-US" dirty="0"/>
              <a:t>that led to the right answer</a:t>
            </a:r>
          </a:p>
          <a:p>
            <a:pPr lvl="2">
              <a:lnSpc>
                <a:spcPct val="90000"/>
              </a:lnSpc>
            </a:pPr>
            <a:r>
              <a:rPr lang="en-US" altLang="en-US" dirty="0" smtClean="0"/>
              <a:t>if </a:t>
            </a:r>
            <a:r>
              <a:rPr lang="en-US" altLang="en-US" dirty="0"/>
              <a:t>incorrect, </a:t>
            </a:r>
            <a:r>
              <a:rPr lang="en-US" altLang="en-US" dirty="0" smtClean="0"/>
              <a:t>system </a:t>
            </a:r>
            <a:r>
              <a:rPr lang="en-US" altLang="en-US" dirty="0"/>
              <a:t>weakens </a:t>
            </a:r>
            <a:r>
              <a:rPr lang="en-US" altLang="en-US" dirty="0" smtClean="0"/>
              <a:t>components </a:t>
            </a:r>
            <a:r>
              <a:rPr lang="en-US" altLang="en-US" dirty="0"/>
              <a:t>that led to the wrong answer</a:t>
            </a:r>
          </a:p>
          <a:p>
            <a:pPr lvl="1">
              <a:lnSpc>
                <a:spcPct val="90000"/>
              </a:lnSpc>
            </a:pPr>
            <a:r>
              <a:rPr lang="en-US" altLang="en-US" sz="2800" dirty="0"/>
              <a:t>This is performed for each item in the training set</a:t>
            </a:r>
          </a:p>
          <a:p>
            <a:pPr lvl="1">
              <a:lnSpc>
                <a:spcPct val="90000"/>
              </a:lnSpc>
            </a:pPr>
            <a:r>
              <a:rPr lang="en-US" altLang="en-US" sz="2800" dirty="0"/>
              <a:t>Repeat some number of iterations or until the system “converges” to an </a:t>
            </a:r>
            <a:r>
              <a:rPr lang="en-US" altLang="en-US" sz="2800" dirty="0" smtClean="0"/>
              <a:t>answer</a:t>
            </a:r>
          </a:p>
          <a:p>
            <a:pPr>
              <a:lnSpc>
                <a:spcPct val="90000"/>
              </a:lnSpc>
            </a:pPr>
            <a:r>
              <a:rPr lang="en-US" altLang="en-US" sz="3200" dirty="0" smtClean="0"/>
              <a:t>Once “trained”, we test the system with the testing set data</a:t>
            </a:r>
          </a:p>
          <a:p>
            <a:pPr lvl="1">
              <a:lnSpc>
                <a:spcPct val="90000"/>
              </a:lnSpc>
            </a:pPr>
            <a:r>
              <a:rPr lang="en-US" altLang="en-US" dirty="0" smtClean="0"/>
              <a:t>Note that supervised learning can result in an “</a:t>
            </a:r>
            <a:r>
              <a:rPr lang="en-US" altLang="en-US" dirty="0" err="1" smtClean="0"/>
              <a:t>overtrained</a:t>
            </a:r>
            <a:r>
              <a:rPr lang="en-US" altLang="en-US" dirty="0" smtClean="0"/>
              <a:t>” structure so that it learns the training set but does not translate well to the testing set</a:t>
            </a:r>
            <a:endParaRPr lang="en-US"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76200"/>
            <a:ext cx="8229600" cy="1143000"/>
          </a:xfrm>
        </p:spPr>
        <p:txBody>
          <a:bodyPr/>
          <a:lstStyle/>
          <a:p>
            <a:pPr eaLnBrk="1" hangingPunct="1"/>
            <a:r>
              <a:rPr lang="en-US" altLang="en-US" smtClean="0"/>
              <a:t>Viterbi Formally Described</a:t>
            </a:r>
          </a:p>
        </p:txBody>
      </p:sp>
      <p:sp>
        <p:nvSpPr>
          <p:cNvPr id="3" name="Content Placeholder 2"/>
          <p:cNvSpPr>
            <a:spLocks noGrp="1"/>
          </p:cNvSpPr>
          <p:nvPr>
            <p:ph idx="1"/>
          </p:nvPr>
        </p:nvSpPr>
        <p:spPr>
          <a:xfrm>
            <a:off x="457200" y="914400"/>
            <a:ext cx="8229600" cy="5943600"/>
          </a:xfrm>
        </p:spPr>
        <p:txBody>
          <a:bodyPr>
            <a:normAutofit fontScale="92500"/>
          </a:bodyPr>
          <a:lstStyle/>
          <a:p>
            <a:pPr eaLnBrk="1" hangingPunct="1">
              <a:defRPr/>
            </a:pPr>
            <a:r>
              <a:rPr lang="en-US" dirty="0" smtClean="0"/>
              <a:t>Initialization step</a:t>
            </a:r>
          </a:p>
          <a:p>
            <a:pPr lvl="1" eaLnBrk="1" hangingPunct="1">
              <a:defRPr/>
            </a:pPr>
            <a:r>
              <a:rPr lang="en-US" dirty="0" smtClean="0">
                <a:latin typeface="Symbol" pitchFamily="18" charset="2"/>
              </a:rPr>
              <a:t>d</a:t>
            </a:r>
            <a:r>
              <a:rPr lang="en-US" baseline="-25000" dirty="0" smtClean="0"/>
              <a:t>1</a:t>
            </a:r>
            <a:r>
              <a:rPr lang="en-US" dirty="0" smtClean="0"/>
              <a:t>(</a:t>
            </a:r>
            <a:r>
              <a:rPr lang="en-US" dirty="0" err="1" smtClean="0"/>
              <a:t>i</a:t>
            </a:r>
            <a:r>
              <a:rPr lang="en-US" dirty="0" smtClean="0"/>
              <a:t>) = </a:t>
            </a:r>
            <a:r>
              <a:rPr lang="en-US" dirty="0" smtClean="0">
                <a:latin typeface="Symbol" pitchFamily="18" charset="2"/>
              </a:rPr>
              <a:t>p</a:t>
            </a:r>
            <a:r>
              <a:rPr lang="en-US" baseline="-25000" dirty="0" smtClean="0"/>
              <a:t>i</a:t>
            </a:r>
            <a:r>
              <a:rPr lang="en-US" dirty="0" smtClean="0"/>
              <a:t>*b</a:t>
            </a:r>
            <a:r>
              <a:rPr lang="en-US" baseline="-25000" dirty="0" smtClean="0"/>
              <a:t>i</a:t>
            </a:r>
            <a:r>
              <a:rPr lang="en-US" dirty="0" smtClean="0"/>
              <a:t>(O</a:t>
            </a:r>
            <a:r>
              <a:rPr lang="en-US" baseline="-25000" dirty="0" smtClean="0"/>
              <a:t>1</a:t>
            </a:r>
            <a:r>
              <a:rPr lang="en-US" dirty="0" smtClean="0"/>
              <a:t>) – same as in the forward algorithm</a:t>
            </a:r>
          </a:p>
          <a:p>
            <a:pPr lvl="1" eaLnBrk="1" hangingPunct="1">
              <a:defRPr/>
            </a:pPr>
            <a:r>
              <a:rPr lang="en-US" dirty="0" smtClean="0">
                <a:latin typeface="Symbol" pitchFamily="18" charset="2"/>
              </a:rPr>
              <a:t>y</a:t>
            </a:r>
            <a:r>
              <a:rPr lang="en-US" baseline="-25000" dirty="0" smtClean="0">
                <a:latin typeface="Symbol" pitchFamily="18" charset="2"/>
              </a:rPr>
              <a:t>1</a:t>
            </a:r>
            <a:r>
              <a:rPr lang="en-US" dirty="0" smtClean="0">
                <a:latin typeface="Symbol" pitchFamily="18" charset="2"/>
              </a:rPr>
              <a:t>(</a:t>
            </a:r>
            <a:r>
              <a:rPr lang="en-US" dirty="0" err="1" smtClean="0">
                <a:cs typeface="Times New Roman" pitchFamily="18" charset="0"/>
              </a:rPr>
              <a:t>i</a:t>
            </a:r>
            <a:r>
              <a:rPr lang="en-US" dirty="0" smtClean="0">
                <a:latin typeface="Symbol" pitchFamily="18" charset="2"/>
              </a:rPr>
              <a:t>) = 0</a:t>
            </a:r>
            <a:r>
              <a:rPr lang="en-US" dirty="0" smtClean="0">
                <a:cs typeface="Times New Roman" pitchFamily="18" charset="0"/>
              </a:rPr>
              <a:t> – this array will represent the state that maximized our path leading to the prior state</a:t>
            </a:r>
          </a:p>
          <a:p>
            <a:pPr eaLnBrk="1" hangingPunct="1">
              <a:defRPr/>
            </a:pPr>
            <a:r>
              <a:rPr lang="en-US" dirty="0" smtClean="0">
                <a:cs typeface="Times New Roman" pitchFamily="18" charset="0"/>
              </a:rPr>
              <a:t>The recursive step</a:t>
            </a:r>
          </a:p>
          <a:p>
            <a:pPr lvl="1" eaLnBrk="1" hangingPunct="1">
              <a:defRPr/>
            </a:pPr>
            <a:r>
              <a:rPr lang="en-US" dirty="0" smtClean="0">
                <a:latin typeface="Symbol" pitchFamily="18" charset="2"/>
              </a:rPr>
              <a:t>d</a:t>
            </a:r>
            <a:r>
              <a:rPr lang="en-US" baseline="-25000" dirty="0" smtClean="0"/>
              <a:t>t+1</a:t>
            </a:r>
            <a:r>
              <a:rPr lang="en-US" dirty="0" smtClean="0"/>
              <a:t>(j) = max [</a:t>
            </a:r>
            <a:r>
              <a:rPr lang="en-US" dirty="0" err="1" smtClean="0">
                <a:latin typeface="Symbol" pitchFamily="18" charset="2"/>
              </a:rPr>
              <a:t>d</a:t>
            </a:r>
            <a:r>
              <a:rPr lang="en-US" baseline="-25000" dirty="0" err="1" smtClean="0"/>
              <a:t>t</a:t>
            </a:r>
            <a:r>
              <a:rPr lang="en-US" dirty="0" smtClean="0"/>
              <a:t>(</a:t>
            </a:r>
            <a:r>
              <a:rPr lang="en-US" dirty="0" err="1" smtClean="0"/>
              <a:t>i</a:t>
            </a:r>
            <a:r>
              <a:rPr lang="en-US" dirty="0" smtClean="0"/>
              <a:t>)*</a:t>
            </a:r>
            <a:r>
              <a:rPr lang="en-US" dirty="0" err="1" smtClean="0"/>
              <a:t>a</a:t>
            </a:r>
            <a:r>
              <a:rPr lang="en-US" baseline="-25000" dirty="0" err="1" smtClean="0"/>
              <a:t>ij</a:t>
            </a:r>
            <a:r>
              <a:rPr lang="en-US" dirty="0" smtClean="0"/>
              <a:t>]*</a:t>
            </a:r>
            <a:r>
              <a:rPr lang="en-US" dirty="0" err="1" smtClean="0"/>
              <a:t>b</a:t>
            </a:r>
            <a:r>
              <a:rPr lang="en-US" baseline="-25000" dirty="0" err="1" smtClean="0"/>
              <a:t>j</a:t>
            </a:r>
            <a:r>
              <a:rPr lang="en-US" dirty="0" smtClean="0"/>
              <a:t>(O</a:t>
            </a:r>
            <a:r>
              <a:rPr lang="en-US" baseline="-25000" dirty="0" smtClean="0"/>
              <a:t>t+1</a:t>
            </a:r>
            <a:r>
              <a:rPr lang="en-US" dirty="0" smtClean="0"/>
              <a:t>) – here, we look at all of the previous states </a:t>
            </a:r>
            <a:r>
              <a:rPr lang="en-US" dirty="0" err="1" smtClean="0"/>
              <a:t>i</a:t>
            </a:r>
            <a:r>
              <a:rPr lang="en-US" dirty="0" smtClean="0"/>
              <a:t> at time t, and compute the state transition from t to t+1 that gives us the maximum value of </a:t>
            </a:r>
            <a:r>
              <a:rPr lang="en-US" dirty="0" err="1" smtClean="0">
                <a:latin typeface="Symbol" pitchFamily="18" charset="2"/>
              </a:rPr>
              <a:t>d</a:t>
            </a:r>
            <a:r>
              <a:rPr lang="en-US" baseline="-25000" dirty="0" err="1" smtClean="0"/>
              <a:t>t</a:t>
            </a:r>
            <a:r>
              <a:rPr lang="en-US" dirty="0" smtClean="0"/>
              <a:t>(</a:t>
            </a:r>
            <a:r>
              <a:rPr lang="en-US" dirty="0" err="1" smtClean="0"/>
              <a:t>i</a:t>
            </a:r>
            <a:r>
              <a:rPr lang="en-US" dirty="0" smtClean="0"/>
              <a:t>)*</a:t>
            </a:r>
            <a:r>
              <a:rPr lang="en-US" dirty="0" err="1" smtClean="0"/>
              <a:t>a</a:t>
            </a:r>
            <a:r>
              <a:rPr lang="en-US" baseline="-25000" dirty="0" err="1" smtClean="0"/>
              <a:t>ij</a:t>
            </a:r>
            <a:r>
              <a:rPr lang="en-US" baseline="-25000" dirty="0" smtClean="0"/>
              <a:t> </a:t>
            </a:r>
            <a:r>
              <a:rPr lang="en-US" dirty="0" smtClean="0"/>
              <a:t>–multiply that by the likelihood of this state being true given this time unit’s observation (see the next slide for a visual representation)</a:t>
            </a:r>
          </a:p>
          <a:p>
            <a:pPr lvl="1" eaLnBrk="1" hangingPunct="1">
              <a:defRPr/>
            </a:pPr>
            <a:r>
              <a:rPr lang="en-US" dirty="0" smtClean="0">
                <a:latin typeface="Symbol" pitchFamily="18" charset="2"/>
              </a:rPr>
              <a:t>y</a:t>
            </a:r>
            <a:r>
              <a:rPr lang="en-US" baseline="-25000" dirty="0" smtClean="0"/>
              <a:t>t+1</a:t>
            </a:r>
            <a:r>
              <a:rPr lang="en-US" dirty="0" smtClean="0"/>
              <a:t>(j) = </a:t>
            </a:r>
            <a:r>
              <a:rPr lang="en-US" dirty="0" err="1" smtClean="0"/>
              <a:t>argmax</a:t>
            </a:r>
            <a:r>
              <a:rPr lang="en-US" dirty="0" smtClean="0"/>
              <a:t> [</a:t>
            </a:r>
            <a:r>
              <a:rPr lang="en-US" dirty="0" err="1" smtClean="0">
                <a:latin typeface="Symbol" pitchFamily="18" charset="2"/>
              </a:rPr>
              <a:t>d</a:t>
            </a:r>
            <a:r>
              <a:rPr lang="en-US" baseline="-25000" dirty="0" err="1" smtClean="0"/>
              <a:t>t</a:t>
            </a:r>
            <a:r>
              <a:rPr lang="en-US" dirty="0" smtClean="0"/>
              <a:t>(</a:t>
            </a:r>
            <a:r>
              <a:rPr lang="en-US" dirty="0" err="1" smtClean="0"/>
              <a:t>i</a:t>
            </a:r>
            <a:r>
              <a:rPr lang="en-US" dirty="0" smtClean="0"/>
              <a:t>)*</a:t>
            </a:r>
            <a:r>
              <a:rPr lang="en-US" dirty="0" err="1" smtClean="0"/>
              <a:t>a</a:t>
            </a:r>
            <a:r>
              <a:rPr lang="en-US" baseline="-25000" dirty="0" err="1" smtClean="0"/>
              <a:t>ij</a:t>
            </a:r>
            <a:r>
              <a:rPr lang="en-US" baseline="-25000" dirty="0" smtClean="0"/>
              <a:t> </a:t>
            </a:r>
            <a:r>
              <a:rPr lang="en-US" dirty="0" smtClean="0"/>
              <a:t>] –which </a:t>
            </a:r>
            <a:r>
              <a:rPr lang="en-US" dirty="0" err="1" smtClean="0"/>
              <a:t>i</a:t>
            </a:r>
            <a:r>
              <a:rPr lang="en-US" dirty="0" smtClean="0"/>
              <a:t> from the possible preceding states led to the maximum value?  Store that</a:t>
            </a:r>
          </a:p>
          <a:p>
            <a:pPr lvl="1" eaLnBrk="1" hangingPunct="1">
              <a:defRPr/>
            </a:pPr>
            <a:endParaRPr lang="en-US" dirty="0" smtClean="0">
              <a:cs typeface="Times New Roman" pitchFamily="18" charset="0"/>
            </a:endParaRPr>
          </a:p>
          <a:p>
            <a:pPr eaLnBrk="1" hangingPunct="1">
              <a:defRPr/>
            </a:pPr>
            <a:endParaRPr lang="en-US" dirty="0">
              <a:latin typeface="Symbol" pitchFamily="18" charset="2"/>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28600"/>
            <a:ext cx="8229600" cy="1143000"/>
          </a:xfrm>
        </p:spPr>
        <p:txBody>
          <a:bodyPr/>
          <a:lstStyle/>
          <a:p>
            <a:pPr eaLnBrk="1" hangingPunct="1"/>
            <a:r>
              <a:rPr lang="en-US" altLang="en-US" smtClean="0"/>
              <a:t>Continued</a:t>
            </a:r>
          </a:p>
        </p:txBody>
      </p:sp>
      <p:sp>
        <p:nvSpPr>
          <p:cNvPr id="3" name="Content Placeholder 2"/>
          <p:cNvSpPr>
            <a:spLocks noGrp="1"/>
          </p:cNvSpPr>
          <p:nvPr>
            <p:ph idx="1"/>
          </p:nvPr>
        </p:nvSpPr>
        <p:spPr>
          <a:xfrm>
            <a:off x="304800" y="533400"/>
            <a:ext cx="8610600" cy="3886200"/>
          </a:xfrm>
        </p:spPr>
        <p:txBody>
          <a:bodyPr>
            <a:normAutofit fontScale="92500" lnSpcReduction="10000"/>
          </a:bodyPr>
          <a:lstStyle/>
          <a:p>
            <a:pPr eaLnBrk="1" hangingPunct="1">
              <a:defRPr/>
            </a:pPr>
            <a:r>
              <a:rPr lang="en-US" dirty="0" smtClean="0"/>
              <a:t>Termination step</a:t>
            </a:r>
          </a:p>
          <a:p>
            <a:pPr lvl="1" eaLnBrk="1" hangingPunct="1">
              <a:defRPr/>
            </a:pPr>
            <a:r>
              <a:rPr lang="en-US" dirty="0" smtClean="0"/>
              <a:t>p* = max[</a:t>
            </a:r>
            <a:r>
              <a:rPr lang="en-US" dirty="0" err="1" smtClean="0">
                <a:latin typeface="Symbol" pitchFamily="18" charset="2"/>
              </a:rPr>
              <a:t>d</a:t>
            </a:r>
            <a:r>
              <a:rPr lang="en-US" baseline="-25000" dirty="0" err="1" smtClean="0"/>
              <a:t>n</a:t>
            </a:r>
            <a:r>
              <a:rPr lang="en-US" dirty="0" smtClean="0"/>
              <a:t>(</a:t>
            </a:r>
            <a:r>
              <a:rPr lang="en-US" dirty="0" err="1" smtClean="0"/>
              <a:t>i</a:t>
            </a:r>
            <a:r>
              <a:rPr lang="en-US" dirty="0" smtClean="0"/>
              <a:t>)] – the probability that the path selected is correct is the path that has the largest probability as found in the final time step from the last recursive call</a:t>
            </a:r>
          </a:p>
          <a:p>
            <a:pPr lvl="1" eaLnBrk="1" hangingPunct="1">
              <a:defRPr/>
            </a:pPr>
            <a:r>
              <a:rPr lang="en-US" dirty="0" smtClean="0"/>
              <a:t>q* = </a:t>
            </a:r>
            <a:r>
              <a:rPr lang="en-US" dirty="0" err="1" smtClean="0"/>
              <a:t>argmax</a:t>
            </a:r>
            <a:r>
              <a:rPr lang="en-US" dirty="0" smtClean="0"/>
              <a:t> [</a:t>
            </a:r>
            <a:r>
              <a:rPr lang="en-US" dirty="0" err="1" smtClean="0">
                <a:latin typeface="Symbol" pitchFamily="18" charset="2"/>
              </a:rPr>
              <a:t>d</a:t>
            </a:r>
            <a:r>
              <a:rPr lang="en-US" baseline="-25000" dirty="0" err="1" smtClean="0"/>
              <a:t>n</a:t>
            </a:r>
            <a:r>
              <a:rPr lang="en-US" dirty="0" smtClean="0"/>
              <a:t>(</a:t>
            </a:r>
            <a:r>
              <a:rPr lang="en-US" dirty="0" err="1" smtClean="0"/>
              <a:t>i</a:t>
            </a:r>
            <a:r>
              <a:rPr lang="en-US" dirty="0" smtClean="0"/>
              <a:t>)] – this is the last state reached</a:t>
            </a:r>
          </a:p>
          <a:p>
            <a:pPr eaLnBrk="1" hangingPunct="1">
              <a:defRPr/>
            </a:pPr>
            <a:r>
              <a:rPr lang="en-US" dirty="0" smtClean="0"/>
              <a:t>Path backtracking</a:t>
            </a:r>
          </a:p>
          <a:p>
            <a:pPr lvl="1" eaLnBrk="1" hangingPunct="1">
              <a:defRPr/>
            </a:pPr>
            <a:r>
              <a:rPr lang="en-US" dirty="0" smtClean="0"/>
              <a:t>Now that we have found the best path, we backtrack using the array </a:t>
            </a:r>
            <a:r>
              <a:rPr lang="en-US" dirty="0" smtClean="0">
                <a:latin typeface="Symbol" pitchFamily="18" charset="2"/>
              </a:rPr>
              <a:t>y</a:t>
            </a:r>
            <a:r>
              <a:rPr lang="en-US" dirty="0" smtClean="0"/>
              <a:t> starting at </a:t>
            </a:r>
            <a:r>
              <a:rPr lang="en-US" dirty="0" smtClean="0">
                <a:latin typeface="Symbol" pitchFamily="18" charset="2"/>
              </a:rPr>
              <a:t>y</a:t>
            </a:r>
            <a:r>
              <a:rPr lang="en-US" dirty="0" smtClean="0"/>
              <a:t>[q*] until we reach time unit 1</a:t>
            </a:r>
            <a:endParaRPr lang="en-US" dirty="0"/>
          </a:p>
        </p:txBody>
      </p:sp>
      <p:sp>
        <p:nvSpPr>
          <p:cNvPr id="19460" name="TextBox 4"/>
          <p:cNvSpPr txBox="1">
            <a:spLocks noChangeArrowheads="1"/>
          </p:cNvSpPr>
          <p:nvPr/>
        </p:nvSpPr>
        <p:spPr bwMode="auto">
          <a:xfrm>
            <a:off x="293688" y="4464050"/>
            <a:ext cx="4964112"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200">
                <a:latin typeface="Times New Roman" pitchFamily="18" charset="0"/>
                <a:cs typeface="Times New Roman" pitchFamily="18" charset="0"/>
              </a:rPr>
              <a:t>At time t-1, we know the best paths to reach each of the states</a:t>
            </a:r>
          </a:p>
          <a:p>
            <a:pPr eaLnBrk="1" hangingPunct="1"/>
            <a:endParaRPr lang="en-US" altLang="en-US" sz="2200">
              <a:latin typeface="Times New Roman" pitchFamily="18" charset="0"/>
              <a:cs typeface="Times New Roman" pitchFamily="18" charset="0"/>
            </a:endParaRPr>
          </a:p>
          <a:p>
            <a:pPr eaLnBrk="1" hangingPunct="1"/>
            <a:r>
              <a:rPr lang="en-US" altLang="en-US" sz="2200">
                <a:latin typeface="Times New Roman" pitchFamily="18" charset="0"/>
                <a:cs typeface="Times New Roman" pitchFamily="18" charset="0"/>
              </a:rPr>
              <a:t>Now at time t, we look at each  state si, and try to extend the path from t-1 to t</a:t>
            </a:r>
          </a:p>
        </p:txBody>
      </p:sp>
      <p:pic>
        <p:nvPicPr>
          <p:cNvPr id="19461"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3986213"/>
            <a:ext cx="3371850" cy="264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rtlCol="0">
            <a:normAutofit fontScale="90000"/>
          </a:bodyPr>
          <a:lstStyle/>
          <a:p>
            <a:pPr eaLnBrk="1" fontAlgn="auto" hangingPunct="1">
              <a:spcAft>
                <a:spcPts val="0"/>
              </a:spcAft>
              <a:defRPr/>
            </a:pPr>
            <a:r>
              <a:rPr lang="en-US" dirty="0" smtClean="0"/>
              <a:t>How Do We Obtain our Probabilities?</a:t>
            </a:r>
            <a:endParaRPr lang="en-US" dirty="0"/>
          </a:p>
        </p:txBody>
      </p:sp>
      <p:sp>
        <p:nvSpPr>
          <p:cNvPr id="3" name="Content Placeholder 2"/>
          <p:cNvSpPr>
            <a:spLocks noGrp="1"/>
          </p:cNvSpPr>
          <p:nvPr>
            <p:ph idx="1"/>
          </p:nvPr>
        </p:nvSpPr>
        <p:spPr>
          <a:xfrm>
            <a:off x="228600" y="838200"/>
            <a:ext cx="8686800" cy="6019800"/>
          </a:xfrm>
        </p:spPr>
        <p:txBody>
          <a:bodyPr rtlCol="0">
            <a:normAutofit fontScale="85000" lnSpcReduction="10000"/>
          </a:bodyPr>
          <a:lstStyle/>
          <a:p>
            <a:pPr eaLnBrk="1" fontAlgn="auto" hangingPunct="1">
              <a:spcAft>
                <a:spcPts val="0"/>
              </a:spcAft>
              <a:buFont typeface="Arial" pitchFamily="34" charset="0"/>
              <a:buChar char="•"/>
              <a:defRPr/>
            </a:pPr>
            <a:r>
              <a:rPr lang="en-US" dirty="0" smtClean="0"/>
              <a:t>We saw one of the issues involved Bayesian probabilities was gathering accurate probabilities</a:t>
            </a:r>
          </a:p>
          <a:p>
            <a:pPr lvl="1" eaLnBrk="1" fontAlgn="auto" hangingPunct="1">
              <a:spcAft>
                <a:spcPts val="0"/>
              </a:spcAft>
              <a:buFont typeface="Arial" pitchFamily="34" charset="0"/>
              <a:buChar char="–"/>
              <a:defRPr/>
            </a:pPr>
            <a:r>
              <a:rPr lang="en-US" dirty="0" smtClean="0"/>
              <a:t>Like Bayesian probabilities, we need both prior probabilities and transition probabilities (the probability of moving from one state to another)</a:t>
            </a:r>
          </a:p>
          <a:p>
            <a:pPr lvl="1" eaLnBrk="1" fontAlgn="auto" hangingPunct="1">
              <a:spcAft>
                <a:spcPts val="0"/>
              </a:spcAft>
              <a:buFont typeface="Arial" pitchFamily="34" charset="0"/>
              <a:buChar char="–"/>
              <a:defRPr/>
            </a:pPr>
            <a:r>
              <a:rPr lang="en-US" dirty="0" smtClean="0"/>
              <a:t>But here we also need output (or emission) probabilities</a:t>
            </a:r>
          </a:p>
          <a:p>
            <a:pPr eaLnBrk="1" fontAlgn="auto" hangingPunct="1">
              <a:spcAft>
                <a:spcPts val="0"/>
              </a:spcAft>
              <a:buFont typeface="Arial" pitchFamily="34" charset="0"/>
              <a:buChar char="•"/>
              <a:defRPr/>
            </a:pPr>
            <a:r>
              <a:rPr lang="en-US" dirty="0" smtClean="0"/>
              <a:t>We can accumulate probabilities through counting</a:t>
            </a:r>
          </a:p>
          <a:p>
            <a:pPr lvl="1" eaLnBrk="1" fontAlgn="auto" hangingPunct="1">
              <a:spcAft>
                <a:spcPts val="0"/>
              </a:spcAft>
              <a:buFont typeface="Arial" pitchFamily="34" charset="0"/>
              <a:buChar char="–"/>
              <a:defRPr/>
            </a:pPr>
            <a:r>
              <a:rPr lang="en-US" dirty="0" smtClean="0"/>
              <a:t>Given N cases, how many started at state s1?  s2?  s3?</a:t>
            </a:r>
          </a:p>
          <a:p>
            <a:pPr lvl="2" eaLnBrk="1" fontAlgn="auto" hangingPunct="1">
              <a:spcAft>
                <a:spcPts val="0"/>
              </a:spcAft>
              <a:buFont typeface="Arial" panose="020B0604020202020204" pitchFamily="34" charset="0"/>
              <a:buChar char="•"/>
              <a:defRPr/>
            </a:pPr>
            <a:r>
              <a:rPr lang="en-US" dirty="0" smtClean="0"/>
              <a:t>although do we have enough  cases to give us a good representative mix of probabilities?</a:t>
            </a:r>
          </a:p>
          <a:p>
            <a:pPr lvl="1" eaLnBrk="1" fontAlgn="auto" hangingPunct="1">
              <a:spcAft>
                <a:spcPts val="0"/>
              </a:spcAft>
              <a:buFont typeface="Arial" pitchFamily="34" charset="0"/>
              <a:buChar char="–"/>
              <a:defRPr/>
            </a:pPr>
            <a:r>
              <a:rPr lang="en-US" dirty="0" smtClean="0"/>
              <a:t>Given N cases, out of all state transitions, how often do we move from s1 to s2?  From s2 to s3?  Etc</a:t>
            </a:r>
          </a:p>
          <a:p>
            <a:pPr lvl="2" eaLnBrk="1" fontAlgn="auto" hangingPunct="1">
              <a:spcAft>
                <a:spcPts val="0"/>
              </a:spcAft>
              <a:buFont typeface="Arial" panose="020B0604020202020204" pitchFamily="34" charset="0"/>
              <a:buChar char="•"/>
              <a:defRPr/>
            </a:pPr>
            <a:r>
              <a:rPr lang="en-US" dirty="0" smtClean="0"/>
              <a:t>again, are there enough cases to give us a good distribution for transition probabilities? </a:t>
            </a:r>
          </a:p>
          <a:p>
            <a:pPr lvl="1" eaLnBrk="1" fontAlgn="auto" hangingPunct="1">
              <a:spcAft>
                <a:spcPts val="0"/>
              </a:spcAft>
              <a:buFont typeface="Arial" pitchFamily="34" charset="0"/>
              <a:buChar char="–"/>
              <a:defRPr/>
            </a:pPr>
            <a:r>
              <a:rPr lang="en-US" dirty="0" smtClean="0"/>
              <a:t>How do we obtain the output probabilities?  That is, how do we determine the likelihood of seeing output </a:t>
            </a:r>
            <a:r>
              <a:rPr lang="en-US" dirty="0" err="1" smtClean="0"/>
              <a:t>O</a:t>
            </a:r>
            <a:r>
              <a:rPr lang="en-US" baseline="-25000" dirty="0" err="1" smtClean="0"/>
              <a:t>i</a:t>
            </a:r>
            <a:r>
              <a:rPr lang="en-US" dirty="0" smtClean="0"/>
              <a:t> in state </a:t>
            </a:r>
            <a:r>
              <a:rPr lang="en-US" dirty="0" err="1" smtClean="0"/>
              <a:t>S</a:t>
            </a:r>
            <a:r>
              <a:rPr lang="en-US" baseline="-25000" dirty="0" err="1" smtClean="0"/>
              <a:t>j</a:t>
            </a:r>
            <a:r>
              <a:rPr lang="en-US" dirty="0" smtClean="0"/>
              <a: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76200"/>
            <a:ext cx="8229600" cy="1143000"/>
          </a:xfrm>
        </p:spPr>
        <p:txBody>
          <a:bodyPr/>
          <a:lstStyle/>
          <a:p>
            <a:pPr eaLnBrk="1" hangingPunct="1"/>
            <a:r>
              <a:rPr lang="en-US" altLang="en-US" smtClean="0"/>
              <a:t>HMM Problem 3</a:t>
            </a:r>
          </a:p>
        </p:txBody>
      </p:sp>
      <p:sp>
        <p:nvSpPr>
          <p:cNvPr id="27651" name="Content Placeholder 2"/>
          <p:cNvSpPr>
            <a:spLocks noGrp="1"/>
          </p:cNvSpPr>
          <p:nvPr>
            <p:ph idx="1"/>
          </p:nvPr>
        </p:nvSpPr>
        <p:spPr>
          <a:xfrm>
            <a:off x="228600" y="838200"/>
            <a:ext cx="8610600" cy="6019800"/>
          </a:xfrm>
        </p:spPr>
        <p:txBody>
          <a:bodyPr>
            <a:normAutofit fontScale="92500" lnSpcReduction="10000"/>
          </a:bodyPr>
          <a:lstStyle/>
          <a:p>
            <a:pPr eaLnBrk="1" hangingPunct="1"/>
            <a:r>
              <a:rPr lang="en-US" altLang="en-US" dirty="0" smtClean="0"/>
              <a:t>The final problem for HMMs is the most interesting and also the most challenging</a:t>
            </a:r>
          </a:p>
          <a:p>
            <a:pPr eaLnBrk="1" hangingPunct="1"/>
            <a:r>
              <a:rPr lang="en-US" altLang="en-US" dirty="0" smtClean="0"/>
              <a:t>It is also the problem where we need to implement a learning algorithm</a:t>
            </a:r>
          </a:p>
          <a:p>
            <a:pPr lvl="1" eaLnBrk="1" hangingPunct="1"/>
            <a:r>
              <a:rPr lang="en-US" altLang="en-US" dirty="0" smtClean="0">
                <a:cs typeface="Times New Roman" pitchFamily="18" charset="0"/>
              </a:rPr>
              <a:t>It turns out that there is an algorithm for modifying probabilities given a set of correct test cases</a:t>
            </a:r>
          </a:p>
          <a:p>
            <a:pPr lvl="1" eaLnBrk="1" hangingPunct="1"/>
            <a:r>
              <a:rPr lang="en-US" altLang="en-US" dirty="0" smtClean="0">
                <a:cs typeface="Times New Roman" pitchFamily="18" charset="0"/>
              </a:rPr>
              <a:t>The algorithm is called the Baum-Welch algorithm (also known as the Estimation-Modification or EM algorithm) which uses as a component, the forward-backward algorithm </a:t>
            </a:r>
          </a:p>
          <a:p>
            <a:pPr lvl="1" eaLnBrk="1" hangingPunct="1"/>
            <a:r>
              <a:rPr lang="en-US" altLang="en-US" dirty="0" smtClean="0">
                <a:cs typeface="Times New Roman" pitchFamily="18" charset="0"/>
              </a:rPr>
              <a:t>After we have completed one full forward-backward computation for the given input, which is the estimation phase, we take the results and feed them back into the HMM to modify the probabilities (the modification phase)</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76200"/>
            <a:ext cx="8229600" cy="1143000"/>
          </a:xfrm>
        </p:spPr>
        <p:txBody>
          <a:bodyPr/>
          <a:lstStyle/>
          <a:p>
            <a:pPr eaLnBrk="1" hangingPunct="1"/>
            <a:r>
              <a:rPr lang="en-US" altLang="en-US" smtClean="0"/>
              <a:t>Baum-Welch (EM)</a:t>
            </a:r>
          </a:p>
        </p:txBody>
      </p:sp>
      <p:sp>
        <p:nvSpPr>
          <p:cNvPr id="23555" name="Content Placeholder 2"/>
          <p:cNvSpPr>
            <a:spLocks noGrp="1"/>
          </p:cNvSpPr>
          <p:nvPr>
            <p:ph idx="1"/>
          </p:nvPr>
        </p:nvSpPr>
        <p:spPr>
          <a:xfrm>
            <a:off x="228600" y="762000"/>
            <a:ext cx="8686800" cy="6096000"/>
          </a:xfrm>
        </p:spPr>
        <p:txBody>
          <a:bodyPr>
            <a:normAutofit fontScale="85000" lnSpcReduction="10000"/>
          </a:bodyPr>
          <a:lstStyle/>
          <a:p>
            <a:pPr>
              <a:defRPr/>
            </a:pPr>
            <a:r>
              <a:rPr lang="en-US" dirty="0" smtClean="0"/>
              <a:t>We add a new value, the probability of being in state </a:t>
            </a:r>
            <a:r>
              <a:rPr lang="en-US" dirty="0" err="1" smtClean="0"/>
              <a:t>i</a:t>
            </a:r>
            <a:r>
              <a:rPr lang="en-US" dirty="0" smtClean="0"/>
              <a:t> at time t and transitioning to state j, which we will call </a:t>
            </a:r>
            <a:r>
              <a:rPr lang="en-US" dirty="0" err="1" smtClean="0">
                <a:latin typeface="Symbol" pitchFamily="18" charset="2"/>
              </a:rPr>
              <a:t>x</a:t>
            </a:r>
            <a:r>
              <a:rPr lang="en-US" baseline="-25000" dirty="0" err="1" smtClean="0"/>
              <a:t>t</a:t>
            </a:r>
            <a:r>
              <a:rPr lang="en-US" dirty="0" smtClean="0"/>
              <a:t>(</a:t>
            </a:r>
            <a:r>
              <a:rPr lang="en-US" dirty="0" err="1" smtClean="0"/>
              <a:t>i</a:t>
            </a:r>
            <a:r>
              <a:rPr lang="en-US" dirty="0" smtClean="0"/>
              <a:t>, j)</a:t>
            </a:r>
          </a:p>
          <a:p>
            <a:pPr eaLnBrk="1" hangingPunct="1">
              <a:defRPr/>
            </a:pPr>
            <a:r>
              <a:rPr lang="en-US" dirty="0" smtClean="0"/>
              <a:t>Once we have run the forward-backward algorithm, this is easy to compute as</a:t>
            </a:r>
          </a:p>
          <a:p>
            <a:pPr lvl="1" eaLnBrk="1" hangingPunct="1">
              <a:defRPr/>
            </a:pPr>
            <a:r>
              <a:rPr lang="en-US" dirty="0" err="1" smtClean="0">
                <a:latin typeface="Symbol" pitchFamily="18" charset="2"/>
              </a:rPr>
              <a:t>x</a:t>
            </a:r>
            <a:r>
              <a:rPr lang="en-US" baseline="-25000" dirty="0" err="1" smtClean="0"/>
              <a:t>t</a:t>
            </a:r>
            <a:r>
              <a:rPr lang="en-US" dirty="0" smtClean="0"/>
              <a:t>(</a:t>
            </a:r>
            <a:r>
              <a:rPr lang="en-US" dirty="0" err="1" smtClean="0"/>
              <a:t>i</a:t>
            </a:r>
            <a:r>
              <a:rPr lang="en-US" dirty="0" smtClean="0"/>
              <a:t>, j) = </a:t>
            </a:r>
            <a:r>
              <a:rPr lang="en-US" dirty="0" smtClean="0">
                <a:latin typeface="Symbol" pitchFamily="18" charset="2"/>
              </a:rPr>
              <a:t>a</a:t>
            </a:r>
            <a:r>
              <a:rPr lang="en-US" baseline="-25000" dirty="0" smtClean="0"/>
              <a:t>t</a:t>
            </a:r>
            <a:r>
              <a:rPr lang="en-US" dirty="0" smtClean="0"/>
              <a:t>(</a:t>
            </a:r>
            <a:r>
              <a:rPr lang="en-US" dirty="0" err="1" smtClean="0"/>
              <a:t>i</a:t>
            </a:r>
            <a:r>
              <a:rPr lang="en-US" dirty="0" smtClean="0"/>
              <a:t>)*</a:t>
            </a:r>
            <a:r>
              <a:rPr lang="en-US" dirty="0" err="1" smtClean="0"/>
              <a:t>a</a:t>
            </a:r>
            <a:r>
              <a:rPr lang="en-US" baseline="-25000" dirty="0" err="1" smtClean="0"/>
              <a:t>ij</a:t>
            </a:r>
            <a:r>
              <a:rPr lang="en-US" dirty="0" smtClean="0"/>
              <a:t>*</a:t>
            </a:r>
            <a:r>
              <a:rPr lang="en-US" dirty="0" err="1" smtClean="0"/>
              <a:t>b</a:t>
            </a:r>
            <a:r>
              <a:rPr lang="en-US" baseline="-25000" dirty="0" err="1" smtClean="0"/>
              <a:t>j</a:t>
            </a:r>
            <a:r>
              <a:rPr lang="en-US" dirty="0" smtClean="0"/>
              <a:t>(O</a:t>
            </a:r>
            <a:r>
              <a:rPr lang="en-US" baseline="-25000" dirty="0" smtClean="0"/>
              <a:t>t+1</a:t>
            </a:r>
            <a:r>
              <a:rPr lang="en-US" dirty="0" smtClean="0"/>
              <a:t>)*</a:t>
            </a:r>
            <a:r>
              <a:rPr lang="en-US" dirty="0" smtClean="0">
                <a:latin typeface="Symbol" pitchFamily="18" charset="2"/>
              </a:rPr>
              <a:t>b</a:t>
            </a:r>
            <a:r>
              <a:rPr lang="en-US" baseline="-25000" dirty="0" smtClean="0"/>
              <a:t>t+1</a:t>
            </a:r>
            <a:r>
              <a:rPr lang="en-US" dirty="0" smtClean="0"/>
              <a:t>(j) / denominator</a:t>
            </a:r>
          </a:p>
          <a:p>
            <a:pPr eaLnBrk="1" hangingPunct="1">
              <a:defRPr/>
            </a:pPr>
            <a:r>
              <a:rPr lang="en-US" dirty="0" smtClean="0"/>
              <a:t>Before describing the denominator, lets understand the numerator </a:t>
            </a:r>
          </a:p>
          <a:p>
            <a:pPr lvl="1" eaLnBrk="1" hangingPunct="1">
              <a:defRPr/>
            </a:pPr>
            <a:r>
              <a:rPr lang="en-US" dirty="0" smtClean="0"/>
              <a:t>this is the product of the probability of being at state </a:t>
            </a:r>
            <a:r>
              <a:rPr lang="en-US" dirty="0" err="1" smtClean="0"/>
              <a:t>i</a:t>
            </a:r>
            <a:r>
              <a:rPr lang="en-US" dirty="0" smtClean="0"/>
              <a:t> at time t multiplied by the transition probability of going from </a:t>
            </a:r>
            <a:r>
              <a:rPr lang="en-US" dirty="0" err="1" smtClean="0"/>
              <a:t>i</a:t>
            </a:r>
            <a:r>
              <a:rPr lang="en-US" dirty="0" smtClean="0"/>
              <a:t> to j multiplied by the output probability of seeing O</a:t>
            </a:r>
            <a:r>
              <a:rPr lang="en-US" baseline="-25000" dirty="0" smtClean="0"/>
              <a:t>t+1</a:t>
            </a:r>
            <a:r>
              <a:rPr lang="en-US" dirty="0" smtClean="0"/>
              <a:t> at time t+1 multiplied by the probability of being at state j at time t+1</a:t>
            </a:r>
          </a:p>
          <a:p>
            <a:pPr lvl="1" eaLnBrk="1" hangingPunct="1">
              <a:defRPr/>
            </a:pPr>
            <a:r>
              <a:rPr lang="en-US" dirty="0" smtClean="0"/>
              <a:t>that is, it is the value derived by the forward algorithm for state </a:t>
            </a:r>
            <a:r>
              <a:rPr lang="en-US" dirty="0" err="1" smtClean="0"/>
              <a:t>i</a:t>
            </a:r>
            <a:r>
              <a:rPr lang="en-US" dirty="0" smtClean="0"/>
              <a:t> at time t * the value derived by the backward algorithm for state j at time t+1 * transition * output probabilities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28600"/>
            <a:ext cx="8229600" cy="1143000"/>
          </a:xfrm>
        </p:spPr>
        <p:txBody>
          <a:bodyPr/>
          <a:lstStyle/>
          <a:p>
            <a:pPr eaLnBrk="1" hangingPunct="1"/>
            <a:r>
              <a:rPr lang="en-US" altLang="en-US" smtClean="0"/>
              <a:t>Continued</a:t>
            </a:r>
          </a:p>
        </p:txBody>
      </p:sp>
      <p:sp>
        <p:nvSpPr>
          <p:cNvPr id="3" name="Content Placeholder 2"/>
          <p:cNvSpPr>
            <a:spLocks noGrp="1"/>
          </p:cNvSpPr>
          <p:nvPr>
            <p:ph idx="1"/>
          </p:nvPr>
        </p:nvSpPr>
        <p:spPr>
          <a:xfrm>
            <a:off x="304800" y="762000"/>
            <a:ext cx="8534400" cy="6096000"/>
          </a:xfrm>
        </p:spPr>
        <p:txBody>
          <a:bodyPr>
            <a:normAutofit fontScale="92500" lnSpcReduction="10000"/>
          </a:bodyPr>
          <a:lstStyle/>
          <a:p>
            <a:pPr eaLnBrk="1" hangingPunct="1">
              <a:defRPr/>
            </a:pPr>
            <a:r>
              <a:rPr lang="en-US" dirty="0" smtClean="0"/>
              <a:t>The denominator is a normalizing value so that all of our probabilities </a:t>
            </a:r>
            <a:r>
              <a:rPr lang="en-US" dirty="0" err="1" smtClean="0">
                <a:latin typeface="Symbol" pitchFamily="18" charset="2"/>
              </a:rPr>
              <a:t>x</a:t>
            </a:r>
            <a:r>
              <a:rPr lang="en-US" baseline="-25000" dirty="0" err="1" smtClean="0"/>
              <a:t>t</a:t>
            </a:r>
            <a:r>
              <a:rPr lang="en-US" dirty="0" smtClean="0"/>
              <a:t>(</a:t>
            </a:r>
            <a:r>
              <a:rPr lang="en-US" dirty="0" err="1" smtClean="0"/>
              <a:t>i</a:t>
            </a:r>
            <a:r>
              <a:rPr lang="en-US" dirty="0" smtClean="0"/>
              <a:t>, j) for all states </a:t>
            </a:r>
            <a:r>
              <a:rPr lang="en-US" dirty="0" err="1" smtClean="0"/>
              <a:t>i</a:t>
            </a:r>
            <a:r>
              <a:rPr lang="en-US" dirty="0" smtClean="0"/>
              <a:t> and j add up to 1 for time t</a:t>
            </a:r>
          </a:p>
          <a:p>
            <a:pPr lvl="1" eaLnBrk="1" hangingPunct="1">
              <a:defRPr/>
            </a:pPr>
            <a:r>
              <a:rPr lang="en-US" dirty="0" smtClean="0"/>
              <a:t>So this is merely the sum for all </a:t>
            </a:r>
            <a:r>
              <a:rPr lang="en-US" dirty="0" err="1" smtClean="0"/>
              <a:t>i</a:t>
            </a:r>
            <a:r>
              <a:rPr lang="en-US" dirty="0" smtClean="0"/>
              <a:t> and all j of </a:t>
            </a:r>
            <a:r>
              <a:rPr lang="en-US" dirty="0" smtClean="0">
                <a:latin typeface="Symbol" pitchFamily="18" charset="2"/>
              </a:rPr>
              <a:t>a</a:t>
            </a:r>
            <a:r>
              <a:rPr lang="en-US" baseline="-25000" dirty="0" smtClean="0"/>
              <a:t>t</a:t>
            </a:r>
            <a:r>
              <a:rPr lang="en-US" dirty="0" smtClean="0"/>
              <a:t>(</a:t>
            </a:r>
            <a:r>
              <a:rPr lang="en-US" dirty="0" err="1" smtClean="0"/>
              <a:t>i</a:t>
            </a:r>
            <a:r>
              <a:rPr lang="en-US" dirty="0" smtClean="0"/>
              <a:t>)*</a:t>
            </a:r>
            <a:r>
              <a:rPr lang="en-US" dirty="0" err="1" smtClean="0"/>
              <a:t>a</a:t>
            </a:r>
            <a:r>
              <a:rPr lang="en-US" baseline="-25000" dirty="0" err="1" smtClean="0"/>
              <a:t>ij</a:t>
            </a:r>
            <a:r>
              <a:rPr lang="en-US" dirty="0" smtClean="0"/>
              <a:t>*</a:t>
            </a:r>
            <a:r>
              <a:rPr lang="en-US" dirty="0" err="1" smtClean="0"/>
              <a:t>b</a:t>
            </a:r>
            <a:r>
              <a:rPr lang="en-US" baseline="-25000" dirty="0" err="1" smtClean="0"/>
              <a:t>j</a:t>
            </a:r>
            <a:r>
              <a:rPr lang="en-US" dirty="0" smtClean="0"/>
              <a:t>(O</a:t>
            </a:r>
            <a:r>
              <a:rPr lang="en-US" baseline="-25000" dirty="0" smtClean="0"/>
              <a:t>t+1</a:t>
            </a:r>
            <a:r>
              <a:rPr lang="en-US" dirty="0" smtClean="0"/>
              <a:t>)*</a:t>
            </a:r>
            <a:r>
              <a:rPr lang="en-US" dirty="0" smtClean="0">
                <a:latin typeface="Symbol" pitchFamily="18" charset="2"/>
              </a:rPr>
              <a:t>b</a:t>
            </a:r>
            <a:r>
              <a:rPr lang="en-US" baseline="-25000" dirty="0" smtClean="0"/>
              <a:t>t+1</a:t>
            </a:r>
            <a:r>
              <a:rPr lang="en-US" dirty="0" smtClean="0"/>
              <a:t>(j) </a:t>
            </a:r>
          </a:p>
          <a:p>
            <a:pPr eaLnBrk="1" hangingPunct="1">
              <a:defRPr/>
            </a:pPr>
            <a:r>
              <a:rPr lang="en-US" dirty="0" smtClean="0"/>
              <a:t>Now we have some additional work</a:t>
            </a:r>
          </a:p>
          <a:p>
            <a:pPr eaLnBrk="1" hangingPunct="1">
              <a:defRPr/>
            </a:pPr>
            <a:r>
              <a:rPr lang="en-US" dirty="0" smtClean="0"/>
              <a:t>We add </a:t>
            </a:r>
            <a:r>
              <a:rPr lang="en-US" dirty="0" err="1" smtClean="0">
                <a:latin typeface="Symbol" pitchFamily="18" charset="2"/>
              </a:rPr>
              <a:t>g</a:t>
            </a:r>
            <a:r>
              <a:rPr lang="en-US" baseline="-25000" dirty="0" err="1" smtClean="0"/>
              <a:t>t</a:t>
            </a:r>
            <a:r>
              <a:rPr lang="en-US" dirty="0" smtClean="0"/>
              <a:t>(</a:t>
            </a:r>
            <a:r>
              <a:rPr lang="en-US" dirty="0" err="1" smtClean="0"/>
              <a:t>i</a:t>
            </a:r>
            <a:r>
              <a:rPr lang="en-US" dirty="0" smtClean="0"/>
              <a:t>) = </a:t>
            </a:r>
            <a:r>
              <a:rPr lang="en-US" dirty="0" smtClean="0">
                <a:latin typeface="Symbol" pitchFamily="18" charset="2"/>
              </a:rPr>
              <a:t>S </a:t>
            </a:r>
            <a:r>
              <a:rPr lang="en-US" dirty="0" err="1" smtClean="0">
                <a:latin typeface="Symbol" pitchFamily="18" charset="2"/>
              </a:rPr>
              <a:t>x</a:t>
            </a:r>
            <a:r>
              <a:rPr lang="en-US" baseline="-25000" dirty="0" err="1" smtClean="0"/>
              <a:t>t</a:t>
            </a:r>
            <a:r>
              <a:rPr lang="en-US" dirty="0" smtClean="0"/>
              <a:t>(</a:t>
            </a:r>
            <a:r>
              <a:rPr lang="en-US" dirty="0" err="1" smtClean="0"/>
              <a:t>i</a:t>
            </a:r>
            <a:r>
              <a:rPr lang="en-US" dirty="0" smtClean="0"/>
              <a:t>, j) for all j at time t </a:t>
            </a:r>
          </a:p>
          <a:p>
            <a:pPr lvl="1" eaLnBrk="1" hangingPunct="1">
              <a:defRPr/>
            </a:pPr>
            <a:r>
              <a:rPr lang="en-US" dirty="0" smtClean="0"/>
              <a:t>This represents the expected number of times we are at state </a:t>
            </a:r>
            <a:r>
              <a:rPr lang="en-US" dirty="0" err="1" smtClean="0"/>
              <a:t>i</a:t>
            </a:r>
            <a:r>
              <a:rPr lang="en-US" dirty="0" smtClean="0"/>
              <a:t> at time t</a:t>
            </a:r>
          </a:p>
          <a:p>
            <a:pPr lvl="1" eaLnBrk="1" hangingPunct="1">
              <a:defRPr/>
            </a:pPr>
            <a:r>
              <a:rPr lang="en-US" dirty="0" smtClean="0"/>
              <a:t>If we sum up </a:t>
            </a:r>
            <a:r>
              <a:rPr lang="en-US" dirty="0" err="1" smtClean="0">
                <a:latin typeface="Symbol" pitchFamily="18" charset="2"/>
              </a:rPr>
              <a:t>g</a:t>
            </a:r>
            <a:r>
              <a:rPr lang="en-US" baseline="-25000" dirty="0" err="1" smtClean="0"/>
              <a:t>t</a:t>
            </a:r>
            <a:r>
              <a:rPr lang="en-US" dirty="0" smtClean="0"/>
              <a:t>(</a:t>
            </a:r>
            <a:r>
              <a:rPr lang="en-US" dirty="0" err="1" smtClean="0"/>
              <a:t>i</a:t>
            </a:r>
            <a:r>
              <a:rPr lang="en-US" dirty="0" smtClean="0"/>
              <a:t>) for all times t, we have the number of expected times we are in state I</a:t>
            </a:r>
          </a:p>
          <a:p>
            <a:pPr eaLnBrk="1" hangingPunct="1">
              <a:defRPr/>
            </a:pPr>
            <a:r>
              <a:rPr lang="en-US" dirty="0" smtClean="0"/>
              <a:t>Now recall that we may have started with improper probabilities (prior, transition and output)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304800"/>
            <a:ext cx="8229600" cy="1143000"/>
          </a:xfrm>
        </p:spPr>
        <p:txBody>
          <a:bodyPr/>
          <a:lstStyle/>
          <a:p>
            <a:pPr eaLnBrk="1" hangingPunct="1"/>
            <a:r>
              <a:rPr lang="en-US" altLang="en-US" smtClean="0"/>
              <a:t>Re-estimation</a:t>
            </a:r>
          </a:p>
        </p:txBody>
      </p:sp>
      <p:sp>
        <p:nvSpPr>
          <p:cNvPr id="3" name="Content Placeholder 2"/>
          <p:cNvSpPr>
            <a:spLocks noGrp="1"/>
          </p:cNvSpPr>
          <p:nvPr>
            <p:ph idx="1"/>
          </p:nvPr>
        </p:nvSpPr>
        <p:spPr>
          <a:xfrm>
            <a:off x="304800" y="533400"/>
            <a:ext cx="8382000" cy="6324600"/>
          </a:xfrm>
        </p:spPr>
        <p:txBody>
          <a:bodyPr>
            <a:normAutofit fontScale="92500" lnSpcReduction="20000"/>
          </a:bodyPr>
          <a:lstStyle/>
          <a:p>
            <a:pPr marL="342900" lvl="1" indent="-342900" eaLnBrk="1" hangingPunct="1">
              <a:buFont typeface="Arial" charset="0"/>
              <a:buChar char="•"/>
              <a:defRPr/>
            </a:pPr>
            <a:r>
              <a:rPr lang="en-US" sz="3200" dirty="0" smtClean="0"/>
              <a:t>By running the system on some test cases, we can accumulate probabilities of </a:t>
            </a:r>
            <a:r>
              <a:rPr lang="en-US" dirty="0" smtClean="0"/>
              <a:t>how </a:t>
            </a:r>
            <a:r>
              <a:rPr lang="en-US" dirty="0"/>
              <a:t>likely a transition is (transition probability</a:t>
            </a:r>
            <a:r>
              <a:rPr lang="en-US" dirty="0" smtClean="0"/>
              <a:t>), how </a:t>
            </a:r>
            <a:r>
              <a:rPr lang="en-US" dirty="0"/>
              <a:t>likely we start in a given state (prior </a:t>
            </a:r>
            <a:r>
              <a:rPr lang="en-US" dirty="0" smtClean="0"/>
              <a:t>probability), how </a:t>
            </a:r>
            <a:r>
              <a:rPr lang="en-US" dirty="0"/>
              <a:t>likely a state is for a given observation (emission probability)</a:t>
            </a:r>
            <a:endParaRPr lang="en-US" dirty="0" smtClean="0"/>
          </a:p>
          <a:p>
            <a:pPr eaLnBrk="1" hangingPunct="1">
              <a:defRPr/>
            </a:pPr>
            <a:r>
              <a:rPr lang="en-US" dirty="0" smtClean="0"/>
              <a:t>At this point of the Baum Welch algorithm, we have accumulated a summation (from the previous slide) of various states we have visited</a:t>
            </a:r>
          </a:p>
          <a:p>
            <a:pPr lvl="1" eaLnBrk="1" hangingPunct="1">
              <a:defRPr/>
            </a:pPr>
            <a:r>
              <a:rPr lang="en-US" dirty="0" smtClean="0"/>
              <a:t>p(observation </a:t>
            </a:r>
            <a:r>
              <a:rPr lang="en-US" dirty="0" err="1" smtClean="0"/>
              <a:t>i</a:t>
            </a:r>
            <a:r>
              <a:rPr lang="en-US" dirty="0" smtClean="0"/>
              <a:t> | state j) = (expected number of times we saw observation </a:t>
            </a:r>
            <a:r>
              <a:rPr lang="en-US" dirty="0" err="1" smtClean="0"/>
              <a:t>i</a:t>
            </a:r>
            <a:r>
              <a:rPr lang="en-US" dirty="0" smtClean="0"/>
              <a:t> in the test case / number of times we achieved state j) (our observation probabilities)</a:t>
            </a:r>
          </a:p>
          <a:p>
            <a:pPr lvl="1" eaLnBrk="1" hangingPunct="1">
              <a:defRPr/>
            </a:pPr>
            <a:r>
              <a:rPr lang="en-US" dirty="0" smtClean="0"/>
              <a:t>p(state </a:t>
            </a:r>
            <a:r>
              <a:rPr lang="en-US" dirty="0" err="1" smtClean="0"/>
              <a:t>i</a:t>
            </a:r>
            <a:r>
              <a:rPr lang="en-US" dirty="0" smtClean="0"/>
              <a:t> | state j) = (expected number of transitions from </a:t>
            </a:r>
            <a:r>
              <a:rPr lang="en-US" dirty="0" err="1" smtClean="0"/>
              <a:t>i</a:t>
            </a:r>
            <a:r>
              <a:rPr lang="en-US" dirty="0" smtClean="0"/>
              <a:t> to j / number of times we were in state j) (our transition probabilities)</a:t>
            </a:r>
          </a:p>
          <a:p>
            <a:pPr lvl="1" eaLnBrk="1" hangingPunct="1">
              <a:defRPr/>
            </a:pPr>
            <a:r>
              <a:rPr lang="en-US" dirty="0" smtClean="0">
                <a:latin typeface="Symbol" pitchFamily="18" charset="2"/>
              </a:rPr>
              <a:t>p</a:t>
            </a:r>
            <a:r>
              <a:rPr lang="en-US" dirty="0" smtClean="0"/>
              <a:t>(state </a:t>
            </a:r>
            <a:r>
              <a:rPr lang="en-US" dirty="0" err="1" smtClean="0"/>
              <a:t>i</a:t>
            </a:r>
            <a:r>
              <a:rPr lang="en-US" dirty="0" smtClean="0"/>
              <a:t>) = </a:t>
            </a:r>
            <a:r>
              <a:rPr lang="en-US" dirty="0" smtClean="0">
                <a:latin typeface="Symbol" pitchFamily="18" charset="2"/>
              </a:rPr>
              <a:t>a</a:t>
            </a:r>
            <a:r>
              <a:rPr lang="en-US" baseline="-25000" dirty="0" smtClean="0"/>
              <a:t>1</a:t>
            </a:r>
            <a:r>
              <a:rPr lang="en-US" dirty="0" smtClean="0"/>
              <a:t>(</a:t>
            </a:r>
            <a:r>
              <a:rPr lang="en-US" dirty="0" err="1" smtClean="0"/>
              <a:t>i</a:t>
            </a:r>
            <a:r>
              <a:rPr lang="en-US" dirty="0" smtClean="0"/>
              <a:t>)*</a:t>
            </a:r>
            <a:r>
              <a:rPr lang="en-US" dirty="0" smtClean="0">
                <a:latin typeface="Symbol" pitchFamily="18" charset="2"/>
              </a:rPr>
              <a:t>b</a:t>
            </a:r>
            <a:r>
              <a:rPr lang="en-US" baseline="-25000" dirty="0" smtClean="0"/>
              <a:t>1</a:t>
            </a:r>
            <a:r>
              <a:rPr lang="en-US" dirty="0" smtClean="0"/>
              <a:t>(</a:t>
            </a:r>
            <a:r>
              <a:rPr lang="en-US" dirty="0" err="1" smtClean="0"/>
              <a:t>i</a:t>
            </a:r>
            <a:r>
              <a:rPr lang="en-US" dirty="0" smtClean="0"/>
              <a:t>) / </a:t>
            </a:r>
            <a:r>
              <a:rPr lang="en-US" dirty="0" smtClean="0">
                <a:latin typeface="Symbol" pitchFamily="18" charset="2"/>
              </a:rPr>
              <a:t>S</a:t>
            </a:r>
            <a:r>
              <a:rPr lang="en-US" dirty="0" smtClean="0"/>
              <a:t>[</a:t>
            </a:r>
            <a:r>
              <a:rPr lang="en-US" dirty="0" smtClean="0">
                <a:latin typeface="Symbol" pitchFamily="18" charset="2"/>
              </a:rPr>
              <a:t>a</a:t>
            </a:r>
            <a:r>
              <a:rPr lang="en-US" baseline="-25000" dirty="0" smtClean="0"/>
              <a:t>1</a:t>
            </a:r>
            <a:r>
              <a:rPr lang="en-US" dirty="0" smtClean="0"/>
              <a:t>(</a:t>
            </a:r>
            <a:r>
              <a:rPr lang="en-US" dirty="0" err="1" smtClean="0"/>
              <a:t>i</a:t>
            </a:r>
            <a:r>
              <a:rPr lang="en-US" dirty="0" smtClean="0"/>
              <a:t>)*</a:t>
            </a:r>
            <a:r>
              <a:rPr lang="en-US" dirty="0" smtClean="0">
                <a:latin typeface="Symbol" pitchFamily="18" charset="2"/>
              </a:rPr>
              <a:t>b</a:t>
            </a:r>
            <a:r>
              <a:rPr lang="en-US" baseline="-25000" dirty="0" smtClean="0"/>
              <a:t>1</a:t>
            </a:r>
            <a:r>
              <a:rPr lang="en-US" dirty="0" smtClean="0"/>
              <a:t>(</a:t>
            </a:r>
            <a:r>
              <a:rPr lang="en-US" dirty="0" err="1" smtClean="0"/>
              <a:t>i</a:t>
            </a:r>
            <a:r>
              <a:rPr lang="en-US" dirty="0" smtClean="0"/>
              <a:t>)] for all states </a:t>
            </a:r>
            <a:r>
              <a:rPr lang="en-US" dirty="0" err="1" smtClean="0"/>
              <a:t>i</a:t>
            </a:r>
            <a:r>
              <a:rPr lang="en-US" dirty="0" smtClean="0"/>
              <a:t> (this is the prior probability)</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228600"/>
            <a:ext cx="8229600" cy="1143000"/>
          </a:xfrm>
        </p:spPr>
        <p:txBody>
          <a:bodyPr/>
          <a:lstStyle/>
          <a:p>
            <a:pPr eaLnBrk="1" hangingPunct="1"/>
            <a:r>
              <a:rPr lang="en-US" altLang="en-US" smtClean="0"/>
              <a:t>Continued</a:t>
            </a:r>
          </a:p>
        </p:txBody>
      </p:sp>
      <p:sp>
        <p:nvSpPr>
          <p:cNvPr id="3" name="Content Placeholder 2"/>
          <p:cNvSpPr>
            <a:spLocks noGrp="1"/>
          </p:cNvSpPr>
          <p:nvPr>
            <p:ph idx="1"/>
          </p:nvPr>
        </p:nvSpPr>
        <p:spPr>
          <a:xfrm>
            <a:off x="457200" y="533400"/>
            <a:ext cx="8229600" cy="6324600"/>
          </a:xfrm>
        </p:spPr>
        <p:txBody>
          <a:bodyPr>
            <a:normAutofit fontScale="92500" lnSpcReduction="20000"/>
          </a:bodyPr>
          <a:lstStyle/>
          <a:p>
            <a:pPr eaLnBrk="1" hangingPunct="1">
              <a:defRPr/>
            </a:pPr>
            <a:r>
              <a:rPr lang="en-US" dirty="0" smtClean="0"/>
              <a:t>The math may be elusive, and the amount of computations required is intensive but now we have the ability to</a:t>
            </a:r>
          </a:p>
          <a:p>
            <a:pPr lvl="1" eaLnBrk="1" hangingPunct="1">
              <a:defRPr/>
            </a:pPr>
            <a:r>
              <a:rPr lang="en-US" dirty="0" smtClean="0"/>
              <a:t>Start with estimated probabilities (they don’t even have to be very good)</a:t>
            </a:r>
          </a:p>
          <a:p>
            <a:pPr lvl="1" eaLnBrk="1" hangingPunct="1">
              <a:defRPr/>
            </a:pPr>
            <a:r>
              <a:rPr lang="en-US" dirty="0" smtClean="0"/>
              <a:t>Use training examples to adjust the probabilities</a:t>
            </a:r>
          </a:p>
          <a:p>
            <a:pPr lvl="1" eaLnBrk="1" hangingPunct="1">
              <a:defRPr/>
            </a:pPr>
            <a:r>
              <a:rPr lang="en-US" dirty="0" smtClean="0"/>
              <a:t>And continue until the probabilities stabilize</a:t>
            </a:r>
          </a:p>
          <a:p>
            <a:pPr lvl="2" eaLnBrk="1" hangingPunct="1">
              <a:defRPr/>
            </a:pPr>
            <a:r>
              <a:rPr lang="en-US" dirty="0" smtClean="0"/>
              <a:t>that is, between iterations of Baum-Welch, they do not change (or their change is less than a given error rate)</a:t>
            </a:r>
          </a:p>
          <a:p>
            <a:pPr eaLnBrk="1" hangingPunct="1">
              <a:defRPr/>
            </a:pPr>
            <a:r>
              <a:rPr lang="en-US" dirty="0" smtClean="0"/>
              <a:t>So HMMs can be said to learn the proper probabilities through training examples</a:t>
            </a:r>
          </a:p>
          <a:p>
            <a:pPr lvl="1" eaLnBrk="1" hangingPunct="1">
              <a:defRPr/>
            </a:pPr>
            <a:r>
              <a:rPr lang="en-US" dirty="0" smtClean="0"/>
              <a:t>Each training example is merely the observations and the expected output (hidden states)</a:t>
            </a:r>
          </a:p>
          <a:p>
            <a:pPr lvl="1" eaLnBrk="1" hangingPunct="1">
              <a:defRPr/>
            </a:pPr>
            <a:r>
              <a:rPr lang="en-US" dirty="0" smtClean="0"/>
              <a:t>The better the initial probabilities, the more likely it will be that the algorithm will converge to a stable state quickly, the worse the initial probabilities, the longer it will take</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228600"/>
            <a:ext cx="8229600" cy="1143000"/>
          </a:xfrm>
        </p:spPr>
        <p:txBody>
          <a:bodyPr/>
          <a:lstStyle/>
          <a:p>
            <a:pPr eaLnBrk="1" hangingPunct="1"/>
            <a:r>
              <a:rPr lang="en-US" altLang="en-US" sz="4000" dirty="0" smtClean="0"/>
              <a:t>Example:  Determining the Weather</a:t>
            </a:r>
          </a:p>
        </p:txBody>
      </p:sp>
      <p:sp>
        <p:nvSpPr>
          <p:cNvPr id="3" name="Content Placeholder 2"/>
          <p:cNvSpPr>
            <a:spLocks noGrp="1"/>
          </p:cNvSpPr>
          <p:nvPr>
            <p:ph idx="1"/>
          </p:nvPr>
        </p:nvSpPr>
        <p:spPr>
          <a:xfrm>
            <a:off x="228600" y="762000"/>
            <a:ext cx="6781800" cy="3200400"/>
          </a:xfrm>
        </p:spPr>
        <p:txBody>
          <a:bodyPr rtlCol="0">
            <a:normAutofit lnSpcReduction="10000"/>
          </a:bodyPr>
          <a:lstStyle/>
          <a:p>
            <a:pPr eaLnBrk="1" fontAlgn="auto" hangingPunct="1">
              <a:spcAft>
                <a:spcPts val="0"/>
              </a:spcAft>
              <a:buFont typeface="Arial" pitchFamily="34" charset="0"/>
              <a:buChar char="•"/>
              <a:defRPr/>
            </a:pPr>
            <a:r>
              <a:rPr lang="en-US" dirty="0" smtClean="0"/>
              <a:t>Here, we have an HMM that attempts to determine for each day, whether it was hot or cold</a:t>
            </a:r>
          </a:p>
          <a:p>
            <a:pPr lvl="1" eaLnBrk="1" fontAlgn="auto" hangingPunct="1">
              <a:spcAft>
                <a:spcPts val="0"/>
              </a:spcAft>
              <a:buFont typeface="Arial" pitchFamily="34" charset="0"/>
              <a:buChar char="–"/>
              <a:defRPr/>
            </a:pPr>
            <a:r>
              <a:rPr lang="en-US" dirty="0" smtClean="0"/>
              <a:t>observations are the number of ice cream cones a person ate (1-3)</a:t>
            </a:r>
          </a:p>
          <a:p>
            <a:pPr lvl="1" eaLnBrk="1" fontAlgn="auto" hangingPunct="1">
              <a:spcAft>
                <a:spcPts val="0"/>
              </a:spcAft>
              <a:buFont typeface="Arial" pitchFamily="34" charset="0"/>
              <a:buChar char="–"/>
              <a:defRPr/>
            </a:pPr>
            <a:r>
              <a:rPr lang="en-US" dirty="0" smtClean="0"/>
              <a:t>the following probabilities are estimates that we will correct through learning</a:t>
            </a:r>
            <a:endParaRPr lang="en-US" dirty="0"/>
          </a:p>
        </p:txBody>
      </p:sp>
      <p:graphicFrame>
        <p:nvGraphicFramePr>
          <p:cNvPr id="5" name="Table 4"/>
          <p:cNvGraphicFramePr>
            <a:graphicFrameLocks noGrp="1"/>
          </p:cNvGraphicFramePr>
          <p:nvPr/>
        </p:nvGraphicFramePr>
        <p:xfrm>
          <a:off x="457200" y="3810000"/>
          <a:ext cx="8153401" cy="3048001"/>
        </p:xfrm>
        <a:graphic>
          <a:graphicData uri="http://schemas.openxmlformats.org/drawingml/2006/table">
            <a:tbl>
              <a:tblPr/>
              <a:tblGrid>
                <a:gridCol w="1322173"/>
                <a:gridCol w="1105176"/>
                <a:gridCol w="1348527"/>
                <a:gridCol w="1807432"/>
                <a:gridCol w="1097088"/>
                <a:gridCol w="1473005"/>
              </a:tblGrid>
              <a:tr h="433709">
                <a:tc>
                  <a:txBody>
                    <a:bodyPr/>
                    <a:lstStyle/>
                    <a:p>
                      <a:pPr algn="l" fontAlgn="b"/>
                      <a:endParaRPr lang="en-US" sz="2000" b="0" i="0" u="none" strike="noStrike" dirty="0">
                        <a:latin typeface="Arial"/>
                      </a:endParaRPr>
                    </a:p>
                  </a:txBody>
                  <a:tcPr marL="0" marR="0" marT="0"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latin typeface="Arial"/>
                        </a:rPr>
                        <a:t>p(…|C)</a:t>
                      </a:r>
                    </a:p>
                  </a:txBody>
                  <a:tcPr marL="0" marR="0" marT="0" marB="0" anchor="b">
                    <a:lnL>
                      <a:noFill/>
                    </a:lnL>
                    <a:lnR>
                      <a:noFill/>
                    </a:lnR>
                    <a:lnT>
                      <a:noFill/>
                    </a:lnT>
                    <a:lnB w="190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2000" b="0" i="0" u="none" strike="noStrike" dirty="0">
                          <a:latin typeface="Arial"/>
                        </a:rPr>
                        <a:t>p(…|H)</a:t>
                      </a:r>
                    </a:p>
                  </a:txBody>
                  <a:tcPr marL="0" marR="0" marT="0" marB="0" anchor="b">
                    <a:lnL>
                      <a:noFill/>
                    </a:lnL>
                    <a:lnR>
                      <a:noFill/>
                    </a:lnR>
                    <a:lnT>
                      <a:noFill/>
                    </a:lnT>
                    <a:lnB w="190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2000" b="0" i="0" u="none" strike="noStrike">
                          <a:latin typeface="Arial"/>
                        </a:rPr>
                        <a:t>p(…|START)</a:t>
                      </a:r>
                    </a:p>
                  </a:txBody>
                  <a:tcPr marL="0" marR="0" marT="0" marB="0" anchor="b">
                    <a:lnL>
                      <a:noFill/>
                    </a:lnL>
                    <a:lnR>
                      <a:noFill/>
                    </a:lnR>
                    <a:lnT>
                      <a:noFill/>
                    </a:lnT>
                    <a:lnB w="19050" cap="flat" cmpd="sng" algn="ctr">
                      <a:solidFill>
                        <a:srgbClr val="000000"/>
                      </a:solidFill>
                      <a:prstDash val="solid"/>
                      <a:round/>
                      <a:headEnd type="none" w="med" len="med"/>
                      <a:tailEnd type="none" w="med" len="med"/>
                    </a:lnB>
                    <a:solidFill>
                      <a:srgbClr val="CCFFFF"/>
                    </a:solidFill>
                  </a:tcPr>
                </a:tc>
                <a:tc>
                  <a:txBody>
                    <a:bodyPr/>
                    <a:lstStyle/>
                    <a:p>
                      <a:pPr algn="l" fontAlgn="b"/>
                      <a:endParaRPr lang="en-US" sz="2000" b="0" i="0" u="none" strike="noStrike" dirty="0">
                        <a:latin typeface="Arial"/>
                      </a:endParaRPr>
                    </a:p>
                  </a:txBody>
                  <a:tcPr marL="0" marR="0" marT="0" marB="0" anchor="b">
                    <a:lnL>
                      <a:noFill/>
                    </a:lnL>
                    <a:lnR>
                      <a:noFill/>
                    </a:lnR>
                    <a:lnT>
                      <a:noFill/>
                    </a:lnT>
                    <a:lnB>
                      <a:noFill/>
                    </a:lnB>
                  </a:tcPr>
                </a:tc>
                <a:tc>
                  <a:txBody>
                    <a:bodyPr/>
                    <a:lstStyle/>
                    <a:p>
                      <a:pPr algn="l" fontAlgn="b"/>
                      <a:endParaRPr lang="en-US" sz="2000" b="0" i="0" u="none" strike="noStrike">
                        <a:latin typeface="Arial"/>
                      </a:endParaRPr>
                    </a:p>
                  </a:txBody>
                  <a:tcPr marL="0" marR="0" marT="0" marB="0" anchor="b">
                    <a:lnL>
                      <a:noFill/>
                    </a:lnL>
                    <a:lnR>
                      <a:noFill/>
                    </a:lnR>
                    <a:lnT>
                      <a:noFill/>
                    </a:lnT>
                    <a:lnB>
                      <a:noFill/>
                    </a:lnB>
                  </a:tcPr>
                </a:tc>
              </a:tr>
              <a:tr h="433709">
                <a:tc>
                  <a:txBody>
                    <a:bodyPr/>
                    <a:lstStyle/>
                    <a:p>
                      <a:pPr algn="r" fontAlgn="b"/>
                      <a:r>
                        <a:rPr lang="en-US" sz="2000" b="0" i="0" u="none" strike="noStrike" dirty="0">
                          <a:latin typeface="Arial"/>
                        </a:rPr>
                        <a:t>p(1|…)</a:t>
                      </a:r>
                    </a:p>
                  </a:txBody>
                  <a:tcPr marL="0" marR="0" marT="0" marB="0" anchor="b">
                    <a:lnL>
                      <a:noFill/>
                    </a:lnL>
                    <a:lnR>
                      <a:noFill/>
                    </a:lnR>
                    <a:lnT w="19050" cap="flat" cmpd="sng" algn="ctr">
                      <a:solidFill>
                        <a:srgbClr val="000000"/>
                      </a:solidFill>
                      <a:prstDash val="solid"/>
                      <a:round/>
                      <a:headEnd type="none" w="med" len="med"/>
                      <a:tailEnd type="none" w="med" len="med"/>
                    </a:lnT>
                    <a:lnB>
                      <a:noFill/>
                    </a:lnB>
                    <a:solidFill>
                      <a:srgbClr val="CCFFFF"/>
                    </a:solidFill>
                  </a:tcPr>
                </a:tc>
                <a:tc>
                  <a:txBody>
                    <a:bodyPr/>
                    <a:lstStyle/>
                    <a:p>
                      <a:pPr algn="l" fontAlgn="b"/>
                      <a:r>
                        <a:rPr lang="en-US" sz="2000" b="1" i="0" u="none" strike="noStrike" dirty="0">
                          <a:solidFill>
                            <a:schemeClr val="tx1"/>
                          </a:solidFill>
                          <a:latin typeface="Arial"/>
                        </a:rPr>
                        <a:t>0.7</a:t>
                      </a:r>
                    </a:p>
                  </a:txBody>
                  <a:tcPr marL="11430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r>
                        <a:rPr lang="en-US" sz="2000" b="1" i="0" u="none" strike="noStrike">
                          <a:solidFill>
                            <a:schemeClr val="tx1"/>
                          </a:solidFill>
                          <a:latin typeface="Arial"/>
                        </a:rPr>
                        <a:t>0.1</a:t>
                      </a:r>
                    </a:p>
                  </a:txBody>
                  <a:tcPr marL="11430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r>
                        <a:rPr lang="en-US" sz="2000" b="1" i="0" u="none" strike="noStrike" dirty="0">
                          <a:solidFill>
                            <a:schemeClr val="tx1"/>
                          </a:solidFill>
                          <a:latin typeface="Arial"/>
                        </a:rPr>
                        <a:t> </a:t>
                      </a:r>
                    </a:p>
                  </a:txBody>
                  <a:tcPr marL="114300" marR="0" marT="0" marB="0" anchor="b">
                    <a:lnL>
                      <a:noFill/>
                    </a:lnL>
                    <a:lnR>
                      <a:noFill/>
                    </a:lnR>
                    <a:lnT w="19050" cap="flat" cmpd="sng" algn="ctr">
                      <a:solidFill>
                        <a:srgbClr val="000000"/>
                      </a:solidFill>
                      <a:prstDash val="solid"/>
                      <a:round/>
                      <a:headEnd type="none" w="med" len="med"/>
                      <a:tailEnd type="none" w="med" len="med"/>
                    </a:lnT>
                    <a:lnB>
                      <a:noFill/>
                    </a:lnB>
                  </a:tcPr>
                </a:tc>
                <a:tc rowSpan="3" gridSpan="2">
                  <a:txBody>
                    <a:bodyPr/>
                    <a:lstStyle/>
                    <a:p>
                      <a:pPr algn="l" fontAlgn="b"/>
                      <a:r>
                        <a:rPr lang="en-US" sz="2000" b="0" i="0" u="none" strike="noStrike" dirty="0">
                          <a:solidFill>
                            <a:schemeClr val="tx1"/>
                          </a:solidFill>
                          <a:latin typeface="Arial"/>
                        </a:rPr>
                        <a:t>If today is cold (C) or hot (H), how many cones did I prob. eat?</a:t>
                      </a:r>
                    </a:p>
                  </a:txBody>
                  <a:tcPr marL="0" marR="0" marT="0" marB="0" anchor="b">
                    <a:lnL>
                      <a:noFill/>
                    </a:lnL>
                    <a:lnR>
                      <a:noFill/>
                    </a:lnR>
                    <a:lnT>
                      <a:noFill/>
                    </a:lnT>
                    <a:lnB w="19050" cap="flat" cmpd="sng" algn="ctr">
                      <a:solidFill>
                        <a:srgbClr val="000000"/>
                      </a:solidFill>
                      <a:prstDash val="solid"/>
                      <a:round/>
                      <a:headEnd type="none" w="med" len="med"/>
                      <a:tailEnd type="none" w="med" len="med"/>
                    </a:lnB>
                  </a:tcPr>
                </a:tc>
                <a:tc rowSpan="3" hMerge="1">
                  <a:txBody>
                    <a:bodyPr/>
                    <a:lstStyle/>
                    <a:p>
                      <a:endParaRPr lang="en-US"/>
                    </a:p>
                  </a:txBody>
                  <a:tcPr/>
                </a:tc>
              </a:tr>
              <a:tr h="409612">
                <a:tc>
                  <a:txBody>
                    <a:bodyPr/>
                    <a:lstStyle/>
                    <a:p>
                      <a:pPr algn="r" fontAlgn="b"/>
                      <a:r>
                        <a:rPr lang="en-US" sz="2000" b="0" i="0" u="none" strike="noStrike">
                          <a:latin typeface="Arial"/>
                        </a:rPr>
                        <a:t>p(2|…)</a:t>
                      </a:r>
                    </a:p>
                  </a:txBody>
                  <a:tcPr marL="0" marR="0" marT="0" marB="0" anchor="b">
                    <a:lnL>
                      <a:noFill/>
                    </a:lnL>
                    <a:lnR>
                      <a:noFill/>
                    </a:lnR>
                    <a:lnT>
                      <a:noFill/>
                    </a:lnT>
                    <a:lnB>
                      <a:noFill/>
                    </a:lnB>
                    <a:solidFill>
                      <a:srgbClr val="CCFFFF"/>
                    </a:solidFill>
                  </a:tcPr>
                </a:tc>
                <a:tc>
                  <a:txBody>
                    <a:bodyPr/>
                    <a:lstStyle/>
                    <a:p>
                      <a:pPr algn="l" fontAlgn="b"/>
                      <a:r>
                        <a:rPr lang="en-US" sz="2000" b="1" i="0" u="none" strike="noStrike" dirty="0">
                          <a:solidFill>
                            <a:schemeClr val="tx1"/>
                          </a:solidFill>
                          <a:latin typeface="Arial"/>
                        </a:rPr>
                        <a:t>0.2</a:t>
                      </a:r>
                    </a:p>
                  </a:txBody>
                  <a:tcPr marL="114300" marR="0" marT="0" marB="0" anchor="b">
                    <a:lnL>
                      <a:noFill/>
                    </a:lnL>
                    <a:lnR>
                      <a:noFill/>
                    </a:lnR>
                    <a:lnT>
                      <a:noFill/>
                    </a:lnT>
                    <a:lnB>
                      <a:noFill/>
                    </a:lnB>
                  </a:tcPr>
                </a:tc>
                <a:tc>
                  <a:txBody>
                    <a:bodyPr/>
                    <a:lstStyle/>
                    <a:p>
                      <a:pPr algn="l" fontAlgn="b"/>
                      <a:r>
                        <a:rPr lang="en-US" sz="2000" b="1" i="0" u="none" strike="noStrike" dirty="0">
                          <a:solidFill>
                            <a:schemeClr val="tx1"/>
                          </a:solidFill>
                          <a:latin typeface="Arial"/>
                        </a:rPr>
                        <a:t>0.2</a:t>
                      </a:r>
                    </a:p>
                  </a:txBody>
                  <a:tcPr marL="114300" marR="0" marT="0" marB="0" anchor="b">
                    <a:lnL>
                      <a:noFill/>
                    </a:lnL>
                    <a:lnR>
                      <a:noFill/>
                    </a:lnR>
                    <a:lnT>
                      <a:noFill/>
                    </a:lnT>
                    <a:lnB>
                      <a:noFill/>
                    </a:lnB>
                  </a:tcPr>
                </a:tc>
                <a:tc>
                  <a:txBody>
                    <a:bodyPr/>
                    <a:lstStyle/>
                    <a:p>
                      <a:pPr algn="l" fontAlgn="b"/>
                      <a:endParaRPr lang="en-US" sz="2000" b="1" i="0" u="none" strike="noStrike" dirty="0">
                        <a:solidFill>
                          <a:schemeClr val="tx1"/>
                        </a:solidFill>
                        <a:latin typeface="Arial"/>
                      </a:endParaRPr>
                    </a:p>
                  </a:txBody>
                  <a:tcPr marL="114300" marR="0" marT="0" marB="0" anchor="b">
                    <a:lnL>
                      <a:noFill/>
                    </a:lnL>
                    <a:lnR>
                      <a:noFill/>
                    </a:lnR>
                    <a:lnT>
                      <a:noFill/>
                    </a:lnT>
                    <a:lnB>
                      <a:noFill/>
                    </a:lnB>
                  </a:tcPr>
                </a:tc>
                <a:tc gridSpan="2" vMerge="1">
                  <a:txBody>
                    <a:bodyPr/>
                    <a:lstStyle/>
                    <a:p>
                      <a:endParaRPr lang="en-US"/>
                    </a:p>
                  </a:txBody>
                  <a:tcPr/>
                </a:tc>
                <a:tc hMerge="1" vMerge="1">
                  <a:txBody>
                    <a:bodyPr/>
                    <a:lstStyle/>
                    <a:p>
                      <a:endParaRPr lang="en-US"/>
                    </a:p>
                  </a:txBody>
                  <a:tcPr/>
                </a:tc>
              </a:tr>
              <a:tr h="433709">
                <a:tc>
                  <a:txBody>
                    <a:bodyPr/>
                    <a:lstStyle/>
                    <a:p>
                      <a:pPr algn="r" fontAlgn="b"/>
                      <a:r>
                        <a:rPr lang="en-US" sz="2000" b="0" i="0" u="none" strike="noStrike">
                          <a:latin typeface="Arial"/>
                        </a:rPr>
                        <a:t>p(3|…)</a:t>
                      </a:r>
                    </a:p>
                  </a:txBody>
                  <a:tcPr marL="0" marR="0" marT="0" marB="0" anchor="b">
                    <a:lnL>
                      <a:noFill/>
                    </a:lnL>
                    <a:lnR>
                      <a:noFill/>
                    </a:lnR>
                    <a:lnT>
                      <a:noFill/>
                    </a:lnT>
                    <a:lnB w="190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2000" b="1" i="0" u="none" strike="noStrike" dirty="0">
                          <a:solidFill>
                            <a:schemeClr val="tx1"/>
                          </a:solidFill>
                          <a:latin typeface="Arial"/>
                        </a:rPr>
                        <a:t>0.1</a:t>
                      </a:r>
                    </a:p>
                  </a:txBody>
                  <a:tcPr marL="114300" marR="0" marT="0"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r>
                        <a:rPr lang="en-US" sz="2000" b="1" i="0" u="none" strike="noStrike" dirty="0">
                          <a:solidFill>
                            <a:schemeClr val="tx1"/>
                          </a:solidFill>
                          <a:latin typeface="Arial"/>
                        </a:rPr>
                        <a:t>0.7</a:t>
                      </a:r>
                    </a:p>
                  </a:txBody>
                  <a:tcPr marL="114300" marR="0" marT="0"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en-US" sz="2000" b="1" i="0" u="none" strike="noStrike" dirty="0">
                        <a:solidFill>
                          <a:schemeClr val="tx1"/>
                        </a:solidFill>
                        <a:latin typeface="Arial"/>
                      </a:endParaRPr>
                    </a:p>
                  </a:txBody>
                  <a:tcPr marL="114300" marR="0" marT="0" marB="0" anchor="b">
                    <a:lnL>
                      <a:noFill/>
                    </a:lnL>
                    <a:lnR>
                      <a:noFill/>
                    </a:lnR>
                    <a:lnT>
                      <a:noFill/>
                    </a:lnT>
                    <a:lnB w="1905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433709">
                <a:tc>
                  <a:txBody>
                    <a:bodyPr/>
                    <a:lstStyle/>
                    <a:p>
                      <a:pPr algn="r" fontAlgn="b"/>
                      <a:r>
                        <a:rPr lang="en-US" sz="2000" b="0" i="0" u="none" strike="noStrike">
                          <a:latin typeface="Arial"/>
                        </a:rPr>
                        <a:t>p(C|…)</a:t>
                      </a:r>
                    </a:p>
                  </a:txBody>
                  <a:tcPr marL="0" marR="0" marT="0" marB="0" anchor="b">
                    <a:lnL>
                      <a:noFill/>
                    </a:lnL>
                    <a:lnR>
                      <a:noFill/>
                    </a:lnR>
                    <a:lnT w="19050" cap="flat" cmpd="sng" algn="ctr">
                      <a:solidFill>
                        <a:srgbClr val="000000"/>
                      </a:solidFill>
                      <a:prstDash val="solid"/>
                      <a:round/>
                      <a:headEnd type="none" w="med" len="med"/>
                      <a:tailEnd type="none" w="med" len="med"/>
                    </a:lnT>
                    <a:lnB>
                      <a:noFill/>
                    </a:lnB>
                    <a:solidFill>
                      <a:srgbClr val="CCFFFF"/>
                    </a:solidFill>
                  </a:tcPr>
                </a:tc>
                <a:tc>
                  <a:txBody>
                    <a:bodyPr/>
                    <a:lstStyle/>
                    <a:p>
                      <a:pPr algn="l" fontAlgn="b"/>
                      <a:r>
                        <a:rPr lang="en-US" sz="2000" b="1" i="0" u="none" strike="noStrike">
                          <a:solidFill>
                            <a:schemeClr val="tx1"/>
                          </a:solidFill>
                          <a:latin typeface="Arial"/>
                        </a:rPr>
                        <a:t>0.8</a:t>
                      </a:r>
                    </a:p>
                  </a:txBody>
                  <a:tcPr marL="11430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r>
                        <a:rPr lang="en-US" sz="2000" b="1" i="0" u="none" strike="noStrike" dirty="0">
                          <a:solidFill>
                            <a:schemeClr val="tx1"/>
                          </a:solidFill>
                          <a:latin typeface="Arial"/>
                        </a:rPr>
                        <a:t>0.1</a:t>
                      </a:r>
                    </a:p>
                  </a:txBody>
                  <a:tcPr marL="11430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r>
                        <a:rPr lang="en-US" sz="2000" b="1" i="0" u="none" strike="noStrike" dirty="0">
                          <a:solidFill>
                            <a:schemeClr val="tx1"/>
                          </a:solidFill>
                          <a:latin typeface="Arial"/>
                        </a:rPr>
                        <a:t>0.5</a:t>
                      </a:r>
                    </a:p>
                  </a:txBody>
                  <a:tcPr marL="114300" marR="0" marT="0" marB="0" anchor="b">
                    <a:lnL>
                      <a:noFill/>
                    </a:lnL>
                    <a:lnR>
                      <a:noFill/>
                    </a:lnR>
                    <a:lnT w="19050" cap="flat" cmpd="sng" algn="ctr">
                      <a:solidFill>
                        <a:srgbClr val="000000"/>
                      </a:solidFill>
                      <a:prstDash val="solid"/>
                      <a:round/>
                      <a:headEnd type="none" w="med" len="med"/>
                      <a:tailEnd type="none" w="med" len="med"/>
                    </a:lnT>
                    <a:lnB>
                      <a:noFill/>
                    </a:lnB>
                  </a:tcPr>
                </a:tc>
                <a:tc rowSpan="3" gridSpan="2">
                  <a:txBody>
                    <a:bodyPr/>
                    <a:lstStyle/>
                    <a:p>
                      <a:pPr algn="l" fontAlgn="b"/>
                      <a:r>
                        <a:rPr lang="en-US" sz="2000" b="0" i="0" u="none" strike="noStrike" dirty="0">
                          <a:solidFill>
                            <a:schemeClr val="tx1"/>
                          </a:solidFill>
                          <a:latin typeface="Arial"/>
                        </a:rPr>
                        <a:t>If today is cold or hot, what will tomorrow probably be?</a:t>
                      </a:r>
                    </a:p>
                  </a:txBody>
                  <a:tcPr marL="0" marR="0" marT="0" marB="0" anchor="b">
                    <a:lnL>
                      <a:noFill/>
                    </a:lnL>
                    <a:lnR>
                      <a:noFill/>
                    </a:lnR>
                    <a:lnT w="19050" cap="flat" cmpd="sng" algn="ctr">
                      <a:solidFill>
                        <a:srgbClr val="000000"/>
                      </a:solidFill>
                      <a:prstDash val="solid"/>
                      <a:round/>
                      <a:headEnd type="none" w="med" len="med"/>
                      <a:tailEnd type="none" w="med" len="med"/>
                    </a:lnT>
                    <a:lnB>
                      <a:noFill/>
                    </a:lnB>
                  </a:tcPr>
                </a:tc>
                <a:tc rowSpan="3" hMerge="1">
                  <a:txBody>
                    <a:bodyPr/>
                    <a:lstStyle/>
                    <a:p>
                      <a:endParaRPr lang="en-US"/>
                    </a:p>
                  </a:txBody>
                  <a:tcPr/>
                </a:tc>
              </a:tr>
              <a:tr h="409612">
                <a:tc>
                  <a:txBody>
                    <a:bodyPr/>
                    <a:lstStyle/>
                    <a:p>
                      <a:pPr algn="r" fontAlgn="b"/>
                      <a:r>
                        <a:rPr lang="en-US" sz="2000" b="0" i="0" u="none" strike="noStrike">
                          <a:latin typeface="Arial"/>
                        </a:rPr>
                        <a:t>p(H|…)</a:t>
                      </a:r>
                    </a:p>
                  </a:txBody>
                  <a:tcPr marL="0" marR="0" marT="0" marB="0" anchor="b">
                    <a:lnL>
                      <a:noFill/>
                    </a:lnL>
                    <a:lnR>
                      <a:noFill/>
                    </a:lnR>
                    <a:lnT>
                      <a:noFill/>
                    </a:lnT>
                    <a:lnB>
                      <a:noFill/>
                    </a:lnB>
                    <a:solidFill>
                      <a:srgbClr val="CCFFFF"/>
                    </a:solidFill>
                  </a:tcPr>
                </a:tc>
                <a:tc>
                  <a:txBody>
                    <a:bodyPr/>
                    <a:lstStyle/>
                    <a:p>
                      <a:pPr algn="l" fontAlgn="b"/>
                      <a:r>
                        <a:rPr lang="en-US" sz="2000" b="1" i="0" u="none" strike="noStrike">
                          <a:solidFill>
                            <a:schemeClr val="tx1"/>
                          </a:solidFill>
                          <a:latin typeface="Arial"/>
                        </a:rPr>
                        <a:t>0.1</a:t>
                      </a:r>
                    </a:p>
                  </a:txBody>
                  <a:tcPr marL="114300" marR="0" marT="0" marB="0" anchor="b">
                    <a:lnL>
                      <a:noFill/>
                    </a:lnL>
                    <a:lnR>
                      <a:noFill/>
                    </a:lnR>
                    <a:lnT>
                      <a:noFill/>
                    </a:lnT>
                    <a:lnB>
                      <a:noFill/>
                    </a:lnB>
                  </a:tcPr>
                </a:tc>
                <a:tc>
                  <a:txBody>
                    <a:bodyPr/>
                    <a:lstStyle/>
                    <a:p>
                      <a:pPr algn="l" fontAlgn="b"/>
                      <a:r>
                        <a:rPr lang="en-US" sz="2000" b="1" i="0" u="none" strike="noStrike" dirty="0">
                          <a:solidFill>
                            <a:schemeClr val="tx1"/>
                          </a:solidFill>
                          <a:latin typeface="Arial"/>
                        </a:rPr>
                        <a:t>0.8</a:t>
                      </a:r>
                    </a:p>
                  </a:txBody>
                  <a:tcPr marL="114300" marR="0" marT="0" marB="0" anchor="b">
                    <a:lnL>
                      <a:noFill/>
                    </a:lnL>
                    <a:lnR>
                      <a:noFill/>
                    </a:lnR>
                    <a:lnT>
                      <a:noFill/>
                    </a:lnT>
                    <a:lnB>
                      <a:noFill/>
                    </a:lnB>
                  </a:tcPr>
                </a:tc>
                <a:tc>
                  <a:txBody>
                    <a:bodyPr/>
                    <a:lstStyle/>
                    <a:p>
                      <a:pPr algn="l" fontAlgn="b"/>
                      <a:r>
                        <a:rPr lang="en-US" sz="2000" b="1" i="0" u="none" strike="noStrike" dirty="0">
                          <a:solidFill>
                            <a:schemeClr val="tx1"/>
                          </a:solidFill>
                          <a:latin typeface="Arial"/>
                        </a:rPr>
                        <a:t>0.5</a:t>
                      </a:r>
                    </a:p>
                  </a:txBody>
                  <a:tcPr marL="114300" marR="0" marT="0" marB="0" anchor="b">
                    <a:lnL>
                      <a:noFill/>
                    </a:lnL>
                    <a:lnR>
                      <a:noFill/>
                    </a:lnR>
                    <a:lnT>
                      <a:noFill/>
                    </a:lnT>
                    <a:lnB>
                      <a:noFill/>
                    </a:lnB>
                  </a:tcPr>
                </a:tc>
                <a:tc gridSpan="2" vMerge="1">
                  <a:txBody>
                    <a:bodyPr/>
                    <a:lstStyle/>
                    <a:p>
                      <a:endParaRPr lang="en-US"/>
                    </a:p>
                  </a:txBody>
                  <a:tcPr/>
                </a:tc>
                <a:tc hMerge="1" vMerge="1">
                  <a:txBody>
                    <a:bodyPr/>
                    <a:lstStyle/>
                    <a:p>
                      <a:endParaRPr lang="en-US"/>
                    </a:p>
                  </a:txBody>
                  <a:tcPr/>
                </a:tc>
              </a:tr>
              <a:tr h="493941">
                <a:tc>
                  <a:txBody>
                    <a:bodyPr/>
                    <a:lstStyle/>
                    <a:p>
                      <a:pPr algn="r" fontAlgn="b"/>
                      <a:r>
                        <a:rPr lang="en-US" sz="2000" b="0" i="0" u="none" strike="noStrike" dirty="0" smtClean="0">
                          <a:latin typeface="Arial"/>
                        </a:rPr>
                        <a:t>p(STOP</a:t>
                      </a:r>
                      <a:r>
                        <a:rPr lang="en-US" sz="2000" b="0" i="0" u="none" strike="noStrike" dirty="0">
                          <a:latin typeface="Arial"/>
                        </a:rPr>
                        <a:t>|…)</a:t>
                      </a:r>
                    </a:p>
                  </a:txBody>
                  <a:tcPr marL="0" marR="0" marT="0" marB="0" anchor="b">
                    <a:lnL>
                      <a:noFill/>
                    </a:lnL>
                    <a:lnR>
                      <a:noFill/>
                    </a:lnR>
                    <a:lnT>
                      <a:noFill/>
                    </a:lnT>
                    <a:lnB w="190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2000" b="1" i="0" u="none" strike="noStrike">
                          <a:solidFill>
                            <a:schemeClr val="tx1"/>
                          </a:solidFill>
                          <a:latin typeface="Arial"/>
                        </a:rPr>
                        <a:t>0.1</a:t>
                      </a:r>
                    </a:p>
                  </a:txBody>
                  <a:tcPr marL="114300" marR="0" marT="0"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r>
                        <a:rPr lang="en-US" sz="2000" b="1" i="0" u="none" strike="noStrike" dirty="0">
                          <a:solidFill>
                            <a:schemeClr val="tx1"/>
                          </a:solidFill>
                          <a:latin typeface="Arial"/>
                        </a:rPr>
                        <a:t>0.1</a:t>
                      </a:r>
                    </a:p>
                  </a:txBody>
                  <a:tcPr marL="114300" marR="0" marT="0"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r>
                        <a:rPr lang="en-US" sz="2000" b="1" i="0" u="none" strike="noStrike" dirty="0">
                          <a:solidFill>
                            <a:schemeClr val="tx1"/>
                          </a:solidFill>
                          <a:latin typeface="Arial"/>
                        </a:rPr>
                        <a:t>0</a:t>
                      </a:r>
                    </a:p>
                  </a:txBody>
                  <a:tcPr marL="114300" marR="0" marT="0" marB="0" anchor="b">
                    <a:lnL>
                      <a:noFill/>
                    </a:lnL>
                    <a:lnR>
                      <a:noFill/>
                    </a:lnR>
                    <a:lnT>
                      <a:noFill/>
                    </a:lnT>
                    <a:lnB w="1905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bl>
          </a:graphicData>
        </a:graphic>
      </p:graphicFrame>
      <p:pic>
        <p:nvPicPr>
          <p:cNvPr id="33832" name="Picture 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7063" y="762000"/>
            <a:ext cx="1862137"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rtlCol="0">
            <a:normAutofit fontScale="90000"/>
          </a:bodyPr>
          <a:lstStyle/>
          <a:p>
            <a:pPr eaLnBrk="1" fontAlgn="auto" hangingPunct="1">
              <a:spcAft>
                <a:spcPts val="0"/>
              </a:spcAft>
              <a:defRPr/>
            </a:pPr>
            <a:r>
              <a:rPr lang="en-US" dirty="0" smtClean="0"/>
              <a:t>Computing a Path Through the HMM</a:t>
            </a:r>
            <a:endParaRPr lang="en-US" dirty="0"/>
          </a:p>
        </p:txBody>
      </p:sp>
      <p:sp>
        <p:nvSpPr>
          <p:cNvPr id="3" name="Content Placeholder 2"/>
          <p:cNvSpPr>
            <a:spLocks noGrp="1"/>
          </p:cNvSpPr>
          <p:nvPr>
            <p:ph idx="1"/>
          </p:nvPr>
        </p:nvSpPr>
        <p:spPr>
          <a:xfrm>
            <a:off x="228600" y="685800"/>
            <a:ext cx="8686800" cy="6172200"/>
          </a:xfrm>
        </p:spPr>
        <p:txBody>
          <a:bodyPr rtlCol="0">
            <a:normAutofit fontScale="85000" lnSpcReduction="20000"/>
          </a:bodyPr>
          <a:lstStyle/>
          <a:p>
            <a:pPr eaLnBrk="1" fontAlgn="auto" hangingPunct="1">
              <a:spcAft>
                <a:spcPts val="0"/>
              </a:spcAft>
              <a:buFont typeface="Arial" pitchFamily="34" charset="0"/>
              <a:buChar char="•"/>
              <a:defRPr/>
            </a:pPr>
            <a:r>
              <a:rPr lang="en-US" dirty="0" smtClean="0"/>
              <a:t>Assume we know that the person ate in order, the following cones:  2, 3, 3, 2, 3, 2, 3, 2, 2, 3, 1, …</a:t>
            </a:r>
          </a:p>
          <a:p>
            <a:pPr eaLnBrk="1" fontAlgn="auto" hangingPunct="1">
              <a:spcAft>
                <a:spcPts val="0"/>
              </a:spcAft>
              <a:buFont typeface="Arial" pitchFamily="34" charset="0"/>
              <a:buChar char="•"/>
              <a:defRPr/>
            </a:pPr>
            <a:r>
              <a:rPr lang="en-US" dirty="0" smtClean="0"/>
              <a:t>What days were hot and what days were cold?</a:t>
            </a:r>
          </a:p>
          <a:p>
            <a:pPr lvl="1" eaLnBrk="1" fontAlgn="auto" hangingPunct="1">
              <a:spcAft>
                <a:spcPts val="0"/>
              </a:spcAft>
              <a:buFont typeface="Arial" pitchFamily="34" charset="0"/>
              <a:buChar char="–"/>
              <a:defRPr/>
            </a:pPr>
            <a:r>
              <a:rPr lang="en-US" dirty="0" smtClean="0"/>
              <a:t>P(day </a:t>
            </a:r>
            <a:r>
              <a:rPr lang="en-US" dirty="0" err="1" smtClean="0"/>
              <a:t>i</a:t>
            </a:r>
            <a:r>
              <a:rPr lang="en-US" dirty="0" smtClean="0"/>
              <a:t> is hot | j cones) = </a:t>
            </a:r>
            <a:r>
              <a:rPr lang="en-US" dirty="0" err="1" smtClean="0">
                <a:latin typeface="Symbol" pitchFamily="18" charset="2"/>
              </a:rPr>
              <a:t>a</a:t>
            </a:r>
            <a:r>
              <a:rPr lang="en-US" baseline="-25000" dirty="0" err="1" smtClean="0"/>
              <a:t>i</a:t>
            </a:r>
            <a:r>
              <a:rPr lang="en-US" dirty="0" smtClean="0"/>
              <a:t>(H) * </a:t>
            </a:r>
            <a:r>
              <a:rPr lang="en-US" dirty="0" smtClean="0">
                <a:latin typeface="Symbol" pitchFamily="18" charset="2"/>
              </a:rPr>
              <a:t>b</a:t>
            </a:r>
            <a:r>
              <a:rPr lang="en-US" baseline="-25000" dirty="0" smtClean="0"/>
              <a:t>i</a:t>
            </a:r>
            <a:r>
              <a:rPr lang="en-US" dirty="0" smtClean="0"/>
              <a:t>(H) / (</a:t>
            </a:r>
            <a:r>
              <a:rPr lang="en-US" dirty="0" err="1" smtClean="0">
                <a:latin typeface="Symbol" pitchFamily="18" charset="2"/>
              </a:rPr>
              <a:t>a</a:t>
            </a:r>
            <a:r>
              <a:rPr lang="en-US" baseline="-25000" dirty="0" err="1" smtClean="0"/>
              <a:t>i</a:t>
            </a:r>
            <a:r>
              <a:rPr lang="en-US" dirty="0" smtClean="0"/>
              <a:t>(C) * </a:t>
            </a:r>
            <a:r>
              <a:rPr lang="en-US" dirty="0" smtClean="0">
                <a:latin typeface="Symbol" pitchFamily="18" charset="2"/>
              </a:rPr>
              <a:t>b</a:t>
            </a:r>
            <a:r>
              <a:rPr lang="en-US" baseline="-25000" dirty="0" smtClean="0"/>
              <a:t>i</a:t>
            </a:r>
            <a:r>
              <a:rPr lang="en-US" dirty="0" smtClean="0"/>
              <a:t>(C)  + </a:t>
            </a:r>
            <a:r>
              <a:rPr lang="en-US" dirty="0" err="1" smtClean="0">
                <a:latin typeface="Symbol" pitchFamily="18" charset="2"/>
              </a:rPr>
              <a:t>a</a:t>
            </a:r>
            <a:r>
              <a:rPr lang="en-US" baseline="-25000" dirty="0" err="1" smtClean="0"/>
              <a:t>i</a:t>
            </a:r>
            <a:r>
              <a:rPr lang="en-US" dirty="0" smtClean="0"/>
              <a:t>(H) * </a:t>
            </a:r>
            <a:r>
              <a:rPr lang="en-US" dirty="0" smtClean="0">
                <a:latin typeface="Symbol" pitchFamily="18" charset="2"/>
              </a:rPr>
              <a:t>b</a:t>
            </a:r>
            <a:r>
              <a:rPr lang="en-US" baseline="-25000" dirty="0" smtClean="0"/>
              <a:t>i</a:t>
            </a:r>
            <a:r>
              <a:rPr lang="en-US" dirty="0" smtClean="0"/>
              <a:t>(H) )</a:t>
            </a:r>
          </a:p>
          <a:p>
            <a:pPr lvl="2" eaLnBrk="1" fontAlgn="auto" hangingPunct="1">
              <a:spcAft>
                <a:spcPts val="0"/>
              </a:spcAft>
              <a:buFont typeface="Arial" pitchFamily="34" charset="0"/>
              <a:buChar char="–"/>
              <a:defRPr/>
            </a:pPr>
            <a:r>
              <a:rPr lang="en-US" dirty="0" smtClean="0">
                <a:latin typeface="Symbol" pitchFamily="18" charset="2"/>
              </a:rPr>
              <a:t>a</a:t>
            </a:r>
            <a:r>
              <a:rPr lang="en-US" dirty="0" smtClean="0"/>
              <a:t>(H), </a:t>
            </a:r>
            <a:r>
              <a:rPr lang="en-US" dirty="0" smtClean="0">
                <a:latin typeface="Symbol" pitchFamily="18" charset="2"/>
              </a:rPr>
              <a:t>b</a:t>
            </a:r>
            <a:r>
              <a:rPr lang="en-US" dirty="0" smtClean="0"/>
              <a:t>(H), </a:t>
            </a:r>
            <a:r>
              <a:rPr lang="en-US" dirty="0" smtClean="0">
                <a:latin typeface="Symbol" pitchFamily="18" charset="2"/>
              </a:rPr>
              <a:t>a</a:t>
            </a:r>
            <a:r>
              <a:rPr lang="en-US" dirty="0" smtClean="0"/>
              <a:t>(C) and </a:t>
            </a:r>
            <a:r>
              <a:rPr lang="en-US" dirty="0" smtClean="0">
                <a:latin typeface="Symbol" pitchFamily="18" charset="2"/>
              </a:rPr>
              <a:t> b</a:t>
            </a:r>
            <a:r>
              <a:rPr lang="en-US" dirty="0" smtClean="0"/>
              <a:t>(C) were all computed using the forward-backward algorithm</a:t>
            </a:r>
          </a:p>
          <a:p>
            <a:pPr eaLnBrk="1" fontAlgn="auto" hangingPunct="1">
              <a:spcAft>
                <a:spcPts val="0"/>
              </a:spcAft>
              <a:buFont typeface="Arial" pitchFamily="34" charset="0"/>
              <a:buChar char="•"/>
              <a:defRPr/>
            </a:pPr>
            <a:r>
              <a:rPr lang="en-US" dirty="0" smtClean="0"/>
              <a:t>We started with guesses for our initial probabilities</a:t>
            </a:r>
          </a:p>
          <a:p>
            <a:pPr lvl="1" eaLnBrk="1" fontAlgn="auto" hangingPunct="1">
              <a:spcAft>
                <a:spcPts val="0"/>
              </a:spcAft>
              <a:buFont typeface="Arial" pitchFamily="34" charset="0"/>
              <a:buChar char="–"/>
              <a:defRPr/>
            </a:pPr>
            <a:r>
              <a:rPr lang="en-US" dirty="0" smtClean="0"/>
              <a:t>Now that we have run one iteration of forward-backward, we can apply re-estimation</a:t>
            </a:r>
          </a:p>
          <a:p>
            <a:pPr lvl="1" eaLnBrk="1" fontAlgn="auto" hangingPunct="1">
              <a:spcAft>
                <a:spcPts val="0"/>
              </a:spcAft>
              <a:buFont typeface="Arial" pitchFamily="34" charset="0"/>
              <a:buChar char="–"/>
              <a:defRPr/>
            </a:pPr>
            <a:r>
              <a:rPr lang="en-US" dirty="0" smtClean="0"/>
              <a:t>Sum up the values of our computations P(C | 1)s and P(C)</a:t>
            </a:r>
          </a:p>
          <a:p>
            <a:pPr lvl="1" eaLnBrk="1" fontAlgn="auto" hangingPunct="1">
              <a:spcAft>
                <a:spcPts val="0"/>
              </a:spcAft>
              <a:buFont typeface="Arial" pitchFamily="34" charset="0"/>
              <a:buChar char="–"/>
              <a:defRPr/>
            </a:pPr>
            <a:r>
              <a:rPr lang="en-US" dirty="0" err="1" smtClean="0"/>
              <a:t>Recompute</a:t>
            </a:r>
            <a:r>
              <a:rPr lang="en-US" dirty="0" smtClean="0"/>
              <a:t> P(1 | C) = sum P(C | 1) / P(C) </a:t>
            </a:r>
          </a:p>
          <a:p>
            <a:pPr lvl="2" eaLnBrk="1" fontAlgn="auto" hangingPunct="1">
              <a:spcAft>
                <a:spcPts val="0"/>
              </a:spcAft>
              <a:buFont typeface="Arial" pitchFamily="34" charset="0"/>
              <a:buChar char="•"/>
              <a:defRPr/>
            </a:pPr>
            <a:r>
              <a:rPr lang="en-US" dirty="0" smtClean="0"/>
              <a:t>we also do the same for P(C | 2), and P(C | 3) to compute P(2 | C) and P(3 | C) as well as the hot days  for P(1 | H), P(2 | H), P(3 | H)</a:t>
            </a:r>
          </a:p>
          <a:p>
            <a:pPr lvl="1" eaLnBrk="1" fontAlgn="auto" hangingPunct="1">
              <a:spcAft>
                <a:spcPts val="0"/>
              </a:spcAft>
              <a:defRPr/>
            </a:pPr>
            <a:r>
              <a:rPr lang="en-US" dirty="0" smtClean="0"/>
              <a:t>And we </a:t>
            </a:r>
            <a:r>
              <a:rPr lang="en-US" dirty="0" err="1" smtClean="0"/>
              <a:t>recompute</a:t>
            </a:r>
            <a:r>
              <a:rPr lang="en-US" dirty="0" smtClean="0"/>
              <a:t> P(C | C), P(C | H), etc</a:t>
            </a:r>
          </a:p>
          <a:p>
            <a:pPr eaLnBrk="1" fontAlgn="auto" hangingPunct="1">
              <a:spcAft>
                <a:spcPts val="0"/>
              </a:spcAft>
              <a:buFont typeface="Arial" pitchFamily="34" charset="0"/>
              <a:buChar char="•"/>
              <a:defRPr/>
            </a:pPr>
            <a:r>
              <a:rPr lang="en-US" dirty="0" smtClean="0"/>
              <a:t>Now our probabilities are more accurate (although not necessarily correct)</a:t>
            </a:r>
          </a:p>
          <a:p>
            <a:pPr lvl="1" eaLnBrk="1" fontAlgn="auto" hangingPunct="1">
              <a:spcAft>
                <a:spcPts val="0"/>
              </a:spcAft>
              <a:buFont typeface="Arial" pitchFamily="34" charset="0"/>
              <a:buChar char="–"/>
              <a:defRPr/>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Continued</a:t>
            </a:r>
            <a:endParaRPr lang="en-US" dirty="0"/>
          </a:p>
        </p:txBody>
      </p:sp>
      <p:sp>
        <p:nvSpPr>
          <p:cNvPr id="3" name="Content Placeholder 2"/>
          <p:cNvSpPr>
            <a:spLocks noGrp="1"/>
          </p:cNvSpPr>
          <p:nvPr>
            <p:ph idx="1"/>
          </p:nvPr>
        </p:nvSpPr>
        <p:spPr>
          <a:xfrm>
            <a:off x="25400" y="838200"/>
            <a:ext cx="8839200" cy="5135563"/>
          </a:xfrm>
        </p:spPr>
        <p:txBody>
          <a:bodyPr/>
          <a:lstStyle/>
          <a:p>
            <a:pPr>
              <a:lnSpc>
                <a:spcPct val="90000"/>
              </a:lnSpc>
            </a:pPr>
            <a:r>
              <a:rPr lang="en-US" altLang="en-US" dirty="0" smtClean="0"/>
              <a:t>Supervised learning </a:t>
            </a:r>
            <a:r>
              <a:rPr lang="en-US" altLang="en-US" dirty="0"/>
              <a:t>is actually a search problem</a:t>
            </a:r>
          </a:p>
          <a:p>
            <a:pPr lvl="1">
              <a:lnSpc>
                <a:spcPct val="90000"/>
              </a:lnSpc>
            </a:pPr>
            <a:r>
              <a:rPr lang="en-US" altLang="en-US" sz="2400" dirty="0" smtClean="0"/>
              <a:t>Search for </a:t>
            </a:r>
            <a:r>
              <a:rPr lang="en-US" altLang="en-US" sz="2400" dirty="0"/>
              <a:t>the representation that will allow it to respond correctly to every (or most) instance in the training set</a:t>
            </a:r>
          </a:p>
          <a:p>
            <a:pPr lvl="2">
              <a:lnSpc>
                <a:spcPct val="90000"/>
              </a:lnSpc>
            </a:pPr>
            <a:r>
              <a:rPr lang="en-US" altLang="en-US" sz="2200" dirty="0" smtClean="0"/>
              <a:t>there </a:t>
            </a:r>
            <a:r>
              <a:rPr lang="en-US" altLang="en-US" sz="2200" dirty="0"/>
              <a:t>could be many “correct” solutions</a:t>
            </a:r>
          </a:p>
          <a:p>
            <a:pPr lvl="2">
              <a:lnSpc>
                <a:spcPct val="90000"/>
              </a:lnSpc>
            </a:pPr>
            <a:r>
              <a:rPr lang="en-US" altLang="en-US" sz="2200" dirty="0" smtClean="0"/>
              <a:t>some </a:t>
            </a:r>
            <a:r>
              <a:rPr lang="en-US" altLang="en-US" sz="2200" dirty="0"/>
              <a:t>of these will also allow the system to respond correctly to most instances in the testing set</a:t>
            </a:r>
            <a:endParaRPr lang="en-US" sz="2200"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3136685"/>
            <a:ext cx="6477000" cy="3695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94458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152400"/>
            <a:ext cx="8229600" cy="1143000"/>
          </a:xfrm>
        </p:spPr>
        <p:txBody>
          <a:bodyPr/>
          <a:lstStyle/>
          <a:p>
            <a:pPr eaLnBrk="1" hangingPunct="1"/>
            <a:r>
              <a:rPr lang="en-US" altLang="en-US" smtClean="0"/>
              <a:t>Continued</a:t>
            </a:r>
          </a:p>
        </p:txBody>
      </p:sp>
      <p:sp>
        <p:nvSpPr>
          <p:cNvPr id="3" name="Content Placeholder 2"/>
          <p:cNvSpPr>
            <a:spLocks noGrp="1"/>
          </p:cNvSpPr>
          <p:nvPr>
            <p:ph idx="1"/>
          </p:nvPr>
        </p:nvSpPr>
        <p:spPr>
          <a:xfrm>
            <a:off x="304800" y="685800"/>
            <a:ext cx="8458200" cy="3124200"/>
          </a:xfrm>
        </p:spPr>
        <p:txBody>
          <a:bodyPr rtlCol="0">
            <a:normAutofit fontScale="85000" lnSpcReduction="20000"/>
          </a:bodyPr>
          <a:lstStyle/>
          <a:p>
            <a:pPr eaLnBrk="1" fontAlgn="auto" hangingPunct="1">
              <a:spcAft>
                <a:spcPts val="0"/>
              </a:spcAft>
              <a:buFont typeface="Arial" pitchFamily="34" charset="0"/>
              <a:buChar char="•"/>
              <a:defRPr/>
            </a:pPr>
            <a:r>
              <a:rPr lang="en-US" dirty="0" smtClean="0"/>
              <a:t>We update the probabilities (see below) </a:t>
            </a:r>
          </a:p>
          <a:p>
            <a:pPr lvl="1" eaLnBrk="1" fontAlgn="auto" hangingPunct="1">
              <a:spcAft>
                <a:spcPts val="0"/>
              </a:spcAft>
              <a:buFont typeface="Arial" pitchFamily="34" charset="0"/>
              <a:buChar char="–"/>
              <a:defRPr/>
            </a:pPr>
            <a:r>
              <a:rPr lang="en-US" dirty="0" smtClean="0"/>
              <a:t>since our original probabilities will impact how good these estimates are, we repeat the entire process with another iteration of forward-backward followed by re-estimation </a:t>
            </a:r>
          </a:p>
          <a:p>
            <a:pPr lvl="1" eaLnBrk="1" fontAlgn="auto" hangingPunct="1">
              <a:spcAft>
                <a:spcPts val="0"/>
              </a:spcAft>
              <a:buFont typeface="Arial" pitchFamily="34" charset="0"/>
              <a:buChar char="–"/>
              <a:defRPr/>
            </a:pPr>
            <a:r>
              <a:rPr lang="en-US" dirty="0" smtClean="0"/>
              <a:t>we continue to do this until our probabilities converge into a stable state</a:t>
            </a:r>
          </a:p>
          <a:p>
            <a:pPr eaLnBrk="1" fontAlgn="auto" hangingPunct="1">
              <a:spcAft>
                <a:spcPts val="0"/>
              </a:spcAft>
              <a:buFont typeface="Arial" pitchFamily="34" charset="0"/>
              <a:buChar char="•"/>
              <a:defRPr/>
            </a:pPr>
            <a:r>
              <a:rPr lang="en-US" dirty="0" smtClean="0"/>
              <a:t>So, our initial probabilities will be important only in that they will impact the number of iterations required to reach these stable probabilities</a:t>
            </a:r>
          </a:p>
          <a:p>
            <a:pPr eaLnBrk="1" fontAlgn="auto" hangingPunct="1">
              <a:spcAft>
                <a:spcPts val="0"/>
              </a:spcAft>
              <a:buFont typeface="Arial" pitchFamily="34" charset="0"/>
              <a:buChar char="•"/>
              <a:defRPr/>
            </a:pPr>
            <a:endParaRPr lang="en-US" dirty="0"/>
          </a:p>
        </p:txBody>
      </p:sp>
      <p:graphicFrame>
        <p:nvGraphicFramePr>
          <p:cNvPr id="4" name="Table 3"/>
          <p:cNvGraphicFramePr>
            <a:graphicFrameLocks noGrp="1"/>
          </p:cNvGraphicFramePr>
          <p:nvPr/>
        </p:nvGraphicFramePr>
        <p:xfrm>
          <a:off x="533400" y="3733800"/>
          <a:ext cx="7924800" cy="2895600"/>
        </p:xfrm>
        <a:graphic>
          <a:graphicData uri="http://schemas.openxmlformats.org/drawingml/2006/table">
            <a:tbl>
              <a:tblPr/>
              <a:tblGrid>
                <a:gridCol w="1224741"/>
                <a:gridCol w="2233353"/>
                <a:gridCol w="2233353"/>
                <a:gridCol w="2233353"/>
              </a:tblGrid>
              <a:tr h="385482">
                <a:tc>
                  <a:txBody>
                    <a:bodyPr/>
                    <a:lstStyle/>
                    <a:p>
                      <a:pPr algn="l" fontAlgn="b"/>
                      <a:endParaRPr lang="en-US" sz="1600" b="0" i="0" u="none" strike="noStrike" dirty="0">
                        <a:latin typeface="Arial"/>
                      </a:endParaRPr>
                    </a:p>
                  </a:txBody>
                  <a:tcPr marL="0" marR="0" marT="0"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a:latin typeface="Arial"/>
                        </a:rPr>
                        <a:t>p(…|C)</a:t>
                      </a:r>
                    </a:p>
                  </a:txBody>
                  <a:tcPr marL="0" marR="0" marT="0" marB="0" anchor="b">
                    <a:lnL>
                      <a:noFill/>
                    </a:lnL>
                    <a:lnR>
                      <a:noFill/>
                    </a:lnR>
                    <a:lnT>
                      <a:noFill/>
                    </a:lnT>
                    <a:lnB w="190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600" b="0" i="0" u="none" strike="noStrike">
                          <a:latin typeface="Arial"/>
                        </a:rPr>
                        <a:t>p(…|H)</a:t>
                      </a:r>
                    </a:p>
                  </a:txBody>
                  <a:tcPr marL="0" marR="0" marT="0" marB="0" anchor="b">
                    <a:lnL>
                      <a:noFill/>
                    </a:lnL>
                    <a:lnR>
                      <a:noFill/>
                    </a:lnR>
                    <a:lnT>
                      <a:noFill/>
                    </a:lnT>
                    <a:lnB w="190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600" b="0" i="0" u="none" strike="noStrike">
                          <a:latin typeface="Arial"/>
                        </a:rPr>
                        <a:t>p(…|START)</a:t>
                      </a:r>
                    </a:p>
                  </a:txBody>
                  <a:tcPr marL="0" marR="0" marT="0" marB="0" anchor="b">
                    <a:lnL>
                      <a:noFill/>
                    </a:lnL>
                    <a:lnR>
                      <a:noFill/>
                    </a:lnR>
                    <a:lnT>
                      <a:noFill/>
                    </a:lnT>
                    <a:lnB w="19050" cap="flat" cmpd="sng" algn="ctr">
                      <a:solidFill>
                        <a:srgbClr val="000000"/>
                      </a:solidFill>
                      <a:prstDash val="solid"/>
                      <a:round/>
                      <a:headEnd type="none" w="med" len="med"/>
                      <a:tailEnd type="none" w="med" len="med"/>
                    </a:lnB>
                    <a:solidFill>
                      <a:srgbClr val="CCFFFF"/>
                    </a:solidFill>
                  </a:tcPr>
                </a:tc>
              </a:tr>
              <a:tr h="433668">
                <a:tc>
                  <a:txBody>
                    <a:bodyPr/>
                    <a:lstStyle/>
                    <a:p>
                      <a:pPr algn="r" fontAlgn="b"/>
                      <a:r>
                        <a:rPr lang="en-US" sz="1600" b="0" i="0" u="none" strike="noStrike" dirty="0">
                          <a:latin typeface="Arial"/>
                        </a:rPr>
                        <a:t>p(1|…)</a:t>
                      </a:r>
                    </a:p>
                  </a:txBody>
                  <a:tcPr marL="0" marR="0" marT="0" marB="0" anchor="b">
                    <a:lnL>
                      <a:noFill/>
                    </a:lnL>
                    <a:lnR>
                      <a:noFill/>
                    </a:lnR>
                    <a:lnT w="19050" cap="flat" cmpd="sng" algn="ctr">
                      <a:solidFill>
                        <a:srgbClr val="000000"/>
                      </a:solidFill>
                      <a:prstDash val="solid"/>
                      <a:round/>
                      <a:headEnd type="none" w="med" len="med"/>
                      <a:tailEnd type="none" w="med" len="med"/>
                    </a:lnT>
                    <a:lnB>
                      <a:noFill/>
                    </a:lnB>
                    <a:solidFill>
                      <a:srgbClr val="CCFFFF"/>
                    </a:solidFill>
                  </a:tcPr>
                </a:tc>
                <a:tc>
                  <a:txBody>
                    <a:bodyPr/>
                    <a:lstStyle/>
                    <a:p>
                      <a:pPr algn="l" fontAlgn="b"/>
                      <a:r>
                        <a:rPr lang="en-US" sz="1600" b="0" i="0" u="none" strike="noStrike" dirty="0">
                          <a:latin typeface="Arial"/>
                        </a:rPr>
                        <a:t>0.6765</a:t>
                      </a:r>
                    </a:p>
                  </a:txBody>
                  <a:tcPr marL="11430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dirty="0">
                          <a:latin typeface="Arial"/>
                        </a:rPr>
                        <a:t>0.0584</a:t>
                      </a:r>
                    </a:p>
                  </a:txBody>
                  <a:tcPr marL="11430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dirty="0">
                          <a:latin typeface="Arial"/>
                        </a:rPr>
                        <a:t> </a:t>
                      </a:r>
                    </a:p>
                  </a:txBody>
                  <a:tcPr marL="114300" marR="0" marT="0" marB="0" anchor="b">
                    <a:lnL>
                      <a:noFill/>
                    </a:lnL>
                    <a:lnR>
                      <a:noFill/>
                    </a:lnR>
                    <a:lnT w="19050" cap="flat" cmpd="sng" algn="ctr">
                      <a:solidFill>
                        <a:srgbClr val="000000"/>
                      </a:solidFill>
                      <a:prstDash val="solid"/>
                      <a:round/>
                      <a:headEnd type="none" w="med" len="med"/>
                      <a:tailEnd type="none" w="med" len="med"/>
                    </a:lnT>
                    <a:lnB>
                      <a:noFill/>
                    </a:lnB>
                  </a:tcPr>
                </a:tc>
              </a:tr>
              <a:tr h="409575">
                <a:tc>
                  <a:txBody>
                    <a:bodyPr/>
                    <a:lstStyle/>
                    <a:p>
                      <a:pPr algn="r" fontAlgn="b"/>
                      <a:r>
                        <a:rPr lang="en-US" sz="1600" b="0" i="0" u="none" strike="noStrike">
                          <a:latin typeface="Arial"/>
                        </a:rPr>
                        <a:t>p(2|…)</a:t>
                      </a:r>
                    </a:p>
                  </a:txBody>
                  <a:tcPr marL="0" marR="0" marT="0" marB="0" anchor="b">
                    <a:lnL>
                      <a:noFill/>
                    </a:lnL>
                    <a:lnR>
                      <a:noFill/>
                    </a:lnR>
                    <a:lnT>
                      <a:noFill/>
                    </a:lnT>
                    <a:lnB>
                      <a:noFill/>
                    </a:lnB>
                    <a:solidFill>
                      <a:srgbClr val="CCFFFF"/>
                    </a:solidFill>
                  </a:tcPr>
                </a:tc>
                <a:tc>
                  <a:txBody>
                    <a:bodyPr/>
                    <a:lstStyle/>
                    <a:p>
                      <a:pPr algn="l" fontAlgn="b"/>
                      <a:r>
                        <a:rPr lang="en-US" sz="1600" b="0" i="0" u="none" strike="noStrike" dirty="0">
                          <a:latin typeface="Arial"/>
                        </a:rPr>
                        <a:t>0.2188</a:t>
                      </a:r>
                    </a:p>
                  </a:txBody>
                  <a:tcPr marL="114300" marR="0" marT="0" marB="0" anchor="b">
                    <a:lnL>
                      <a:noFill/>
                    </a:lnL>
                    <a:lnR>
                      <a:noFill/>
                    </a:lnR>
                    <a:lnT>
                      <a:noFill/>
                    </a:lnT>
                    <a:lnB>
                      <a:noFill/>
                    </a:lnB>
                  </a:tcPr>
                </a:tc>
                <a:tc>
                  <a:txBody>
                    <a:bodyPr/>
                    <a:lstStyle/>
                    <a:p>
                      <a:pPr algn="l" fontAlgn="b"/>
                      <a:r>
                        <a:rPr lang="en-US" sz="1600" b="0" i="0" u="none" strike="noStrike" dirty="0">
                          <a:latin typeface="Arial"/>
                        </a:rPr>
                        <a:t>0.4251</a:t>
                      </a:r>
                    </a:p>
                  </a:txBody>
                  <a:tcPr marL="114300" marR="0" marT="0" marB="0" anchor="b">
                    <a:lnL>
                      <a:noFill/>
                    </a:lnL>
                    <a:lnR>
                      <a:noFill/>
                    </a:lnR>
                    <a:lnT>
                      <a:noFill/>
                    </a:lnT>
                    <a:lnB>
                      <a:noFill/>
                    </a:lnB>
                  </a:tcPr>
                </a:tc>
                <a:tc>
                  <a:txBody>
                    <a:bodyPr/>
                    <a:lstStyle/>
                    <a:p>
                      <a:pPr algn="l" fontAlgn="b"/>
                      <a:endParaRPr lang="en-US" sz="1600" b="0" i="0" u="none" strike="noStrike" dirty="0">
                        <a:latin typeface="Arial"/>
                      </a:endParaRPr>
                    </a:p>
                  </a:txBody>
                  <a:tcPr marL="114300" marR="0" marT="0" marB="0" anchor="b">
                    <a:lnL>
                      <a:noFill/>
                    </a:lnL>
                    <a:lnR>
                      <a:noFill/>
                    </a:lnR>
                    <a:lnT>
                      <a:noFill/>
                    </a:lnT>
                    <a:lnB>
                      <a:noFill/>
                    </a:lnB>
                  </a:tcPr>
                </a:tc>
              </a:tr>
              <a:tr h="433668">
                <a:tc>
                  <a:txBody>
                    <a:bodyPr/>
                    <a:lstStyle/>
                    <a:p>
                      <a:pPr algn="r" fontAlgn="b"/>
                      <a:r>
                        <a:rPr lang="en-US" sz="1600" b="0" i="0" u="none" strike="noStrike">
                          <a:latin typeface="Arial"/>
                        </a:rPr>
                        <a:t>p(3|…)</a:t>
                      </a:r>
                    </a:p>
                  </a:txBody>
                  <a:tcPr marL="0" marR="0" marT="0" marB="0" anchor="b">
                    <a:lnL>
                      <a:noFill/>
                    </a:lnL>
                    <a:lnR>
                      <a:noFill/>
                    </a:lnR>
                    <a:lnT>
                      <a:noFill/>
                    </a:lnT>
                    <a:lnB w="190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600" b="0" i="0" u="none" strike="noStrike" dirty="0">
                          <a:latin typeface="Arial"/>
                        </a:rPr>
                        <a:t>0.1047</a:t>
                      </a:r>
                    </a:p>
                  </a:txBody>
                  <a:tcPr marL="114300" marR="0" marT="0"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a:latin typeface="Arial"/>
                        </a:rPr>
                        <a:t>0.5165</a:t>
                      </a:r>
                    </a:p>
                  </a:txBody>
                  <a:tcPr marL="114300" marR="0" marT="0"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en-US" sz="1600" b="0" i="0" u="none" strike="noStrike">
                        <a:latin typeface="Arial"/>
                      </a:endParaRPr>
                    </a:p>
                  </a:txBody>
                  <a:tcPr marL="114300" marR="0" marT="0" marB="0" anchor="b">
                    <a:lnL>
                      <a:noFill/>
                    </a:lnL>
                    <a:lnR>
                      <a:noFill/>
                    </a:lnR>
                    <a:lnT>
                      <a:noFill/>
                    </a:lnT>
                    <a:lnB w="19050" cap="flat" cmpd="sng" algn="ctr">
                      <a:solidFill>
                        <a:srgbClr val="000000"/>
                      </a:solidFill>
                      <a:prstDash val="solid"/>
                      <a:round/>
                      <a:headEnd type="none" w="med" len="med"/>
                      <a:tailEnd type="none" w="med" len="med"/>
                    </a:lnB>
                  </a:tcPr>
                </a:tc>
              </a:tr>
              <a:tr h="433668">
                <a:tc>
                  <a:txBody>
                    <a:bodyPr/>
                    <a:lstStyle/>
                    <a:p>
                      <a:pPr algn="r" fontAlgn="b"/>
                      <a:r>
                        <a:rPr lang="en-US" sz="1600" b="0" i="0" u="none" strike="noStrike">
                          <a:latin typeface="Arial"/>
                        </a:rPr>
                        <a:t>p(C|…)</a:t>
                      </a:r>
                    </a:p>
                  </a:txBody>
                  <a:tcPr marL="0" marR="0" marT="0" marB="0" anchor="b">
                    <a:lnL>
                      <a:noFill/>
                    </a:lnL>
                    <a:lnR>
                      <a:noFill/>
                    </a:lnR>
                    <a:lnT w="19050" cap="flat" cmpd="sng" algn="ctr">
                      <a:solidFill>
                        <a:srgbClr val="000000"/>
                      </a:solidFill>
                      <a:prstDash val="solid"/>
                      <a:round/>
                      <a:headEnd type="none" w="med" len="med"/>
                      <a:tailEnd type="none" w="med" len="med"/>
                    </a:lnT>
                    <a:lnB>
                      <a:noFill/>
                    </a:lnB>
                    <a:solidFill>
                      <a:srgbClr val="CCFFFF"/>
                    </a:solidFill>
                  </a:tcPr>
                </a:tc>
                <a:tc>
                  <a:txBody>
                    <a:bodyPr/>
                    <a:lstStyle/>
                    <a:p>
                      <a:pPr algn="l" fontAlgn="b"/>
                      <a:r>
                        <a:rPr lang="en-US" sz="1600" b="0" i="0" u="none" strike="noStrike" dirty="0">
                          <a:latin typeface="Arial"/>
                        </a:rPr>
                        <a:t>0.8757</a:t>
                      </a:r>
                    </a:p>
                  </a:txBody>
                  <a:tcPr marL="11430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dirty="0">
                          <a:latin typeface="Arial"/>
                        </a:rPr>
                        <a:t>0.0925</a:t>
                      </a:r>
                    </a:p>
                  </a:txBody>
                  <a:tcPr marL="11430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a:latin typeface="Arial"/>
                        </a:rPr>
                        <a:t>0.1291</a:t>
                      </a:r>
                    </a:p>
                  </a:txBody>
                  <a:tcPr marL="114300" marR="0" marT="0" marB="0" anchor="b">
                    <a:lnL>
                      <a:noFill/>
                    </a:lnL>
                    <a:lnR>
                      <a:noFill/>
                    </a:lnR>
                    <a:lnT w="19050" cap="flat" cmpd="sng" algn="ctr">
                      <a:solidFill>
                        <a:srgbClr val="000000"/>
                      </a:solidFill>
                      <a:prstDash val="solid"/>
                      <a:round/>
                      <a:headEnd type="none" w="med" len="med"/>
                      <a:tailEnd type="none" w="med" len="med"/>
                    </a:lnT>
                    <a:lnB>
                      <a:noFill/>
                    </a:lnB>
                  </a:tcPr>
                </a:tc>
              </a:tr>
              <a:tr h="409575">
                <a:tc>
                  <a:txBody>
                    <a:bodyPr/>
                    <a:lstStyle/>
                    <a:p>
                      <a:pPr algn="r" fontAlgn="b"/>
                      <a:r>
                        <a:rPr lang="en-US" sz="1600" b="0" i="0" u="none" strike="noStrike">
                          <a:latin typeface="Arial"/>
                        </a:rPr>
                        <a:t>p(H|…)</a:t>
                      </a:r>
                    </a:p>
                  </a:txBody>
                  <a:tcPr marL="0" marR="0" marT="0" marB="0" anchor="b">
                    <a:lnL>
                      <a:noFill/>
                    </a:lnL>
                    <a:lnR>
                      <a:noFill/>
                    </a:lnR>
                    <a:lnT>
                      <a:noFill/>
                    </a:lnT>
                    <a:lnB>
                      <a:noFill/>
                    </a:lnB>
                    <a:solidFill>
                      <a:srgbClr val="CCFFFF"/>
                    </a:solidFill>
                  </a:tcPr>
                </a:tc>
                <a:tc>
                  <a:txBody>
                    <a:bodyPr/>
                    <a:lstStyle/>
                    <a:p>
                      <a:pPr algn="l" fontAlgn="b"/>
                      <a:r>
                        <a:rPr lang="en-US" sz="1600" b="0" i="0" u="none" strike="noStrike">
                          <a:latin typeface="Arial"/>
                        </a:rPr>
                        <a:t>0.109</a:t>
                      </a:r>
                    </a:p>
                  </a:txBody>
                  <a:tcPr marL="114300" marR="0" marT="0" marB="0" anchor="b">
                    <a:lnL>
                      <a:noFill/>
                    </a:lnL>
                    <a:lnR>
                      <a:noFill/>
                    </a:lnR>
                    <a:lnT>
                      <a:noFill/>
                    </a:lnT>
                    <a:lnB>
                      <a:noFill/>
                    </a:lnB>
                  </a:tcPr>
                </a:tc>
                <a:tc>
                  <a:txBody>
                    <a:bodyPr/>
                    <a:lstStyle/>
                    <a:p>
                      <a:pPr algn="l" fontAlgn="b"/>
                      <a:r>
                        <a:rPr lang="en-US" sz="1600" b="0" i="0" u="none" strike="noStrike" dirty="0">
                          <a:latin typeface="Arial"/>
                        </a:rPr>
                        <a:t>0.8652</a:t>
                      </a:r>
                    </a:p>
                  </a:txBody>
                  <a:tcPr marL="114300" marR="0" marT="0" marB="0" anchor="b">
                    <a:lnL>
                      <a:noFill/>
                    </a:lnL>
                    <a:lnR>
                      <a:noFill/>
                    </a:lnR>
                    <a:lnT>
                      <a:noFill/>
                    </a:lnT>
                    <a:lnB>
                      <a:noFill/>
                    </a:lnB>
                  </a:tcPr>
                </a:tc>
                <a:tc>
                  <a:txBody>
                    <a:bodyPr/>
                    <a:lstStyle/>
                    <a:p>
                      <a:pPr algn="l" fontAlgn="b"/>
                      <a:r>
                        <a:rPr lang="en-US" sz="1600" b="0" i="0" u="none" strike="noStrike" dirty="0">
                          <a:latin typeface="Arial"/>
                        </a:rPr>
                        <a:t>0.8709</a:t>
                      </a:r>
                    </a:p>
                  </a:txBody>
                  <a:tcPr marL="114300" marR="0" marT="0" marB="0" anchor="b">
                    <a:lnL>
                      <a:noFill/>
                    </a:lnL>
                    <a:lnR>
                      <a:noFill/>
                    </a:lnR>
                    <a:lnT>
                      <a:noFill/>
                    </a:lnT>
                    <a:lnB>
                      <a:noFill/>
                    </a:lnB>
                  </a:tcPr>
                </a:tc>
              </a:tr>
              <a:tr h="389964">
                <a:tc>
                  <a:txBody>
                    <a:bodyPr/>
                    <a:lstStyle/>
                    <a:p>
                      <a:pPr algn="r" fontAlgn="b"/>
                      <a:r>
                        <a:rPr lang="en-US" sz="1600" b="0" i="0" u="none" strike="noStrike">
                          <a:latin typeface="Arial"/>
                        </a:rPr>
                        <a:t>p(STOP|…)</a:t>
                      </a:r>
                    </a:p>
                  </a:txBody>
                  <a:tcPr marL="0" marR="0" marT="0" marB="0" anchor="b">
                    <a:lnL>
                      <a:noFill/>
                    </a:lnL>
                    <a:lnR>
                      <a:noFill/>
                    </a:lnR>
                    <a:lnT>
                      <a:noFill/>
                    </a:lnT>
                    <a:lnB w="190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600" b="0" i="0" u="none" strike="noStrike">
                          <a:latin typeface="Arial"/>
                        </a:rPr>
                        <a:t>0.0153</a:t>
                      </a:r>
                    </a:p>
                  </a:txBody>
                  <a:tcPr marL="114300" marR="0" marT="0"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a:latin typeface="Arial"/>
                        </a:rPr>
                        <a:t>0.0423</a:t>
                      </a:r>
                    </a:p>
                  </a:txBody>
                  <a:tcPr marL="114300" marR="0" marT="0"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a:latin typeface="Arial"/>
                        </a:rPr>
                        <a:t>0</a:t>
                      </a:r>
                    </a:p>
                  </a:txBody>
                  <a:tcPr marL="114300" marR="0" marT="0" marB="0" anchor="b">
                    <a:lnL>
                      <a:noFill/>
                    </a:lnL>
                    <a:lnR>
                      <a:noFill/>
                    </a:lnR>
                    <a:lnT>
                      <a:noFill/>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381000" y="-304800"/>
            <a:ext cx="8229600" cy="1143000"/>
          </a:xfrm>
        </p:spPr>
        <p:txBody>
          <a:bodyPr/>
          <a:lstStyle/>
          <a:p>
            <a:pPr eaLnBrk="1" hangingPunct="1"/>
            <a:r>
              <a:rPr lang="en-US" altLang="en-US" smtClean="0"/>
              <a:t>Convergence and Perplexity</a:t>
            </a:r>
          </a:p>
        </p:txBody>
      </p:sp>
      <p:sp>
        <p:nvSpPr>
          <p:cNvPr id="3" name="Content Placeholder 2"/>
          <p:cNvSpPr>
            <a:spLocks noGrp="1"/>
          </p:cNvSpPr>
          <p:nvPr>
            <p:ph idx="1"/>
          </p:nvPr>
        </p:nvSpPr>
        <p:spPr>
          <a:xfrm>
            <a:off x="228600" y="609600"/>
            <a:ext cx="8686800" cy="4267200"/>
          </a:xfrm>
        </p:spPr>
        <p:txBody>
          <a:bodyPr rtlCol="0">
            <a:normAutofit fontScale="85000" lnSpcReduction="20000"/>
          </a:bodyPr>
          <a:lstStyle/>
          <a:p>
            <a:pPr eaLnBrk="1" fontAlgn="auto" hangingPunct="1">
              <a:spcAft>
                <a:spcPts val="0"/>
              </a:spcAft>
              <a:buFont typeface="Arial" pitchFamily="34" charset="0"/>
              <a:buChar char="•"/>
              <a:defRPr/>
            </a:pPr>
            <a:r>
              <a:rPr lang="en-US" dirty="0" smtClean="0"/>
              <a:t>This system converged in 10 iterations to the probabilities shown in the table below</a:t>
            </a:r>
          </a:p>
          <a:p>
            <a:pPr eaLnBrk="1" fontAlgn="auto" hangingPunct="1">
              <a:spcAft>
                <a:spcPts val="0"/>
              </a:spcAft>
              <a:buFont typeface="Arial" pitchFamily="34" charset="0"/>
              <a:buChar char="•"/>
              <a:defRPr/>
            </a:pPr>
            <a:r>
              <a:rPr lang="en-US" dirty="0" smtClean="0"/>
              <a:t>Our original transition probabilities were part of our “model” of weather </a:t>
            </a:r>
          </a:p>
          <a:p>
            <a:pPr lvl="1" eaLnBrk="1" fontAlgn="auto" hangingPunct="1">
              <a:spcAft>
                <a:spcPts val="0"/>
              </a:spcAft>
              <a:buFont typeface="Arial" pitchFamily="34" charset="0"/>
              <a:buChar char="–"/>
              <a:defRPr/>
            </a:pPr>
            <a:r>
              <a:rPr lang="en-US" dirty="0" smtClean="0"/>
              <a:t>updating them is fine, but what would happen if we had started with different probabilities?  say p(H|C) = .25 instead of .1?</a:t>
            </a:r>
          </a:p>
          <a:p>
            <a:pPr lvl="1" eaLnBrk="1" fontAlgn="auto" hangingPunct="1">
              <a:spcAft>
                <a:spcPts val="0"/>
              </a:spcAft>
              <a:buFont typeface="Arial" pitchFamily="34" charset="0"/>
              <a:buChar char="–"/>
              <a:defRPr/>
            </a:pPr>
            <a:r>
              <a:rPr lang="en-US" dirty="0" smtClean="0"/>
              <a:t>the </a:t>
            </a:r>
            <a:r>
              <a:rPr lang="en-US" i="1" dirty="0" smtClean="0"/>
              <a:t>perplexity </a:t>
            </a:r>
            <a:r>
              <a:rPr lang="en-US" dirty="0" smtClean="0"/>
              <a:t>of a model is essentially the degree to which we will be surprised by the results of our model because of the “guesses” we made when assigning a random probability like p(H|C)</a:t>
            </a:r>
          </a:p>
          <a:p>
            <a:pPr marL="457200" lvl="3">
              <a:defRPr/>
            </a:pPr>
            <a:r>
              <a:rPr lang="en-US" sz="2800" dirty="0" smtClean="0">
                <a:cs typeface="Times New Roman" pitchFamily="18" charset="0"/>
              </a:rPr>
              <a:t>We want our model to have a minimal perplexity so that it is most realistic</a:t>
            </a:r>
          </a:p>
          <a:p>
            <a:pPr lvl="1" eaLnBrk="1" fontAlgn="auto" hangingPunct="1">
              <a:spcAft>
                <a:spcPts val="0"/>
              </a:spcAft>
              <a:buFont typeface="Arial" pitchFamily="34" charset="0"/>
              <a:buChar char="–"/>
              <a:defRPr/>
            </a:pPr>
            <a:endParaRPr lang="en-US" dirty="0" smtClean="0"/>
          </a:p>
        </p:txBody>
      </p:sp>
      <p:graphicFrame>
        <p:nvGraphicFramePr>
          <p:cNvPr id="4" name="Table 3"/>
          <p:cNvGraphicFramePr>
            <a:graphicFrameLocks noGrp="1"/>
          </p:cNvGraphicFramePr>
          <p:nvPr/>
        </p:nvGraphicFramePr>
        <p:xfrm>
          <a:off x="2209800" y="4419600"/>
          <a:ext cx="6477000" cy="2209800"/>
        </p:xfrm>
        <a:graphic>
          <a:graphicData uri="http://schemas.openxmlformats.org/drawingml/2006/table">
            <a:tbl>
              <a:tblPr/>
              <a:tblGrid>
                <a:gridCol w="1696923"/>
                <a:gridCol w="1593359"/>
                <a:gridCol w="1593359"/>
                <a:gridCol w="1593359"/>
              </a:tblGrid>
              <a:tr h="294358">
                <a:tc>
                  <a:txBody>
                    <a:bodyPr/>
                    <a:lstStyle/>
                    <a:p>
                      <a:pPr algn="l" fontAlgn="b"/>
                      <a:r>
                        <a:rPr lang="en-US" sz="1800" b="0" i="0" u="none" strike="noStrike" dirty="0">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latin typeface="Arial"/>
                        </a:rPr>
                        <a:t>p(…|C)</a:t>
                      </a:r>
                    </a:p>
                  </a:txBody>
                  <a:tcPr marL="0" marR="0" marT="0" marB="0" anchor="b">
                    <a:lnL>
                      <a:noFill/>
                    </a:lnL>
                    <a:lnR>
                      <a:noFill/>
                    </a:lnR>
                    <a:lnT>
                      <a:noFill/>
                    </a:lnT>
                    <a:lnB w="190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800" b="0" i="0" u="none" strike="noStrike" dirty="0">
                          <a:latin typeface="Arial"/>
                        </a:rPr>
                        <a:t>p(…|H)</a:t>
                      </a:r>
                    </a:p>
                  </a:txBody>
                  <a:tcPr marL="0" marR="0" marT="0" marB="0" anchor="b">
                    <a:lnL>
                      <a:noFill/>
                    </a:lnL>
                    <a:lnR>
                      <a:noFill/>
                    </a:lnR>
                    <a:lnT>
                      <a:noFill/>
                    </a:lnT>
                    <a:lnB w="190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800" b="0" i="0" u="none" strike="noStrike">
                          <a:latin typeface="Arial"/>
                        </a:rPr>
                        <a:t>p(…|START)</a:t>
                      </a:r>
                    </a:p>
                  </a:txBody>
                  <a:tcPr marL="0" marR="0" marT="0" marB="0" anchor="b">
                    <a:lnL>
                      <a:noFill/>
                    </a:lnL>
                    <a:lnR>
                      <a:noFill/>
                    </a:lnR>
                    <a:lnT>
                      <a:noFill/>
                    </a:lnT>
                    <a:lnB w="19050" cap="flat" cmpd="sng" algn="ctr">
                      <a:solidFill>
                        <a:srgbClr val="000000"/>
                      </a:solidFill>
                      <a:prstDash val="solid"/>
                      <a:round/>
                      <a:headEnd type="none" w="med" len="med"/>
                      <a:tailEnd type="none" w="med" len="med"/>
                    </a:lnB>
                    <a:solidFill>
                      <a:srgbClr val="CCFFFF"/>
                    </a:solidFill>
                  </a:tcPr>
                </a:tc>
              </a:tr>
              <a:tr h="318773">
                <a:tc>
                  <a:txBody>
                    <a:bodyPr/>
                    <a:lstStyle/>
                    <a:p>
                      <a:pPr algn="r" fontAlgn="b"/>
                      <a:r>
                        <a:rPr lang="en-US" sz="1800" b="0" i="0" u="none" strike="noStrike" dirty="0">
                          <a:latin typeface="Arial"/>
                        </a:rPr>
                        <a:t>p(1|…)</a:t>
                      </a:r>
                    </a:p>
                  </a:txBody>
                  <a:tcPr marL="0" marR="0" marT="0" marB="0" anchor="b">
                    <a:lnL w="63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solidFill>
                      <a:srgbClr val="CCFFFF"/>
                    </a:solidFill>
                  </a:tcPr>
                </a:tc>
                <a:tc>
                  <a:txBody>
                    <a:bodyPr/>
                    <a:lstStyle/>
                    <a:p>
                      <a:pPr algn="l" fontAlgn="b"/>
                      <a:r>
                        <a:rPr lang="en-US" sz="1800" b="0" i="0" u="none" strike="noStrike">
                          <a:latin typeface="Arial"/>
                        </a:rPr>
                        <a:t>0.6406</a:t>
                      </a:r>
                    </a:p>
                  </a:txBody>
                  <a:tcPr marL="11430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a:latin typeface="Arial"/>
                        </a:rPr>
                        <a:t>7.1E-05</a:t>
                      </a:r>
                    </a:p>
                  </a:txBody>
                  <a:tcPr marL="11430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a:latin typeface="Arial"/>
                        </a:rPr>
                        <a:t> </a:t>
                      </a:r>
                    </a:p>
                  </a:txBody>
                  <a:tcPr marL="114300" marR="0" marT="0" marB="0" anchor="b">
                    <a:lnL>
                      <a:noFill/>
                    </a:lnL>
                    <a:lnR>
                      <a:noFill/>
                    </a:lnR>
                    <a:lnT w="19050" cap="flat" cmpd="sng" algn="ctr">
                      <a:solidFill>
                        <a:srgbClr val="000000"/>
                      </a:solidFill>
                      <a:prstDash val="solid"/>
                      <a:round/>
                      <a:headEnd type="none" w="med" len="med"/>
                      <a:tailEnd type="none" w="med" len="med"/>
                    </a:lnT>
                    <a:lnB>
                      <a:noFill/>
                    </a:lnB>
                  </a:tcPr>
                </a:tc>
              </a:tr>
              <a:tr h="301066">
                <a:tc>
                  <a:txBody>
                    <a:bodyPr/>
                    <a:lstStyle/>
                    <a:p>
                      <a:pPr algn="r" fontAlgn="b"/>
                      <a:r>
                        <a:rPr lang="en-US" sz="1800" b="0" i="0" u="none" strike="noStrike" dirty="0">
                          <a:latin typeface="Arial"/>
                        </a:rPr>
                        <a:t>p(2|…)</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CCFFFF"/>
                    </a:solidFill>
                  </a:tcPr>
                </a:tc>
                <a:tc>
                  <a:txBody>
                    <a:bodyPr/>
                    <a:lstStyle/>
                    <a:p>
                      <a:pPr algn="l" fontAlgn="b"/>
                      <a:r>
                        <a:rPr lang="en-US" sz="1800" b="0" i="0" u="none" strike="noStrike">
                          <a:latin typeface="Arial"/>
                        </a:rPr>
                        <a:t>0.1481</a:t>
                      </a:r>
                    </a:p>
                  </a:txBody>
                  <a:tcPr marL="114300" marR="0" marT="0" marB="0" anchor="b">
                    <a:lnL>
                      <a:noFill/>
                    </a:lnL>
                    <a:lnR>
                      <a:noFill/>
                    </a:lnR>
                    <a:lnT>
                      <a:noFill/>
                    </a:lnT>
                    <a:lnB>
                      <a:noFill/>
                    </a:lnB>
                  </a:tcPr>
                </a:tc>
                <a:tc>
                  <a:txBody>
                    <a:bodyPr/>
                    <a:lstStyle/>
                    <a:p>
                      <a:pPr algn="l" fontAlgn="b"/>
                      <a:r>
                        <a:rPr lang="en-US" sz="1800" b="0" i="0" u="none" strike="noStrike">
                          <a:latin typeface="Arial"/>
                        </a:rPr>
                        <a:t>0.5343</a:t>
                      </a:r>
                    </a:p>
                  </a:txBody>
                  <a:tcPr marL="114300" marR="0" marT="0" marB="0" anchor="b">
                    <a:lnL>
                      <a:noFill/>
                    </a:lnL>
                    <a:lnR>
                      <a:noFill/>
                    </a:lnR>
                    <a:lnT>
                      <a:noFill/>
                    </a:lnT>
                    <a:lnB>
                      <a:noFill/>
                    </a:lnB>
                  </a:tcPr>
                </a:tc>
                <a:tc>
                  <a:txBody>
                    <a:bodyPr/>
                    <a:lstStyle/>
                    <a:p>
                      <a:pPr algn="l" fontAlgn="b"/>
                      <a:endParaRPr lang="en-US" sz="1800" b="0" i="0" u="none" strike="noStrike">
                        <a:latin typeface="Arial"/>
                      </a:endParaRPr>
                    </a:p>
                  </a:txBody>
                  <a:tcPr marL="114300" marR="0" marT="0" marB="0" anchor="b">
                    <a:lnL>
                      <a:noFill/>
                    </a:lnL>
                    <a:lnR>
                      <a:noFill/>
                    </a:lnR>
                    <a:lnT>
                      <a:noFill/>
                    </a:lnT>
                    <a:lnB>
                      <a:noFill/>
                    </a:lnB>
                  </a:tcPr>
                </a:tc>
              </a:tr>
              <a:tr h="356991">
                <a:tc>
                  <a:txBody>
                    <a:bodyPr/>
                    <a:lstStyle/>
                    <a:p>
                      <a:pPr algn="r" fontAlgn="b"/>
                      <a:r>
                        <a:rPr lang="en-US" sz="1800" b="0" i="0" u="none" strike="noStrike" dirty="0">
                          <a:latin typeface="Arial"/>
                        </a:rPr>
                        <a:t>p(3|…)</a:t>
                      </a:r>
                    </a:p>
                  </a:txBody>
                  <a:tcPr marL="0" marR="0" marT="0" marB="0" anchor="b">
                    <a:lnL w="63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800" b="0" i="0" u="none" strike="noStrike">
                          <a:latin typeface="Arial"/>
                        </a:rPr>
                        <a:t>0.2113</a:t>
                      </a:r>
                    </a:p>
                  </a:txBody>
                  <a:tcPr marL="114300" marR="0" marT="0"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r>
                        <a:rPr lang="en-US" sz="1800" b="0" i="0" u="none" strike="noStrike">
                          <a:latin typeface="Arial"/>
                        </a:rPr>
                        <a:t>0.4657</a:t>
                      </a:r>
                    </a:p>
                  </a:txBody>
                  <a:tcPr marL="114300" marR="0" marT="0"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en-US" sz="1800" b="0" i="0" u="none" strike="noStrike">
                        <a:latin typeface="Arial"/>
                      </a:endParaRPr>
                    </a:p>
                  </a:txBody>
                  <a:tcPr marL="114300" marR="0" marT="0" marB="0" anchor="b">
                    <a:lnL>
                      <a:noFill/>
                    </a:lnL>
                    <a:lnR>
                      <a:noFill/>
                    </a:lnR>
                    <a:lnT>
                      <a:noFill/>
                    </a:lnT>
                    <a:lnB w="19050" cap="flat" cmpd="sng" algn="ctr">
                      <a:solidFill>
                        <a:srgbClr val="000000"/>
                      </a:solidFill>
                      <a:prstDash val="solid"/>
                      <a:round/>
                      <a:headEnd type="none" w="med" len="med"/>
                      <a:tailEnd type="none" w="med" len="med"/>
                    </a:lnB>
                  </a:tcPr>
                </a:tc>
              </a:tr>
              <a:tr h="318773">
                <a:tc>
                  <a:txBody>
                    <a:bodyPr/>
                    <a:lstStyle/>
                    <a:p>
                      <a:pPr algn="r" fontAlgn="b"/>
                      <a:r>
                        <a:rPr lang="en-US" sz="1800" b="0" i="0" u="none" strike="noStrike" dirty="0">
                          <a:latin typeface="Arial"/>
                        </a:rPr>
                        <a:t>p(C|…)</a:t>
                      </a:r>
                    </a:p>
                  </a:txBody>
                  <a:tcPr marL="0" marR="0" marT="0" marB="0" anchor="b">
                    <a:lnL w="63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solidFill>
                      <a:srgbClr val="CCFFFF"/>
                    </a:solidFill>
                  </a:tcPr>
                </a:tc>
                <a:tc>
                  <a:txBody>
                    <a:bodyPr/>
                    <a:lstStyle/>
                    <a:p>
                      <a:pPr algn="l" fontAlgn="b"/>
                      <a:r>
                        <a:rPr lang="en-US" sz="1800" b="0" i="0" u="none" strike="noStrike" dirty="0">
                          <a:latin typeface="Arial"/>
                        </a:rPr>
                        <a:t>0.9338</a:t>
                      </a:r>
                    </a:p>
                  </a:txBody>
                  <a:tcPr marL="11430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a:latin typeface="Arial"/>
                        </a:rPr>
                        <a:t>0.0719</a:t>
                      </a:r>
                    </a:p>
                  </a:txBody>
                  <a:tcPr marL="11430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a:latin typeface="Arial"/>
                        </a:rPr>
                        <a:t>5.1E-15</a:t>
                      </a:r>
                    </a:p>
                  </a:txBody>
                  <a:tcPr marL="114300" marR="0" marT="0" marB="0" anchor="b">
                    <a:lnL>
                      <a:noFill/>
                    </a:lnL>
                    <a:lnR>
                      <a:noFill/>
                    </a:lnR>
                    <a:lnT w="19050" cap="flat" cmpd="sng" algn="ctr">
                      <a:solidFill>
                        <a:srgbClr val="000000"/>
                      </a:solidFill>
                      <a:prstDash val="solid"/>
                      <a:round/>
                      <a:headEnd type="none" w="med" len="med"/>
                      <a:tailEnd type="none" w="med" len="med"/>
                    </a:lnT>
                    <a:lnB>
                      <a:noFill/>
                    </a:lnB>
                  </a:tcPr>
                </a:tc>
              </a:tr>
              <a:tr h="301066">
                <a:tc>
                  <a:txBody>
                    <a:bodyPr/>
                    <a:lstStyle/>
                    <a:p>
                      <a:pPr algn="r" fontAlgn="b"/>
                      <a:r>
                        <a:rPr lang="en-US" sz="1800" b="0" i="0" u="none" strike="noStrike">
                          <a:latin typeface="Arial"/>
                        </a:rPr>
                        <a:t>p(H|…)</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CCFFFF"/>
                    </a:solidFill>
                  </a:tcPr>
                </a:tc>
                <a:tc>
                  <a:txBody>
                    <a:bodyPr/>
                    <a:lstStyle/>
                    <a:p>
                      <a:pPr algn="l" fontAlgn="b"/>
                      <a:r>
                        <a:rPr lang="en-US" sz="1800" b="0" i="0" u="none" strike="noStrike" dirty="0">
                          <a:latin typeface="Arial"/>
                        </a:rPr>
                        <a:t>0.0662</a:t>
                      </a:r>
                    </a:p>
                  </a:txBody>
                  <a:tcPr marL="114300" marR="0" marT="0" marB="0" anchor="b">
                    <a:lnL>
                      <a:noFill/>
                    </a:lnL>
                    <a:lnR>
                      <a:noFill/>
                    </a:lnR>
                    <a:lnT>
                      <a:noFill/>
                    </a:lnT>
                    <a:lnB>
                      <a:noFill/>
                    </a:lnB>
                  </a:tcPr>
                </a:tc>
                <a:tc>
                  <a:txBody>
                    <a:bodyPr/>
                    <a:lstStyle/>
                    <a:p>
                      <a:pPr algn="l" fontAlgn="b"/>
                      <a:r>
                        <a:rPr lang="en-US" sz="1800" b="0" i="0" u="none" strike="noStrike">
                          <a:latin typeface="Arial"/>
                        </a:rPr>
                        <a:t>0.865</a:t>
                      </a:r>
                    </a:p>
                  </a:txBody>
                  <a:tcPr marL="114300" marR="0" marT="0" marB="0" anchor="b">
                    <a:lnL>
                      <a:noFill/>
                    </a:lnL>
                    <a:lnR>
                      <a:noFill/>
                    </a:lnR>
                    <a:lnT>
                      <a:noFill/>
                    </a:lnT>
                    <a:lnB>
                      <a:noFill/>
                    </a:lnB>
                  </a:tcPr>
                </a:tc>
                <a:tc>
                  <a:txBody>
                    <a:bodyPr/>
                    <a:lstStyle/>
                    <a:p>
                      <a:pPr algn="l" fontAlgn="b"/>
                      <a:r>
                        <a:rPr lang="en-US" sz="1800" b="0" i="0" u="none" strike="noStrike">
                          <a:latin typeface="Arial"/>
                        </a:rPr>
                        <a:t>1.0</a:t>
                      </a:r>
                    </a:p>
                  </a:txBody>
                  <a:tcPr marL="114300" marR="0" marT="0" marB="0" anchor="b">
                    <a:lnL>
                      <a:noFill/>
                    </a:lnL>
                    <a:lnR>
                      <a:noFill/>
                    </a:lnR>
                    <a:lnT>
                      <a:noFill/>
                    </a:lnT>
                    <a:lnB>
                      <a:noFill/>
                    </a:lnB>
                  </a:tcPr>
                </a:tc>
              </a:tr>
              <a:tr h="318773">
                <a:tc>
                  <a:txBody>
                    <a:bodyPr/>
                    <a:lstStyle/>
                    <a:p>
                      <a:pPr algn="r" fontAlgn="b"/>
                      <a:r>
                        <a:rPr lang="en-US" sz="1800" b="0" i="0" u="none" strike="noStrike">
                          <a:latin typeface="Arial"/>
                        </a:rPr>
                        <a:t>p(STOP|…)</a:t>
                      </a:r>
                    </a:p>
                  </a:txBody>
                  <a:tcPr marL="0" marR="0" marT="0" marB="0" anchor="b">
                    <a:lnL w="63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800" b="0" i="0" u="none" strike="noStrike" dirty="0">
                          <a:latin typeface="Arial"/>
                        </a:rPr>
                        <a:t>1.0E-15</a:t>
                      </a:r>
                    </a:p>
                  </a:txBody>
                  <a:tcPr marL="114300" marR="0" marT="0"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latin typeface="Arial"/>
                        </a:rPr>
                        <a:t>0.0632</a:t>
                      </a:r>
                    </a:p>
                  </a:txBody>
                  <a:tcPr marL="114300" marR="0" marT="0"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latin typeface="Arial"/>
                        </a:rPr>
                        <a:t>0</a:t>
                      </a:r>
                    </a:p>
                  </a:txBody>
                  <a:tcPr marL="114300" marR="0" marT="0" marB="0" anchor="b">
                    <a:lnL>
                      <a:noFill/>
                    </a:lnL>
                    <a:lnR>
                      <a:noFill/>
                    </a:lnR>
                    <a:lnT>
                      <a:noFill/>
                    </a:lnT>
                    <a:lnB w="19050" cap="flat" cmpd="sng" algn="ctr">
                      <a:solidFill>
                        <a:srgbClr val="000000"/>
                      </a:solidFill>
                      <a:prstDash val="solid"/>
                      <a:round/>
                      <a:headEnd type="none" w="med" len="med"/>
                      <a:tailEnd type="none" w="med" len="med"/>
                    </a:lnB>
                  </a:tcPr>
                </a:tc>
              </a:tr>
            </a:tbl>
          </a:graphicData>
        </a:graphic>
      </p:graphicFrame>
      <p:sp>
        <p:nvSpPr>
          <p:cNvPr id="36901" name="TextBox 4"/>
          <p:cNvSpPr txBox="1">
            <a:spLocks noChangeArrowheads="1"/>
          </p:cNvSpPr>
          <p:nvPr/>
        </p:nvSpPr>
        <p:spPr bwMode="auto">
          <a:xfrm>
            <a:off x="4419600" y="47244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alibri"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r>
              <a:rPr lang="en-US" dirty="0" smtClean="0"/>
              <a:t>Other HMM Learning</a:t>
            </a:r>
            <a:endParaRPr lang="en-US" dirty="0"/>
          </a:p>
        </p:txBody>
      </p:sp>
      <p:sp>
        <p:nvSpPr>
          <p:cNvPr id="3" name="Content Placeholder 2"/>
          <p:cNvSpPr>
            <a:spLocks noGrp="1"/>
          </p:cNvSpPr>
          <p:nvPr>
            <p:ph idx="1"/>
          </p:nvPr>
        </p:nvSpPr>
        <p:spPr>
          <a:xfrm>
            <a:off x="228600" y="685800"/>
            <a:ext cx="8686800" cy="6172200"/>
          </a:xfrm>
        </p:spPr>
        <p:txBody>
          <a:bodyPr>
            <a:normAutofit fontScale="85000" lnSpcReduction="10000"/>
          </a:bodyPr>
          <a:lstStyle/>
          <a:p>
            <a:r>
              <a:rPr lang="en-US" dirty="0" smtClean="0"/>
              <a:t>We can also learn the structure of the HMM itself similar to how we might learn the structure of a Bayesian net</a:t>
            </a:r>
          </a:p>
          <a:p>
            <a:r>
              <a:rPr lang="en-US" dirty="0" smtClean="0"/>
              <a:t>There are several possible approaches</a:t>
            </a:r>
          </a:p>
          <a:p>
            <a:pPr lvl="1"/>
            <a:r>
              <a:rPr lang="en-US" dirty="0" smtClean="0"/>
              <a:t>Start with a fully connected graph and use the E-M algorithm to modify the transition probabilities, removing links when transition probabilities drop to 0 (or some low value)</a:t>
            </a:r>
          </a:p>
          <a:p>
            <a:pPr lvl="2"/>
            <a:r>
              <a:rPr lang="en-US" dirty="0" smtClean="0"/>
              <a:t>not a practical solution</a:t>
            </a:r>
          </a:p>
          <a:p>
            <a:pPr lvl="1"/>
            <a:r>
              <a:rPr lang="en-US" dirty="0" smtClean="0"/>
              <a:t>Start with each observation of each test case representing its own node and as each new test case is introduced, merge nodes that have the same observation at time t and the HMMs begin to collapse</a:t>
            </a:r>
          </a:p>
          <a:p>
            <a:pPr lvl="1"/>
            <a:r>
              <a:rPr lang="en-US" dirty="0" smtClean="0"/>
              <a:t>Collapse states that are the same as well as states that share the same transitions</a:t>
            </a:r>
          </a:p>
          <a:p>
            <a:r>
              <a:rPr lang="en-US" dirty="0" smtClean="0"/>
              <a:t>Notice there is nothing probabilistic about learning the structure</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76200"/>
            <a:ext cx="8229600" cy="1143000"/>
          </a:xfrm>
        </p:spPr>
        <p:txBody>
          <a:bodyPr/>
          <a:lstStyle/>
          <a:p>
            <a:pPr eaLnBrk="1" hangingPunct="1"/>
            <a:r>
              <a:rPr lang="en-US" altLang="en-US" smtClean="0"/>
              <a:t>Two Problems With HMMs</a:t>
            </a:r>
          </a:p>
        </p:txBody>
      </p:sp>
      <p:sp>
        <p:nvSpPr>
          <p:cNvPr id="3" name="Content Placeholder 2"/>
          <p:cNvSpPr>
            <a:spLocks noGrp="1"/>
          </p:cNvSpPr>
          <p:nvPr>
            <p:ph idx="1"/>
          </p:nvPr>
        </p:nvSpPr>
        <p:spPr>
          <a:xfrm>
            <a:off x="304800" y="838200"/>
            <a:ext cx="8534400" cy="6019800"/>
          </a:xfrm>
        </p:spPr>
        <p:txBody>
          <a:bodyPr>
            <a:normAutofit fontScale="92500" lnSpcReduction="10000"/>
          </a:bodyPr>
          <a:lstStyle/>
          <a:p>
            <a:pPr eaLnBrk="1" hangingPunct="1">
              <a:defRPr/>
            </a:pPr>
            <a:r>
              <a:rPr lang="en-US" dirty="0" smtClean="0"/>
              <a:t>There are two primary problems with using HMMs</a:t>
            </a:r>
          </a:p>
          <a:p>
            <a:pPr lvl="1" eaLnBrk="1" hangingPunct="1">
              <a:defRPr/>
            </a:pPr>
            <a:r>
              <a:rPr lang="en-US" dirty="0" smtClean="0"/>
              <a:t>The first is minor – what if a probability (whether output or transition) is 0?</a:t>
            </a:r>
          </a:p>
          <a:p>
            <a:pPr lvl="2" eaLnBrk="1" hangingPunct="1">
              <a:defRPr/>
            </a:pPr>
            <a:r>
              <a:rPr lang="en-US" dirty="0" smtClean="0"/>
              <a:t>since we are dealing with products, a 0 will cause the entire product to be 0 so that the path that contains this probability will never be selected</a:t>
            </a:r>
          </a:p>
          <a:p>
            <a:pPr lvl="2" eaLnBrk="1" hangingPunct="1">
              <a:defRPr/>
            </a:pPr>
            <a:r>
              <a:rPr lang="en-US" dirty="0" smtClean="0"/>
              <a:t>we will replace any 0 probabilities with some minimum probability (say .001)</a:t>
            </a:r>
          </a:p>
          <a:p>
            <a:pPr lvl="1" eaLnBrk="1" hangingPunct="1">
              <a:defRPr/>
            </a:pPr>
            <a:r>
              <a:rPr lang="en-US" dirty="0" smtClean="0"/>
              <a:t>The complexity of the search</a:t>
            </a:r>
          </a:p>
          <a:p>
            <a:pPr lvl="2" eaLnBrk="1" hangingPunct="1">
              <a:defRPr/>
            </a:pPr>
            <a:r>
              <a:rPr lang="en-US" dirty="0" smtClean="0"/>
              <a:t>imagine we are using an HMM for speech recognition where the hidden states are the possible phonemes (say there are 35 of them) and the utterance consists of some 100 phonemes (perhaps 20 words)</a:t>
            </a:r>
          </a:p>
          <a:p>
            <a:pPr lvl="2" eaLnBrk="1" hangingPunct="1">
              <a:defRPr/>
            </a:pPr>
            <a:r>
              <a:rPr lang="en-US" dirty="0" smtClean="0"/>
              <a:t>the complexity for the forward algorithm is O(T*N</a:t>
            </a:r>
            <a:r>
              <a:rPr lang="en-US" baseline="30000" dirty="0" smtClean="0"/>
              <a:t>T</a:t>
            </a:r>
            <a:r>
              <a:rPr lang="en-US" dirty="0" smtClean="0"/>
              <a:t>), in this case N is 35 and T is 100!  Ouch</a:t>
            </a:r>
          </a:p>
          <a:p>
            <a:pPr lvl="2" eaLnBrk="1" hangingPunct="1">
              <a:defRPr/>
            </a:pPr>
            <a:r>
              <a:rPr lang="en-US" dirty="0" smtClean="0"/>
              <a:t>use a </a:t>
            </a:r>
            <a:r>
              <a:rPr lang="en-US" i="1" dirty="0" smtClean="0"/>
              <a:t>beam </a:t>
            </a:r>
            <a:r>
              <a:rPr lang="en-US" dirty="0" smtClean="0"/>
              <a:t>search to reduce the number of possible paths searched</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228600"/>
            <a:ext cx="8229600" cy="1143000"/>
          </a:xfrm>
        </p:spPr>
        <p:txBody>
          <a:bodyPr/>
          <a:lstStyle/>
          <a:p>
            <a:r>
              <a:rPr lang="en-US" altLang="en-US" smtClean="0"/>
              <a:t>Beam Search</a:t>
            </a:r>
          </a:p>
        </p:txBody>
      </p:sp>
      <p:sp>
        <p:nvSpPr>
          <p:cNvPr id="3" name="Content Placeholder 2"/>
          <p:cNvSpPr>
            <a:spLocks noGrp="1"/>
          </p:cNvSpPr>
          <p:nvPr>
            <p:ph idx="1"/>
          </p:nvPr>
        </p:nvSpPr>
        <p:spPr>
          <a:xfrm>
            <a:off x="304800" y="609600"/>
            <a:ext cx="8534400" cy="6019800"/>
          </a:xfrm>
        </p:spPr>
        <p:txBody>
          <a:bodyPr>
            <a:normAutofit fontScale="92500"/>
          </a:bodyPr>
          <a:lstStyle/>
          <a:p>
            <a:pPr>
              <a:defRPr/>
            </a:pPr>
            <a:r>
              <a:rPr lang="en-US" dirty="0" smtClean="0"/>
              <a:t>A beam search is a combination of the heuristic search idea along with a breadth-first search</a:t>
            </a:r>
          </a:p>
          <a:p>
            <a:pPr lvl="1">
              <a:defRPr/>
            </a:pPr>
            <a:r>
              <a:rPr lang="en-US" dirty="0" smtClean="0"/>
              <a:t>The beam search algorithm examines all of the next states accessible from the current node and evaluates each of them</a:t>
            </a:r>
          </a:p>
          <a:p>
            <a:pPr lvl="2">
              <a:defRPr/>
            </a:pPr>
            <a:r>
              <a:rPr lang="en-US" dirty="0" smtClean="0"/>
              <a:t>for an HMM, the evaluation is the probability </a:t>
            </a:r>
            <a:r>
              <a:rPr lang="en-US" dirty="0" smtClean="0">
                <a:latin typeface="Symbol" pitchFamily="18" charset="2"/>
              </a:rPr>
              <a:t>a </a:t>
            </a:r>
            <a:r>
              <a:rPr lang="en-US" dirty="0" smtClean="0"/>
              <a:t>or </a:t>
            </a:r>
            <a:r>
              <a:rPr lang="en-US" dirty="0" smtClean="0">
                <a:latin typeface="Symbol" pitchFamily="18" charset="2"/>
              </a:rPr>
              <a:t>b</a:t>
            </a:r>
            <a:r>
              <a:rPr lang="en-US" dirty="0" smtClean="0"/>
              <a:t> depending on whether we are doing a forward or backward pass</a:t>
            </a:r>
          </a:p>
          <a:p>
            <a:pPr lvl="1">
              <a:defRPr/>
            </a:pPr>
            <a:r>
              <a:rPr lang="en-US" dirty="0" smtClean="0"/>
              <a:t>To reduce the complexity of the search, we retain only the top rated transitions at this time interval</a:t>
            </a:r>
          </a:p>
          <a:p>
            <a:pPr lvl="2">
              <a:defRPr/>
            </a:pPr>
            <a:r>
              <a:rPr lang="en-US" dirty="0" smtClean="0"/>
              <a:t>we might either keep the top k where k is a constant (known as the beam width) or we can use a threshold value and prune away states that do not exceed the threshold value</a:t>
            </a:r>
          </a:p>
          <a:p>
            <a:pPr lvl="2">
              <a:defRPr/>
            </a:pPr>
            <a:r>
              <a:rPr lang="en-US" dirty="0" smtClean="0"/>
              <a:t>if we discard a state, we are actually discarding the entire path that led us to that state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r>
              <a:rPr lang="en-US" dirty="0" smtClean="0"/>
              <a:t>Unsupervised Learning</a:t>
            </a:r>
            <a:endParaRPr lang="en-US" dirty="0"/>
          </a:p>
        </p:txBody>
      </p:sp>
      <p:sp>
        <p:nvSpPr>
          <p:cNvPr id="3" name="Content Placeholder 2"/>
          <p:cNvSpPr>
            <a:spLocks noGrp="1"/>
          </p:cNvSpPr>
          <p:nvPr>
            <p:ph idx="1"/>
          </p:nvPr>
        </p:nvSpPr>
        <p:spPr>
          <a:xfrm>
            <a:off x="152400" y="762000"/>
            <a:ext cx="8763000" cy="6096000"/>
          </a:xfrm>
        </p:spPr>
        <p:txBody>
          <a:bodyPr>
            <a:normAutofit fontScale="92500"/>
          </a:bodyPr>
          <a:lstStyle/>
          <a:p>
            <a:r>
              <a:rPr lang="en-US" dirty="0" smtClean="0"/>
              <a:t>Here, we present unlabeled data to the system</a:t>
            </a:r>
          </a:p>
          <a:p>
            <a:r>
              <a:rPr lang="en-US" dirty="0" smtClean="0"/>
              <a:t>It attempts to find hidden patterns within the data</a:t>
            </a:r>
          </a:p>
          <a:p>
            <a:pPr lvl="1"/>
            <a:r>
              <a:rPr lang="en-US" dirty="0" smtClean="0"/>
              <a:t>This is an attempt at knowledge discovery</a:t>
            </a:r>
          </a:p>
          <a:p>
            <a:r>
              <a:rPr lang="en-US" dirty="0" smtClean="0"/>
              <a:t>Data mining is a form of unsupervised learning (e.g.,</a:t>
            </a:r>
            <a:r>
              <a:rPr lang="en-US" dirty="0"/>
              <a:t> </a:t>
            </a:r>
            <a:r>
              <a:rPr lang="en-US" dirty="0" smtClean="0"/>
              <a:t>clustering, rule induction)</a:t>
            </a:r>
          </a:p>
          <a:p>
            <a:pPr lvl="1"/>
            <a:r>
              <a:rPr lang="en-US" dirty="0" smtClean="0"/>
              <a:t>Statistical methods are commonly used to find similarities and differences among the data to segregate the data into meaningful classes or groupings</a:t>
            </a:r>
          </a:p>
          <a:p>
            <a:pPr lvl="1"/>
            <a:r>
              <a:rPr lang="en-US" dirty="0" smtClean="0"/>
              <a:t>For a hidden Markov model, the E-M (or Baum Welch) algorithm to learn or improve its probabilities is a form of unsupervised learning</a:t>
            </a:r>
          </a:p>
          <a:p>
            <a:pPr lvl="1"/>
            <a:r>
              <a:rPr lang="en-US" dirty="0" smtClean="0"/>
              <a:t>In neural networks, the self-organizing map is a form of unsupervised learning</a:t>
            </a:r>
            <a:endParaRPr lang="en-US" dirty="0"/>
          </a:p>
        </p:txBody>
      </p:sp>
    </p:spTree>
    <p:extLst>
      <p:ext uri="{BB962C8B-B14F-4D97-AF65-F5344CB8AC3E}">
        <p14:creationId xmlns:p14="http://schemas.microsoft.com/office/powerpoint/2010/main" val="298176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Reinforcement Learning</a:t>
            </a:r>
            <a:endParaRPr lang="en-US" dirty="0"/>
          </a:p>
        </p:txBody>
      </p:sp>
      <p:sp>
        <p:nvSpPr>
          <p:cNvPr id="3" name="Content Placeholder 2"/>
          <p:cNvSpPr>
            <a:spLocks noGrp="1"/>
          </p:cNvSpPr>
          <p:nvPr>
            <p:ph idx="1"/>
          </p:nvPr>
        </p:nvSpPr>
        <p:spPr>
          <a:xfrm>
            <a:off x="457200" y="838200"/>
            <a:ext cx="8229600" cy="6019800"/>
          </a:xfrm>
        </p:spPr>
        <p:txBody>
          <a:bodyPr>
            <a:normAutofit fontScale="85000" lnSpcReduction="20000"/>
          </a:bodyPr>
          <a:lstStyle/>
          <a:p>
            <a:r>
              <a:rPr lang="en-US" dirty="0" smtClean="0"/>
              <a:t>A form of learning through trial and error where feedback is not a correct answer (as with supervised learning) but a utility or feedback function</a:t>
            </a:r>
          </a:p>
          <a:p>
            <a:pPr lvl="1"/>
            <a:r>
              <a:rPr lang="en-US" dirty="0" smtClean="0"/>
              <a:t>This function does not tell us if we have a right answer but instead evaluates the answer in terms of how useful it is</a:t>
            </a:r>
          </a:p>
          <a:p>
            <a:pPr lvl="1"/>
            <a:r>
              <a:rPr lang="en-US" dirty="0" smtClean="0"/>
              <a:t>We would like to maximize utility</a:t>
            </a:r>
          </a:p>
          <a:p>
            <a:pPr lvl="1"/>
            <a:r>
              <a:rPr lang="en-US" dirty="0" smtClean="0"/>
              <a:t>One example is to minimize the effort needed to achieve the output, so our reinforcement utility function determines effort and attempts to modify the process so that the next time we reach this output state, we have done so with less effort</a:t>
            </a:r>
          </a:p>
          <a:p>
            <a:r>
              <a:rPr lang="en-US" dirty="0" smtClean="0"/>
              <a:t>Implementations include </a:t>
            </a:r>
          </a:p>
          <a:p>
            <a:pPr lvl="1"/>
            <a:r>
              <a:rPr lang="en-US" dirty="0" smtClean="0"/>
              <a:t>Genetic algorithms where the utility function is our fitness function</a:t>
            </a:r>
          </a:p>
          <a:p>
            <a:pPr lvl="1"/>
            <a:r>
              <a:rPr lang="en-US" dirty="0" smtClean="0"/>
              <a:t>Statistical search approaches using dynamic programming along with a utility function to evaluate each path </a:t>
            </a:r>
          </a:p>
          <a:p>
            <a:pPr lvl="1"/>
            <a:r>
              <a:rPr lang="en-US" dirty="0" smtClean="0"/>
              <a:t>Neural networks</a:t>
            </a:r>
          </a:p>
        </p:txBody>
      </p:sp>
    </p:spTree>
    <p:extLst>
      <p:ext uri="{BB962C8B-B14F-4D97-AF65-F5344CB8AC3E}">
        <p14:creationId xmlns:p14="http://schemas.microsoft.com/office/powerpoint/2010/main" val="4061583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Types of Learning</a:t>
            </a:r>
            <a:endParaRPr lang="en-US" dirty="0"/>
          </a:p>
        </p:txBody>
      </p:sp>
      <p:sp>
        <p:nvSpPr>
          <p:cNvPr id="3" name="Content Placeholder 2"/>
          <p:cNvSpPr>
            <a:spLocks noGrp="1"/>
          </p:cNvSpPr>
          <p:nvPr>
            <p:ph idx="1"/>
          </p:nvPr>
        </p:nvSpPr>
        <p:spPr>
          <a:xfrm>
            <a:off x="228600" y="762000"/>
            <a:ext cx="8763000" cy="5791200"/>
          </a:xfrm>
        </p:spPr>
        <p:txBody>
          <a:bodyPr/>
          <a:lstStyle/>
          <a:p>
            <a:r>
              <a:rPr lang="en-US" dirty="0" smtClean="0"/>
              <a:t>We will explore several different forms of learning in this and the next lecture</a:t>
            </a:r>
          </a:p>
          <a:p>
            <a:pPr lvl="1">
              <a:lnSpc>
                <a:spcPct val="90000"/>
              </a:lnSpc>
            </a:pPr>
            <a:r>
              <a:rPr lang="en-US" altLang="en-US" sz="2400" dirty="0" smtClean="0"/>
              <a:t>We can view learning as one of </a:t>
            </a:r>
            <a:endParaRPr lang="en-US" altLang="en-US" sz="2400" dirty="0"/>
          </a:p>
          <a:p>
            <a:pPr lvl="2">
              <a:lnSpc>
                <a:spcPct val="90000"/>
              </a:lnSpc>
            </a:pPr>
            <a:r>
              <a:rPr lang="en-US" altLang="en-US" sz="2000" dirty="0"/>
              <a:t>classification – training data </a:t>
            </a:r>
            <a:r>
              <a:rPr lang="en-US" altLang="en-US" sz="2000" dirty="0" smtClean="0"/>
              <a:t>mapped </a:t>
            </a:r>
            <a:r>
              <a:rPr lang="en-US" altLang="en-US" sz="2000" dirty="0"/>
              <a:t>to </a:t>
            </a:r>
            <a:r>
              <a:rPr lang="en-US" altLang="en-US" sz="2000" dirty="0" smtClean="0"/>
              <a:t>a class</a:t>
            </a:r>
            <a:endParaRPr lang="en-US" altLang="en-US" sz="2000" dirty="0"/>
          </a:p>
          <a:p>
            <a:pPr lvl="2">
              <a:lnSpc>
                <a:spcPct val="90000"/>
              </a:lnSpc>
            </a:pPr>
            <a:r>
              <a:rPr lang="en-US" altLang="en-US" sz="2000" dirty="0"/>
              <a:t>regression – training data </a:t>
            </a:r>
            <a:r>
              <a:rPr lang="en-US" altLang="en-US" sz="2000" dirty="0" smtClean="0"/>
              <a:t>mapped </a:t>
            </a:r>
            <a:r>
              <a:rPr lang="en-US" altLang="en-US" sz="2000" dirty="0"/>
              <a:t>to continuous </a:t>
            </a:r>
            <a:r>
              <a:rPr lang="en-US" altLang="en-US" sz="2000" dirty="0" smtClean="0"/>
              <a:t>values/function</a:t>
            </a:r>
            <a:endParaRPr lang="en-US" altLang="en-US" sz="2000" dirty="0"/>
          </a:p>
          <a:p>
            <a:pPr>
              <a:lnSpc>
                <a:spcPct val="90000"/>
              </a:lnSpc>
            </a:pPr>
            <a:r>
              <a:rPr lang="en-US" altLang="en-US" sz="2800" dirty="0" smtClean="0"/>
              <a:t>Or, we can view learning based on the specific algorithmic approach</a:t>
            </a:r>
            <a:endParaRPr lang="en-US" altLang="en-US" sz="2800" dirty="0"/>
          </a:p>
          <a:p>
            <a:pPr lvl="1">
              <a:lnSpc>
                <a:spcPct val="90000"/>
              </a:lnSpc>
            </a:pPr>
            <a:r>
              <a:rPr lang="en-US" altLang="en-US" sz="2400" dirty="0"/>
              <a:t>Inductive learning (supervised)</a:t>
            </a:r>
          </a:p>
          <a:p>
            <a:pPr lvl="1">
              <a:lnSpc>
                <a:spcPct val="90000"/>
              </a:lnSpc>
            </a:pPr>
            <a:r>
              <a:rPr lang="en-US" altLang="en-US" sz="2400" dirty="0"/>
              <a:t>Support vector machines* (supervised)</a:t>
            </a:r>
          </a:p>
          <a:p>
            <a:pPr lvl="1">
              <a:lnSpc>
                <a:spcPct val="90000"/>
              </a:lnSpc>
            </a:pPr>
            <a:r>
              <a:rPr lang="en-US" altLang="en-US" sz="2400" dirty="0" smtClean="0"/>
              <a:t>Discovery/similarity learning </a:t>
            </a:r>
            <a:r>
              <a:rPr lang="en-US" altLang="en-US" sz="2400" dirty="0"/>
              <a:t>(unsupervised)</a:t>
            </a:r>
          </a:p>
          <a:p>
            <a:pPr lvl="1">
              <a:lnSpc>
                <a:spcPct val="90000"/>
              </a:lnSpc>
            </a:pPr>
            <a:r>
              <a:rPr lang="en-US" altLang="en-US" sz="2400" dirty="0" smtClean="0"/>
              <a:t>Reinforcement learning (utility function)**</a:t>
            </a:r>
            <a:endParaRPr lang="en-US" altLang="en-US" sz="2400" dirty="0"/>
          </a:p>
          <a:p>
            <a:pPr lvl="1">
              <a:lnSpc>
                <a:spcPct val="90000"/>
              </a:lnSpc>
            </a:pPr>
            <a:r>
              <a:rPr lang="en-US" altLang="en-US" sz="2400" dirty="0"/>
              <a:t>Probabilistic </a:t>
            </a:r>
            <a:r>
              <a:rPr lang="en-US" altLang="en-US" sz="2400" dirty="0" smtClean="0"/>
              <a:t>(unsupervised or reinforcement)</a:t>
            </a:r>
            <a:endParaRPr lang="en-US" altLang="en-US" sz="2400" dirty="0"/>
          </a:p>
          <a:p>
            <a:pPr lvl="1">
              <a:lnSpc>
                <a:spcPct val="90000"/>
              </a:lnSpc>
            </a:pPr>
            <a:r>
              <a:rPr lang="en-US" altLang="en-US" sz="2400" dirty="0"/>
              <a:t>Explanation-based learning</a:t>
            </a:r>
            <a:r>
              <a:rPr lang="en-US" altLang="en-US" sz="2400" dirty="0" smtClean="0"/>
              <a:t>***</a:t>
            </a:r>
            <a:endParaRPr lang="en-US" altLang="en-US" sz="2400" dirty="0"/>
          </a:p>
          <a:p>
            <a:pPr lvl="2">
              <a:lnSpc>
                <a:spcPct val="90000"/>
              </a:lnSpc>
            </a:pPr>
            <a:r>
              <a:rPr lang="en-US" altLang="en-US" sz="2000" dirty="0"/>
              <a:t>* - covered next week, ** - </a:t>
            </a:r>
            <a:r>
              <a:rPr lang="en-US" altLang="en-US" sz="2000" dirty="0" smtClean="0"/>
              <a:t>covered minimally next week, </a:t>
            </a:r>
          </a:p>
          <a:p>
            <a:pPr lvl="2">
              <a:lnSpc>
                <a:spcPct val="90000"/>
              </a:lnSpc>
            </a:pPr>
            <a:r>
              <a:rPr lang="en-US" altLang="en-US" sz="2000" dirty="0" smtClean="0"/>
              <a:t>*** - not covered</a:t>
            </a:r>
            <a:endParaRPr lang="en-US" dirty="0"/>
          </a:p>
        </p:txBody>
      </p:sp>
    </p:spTree>
    <p:extLst>
      <p:ext uri="{BB962C8B-B14F-4D97-AF65-F5344CB8AC3E}">
        <p14:creationId xmlns:p14="http://schemas.microsoft.com/office/powerpoint/2010/main" val="98986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28600"/>
            <a:ext cx="8229600" cy="1143000"/>
          </a:xfrm>
        </p:spPr>
        <p:txBody>
          <a:bodyPr/>
          <a:lstStyle/>
          <a:p>
            <a:r>
              <a:rPr lang="en-US" altLang="en-US" smtClean="0"/>
              <a:t>Learning Within a Concept Space</a:t>
            </a:r>
          </a:p>
        </p:txBody>
      </p:sp>
      <p:sp>
        <p:nvSpPr>
          <p:cNvPr id="3" name="Content Placeholder 2"/>
          <p:cNvSpPr>
            <a:spLocks noGrp="1"/>
          </p:cNvSpPr>
          <p:nvPr>
            <p:ph idx="1"/>
          </p:nvPr>
        </p:nvSpPr>
        <p:spPr>
          <a:xfrm>
            <a:off x="304800" y="685800"/>
            <a:ext cx="8610600" cy="6172200"/>
          </a:xfrm>
        </p:spPr>
        <p:txBody>
          <a:bodyPr rtlCol="0">
            <a:normAutofit/>
          </a:bodyPr>
          <a:lstStyle/>
          <a:p>
            <a:pPr fontAlgn="auto">
              <a:spcAft>
                <a:spcPts val="0"/>
              </a:spcAft>
              <a:buFont typeface="Arial" pitchFamily="34" charset="0"/>
              <a:buChar char="•"/>
              <a:defRPr/>
            </a:pPr>
            <a:r>
              <a:rPr lang="en-US" dirty="0" smtClean="0"/>
              <a:t>A concept space consists of the features used to represent a particular class</a:t>
            </a:r>
          </a:p>
          <a:p>
            <a:pPr lvl="1" fontAlgn="auto">
              <a:spcAft>
                <a:spcPts val="0"/>
              </a:spcAft>
              <a:buFont typeface="Arial" pitchFamily="34" charset="0"/>
              <a:buChar char="–"/>
              <a:defRPr/>
            </a:pPr>
            <a:r>
              <a:rPr lang="en-US" dirty="0" smtClean="0"/>
              <a:t>our task is to learn the proper values for the features that describe legal entities in the class</a:t>
            </a:r>
          </a:p>
          <a:p>
            <a:pPr fontAlgn="auto">
              <a:spcAft>
                <a:spcPts val="0"/>
              </a:spcAft>
              <a:buFont typeface="Arial" pitchFamily="34" charset="0"/>
              <a:buChar char="•"/>
              <a:defRPr/>
            </a:pPr>
            <a:r>
              <a:rPr lang="en-US" dirty="0" smtClean="0"/>
              <a:t>By introducing positive and negative examples, we learn the class – this is called inductive learning</a:t>
            </a:r>
          </a:p>
          <a:p>
            <a:pPr lvl="1" fontAlgn="auto">
              <a:spcAft>
                <a:spcPts val="0"/>
              </a:spcAft>
              <a:buFont typeface="Arial" pitchFamily="34" charset="0"/>
              <a:buChar char="–"/>
              <a:defRPr/>
            </a:pPr>
            <a:r>
              <a:rPr lang="en-US" dirty="0" smtClean="0"/>
              <a:t>instances are hits and misses</a:t>
            </a:r>
          </a:p>
          <a:p>
            <a:pPr lvl="1" fontAlgn="auto">
              <a:spcAft>
                <a:spcPts val="0"/>
              </a:spcAft>
              <a:buFont typeface="Arial" pitchFamily="34" charset="0"/>
              <a:buChar char="–"/>
              <a:defRPr/>
            </a:pPr>
            <a:r>
              <a:rPr lang="en-US" dirty="0" smtClean="0"/>
              <a:t>working one example at a time, we represent the class by legal values for each feature</a:t>
            </a:r>
          </a:p>
          <a:p>
            <a:pPr lvl="2" fontAlgn="auto">
              <a:spcAft>
                <a:spcPts val="0"/>
              </a:spcAft>
              <a:buFont typeface="Arial" pitchFamily="34" charset="0"/>
              <a:buChar char="•"/>
              <a:defRPr/>
            </a:pPr>
            <a:r>
              <a:rPr lang="en-US" dirty="0" smtClean="0"/>
              <a:t>generalizing the representation for positive instances</a:t>
            </a:r>
          </a:p>
          <a:p>
            <a:pPr lvl="2" fontAlgn="auto">
              <a:spcAft>
                <a:spcPts val="0"/>
              </a:spcAft>
              <a:buFont typeface="Arial" pitchFamily="34" charset="0"/>
              <a:buChar char="•"/>
              <a:defRPr/>
            </a:pPr>
            <a:r>
              <a:rPr lang="en-US" dirty="0" smtClean="0"/>
              <a:t>specializing the representation for negative instances</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7234</TotalTime>
  <Words>6704</Words>
  <Application>Microsoft Office PowerPoint</Application>
  <PresentationFormat>On-screen Show (4:3)</PresentationFormat>
  <Paragraphs>538</Paragraphs>
  <Slides>54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56" baseType="lpstr">
      <vt:lpstr>Default Design</vt:lpstr>
      <vt:lpstr>Document</vt:lpstr>
      <vt:lpstr>Machine Learning Introduction</vt:lpstr>
      <vt:lpstr>How Does Machine Learning Work?</vt:lpstr>
      <vt:lpstr>Types of Machine Learning</vt:lpstr>
      <vt:lpstr>Supervised Learning</vt:lpstr>
      <vt:lpstr>Continued</vt:lpstr>
      <vt:lpstr>Unsupervised Learning</vt:lpstr>
      <vt:lpstr>Reinforcement Learning</vt:lpstr>
      <vt:lpstr>Types of Learning</vt:lpstr>
      <vt:lpstr>Learning Within a Concept Space</vt:lpstr>
      <vt:lpstr>Candidate Elimination</vt:lpstr>
      <vt:lpstr>Discovery</vt:lpstr>
      <vt:lpstr>Decision Trees</vt:lpstr>
      <vt:lpstr>Example</vt:lpstr>
      <vt:lpstr>Decision Tree Algorithms</vt:lpstr>
      <vt:lpstr>Information Gain and Entropy</vt:lpstr>
      <vt:lpstr>Clustering</vt:lpstr>
      <vt:lpstr>Hierarchical Clustering</vt:lpstr>
      <vt:lpstr>Fuzzy Clustering</vt:lpstr>
      <vt:lpstr>Ensemble of Classifiers</vt:lpstr>
      <vt:lpstr>Boosting</vt:lpstr>
      <vt:lpstr>Rule Induction</vt:lpstr>
      <vt:lpstr>Measuring Rules</vt:lpstr>
      <vt:lpstr>Probabilistic Learning</vt:lpstr>
      <vt:lpstr>Naïve Bayesian Learning</vt:lpstr>
      <vt:lpstr>Continued</vt:lpstr>
      <vt:lpstr>Learning Structure</vt:lpstr>
      <vt:lpstr>Example</vt:lpstr>
      <vt:lpstr>HMMs</vt:lpstr>
      <vt:lpstr>More</vt:lpstr>
      <vt:lpstr>HMM Problem 1</vt:lpstr>
      <vt:lpstr>Brief Example</vt:lpstr>
      <vt:lpstr>More Efficient Solution</vt:lpstr>
      <vt:lpstr>The Forward Algorithm</vt:lpstr>
      <vt:lpstr>HMM Problem 2</vt:lpstr>
      <vt:lpstr>Example:  Rainy and Sunny Days</vt:lpstr>
      <vt:lpstr>Solving Problem 2</vt:lpstr>
      <vt:lpstr>Forward-Backward</vt:lpstr>
      <vt:lpstr>PowerPoint Presentation</vt:lpstr>
      <vt:lpstr>The Viterbi Algorithm</vt:lpstr>
      <vt:lpstr>Viterbi Formally Described</vt:lpstr>
      <vt:lpstr>Continued</vt:lpstr>
      <vt:lpstr>How Do We Obtain our Probabilities?</vt:lpstr>
      <vt:lpstr>HMM Problem 3</vt:lpstr>
      <vt:lpstr>Baum-Welch (EM)</vt:lpstr>
      <vt:lpstr>Continued</vt:lpstr>
      <vt:lpstr>Re-estimation</vt:lpstr>
      <vt:lpstr>Continued</vt:lpstr>
      <vt:lpstr>Example:  Determining the Weather</vt:lpstr>
      <vt:lpstr>Computing a Path Through the HMM</vt:lpstr>
      <vt:lpstr>Continued</vt:lpstr>
      <vt:lpstr>Convergence and Perplexity</vt:lpstr>
      <vt:lpstr>Other HMM Learning</vt:lpstr>
      <vt:lpstr>Two Problems With HMMs</vt:lpstr>
      <vt:lpstr>Beam Search</vt:lpstr>
    </vt:vector>
  </TitlesOfParts>
  <Company>NKU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Machine Learning Introduction</dc:title>
  <dc:creator>NKU</dc:creator>
  <cp:lastModifiedBy>Administrator</cp:lastModifiedBy>
  <cp:revision>49</cp:revision>
  <dcterms:created xsi:type="dcterms:W3CDTF">2006-05-22T13:26:35Z</dcterms:created>
  <dcterms:modified xsi:type="dcterms:W3CDTF">2014-06-16T16:11:34Z</dcterms:modified>
</cp:coreProperties>
</file>