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6" r:id="rId3"/>
    <p:sldId id="307" r:id="rId4"/>
    <p:sldId id="309" r:id="rId5"/>
    <p:sldId id="310" r:id="rId6"/>
    <p:sldId id="311" r:id="rId7"/>
    <p:sldId id="312" r:id="rId8"/>
    <p:sldId id="313" r:id="rId9"/>
    <p:sldId id="300" r:id="rId10"/>
    <p:sldId id="295" r:id="rId11"/>
    <p:sldId id="296" r:id="rId12"/>
    <p:sldId id="297" r:id="rId13"/>
    <p:sldId id="301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314" r:id="rId23"/>
    <p:sldId id="274" r:id="rId24"/>
    <p:sldId id="283" r:id="rId25"/>
    <p:sldId id="275" r:id="rId26"/>
    <p:sldId id="276" r:id="rId27"/>
    <p:sldId id="284" r:id="rId28"/>
    <p:sldId id="279" r:id="rId29"/>
    <p:sldId id="304" r:id="rId30"/>
    <p:sldId id="315" r:id="rId31"/>
    <p:sldId id="291" r:id="rId32"/>
    <p:sldId id="305" r:id="rId33"/>
    <p:sldId id="292" r:id="rId34"/>
    <p:sldId id="293" r:id="rId35"/>
    <p:sldId id="302" r:id="rId36"/>
    <p:sldId id="281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999"/>
    <a:srgbClr val="E7D0C9"/>
    <a:srgbClr val="EAE8A4"/>
    <a:srgbClr val="CBC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FC8-E798-4577-A573-CBC74D90A5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85AC-1290-45B9-A121-25524853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50">
              <a:srgbClr val="EAE8A4"/>
            </a:gs>
            <a:gs pos="0">
              <a:srgbClr val="CBCEB0"/>
            </a:gs>
            <a:gs pos="50000">
              <a:srgbClr val="E7D0C9"/>
            </a:gs>
            <a:gs pos="100000">
              <a:srgbClr val="F999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F90AEFC8-E798-4577-A573-CBC74D90A593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3A9885AC-1290-45B9-A121-255248530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the Intel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8086 released in 1978, ranged between 4-10 MHz</a:t>
            </a:r>
          </a:p>
          <a:p>
            <a:pPr lvl="1"/>
            <a:r>
              <a:rPr lang="en-US" dirty="0" smtClean="0"/>
              <a:t>16 bit architecture which grew out of the earlier 8008 and 8080 architectures</a:t>
            </a:r>
          </a:p>
          <a:p>
            <a:pPr lvl="2"/>
            <a:r>
              <a:rPr lang="en-US" dirty="0" smtClean="0"/>
              <a:t>mostly backward compatible with 8008, 8080 and 8085</a:t>
            </a:r>
          </a:p>
          <a:p>
            <a:pPr lvl="1"/>
            <a:r>
              <a:rPr lang="en-US" dirty="0" smtClean="0"/>
              <a:t>20-bit address space by </a:t>
            </a:r>
          </a:p>
          <a:p>
            <a:pPr lvl="2"/>
            <a:r>
              <a:rPr lang="en-US" dirty="0" smtClean="0"/>
              <a:t>left shifting segment register 4 bits to be a 20-bit base and adding index register as an offset</a:t>
            </a:r>
          </a:p>
          <a:p>
            <a:pPr lvl="1"/>
            <a:r>
              <a:rPr lang="en-US" dirty="0" smtClean="0"/>
              <a:t>integer only, signed and unsigned</a:t>
            </a:r>
          </a:p>
          <a:p>
            <a:pPr lvl="2"/>
            <a:r>
              <a:rPr lang="en-US" dirty="0" err="1" smtClean="0"/>
              <a:t>microcoded</a:t>
            </a:r>
            <a:r>
              <a:rPr lang="en-US" dirty="0" smtClean="0"/>
              <a:t> multiply and divide operations</a:t>
            </a:r>
          </a:p>
          <a:p>
            <a:pPr lvl="1"/>
            <a:r>
              <a:rPr lang="en-US" dirty="0" smtClean="0"/>
              <a:t>CPU had 40 pins whose uses overlapped based on clock cycle </a:t>
            </a:r>
          </a:p>
          <a:p>
            <a:pPr lvl="2"/>
            <a:r>
              <a:rPr lang="en-US" dirty="0" smtClean="0"/>
              <a:t>see next slide</a:t>
            </a:r>
          </a:p>
          <a:p>
            <a:pPr lvl="2"/>
            <a:r>
              <a:rPr lang="en-US" dirty="0" smtClean="0"/>
              <a:t>pins and address/data bus are multiplexed (address during first cycle, data during second – fourth cycles)</a:t>
            </a:r>
          </a:p>
          <a:p>
            <a:pPr lvl="1"/>
            <a:r>
              <a:rPr lang="en-US" dirty="0" smtClean="0"/>
              <a:t>floating point available by adding 8087 coprocessor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The 486 Pipeline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762000"/>
            <a:ext cx="8915400" cy="6096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 stages</a:t>
            </a:r>
          </a:p>
          <a:p>
            <a:pPr lvl="1"/>
            <a:r>
              <a:rPr lang="en-US" dirty="0" smtClean="0"/>
              <a:t>Fetch 16 bytes worth of instruction</a:t>
            </a:r>
          </a:p>
          <a:p>
            <a:pPr lvl="2"/>
            <a:r>
              <a:rPr lang="en-US" dirty="0" smtClean="0"/>
              <a:t>may be 1 instruction, part of 1 instruction, multiple instructions</a:t>
            </a:r>
          </a:p>
          <a:p>
            <a:pPr lvl="1"/>
            <a:r>
              <a:rPr lang="en-US" dirty="0" smtClean="0"/>
              <a:t>Decode stage 1 – examine 16 bytes to identify whole instruction</a:t>
            </a:r>
          </a:p>
          <a:p>
            <a:pPr lvl="2"/>
            <a:r>
              <a:rPr lang="en-US" dirty="0" smtClean="0"/>
              <a:t>if buffer does not contain entire instruction, stall pipeline and continue fetching instruction</a:t>
            </a:r>
          </a:p>
          <a:p>
            <a:pPr lvl="2"/>
            <a:r>
              <a:rPr lang="en-US" dirty="0" smtClean="0"/>
              <a:t>divide 16 bytes into instruction(s) (find the end of each instruction)</a:t>
            </a:r>
          </a:p>
          <a:p>
            <a:pPr lvl="1"/>
            <a:r>
              <a:rPr lang="en-US" dirty="0" smtClean="0"/>
              <a:t>Decode stage 2 – decode the next instruction</a:t>
            </a:r>
          </a:p>
          <a:p>
            <a:pPr lvl="2"/>
            <a:r>
              <a:rPr lang="en-US" dirty="0" smtClean="0"/>
              <a:t>includes fetching operands from registers</a:t>
            </a:r>
          </a:p>
          <a:p>
            <a:pPr lvl="1"/>
            <a:r>
              <a:rPr lang="en-US" dirty="0" smtClean="0"/>
              <a:t>Execution – ALU operations, branch operations, cache (</a:t>
            </a:r>
            <a:r>
              <a:rPr lang="en-US" dirty="0" err="1" smtClean="0"/>
              <a:t>mov</a:t>
            </a:r>
            <a:r>
              <a:rPr lang="en-US" dirty="0" smtClean="0"/>
              <a:t>) instructions</a:t>
            </a:r>
          </a:p>
          <a:p>
            <a:pPr lvl="2"/>
            <a:r>
              <a:rPr lang="en-US" dirty="0" smtClean="0"/>
              <a:t>may take multiple cycles if ALU operation requires multiple cycles (*, /, FP) or requires 1 (or more) memory accesses</a:t>
            </a:r>
          </a:p>
          <a:p>
            <a:pPr lvl="2"/>
            <a:r>
              <a:rPr lang="en-US" dirty="0" smtClean="0"/>
              <a:t>further stalls needed if memory access is a cache miss</a:t>
            </a:r>
          </a:p>
          <a:p>
            <a:pPr lvl="1"/>
            <a:r>
              <a:rPr lang="en-US" dirty="0" smtClean="0"/>
              <a:t>Write result of load or ALU operation to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6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486 Difficulties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571500"/>
            <a:ext cx="8763000" cy="6286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Stalls arise for numerous reasons</a:t>
            </a:r>
          </a:p>
          <a:p>
            <a:pPr lvl="1"/>
            <a:r>
              <a:rPr lang="en-US" dirty="0" smtClean="0"/>
              <a:t>17 byte long instructions require 2 instruction fetch stages</a:t>
            </a:r>
          </a:p>
          <a:p>
            <a:pPr lvl="1"/>
            <a:r>
              <a:rPr lang="en-US" dirty="0" smtClean="0"/>
              <a:t>ALU memory-register/memory-immediate takes at least 1 additional cycle</a:t>
            </a:r>
          </a:p>
          <a:p>
            <a:pPr lvl="2"/>
            <a:r>
              <a:rPr lang="en-US" dirty="0" smtClean="0"/>
              <a:t>possibly two if memory item is both source and destination</a:t>
            </a:r>
          </a:p>
          <a:p>
            <a:pPr lvl="2"/>
            <a:r>
              <a:rPr lang="en-US" dirty="0" smtClean="0"/>
              <a:t>such a situation stalls instructions in the decode 2 stage</a:t>
            </a:r>
          </a:p>
          <a:p>
            <a:pPr lvl="2"/>
            <a:r>
              <a:rPr lang="en-US" dirty="0" smtClean="0"/>
              <a:t>or if there is a cache miss</a:t>
            </a:r>
          </a:p>
          <a:p>
            <a:pPr lvl="1"/>
            <a:r>
              <a:rPr lang="en-US" dirty="0" smtClean="0"/>
              <a:t>Complex addressing modes can cause stalls</a:t>
            </a:r>
          </a:p>
          <a:p>
            <a:pPr lvl="2"/>
            <a:r>
              <a:rPr lang="en-US" dirty="0" smtClean="0"/>
              <a:t>pointer accessing (indirect addressing) takes 2 memory accesses</a:t>
            </a:r>
          </a:p>
          <a:p>
            <a:pPr lvl="2"/>
            <a:r>
              <a:rPr lang="en-US" dirty="0" smtClean="0"/>
              <a:t>scaled addressing mode involves both a shift and an add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gain, stalls occur in the decode 2 stage</a:t>
            </a:r>
          </a:p>
          <a:p>
            <a:pPr lvl="1"/>
            <a:r>
              <a:rPr lang="en-US" dirty="0" smtClean="0"/>
              <a:t>Branch instructions have a 3 cycle penalty </a:t>
            </a:r>
          </a:p>
          <a:p>
            <a:pPr lvl="2"/>
            <a:r>
              <a:rPr lang="en-US" dirty="0" smtClean="0"/>
              <a:t>branches are computed in the EX stage (4</a:t>
            </a:r>
            <a:r>
              <a:rPr lang="en-US" baseline="30000" dirty="0" smtClean="0"/>
              <a:t>th</a:t>
            </a:r>
            <a:r>
              <a:rPr lang="en-US" dirty="0" smtClean="0"/>
              <a:t> stage) </a:t>
            </a:r>
          </a:p>
          <a:p>
            <a:pPr lvl="2"/>
            <a:r>
              <a:rPr lang="en-US" dirty="0" smtClean="0"/>
              <a:t>some loop operations take more than 1 cycle to compute adding a further stall</a:t>
            </a:r>
          </a:p>
        </p:txBody>
      </p:sp>
    </p:spTree>
    <p:extLst>
      <p:ext uri="{BB962C8B-B14F-4D97-AF65-F5344CB8AC3E}">
        <p14:creationId xmlns:p14="http://schemas.microsoft.com/office/powerpoint/2010/main" val="156155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486 Examples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09600"/>
            <a:ext cx="27432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1:</a:t>
            </a:r>
          </a:p>
          <a:p>
            <a:pPr lvl="1"/>
            <a:r>
              <a:rPr lang="en-US" dirty="0" smtClean="0"/>
              <a:t>three data movements, no stalls</a:t>
            </a:r>
          </a:p>
          <a:p>
            <a:r>
              <a:rPr lang="en-US" dirty="0" smtClean="0"/>
              <a:t>Example 2:  </a:t>
            </a:r>
          </a:p>
          <a:p>
            <a:pPr lvl="1"/>
            <a:r>
              <a:rPr lang="en-US" dirty="0" smtClean="0"/>
              <a:t>data hazard, 1 cycle of stall</a:t>
            </a:r>
          </a:p>
          <a:p>
            <a:r>
              <a:rPr lang="en-US" dirty="0" smtClean="0"/>
              <a:t>Example 3:</a:t>
            </a:r>
          </a:p>
          <a:p>
            <a:pPr lvl="1"/>
            <a:r>
              <a:rPr lang="en-US" dirty="0" smtClean="0"/>
              <a:t>branch penalty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9837" r="5009" b="20692"/>
          <a:stretch>
            <a:fillRect/>
          </a:stretch>
        </p:blipFill>
        <p:spPr bwMode="auto">
          <a:xfrm>
            <a:off x="3606800" y="914400"/>
            <a:ext cx="553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8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1227"/>
            <a:ext cx="8534400" cy="61767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486 Overall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/>
              <a:t>Pentium Architecture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Summarizing problems with the 486 pipeline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variable length </a:t>
            </a:r>
            <a:r>
              <a:rPr lang="en-US" sz="2400" dirty="0" smtClean="0"/>
              <a:t>instructions</a:t>
            </a:r>
            <a:r>
              <a:rPr lang="en-US" sz="2400" dirty="0"/>
              <a:t>, variable complexity of operations, memory-register ALU operations, </a:t>
            </a:r>
            <a:r>
              <a:rPr lang="en-US" sz="2400" dirty="0" smtClean="0"/>
              <a:t>indirect addressing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improve performance using RISC features, </a:t>
            </a:r>
            <a:r>
              <a:rPr lang="en-US" sz="2400" dirty="0" smtClean="0"/>
              <a:t>Pentium (586) architects needed to rethink </a:t>
            </a:r>
            <a:r>
              <a:rPr lang="en-US" sz="2400" dirty="0"/>
              <a:t>things </a:t>
            </a:r>
            <a:r>
              <a:rPr lang="en-US" sz="2400" dirty="0" smtClean="0"/>
              <a:t>while still implementing backward compatibility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CISC architectures handle the fetch-execute cycle through a microprogrammed control unit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microprogram consists of a </a:t>
            </a:r>
            <a:r>
              <a:rPr lang="en-US" sz="2400" dirty="0"/>
              <a:t>sequence of </a:t>
            </a:r>
            <a:r>
              <a:rPr lang="en-US" sz="2400" i="1" dirty="0" smtClean="0"/>
              <a:t>microinstructions, </a:t>
            </a:r>
            <a:r>
              <a:rPr lang="en-US" sz="2400" dirty="0" smtClean="0"/>
              <a:t>each being of equal length and taking 1 clock cycle (usually) to execute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Re-implement the pipeline as follows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continue to use an instruction fetch unit to fill a buffer with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separate decode unit to identify each instruction and decode it into microcode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issue microinstructions to a pipeline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/>
              <a:t>Control and Micro-Operations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3581400" cy="624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example architecture is shown to the right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of the various connections is controlled by a particular control signal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MBR to </a:t>
            </a:r>
            <a:r>
              <a:rPr lang="en-US" sz="2000" dirty="0"/>
              <a:t>the </a:t>
            </a:r>
            <a:r>
              <a:rPr lang="en-US" sz="2000" dirty="0" smtClean="0"/>
              <a:t>AC controlled with signal C11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PC to MAR by C2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 to ALU C7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note that this figure is incomplete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 err="1"/>
              <a:t>microprogram</a:t>
            </a:r>
            <a:r>
              <a:rPr lang="en-US" sz="2400" dirty="0"/>
              <a:t> is a sequence of </a:t>
            </a:r>
            <a:r>
              <a:rPr lang="en-US" sz="2400" dirty="0" smtClean="0"/>
              <a:t>micro-operations</a:t>
            </a:r>
            <a:endParaRPr lang="en-US" sz="2400" dirty="0"/>
          </a:p>
        </p:txBody>
      </p:sp>
      <p:pic>
        <p:nvPicPr>
          <p:cNvPr id="183300" name="Picture 4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6850" r="4225"/>
          <a:stretch>
            <a:fillRect/>
          </a:stretch>
        </p:blipFill>
        <p:spPr bwMode="auto">
          <a:xfrm>
            <a:off x="3821112" y="685800"/>
            <a:ext cx="5170488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343400" y="6248400"/>
            <a:ext cx="325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not an x86 architecture!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Consider a CISC instruction such as Add R1, X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X copied into MAR and a memory read signaled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datum returned across data bus to MBR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adder sent values in R1 and MBR, adding the two, storing result back into R1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This </a:t>
            </a:r>
            <a:r>
              <a:rPr lang="en-US" dirty="0">
                <a:sym typeface="Wingdings" pitchFamily="2" charset="2"/>
              </a:rPr>
              <a:t>sequence can be written in terms of micro-operations as: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t1:  MAR  (IR (address) )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t2:  MBR  Memory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t3:  R1  (R1) + (MBR)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t3</a:t>
            </a:r>
            <a:r>
              <a:rPr lang="en-US" sz="2600" dirty="0"/>
              <a:t>:  </a:t>
            </a:r>
            <a:r>
              <a:rPr lang="en-US" sz="2600" dirty="0" err="1"/>
              <a:t>Acc</a:t>
            </a:r>
            <a:r>
              <a:rPr lang="en-US" sz="2600" dirty="0"/>
              <a:t> </a:t>
            </a:r>
            <a:r>
              <a:rPr lang="en-US" sz="2600" dirty="0">
                <a:sym typeface="Wingdings" pitchFamily="2" charset="2"/>
              </a:rPr>
              <a:t> (R1) + (MBR)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t4:  R1 </a:t>
            </a:r>
            <a:r>
              <a:rPr lang="en-US" sz="2600" dirty="0">
                <a:sym typeface="Wingdings" pitchFamily="2" charset="2"/>
              </a:rPr>
              <a:t> (</a:t>
            </a:r>
            <a:r>
              <a:rPr lang="en-US" sz="2600" dirty="0" err="1">
                <a:sym typeface="Wingdings" pitchFamily="2" charset="2"/>
              </a:rPr>
              <a:t>Acc</a:t>
            </a:r>
            <a:r>
              <a:rPr lang="en-US" sz="2600" dirty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micro-operation is handled by one or more control signals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For instance, MBR </a:t>
            </a:r>
            <a:r>
              <a:rPr lang="en-US" sz="2600" dirty="0">
                <a:sym typeface="Wingdings" pitchFamily="2" charset="2"/>
              </a:rPr>
              <a:t> Memory is </a:t>
            </a:r>
            <a:r>
              <a:rPr lang="en-US" sz="2600" dirty="0" smtClean="0">
                <a:sym typeface="Wingdings" pitchFamily="2" charset="2"/>
              </a:rPr>
              <a:t>C5</a:t>
            </a:r>
            <a:endParaRPr lang="en-US" sz="2600" dirty="0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4945008" y="3048000"/>
            <a:ext cx="34339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t1 – t5 are clock cycles, each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microinstruction executes in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separate clock cycles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81000" y="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GB" sz="4400">
                <a:solidFill>
                  <a:schemeClr val="tx2"/>
                </a:solidFill>
              </a:rPr>
              <a:t>Control Memory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584450" y="1600200"/>
            <a:ext cx="3581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GB" sz="2000"/>
              <a:t>...</a:t>
            </a:r>
          </a:p>
          <a:p>
            <a:pPr algn="ctr"/>
            <a:r>
              <a:rPr lang="en-GB" sz="2000"/>
              <a:t>Jump to Indirect or Execute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584450" y="2286000"/>
            <a:ext cx="3581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GB" sz="2000"/>
              <a:t>...</a:t>
            </a:r>
          </a:p>
          <a:p>
            <a:pPr algn="ctr"/>
            <a:r>
              <a:rPr lang="en-GB" sz="2000"/>
              <a:t>Jump to Execute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584450" y="3022600"/>
            <a:ext cx="3581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GB" sz="2000"/>
              <a:t>...</a:t>
            </a:r>
          </a:p>
          <a:p>
            <a:pPr algn="ctr"/>
            <a:r>
              <a:rPr lang="en-GB" sz="2000"/>
              <a:t>Jump to Fetch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592388" y="3708400"/>
            <a:ext cx="35734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GB" sz="2000"/>
              <a:t>Jump to Op code routine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2584450" y="4089400"/>
            <a:ext cx="3581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...</a:t>
            </a:r>
          </a:p>
          <a:p>
            <a:pPr algn="ctr">
              <a:spcBef>
                <a:spcPct val="50000"/>
              </a:spcBef>
            </a:pPr>
            <a:r>
              <a:rPr lang="en-GB" sz="2000"/>
              <a:t>Jump to Fetch or Interrupt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2584450" y="4927600"/>
            <a:ext cx="3581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...</a:t>
            </a:r>
          </a:p>
          <a:p>
            <a:pPr algn="ctr">
              <a:spcBef>
                <a:spcPct val="50000"/>
              </a:spcBef>
            </a:pPr>
            <a:r>
              <a:rPr lang="en-GB" sz="2000"/>
              <a:t>Jump to Fetch or Interrupt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243638" y="1727200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GB"/>
              <a:t>Fetch cycle routine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210300" y="24892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GB"/>
              <a:t>Indirect Cycle routine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242050" y="3098800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GB"/>
              <a:t>Interrupt cycle routine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242050" y="3708400"/>
            <a:ext cx="263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GB"/>
              <a:t>Execute cycle begin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6318250" y="43180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GB"/>
              <a:t>AND routine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6318250" y="51562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GB"/>
              <a:t>ADD routine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0" y="1524000"/>
            <a:ext cx="245427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Each micro-program consists of one or more micro-instructions, each stored in a separate entry of the control memory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control memory itself is firmware, a program stored in ROM, that is placed inside of the control unit</a:t>
            </a: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H="1">
            <a:off x="59436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>
            <a:off x="59436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H="1">
            <a:off x="60198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 flipH="1">
            <a:off x="60960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H="1">
            <a:off x="6019800" y="541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2667000" y="5943600"/>
            <a:ext cx="567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Note:  each  micro-program ends with a branch to the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Fetch, Interrupt, Indirect or Execute micro-program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 flipH="1">
            <a:off x="60198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Example of Three Micro-Programs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Fetch:	t1:  MAR </a:t>
            </a:r>
            <a:r>
              <a:rPr lang="en-US" sz="2800">
                <a:sym typeface="Wingdings" pitchFamily="2" charset="2"/>
              </a:rPr>
              <a:t> (PC)			C2				t2:  MBR  Memory 		C0, C5, CR      		       PC  (PC) + 1		C*	   	                   		</a:t>
            </a:r>
            <a:r>
              <a:rPr lang="en-US" sz="2800"/>
              <a:t>t3:  IR </a:t>
            </a:r>
            <a:r>
              <a:rPr lang="en-US" sz="2800">
                <a:sym typeface="Wingdings" pitchFamily="2" charset="2"/>
              </a:rPr>
              <a:t> (MBR)			C4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Indirect:   	t1:  MAR  (IR (address) ) 	C8				t2:  MBR  Memory           	C0, C5, CR                                 		t3:  IR(address)  (MBR (address) )									C4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Interrupt: 	t1:  MBR  (PC)			C1				t2:   MAR  save address   	C*				       PC  routine address	C*				t3:   Memory  (MBR)		C12, CW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CR – Read control to system bus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CW – write control to system bus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C0 – C12 refers to the previous figure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C* are signals not shown in the figure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Horizontal vs. Vertical </a:t>
            </a:r>
            <a:br>
              <a:rPr lang="en-US"/>
            </a:br>
            <a:r>
              <a:rPr lang="en-US"/>
              <a:t>Micro-Instructions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962400" y="2052638"/>
            <a:ext cx="3417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Micro-instruction Address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981075" y="2590800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/>
              <a:t>Function Codes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200400" y="20574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438400" y="20574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676400" y="20574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914400" y="20574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3124200" y="2819400"/>
            <a:ext cx="1401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/>
              <a:t>Jump </a:t>
            </a:r>
          </a:p>
          <a:p>
            <a:pPr algn="ctr"/>
            <a:r>
              <a:rPr lang="en-GB"/>
              <a:t>Condition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571875" y="2590800"/>
            <a:ext cx="95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152400" y="4267200"/>
            <a:ext cx="3810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Internal CPU Control Signals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3962400" y="42672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5562600" y="4267200"/>
            <a:ext cx="3417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/>
              <a:t>Micro-instruction Address</a:t>
            </a:r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4419600" y="4800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5334000" y="4800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5791200" y="5105400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/>
              <a:t>Jump Condition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4343400" y="5562600"/>
            <a:ext cx="208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/>
              <a:t>System Bus</a:t>
            </a:r>
          </a:p>
          <a:p>
            <a:pPr algn="ctr"/>
            <a:r>
              <a:rPr lang="en-GB"/>
              <a:t>Control Signals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4800600" y="2819400"/>
            <a:ext cx="4114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Horizontal micro-instructions contain 1 bit for every control signal controlled by the control unit</a:t>
            </a:r>
          </a:p>
          <a:p>
            <a:pPr eaLnBrk="1" hangingPunct="1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44" name="Line 20"/>
          <p:cNvSpPr>
            <a:spLocks noChangeShapeType="1"/>
          </p:cNvSpPr>
          <p:nvPr/>
        </p:nvSpPr>
        <p:spPr bwMode="auto">
          <a:xfrm flipH="1">
            <a:off x="3657600" y="30480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152400" y="3124200"/>
            <a:ext cx="3252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Vertical micro-instructions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function codes that 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need additional decoding</a:t>
            </a:r>
          </a:p>
        </p:txBody>
      </p:sp>
      <p:sp>
        <p:nvSpPr>
          <p:cNvPr id="180246" name="Line 22"/>
          <p:cNvSpPr>
            <a:spLocks noChangeShapeType="1"/>
          </p:cNvSpPr>
          <p:nvPr/>
        </p:nvSpPr>
        <p:spPr bwMode="auto">
          <a:xfrm flipV="1">
            <a:off x="457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 flipH="1" flipV="1">
            <a:off x="1447800" y="2438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V="1">
            <a:off x="1676400" y="2438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9" name="Line 25"/>
          <p:cNvSpPr>
            <a:spLocks noChangeShapeType="1"/>
          </p:cNvSpPr>
          <p:nvPr/>
        </p:nvSpPr>
        <p:spPr bwMode="auto">
          <a:xfrm flipV="1">
            <a:off x="1676400" y="2438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 flipH="1">
            <a:off x="4572000" y="30480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152400" y="4724400"/>
            <a:ext cx="441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micro-instruction requires 1 bit for every control line, it is longer than the vertical micro-instruction and therefore takes more space to store, but does not require additional time to decode by the control unit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6324600" y="304800"/>
            <a:ext cx="2819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Micro-instruction address points to a branch in the control memory and is taken if the condition bit is true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 flipH="1">
            <a:off x="5410200" y="4572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H="1">
            <a:off x="6248400" y="457200"/>
            <a:ext cx="1524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16" y="171450"/>
            <a:ext cx="3390900" cy="513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" y="152400"/>
            <a:ext cx="5371605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791200"/>
            <a:ext cx="41624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2057400" cy="5105400"/>
          </a:xfrm>
        </p:spPr>
        <p:txBody>
          <a:bodyPr vert="vert270">
            <a:normAutofit/>
          </a:bodyPr>
          <a:lstStyle/>
          <a:p>
            <a:r>
              <a:rPr lang="en-US" dirty="0"/>
              <a:t>Micro-programmed Control Unit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9"/>
          <a:stretch>
            <a:fillRect/>
          </a:stretch>
        </p:blipFill>
        <p:spPr bwMode="auto">
          <a:xfrm>
            <a:off x="2209800" y="228600"/>
            <a:ext cx="6896265" cy="64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6096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Decoder analyzes IR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delivers starting address of op code’s micro-program in control store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address placed in the to a micro-program counter (here, called a Control Address Register)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Loop on the following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sequencer signals read of control memory using address in </a:t>
            </a:r>
            <a:r>
              <a:rPr lang="en-US" dirty="0" err="1" smtClean="0"/>
              <a:t>microPC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item in control memory moved to control buffer register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contents of control buffer register  generate control signals and next address information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if the micro-instructions are vertical, decoding is required here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sequencer moves next address to control address register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next instruction (add 1 to current)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jump to new part of this </a:t>
            </a:r>
            <a:r>
              <a:rPr lang="en-US" dirty="0" err="1"/>
              <a:t>microprogram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jump to new machine routine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-76200"/>
            <a:ext cx="8229600" cy="1143000"/>
          </a:xfrm>
        </p:spPr>
        <p:txBody>
          <a:bodyPr/>
          <a:lstStyle/>
          <a:p>
            <a:r>
              <a:rPr lang="en-US" dirty="0" smtClean="0"/>
              <a:t>Pentium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Pentium I released 1993</a:t>
            </a:r>
          </a:p>
          <a:p>
            <a:pPr lvl="1"/>
            <a:r>
              <a:rPr lang="en-US" dirty="0" smtClean="0"/>
              <a:t>upgraded to 64-bit data bus</a:t>
            </a:r>
          </a:p>
          <a:p>
            <a:pPr lvl="1"/>
            <a:r>
              <a:rPr lang="en-US" dirty="0" smtClean="0"/>
              <a:t>superscalar 5-stage pipeline (2 parallel pipelines)</a:t>
            </a:r>
          </a:p>
          <a:p>
            <a:pPr lvl="1"/>
            <a:r>
              <a:rPr lang="en-US" dirty="0" smtClean="0"/>
              <a:t>branch speculation </a:t>
            </a:r>
            <a:r>
              <a:rPr lang="en-US" dirty="0" smtClean="0"/>
              <a:t>added</a:t>
            </a:r>
            <a:endParaRPr lang="en-US" dirty="0" smtClean="0"/>
          </a:p>
          <a:p>
            <a:pPr lvl="1"/>
            <a:r>
              <a:rPr lang="en-US" dirty="0" smtClean="0"/>
              <a:t>separate instruction and data catches</a:t>
            </a:r>
          </a:p>
          <a:p>
            <a:pPr lvl="1"/>
            <a:r>
              <a:rPr lang="en-US" dirty="0" smtClean="0"/>
              <a:t>FP portion of the processor had an infamous bug requiring the entire CPU be replaced!</a:t>
            </a:r>
          </a:p>
          <a:p>
            <a:r>
              <a:rPr lang="en-US" dirty="0" smtClean="0"/>
              <a:t>Pentium II released 1995</a:t>
            </a:r>
          </a:p>
          <a:p>
            <a:pPr lvl="1"/>
            <a:r>
              <a:rPr lang="en-US" dirty="0" smtClean="0"/>
              <a:t>added L2 cache</a:t>
            </a:r>
          </a:p>
          <a:p>
            <a:r>
              <a:rPr lang="en-US" dirty="0" smtClean="0"/>
              <a:t>Pentium III released 1999</a:t>
            </a:r>
          </a:p>
          <a:p>
            <a:pPr lvl="1"/>
            <a:r>
              <a:rPr lang="en-US" dirty="0" smtClean="0"/>
              <a:t>both PII and PIII used 14-stage pipelines</a:t>
            </a:r>
          </a:p>
          <a:p>
            <a:r>
              <a:rPr lang="en-US" dirty="0" smtClean="0"/>
              <a:t>Pentium IV released 2000</a:t>
            </a:r>
          </a:p>
          <a:p>
            <a:pPr lvl="1"/>
            <a:r>
              <a:rPr lang="en-US" dirty="0" smtClean="0"/>
              <a:t>superscalar expanded to 3 parallel pipelines</a:t>
            </a:r>
          </a:p>
          <a:p>
            <a:pPr lvl="1"/>
            <a:r>
              <a:rPr lang="en-US" dirty="0" smtClean="0"/>
              <a:t>21-31 stage pipeline</a:t>
            </a:r>
          </a:p>
        </p:txBody>
      </p:sp>
    </p:spTree>
    <p:extLst>
      <p:ext uri="{BB962C8B-B14F-4D97-AF65-F5344CB8AC3E}">
        <p14:creationId xmlns:p14="http://schemas.microsoft.com/office/powerpoint/2010/main" val="3609542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9063"/>
            <a:ext cx="7772400" cy="1143000"/>
          </a:xfrm>
        </p:spPr>
        <p:txBody>
          <a:bodyPr/>
          <a:lstStyle/>
          <a:p>
            <a:r>
              <a:rPr lang="en-US" dirty="0"/>
              <a:t>Pentium IV:  RISC features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RISC </a:t>
            </a:r>
            <a:r>
              <a:rPr lang="en-US" dirty="0"/>
              <a:t>features </a:t>
            </a:r>
            <a:r>
              <a:rPr lang="en-US" dirty="0" smtClean="0"/>
              <a:t>implemented on microinstructions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smtClean="0"/>
              <a:t>machine instructions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Microinstruction-level </a:t>
            </a:r>
            <a:r>
              <a:rPr lang="en-US" dirty="0"/>
              <a:t>pipeline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D</a:t>
            </a:r>
            <a:r>
              <a:rPr lang="en-US" dirty="0" smtClean="0"/>
              <a:t>ynamically </a:t>
            </a:r>
            <a:r>
              <a:rPr lang="en-US" dirty="0"/>
              <a:t>scheduled </a:t>
            </a:r>
            <a:r>
              <a:rPr lang="en-US" dirty="0" smtClean="0"/>
              <a:t>micro-operations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Reservation stations (128) </a:t>
            </a:r>
          </a:p>
          <a:p>
            <a:pPr>
              <a:lnSpc>
                <a:spcPct val="80000"/>
              </a:lnSpc>
            </a:pPr>
            <a:r>
              <a:rPr lang="en-US" dirty="0"/>
              <a:t>M</a:t>
            </a:r>
            <a:r>
              <a:rPr lang="en-US" dirty="0" smtClean="0"/>
              <a:t>ultiple functional units (7)</a:t>
            </a:r>
          </a:p>
          <a:p>
            <a:pPr>
              <a:lnSpc>
                <a:spcPct val="80000"/>
              </a:lnSpc>
            </a:pPr>
            <a:r>
              <a:rPr lang="en-US" dirty="0"/>
              <a:t>B</a:t>
            </a:r>
            <a:r>
              <a:rPr lang="en-US" dirty="0" smtClean="0"/>
              <a:t>ranch speculation via branch target buffer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speculation at micro-instruction level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instead of an ROB, decisions made at the reservation stations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miss-speculation causes reservation stations to flush their contents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correct speculation causes reservation stations to forward results to registers/store units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trace cache used (discussed shortly)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Pentium II-III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IF unit:  3 stages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ID unit:  2 stages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Issue unit:  2 stages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 to 3 microinstructions issued per cycle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register renaming occurs here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instructions sent to reservation station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Execution units:  1-32 stages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</a:t>
            </a:r>
            <a:r>
              <a:rPr lang="en-US" dirty="0" smtClean="0"/>
              <a:t> for </a:t>
            </a:r>
            <a:r>
              <a:rPr lang="en-US" dirty="0" err="1" smtClean="0"/>
              <a:t>int</a:t>
            </a:r>
            <a:r>
              <a:rPr lang="en-US" dirty="0" smtClean="0"/>
              <a:t>, up to 32 for FP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Write back: 3 stages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Commit: 3 stages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 to 3 microinstructions can commit in any cycle</a:t>
            </a:r>
          </a:p>
          <a:p>
            <a:endParaRPr lang="en-US" dirty="0"/>
          </a:p>
        </p:txBody>
      </p:sp>
      <p:pic>
        <p:nvPicPr>
          <p:cNvPr id="4" name="Picture 1027" descr="Ch3-fig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1"/>
          <a:stretch>
            <a:fillRect/>
          </a:stretch>
        </p:blipFill>
        <p:spPr bwMode="auto">
          <a:xfrm>
            <a:off x="147802" y="5105400"/>
            <a:ext cx="89199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Pentium IV </a:t>
            </a:r>
            <a:r>
              <a:rPr lang="en-US" dirty="0" smtClean="0"/>
              <a:t>Overall Architecture</a:t>
            </a:r>
            <a:endParaRPr lang="en-US" dirty="0"/>
          </a:p>
        </p:txBody>
      </p:sp>
      <p:pic>
        <p:nvPicPr>
          <p:cNvPr id="186373" name="Picture 5" descr="Ch2-fig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32825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/>
              <a:t>Specifications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763000" cy="609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7 </a:t>
            </a:r>
            <a:r>
              <a:rPr lang="en-US" dirty="0"/>
              <a:t>functional units: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2 simple ALUs </a:t>
            </a:r>
            <a:r>
              <a:rPr lang="en-US" sz="2600" dirty="0" smtClean="0"/>
              <a:t>(add, compare, shift) – ½ cycle execution to accommodate up to 2 micro-operations per cycle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1 complex ALU </a:t>
            </a:r>
            <a:r>
              <a:rPr lang="en-US" sz="2600" dirty="0" smtClean="0"/>
              <a:t>(integer </a:t>
            </a:r>
            <a:r>
              <a:rPr lang="en-US" sz="2600" dirty="0"/>
              <a:t>multiplication and </a:t>
            </a:r>
            <a:r>
              <a:rPr lang="en-US" sz="2600" dirty="0" smtClean="0"/>
              <a:t>division) – </a:t>
            </a:r>
            <a:r>
              <a:rPr lang="en-US" sz="2600" dirty="0" err="1" smtClean="0"/>
              <a:t>multicycle</a:t>
            </a:r>
            <a:r>
              <a:rPr lang="en-US" sz="2600" dirty="0" smtClean="0"/>
              <a:t>, pipelined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1 load </a:t>
            </a:r>
            <a:r>
              <a:rPr lang="en-US" sz="2600" dirty="0" smtClean="0"/>
              <a:t>unit and 1 store unit – including address computation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 FP move </a:t>
            </a:r>
            <a:r>
              <a:rPr lang="en-US" sz="2600" dirty="0"/>
              <a:t>(register to register move and convert)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1 </a:t>
            </a:r>
            <a:r>
              <a:rPr lang="en-US" sz="2600" dirty="0" smtClean="0"/>
              <a:t>FP arithmetic unit (+, -, *, /) – </a:t>
            </a:r>
            <a:r>
              <a:rPr lang="en-US" sz="2600" dirty="0" err="1" smtClean="0"/>
              <a:t>multicycle</a:t>
            </a:r>
            <a:r>
              <a:rPr lang="en-US" sz="2600" dirty="0" smtClean="0"/>
              <a:t>, pipelined, some SIMD execution permitted on these units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dirty="0" smtClean="0"/>
              <a:t>128 </a:t>
            </a:r>
            <a:r>
              <a:rPr lang="en-US" dirty="0"/>
              <a:t>registers for renaming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reservation stations are used rather than a re-order buffer 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instructions </a:t>
            </a:r>
            <a:r>
              <a:rPr lang="en-US" sz="2600" dirty="0"/>
              <a:t>must wait in reservation stations longer than in </a:t>
            </a:r>
            <a:r>
              <a:rPr lang="en-US" sz="2600" dirty="0" err="1"/>
              <a:t>Tomasulo’s</a:t>
            </a:r>
            <a:r>
              <a:rPr lang="en-US" sz="2600" dirty="0"/>
              <a:t> version, waiting for speculation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04775"/>
            <a:ext cx="6019800" cy="1143000"/>
          </a:xfrm>
        </p:spPr>
        <p:txBody>
          <a:bodyPr/>
          <a:lstStyle/>
          <a:p>
            <a:r>
              <a:rPr lang="en-US" dirty="0" smtClean="0"/>
              <a:t>Trace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7" y="838200"/>
            <a:ext cx="8763000" cy="3695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Instruction cache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caches blocks of instructions recently executed together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Trace cache encodes </a:t>
            </a:r>
            <a:r>
              <a:rPr lang="en-US" sz="2800" i="1" dirty="0" smtClean="0"/>
              <a:t>branch behavior </a:t>
            </a:r>
            <a:r>
              <a:rPr lang="en-US" sz="2800" dirty="0" smtClean="0"/>
              <a:t>implicitly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Miss-speculated instructions would be discarded from the cache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stores microinstructions (not machine instructions)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Combining a trace cache and branch target buffer minimizes microinstruction fetch and decoding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as </a:t>
            </a:r>
            <a:r>
              <a:rPr lang="en-US" sz="2400" dirty="0"/>
              <a:t>long as the microinstructions remain in the trace cache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72" y="4320673"/>
            <a:ext cx="3962400" cy="2537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36647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Miss-predictions at the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microinstruction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are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rarer than miss-predictions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machine level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/>
              <a:t>Source of Stalls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Process </a:t>
            </a:r>
            <a:r>
              <a:rPr lang="en-US" dirty="0"/>
              <a:t>breaks </a:t>
            </a:r>
            <a:r>
              <a:rPr lang="en-US" dirty="0" smtClean="0"/>
              <a:t>down as follows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in the issue stage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branch miss-predictions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cache </a:t>
            </a:r>
            <a:r>
              <a:rPr lang="en-US" sz="2800" dirty="0" smtClean="0"/>
              <a:t>misses, particularly trace cache miss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800" dirty="0"/>
              <a:t>reservation stations full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limited number of entries in the commit buffer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less </a:t>
            </a:r>
            <a:r>
              <a:rPr lang="en-US" sz="2800" dirty="0"/>
              <a:t>than 3 instructions </a:t>
            </a:r>
            <a:r>
              <a:rPr lang="en-US" sz="2800" dirty="0" smtClean="0"/>
              <a:t>fetched </a:t>
            </a:r>
            <a:r>
              <a:rPr lang="en-US" sz="2800" dirty="0"/>
              <a:t>in 1 </a:t>
            </a:r>
            <a:r>
              <a:rPr lang="en-US" sz="2800" dirty="0" smtClean="0"/>
              <a:t>cycle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less </a:t>
            </a:r>
            <a:r>
              <a:rPr lang="en-US" sz="2800" dirty="0"/>
              <a:t>than 3 </a:t>
            </a:r>
            <a:r>
              <a:rPr lang="en-US" sz="2800" dirty="0" smtClean="0"/>
              <a:t>microinstructions </a:t>
            </a:r>
            <a:r>
              <a:rPr lang="en-US" sz="2800" dirty="0"/>
              <a:t>can be issued </a:t>
            </a:r>
            <a:r>
              <a:rPr lang="en-US" sz="2800" dirty="0" smtClean="0"/>
              <a:t>at the time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at the commit </a:t>
            </a:r>
            <a:r>
              <a:rPr lang="en-US" dirty="0"/>
              <a:t>stage </a:t>
            </a:r>
          </a:p>
          <a:p>
            <a:pPr lvl="2">
              <a:lnSpc>
                <a:spcPct val="80000"/>
              </a:lnSpc>
            </a:pPr>
            <a:r>
              <a:rPr lang="en-US" sz="2600" dirty="0"/>
              <a:t>branch miss-predictions</a:t>
            </a:r>
          </a:p>
          <a:p>
            <a:pPr lvl="2">
              <a:lnSpc>
                <a:spcPct val="80000"/>
              </a:lnSpc>
            </a:pPr>
            <a:r>
              <a:rPr lang="en-US" sz="2600" dirty="0"/>
              <a:t>instructions not ready to commit yet</a:t>
            </a:r>
          </a:p>
          <a:p>
            <a:pPr lvl="2">
              <a:lnSpc>
                <a:spcPct val="80000"/>
              </a:lnSpc>
            </a:pPr>
            <a:r>
              <a:rPr lang="en-US" sz="2600" dirty="0" smtClean="0"/>
              <a:t>branch </a:t>
            </a:r>
            <a:r>
              <a:rPr lang="en-US" sz="2600" dirty="0"/>
              <a:t>computation not yet available</a:t>
            </a:r>
          </a:p>
          <a:p>
            <a:pPr lvl="2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Miss-prediction </a:t>
            </a:r>
            <a:r>
              <a:rPr lang="en-US" dirty="0" smtClean="0"/>
              <a:t>of microinstruction are very </a:t>
            </a:r>
            <a:r>
              <a:rPr lang="en-US" dirty="0" smtClean="0"/>
              <a:t>infrequent </a:t>
            </a:r>
            <a:r>
              <a:rPr lang="en-US" dirty="0" smtClean="0"/>
              <a:t>(about .8% for </a:t>
            </a:r>
            <a:r>
              <a:rPr lang="en-US" dirty="0" err="1" smtClean="0"/>
              <a:t>int</a:t>
            </a:r>
            <a:r>
              <a:rPr lang="en-US" dirty="0" smtClean="0"/>
              <a:t>, .1% for FP)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FP are often more predictable because they involve a lot of for loops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machine language level miss-speculation between .1% and 1.5%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Trace </a:t>
            </a:r>
            <a:r>
              <a:rPr lang="en-US" dirty="0"/>
              <a:t>cache has nearly a 0% miss </a:t>
            </a:r>
            <a:r>
              <a:rPr lang="en-US" dirty="0" smtClean="0"/>
              <a:t>rate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L1 </a:t>
            </a:r>
            <a:r>
              <a:rPr lang="en-US" dirty="0"/>
              <a:t>and L2 data caches have miss rates of around 6% and .5% respectively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machine’s </a:t>
            </a:r>
            <a:r>
              <a:rPr lang="en-US" dirty="0"/>
              <a:t>effective CPI </a:t>
            </a:r>
            <a:r>
              <a:rPr lang="en-US" dirty="0" smtClean="0"/>
              <a:t>ranges from around 1.2 to 5.85 with an average of around 2.2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machine instructions, not micro-operations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6324600" cy="656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079422"/>
            <a:ext cx="240963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 add base address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offset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 4-item instruction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buffer (not for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prefetching but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because instruction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lengths vary)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 address bus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&amp; 12:  data 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control buses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4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66688"/>
            <a:ext cx="8229600" cy="1143000"/>
          </a:xfrm>
        </p:spPr>
        <p:txBody>
          <a:bodyPr/>
          <a:lstStyle/>
          <a:p>
            <a:r>
              <a:rPr lang="en-US" dirty="0" smtClean="0"/>
              <a:t>Intel Core (</a:t>
            </a:r>
            <a:r>
              <a:rPr lang="en-US" dirty="0" err="1" smtClean="0"/>
              <a:t>iCore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Multi-core processors (started with 2 cores)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riginally released with two cores where one was disabled</a:t>
            </a:r>
          </a:p>
          <a:p>
            <a:r>
              <a:rPr lang="en-US" dirty="0" smtClean="0"/>
              <a:t>Same basic architecture as Pentium III but with lower clock rates, this was offset by several new innovations</a:t>
            </a:r>
          </a:p>
          <a:p>
            <a:pPr lvl="1"/>
            <a:r>
              <a:rPr lang="en-US" dirty="0" smtClean="0"/>
              <a:t>issue </a:t>
            </a:r>
            <a:r>
              <a:rPr lang="en-US" dirty="0"/>
              <a:t>up to 4 microinstructions at a time</a:t>
            </a:r>
          </a:p>
          <a:p>
            <a:pPr lvl="1"/>
            <a:r>
              <a:rPr lang="en-US" dirty="0" smtClean="0"/>
              <a:t>more efficient decode stages</a:t>
            </a:r>
          </a:p>
          <a:p>
            <a:pPr lvl="2"/>
            <a:r>
              <a:rPr lang="en-US" dirty="0" smtClean="0"/>
              <a:t>using macro-ops which attempts to combine two micro-instructions into a single one such as a compare and conditional branch </a:t>
            </a:r>
          </a:p>
          <a:p>
            <a:pPr lvl="1"/>
            <a:r>
              <a:rPr lang="en-US" dirty="0" smtClean="0"/>
              <a:t>more efficient execution units</a:t>
            </a:r>
          </a:p>
          <a:p>
            <a:pPr lvl="2"/>
            <a:r>
              <a:rPr lang="en-US" dirty="0" smtClean="0"/>
              <a:t>one cycle throughput due to pipelined ALU units (previously had a 2-cycle throughput)</a:t>
            </a:r>
          </a:p>
          <a:p>
            <a:pPr lvl="1"/>
            <a:r>
              <a:rPr lang="en-US" dirty="0" smtClean="0"/>
              <a:t>larger caches and buses</a:t>
            </a:r>
          </a:p>
          <a:p>
            <a:pPr lvl="1"/>
            <a:r>
              <a:rPr lang="en-US" dirty="0" smtClean="0"/>
              <a:t>no SMT processing (developed for Pentium IV)</a:t>
            </a:r>
          </a:p>
          <a:p>
            <a:pPr lvl="1"/>
            <a:r>
              <a:rPr lang="en-US" dirty="0" smtClean="0"/>
              <a:t>lower power consumption (needed when there are multiple cores)</a:t>
            </a:r>
          </a:p>
          <a:p>
            <a:pPr lvl="1"/>
            <a:r>
              <a:rPr lang="en-US" dirty="0" err="1" smtClean="0"/>
              <a:t>iCore</a:t>
            </a:r>
            <a:r>
              <a:rPr lang="en-US" dirty="0" smtClean="0"/>
              <a:t> has released processors of 1, 2, 4 and 6 cores</a:t>
            </a:r>
          </a:p>
        </p:txBody>
      </p:sp>
    </p:spTree>
    <p:extLst>
      <p:ext uri="{BB962C8B-B14F-4D97-AF65-F5344CB8AC3E}">
        <p14:creationId xmlns:p14="http://schemas.microsoft.com/office/powerpoint/2010/main" val="160386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Aggressive out of order speculation</a:t>
            </a:r>
          </a:p>
          <a:p>
            <a:pPr lvl="1"/>
            <a:r>
              <a:rPr lang="en-US" dirty="0" smtClean="0"/>
              <a:t>pipeline reduced from 31 to 14 stages</a:t>
            </a:r>
          </a:p>
          <a:p>
            <a:r>
              <a:rPr lang="en-US" sz="3400" dirty="0" smtClean="0"/>
              <a:t>Instruction fetch unit</a:t>
            </a:r>
          </a:p>
          <a:p>
            <a:pPr lvl="1"/>
            <a:r>
              <a:rPr lang="en-US" sz="3000" dirty="0" smtClean="0"/>
              <a:t>retrieves 16 bytes to decode</a:t>
            </a:r>
          </a:p>
          <a:p>
            <a:pPr lvl="2"/>
            <a:r>
              <a:rPr lang="en-US" sz="2600" dirty="0" smtClean="0"/>
              <a:t>feeds a queue that can store up to 18 instructions at a time</a:t>
            </a:r>
          </a:p>
          <a:p>
            <a:pPr lvl="1"/>
            <a:r>
              <a:rPr lang="en-US" dirty="0"/>
              <a:t>multilevel branch target </a:t>
            </a:r>
            <a:r>
              <a:rPr lang="en-US" dirty="0" smtClean="0"/>
              <a:t>buffer, return </a:t>
            </a:r>
            <a:r>
              <a:rPr lang="en-US" dirty="0"/>
              <a:t>address stack for speculation</a:t>
            </a:r>
          </a:p>
          <a:p>
            <a:pPr lvl="2"/>
            <a:r>
              <a:rPr lang="en-US" dirty="0"/>
              <a:t>miss-predictions cause a penalty of about 15 cycles</a:t>
            </a:r>
          </a:p>
          <a:p>
            <a:pPr lvl="1"/>
            <a:r>
              <a:rPr lang="en-US" dirty="0" smtClean="0"/>
              <a:t>32 </a:t>
            </a:r>
            <a:r>
              <a:rPr lang="en-US" dirty="0"/>
              <a:t>KB instruction cache</a:t>
            </a:r>
          </a:p>
          <a:p>
            <a:pPr lvl="1"/>
            <a:r>
              <a:rPr lang="en-US" sz="3000" dirty="0" smtClean="0"/>
              <a:t>if a loop is detected that contains fewer than 28 instructions or 256 bytes</a:t>
            </a:r>
          </a:p>
          <a:p>
            <a:pPr lvl="2"/>
            <a:r>
              <a:rPr lang="en-US" sz="2600" dirty="0" smtClean="0"/>
              <a:t>these instructions will remain in a buffer to repeatedly be issued (rather than repeated instruction fetches)</a:t>
            </a:r>
          </a:p>
        </p:txBody>
      </p:sp>
    </p:spTree>
    <p:extLst>
      <p:ext uri="{BB962C8B-B14F-4D97-AF65-F5344CB8AC3E}">
        <p14:creationId xmlns:p14="http://schemas.microsoft.com/office/powerpoint/2010/main" val="8277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Decoding converts machine instructions into microcode using any of four decoders</a:t>
            </a:r>
          </a:p>
          <a:p>
            <a:pPr lvl="1"/>
            <a:r>
              <a:rPr lang="en-US" dirty="0" smtClean="0"/>
              <a:t>simple micro-operation instructions (2 each)</a:t>
            </a:r>
          </a:p>
          <a:p>
            <a:pPr lvl="1"/>
            <a:r>
              <a:rPr lang="en-US" dirty="0" smtClean="0"/>
              <a:t>complex micro-operation instructions (2 each)</a:t>
            </a:r>
          </a:p>
          <a:p>
            <a:r>
              <a:rPr lang="en-US" dirty="0" smtClean="0"/>
              <a:t>Instruction issue can issue up to 6 micro-operations per cycle to</a:t>
            </a:r>
            <a:endParaRPr lang="en-US" dirty="0"/>
          </a:p>
          <a:p>
            <a:pPr lvl="1"/>
            <a:r>
              <a:rPr lang="en-US" dirty="0" smtClean="0"/>
              <a:t>36 centralized </a:t>
            </a:r>
            <a:r>
              <a:rPr lang="en-US" dirty="0"/>
              <a:t>reservation stations 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/>
              <a:t>functional </a:t>
            </a:r>
            <a:r>
              <a:rPr lang="en-US" dirty="0" smtClean="0"/>
              <a:t>units including 1 load and 2 store units that share a memory buffer connected to 3 different data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48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i7 Architecture</a:t>
            </a:r>
            <a:endParaRPr lang="en-US" dirty="0"/>
          </a:p>
        </p:txBody>
      </p:sp>
      <p:pic>
        <p:nvPicPr>
          <p:cNvPr id="4" name="Picture 4" descr="f03-41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0513"/>
            <a:ext cx="6096000" cy="66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i7 Performance</a:t>
            </a:r>
            <a:endParaRPr lang="en-US" dirty="0"/>
          </a:p>
        </p:txBody>
      </p:sp>
      <p:pic>
        <p:nvPicPr>
          <p:cNvPr id="4" name="Picture 2" descr="f03-43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5859052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0497" y="838200"/>
            <a:ext cx="29530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CPI for various SPEC06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benchmarks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Average CPI is 1.06 for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integer programs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.89 for FP (machine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instructions, not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micro-instructions)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029200"/>
            <a:ext cx="87867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i7 susceptible to miss-speculation resulting in “wasted” work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 to 40% of the total work that goes into Spec 06 benchmarks is wasted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Waste also arises from cache misses (10 cycles or more lost with an L1 miss, 30-40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L2 misses and as much as 135 for L3 misses)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Multicore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6105525" cy="34004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core is a separate processor with its own registers, ALU, control unit, local bus, and L1 cache</a:t>
            </a:r>
          </a:p>
          <a:p>
            <a:pPr lvl="1"/>
            <a:r>
              <a:rPr lang="en-US" dirty="0" smtClean="0"/>
              <a:t>L2 cache is shared among all cores</a:t>
            </a:r>
          </a:p>
          <a:p>
            <a:pPr lvl="1"/>
            <a:r>
              <a:rPr lang="en-US" dirty="0" smtClean="0"/>
              <a:t>L3 off chip may be added</a:t>
            </a:r>
          </a:p>
          <a:p>
            <a:pPr lvl="1"/>
            <a:r>
              <a:rPr lang="en-US" dirty="0" smtClean="0"/>
              <a:t>performance of multicore processors shown below</a:t>
            </a:r>
          </a:p>
          <a:p>
            <a:pPr lvl="2"/>
            <a:r>
              <a:rPr lang="en-US" dirty="0" smtClean="0"/>
              <a:t>speedup </a:t>
            </a:r>
            <a:r>
              <a:rPr lang="en-US" dirty="0"/>
              <a:t>is close to but not always linear to the number of cores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1" y="795337"/>
            <a:ext cx="247070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05-28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62425"/>
            <a:ext cx="8817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/>
              <a:t>A Balancing Act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Improving one aspect of our processor does not necessarily improve performance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/>
              <a:t>might </a:t>
            </a:r>
            <a:r>
              <a:rPr lang="en-US" dirty="0" smtClean="0"/>
              <a:t>actually harm </a:t>
            </a:r>
            <a:r>
              <a:rPr lang="en-US" dirty="0"/>
              <a:t>performance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lengthening pipeline depth, increasing </a:t>
            </a:r>
            <a:r>
              <a:rPr lang="en-US" dirty="0"/>
              <a:t>clock speed </a:t>
            </a:r>
            <a:r>
              <a:rPr lang="en-US" dirty="0" smtClean="0"/>
              <a:t>in the P4 without </a:t>
            </a:r>
            <a:r>
              <a:rPr lang="en-US" dirty="0"/>
              <a:t>adding reservation stations or using </a:t>
            </a:r>
            <a:r>
              <a:rPr lang="en-US" dirty="0" smtClean="0"/>
              <a:t>a trace cache degrades performance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talls arise at issue stage due to needing more instructions to issue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cache misses have greater impact when the clock speed is increased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without </a:t>
            </a:r>
            <a:r>
              <a:rPr lang="en-US" dirty="0"/>
              <a:t>accurate branch prediction and speculation hardware, stalls from miss-predicted branches </a:t>
            </a:r>
            <a:r>
              <a:rPr lang="en-US" dirty="0" smtClean="0"/>
              <a:t>can have a tremendous impact on performance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we saw this in both the ARM and i7 processors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05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As clock speeds increase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stalls from cache misses create a bigger impact on CPI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larger caches and cache optimization techniques are needed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To support multiple issue of instructions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larger cache-to-processor bandwidth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Increasing instruction issue rate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a proportional increase in the number of reservation stations and reorder buffer size</a:t>
            </a:r>
          </a:p>
        </p:txBody>
      </p:sp>
    </p:spTree>
    <p:extLst>
      <p:ext uri="{BB962C8B-B14F-4D97-AF65-F5344CB8AC3E}">
        <p14:creationId xmlns:p14="http://schemas.microsoft.com/office/powerpoint/2010/main" val="24719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Addressing Modes and Execution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mode is listed as two numbers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 </a:t>
            </a:r>
            <a:r>
              <a:rPr lang="en-US" dirty="0" err="1" smtClean="0"/>
              <a:t>mov</a:t>
            </a:r>
            <a:r>
              <a:rPr lang="en-US" dirty="0" smtClean="0"/>
              <a:t> instruction, 2</a:t>
            </a:r>
            <a:r>
              <a:rPr lang="en-US" baseline="30000" dirty="0" smtClean="0"/>
              <a:t>nd</a:t>
            </a:r>
            <a:r>
              <a:rPr lang="en-US" dirty="0" smtClean="0"/>
              <a:t> for ALU</a:t>
            </a:r>
          </a:p>
          <a:p>
            <a:r>
              <a:rPr lang="en-US" dirty="0" smtClean="0"/>
              <a:t>Register-register:  2, 3</a:t>
            </a:r>
          </a:p>
          <a:p>
            <a:r>
              <a:rPr lang="en-US" dirty="0" smtClean="0"/>
              <a:t>Register-immediate:  4, 4</a:t>
            </a:r>
          </a:p>
          <a:p>
            <a:r>
              <a:rPr lang="en-US" dirty="0" smtClean="0"/>
              <a:t>Register-memory:  8+EA, 9+EA</a:t>
            </a:r>
          </a:p>
          <a:p>
            <a:r>
              <a:rPr lang="en-US" dirty="0" smtClean="0"/>
              <a:t>Memory-register:  9+EA, 16+EA</a:t>
            </a:r>
          </a:p>
          <a:p>
            <a:r>
              <a:rPr lang="en-US" dirty="0" smtClean="0"/>
              <a:t>Memory-immediate:  10+EA, 17+EA</a:t>
            </a:r>
          </a:p>
          <a:p>
            <a:pPr lvl="1"/>
            <a:r>
              <a:rPr lang="en-US" dirty="0" smtClean="0"/>
              <a:t>EA = time to compute effective address which ranges from 5 to 12 cycles</a:t>
            </a:r>
          </a:p>
          <a:p>
            <a:pPr lvl="1"/>
            <a:r>
              <a:rPr lang="en-US" dirty="0" smtClean="0"/>
              <a:t>multiply ranged from 70-160, divide from 80-190</a:t>
            </a:r>
          </a:p>
          <a:p>
            <a:r>
              <a:rPr lang="en-US" dirty="0" smtClean="0"/>
              <a:t>For jump instructions:  11 (unconditional, no label), 15 (unconditional, labeled), 16 (conditional, labeled)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80286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Introduced in 1982</a:t>
            </a:r>
          </a:p>
          <a:p>
            <a:pPr lvl="1"/>
            <a:r>
              <a:rPr lang="en-US" dirty="0" smtClean="0"/>
              <a:t>address and data bus and pins separated (no longer multiplexed)</a:t>
            </a:r>
          </a:p>
          <a:p>
            <a:pPr lvl="1"/>
            <a:r>
              <a:rPr lang="en-US" dirty="0" smtClean="0"/>
              <a:t>protection capabilities to detect memory violations</a:t>
            </a:r>
          </a:p>
          <a:p>
            <a:pPr lvl="2"/>
            <a:r>
              <a:rPr lang="en-US" dirty="0" smtClean="0"/>
              <a:t>two modes: real mode and protected mode (used to permit access to larger memory spaces, up to 4GB)</a:t>
            </a:r>
          </a:p>
          <a:p>
            <a:pPr lvl="2"/>
            <a:r>
              <a:rPr lang="en-US" dirty="0" smtClean="0"/>
              <a:t>this is because the 286 was designed for multiuser and multitasking systems (even though MS DOS and early versions of Windows were not)</a:t>
            </a:r>
          </a:p>
          <a:p>
            <a:pPr lvl="1"/>
            <a:r>
              <a:rPr lang="en-US" dirty="0" smtClean="0"/>
              <a:t>ranged from 4-25 MHz</a:t>
            </a:r>
          </a:p>
          <a:p>
            <a:pPr lvl="2"/>
            <a:r>
              <a:rPr lang="en-US" dirty="0" smtClean="0"/>
              <a:t>performance averaged CPI of about 5</a:t>
            </a:r>
          </a:p>
          <a:p>
            <a:pPr lvl="1"/>
            <a:r>
              <a:rPr lang="en-US" dirty="0" smtClean="0"/>
              <a:t>still required a math coprocessor for FP (80287)</a:t>
            </a:r>
          </a:p>
        </p:txBody>
      </p:sp>
    </p:spTree>
    <p:extLst>
      <p:ext uri="{BB962C8B-B14F-4D97-AF65-F5344CB8AC3E}">
        <p14:creationId xmlns:p14="http://schemas.microsoft.com/office/powerpoint/2010/main" val="424551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02208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80386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Released in 1985</a:t>
            </a:r>
          </a:p>
          <a:p>
            <a:r>
              <a:rPr lang="en-US" dirty="0" smtClean="0"/>
              <a:t>Extended the 286 architecture to 32 bits</a:t>
            </a:r>
          </a:p>
          <a:p>
            <a:pPr lvl="1"/>
            <a:r>
              <a:rPr lang="en-US" dirty="0" smtClean="0"/>
              <a:t>all registers retained but “E” versions added to add the extra 16 bits</a:t>
            </a:r>
          </a:p>
          <a:p>
            <a:r>
              <a:rPr lang="en-US" dirty="0" smtClean="0"/>
              <a:t>Third mode added (virtual mode multitasking)</a:t>
            </a:r>
          </a:p>
          <a:p>
            <a:pPr lvl="1"/>
            <a:r>
              <a:rPr lang="en-US" dirty="0" smtClean="0"/>
              <a:t>added paging translation unit for virtual memory address translation</a:t>
            </a:r>
          </a:p>
          <a:p>
            <a:r>
              <a:rPr lang="en-US" dirty="0" smtClean="0"/>
              <a:t>Added </a:t>
            </a:r>
            <a:r>
              <a:rPr lang="en-US" dirty="0"/>
              <a:t>several new built-in data types:  char, string, long 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boolean</a:t>
            </a:r>
            <a:r>
              <a:rPr lang="en-US" dirty="0"/>
              <a:t>, pointer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till required math coprocessor for FP</a:t>
            </a:r>
          </a:p>
          <a:p>
            <a:pPr lvl="1"/>
            <a:r>
              <a:rPr lang="en-US" dirty="0" smtClean="0"/>
              <a:t>Clock rates ranged from 12 MHz to 40 MHz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3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5489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486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Added a pipeline (see next 2 slides)</a:t>
            </a:r>
          </a:p>
          <a:p>
            <a:r>
              <a:rPr lang="en-US" dirty="0" smtClean="0"/>
              <a:t>Added floating point functional unit</a:t>
            </a:r>
          </a:p>
          <a:p>
            <a:pPr lvl="1"/>
            <a:r>
              <a:rPr lang="en-US" dirty="0" smtClean="0"/>
              <a:t>no longer needed the math coprocessor</a:t>
            </a:r>
          </a:p>
          <a:p>
            <a:pPr lvl="1"/>
            <a:r>
              <a:rPr lang="en-US" dirty="0" smtClean="0"/>
              <a:t>FP unit has its own bus to connect to FP registers</a:t>
            </a:r>
          </a:p>
          <a:p>
            <a:pPr lvl="1"/>
            <a:r>
              <a:rPr lang="en-US" dirty="0" smtClean="0"/>
              <a:t>functional unit provided a degree of parallel processing in that while FP operations were executed, the pipeline would continue to fetch and execute integer operations</a:t>
            </a:r>
          </a:p>
          <a:p>
            <a:r>
              <a:rPr lang="en-US" dirty="0" smtClean="0"/>
              <a:t>Added an atomic operation to better implement synchronization</a:t>
            </a:r>
          </a:p>
          <a:p>
            <a:r>
              <a:rPr lang="en-US" dirty="0" smtClean="0"/>
              <a:t>Contained 8KB combined instruction/data cache </a:t>
            </a:r>
          </a:p>
          <a:p>
            <a:pPr lvl="1"/>
            <a:r>
              <a:rPr lang="en-US" dirty="0" smtClean="0"/>
              <a:t>later expanded to 16KB</a:t>
            </a:r>
          </a:p>
          <a:p>
            <a:r>
              <a:rPr lang="en-US" dirty="0" smtClean="0"/>
              <a:t>Clock rates range from 33 MHz to 100 MHz</a:t>
            </a:r>
          </a:p>
        </p:txBody>
      </p:sp>
    </p:spTree>
    <p:extLst>
      <p:ext uri="{BB962C8B-B14F-4D97-AF65-F5344CB8AC3E}">
        <p14:creationId xmlns:p14="http://schemas.microsoft.com/office/powerpoint/2010/main" val="151550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2517</Words>
  <Application>Microsoft Office PowerPoint</Application>
  <PresentationFormat>On-screen Show (4:3)</PresentationFormat>
  <Paragraphs>347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Evolution of the Intel Architecture</vt:lpstr>
      <vt:lpstr>PowerPoint Presentation</vt:lpstr>
      <vt:lpstr>PowerPoint Presentation</vt:lpstr>
      <vt:lpstr>Addressing Modes and Execution Time</vt:lpstr>
      <vt:lpstr>80286</vt:lpstr>
      <vt:lpstr>PowerPoint Presentation</vt:lpstr>
      <vt:lpstr>80386</vt:lpstr>
      <vt:lpstr>PowerPoint Presentation</vt:lpstr>
      <vt:lpstr>486 Processor</vt:lpstr>
      <vt:lpstr>PowerPoint Presentation</vt:lpstr>
      <vt:lpstr>PowerPoint Presentation</vt:lpstr>
      <vt:lpstr>PowerPoint Presentation</vt:lpstr>
      <vt:lpstr>486 Overall Architecture</vt:lpstr>
      <vt:lpstr>Pentium Architecture</vt:lpstr>
      <vt:lpstr>Control and Micro-Operations</vt:lpstr>
      <vt:lpstr>Example</vt:lpstr>
      <vt:lpstr>PowerPoint Presentation</vt:lpstr>
      <vt:lpstr>Example of Three Micro-Programs</vt:lpstr>
      <vt:lpstr>Horizontal vs. Vertical  Micro-Instructions</vt:lpstr>
      <vt:lpstr>Micro-programmed Control Unit</vt:lpstr>
      <vt:lpstr>Continued</vt:lpstr>
      <vt:lpstr>Pentium Architectures</vt:lpstr>
      <vt:lpstr>Pentium IV:  RISC features</vt:lpstr>
      <vt:lpstr>Pentium II-III Pipeline</vt:lpstr>
      <vt:lpstr>Pentium IV Overall Architecture</vt:lpstr>
      <vt:lpstr>Specifications</vt:lpstr>
      <vt:lpstr>Trace Cache</vt:lpstr>
      <vt:lpstr>Source of Stalls</vt:lpstr>
      <vt:lpstr>Continued</vt:lpstr>
      <vt:lpstr>Intel Core (iCore)</vt:lpstr>
      <vt:lpstr>Intel Core i7</vt:lpstr>
      <vt:lpstr>Continued</vt:lpstr>
      <vt:lpstr>i7 Architecture</vt:lpstr>
      <vt:lpstr>i7 Performance</vt:lpstr>
      <vt:lpstr>Multicore Processors</vt:lpstr>
      <vt:lpstr>A Balancing Act</vt:lpstr>
      <vt:lpstr>Continued</vt:lpstr>
    </vt:vector>
  </TitlesOfParts>
  <Company>NKU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Instruction Issue</dc:title>
  <dc:creator>Administrator</dc:creator>
  <cp:lastModifiedBy>Richard Fox</cp:lastModifiedBy>
  <cp:revision>53</cp:revision>
  <dcterms:created xsi:type="dcterms:W3CDTF">2012-04-04T12:19:08Z</dcterms:created>
  <dcterms:modified xsi:type="dcterms:W3CDTF">2019-02-18T15:25:06Z</dcterms:modified>
</cp:coreProperties>
</file>