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4" r:id="rId4"/>
    <p:sldId id="259" r:id="rId5"/>
    <p:sldId id="276" r:id="rId6"/>
    <p:sldId id="260" r:id="rId7"/>
    <p:sldId id="261" r:id="rId8"/>
    <p:sldId id="262" r:id="rId9"/>
    <p:sldId id="277" r:id="rId10"/>
    <p:sldId id="278" r:id="rId11"/>
    <p:sldId id="263" r:id="rId12"/>
    <p:sldId id="279" r:id="rId13"/>
    <p:sldId id="280" r:id="rId14"/>
    <p:sldId id="264" r:id="rId15"/>
    <p:sldId id="281" r:id="rId16"/>
    <p:sldId id="282" r:id="rId17"/>
    <p:sldId id="265" r:id="rId18"/>
    <p:sldId id="266" r:id="rId19"/>
    <p:sldId id="283" r:id="rId20"/>
    <p:sldId id="267" r:id="rId21"/>
    <p:sldId id="268" r:id="rId22"/>
    <p:sldId id="285" r:id="rId23"/>
    <p:sldId id="286" r:id="rId24"/>
    <p:sldId id="287" r:id="rId25"/>
    <p:sldId id="288" r:id="rId26"/>
    <p:sldId id="269" r:id="rId27"/>
    <p:sldId id="270" r:id="rId28"/>
    <p:sldId id="271" r:id="rId29"/>
    <p:sldId id="272" r:id="rId30"/>
    <p:sldId id="273" r:id="rId31"/>
    <p:sldId id="275" r:id="rId32"/>
    <p:sldId id="289" r:id="rId33"/>
    <p:sldId id="290" r:id="rId34"/>
    <p:sldId id="274" r:id="rId35"/>
    <p:sldId id="291" r:id="rId36"/>
    <p:sldId id="292" r:id="rId37"/>
    <p:sldId id="293" r:id="rId38"/>
    <p:sldId id="294" r:id="rId39"/>
    <p:sldId id="295" r:id="rId40"/>
    <p:sldId id="296" r:id="rId41"/>
    <p:sldId id="297" r:id="rId42"/>
    <p:sldId id="298" r:id="rId43"/>
    <p:sldId id="299" r:id="rId44"/>
    <p:sldId id="30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75" d="100"/>
          <a:sy n="75" d="100"/>
        </p:scale>
        <p:origin x="2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194C7-359C-4CDE-AE11-FC86FA745060}"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F799A-A76F-4F0B-9D23-A956926ABF40}" type="slidenum">
              <a:rPr lang="en-US" smtClean="0"/>
              <a:t>‹#›</a:t>
            </a:fld>
            <a:endParaRPr lang="en-US"/>
          </a:p>
        </p:txBody>
      </p:sp>
    </p:spTree>
    <p:extLst>
      <p:ext uri="{BB962C8B-B14F-4D97-AF65-F5344CB8AC3E}">
        <p14:creationId xmlns:p14="http://schemas.microsoft.com/office/powerpoint/2010/main" val="425031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194C7-359C-4CDE-AE11-FC86FA745060}"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F799A-A76F-4F0B-9D23-A956926ABF40}" type="slidenum">
              <a:rPr lang="en-US" smtClean="0"/>
              <a:t>‹#›</a:t>
            </a:fld>
            <a:endParaRPr lang="en-US"/>
          </a:p>
        </p:txBody>
      </p:sp>
    </p:spTree>
    <p:extLst>
      <p:ext uri="{BB962C8B-B14F-4D97-AF65-F5344CB8AC3E}">
        <p14:creationId xmlns:p14="http://schemas.microsoft.com/office/powerpoint/2010/main" val="549460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194C7-359C-4CDE-AE11-FC86FA745060}"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F799A-A76F-4F0B-9D23-A956926ABF40}" type="slidenum">
              <a:rPr lang="en-US" smtClean="0"/>
              <a:t>‹#›</a:t>
            </a:fld>
            <a:endParaRPr lang="en-US"/>
          </a:p>
        </p:txBody>
      </p:sp>
    </p:spTree>
    <p:extLst>
      <p:ext uri="{BB962C8B-B14F-4D97-AF65-F5344CB8AC3E}">
        <p14:creationId xmlns:p14="http://schemas.microsoft.com/office/powerpoint/2010/main" val="328595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194C7-359C-4CDE-AE11-FC86FA745060}"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F799A-A76F-4F0B-9D23-A956926ABF40}" type="slidenum">
              <a:rPr lang="en-US" smtClean="0"/>
              <a:t>‹#›</a:t>
            </a:fld>
            <a:endParaRPr lang="en-US"/>
          </a:p>
        </p:txBody>
      </p:sp>
    </p:spTree>
    <p:extLst>
      <p:ext uri="{BB962C8B-B14F-4D97-AF65-F5344CB8AC3E}">
        <p14:creationId xmlns:p14="http://schemas.microsoft.com/office/powerpoint/2010/main" val="3836833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E194C7-359C-4CDE-AE11-FC86FA745060}"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F799A-A76F-4F0B-9D23-A956926ABF40}" type="slidenum">
              <a:rPr lang="en-US" smtClean="0"/>
              <a:t>‹#›</a:t>
            </a:fld>
            <a:endParaRPr lang="en-US"/>
          </a:p>
        </p:txBody>
      </p:sp>
    </p:spTree>
    <p:extLst>
      <p:ext uri="{BB962C8B-B14F-4D97-AF65-F5344CB8AC3E}">
        <p14:creationId xmlns:p14="http://schemas.microsoft.com/office/powerpoint/2010/main" val="272996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194C7-359C-4CDE-AE11-FC86FA745060}"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F799A-A76F-4F0B-9D23-A956926ABF40}" type="slidenum">
              <a:rPr lang="en-US" smtClean="0"/>
              <a:t>‹#›</a:t>
            </a:fld>
            <a:endParaRPr lang="en-US"/>
          </a:p>
        </p:txBody>
      </p:sp>
    </p:spTree>
    <p:extLst>
      <p:ext uri="{BB962C8B-B14F-4D97-AF65-F5344CB8AC3E}">
        <p14:creationId xmlns:p14="http://schemas.microsoft.com/office/powerpoint/2010/main" val="16342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E194C7-359C-4CDE-AE11-FC86FA745060}" type="datetimeFigureOut">
              <a:rPr lang="en-US" smtClean="0"/>
              <a:t>4/26/2019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5F799A-A76F-4F0B-9D23-A956926ABF40}" type="slidenum">
              <a:rPr lang="en-US" smtClean="0"/>
              <a:t>‹#›</a:t>
            </a:fld>
            <a:endParaRPr lang="en-US"/>
          </a:p>
        </p:txBody>
      </p:sp>
    </p:spTree>
    <p:extLst>
      <p:ext uri="{BB962C8B-B14F-4D97-AF65-F5344CB8AC3E}">
        <p14:creationId xmlns:p14="http://schemas.microsoft.com/office/powerpoint/2010/main" val="30223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194C7-359C-4CDE-AE11-FC86FA745060}" type="datetimeFigureOut">
              <a:rPr lang="en-US" smtClean="0"/>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5F799A-A76F-4F0B-9D23-A956926ABF40}" type="slidenum">
              <a:rPr lang="en-US" smtClean="0"/>
              <a:t>‹#›</a:t>
            </a:fld>
            <a:endParaRPr lang="en-US"/>
          </a:p>
        </p:txBody>
      </p:sp>
    </p:spTree>
    <p:extLst>
      <p:ext uri="{BB962C8B-B14F-4D97-AF65-F5344CB8AC3E}">
        <p14:creationId xmlns:p14="http://schemas.microsoft.com/office/powerpoint/2010/main" val="227961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194C7-359C-4CDE-AE11-FC86FA745060}" type="datetimeFigureOut">
              <a:rPr lang="en-US" smtClean="0"/>
              <a:t>4/26/2019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5F799A-A76F-4F0B-9D23-A956926ABF40}" type="slidenum">
              <a:rPr lang="en-US" smtClean="0"/>
              <a:t>‹#›</a:t>
            </a:fld>
            <a:endParaRPr lang="en-US"/>
          </a:p>
        </p:txBody>
      </p:sp>
    </p:spTree>
    <p:extLst>
      <p:ext uri="{BB962C8B-B14F-4D97-AF65-F5344CB8AC3E}">
        <p14:creationId xmlns:p14="http://schemas.microsoft.com/office/powerpoint/2010/main" val="1665485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E194C7-359C-4CDE-AE11-FC86FA745060}"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F799A-A76F-4F0B-9D23-A956926ABF40}" type="slidenum">
              <a:rPr lang="en-US" smtClean="0"/>
              <a:t>‹#›</a:t>
            </a:fld>
            <a:endParaRPr lang="en-US"/>
          </a:p>
        </p:txBody>
      </p:sp>
    </p:spTree>
    <p:extLst>
      <p:ext uri="{BB962C8B-B14F-4D97-AF65-F5344CB8AC3E}">
        <p14:creationId xmlns:p14="http://schemas.microsoft.com/office/powerpoint/2010/main" val="45955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E194C7-359C-4CDE-AE11-FC86FA745060}"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F799A-A76F-4F0B-9D23-A956926ABF40}" type="slidenum">
              <a:rPr lang="en-US" smtClean="0"/>
              <a:t>‹#›</a:t>
            </a:fld>
            <a:endParaRPr lang="en-US"/>
          </a:p>
        </p:txBody>
      </p:sp>
    </p:spTree>
    <p:extLst>
      <p:ext uri="{BB962C8B-B14F-4D97-AF65-F5344CB8AC3E}">
        <p14:creationId xmlns:p14="http://schemas.microsoft.com/office/powerpoint/2010/main" val="475859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6000">
              <a:schemeClr val="bg2"/>
            </a:gs>
            <a:gs pos="100000">
              <a:schemeClr val="bg1">
                <a:lumMod val="6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FDE194C7-359C-4CDE-AE11-FC86FA745060}" type="datetimeFigureOut">
              <a:rPr lang="en-US" smtClean="0"/>
              <a:pPr/>
              <a:t>4/26/2019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C25F799A-A76F-4F0B-9D23-A956926ABF40}" type="slidenum">
              <a:rPr lang="en-US" smtClean="0"/>
              <a:pPr/>
              <a:t>‹#›</a:t>
            </a:fld>
            <a:endParaRPr lang="en-US" dirty="0"/>
          </a:p>
        </p:txBody>
      </p:sp>
    </p:spTree>
    <p:extLst>
      <p:ext uri="{BB962C8B-B14F-4D97-AF65-F5344CB8AC3E}">
        <p14:creationId xmlns:p14="http://schemas.microsoft.com/office/powerpoint/2010/main" val="1199978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 Id="rId5" Type="http://schemas.openxmlformats.org/officeDocument/2006/relationships/image" Target="../media/image9.emf"/><Relationship Id="rId4" Type="http://schemas.openxmlformats.org/officeDocument/2006/relationships/image" Target="../media/image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647" y="0"/>
            <a:ext cx="8229600" cy="1143000"/>
          </a:xfrm>
        </p:spPr>
        <p:txBody>
          <a:bodyPr/>
          <a:lstStyle/>
          <a:p>
            <a:r>
              <a:rPr lang="en-US" dirty="0" smtClean="0"/>
              <a:t>TLP:  Multiprocessor Architectures</a:t>
            </a:r>
            <a:endParaRPr lang="en-US" dirty="0"/>
          </a:p>
        </p:txBody>
      </p:sp>
      <p:sp>
        <p:nvSpPr>
          <p:cNvPr id="3" name="Content Placeholder 2"/>
          <p:cNvSpPr>
            <a:spLocks noGrp="1"/>
          </p:cNvSpPr>
          <p:nvPr>
            <p:ph idx="1"/>
          </p:nvPr>
        </p:nvSpPr>
        <p:spPr>
          <a:xfrm>
            <a:off x="282388" y="1210234"/>
            <a:ext cx="11631706" cy="5647765"/>
          </a:xfrm>
        </p:spPr>
        <p:txBody>
          <a:bodyPr>
            <a:normAutofit/>
          </a:bodyPr>
          <a:lstStyle/>
          <a:p>
            <a:r>
              <a:rPr lang="en-US" dirty="0" smtClean="0"/>
              <a:t>In chapter 3, we looked at ways to directly support threads in a processor</a:t>
            </a:r>
          </a:p>
          <a:p>
            <a:pPr lvl="1"/>
            <a:r>
              <a:rPr lang="en-US" dirty="0" smtClean="0"/>
              <a:t>here we expand our view to multiple processors</a:t>
            </a:r>
          </a:p>
          <a:p>
            <a:r>
              <a:rPr lang="en-US" dirty="0" smtClean="0"/>
              <a:t>We differentiate among multiple processors as follows</a:t>
            </a:r>
          </a:p>
          <a:p>
            <a:pPr lvl="1"/>
            <a:r>
              <a:rPr lang="en-US" dirty="0" smtClean="0"/>
              <a:t>multiple cores</a:t>
            </a:r>
          </a:p>
          <a:p>
            <a:pPr lvl="1"/>
            <a:r>
              <a:rPr lang="en-US" dirty="0" smtClean="0"/>
              <a:t>multiple processors each with one core</a:t>
            </a:r>
          </a:p>
          <a:p>
            <a:pPr lvl="1"/>
            <a:r>
              <a:rPr lang="en-US" dirty="0" smtClean="0"/>
              <a:t>multiple processors each with multiple cores</a:t>
            </a:r>
          </a:p>
          <a:p>
            <a:pPr lvl="1"/>
            <a:r>
              <a:rPr lang="en-US" dirty="0" smtClean="0"/>
              <a:t>Whether processors/cores share memory</a:t>
            </a:r>
          </a:p>
          <a:p>
            <a:r>
              <a:rPr lang="en-US" dirty="0" smtClean="0"/>
              <a:t>When processors share memory, they are known as </a:t>
            </a:r>
            <a:r>
              <a:rPr lang="en-US" i="1" dirty="0" smtClean="0"/>
              <a:t>tightly coupled </a:t>
            </a:r>
          </a:p>
          <a:p>
            <a:pPr lvl="1"/>
            <a:r>
              <a:rPr lang="en-US" dirty="0" smtClean="0"/>
              <a:t>they can promote two types of parallelism</a:t>
            </a:r>
          </a:p>
          <a:p>
            <a:pPr lvl="2"/>
            <a:r>
              <a:rPr lang="en-US" dirty="0" smtClean="0"/>
              <a:t>parallel processing of multiple threads (or processes) collaborating on a single task</a:t>
            </a:r>
          </a:p>
          <a:p>
            <a:pPr lvl="2"/>
            <a:r>
              <a:rPr lang="en-US" dirty="0" smtClean="0"/>
              <a:t>request-level parallelism in which independent (or relatively independent) processes run on separate processors (sometimes called multiprogramming)</a:t>
            </a:r>
          </a:p>
          <a:p>
            <a:pPr lvl="1"/>
            <a:r>
              <a:rPr lang="en-US" dirty="0" smtClean="0"/>
              <a:t>we do not consider </a:t>
            </a:r>
            <a:r>
              <a:rPr lang="en-US" i="1" dirty="0" smtClean="0"/>
              <a:t>loosely </a:t>
            </a:r>
            <a:r>
              <a:rPr lang="en-US" dirty="0" smtClean="0"/>
              <a:t>coupled (distributed memory) processors because there are fewer issues and computer networks can be viewed as loosely coupled multiprocessors</a:t>
            </a:r>
            <a:endParaRPr lang="en-US" dirty="0"/>
          </a:p>
        </p:txBody>
      </p:sp>
    </p:spTree>
    <p:extLst>
      <p:ext uri="{BB962C8B-B14F-4D97-AF65-F5344CB8AC3E}">
        <p14:creationId xmlns:p14="http://schemas.microsoft.com/office/powerpoint/2010/main" val="1007160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More on Write Invalidate</a:t>
            </a:r>
            <a:endParaRPr lang="en-US" dirty="0"/>
          </a:p>
        </p:txBody>
      </p:sp>
      <p:sp>
        <p:nvSpPr>
          <p:cNvPr id="3" name="Content Placeholder 2"/>
          <p:cNvSpPr>
            <a:spLocks noGrp="1"/>
          </p:cNvSpPr>
          <p:nvPr>
            <p:ph idx="1"/>
          </p:nvPr>
        </p:nvSpPr>
        <p:spPr>
          <a:xfrm>
            <a:off x="218363" y="1119116"/>
            <a:ext cx="11657113" cy="5738884"/>
          </a:xfrm>
        </p:spPr>
        <p:txBody>
          <a:bodyPr>
            <a:normAutofit lnSpcReduction="10000"/>
          </a:bodyPr>
          <a:lstStyle/>
          <a:p>
            <a:r>
              <a:rPr lang="en-US" sz="3200" dirty="0" smtClean="0"/>
              <a:t>Because this is the more common approach, we concentrate on it</a:t>
            </a:r>
          </a:p>
          <a:p>
            <a:pPr lvl="1"/>
            <a:r>
              <a:rPr lang="en-US" sz="2800" dirty="0" smtClean="0"/>
              <a:t>if the local caches connect to the next layer by system bus, the modified cache must first obtain access to the bus</a:t>
            </a:r>
          </a:p>
          <a:p>
            <a:pPr lvl="2"/>
            <a:r>
              <a:rPr lang="en-US" sz="2400" dirty="0" smtClean="0"/>
              <a:t>as this bus is shared, access may be postponed while other processors are using it</a:t>
            </a:r>
          </a:p>
          <a:p>
            <a:pPr lvl="1"/>
            <a:r>
              <a:rPr lang="en-US" sz="2800" dirty="0" smtClean="0"/>
              <a:t>it is preferred to connect these local caches to a shared cache via a local bus within the CPU rather than the system bus</a:t>
            </a:r>
          </a:p>
          <a:p>
            <a:pPr lvl="2"/>
            <a:r>
              <a:rPr lang="en-US" sz="2400" dirty="0" smtClean="0"/>
              <a:t>local bus shared among all cores</a:t>
            </a:r>
          </a:p>
          <a:p>
            <a:pPr lvl="2"/>
            <a:r>
              <a:rPr lang="en-US" sz="2400" dirty="0" smtClean="0"/>
              <a:t>each core has an L1 cache, the shared cache is L2, and backed up off the chip by shared DRAM (or shared L3 and shared DRAM)</a:t>
            </a:r>
          </a:p>
          <a:p>
            <a:pPr lvl="1"/>
            <a:r>
              <a:rPr lang="en-US" sz="2800" dirty="0" smtClean="0"/>
              <a:t>for a write-through cache, updated refill line is placed on bus and sent to all lower levels, snooping caches can identify the updated address and its content as needed</a:t>
            </a:r>
          </a:p>
          <a:p>
            <a:pPr lvl="1"/>
            <a:r>
              <a:rPr lang="en-US" sz="2800" dirty="0" smtClean="0"/>
              <a:t>for a write-back cache, snooping cache intercepts only the address</a:t>
            </a:r>
          </a:p>
          <a:p>
            <a:pPr lvl="2"/>
            <a:r>
              <a:rPr lang="en-US" sz="2400" dirty="0" smtClean="0"/>
              <a:t>if the address is of a currently cached line, snooping cache must contact the updated cache to receive the modified line</a:t>
            </a:r>
            <a:endParaRPr lang="en-US" sz="2400" dirty="0"/>
          </a:p>
        </p:txBody>
      </p:sp>
    </p:spTree>
    <p:extLst>
      <p:ext uri="{BB962C8B-B14F-4D97-AF65-F5344CB8AC3E}">
        <p14:creationId xmlns:p14="http://schemas.microsoft.com/office/powerpoint/2010/main" val="3369005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05-06-97801238387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20" y="2582624"/>
            <a:ext cx="8750264" cy="42003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05924564"/>
              </p:ext>
            </p:extLst>
          </p:nvPr>
        </p:nvGraphicFramePr>
        <p:xfrm>
          <a:off x="4814610" y="22915"/>
          <a:ext cx="7010400" cy="2494280"/>
        </p:xfrm>
        <a:graphic>
          <a:graphicData uri="http://schemas.openxmlformats.org/drawingml/2006/table">
            <a:tbl>
              <a:tblPr firstRow="1" bandRow="1">
                <a:tableStyleId>{5C22544A-7EE6-4342-B048-85BDC9FD1C3A}</a:tableStyleId>
              </a:tblPr>
              <a:tblGrid>
                <a:gridCol w="1402080">
                  <a:extLst>
                    <a:ext uri="{9D8B030D-6E8A-4147-A177-3AD203B41FA5}">
                      <a16:colId xmlns:a16="http://schemas.microsoft.com/office/drawing/2014/main" val="20000"/>
                    </a:ext>
                  </a:extLst>
                </a:gridCol>
                <a:gridCol w="1402080">
                  <a:extLst>
                    <a:ext uri="{9D8B030D-6E8A-4147-A177-3AD203B41FA5}">
                      <a16:colId xmlns:a16="http://schemas.microsoft.com/office/drawing/2014/main" val="20001"/>
                    </a:ext>
                  </a:extLst>
                </a:gridCol>
                <a:gridCol w="1402080">
                  <a:extLst>
                    <a:ext uri="{9D8B030D-6E8A-4147-A177-3AD203B41FA5}">
                      <a16:colId xmlns:a16="http://schemas.microsoft.com/office/drawing/2014/main" val="20002"/>
                    </a:ext>
                  </a:extLst>
                </a:gridCol>
                <a:gridCol w="1402080">
                  <a:extLst>
                    <a:ext uri="{9D8B030D-6E8A-4147-A177-3AD203B41FA5}">
                      <a16:colId xmlns:a16="http://schemas.microsoft.com/office/drawing/2014/main" val="20003"/>
                    </a:ext>
                  </a:extLst>
                </a:gridCol>
                <a:gridCol w="1402080">
                  <a:extLst>
                    <a:ext uri="{9D8B030D-6E8A-4147-A177-3AD203B41FA5}">
                      <a16:colId xmlns:a16="http://schemas.microsoft.com/office/drawing/2014/main" val="20004"/>
                    </a:ext>
                  </a:extLst>
                </a:gridCol>
              </a:tblGrid>
              <a:tr h="370840">
                <a:tc>
                  <a:txBody>
                    <a:bodyPr/>
                    <a:lstStyle/>
                    <a:p>
                      <a:r>
                        <a:rPr lang="en-US" dirty="0" smtClean="0">
                          <a:latin typeface="Times New Roman" pitchFamily="18" charset="0"/>
                          <a:cs typeface="Times New Roman" pitchFamily="18" charset="0"/>
                        </a:rPr>
                        <a:t>Processor</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Bus</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A’s cache</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B’s cache</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Memory</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endParaRPr lang="en-US">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r>
                        <a:rPr lang="en-US" dirty="0" smtClean="0">
                          <a:latin typeface="Times New Roman" pitchFamily="18" charset="0"/>
                          <a:cs typeface="Times New Roman" pitchFamily="18" charset="0"/>
                        </a:rPr>
                        <a:t>A reads</a:t>
                      </a:r>
                      <a:r>
                        <a:rPr lang="en-US" baseline="0" dirty="0" smtClean="0">
                          <a:latin typeface="Times New Roman" pitchFamily="18" charset="0"/>
                          <a:cs typeface="Times New Roman" pitchFamily="18" charset="0"/>
                        </a:rPr>
                        <a:t> X</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Cache miss</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r>
                        <a:rPr lang="en-US" dirty="0" smtClean="0">
                          <a:latin typeface="Times New Roman" pitchFamily="18" charset="0"/>
                          <a:cs typeface="Times New Roman" pitchFamily="18" charset="0"/>
                        </a:rPr>
                        <a:t>B reads X</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Cache miss</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0 (from</a:t>
                      </a:r>
                      <a:r>
                        <a:rPr lang="en-US" baseline="0" dirty="0" smtClean="0">
                          <a:latin typeface="Times New Roman" pitchFamily="18" charset="0"/>
                          <a:cs typeface="Times New Roman" pitchFamily="18" charset="0"/>
                        </a:rPr>
                        <a:t> A, not memory)</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r>
                        <a:rPr lang="en-US" dirty="0" smtClean="0">
                          <a:latin typeface="Times New Roman" pitchFamily="18" charset="0"/>
                          <a:cs typeface="Times New Roman" pitchFamily="18" charset="0"/>
                        </a:rPr>
                        <a:t>A writes X</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Invalidate</a:t>
                      </a:r>
                      <a:r>
                        <a:rPr lang="en-US" baseline="0" dirty="0" smtClean="0">
                          <a:latin typeface="Times New Roman" pitchFamily="18" charset="0"/>
                          <a:cs typeface="Times New Roman" pitchFamily="18" charset="0"/>
                        </a:rPr>
                        <a:t> X</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1 (or ----)*</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370840">
                <a:tc>
                  <a:txBody>
                    <a:bodyPr/>
                    <a:lstStyle/>
                    <a:p>
                      <a:r>
                        <a:rPr lang="en-US" dirty="0" smtClean="0">
                          <a:latin typeface="Times New Roman" pitchFamily="18" charset="0"/>
                          <a:cs typeface="Times New Roman" pitchFamily="18" charset="0"/>
                        </a:rPr>
                        <a:t>B</a:t>
                      </a:r>
                      <a:r>
                        <a:rPr lang="en-US" baseline="0" dirty="0" smtClean="0">
                          <a:latin typeface="Times New Roman" pitchFamily="18" charset="0"/>
                          <a:cs typeface="Times New Roman" pitchFamily="18" charset="0"/>
                        </a:rPr>
                        <a:t> reads X</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Cache miss</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US" dirty="0" smtClean="0"/>
              <a:t>Implementation</a:t>
            </a:r>
            <a:endParaRPr lang="en-US" dirty="0"/>
          </a:p>
        </p:txBody>
      </p:sp>
      <p:sp>
        <p:nvSpPr>
          <p:cNvPr id="3" name="TextBox 2"/>
          <p:cNvSpPr txBox="1"/>
          <p:nvPr/>
        </p:nvSpPr>
        <p:spPr>
          <a:xfrm>
            <a:off x="9173745" y="2582624"/>
            <a:ext cx="2885726" cy="3477875"/>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 - depends on whether</a:t>
            </a:r>
          </a:p>
          <a:p>
            <a:r>
              <a:rPr lang="en-US" sz="2000" dirty="0" smtClean="0">
                <a:latin typeface="Times New Roman" panose="02020603050405020304" pitchFamily="18" charset="0"/>
                <a:cs typeface="Times New Roman" panose="02020603050405020304" pitchFamily="18" charset="0"/>
              </a:rPr>
              <a:t>A is a write-through</a:t>
            </a:r>
          </a:p>
          <a:p>
            <a:r>
              <a:rPr lang="en-US" sz="2000" dirty="0" smtClean="0">
                <a:latin typeface="Times New Roman" panose="02020603050405020304" pitchFamily="18" charset="0"/>
                <a:cs typeface="Times New Roman" panose="02020603050405020304" pitchFamily="18" charset="0"/>
              </a:rPr>
              <a:t>cache (in which case</a:t>
            </a:r>
          </a:p>
          <a:p>
            <a:r>
              <a:rPr lang="en-US" sz="2000" dirty="0">
                <a:latin typeface="Times New Roman" panose="02020603050405020304" pitchFamily="18" charset="0"/>
                <a:cs typeface="Times New Roman" panose="02020603050405020304" pitchFamily="18" charset="0"/>
              </a:rPr>
              <a:t>m</a:t>
            </a:r>
            <a:r>
              <a:rPr lang="en-US" sz="2000" dirty="0" smtClean="0">
                <a:latin typeface="Times New Roman" panose="02020603050405020304" pitchFamily="18" charset="0"/>
                <a:cs typeface="Times New Roman" panose="02020603050405020304" pitchFamily="18" charset="0"/>
              </a:rPr>
              <a:t>emory is now storing 1)</a:t>
            </a:r>
          </a:p>
          <a:p>
            <a:r>
              <a:rPr lang="en-US" sz="2000" dirty="0" smtClean="0">
                <a:latin typeface="Times New Roman" panose="02020603050405020304" pitchFamily="18" charset="0"/>
                <a:cs typeface="Times New Roman" panose="02020603050405020304" pitchFamily="18" charset="0"/>
              </a:rPr>
              <a:t>or a write-back (in which</a:t>
            </a:r>
          </a:p>
          <a:p>
            <a:r>
              <a:rPr lang="en-US" sz="2000" dirty="0" smtClean="0">
                <a:latin typeface="Times New Roman" panose="02020603050405020304" pitchFamily="18" charset="0"/>
                <a:cs typeface="Times New Roman" panose="02020603050405020304" pitchFamily="18" charset="0"/>
              </a:rPr>
              <a:t>case the datum in memory</a:t>
            </a:r>
          </a:p>
          <a:p>
            <a:r>
              <a:rPr lang="en-US" sz="2000" dirty="0" smtClean="0">
                <a:latin typeface="Times New Roman" panose="02020603050405020304" pitchFamily="18" charset="0"/>
                <a:cs typeface="Times New Roman" panose="02020603050405020304" pitchFamily="18" charset="0"/>
              </a:rPr>
              <a:t>is invalidated)</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NOTE:  all operations </a:t>
            </a:r>
          </a:p>
          <a:p>
            <a:r>
              <a:rPr lang="en-US" sz="2000" dirty="0" smtClean="0">
                <a:latin typeface="Times New Roman" panose="02020603050405020304" pitchFamily="18" charset="0"/>
                <a:cs typeface="Times New Roman" panose="02020603050405020304" pitchFamily="18" charset="0"/>
              </a:rPr>
              <a:t>assumed to be </a:t>
            </a:r>
            <a:r>
              <a:rPr lang="en-US" sz="2000" i="1" dirty="0" smtClean="0">
                <a:latin typeface="Times New Roman" panose="02020603050405020304" pitchFamily="18" charset="0"/>
                <a:cs typeface="Times New Roman" panose="02020603050405020304" pitchFamily="18" charset="0"/>
              </a:rPr>
              <a:t>atomic</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156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9907" y="1423986"/>
            <a:ext cx="11241507" cy="5270239"/>
          </a:xfrm>
          <a:prstGeom prst="rect">
            <a:avLst/>
          </a:prstGeom>
        </p:spPr>
      </p:pic>
      <p:sp>
        <p:nvSpPr>
          <p:cNvPr id="4" name="Title 3"/>
          <p:cNvSpPr>
            <a:spLocks noGrp="1"/>
          </p:cNvSpPr>
          <p:nvPr>
            <p:ph type="title"/>
          </p:nvPr>
        </p:nvSpPr>
        <p:spPr/>
        <p:txBody>
          <a:bodyPr/>
          <a:lstStyle/>
          <a:p>
            <a:r>
              <a:rPr lang="en-US" dirty="0" smtClean="0"/>
              <a:t>The Complete Protocol (part 1)</a:t>
            </a:r>
            <a:endParaRPr lang="en-US" dirty="0"/>
          </a:p>
        </p:txBody>
      </p:sp>
    </p:spTree>
    <p:extLst>
      <p:ext uri="{BB962C8B-B14F-4D97-AF65-F5344CB8AC3E}">
        <p14:creationId xmlns:p14="http://schemas.microsoft.com/office/powerpoint/2010/main" val="562778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Complete Protocol (part 2)</a:t>
            </a:r>
            <a:endParaRPr lang="en-US" dirty="0"/>
          </a:p>
        </p:txBody>
      </p:sp>
      <p:pic>
        <p:nvPicPr>
          <p:cNvPr id="3" name="Picture 2"/>
          <p:cNvPicPr>
            <a:picLocks noChangeAspect="1"/>
          </p:cNvPicPr>
          <p:nvPr/>
        </p:nvPicPr>
        <p:blipFill>
          <a:blip r:embed="rId2"/>
          <a:stretch>
            <a:fillRect/>
          </a:stretch>
        </p:blipFill>
        <p:spPr>
          <a:xfrm>
            <a:off x="427202" y="1435716"/>
            <a:ext cx="11081483" cy="5306278"/>
          </a:xfrm>
          <a:prstGeom prst="rect">
            <a:avLst/>
          </a:prstGeom>
        </p:spPr>
      </p:pic>
    </p:spTree>
    <p:extLst>
      <p:ext uri="{BB962C8B-B14F-4D97-AF65-F5344CB8AC3E}">
        <p14:creationId xmlns:p14="http://schemas.microsoft.com/office/powerpoint/2010/main" val="113474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lstStyle/>
          <a:p>
            <a:r>
              <a:rPr lang="en-US" dirty="0" smtClean="0"/>
              <a:t>Extensions to Protocol</a:t>
            </a:r>
            <a:endParaRPr lang="en-US" dirty="0"/>
          </a:p>
        </p:txBody>
      </p:sp>
      <p:sp>
        <p:nvSpPr>
          <p:cNvPr id="3" name="Content Placeholder 2"/>
          <p:cNvSpPr>
            <a:spLocks noGrp="1"/>
          </p:cNvSpPr>
          <p:nvPr>
            <p:ph idx="1"/>
          </p:nvPr>
        </p:nvSpPr>
        <p:spPr>
          <a:xfrm>
            <a:off x="450375" y="838200"/>
            <a:ext cx="11477767" cy="6019800"/>
          </a:xfrm>
        </p:spPr>
        <p:txBody>
          <a:bodyPr>
            <a:normAutofit/>
          </a:bodyPr>
          <a:lstStyle/>
          <a:p>
            <a:r>
              <a:rPr lang="en-US" sz="3200" dirty="0" smtClean="0"/>
              <a:t>MESI – adds a state called Exclusive</a:t>
            </a:r>
          </a:p>
          <a:p>
            <a:pPr lvl="1"/>
            <a:r>
              <a:rPr lang="en-US" sz="2800" dirty="0" smtClean="0"/>
              <a:t>if datum is exclusive to the cache, it can be written without generating an invalidate message to the bus</a:t>
            </a:r>
          </a:p>
          <a:p>
            <a:pPr lvl="1"/>
            <a:r>
              <a:rPr lang="en-US" sz="2800" dirty="0" smtClean="0"/>
              <a:t>if a read miss occurs to a datum that is exclusive to a cache, then the cache must intercept the miss, send the datum to the requesting cache and modify the state to shared</a:t>
            </a:r>
          </a:p>
          <a:p>
            <a:r>
              <a:rPr lang="en-US" sz="3200" dirty="0" smtClean="0"/>
              <a:t>MOESI – adds a state called Owned</a:t>
            </a:r>
          </a:p>
          <a:p>
            <a:pPr lvl="1"/>
            <a:r>
              <a:rPr lang="en-US" sz="2800" dirty="0" smtClean="0"/>
              <a:t>if owned, the cache owns the datum AND the datum is out of date in memory (hasn’t been written back yet)</a:t>
            </a:r>
          </a:p>
          <a:p>
            <a:pPr lvl="1"/>
            <a:r>
              <a:rPr lang="en-US" sz="2800" dirty="0" smtClean="0"/>
              <a:t>this cache MUST respond to any requests for the datum since memory is out of date</a:t>
            </a:r>
          </a:p>
          <a:p>
            <a:pPr lvl="1"/>
            <a:r>
              <a:rPr lang="en-US" sz="2800" dirty="0" smtClean="0"/>
              <a:t>the advantage is if a modified block is known to be exclusive, it can be changed to Owned to avoid writing back to memory at this time</a:t>
            </a:r>
            <a:endParaRPr lang="en-US" sz="2800" dirty="0"/>
          </a:p>
        </p:txBody>
      </p:sp>
    </p:spTree>
    <p:extLst>
      <p:ext uri="{BB962C8B-B14F-4D97-AF65-F5344CB8AC3E}">
        <p14:creationId xmlns:p14="http://schemas.microsoft.com/office/powerpoint/2010/main" val="3402527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573" y="-1635"/>
            <a:ext cx="10515600" cy="1325563"/>
          </a:xfrm>
        </p:spPr>
        <p:txBody>
          <a:bodyPr/>
          <a:lstStyle/>
          <a:p>
            <a:r>
              <a:rPr lang="en-US" dirty="0" smtClean="0"/>
              <a:t>Example</a:t>
            </a:r>
            <a:endParaRPr lang="en-US" dirty="0"/>
          </a:p>
        </p:txBody>
      </p:sp>
      <p:sp>
        <p:nvSpPr>
          <p:cNvPr id="3" name="Content Placeholder 2"/>
          <p:cNvSpPr>
            <a:spLocks noGrp="1"/>
          </p:cNvSpPr>
          <p:nvPr>
            <p:ph idx="1"/>
          </p:nvPr>
        </p:nvSpPr>
        <p:spPr>
          <a:xfrm>
            <a:off x="354842" y="1185720"/>
            <a:ext cx="11505062" cy="5672279"/>
          </a:xfrm>
        </p:spPr>
        <p:txBody>
          <a:bodyPr>
            <a:normAutofit/>
          </a:bodyPr>
          <a:lstStyle/>
          <a:p>
            <a:r>
              <a:rPr lang="en-US" sz="3200" dirty="0" smtClean="0"/>
              <a:t>Single bus and shared L3/DRAM become a bottleneck</a:t>
            </a:r>
          </a:p>
          <a:p>
            <a:r>
              <a:rPr lang="en-US" sz="3200" dirty="0" smtClean="0"/>
              <a:t>How does the shared communication medium impact performance?</a:t>
            </a:r>
          </a:p>
          <a:p>
            <a:pPr lvl="1"/>
            <a:r>
              <a:rPr lang="en-US" sz="2800" dirty="0" smtClean="0"/>
              <a:t>assume 8 cores each with their own L1 and L2 caches</a:t>
            </a:r>
          </a:p>
          <a:p>
            <a:pPr lvl="1"/>
            <a:r>
              <a:rPr lang="en-US" sz="2800" dirty="0" smtClean="0"/>
              <a:t>L2 caches perform snooping on shared bus which connects them to the shared level. access to L2 averages 15 cycles</a:t>
            </a:r>
          </a:p>
          <a:p>
            <a:pPr lvl="1"/>
            <a:r>
              <a:rPr lang="en-US" sz="2800" dirty="0" smtClean="0"/>
              <a:t>clock rate is 3.0 GHz, CPI is 0.7</a:t>
            </a:r>
          </a:p>
          <a:p>
            <a:pPr lvl="1"/>
            <a:r>
              <a:rPr lang="en-US" sz="2800" dirty="0" smtClean="0"/>
              <a:t>load/store frequency is 40%</a:t>
            </a:r>
          </a:p>
          <a:p>
            <a:pPr lvl="1"/>
            <a:r>
              <a:rPr lang="en-US" sz="2800" dirty="0" smtClean="0"/>
              <a:t>our goal: no more than 50% of L2 bandwidth occurs because of the  snooping protocol</a:t>
            </a:r>
          </a:p>
          <a:p>
            <a:pPr lvl="1"/>
            <a:r>
              <a:rPr lang="en-US" sz="2800" dirty="0" smtClean="0"/>
              <a:t>what is the maximum coherence miss rate per processor?</a:t>
            </a:r>
          </a:p>
        </p:txBody>
      </p:sp>
    </p:spTree>
    <p:extLst>
      <p:ext uri="{BB962C8B-B14F-4D97-AF65-F5344CB8AC3E}">
        <p14:creationId xmlns:p14="http://schemas.microsoft.com/office/powerpoint/2010/main" val="3839683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80157"/>
            <a:ext cx="10515600" cy="1325563"/>
          </a:xfrm>
        </p:spPr>
        <p:txBody>
          <a:bodyPr/>
          <a:lstStyle/>
          <a:p>
            <a:r>
              <a:rPr lang="en-US" dirty="0" smtClean="0"/>
              <a:t>Solution</a:t>
            </a:r>
            <a:endParaRPr lang="en-US" dirty="0"/>
          </a:p>
        </p:txBody>
      </p:sp>
      <p:sp>
        <p:nvSpPr>
          <p:cNvPr id="5" name="Content Placeholder 4"/>
          <p:cNvSpPr>
            <a:spLocks noGrp="1"/>
          </p:cNvSpPr>
          <p:nvPr>
            <p:ph idx="1"/>
          </p:nvPr>
        </p:nvSpPr>
        <p:spPr>
          <a:xfrm>
            <a:off x="838200" y="1146412"/>
            <a:ext cx="10515600" cy="5711588"/>
          </a:xfrm>
        </p:spPr>
        <p:txBody>
          <a:bodyPr>
            <a:normAutofit lnSpcReduction="10000"/>
          </a:bodyPr>
          <a:lstStyle/>
          <a:p>
            <a:r>
              <a:rPr lang="en-US" sz="3200" dirty="0" smtClean="0"/>
              <a:t>Solve for cache cycles available computed in two ways</a:t>
            </a:r>
          </a:p>
          <a:p>
            <a:pPr lvl="1"/>
            <a:r>
              <a:rPr lang="en-US" sz="2800" dirty="0" smtClean="0"/>
              <a:t>cache cycles available = clock rate / (cycles per request * 2) = 3 GHz / 30 = .1 ns</a:t>
            </a:r>
          </a:p>
          <a:p>
            <a:pPr lvl="1"/>
            <a:r>
              <a:rPr lang="en-US" sz="2800" dirty="0" smtClean="0"/>
              <a:t>cache cycles available = memory references * clock rate * processor count * coherence miss rate = .4 / .7 * 3 GHz * 8 * cache coherence miss rate</a:t>
            </a:r>
          </a:p>
          <a:p>
            <a:r>
              <a:rPr lang="en-US" sz="3200" dirty="0" smtClean="0"/>
              <a:t>Assign the result of one equation to the other</a:t>
            </a:r>
          </a:p>
          <a:p>
            <a:pPr lvl="1"/>
            <a:r>
              <a:rPr lang="en-US" sz="2800" dirty="0" smtClean="0"/>
              <a:t>.1 ns = .4 / .7 * 3 GHz * 8 * cache coherence miss rate</a:t>
            </a:r>
          </a:p>
          <a:p>
            <a:r>
              <a:rPr lang="en-US" sz="3200" dirty="0" smtClean="0"/>
              <a:t>Solve for cache coherence miss rate </a:t>
            </a:r>
          </a:p>
          <a:p>
            <a:pPr lvl="1"/>
            <a:r>
              <a:rPr lang="en-US" sz="2800" dirty="0" smtClean="0"/>
              <a:t>gives us .73% (or less)</a:t>
            </a:r>
          </a:p>
          <a:p>
            <a:r>
              <a:rPr lang="en-US" sz="3200" dirty="0" smtClean="0"/>
              <a:t>Many applications have a coherence miss rate of about 1%</a:t>
            </a:r>
          </a:p>
          <a:p>
            <a:pPr lvl="1"/>
            <a:r>
              <a:rPr lang="en-US" sz="2800" dirty="0" smtClean="0"/>
              <a:t>since 8 cores require a lower coherence miss rate, we might need to restrict our processor to 6 or fewer cores</a:t>
            </a:r>
          </a:p>
        </p:txBody>
      </p:sp>
    </p:spTree>
    <p:extLst>
      <p:ext uri="{BB962C8B-B14F-4D97-AF65-F5344CB8AC3E}">
        <p14:creationId xmlns:p14="http://schemas.microsoft.com/office/powerpoint/2010/main" val="4028605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193432"/>
            <a:ext cx="5955323" cy="1143000"/>
          </a:xfrm>
        </p:spPr>
        <p:txBody>
          <a:bodyPr>
            <a:normAutofit/>
          </a:bodyPr>
          <a:lstStyle/>
          <a:p>
            <a:r>
              <a:rPr lang="en-US" dirty="0" smtClean="0"/>
              <a:t>A Variation of the SMP</a:t>
            </a:r>
            <a:endParaRPr lang="en-US" dirty="0"/>
          </a:p>
        </p:txBody>
      </p:sp>
      <p:sp>
        <p:nvSpPr>
          <p:cNvPr id="5" name="Content Placeholder 4"/>
          <p:cNvSpPr>
            <a:spLocks noGrp="1"/>
          </p:cNvSpPr>
          <p:nvPr>
            <p:ph idx="1"/>
          </p:nvPr>
        </p:nvSpPr>
        <p:spPr>
          <a:xfrm>
            <a:off x="368490" y="926122"/>
            <a:ext cx="4707602" cy="5703278"/>
          </a:xfrm>
        </p:spPr>
        <p:txBody>
          <a:bodyPr>
            <a:normAutofit/>
          </a:bodyPr>
          <a:lstStyle/>
          <a:p>
            <a:r>
              <a:rPr lang="en-US" sz="3200" dirty="0" smtClean="0"/>
              <a:t>As before, each processor has its own L1 and L2 caches</a:t>
            </a:r>
          </a:p>
          <a:p>
            <a:pPr lvl="1"/>
            <a:r>
              <a:rPr lang="en-US" sz="2800" dirty="0" smtClean="0"/>
              <a:t>snooping occurs by the L2 cache over an interconnection network </a:t>
            </a:r>
          </a:p>
          <a:p>
            <a:r>
              <a:rPr lang="en-US" sz="3200" dirty="0" smtClean="0"/>
              <a:t>A shared L3 cache is banked to improve performance</a:t>
            </a:r>
          </a:p>
          <a:p>
            <a:pPr lvl="1"/>
            <a:r>
              <a:rPr lang="en-US" sz="2800" dirty="0" smtClean="0"/>
              <a:t>DRAM backs up L3 and is also shared among all processors</a:t>
            </a:r>
            <a:r>
              <a:rPr lang="en-US" sz="2800" dirty="0"/>
              <a:t> </a:t>
            </a:r>
          </a:p>
          <a:p>
            <a:pPr lvl="2"/>
            <a:r>
              <a:rPr lang="en-US" sz="2400" dirty="0" smtClean="0"/>
              <a:t>it is probably also banked</a:t>
            </a:r>
          </a:p>
        </p:txBody>
      </p:sp>
      <p:pic>
        <p:nvPicPr>
          <p:cNvPr id="4" name="Picture 3" descr="f05-08-97801238387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0831" y="342899"/>
            <a:ext cx="5762679" cy="638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427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256" y="-152400"/>
            <a:ext cx="8229600" cy="1143000"/>
          </a:xfrm>
        </p:spPr>
        <p:txBody>
          <a:bodyPr/>
          <a:lstStyle/>
          <a:p>
            <a:r>
              <a:rPr lang="en-US" dirty="0" smtClean="0"/>
              <a:t>Performance for Shared Memory</a:t>
            </a:r>
            <a:endParaRPr lang="en-US" dirty="0"/>
          </a:p>
        </p:txBody>
      </p:sp>
      <p:sp>
        <p:nvSpPr>
          <p:cNvPr id="3" name="Content Placeholder 2"/>
          <p:cNvSpPr>
            <a:spLocks noGrp="1"/>
          </p:cNvSpPr>
          <p:nvPr>
            <p:ph idx="1"/>
          </p:nvPr>
        </p:nvSpPr>
        <p:spPr>
          <a:xfrm>
            <a:off x="272955" y="990600"/>
            <a:ext cx="11919045" cy="5791200"/>
          </a:xfrm>
        </p:spPr>
        <p:txBody>
          <a:bodyPr>
            <a:normAutofit/>
          </a:bodyPr>
          <a:lstStyle/>
          <a:p>
            <a:r>
              <a:rPr lang="en-US" sz="3200" dirty="0" smtClean="0"/>
              <a:t>Many factors impact the performance of an SMP </a:t>
            </a:r>
          </a:p>
          <a:p>
            <a:pPr lvl="1"/>
            <a:r>
              <a:rPr lang="en-US" sz="2800" dirty="0" smtClean="0"/>
              <a:t>we concentrate only on cache performance impacted by coherence protocol</a:t>
            </a:r>
          </a:p>
          <a:p>
            <a:r>
              <a:rPr lang="en-US" sz="3200" dirty="0" smtClean="0"/>
              <a:t>Coherence misses are broken into two separate sources</a:t>
            </a:r>
          </a:p>
          <a:p>
            <a:pPr lvl="1"/>
            <a:r>
              <a:rPr lang="en-US" sz="2800" dirty="0" smtClean="0"/>
              <a:t>true sharing misses </a:t>
            </a:r>
          </a:p>
          <a:p>
            <a:pPr lvl="2"/>
            <a:r>
              <a:rPr lang="en-US" sz="2400" dirty="0" smtClean="0"/>
              <a:t>occurs when a shared datum has been modified by one processor causing others to be invalidated</a:t>
            </a:r>
          </a:p>
          <a:p>
            <a:pPr lvl="2"/>
            <a:r>
              <a:rPr lang="en-US" sz="2400" dirty="0" smtClean="0"/>
              <a:t>later accesses by other processors result in a sharing miss requiring communication between the processor that has a miss and the processor owning the true datum</a:t>
            </a:r>
          </a:p>
          <a:p>
            <a:pPr lvl="1"/>
            <a:r>
              <a:rPr lang="en-US" sz="2800" dirty="0" smtClean="0"/>
              <a:t>false sharing </a:t>
            </a:r>
          </a:p>
          <a:p>
            <a:pPr lvl="2"/>
            <a:r>
              <a:rPr lang="en-US" sz="2400" dirty="0"/>
              <a:t>o</a:t>
            </a:r>
            <a:r>
              <a:rPr lang="en-US" sz="2400" dirty="0" smtClean="0"/>
              <a:t>ccurs because invalidation usually occurs at the refill line level, not the datum level</a:t>
            </a:r>
          </a:p>
          <a:p>
            <a:pPr lvl="2"/>
            <a:r>
              <a:rPr lang="en-US" sz="2400" dirty="0" smtClean="0"/>
              <a:t>if X has been modified and X and Y are in the same line and this processor wants to access Y, it is considered an invalidation miss even though Y is still valid</a:t>
            </a:r>
          </a:p>
          <a:p>
            <a:pPr lvl="2"/>
            <a:r>
              <a:rPr lang="en-US" sz="2400" dirty="0" smtClean="0"/>
              <a:t>we can avoid this problem by using 1 valid bit </a:t>
            </a:r>
            <a:r>
              <a:rPr lang="en-US" sz="2400" i="1" dirty="0" smtClean="0"/>
              <a:t>per entry </a:t>
            </a:r>
            <a:r>
              <a:rPr lang="en-US" sz="2400" dirty="0" smtClean="0"/>
              <a:t>in a line</a:t>
            </a:r>
          </a:p>
          <a:p>
            <a:pPr lvl="1"/>
            <a:endParaRPr lang="en-US" dirty="0" smtClean="0"/>
          </a:p>
        </p:txBody>
      </p:sp>
    </p:spTree>
    <p:extLst>
      <p:ext uri="{BB962C8B-B14F-4D97-AF65-F5344CB8AC3E}">
        <p14:creationId xmlns:p14="http://schemas.microsoft.com/office/powerpoint/2010/main" val="325043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Example</a:t>
            </a:r>
            <a:endParaRPr lang="en-US" dirty="0"/>
          </a:p>
        </p:txBody>
      </p:sp>
      <p:sp>
        <p:nvSpPr>
          <p:cNvPr id="3" name="Content Placeholder 2"/>
          <p:cNvSpPr>
            <a:spLocks noGrp="1"/>
          </p:cNvSpPr>
          <p:nvPr>
            <p:ph idx="1"/>
          </p:nvPr>
        </p:nvSpPr>
        <p:spPr>
          <a:xfrm>
            <a:off x="245659" y="1037230"/>
            <a:ext cx="11682484" cy="5820770"/>
          </a:xfrm>
        </p:spPr>
        <p:txBody>
          <a:bodyPr>
            <a:normAutofit fontScale="92500" lnSpcReduction="20000"/>
          </a:bodyPr>
          <a:lstStyle/>
          <a:p>
            <a:r>
              <a:rPr lang="en-US" dirty="0" smtClean="0"/>
              <a:t>Assume z1 and z2 are in the same cache line and are shared by P1 and P2</a:t>
            </a:r>
          </a:p>
          <a:p>
            <a:pPr lvl="1"/>
            <a:r>
              <a:rPr lang="en-US" dirty="0" smtClean="0"/>
              <a:t>both variables are currently in both processors’ caches and listed as valid</a:t>
            </a:r>
          </a:p>
          <a:p>
            <a:r>
              <a:rPr lang="en-US" dirty="0" smtClean="0"/>
              <a:t>Indicate the true and false misses and hits from below: </a:t>
            </a:r>
          </a:p>
          <a:p>
            <a:pPr lvl="1"/>
            <a:r>
              <a:rPr lang="en-US" dirty="0" smtClean="0"/>
              <a:t> 			P1			P2</a:t>
            </a:r>
          </a:p>
          <a:p>
            <a:pPr lvl="1"/>
            <a:r>
              <a:rPr lang="en-US" dirty="0" smtClean="0"/>
              <a:t>1			Write z1</a:t>
            </a:r>
          </a:p>
          <a:p>
            <a:pPr lvl="1"/>
            <a:r>
              <a:rPr lang="en-US" dirty="0" smtClean="0"/>
              <a:t>2						Read z2</a:t>
            </a:r>
          </a:p>
          <a:p>
            <a:pPr lvl="1"/>
            <a:r>
              <a:rPr lang="en-US" dirty="0" smtClean="0"/>
              <a:t>3			Write z1</a:t>
            </a:r>
          </a:p>
          <a:p>
            <a:pPr lvl="1"/>
            <a:r>
              <a:rPr lang="en-US" dirty="0" smtClean="0"/>
              <a:t>4						Write z2</a:t>
            </a:r>
          </a:p>
          <a:p>
            <a:pPr lvl="1"/>
            <a:r>
              <a:rPr lang="en-US" dirty="0" smtClean="0"/>
              <a:t>5			Read z2</a:t>
            </a:r>
          </a:p>
          <a:p>
            <a:r>
              <a:rPr lang="en-US" dirty="0" smtClean="0"/>
              <a:t>1.  true sharing miss – P2 needs to invalidate z1 (and z2)</a:t>
            </a:r>
          </a:p>
          <a:p>
            <a:r>
              <a:rPr lang="en-US" dirty="0" smtClean="0"/>
              <a:t>2.  false sharing miss – z2 is still valid but P2 has marked it as invalid</a:t>
            </a:r>
          </a:p>
          <a:p>
            <a:r>
              <a:rPr lang="en-US" dirty="0" smtClean="0"/>
              <a:t>3.  false sharing miss – </a:t>
            </a:r>
            <a:r>
              <a:rPr lang="en-US" dirty="0" smtClean="0"/>
              <a:t>this would not have been a miss if P2 hadn’t read z2 and thus received a modified version of the line</a:t>
            </a:r>
            <a:endParaRPr lang="en-US" dirty="0" smtClean="0"/>
          </a:p>
          <a:p>
            <a:r>
              <a:rPr lang="en-US" dirty="0" smtClean="0"/>
              <a:t>4.  false sharing miss – this is the same situation as #</a:t>
            </a:r>
            <a:r>
              <a:rPr lang="en-US" dirty="0" smtClean="0"/>
              <a:t>3, just reversed because z1 has been modified making it seem like z2 needs to be read first</a:t>
            </a:r>
            <a:endParaRPr lang="en-US" dirty="0" smtClean="0"/>
          </a:p>
          <a:p>
            <a:r>
              <a:rPr lang="en-US" dirty="0" smtClean="0"/>
              <a:t>5.  true sharing miss – because P1’s z2 is invalid</a:t>
            </a:r>
            <a:endParaRPr lang="en-US" dirty="0"/>
          </a:p>
        </p:txBody>
      </p:sp>
    </p:spTree>
    <p:extLst>
      <p:ext uri="{BB962C8B-B14F-4D97-AF65-F5344CB8AC3E}">
        <p14:creationId xmlns:p14="http://schemas.microsoft.com/office/powerpoint/2010/main" val="2316676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lstStyle/>
          <a:p>
            <a:r>
              <a:rPr lang="en-US" dirty="0" smtClean="0"/>
              <a:t>Shared Memory Architecture</a:t>
            </a:r>
            <a:endParaRPr lang="en-US" dirty="0"/>
          </a:p>
        </p:txBody>
      </p:sp>
      <p:sp>
        <p:nvSpPr>
          <p:cNvPr id="3" name="Content Placeholder 2"/>
          <p:cNvSpPr>
            <a:spLocks noGrp="1"/>
          </p:cNvSpPr>
          <p:nvPr>
            <p:ph idx="1"/>
          </p:nvPr>
        </p:nvSpPr>
        <p:spPr>
          <a:xfrm>
            <a:off x="5822576" y="838200"/>
            <a:ext cx="5943600" cy="6019800"/>
          </a:xfrm>
        </p:spPr>
        <p:txBody>
          <a:bodyPr>
            <a:normAutofit/>
          </a:bodyPr>
          <a:lstStyle/>
          <a:p>
            <a:r>
              <a:rPr lang="en-US" dirty="0" smtClean="0"/>
              <a:t>Commonly referred to as symmetric multiprocessors (SMP)</a:t>
            </a:r>
          </a:p>
          <a:p>
            <a:pPr lvl="1"/>
            <a:r>
              <a:rPr lang="en-US" dirty="0" smtClean="0"/>
              <a:t>tightly coupled/shared memory</a:t>
            </a:r>
          </a:p>
          <a:p>
            <a:pPr lvl="2"/>
            <a:r>
              <a:rPr lang="en-US" dirty="0" smtClean="0"/>
              <a:t>also known as uniform memory access multiprocessor</a:t>
            </a:r>
          </a:p>
          <a:p>
            <a:pPr lvl="1"/>
            <a:r>
              <a:rPr lang="en-US" dirty="0" smtClean="0"/>
              <a:t>usually no more than 8 processors in such an architecture because memory becomes a bottleneck as processor count increases</a:t>
            </a:r>
          </a:p>
          <a:p>
            <a:r>
              <a:rPr lang="en-US" dirty="0" smtClean="0"/>
              <a:t>SMPs used to be specialized computers, often built for research purposes</a:t>
            </a:r>
          </a:p>
          <a:p>
            <a:pPr lvl="1"/>
            <a:r>
              <a:rPr lang="en-US" dirty="0" smtClean="0"/>
              <a:t>but with multicore processors, most of us have SMPs today</a:t>
            </a:r>
          </a:p>
        </p:txBody>
      </p:sp>
      <p:pic>
        <p:nvPicPr>
          <p:cNvPr id="4" name="Picture 3" descr="f05-01-97801238387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65" y="1206338"/>
            <a:ext cx="5622611" cy="4993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372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143000"/>
          </a:xfrm>
        </p:spPr>
        <p:txBody>
          <a:bodyPr/>
          <a:lstStyle/>
          <a:p>
            <a:r>
              <a:rPr lang="en-US" dirty="0" smtClean="0"/>
              <a:t>Commercial Workloads</a:t>
            </a:r>
            <a:endParaRPr lang="en-US" dirty="0"/>
          </a:p>
        </p:txBody>
      </p:sp>
      <p:sp>
        <p:nvSpPr>
          <p:cNvPr id="3" name="Content Placeholder 2"/>
          <p:cNvSpPr>
            <a:spLocks noGrp="1"/>
          </p:cNvSpPr>
          <p:nvPr>
            <p:ph idx="1"/>
          </p:nvPr>
        </p:nvSpPr>
        <p:spPr>
          <a:xfrm>
            <a:off x="354843" y="685800"/>
            <a:ext cx="11245754" cy="6172200"/>
          </a:xfrm>
        </p:spPr>
        <p:txBody>
          <a:bodyPr>
            <a:normAutofit/>
          </a:bodyPr>
          <a:lstStyle/>
          <a:p>
            <a:r>
              <a:rPr lang="en-US" sz="3200" dirty="0" smtClean="0"/>
              <a:t>A study was done in 1998 on the DEC ALPHA 21164, we compare it to the Intel </a:t>
            </a:r>
            <a:r>
              <a:rPr lang="en-US" sz="3200" dirty="0" err="1" smtClean="0"/>
              <a:t>iCore</a:t>
            </a:r>
            <a:r>
              <a:rPr lang="en-US" sz="3200" dirty="0" smtClean="0"/>
              <a:t> 7 layout</a:t>
            </a:r>
          </a:p>
          <a:p>
            <a:pPr lvl="1"/>
            <a:r>
              <a:rPr lang="en-US" sz="2800" dirty="0" smtClean="0"/>
              <a:t>4 processor SMP, issuing up to 4 </a:t>
            </a:r>
            <a:r>
              <a:rPr lang="en-US" sz="2800" dirty="0" err="1" smtClean="0"/>
              <a:t>instr</a:t>
            </a:r>
            <a:r>
              <a:rPr lang="en-US" sz="2800" dirty="0" smtClean="0"/>
              <a:t>/clock cycle per core, 3 levels of cache</a:t>
            </a:r>
          </a:p>
          <a:p>
            <a:pPr lvl="2"/>
            <a:r>
              <a:rPr lang="en-US" sz="2400" dirty="0" smtClean="0"/>
              <a:t>L1:  8 KB/8 KB </a:t>
            </a:r>
            <a:r>
              <a:rPr lang="en-US" sz="2400" dirty="0" err="1" smtClean="0"/>
              <a:t>instr</a:t>
            </a:r>
            <a:r>
              <a:rPr lang="en-US" sz="2400" dirty="0" smtClean="0"/>
              <a:t>/data cache, direct-mapped, 32 byte blocks, 7 cycle miss penalty</a:t>
            </a:r>
          </a:p>
          <a:p>
            <a:pPr lvl="2"/>
            <a:r>
              <a:rPr lang="en-US" sz="2400" dirty="0" smtClean="0"/>
              <a:t>L2:  96 KB, 3 way set </a:t>
            </a:r>
            <a:r>
              <a:rPr lang="en-US" sz="2400" dirty="0" err="1" smtClean="0"/>
              <a:t>assoc</a:t>
            </a:r>
            <a:r>
              <a:rPr lang="en-US" sz="2400" dirty="0" smtClean="0"/>
              <a:t>, 32 byte block, 21 cycles</a:t>
            </a:r>
          </a:p>
          <a:p>
            <a:pPr lvl="2"/>
            <a:r>
              <a:rPr lang="en-US" sz="2400" dirty="0" smtClean="0"/>
              <a:t>L3:  2 MB, direct mapped, 64 byte block, 80 cycle miss (these are separate, unshared caches, one per processor</a:t>
            </a:r>
            <a:r>
              <a:rPr lang="en-US" sz="2400" dirty="0" smtClean="0"/>
              <a:t>) – these are the snoopy caches</a:t>
            </a:r>
            <a:endParaRPr lang="en-US" sz="2400" dirty="0" smtClean="0"/>
          </a:p>
          <a:p>
            <a:pPr lvl="1"/>
            <a:r>
              <a:rPr lang="en-US" sz="2800" dirty="0" smtClean="0"/>
              <a:t>As a point of comparison, the Intel i7 has these three caches</a:t>
            </a:r>
          </a:p>
          <a:p>
            <a:pPr lvl="2"/>
            <a:r>
              <a:rPr lang="en-US" sz="2400" dirty="0" smtClean="0"/>
              <a:t>L1:  32 KB/32 KB </a:t>
            </a:r>
            <a:r>
              <a:rPr lang="en-US" sz="2400" dirty="0" err="1" smtClean="0"/>
              <a:t>instr</a:t>
            </a:r>
            <a:r>
              <a:rPr lang="en-US" sz="2400" dirty="0" smtClean="0"/>
              <a:t>/data cache, 8 way/8 way, 64 byte blocks, 10 cycle miss penalty</a:t>
            </a:r>
          </a:p>
          <a:p>
            <a:pPr lvl="2"/>
            <a:r>
              <a:rPr lang="en-US" sz="2400" dirty="0" smtClean="0"/>
              <a:t>L2:  256 KB, 8 way set </a:t>
            </a:r>
            <a:r>
              <a:rPr lang="en-US" sz="2400" dirty="0" err="1" smtClean="0"/>
              <a:t>assoc</a:t>
            </a:r>
            <a:r>
              <a:rPr lang="en-US" sz="2400" dirty="0" smtClean="0"/>
              <a:t>, 64 byte block, 35 </a:t>
            </a:r>
            <a:r>
              <a:rPr lang="en-US" sz="2400" dirty="0" smtClean="0"/>
              <a:t>cycles – these are the snoopy caches</a:t>
            </a:r>
            <a:endParaRPr lang="en-US" sz="2400" dirty="0" smtClean="0"/>
          </a:p>
          <a:p>
            <a:pPr lvl="2"/>
            <a:r>
              <a:rPr lang="en-US" sz="2400" dirty="0" smtClean="0"/>
              <a:t>L3:  8 MB (4 2-MB shared caches), 16 way, 64 byte block, ~100 cycle miss</a:t>
            </a:r>
          </a:p>
          <a:p>
            <a:pPr marL="457200" lvl="1" indent="0">
              <a:buNone/>
            </a:pPr>
            <a:endParaRPr lang="en-US" dirty="0"/>
          </a:p>
        </p:txBody>
      </p:sp>
    </p:spTree>
    <p:extLst>
      <p:ext uri="{BB962C8B-B14F-4D97-AF65-F5344CB8AC3E}">
        <p14:creationId xmlns:p14="http://schemas.microsoft.com/office/powerpoint/2010/main" val="4121039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4516" y="0"/>
            <a:ext cx="3822391" cy="3057099"/>
          </a:xfrm>
          <a:prstGeom prst="rect">
            <a:avLst/>
          </a:prstGeom>
        </p:spPr>
      </p:pic>
      <p:pic>
        <p:nvPicPr>
          <p:cNvPr id="4" name="Picture 3"/>
          <p:cNvPicPr>
            <a:picLocks noChangeAspect="1"/>
          </p:cNvPicPr>
          <p:nvPr/>
        </p:nvPicPr>
        <p:blipFill>
          <a:blip r:embed="rId3"/>
          <a:stretch>
            <a:fillRect/>
          </a:stretch>
        </p:blipFill>
        <p:spPr>
          <a:xfrm>
            <a:off x="434516" y="3356323"/>
            <a:ext cx="3086606" cy="3501677"/>
          </a:xfrm>
          <a:prstGeom prst="rect">
            <a:avLst/>
          </a:prstGeom>
        </p:spPr>
      </p:pic>
      <p:pic>
        <p:nvPicPr>
          <p:cNvPr id="8" name="Picture 7"/>
          <p:cNvPicPr>
            <a:picLocks noChangeAspect="1"/>
          </p:cNvPicPr>
          <p:nvPr/>
        </p:nvPicPr>
        <p:blipFill>
          <a:blip r:embed="rId4"/>
          <a:stretch>
            <a:fillRect/>
          </a:stretch>
        </p:blipFill>
        <p:spPr>
          <a:xfrm>
            <a:off x="4610839" y="0"/>
            <a:ext cx="2948451" cy="3348746"/>
          </a:xfrm>
          <a:prstGeom prst="rect">
            <a:avLst/>
          </a:prstGeom>
        </p:spPr>
      </p:pic>
      <p:pic>
        <p:nvPicPr>
          <p:cNvPr id="9" name="Picture 8"/>
          <p:cNvPicPr>
            <a:picLocks noChangeAspect="1"/>
          </p:cNvPicPr>
          <p:nvPr/>
        </p:nvPicPr>
        <p:blipFill>
          <a:blip r:embed="rId5"/>
          <a:stretch>
            <a:fillRect/>
          </a:stretch>
        </p:blipFill>
        <p:spPr>
          <a:xfrm>
            <a:off x="4439457" y="3590136"/>
            <a:ext cx="3291214" cy="3267864"/>
          </a:xfrm>
          <a:prstGeom prst="rect">
            <a:avLst/>
          </a:prstGeom>
        </p:spPr>
      </p:pic>
      <p:sp>
        <p:nvSpPr>
          <p:cNvPr id="10" name="TextBox 9"/>
          <p:cNvSpPr txBox="1"/>
          <p:nvPr/>
        </p:nvSpPr>
        <p:spPr>
          <a:xfrm>
            <a:off x="7902053" y="345509"/>
            <a:ext cx="4142481" cy="5940088"/>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These charts indicate performance</a:t>
            </a:r>
          </a:p>
          <a:p>
            <a:r>
              <a:rPr lang="en-US" sz="2000" dirty="0" smtClean="0">
                <a:latin typeface="Times New Roman" panose="02020603050405020304" pitchFamily="18" charset="0"/>
                <a:cs typeface="Times New Roman" panose="02020603050405020304" pitchFamily="18" charset="0"/>
              </a:rPr>
              <a:t>on an on-line transaction-processing </a:t>
            </a:r>
          </a:p>
          <a:p>
            <a:r>
              <a:rPr lang="en-US" sz="2000" dirty="0" smtClean="0">
                <a:latin typeface="Times New Roman" panose="02020603050405020304" pitchFamily="18" charset="0"/>
                <a:cs typeface="Times New Roman" panose="02020603050405020304" pitchFamily="18" charset="0"/>
              </a:rPr>
              <a:t>system using an Oracle back-end</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Server processes consume 85% of the</a:t>
            </a:r>
          </a:p>
          <a:p>
            <a:r>
              <a:rPr lang="en-US" sz="2000" dirty="0" smtClean="0">
                <a:latin typeface="Times New Roman" panose="02020603050405020304" pitchFamily="18" charset="0"/>
                <a:cs typeface="Times New Roman" panose="02020603050405020304" pitchFamily="18" charset="0"/>
              </a:rPr>
              <a:t>user time, 15% is for the clients </a:t>
            </a:r>
          </a:p>
          <a:p>
            <a:r>
              <a:rPr lang="en-US" sz="2000" dirty="0" smtClean="0">
                <a:latin typeface="Times New Roman" panose="02020603050405020304" pitchFamily="18" charset="0"/>
                <a:cs typeface="Times New Roman" panose="02020603050405020304" pitchFamily="18" charset="0"/>
              </a:rPr>
              <a:t>(placing requests, receiving responses</a:t>
            </a:r>
          </a:p>
          <a:p>
            <a:r>
              <a:rPr lang="en-US" sz="2000" dirty="0" smtClean="0">
                <a:latin typeface="Times New Roman" panose="02020603050405020304" pitchFamily="18" charset="0"/>
                <a:cs typeface="Times New Roman" panose="02020603050405020304" pitchFamily="18" charset="0"/>
              </a:rPr>
              <a:t>from the server)</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71% of execution time spent in user</a:t>
            </a:r>
          </a:p>
          <a:p>
            <a:r>
              <a:rPr lang="en-US" sz="2000" dirty="0" smtClean="0">
                <a:latin typeface="Times New Roman" panose="02020603050405020304" pitchFamily="18" charset="0"/>
                <a:cs typeface="Times New Roman" panose="02020603050405020304" pitchFamily="18" charset="0"/>
              </a:rPr>
              <a:t>mode, 18% by the OS, 11% idle</a:t>
            </a:r>
          </a:p>
          <a:p>
            <a:r>
              <a:rPr lang="en-US" sz="2000" dirty="0" smtClean="0">
                <a:latin typeface="Times New Roman" panose="02020603050405020304" pitchFamily="18" charset="0"/>
                <a:cs typeface="Times New Roman" panose="02020603050405020304" pitchFamily="18" charset="0"/>
              </a:rPr>
              <a:t>because of I/O wait time</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Of particular note is that true sharing </a:t>
            </a:r>
          </a:p>
          <a:p>
            <a:r>
              <a:rPr lang="en-US" sz="2000" dirty="0" smtClean="0">
                <a:latin typeface="Times New Roman" panose="02020603050405020304" pitchFamily="18" charset="0"/>
                <a:cs typeface="Times New Roman" panose="02020603050405020304" pitchFamily="18" charset="0"/>
              </a:rPr>
              <a:t>miss rate decreases more than a factor </a:t>
            </a:r>
          </a:p>
          <a:p>
            <a:r>
              <a:rPr lang="en-US" sz="2000" dirty="0" smtClean="0">
                <a:latin typeface="Times New Roman" panose="02020603050405020304" pitchFamily="18" charset="0"/>
                <a:cs typeface="Times New Roman" panose="02020603050405020304" pitchFamily="18" charset="0"/>
              </a:rPr>
              <a:t>of 2 as refill line increases from 32</a:t>
            </a:r>
          </a:p>
          <a:p>
            <a:r>
              <a:rPr lang="en-US" sz="2000" dirty="0" smtClean="0">
                <a:latin typeface="Times New Roman" panose="02020603050405020304" pitchFamily="18" charset="0"/>
                <a:cs typeface="Times New Roman" panose="02020603050405020304" pitchFamily="18" charset="0"/>
              </a:rPr>
              <a:t>to 256 bytes but false sharing miss </a:t>
            </a:r>
          </a:p>
          <a:p>
            <a:r>
              <a:rPr lang="en-US" sz="2000" dirty="0" smtClean="0">
                <a:latin typeface="Times New Roman" panose="02020603050405020304" pitchFamily="18" charset="0"/>
                <a:cs typeface="Times New Roman" panose="02020603050405020304" pitchFamily="18" charset="0"/>
              </a:rPr>
              <a:t>rate nearly doubles (even though </a:t>
            </a:r>
          </a:p>
          <a:p>
            <a:r>
              <a:rPr lang="en-US" sz="2000" dirty="0" smtClean="0">
                <a:latin typeface="Times New Roman" panose="02020603050405020304" pitchFamily="18" charset="0"/>
                <a:cs typeface="Times New Roman" panose="02020603050405020304" pitchFamily="18" charset="0"/>
              </a:rPr>
              <a:t>it remains small)</a:t>
            </a:r>
          </a:p>
        </p:txBody>
      </p:sp>
    </p:spTree>
    <p:extLst>
      <p:ext uri="{BB962C8B-B14F-4D97-AF65-F5344CB8AC3E}">
        <p14:creationId xmlns:p14="http://schemas.microsoft.com/office/powerpoint/2010/main" val="4270748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Another Study</a:t>
            </a:r>
            <a:endParaRPr lang="en-US" dirty="0"/>
          </a:p>
        </p:txBody>
      </p:sp>
      <p:sp>
        <p:nvSpPr>
          <p:cNvPr id="6" name="Content Placeholder 5"/>
          <p:cNvSpPr>
            <a:spLocks noGrp="1"/>
          </p:cNvSpPr>
          <p:nvPr>
            <p:ph idx="1"/>
          </p:nvPr>
        </p:nvSpPr>
        <p:spPr>
          <a:xfrm>
            <a:off x="410308" y="1606062"/>
            <a:ext cx="11324492" cy="5052646"/>
          </a:xfrm>
        </p:spPr>
        <p:txBody>
          <a:bodyPr>
            <a:normAutofit/>
          </a:bodyPr>
          <a:lstStyle/>
          <a:p>
            <a:r>
              <a:rPr lang="en-US" dirty="0" smtClean="0"/>
              <a:t>This example was of a benchmark that simulates a compiler </a:t>
            </a:r>
          </a:p>
          <a:p>
            <a:pPr lvl="1"/>
            <a:r>
              <a:rPr lang="en-US" dirty="0" smtClean="0"/>
              <a:t>Unix make commands to: compile code, install object files into a library, and remove object files created during the compilation phase that aren’t permanent</a:t>
            </a:r>
          </a:p>
          <a:p>
            <a:pPr lvl="1"/>
            <a:r>
              <a:rPr lang="en-US" dirty="0" smtClean="0"/>
              <a:t>compilation is compute intensive while the other tasks are OS intensive</a:t>
            </a:r>
          </a:p>
          <a:p>
            <a:pPr lvl="1"/>
            <a:r>
              <a:rPr lang="en-US" dirty="0" smtClean="0"/>
              <a:t>run in parallel on 8 processors</a:t>
            </a:r>
          </a:p>
          <a:p>
            <a:r>
              <a:rPr lang="en-US" dirty="0" smtClean="0"/>
              <a:t>Memory and I/O organization (each processor has L1 and L2 caches)</a:t>
            </a:r>
          </a:p>
          <a:p>
            <a:pPr lvl="1"/>
            <a:r>
              <a:rPr lang="en-US" dirty="0" smtClean="0"/>
              <a:t>L1 instruction cache – 32KB 2-way set associative, 64-byte block, 1 cycle hit time</a:t>
            </a:r>
          </a:p>
          <a:p>
            <a:pPr lvl="1"/>
            <a:r>
              <a:rPr lang="en-US" dirty="0" smtClean="0"/>
              <a:t>L1 data cache – 32 KB, 2-way set associative, 32-byte block, 1 cycle hit time</a:t>
            </a:r>
          </a:p>
          <a:p>
            <a:pPr lvl="1"/>
            <a:r>
              <a:rPr lang="en-US" dirty="0" smtClean="0"/>
              <a:t>L2 unified cache – 1 MB, 2-way set associative, 128-byte block, 10 cycle hit </a:t>
            </a:r>
            <a:r>
              <a:rPr lang="en-US" dirty="0" smtClean="0"/>
              <a:t>time – the snoopy caches</a:t>
            </a:r>
            <a:endParaRPr lang="en-US" dirty="0" smtClean="0"/>
          </a:p>
          <a:p>
            <a:pPr lvl="1"/>
            <a:r>
              <a:rPr lang="en-US" dirty="0" smtClean="0"/>
              <a:t>DRAM – shared among all 8 processors, 100 cycle access time</a:t>
            </a:r>
          </a:p>
          <a:p>
            <a:pPr lvl="1"/>
            <a:r>
              <a:rPr lang="en-US" dirty="0" smtClean="0"/>
              <a:t>Disk – 3 </a:t>
            </a:r>
            <a:r>
              <a:rPr lang="en-US" dirty="0" err="1" smtClean="0"/>
              <a:t>ms</a:t>
            </a:r>
            <a:r>
              <a:rPr lang="en-US" dirty="0" smtClean="0"/>
              <a:t> access time</a:t>
            </a:r>
          </a:p>
          <a:p>
            <a:endParaRPr lang="en-US" dirty="0"/>
          </a:p>
        </p:txBody>
      </p:sp>
    </p:spTree>
    <p:extLst>
      <p:ext uri="{BB962C8B-B14F-4D97-AF65-F5344CB8AC3E}">
        <p14:creationId xmlns:p14="http://schemas.microsoft.com/office/powerpoint/2010/main" val="102420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sz="half" idx="1"/>
          </p:nvPr>
        </p:nvSpPr>
        <p:spPr>
          <a:xfrm>
            <a:off x="363415" y="1825625"/>
            <a:ext cx="5656385" cy="4351338"/>
          </a:xfrm>
        </p:spPr>
        <p:txBody>
          <a:bodyPr>
            <a:normAutofit/>
          </a:bodyPr>
          <a:lstStyle/>
          <a:p>
            <a:r>
              <a:rPr lang="en-US" dirty="0" smtClean="0"/>
              <a:t>Instructions executed:  </a:t>
            </a:r>
          </a:p>
          <a:p>
            <a:pPr lvl="1"/>
            <a:r>
              <a:rPr lang="en-US" dirty="0" smtClean="0"/>
              <a:t>User execution:  27%</a:t>
            </a:r>
          </a:p>
          <a:p>
            <a:pPr lvl="1"/>
            <a:r>
              <a:rPr lang="en-US" dirty="0" smtClean="0"/>
              <a:t>Kernel execution:  3%</a:t>
            </a:r>
          </a:p>
          <a:p>
            <a:pPr lvl="1"/>
            <a:r>
              <a:rPr lang="en-US" dirty="0" smtClean="0"/>
              <a:t>Synch execution/wait time:  1%</a:t>
            </a:r>
          </a:p>
          <a:p>
            <a:pPr lvl="1"/>
            <a:r>
              <a:rPr lang="en-US" dirty="0" smtClean="0"/>
              <a:t>Processor idle (waiting for disk):  69%</a:t>
            </a:r>
          </a:p>
          <a:p>
            <a:r>
              <a:rPr lang="en-US" dirty="0" smtClean="0"/>
              <a:t>Execution time:</a:t>
            </a:r>
          </a:p>
          <a:p>
            <a:pPr lvl="1"/>
            <a:r>
              <a:rPr lang="en-US" dirty="0"/>
              <a:t>User execution:  27%</a:t>
            </a:r>
          </a:p>
          <a:p>
            <a:pPr lvl="1"/>
            <a:r>
              <a:rPr lang="en-US" dirty="0"/>
              <a:t>Kernel execution:  </a:t>
            </a:r>
            <a:r>
              <a:rPr lang="en-US" dirty="0" smtClean="0"/>
              <a:t>7%</a:t>
            </a:r>
            <a:endParaRPr lang="en-US" dirty="0"/>
          </a:p>
          <a:p>
            <a:pPr lvl="1"/>
            <a:r>
              <a:rPr lang="en-US" dirty="0"/>
              <a:t>Synch </a:t>
            </a:r>
            <a:r>
              <a:rPr lang="en-US" dirty="0" smtClean="0"/>
              <a:t>execution/wait </a:t>
            </a:r>
            <a:r>
              <a:rPr lang="en-US" dirty="0"/>
              <a:t>time:  </a:t>
            </a:r>
            <a:r>
              <a:rPr lang="en-US" dirty="0" smtClean="0"/>
              <a:t>2%</a:t>
            </a:r>
            <a:endParaRPr lang="en-US" dirty="0"/>
          </a:p>
          <a:p>
            <a:pPr lvl="1"/>
            <a:r>
              <a:rPr lang="en-US" dirty="0"/>
              <a:t>Processor idle (waiting for </a:t>
            </a:r>
            <a:r>
              <a:rPr lang="en-US" dirty="0" smtClean="0"/>
              <a:t>disk):  64%</a:t>
            </a:r>
            <a:endParaRPr lang="en-US" dirty="0"/>
          </a:p>
          <a:p>
            <a:endParaRPr lang="en-US" dirty="0"/>
          </a:p>
        </p:txBody>
      </p:sp>
      <p:sp>
        <p:nvSpPr>
          <p:cNvPr id="4" name="Content Placeholder 3"/>
          <p:cNvSpPr>
            <a:spLocks noGrp="1"/>
          </p:cNvSpPr>
          <p:nvPr>
            <p:ph sz="half" idx="2"/>
          </p:nvPr>
        </p:nvSpPr>
        <p:spPr/>
        <p:txBody>
          <a:bodyPr>
            <a:normAutofit/>
          </a:bodyPr>
          <a:lstStyle/>
          <a:p>
            <a:r>
              <a:rPr lang="en-US" dirty="0" smtClean="0"/>
              <a:t>Meaning of the four types of execution time</a:t>
            </a:r>
          </a:p>
          <a:p>
            <a:pPr lvl="1"/>
            <a:r>
              <a:rPr lang="en-US" dirty="0" smtClean="0"/>
              <a:t>Idle – kernel mode waiting on I/O to complete (disk I/O in this case)</a:t>
            </a:r>
          </a:p>
          <a:p>
            <a:pPr lvl="1"/>
            <a:r>
              <a:rPr lang="en-US" dirty="0" smtClean="0"/>
              <a:t>User – executing user code</a:t>
            </a:r>
          </a:p>
          <a:p>
            <a:pPr lvl="1"/>
            <a:r>
              <a:rPr lang="en-US" dirty="0" smtClean="0"/>
              <a:t>Synchronization – executing or waiting for synch variables (i.e., wait function, release function)</a:t>
            </a:r>
          </a:p>
          <a:p>
            <a:pPr lvl="1"/>
            <a:r>
              <a:rPr lang="en-US" dirty="0" smtClean="0"/>
              <a:t>Kernel – executing the OS (outside of synch time)</a:t>
            </a:r>
            <a:endParaRPr lang="en-US" dirty="0"/>
          </a:p>
        </p:txBody>
      </p:sp>
    </p:spTree>
    <p:extLst>
      <p:ext uri="{BB962C8B-B14F-4D97-AF65-F5344CB8AC3E}">
        <p14:creationId xmlns:p14="http://schemas.microsoft.com/office/powerpoint/2010/main" val="315489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497" y="0"/>
            <a:ext cx="10515600" cy="1325563"/>
          </a:xfrm>
        </p:spPr>
        <p:txBody>
          <a:bodyPr/>
          <a:lstStyle/>
          <a:p>
            <a:r>
              <a:rPr lang="en-US" dirty="0" smtClean="0"/>
              <a:t>Compiler Miss Rates</a:t>
            </a:r>
            <a:endParaRPr lang="en-US" dirty="0"/>
          </a:p>
        </p:txBody>
      </p:sp>
      <p:pic>
        <p:nvPicPr>
          <p:cNvPr id="3" name="Picture 2"/>
          <p:cNvPicPr>
            <a:picLocks noChangeAspect="1"/>
          </p:cNvPicPr>
          <p:nvPr/>
        </p:nvPicPr>
        <p:blipFill>
          <a:blip r:embed="rId2"/>
          <a:stretch>
            <a:fillRect/>
          </a:stretch>
        </p:blipFill>
        <p:spPr>
          <a:xfrm>
            <a:off x="417535" y="1166645"/>
            <a:ext cx="9910263" cy="4367050"/>
          </a:xfrm>
          <a:prstGeom prst="rect">
            <a:avLst/>
          </a:prstGeom>
        </p:spPr>
      </p:pic>
      <p:sp>
        <p:nvSpPr>
          <p:cNvPr id="4" name="TextBox 3"/>
          <p:cNvSpPr txBox="1"/>
          <p:nvPr/>
        </p:nvSpPr>
        <p:spPr>
          <a:xfrm>
            <a:off x="756745" y="5674535"/>
            <a:ext cx="10006265" cy="769441"/>
          </a:xfrm>
          <a:prstGeom prst="rect">
            <a:avLst/>
          </a:prstGeom>
          <a:noFill/>
        </p:spPr>
        <p:txBody>
          <a:bodyPr wrap="none" rtlCol="0">
            <a:spAutoFit/>
          </a:bodyPr>
          <a:lstStyle/>
          <a:p>
            <a:r>
              <a:rPr lang="en-US" sz="2200" smtClean="0">
                <a:latin typeface="Times New Roman" panose="02020603050405020304" pitchFamily="18" charset="0"/>
                <a:cs typeface="Times New Roman" panose="02020603050405020304" pitchFamily="18" charset="0"/>
              </a:rPr>
              <a:t>Notice how much worse the kernel miss rates are indicating that kernel code is far less </a:t>
            </a:r>
          </a:p>
          <a:p>
            <a:r>
              <a:rPr lang="en-US" sz="2200" smtClean="0">
                <a:latin typeface="Times New Roman" panose="02020603050405020304" pitchFamily="18" charset="0"/>
                <a:cs typeface="Times New Roman" panose="02020603050405020304" pitchFamily="18" charset="0"/>
              </a:rPr>
              <a:t>predictable/consistent in its execution than user code (for this compiler)</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374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2555"/>
            <a:ext cx="10515600" cy="1325563"/>
          </a:xfrm>
        </p:spPr>
        <p:txBody>
          <a:bodyPr/>
          <a:lstStyle/>
          <a:p>
            <a:r>
              <a:rPr lang="en-US" dirty="0" smtClean="0"/>
              <a:t>Continued:  Kernel Misses</a:t>
            </a:r>
            <a:endParaRPr lang="en-US" dirty="0"/>
          </a:p>
        </p:txBody>
      </p:sp>
      <p:pic>
        <p:nvPicPr>
          <p:cNvPr id="3" name="Picture 2"/>
          <p:cNvPicPr>
            <a:picLocks noChangeAspect="1"/>
          </p:cNvPicPr>
          <p:nvPr/>
        </p:nvPicPr>
        <p:blipFill>
          <a:blip r:embed="rId2"/>
          <a:stretch>
            <a:fillRect/>
          </a:stretch>
        </p:blipFill>
        <p:spPr>
          <a:xfrm>
            <a:off x="259080" y="1203008"/>
            <a:ext cx="9982200" cy="4930432"/>
          </a:xfrm>
          <a:prstGeom prst="rect">
            <a:avLst/>
          </a:prstGeom>
        </p:spPr>
      </p:pic>
      <p:sp>
        <p:nvSpPr>
          <p:cNvPr id="4" name="TextBox 3"/>
          <p:cNvSpPr txBox="1"/>
          <p:nvPr/>
        </p:nvSpPr>
        <p:spPr>
          <a:xfrm>
            <a:off x="1143000" y="6133440"/>
            <a:ext cx="10500360" cy="769441"/>
          </a:xfrm>
          <a:prstGeom prst="rect">
            <a:avLst/>
          </a:prstGeom>
          <a:noFill/>
        </p:spPr>
        <p:txBody>
          <a:bodyPr wrap="square" rtlCol="0">
            <a:spAutoFit/>
          </a:bodyPr>
          <a:lstStyle/>
          <a:p>
            <a:r>
              <a:rPr lang="en-US" sz="2200" dirty="0" smtClean="0">
                <a:latin typeface="Times New Roman" panose="02020603050405020304" pitchFamily="18" charset="0"/>
                <a:cs typeface="Times New Roman" panose="02020603050405020304" pitchFamily="18" charset="0"/>
              </a:rPr>
              <a:t>The large percentage of compulsory misses indicates that there is less </a:t>
            </a:r>
          </a:p>
          <a:p>
            <a:r>
              <a:rPr lang="en-US" sz="2200" dirty="0" smtClean="0">
                <a:latin typeface="Times New Roman" panose="02020603050405020304" pitchFamily="18" charset="0"/>
                <a:cs typeface="Times New Roman" panose="02020603050405020304" pitchFamily="18" charset="0"/>
              </a:rPr>
              <a:t>repetition among the code and more subroutines being called</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5342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3218"/>
            <a:ext cx="8229600" cy="1143000"/>
          </a:xfrm>
        </p:spPr>
        <p:txBody>
          <a:bodyPr/>
          <a:lstStyle/>
          <a:p>
            <a:r>
              <a:rPr lang="en-US" dirty="0" smtClean="0"/>
              <a:t>Distributed Shared Memory</a:t>
            </a:r>
            <a:endParaRPr lang="en-US" dirty="0"/>
          </a:p>
        </p:txBody>
      </p:sp>
      <p:sp>
        <p:nvSpPr>
          <p:cNvPr id="3" name="Content Placeholder 2"/>
          <p:cNvSpPr>
            <a:spLocks noGrp="1"/>
          </p:cNvSpPr>
          <p:nvPr>
            <p:ph idx="1"/>
          </p:nvPr>
        </p:nvSpPr>
        <p:spPr>
          <a:xfrm>
            <a:off x="245660" y="1066800"/>
            <a:ext cx="11177516" cy="5715000"/>
          </a:xfrm>
        </p:spPr>
        <p:txBody>
          <a:bodyPr>
            <a:normAutofit/>
          </a:bodyPr>
          <a:lstStyle/>
          <a:p>
            <a:r>
              <a:rPr lang="en-US" sz="3200" dirty="0" smtClean="0"/>
              <a:t>The tightly coupled (shared memory) multiprocessor is useful for promoting parallelism </a:t>
            </a:r>
            <a:r>
              <a:rPr lang="en-US" sz="3200" i="1" dirty="0" smtClean="0"/>
              <a:t>within</a:t>
            </a:r>
            <a:r>
              <a:rPr lang="en-US" sz="3200" dirty="0" smtClean="0"/>
              <a:t> tasks </a:t>
            </a:r>
          </a:p>
          <a:p>
            <a:pPr lvl="1"/>
            <a:r>
              <a:rPr lang="en-US" sz="2800" dirty="0" smtClean="0"/>
              <a:t>whether 1 process, a group of threads, or related processes</a:t>
            </a:r>
          </a:p>
          <a:p>
            <a:r>
              <a:rPr lang="en-US" sz="3200" dirty="0" smtClean="0"/>
              <a:t>When processes generally will not communicate with each other, there is little need to force the architect to build a shared memory system</a:t>
            </a:r>
          </a:p>
          <a:p>
            <a:pPr lvl="1"/>
            <a:r>
              <a:rPr lang="en-US" sz="2800" dirty="0" smtClean="0"/>
              <a:t>loosely coupled, or distributed memory system, is generally easier to construct and possibly cheaper</a:t>
            </a:r>
          </a:p>
          <a:p>
            <a:pPr lvl="2"/>
            <a:r>
              <a:rPr lang="en-US" sz="2400" dirty="0" smtClean="0"/>
              <a:t>any network of computers can be thought of as a loosely coupled multiprocessor</a:t>
            </a:r>
          </a:p>
          <a:p>
            <a:pPr lvl="1"/>
            <a:r>
              <a:rPr lang="en-US" sz="2800" dirty="0" smtClean="0"/>
              <a:t>while a multicore single CPU is usually an SMP, a multicore multiprocessor will usually be a DSM</a:t>
            </a:r>
          </a:p>
        </p:txBody>
      </p:sp>
    </p:spTree>
    <p:extLst>
      <p:ext uri="{BB962C8B-B14F-4D97-AF65-F5344CB8AC3E}">
        <p14:creationId xmlns:p14="http://schemas.microsoft.com/office/powerpoint/2010/main" val="736336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lstStyle/>
          <a:p>
            <a:r>
              <a:rPr lang="en-US" dirty="0" smtClean="0"/>
              <a:t>DSM Architecture</a:t>
            </a:r>
            <a:endParaRPr lang="en-US" dirty="0"/>
          </a:p>
        </p:txBody>
      </p:sp>
      <p:sp>
        <p:nvSpPr>
          <p:cNvPr id="3" name="Content Placeholder 2"/>
          <p:cNvSpPr>
            <a:spLocks noGrp="1"/>
          </p:cNvSpPr>
          <p:nvPr>
            <p:ph idx="1"/>
          </p:nvPr>
        </p:nvSpPr>
        <p:spPr>
          <a:xfrm>
            <a:off x="300251" y="4476466"/>
            <a:ext cx="11395880" cy="2316708"/>
          </a:xfrm>
        </p:spPr>
        <p:txBody>
          <a:bodyPr>
            <a:normAutofit/>
          </a:bodyPr>
          <a:lstStyle/>
          <a:p>
            <a:r>
              <a:rPr lang="en-US" dirty="0" smtClean="0"/>
              <a:t>Here, each multicore MP is a SMP as per our previous slides</a:t>
            </a:r>
          </a:p>
          <a:p>
            <a:r>
              <a:rPr lang="en-US" dirty="0" smtClean="0"/>
              <a:t>Connecting each processor together is an interconnection network</a:t>
            </a:r>
          </a:p>
          <a:p>
            <a:pPr lvl="1"/>
            <a:r>
              <a:rPr lang="en-US" dirty="0" smtClean="0"/>
              <a:t>an example ICN is shown above to the right (there are many topologies, this is just one example)</a:t>
            </a:r>
          </a:p>
          <a:p>
            <a:pPr lvl="1"/>
            <a:r>
              <a:rPr lang="en-US" dirty="0" smtClean="0"/>
              <a:t>a new item, a directory, is provided for each MP</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8774" y="1482151"/>
            <a:ext cx="3295026" cy="2486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1009933" y="811054"/>
            <a:ext cx="6537279" cy="3718801"/>
          </a:xfrm>
          <a:prstGeom prst="rect">
            <a:avLst/>
          </a:prstGeom>
        </p:spPr>
      </p:pic>
    </p:spTree>
    <p:extLst>
      <p:ext uri="{BB962C8B-B14F-4D97-AF65-F5344CB8AC3E}">
        <p14:creationId xmlns:p14="http://schemas.microsoft.com/office/powerpoint/2010/main" val="1677376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dirty="0" smtClean="0"/>
              <a:t>Directory-based Protocol</a:t>
            </a:r>
            <a:endParaRPr lang="en-US" dirty="0"/>
          </a:p>
        </p:txBody>
      </p:sp>
      <p:sp>
        <p:nvSpPr>
          <p:cNvPr id="3" name="Content Placeholder 2"/>
          <p:cNvSpPr>
            <a:spLocks noGrp="1"/>
          </p:cNvSpPr>
          <p:nvPr>
            <p:ph idx="1"/>
          </p:nvPr>
        </p:nvSpPr>
        <p:spPr>
          <a:xfrm>
            <a:off x="354843" y="762000"/>
            <a:ext cx="11464118" cy="6096000"/>
          </a:xfrm>
        </p:spPr>
        <p:txBody>
          <a:bodyPr>
            <a:normAutofit/>
          </a:bodyPr>
          <a:lstStyle/>
          <a:p>
            <a:r>
              <a:rPr lang="en-US" sz="3200" dirty="0" smtClean="0"/>
              <a:t>Snoopy protocol requires that caches broadcast invalidates, each of which consumes shared bandwidth, presenting a bottleneck</a:t>
            </a:r>
          </a:p>
          <a:p>
            <a:r>
              <a:rPr lang="en-US" sz="3200" dirty="0" smtClean="0"/>
              <a:t>For a DSM, broadcasting is not practical because the ICN lengthens the latency for any such communication</a:t>
            </a:r>
          </a:p>
          <a:p>
            <a:pPr lvl="1"/>
            <a:r>
              <a:rPr lang="en-US" sz="2800" dirty="0" smtClean="0"/>
              <a:t>additionally, the ICN is not a single bus but instead perhaps numerous pathways</a:t>
            </a:r>
          </a:p>
          <a:p>
            <a:r>
              <a:rPr lang="en-US" sz="3200" dirty="0" smtClean="0"/>
              <a:t>DSM requires a different coherence protocol</a:t>
            </a:r>
          </a:p>
          <a:p>
            <a:r>
              <a:rPr lang="en-US" sz="3200" dirty="0" smtClean="0"/>
              <a:t>We use a directory-based protocol</a:t>
            </a:r>
          </a:p>
          <a:p>
            <a:pPr lvl="1"/>
            <a:r>
              <a:rPr lang="en-US" sz="2800" dirty="0" smtClean="0"/>
              <a:t>every cached line is recorded in a central repository called a directory</a:t>
            </a:r>
          </a:p>
          <a:p>
            <a:pPr lvl="1"/>
            <a:r>
              <a:rPr lang="en-US" sz="2800" dirty="0" smtClean="0"/>
              <a:t>directory maintains information for each line</a:t>
            </a:r>
          </a:p>
          <a:p>
            <a:pPr lvl="2"/>
            <a:r>
              <a:rPr lang="en-US" sz="2400" dirty="0" smtClean="0"/>
              <a:t>which caches are currently storing it</a:t>
            </a:r>
          </a:p>
          <a:p>
            <a:pPr lvl="2"/>
            <a:r>
              <a:rPr lang="en-US" sz="2400" dirty="0" smtClean="0"/>
              <a:t>whether any cache has modified it</a:t>
            </a:r>
          </a:p>
          <a:p>
            <a:pPr lvl="2"/>
            <a:r>
              <a:rPr lang="en-US" sz="2400" dirty="0" smtClean="0"/>
              <a:t>who currently “owns” the line</a:t>
            </a:r>
            <a:endParaRPr lang="en-US" sz="2400" dirty="0"/>
          </a:p>
        </p:txBody>
      </p:sp>
    </p:spTree>
    <p:extLst>
      <p:ext uri="{BB962C8B-B14F-4D97-AF65-F5344CB8AC3E}">
        <p14:creationId xmlns:p14="http://schemas.microsoft.com/office/powerpoint/2010/main" val="4154586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334" y="2275"/>
            <a:ext cx="8229600" cy="1143000"/>
          </a:xfrm>
        </p:spPr>
        <p:txBody>
          <a:bodyPr/>
          <a:lstStyle/>
          <a:p>
            <a:r>
              <a:rPr lang="en-US" dirty="0" smtClean="0"/>
              <a:t>The Basics of the Protocol</a:t>
            </a:r>
            <a:endParaRPr lang="en-US" dirty="0"/>
          </a:p>
        </p:txBody>
      </p:sp>
      <p:sp>
        <p:nvSpPr>
          <p:cNvPr id="3" name="Content Placeholder 2"/>
          <p:cNvSpPr>
            <a:spLocks noGrp="1"/>
          </p:cNvSpPr>
          <p:nvPr>
            <p:ph idx="1"/>
          </p:nvPr>
        </p:nvSpPr>
        <p:spPr>
          <a:xfrm>
            <a:off x="409433" y="1066800"/>
            <a:ext cx="11259403" cy="5791200"/>
          </a:xfrm>
        </p:spPr>
        <p:txBody>
          <a:bodyPr>
            <a:normAutofit/>
          </a:bodyPr>
          <a:lstStyle/>
          <a:p>
            <a:r>
              <a:rPr lang="en-US" sz="3200" dirty="0" smtClean="0"/>
              <a:t>Refill lines will be in one of three states</a:t>
            </a:r>
          </a:p>
          <a:p>
            <a:pPr lvl="1"/>
            <a:r>
              <a:rPr lang="en-US" sz="2800" dirty="0" smtClean="0"/>
              <a:t>Shared – one or more nodes currently have the line and the value is up to date in all caches and main memory</a:t>
            </a:r>
          </a:p>
          <a:p>
            <a:pPr lvl="1"/>
            <a:r>
              <a:rPr lang="en-US" sz="2800" dirty="0" err="1" smtClean="0"/>
              <a:t>Uncached</a:t>
            </a:r>
            <a:r>
              <a:rPr lang="en-US" sz="2800" dirty="0" smtClean="0"/>
              <a:t> – no node currently has the line, only memory</a:t>
            </a:r>
          </a:p>
          <a:p>
            <a:pPr lvl="1"/>
            <a:r>
              <a:rPr lang="en-US" sz="2800" dirty="0" smtClean="0"/>
              <a:t>Modified – the line has been modified by one node, called the owner, and all other caches that may have had the line have removed it (or invalidated it)</a:t>
            </a:r>
          </a:p>
          <a:p>
            <a:pPr lvl="2"/>
            <a:r>
              <a:rPr lang="en-US" sz="2400" dirty="0" smtClean="0"/>
              <a:t>because the owner is the only node to now store the value, it can be modified without worry of having stale values – this creates exclusivity</a:t>
            </a:r>
          </a:p>
          <a:p>
            <a:pPr lvl="2"/>
            <a:r>
              <a:rPr lang="en-US" sz="2400" dirty="0" smtClean="0"/>
              <a:t>if a node intends to modify a line that is being shared, it must first seek to own the line from the other caches</a:t>
            </a:r>
          </a:p>
          <a:p>
            <a:pPr lvl="3"/>
            <a:r>
              <a:rPr lang="en-US" sz="2200" dirty="0" smtClean="0"/>
              <a:t>now the node can modify the line without concern that the line is being or has been modified by another node in the time it takes to share the communication</a:t>
            </a:r>
          </a:p>
          <a:p>
            <a:pPr lvl="2"/>
            <a:r>
              <a:rPr lang="en-US" sz="2400" dirty="0" smtClean="0"/>
              <a:t>once modified, the line in memory (and any other cache) is invalid, or dirty</a:t>
            </a:r>
            <a:endParaRPr lang="en-US" sz="2400" dirty="0"/>
          </a:p>
        </p:txBody>
      </p:sp>
    </p:spTree>
    <p:extLst>
      <p:ext uri="{BB962C8B-B14F-4D97-AF65-F5344CB8AC3E}">
        <p14:creationId xmlns:p14="http://schemas.microsoft.com/office/powerpoint/2010/main" val="434416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SMP Cache Access</a:t>
            </a:r>
            <a:endParaRPr lang="en-US" dirty="0"/>
          </a:p>
        </p:txBody>
      </p:sp>
      <p:sp>
        <p:nvSpPr>
          <p:cNvPr id="3" name="Content Placeholder 2"/>
          <p:cNvSpPr>
            <a:spLocks noGrp="1"/>
          </p:cNvSpPr>
          <p:nvPr>
            <p:ph idx="1"/>
          </p:nvPr>
        </p:nvSpPr>
        <p:spPr>
          <a:xfrm>
            <a:off x="838200" y="1137138"/>
            <a:ext cx="10515600" cy="5720862"/>
          </a:xfrm>
        </p:spPr>
        <p:txBody>
          <a:bodyPr>
            <a:normAutofit/>
          </a:bodyPr>
          <a:lstStyle/>
          <a:p>
            <a:r>
              <a:rPr lang="en-US" dirty="0" smtClean="0"/>
              <a:t>Every processor or core will have its own cache memory</a:t>
            </a:r>
          </a:p>
          <a:p>
            <a:pPr lvl="1"/>
            <a:r>
              <a:rPr lang="en-US" dirty="0" smtClean="0"/>
              <a:t>access to this memory is fast but a cache miss requires going to another layer of the hierarchy </a:t>
            </a:r>
          </a:p>
          <a:p>
            <a:pPr lvl="1"/>
            <a:r>
              <a:rPr lang="en-US" dirty="0" smtClean="0"/>
              <a:t>if the next level is shared, it will be a slower access not only because of its remoteness to the processor but also because other processors may be accessing it causing it to wait</a:t>
            </a:r>
          </a:p>
          <a:p>
            <a:pPr lvl="1"/>
            <a:r>
              <a:rPr lang="en-US" dirty="0" smtClean="0"/>
              <a:t>remote memory access is also more complex because of cache coherence (covered shortly)</a:t>
            </a:r>
          </a:p>
          <a:p>
            <a:r>
              <a:rPr lang="en-US" dirty="0" smtClean="0"/>
              <a:t>Two ways or views for remote cache access</a:t>
            </a:r>
          </a:p>
          <a:p>
            <a:pPr lvl="1"/>
            <a:r>
              <a:rPr lang="en-US" dirty="0" smtClean="0"/>
              <a:t>NUCA – </a:t>
            </a:r>
            <a:r>
              <a:rPr lang="en-US" dirty="0" err="1" smtClean="0"/>
              <a:t>nonuniform</a:t>
            </a:r>
            <a:r>
              <a:rPr lang="en-US" dirty="0" smtClean="0"/>
              <a:t> cache access – access times will differ based on the location of the remote cache</a:t>
            </a:r>
          </a:p>
          <a:p>
            <a:pPr lvl="1"/>
            <a:r>
              <a:rPr lang="en-US" dirty="0" smtClean="0"/>
              <a:t>UMA – uniform memory access – all processors have the same (or similar) access times to all remote caches</a:t>
            </a:r>
          </a:p>
          <a:p>
            <a:pPr lvl="2"/>
            <a:r>
              <a:rPr lang="en-US" dirty="0" smtClean="0"/>
              <a:t>referring back to the figure on the previous slide, we see UMA because there is a single, shared cache backed up by a single, shared memory, offering uniform access to all</a:t>
            </a:r>
            <a:endParaRPr lang="en-US" dirty="0"/>
          </a:p>
        </p:txBody>
      </p:sp>
    </p:spTree>
    <p:extLst>
      <p:ext uri="{BB962C8B-B14F-4D97-AF65-F5344CB8AC3E}">
        <p14:creationId xmlns:p14="http://schemas.microsoft.com/office/powerpoint/2010/main" val="210480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lstStyle/>
          <a:p>
            <a:r>
              <a:rPr lang="en-US" dirty="0" smtClean="0"/>
              <a:t>The Directory(</a:t>
            </a:r>
            <a:r>
              <a:rPr lang="en-US" dirty="0" err="1" smtClean="0"/>
              <a:t>ies</a:t>
            </a:r>
            <a:r>
              <a:rPr lang="en-US" dirty="0" smtClean="0"/>
              <a:t>)</a:t>
            </a:r>
            <a:endParaRPr lang="en-US" dirty="0"/>
          </a:p>
        </p:txBody>
      </p:sp>
      <p:sp>
        <p:nvSpPr>
          <p:cNvPr id="3" name="Content Placeholder 2"/>
          <p:cNvSpPr>
            <a:spLocks noGrp="1"/>
          </p:cNvSpPr>
          <p:nvPr>
            <p:ph idx="1"/>
          </p:nvPr>
        </p:nvSpPr>
        <p:spPr>
          <a:xfrm>
            <a:off x="723331" y="838200"/>
            <a:ext cx="11054687" cy="6019800"/>
          </a:xfrm>
        </p:spPr>
        <p:txBody>
          <a:bodyPr>
            <a:normAutofit/>
          </a:bodyPr>
          <a:lstStyle/>
          <a:p>
            <a:r>
              <a:rPr lang="en-US" dirty="0" smtClean="0"/>
              <a:t>Having a single directory responsible for keeping track of every line is not practical because it is not scalable</a:t>
            </a:r>
          </a:p>
          <a:p>
            <a:pPr lvl="1"/>
            <a:r>
              <a:rPr lang="en-US" dirty="0" smtClean="0"/>
              <a:t>the directory must be distributed</a:t>
            </a:r>
          </a:p>
          <a:p>
            <a:r>
              <a:rPr lang="en-US" dirty="0" smtClean="0"/>
              <a:t>Refer back to the figure 3 slides ago</a:t>
            </a:r>
          </a:p>
          <a:p>
            <a:pPr lvl="1"/>
            <a:r>
              <a:rPr lang="en-US" dirty="0" smtClean="0"/>
              <a:t>each multiprocessor has its own set of cores where each core has its own L1 and L2 caches and the MP as a whole has a shared L3 cache and possibly its own I/O</a:t>
            </a:r>
          </a:p>
          <a:p>
            <a:pPr lvl="1"/>
            <a:r>
              <a:rPr lang="en-US" dirty="0" smtClean="0"/>
              <a:t>but in addition, each MP has its own directory</a:t>
            </a:r>
          </a:p>
          <a:p>
            <a:pPr lvl="1"/>
            <a:r>
              <a:rPr lang="en-US" dirty="0" smtClean="0"/>
              <a:t>this is a local directory consisting of 1 entry per line in its combined caches </a:t>
            </a:r>
          </a:p>
          <a:p>
            <a:r>
              <a:rPr lang="en-US" dirty="0" smtClean="0"/>
              <a:t>We differentiate between </a:t>
            </a:r>
          </a:p>
          <a:p>
            <a:pPr lvl="1"/>
            <a:r>
              <a:rPr lang="en-US" dirty="0" smtClean="0"/>
              <a:t>local node (the one making a request) </a:t>
            </a:r>
          </a:p>
          <a:p>
            <a:pPr lvl="1"/>
            <a:r>
              <a:rPr lang="en-US" dirty="0" smtClean="0"/>
              <a:t>home node (the node storing or owning the line) </a:t>
            </a:r>
          </a:p>
          <a:p>
            <a:pPr lvl="1"/>
            <a:r>
              <a:rPr lang="en-US" dirty="0" smtClean="0"/>
              <a:t>remote node (a node that has requested an item from the owner or a node that requires invalidation once the owner has modified the datum)</a:t>
            </a:r>
          </a:p>
        </p:txBody>
      </p:sp>
    </p:spTree>
    <p:extLst>
      <p:ext uri="{BB962C8B-B14F-4D97-AF65-F5344CB8AC3E}">
        <p14:creationId xmlns:p14="http://schemas.microsoft.com/office/powerpoint/2010/main" val="3752587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lstStyle/>
          <a:p>
            <a:r>
              <a:rPr lang="en-US" dirty="0" smtClean="0"/>
              <a:t>Example Protocol</a:t>
            </a:r>
            <a:endParaRPr lang="en-US" dirty="0"/>
          </a:p>
        </p:txBody>
      </p:sp>
      <p:pic>
        <p:nvPicPr>
          <p:cNvPr id="4" name="Picture 3" descr="f05-22-97801238387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32" y="1066800"/>
            <a:ext cx="5475027" cy="55966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05-23-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625" y="1066800"/>
            <a:ext cx="5987943" cy="5596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610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403"/>
            <a:ext cx="10515600" cy="1325563"/>
          </a:xfrm>
        </p:spPr>
        <p:txBody>
          <a:bodyPr/>
          <a:lstStyle/>
          <a:p>
            <a:r>
              <a:rPr lang="en-US" dirty="0" smtClean="0"/>
              <a:t>Explanation</a:t>
            </a:r>
            <a:endParaRPr lang="en-US" dirty="0"/>
          </a:p>
        </p:txBody>
      </p:sp>
      <p:sp>
        <p:nvSpPr>
          <p:cNvPr id="3" name="Content Placeholder 2"/>
          <p:cNvSpPr>
            <a:spLocks noGrp="1"/>
          </p:cNvSpPr>
          <p:nvPr>
            <p:ph idx="1"/>
          </p:nvPr>
        </p:nvSpPr>
        <p:spPr>
          <a:xfrm>
            <a:off x="838200" y="1280160"/>
            <a:ext cx="10515600" cy="5410200"/>
          </a:xfrm>
        </p:spPr>
        <p:txBody>
          <a:bodyPr>
            <a:normAutofit/>
          </a:bodyPr>
          <a:lstStyle/>
          <a:p>
            <a:r>
              <a:rPr lang="en-US" dirty="0" smtClean="0"/>
              <a:t>In each case, a processor’s local cache does not have the item of interest</a:t>
            </a:r>
          </a:p>
          <a:p>
            <a:r>
              <a:rPr lang="en-US" dirty="0" smtClean="0"/>
              <a:t>Item currently only in memory</a:t>
            </a:r>
          </a:p>
          <a:p>
            <a:pPr lvl="1"/>
            <a:r>
              <a:rPr lang="en-US" dirty="0" smtClean="0"/>
              <a:t>If a read – read miss, item sent to cache from memory, noted as shared</a:t>
            </a:r>
          </a:p>
          <a:p>
            <a:pPr lvl="1"/>
            <a:r>
              <a:rPr lang="en-US" dirty="0" smtClean="0"/>
              <a:t>If a write – write miss, item sent to cache from memory to be updated (in cache), noted as exclusive for that cache</a:t>
            </a:r>
          </a:p>
          <a:p>
            <a:r>
              <a:rPr lang="en-US" dirty="0" smtClean="0"/>
              <a:t>Item shared among other caches</a:t>
            </a:r>
          </a:p>
          <a:p>
            <a:pPr lvl="1"/>
            <a:r>
              <a:rPr lang="en-US" dirty="0" smtClean="0"/>
              <a:t>If a read – read miss, item sent to cache from memory, this processor is added to the list of sharing caches</a:t>
            </a:r>
          </a:p>
          <a:p>
            <a:pPr lvl="1"/>
            <a:r>
              <a:rPr lang="en-US" dirty="0" smtClean="0"/>
              <a:t>If a write – write miss, item sent to cache from memory, line indicated as exclusive to this processor, all other processors in the shared list are sent an invalidate message</a:t>
            </a:r>
          </a:p>
          <a:p>
            <a:pPr lvl="1"/>
            <a:endParaRPr lang="en-US" dirty="0"/>
          </a:p>
        </p:txBody>
      </p:sp>
    </p:spTree>
    <p:extLst>
      <p:ext uri="{BB962C8B-B14F-4D97-AF65-F5344CB8AC3E}">
        <p14:creationId xmlns:p14="http://schemas.microsoft.com/office/powerpoint/2010/main" val="4075096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a:xfrm>
            <a:off x="838200" y="1690688"/>
            <a:ext cx="10515600" cy="4486275"/>
          </a:xfrm>
        </p:spPr>
        <p:txBody>
          <a:bodyPr/>
          <a:lstStyle/>
          <a:p>
            <a:r>
              <a:rPr lang="en-US" dirty="0"/>
              <a:t>Item exclusive to another cache (any other cache has an invalid value)</a:t>
            </a:r>
          </a:p>
          <a:p>
            <a:pPr lvl="1"/>
            <a:r>
              <a:rPr lang="en-US" dirty="0"/>
              <a:t>If a read – read miss, owner of item is sent request, owner returns item and also writes it to memory, updates from exclusive to shared, request processor added to list of sharing caches</a:t>
            </a:r>
          </a:p>
          <a:p>
            <a:pPr lvl="1"/>
            <a:r>
              <a:rPr lang="en-US" dirty="0" smtClean="0"/>
              <a:t>If a write – write miss, line now has a new owner, message sent to old owner to invalidate its value, directory updates to indicate the new owner</a:t>
            </a:r>
          </a:p>
          <a:p>
            <a:r>
              <a:rPr lang="en-US" dirty="0" smtClean="0"/>
              <a:t>This processor is exclusive owner</a:t>
            </a:r>
          </a:p>
          <a:p>
            <a:pPr lvl="1"/>
            <a:r>
              <a:rPr lang="en-US" dirty="0" smtClean="0"/>
              <a:t>If a read – hit, no other action taken</a:t>
            </a:r>
          </a:p>
          <a:p>
            <a:pPr lvl="1"/>
            <a:r>
              <a:rPr lang="en-US" dirty="0" smtClean="0"/>
              <a:t>If a write – hit, no other action taken</a:t>
            </a:r>
          </a:p>
          <a:p>
            <a:pPr lvl="1"/>
            <a:r>
              <a:rPr lang="en-US" dirty="0" smtClean="0"/>
              <a:t>If the line needs to be removed (being replaced) – write-back, line sent to memory, memory becomes the owner and the only place it is currently stored</a:t>
            </a:r>
            <a:endParaRPr lang="en-US" dirty="0"/>
          </a:p>
        </p:txBody>
      </p:sp>
    </p:spTree>
    <p:extLst>
      <p:ext uri="{BB962C8B-B14F-4D97-AF65-F5344CB8AC3E}">
        <p14:creationId xmlns:p14="http://schemas.microsoft.com/office/powerpoint/2010/main" val="3989558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230306"/>
            <a:ext cx="8229600" cy="1143000"/>
          </a:xfrm>
        </p:spPr>
        <p:txBody>
          <a:bodyPr/>
          <a:lstStyle/>
          <a:p>
            <a:r>
              <a:rPr lang="en-US" dirty="0" smtClean="0"/>
              <a:t>Protocol Messages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5799390"/>
              </p:ext>
            </p:extLst>
          </p:nvPr>
        </p:nvGraphicFramePr>
        <p:xfrm>
          <a:off x="341195" y="944880"/>
          <a:ext cx="11614244" cy="5646566"/>
        </p:xfrm>
        <a:graphic>
          <a:graphicData uri="http://schemas.openxmlformats.org/drawingml/2006/table">
            <a:tbl>
              <a:tblPr firstRow="1" bandRow="1">
                <a:tableStyleId>{5C22544A-7EE6-4342-B048-85BDC9FD1C3A}</a:tableStyleId>
              </a:tblPr>
              <a:tblGrid>
                <a:gridCol w="2280085">
                  <a:extLst>
                    <a:ext uri="{9D8B030D-6E8A-4147-A177-3AD203B41FA5}">
                      <a16:colId xmlns:a16="http://schemas.microsoft.com/office/drawing/2014/main" val="20000"/>
                    </a:ext>
                  </a:extLst>
                </a:gridCol>
                <a:gridCol w="1943278">
                  <a:extLst>
                    <a:ext uri="{9D8B030D-6E8A-4147-A177-3AD203B41FA5}">
                      <a16:colId xmlns:a16="http://schemas.microsoft.com/office/drawing/2014/main" val="20001"/>
                    </a:ext>
                  </a:extLst>
                </a:gridCol>
                <a:gridCol w="1866722">
                  <a:extLst>
                    <a:ext uri="{9D8B030D-6E8A-4147-A177-3AD203B41FA5}">
                      <a16:colId xmlns:a16="http://schemas.microsoft.com/office/drawing/2014/main" val="20002"/>
                    </a:ext>
                  </a:extLst>
                </a:gridCol>
                <a:gridCol w="1195214">
                  <a:extLst>
                    <a:ext uri="{9D8B030D-6E8A-4147-A177-3AD203B41FA5}">
                      <a16:colId xmlns:a16="http://schemas.microsoft.com/office/drawing/2014/main" val="20003"/>
                    </a:ext>
                  </a:extLst>
                </a:gridCol>
                <a:gridCol w="4328945">
                  <a:extLst>
                    <a:ext uri="{9D8B030D-6E8A-4147-A177-3AD203B41FA5}">
                      <a16:colId xmlns:a16="http://schemas.microsoft.com/office/drawing/2014/main" val="20004"/>
                    </a:ext>
                  </a:extLst>
                </a:gridCol>
              </a:tblGrid>
              <a:tr h="240168">
                <a:tc>
                  <a:txBody>
                    <a:bodyPr/>
                    <a:lstStyle/>
                    <a:p>
                      <a:r>
                        <a:rPr lang="en-US" dirty="0" smtClean="0">
                          <a:latin typeface="Times New Roman" pitchFamily="18" charset="0"/>
                          <a:cs typeface="Times New Roman" pitchFamily="18" charset="0"/>
                        </a:rPr>
                        <a:t>Type</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Source</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Destination</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Content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Function</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782802">
                <a:tc>
                  <a:txBody>
                    <a:bodyPr/>
                    <a:lstStyle/>
                    <a:p>
                      <a:r>
                        <a:rPr lang="en-US" sz="2200" dirty="0" smtClean="0">
                          <a:latin typeface="Times New Roman" pitchFamily="18" charset="0"/>
                          <a:cs typeface="Times New Roman" pitchFamily="18" charset="0"/>
                        </a:rPr>
                        <a:t>Read miss</a:t>
                      </a:r>
                      <a:endParaRPr lang="en-US" sz="22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Local cache</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Home directory</a:t>
                      </a:r>
                      <a:endParaRPr lang="en-US" sz="20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P, A</a:t>
                      </a:r>
                      <a:endParaRPr lang="en-US" sz="22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P has a read miss at</a:t>
                      </a:r>
                      <a:r>
                        <a:rPr lang="en-US" sz="2000" baseline="0" dirty="0" smtClean="0">
                          <a:latin typeface="Times New Roman" pitchFamily="18" charset="0"/>
                          <a:cs typeface="Times New Roman" pitchFamily="18" charset="0"/>
                        </a:rPr>
                        <a:t> A, requests data to make P a sharer</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782802">
                <a:tc>
                  <a:txBody>
                    <a:bodyPr/>
                    <a:lstStyle/>
                    <a:p>
                      <a:r>
                        <a:rPr lang="en-US" sz="2200" dirty="0" smtClean="0">
                          <a:latin typeface="Times New Roman" pitchFamily="18" charset="0"/>
                          <a:cs typeface="Times New Roman" pitchFamily="18" charset="0"/>
                        </a:rPr>
                        <a:t>Write miss</a:t>
                      </a:r>
                      <a:endParaRPr lang="en-US" sz="22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Local cache</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Home directory</a:t>
                      </a:r>
                      <a:endParaRPr lang="en-US" sz="20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P, A</a:t>
                      </a:r>
                      <a:endParaRPr lang="en-US" sz="22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P</a:t>
                      </a:r>
                      <a:r>
                        <a:rPr lang="en-US" sz="2000" baseline="0" dirty="0" smtClean="0">
                          <a:latin typeface="Times New Roman" pitchFamily="18" charset="0"/>
                          <a:cs typeface="Times New Roman" pitchFamily="18" charset="0"/>
                        </a:rPr>
                        <a:t> has a write miss at A, requests data and makes P owner</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53528">
                <a:tc>
                  <a:txBody>
                    <a:bodyPr/>
                    <a:lstStyle/>
                    <a:p>
                      <a:r>
                        <a:rPr lang="en-US" sz="2200" dirty="0" smtClean="0">
                          <a:latin typeface="Times New Roman" pitchFamily="18" charset="0"/>
                          <a:cs typeface="Times New Roman" pitchFamily="18" charset="0"/>
                        </a:rPr>
                        <a:t>Invalidate </a:t>
                      </a:r>
                      <a:endParaRPr lang="en-US" sz="22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Local cache</a:t>
                      </a:r>
                      <a:endParaRPr lang="en-US"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Home</a:t>
                      </a:r>
                      <a:r>
                        <a:rPr lang="en-US" sz="2000" baseline="0" dirty="0" smtClean="0">
                          <a:latin typeface="Times New Roman" pitchFamily="18" charset="0"/>
                          <a:cs typeface="Times New Roman" pitchFamily="18" charset="0"/>
                        </a:rPr>
                        <a:t> d</a:t>
                      </a:r>
                      <a:r>
                        <a:rPr lang="en-US" sz="2000" dirty="0" smtClean="0">
                          <a:latin typeface="Times New Roman" pitchFamily="18" charset="0"/>
                          <a:cs typeface="Times New Roman" pitchFamily="18" charset="0"/>
                        </a:rPr>
                        <a:t>irectory</a:t>
                      </a:r>
                      <a:endParaRPr lang="en-US" sz="20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A</a:t>
                      </a:r>
                      <a:endParaRPr lang="en-US" sz="22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Invalidate all remote caches for A</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453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Times New Roman" pitchFamily="18" charset="0"/>
                          <a:cs typeface="Times New Roman" pitchFamily="18" charset="0"/>
                        </a:rPr>
                        <a:t>Invalidate </a:t>
                      </a:r>
                      <a:endParaRPr lang="en-US" sz="22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Home directory</a:t>
                      </a:r>
                      <a:endParaRPr lang="en-US"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Remote </a:t>
                      </a:r>
                      <a:r>
                        <a:rPr lang="en-US" sz="2000" baseline="0" dirty="0" smtClean="0">
                          <a:latin typeface="Times New Roman" pitchFamily="18" charset="0"/>
                          <a:cs typeface="Times New Roman" pitchFamily="18" charset="0"/>
                        </a:rPr>
                        <a:t>cache</a:t>
                      </a:r>
                      <a:endParaRPr lang="en-US" sz="20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A</a:t>
                      </a:r>
                      <a:endParaRPr lang="en-US" sz="22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Invalidate a shared copy of A</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782802">
                <a:tc>
                  <a:txBody>
                    <a:bodyPr/>
                    <a:lstStyle/>
                    <a:p>
                      <a:r>
                        <a:rPr lang="en-US" sz="2200" dirty="0" smtClean="0">
                          <a:latin typeface="Times New Roman" pitchFamily="18" charset="0"/>
                          <a:cs typeface="Times New Roman" pitchFamily="18" charset="0"/>
                        </a:rPr>
                        <a:t>Fetch</a:t>
                      </a:r>
                      <a:endParaRPr lang="en-US" sz="22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Home</a:t>
                      </a:r>
                      <a:r>
                        <a:rPr lang="en-US" sz="2000" baseline="0" dirty="0" smtClean="0">
                          <a:latin typeface="Times New Roman" pitchFamily="18" charset="0"/>
                          <a:cs typeface="Times New Roman" pitchFamily="18" charset="0"/>
                        </a:rPr>
                        <a:t> d</a:t>
                      </a:r>
                      <a:r>
                        <a:rPr lang="en-US" sz="2000" dirty="0" smtClean="0">
                          <a:latin typeface="Times New Roman" pitchFamily="18" charset="0"/>
                          <a:cs typeface="Times New Roman" pitchFamily="18" charset="0"/>
                        </a:rPr>
                        <a:t>irectory</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Remote</a:t>
                      </a:r>
                      <a:r>
                        <a:rPr lang="en-US" sz="2000" baseline="0" dirty="0" smtClean="0">
                          <a:latin typeface="Times New Roman" pitchFamily="18" charset="0"/>
                          <a:cs typeface="Times New Roman" pitchFamily="18" charset="0"/>
                        </a:rPr>
                        <a:t> cache</a:t>
                      </a:r>
                      <a:endParaRPr lang="en-US" sz="20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A</a:t>
                      </a:r>
                      <a:endParaRPr lang="en-US" sz="22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Fetch line A from remote cache,</a:t>
                      </a:r>
                      <a:r>
                        <a:rPr lang="en-US" sz="2000" baseline="0" dirty="0" smtClean="0">
                          <a:latin typeface="Times New Roman" pitchFamily="18" charset="0"/>
                          <a:cs typeface="Times New Roman" pitchFamily="18" charset="0"/>
                        </a:rPr>
                        <a:t> send to home directory and change A to shared</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1118288">
                <a:tc>
                  <a:txBody>
                    <a:bodyPr/>
                    <a:lstStyle/>
                    <a:p>
                      <a:r>
                        <a:rPr lang="en-US" sz="2200" dirty="0" smtClean="0">
                          <a:latin typeface="Times New Roman" pitchFamily="18" charset="0"/>
                          <a:cs typeface="Times New Roman" pitchFamily="18" charset="0"/>
                        </a:rPr>
                        <a:t>Fetch/Invalidate</a:t>
                      </a:r>
                      <a:endParaRPr lang="en-US" sz="22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Home</a:t>
                      </a:r>
                      <a:r>
                        <a:rPr lang="en-US" sz="2000" baseline="0" dirty="0" smtClean="0">
                          <a:latin typeface="Times New Roman" pitchFamily="18" charset="0"/>
                          <a:cs typeface="Times New Roman" pitchFamily="18" charset="0"/>
                        </a:rPr>
                        <a:t> d</a:t>
                      </a:r>
                      <a:r>
                        <a:rPr lang="en-US" sz="2000" dirty="0" smtClean="0">
                          <a:latin typeface="Times New Roman" pitchFamily="18" charset="0"/>
                          <a:cs typeface="Times New Roman" pitchFamily="18" charset="0"/>
                        </a:rPr>
                        <a:t>irectory</a:t>
                      </a:r>
                      <a:endParaRPr lang="en-US"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Remote cache</a:t>
                      </a:r>
                      <a:endParaRPr lang="en-US" sz="20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A</a:t>
                      </a:r>
                      <a:endParaRPr lang="en-US" sz="22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Fetch line A</a:t>
                      </a:r>
                      <a:r>
                        <a:rPr lang="en-US" sz="2000" baseline="0" dirty="0" smtClean="0">
                          <a:latin typeface="Times New Roman" pitchFamily="18" charset="0"/>
                          <a:cs typeface="Times New Roman" pitchFamily="18" charset="0"/>
                        </a:rPr>
                        <a:t> from remote cache, send to home directory and change remote cache’s A to invalid</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453528">
                <a:tc>
                  <a:txBody>
                    <a:bodyPr/>
                    <a:lstStyle/>
                    <a:p>
                      <a:r>
                        <a:rPr lang="en-US" sz="2200" dirty="0" smtClean="0">
                          <a:latin typeface="Times New Roman" pitchFamily="18" charset="0"/>
                          <a:cs typeface="Times New Roman" pitchFamily="18" charset="0"/>
                        </a:rPr>
                        <a:t>Data value reply</a:t>
                      </a:r>
                      <a:endParaRPr lang="en-US" sz="22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Home</a:t>
                      </a:r>
                      <a:r>
                        <a:rPr lang="en-US" sz="2000" baseline="0" dirty="0" smtClean="0">
                          <a:latin typeface="Times New Roman" pitchFamily="18" charset="0"/>
                          <a:cs typeface="Times New Roman" pitchFamily="18" charset="0"/>
                        </a:rPr>
                        <a:t> d</a:t>
                      </a:r>
                      <a:r>
                        <a:rPr lang="en-US" sz="2000" dirty="0" smtClean="0">
                          <a:latin typeface="Times New Roman" pitchFamily="18" charset="0"/>
                          <a:cs typeface="Times New Roman" pitchFamily="18" charset="0"/>
                        </a:rPr>
                        <a:t>irectory</a:t>
                      </a:r>
                      <a:endParaRPr lang="en-US"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Local cache</a:t>
                      </a:r>
                      <a:endParaRPr lang="en-US" sz="20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D</a:t>
                      </a:r>
                      <a:endParaRPr lang="en-US" sz="22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Return D from home</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7"/>
                  </a:ext>
                </a:extLst>
              </a:tr>
              <a:tr h="453528">
                <a:tc>
                  <a:txBody>
                    <a:bodyPr/>
                    <a:lstStyle/>
                    <a:p>
                      <a:r>
                        <a:rPr lang="en-US" sz="2200" dirty="0" smtClean="0">
                          <a:latin typeface="Times New Roman" pitchFamily="18" charset="0"/>
                          <a:cs typeface="Times New Roman" pitchFamily="18" charset="0"/>
                        </a:rPr>
                        <a:t>Data write-back</a:t>
                      </a:r>
                      <a:endParaRPr lang="en-US" sz="22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Remote cache</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Home directory</a:t>
                      </a:r>
                      <a:endParaRPr lang="en-US" sz="20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A, D</a:t>
                      </a:r>
                      <a:endParaRPr lang="en-US" sz="22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Write D back at A</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8"/>
                  </a:ext>
                </a:extLst>
              </a:tr>
            </a:tbl>
          </a:graphicData>
        </a:graphic>
      </p:graphicFrame>
      <p:sp>
        <p:nvSpPr>
          <p:cNvPr id="3" name="TextBox 2"/>
          <p:cNvSpPr txBox="1"/>
          <p:nvPr/>
        </p:nvSpPr>
        <p:spPr>
          <a:xfrm>
            <a:off x="5621513" y="141139"/>
            <a:ext cx="6264920" cy="430887"/>
          </a:xfrm>
          <a:prstGeom prst="rect">
            <a:avLst/>
          </a:prstGeom>
          <a:noFill/>
        </p:spPr>
        <p:txBody>
          <a:bodyPr wrap="none" rtlCol="0">
            <a:spAutoFit/>
          </a:bodyPr>
          <a:lstStyle/>
          <a:p>
            <a:r>
              <a:rPr lang="en-US" sz="2200" dirty="0" smtClean="0">
                <a:latin typeface="Times New Roman" panose="02020603050405020304" pitchFamily="18" charset="0"/>
                <a:cs typeface="Times New Roman" panose="02020603050405020304" pitchFamily="18" charset="0"/>
              </a:rPr>
              <a:t>P = processor node #, A = requested address, D = data</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48286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Multicore Processor Performance</a:t>
            </a:r>
            <a:endParaRPr lang="en-US" dirty="0"/>
          </a:p>
        </p:txBody>
      </p:sp>
      <p:sp>
        <p:nvSpPr>
          <p:cNvPr id="5" name="Content Placeholder 4"/>
          <p:cNvSpPr>
            <a:spLocks noGrp="1"/>
          </p:cNvSpPr>
          <p:nvPr>
            <p:ph idx="1"/>
          </p:nvPr>
        </p:nvSpPr>
        <p:spPr/>
        <p:txBody>
          <a:bodyPr/>
          <a:lstStyle/>
          <a:p>
            <a:r>
              <a:rPr lang="en-US" dirty="0" smtClean="0"/>
              <a:t>We look at 3 examples, IBM Power8, Xeon E7, Spark64 X+</a:t>
            </a:r>
          </a:p>
          <a:p>
            <a:pPr lvl="1"/>
            <a:r>
              <a:rPr lang="en-US" dirty="0"/>
              <a:t>these processors are targeted for servers rather than desktop/laptop units</a:t>
            </a:r>
          </a:p>
          <a:p>
            <a:pPr lvl="1"/>
            <a:r>
              <a:rPr lang="en-US" dirty="0" smtClean="0"/>
              <a:t>the E7 is based on the i7 but has more cores and a slower clock</a:t>
            </a:r>
          </a:p>
          <a:p>
            <a:pPr lvl="1"/>
            <a:r>
              <a:rPr lang="en-US" dirty="0" smtClean="0"/>
              <a:t>notable is that all three implement SMT</a:t>
            </a:r>
          </a:p>
          <a:p>
            <a:r>
              <a:rPr lang="en-US" dirty="0" smtClean="0"/>
              <a:t>The three processors have different approaches to connecting the core and its local cache(s) to the rest of the memory hierarchy</a:t>
            </a:r>
          </a:p>
          <a:p>
            <a:pPr lvl="1"/>
            <a:r>
              <a:rPr lang="en-US" dirty="0" smtClean="0"/>
              <a:t>they all, by necessity, implement some form of cache coherence, in this case they are all based on snoopy caches rather than directory-based approaches</a:t>
            </a:r>
          </a:p>
          <a:p>
            <a:pPr lvl="1"/>
            <a:r>
              <a:rPr lang="en-US" dirty="0" smtClean="0"/>
              <a:t>the power8 is a NUCA, the other two are UMA</a:t>
            </a:r>
          </a:p>
        </p:txBody>
      </p:sp>
    </p:spTree>
    <p:extLst>
      <p:ext uri="{BB962C8B-B14F-4D97-AF65-F5344CB8AC3E}">
        <p14:creationId xmlns:p14="http://schemas.microsoft.com/office/powerpoint/2010/main" val="2642380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0527" y="848677"/>
            <a:ext cx="11249025" cy="5191125"/>
          </a:xfrm>
          <a:prstGeom prst="rect">
            <a:avLst/>
          </a:prstGeom>
        </p:spPr>
      </p:pic>
    </p:spTree>
    <p:extLst>
      <p:ext uri="{BB962C8B-B14F-4D97-AF65-F5344CB8AC3E}">
        <p14:creationId xmlns:p14="http://schemas.microsoft.com/office/powerpoint/2010/main" val="1182639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1472" y="662940"/>
            <a:ext cx="11458575" cy="3886200"/>
          </a:xfrm>
          <a:prstGeom prst="rect">
            <a:avLst/>
          </a:prstGeom>
        </p:spPr>
      </p:pic>
    </p:spTree>
    <p:extLst>
      <p:ext uri="{BB962C8B-B14F-4D97-AF65-F5344CB8AC3E}">
        <p14:creationId xmlns:p14="http://schemas.microsoft.com/office/powerpoint/2010/main" val="864845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198755"/>
            <a:ext cx="10515600" cy="1325563"/>
          </a:xfrm>
        </p:spPr>
        <p:txBody>
          <a:bodyPr/>
          <a:lstStyle/>
          <a:p>
            <a:r>
              <a:rPr lang="en-US" dirty="0" smtClean="0"/>
              <a:t>Memory Layouts</a:t>
            </a:r>
            <a:endParaRPr lang="en-US" dirty="0"/>
          </a:p>
        </p:txBody>
      </p:sp>
      <p:sp>
        <p:nvSpPr>
          <p:cNvPr id="3" name="Content Placeholder 2"/>
          <p:cNvSpPr>
            <a:spLocks noGrp="1"/>
          </p:cNvSpPr>
          <p:nvPr>
            <p:ph idx="1"/>
          </p:nvPr>
        </p:nvSpPr>
        <p:spPr>
          <a:xfrm>
            <a:off x="396240" y="929640"/>
            <a:ext cx="11460480" cy="5928360"/>
          </a:xfrm>
        </p:spPr>
        <p:txBody>
          <a:bodyPr>
            <a:normAutofit/>
          </a:bodyPr>
          <a:lstStyle/>
          <a:p>
            <a:r>
              <a:rPr lang="en-US" dirty="0" smtClean="0"/>
              <a:t>SPARC 64 X+</a:t>
            </a:r>
          </a:p>
          <a:p>
            <a:pPr lvl="1"/>
            <a:r>
              <a:rPr lang="en-US" dirty="0" smtClean="0"/>
              <a:t>each of 16 cores has its own L1 instruction and data caches</a:t>
            </a:r>
          </a:p>
          <a:p>
            <a:pPr lvl="1"/>
            <a:r>
              <a:rPr lang="en-US" dirty="0" smtClean="0"/>
              <a:t>all cores share a single L2 cache (24-way set associative)</a:t>
            </a:r>
          </a:p>
          <a:p>
            <a:pPr lvl="1"/>
            <a:r>
              <a:rPr lang="en-US" dirty="0" smtClean="0"/>
              <a:t>no L3, 4 separate channels to DRAM utilizing a 16x4 switch between the cores and DRAM</a:t>
            </a:r>
          </a:p>
          <a:p>
            <a:r>
              <a:rPr lang="en-US" dirty="0" smtClean="0"/>
              <a:t>Power8</a:t>
            </a:r>
          </a:p>
          <a:p>
            <a:pPr lvl="1"/>
            <a:r>
              <a:rPr lang="en-US" dirty="0" smtClean="0"/>
              <a:t>each core has its own L1 instruction &amp; data caches and L2 cache </a:t>
            </a:r>
          </a:p>
          <a:p>
            <a:pPr lvl="1"/>
            <a:r>
              <a:rPr lang="en-US" dirty="0" smtClean="0"/>
              <a:t>L3 caches are off-chip and shared with each core directly connecting to one </a:t>
            </a:r>
            <a:r>
              <a:rPr lang="en-US" dirty="0" smtClean="0"/>
              <a:t>L2 </a:t>
            </a:r>
            <a:r>
              <a:rPr lang="en-US" dirty="0" smtClean="0"/>
              <a:t>and connecting to all other L3s through an ICN</a:t>
            </a:r>
          </a:p>
          <a:p>
            <a:pPr lvl="2"/>
            <a:r>
              <a:rPr lang="en-US" dirty="0" smtClean="0"/>
              <a:t>this creates a NUCA</a:t>
            </a:r>
          </a:p>
          <a:p>
            <a:pPr lvl="1"/>
            <a:r>
              <a:rPr lang="en-US" dirty="0" smtClean="0"/>
              <a:t>the ICN connects to an L4 and then DRAM </a:t>
            </a:r>
          </a:p>
          <a:p>
            <a:r>
              <a:rPr lang="en-US" dirty="0" smtClean="0"/>
              <a:t>Xeon E7</a:t>
            </a:r>
          </a:p>
          <a:p>
            <a:pPr lvl="1"/>
            <a:r>
              <a:rPr lang="en-US" dirty="0" smtClean="0"/>
              <a:t>similar to the Power8 in configuration but the L3s are structured in rings instead of a true ICN creating a different form of NUCA</a:t>
            </a:r>
          </a:p>
        </p:txBody>
      </p:sp>
    </p:spTree>
    <p:extLst>
      <p:ext uri="{BB962C8B-B14F-4D97-AF65-F5344CB8AC3E}">
        <p14:creationId xmlns:p14="http://schemas.microsoft.com/office/powerpoint/2010/main" val="3824399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2799" y="799206"/>
            <a:ext cx="10016106" cy="5327274"/>
          </a:xfrm>
          <a:prstGeom prst="rect">
            <a:avLst/>
          </a:prstGeom>
        </p:spPr>
      </p:pic>
    </p:spTree>
    <p:extLst>
      <p:ext uri="{BB962C8B-B14F-4D97-AF65-F5344CB8AC3E}">
        <p14:creationId xmlns:p14="http://schemas.microsoft.com/office/powerpoint/2010/main" val="2820970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5277" y="-154675"/>
            <a:ext cx="8229600" cy="1143000"/>
          </a:xfrm>
        </p:spPr>
        <p:txBody>
          <a:bodyPr/>
          <a:lstStyle/>
          <a:p>
            <a:r>
              <a:rPr lang="en-US" dirty="0" smtClean="0"/>
              <a:t>Challenges</a:t>
            </a:r>
            <a:endParaRPr lang="en-US" dirty="0"/>
          </a:p>
        </p:txBody>
      </p:sp>
      <p:sp>
        <p:nvSpPr>
          <p:cNvPr id="3" name="Content Placeholder 2"/>
          <p:cNvSpPr>
            <a:spLocks noGrp="1"/>
          </p:cNvSpPr>
          <p:nvPr>
            <p:ph idx="1"/>
          </p:nvPr>
        </p:nvSpPr>
        <p:spPr>
          <a:xfrm>
            <a:off x="368490" y="682388"/>
            <a:ext cx="11589048" cy="6175612"/>
          </a:xfrm>
        </p:spPr>
        <p:txBody>
          <a:bodyPr>
            <a:normAutofit/>
          </a:bodyPr>
          <a:lstStyle/>
          <a:p>
            <a:r>
              <a:rPr lang="en-US" sz="3200" dirty="0" smtClean="0"/>
              <a:t>We want to minimize communication between processors/cores</a:t>
            </a:r>
          </a:p>
          <a:p>
            <a:pPr lvl="1"/>
            <a:r>
              <a:rPr lang="en-US" sz="2800" dirty="0" smtClean="0"/>
              <a:t>while processors/cores are communicating, they are idle</a:t>
            </a:r>
          </a:p>
          <a:p>
            <a:pPr lvl="2"/>
            <a:r>
              <a:rPr lang="en-US" sz="2400" dirty="0" smtClean="0"/>
              <a:t>example:  we want to achieve 80 times speedup with 100 processors </a:t>
            </a:r>
          </a:p>
          <a:p>
            <a:pPr lvl="2"/>
            <a:r>
              <a:rPr lang="en-US" sz="2400" dirty="0" smtClean="0"/>
              <a:t>what fraction of the processors need to be in use (on average) to achieve this?  </a:t>
            </a:r>
          </a:p>
          <a:p>
            <a:pPr lvl="3"/>
            <a:r>
              <a:rPr lang="en-US" sz="2200" dirty="0" smtClean="0"/>
              <a:t>use Amdahl’s Law assuming processors are idle while they communicate</a:t>
            </a:r>
          </a:p>
          <a:p>
            <a:pPr lvl="2"/>
            <a:r>
              <a:rPr lang="en-US" sz="2400" dirty="0" smtClean="0"/>
              <a:t>80 = 1 / (1 – f + f / 100), solving for f gives us 99.75%</a:t>
            </a:r>
          </a:p>
          <a:p>
            <a:pPr lvl="2"/>
            <a:r>
              <a:rPr lang="en-US" sz="2400" dirty="0" smtClean="0"/>
              <a:t>communication between processors should occur only .25% of the time!</a:t>
            </a:r>
          </a:p>
          <a:p>
            <a:r>
              <a:rPr lang="en-US" sz="3200" dirty="0" smtClean="0"/>
              <a:t>How much parallelism exists within a program to distribute to processors/cores?</a:t>
            </a:r>
          </a:p>
          <a:p>
            <a:pPr lvl="1"/>
            <a:r>
              <a:rPr lang="en-US" sz="2800" dirty="0" smtClean="0"/>
              <a:t>given 100 processors and an application that can use 1, 50 or 100 processors assuming we can use all 100 processors 95% of the time, how much of the remaining 5% needs to employ 50 for a speedup of 80?</a:t>
            </a:r>
          </a:p>
          <a:p>
            <a:pPr lvl="2"/>
            <a:r>
              <a:rPr lang="en-US" sz="2400" dirty="0" smtClean="0"/>
              <a:t>S = 1 / (1 – F100 – F50 + F100 / 100 + F50 / 50), F100 = .95, solving for F50 gives us 4.8%, so we should only use the 1 processor .2% of the time for a speedup of 80!</a:t>
            </a:r>
          </a:p>
        </p:txBody>
      </p:sp>
    </p:spTree>
    <p:extLst>
      <p:ext uri="{BB962C8B-B14F-4D97-AF65-F5344CB8AC3E}">
        <p14:creationId xmlns:p14="http://schemas.microsoft.com/office/powerpoint/2010/main" val="2671492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0301" y="167640"/>
            <a:ext cx="7729511" cy="6562913"/>
          </a:xfrm>
          <a:prstGeom prst="rect">
            <a:avLst/>
          </a:prstGeom>
        </p:spPr>
      </p:pic>
    </p:spTree>
    <p:extLst>
      <p:ext uri="{BB962C8B-B14F-4D97-AF65-F5344CB8AC3E}">
        <p14:creationId xmlns:p14="http://schemas.microsoft.com/office/powerpoint/2010/main" val="107938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35"/>
            <a:ext cx="10515600" cy="1325563"/>
          </a:xfrm>
        </p:spPr>
        <p:txBody>
          <a:bodyPr/>
          <a:lstStyle/>
          <a:p>
            <a:r>
              <a:rPr lang="en-US" dirty="0" smtClean="0"/>
              <a:t>Performance Comparisons</a:t>
            </a:r>
            <a:endParaRPr lang="en-US" dirty="0"/>
          </a:p>
        </p:txBody>
      </p:sp>
      <p:sp>
        <p:nvSpPr>
          <p:cNvPr id="3" name="Content Placeholder 2"/>
          <p:cNvSpPr>
            <a:spLocks noGrp="1"/>
          </p:cNvSpPr>
          <p:nvPr>
            <p:ph idx="1"/>
          </p:nvPr>
        </p:nvSpPr>
        <p:spPr>
          <a:xfrm>
            <a:off x="7572545" y="960120"/>
            <a:ext cx="4556760" cy="5044440"/>
          </a:xfrm>
        </p:spPr>
        <p:txBody>
          <a:bodyPr>
            <a:normAutofit/>
          </a:bodyPr>
          <a:lstStyle/>
          <a:p>
            <a:r>
              <a:rPr lang="en-US" dirty="0" smtClean="0"/>
              <a:t>The graph to the left shows how performance improves as cores are added</a:t>
            </a:r>
          </a:p>
          <a:p>
            <a:pPr lvl="1"/>
            <a:r>
              <a:rPr lang="en-US" dirty="0" smtClean="0"/>
              <a:t>note that each processor’s plot is independent of the others, for instance, they are not comparing the speed of the Power8 to the Xeon E7, these are relative performance improvements as they expand the cores</a:t>
            </a:r>
          </a:p>
          <a:p>
            <a:pPr lvl="1"/>
            <a:r>
              <a:rPr lang="en-US" dirty="0" smtClean="0"/>
              <a:t>the Power8 is 1.5 times faster than the SPARC for 4 cores</a:t>
            </a:r>
            <a:endParaRPr lang="en-US" dirty="0"/>
          </a:p>
        </p:txBody>
      </p:sp>
      <p:pic>
        <p:nvPicPr>
          <p:cNvPr id="4" name="Picture 3"/>
          <p:cNvPicPr>
            <a:picLocks noChangeAspect="1"/>
          </p:cNvPicPr>
          <p:nvPr/>
        </p:nvPicPr>
        <p:blipFill>
          <a:blip r:embed="rId2"/>
          <a:stretch>
            <a:fillRect/>
          </a:stretch>
        </p:blipFill>
        <p:spPr>
          <a:xfrm>
            <a:off x="62695" y="1005839"/>
            <a:ext cx="7509850" cy="5111645"/>
          </a:xfrm>
          <a:prstGeom prst="rect">
            <a:avLst/>
          </a:prstGeom>
        </p:spPr>
      </p:pic>
      <p:sp>
        <p:nvSpPr>
          <p:cNvPr id="5" name="TextBox 4"/>
          <p:cNvSpPr txBox="1"/>
          <p:nvPr/>
        </p:nvSpPr>
        <p:spPr>
          <a:xfrm>
            <a:off x="685800" y="6163203"/>
            <a:ext cx="4964821" cy="430887"/>
          </a:xfrm>
          <a:prstGeom prst="rect">
            <a:avLst/>
          </a:prstGeom>
          <a:noFill/>
        </p:spPr>
        <p:txBody>
          <a:bodyPr wrap="none" rtlCol="0">
            <a:spAutoFit/>
          </a:bodyPr>
          <a:lstStyle/>
          <a:p>
            <a:r>
              <a:rPr lang="en-US" sz="2200" dirty="0" smtClean="0">
                <a:latin typeface="Times New Roman" panose="02020603050405020304" pitchFamily="18" charset="0"/>
                <a:cs typeface="Times New Roman" panose="02020603050405020304" pitchFamily="18" charset="0"/>
              </a:rPr>
              <a:t>This data is from integer benchmarks only</a:t>
            </a:r>
            <a:endParaRPr lang="en-US" sz="2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328713" y="5850299"/>
            <a:ext cx="3044423" cy="769441"/>
          </a:xfrm>
          <a:prstGeom prst="rect">
            <a:avLst/>
          </a:prstGeom>
          <a:noFill/>
        </p:spPr>
        <p:txBody>
          <a:bodyPr wrap="none" rtlCol="0">
            <a:spAutoFit/>
          </a:bodyPr>
          <a:lstStyle/>
          <a:p>
            <a:r>
              <a:rPr lang="en-US" sz="2200" dirty="0" smtClean="0">
                <a:latin typeface="Times New Roman" panose="02020603050405020304" pitchFamily="18" charset="0"/>
                <a:cs typeface="Times New Roman" panose="02020603050405020304" pitchFamily="18" charset="0"/>
              </a:rPr>
              <a:t>Notice how the Xeon E7 </a:t>
            </a:r>
          </a:p>
          <a:p>
            <a:r>
              <a:rPr lang="en-US" sz="2200" dirty="0" smtClean="0">
                <a:latin typeface="Times New Roman" panose="02020603050405020304" pitchFamily="18" charset="0"/>
                <a:cs typeface="Times New Roman" panose="02020603050405020304" pitchFamily="18" charset="0"/>
              </a:rPr>
              <a:t>performs after 40 cores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683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555"/>
            <a:ext cx="10515600" cy="1325563"/>
          </a:xfrm>
        </p:spPr>
        <p:txBody>
          <a:bodyPr/>
          <a:lstStyle/>
          <a:p>
            <a:r>
              <a:rPr lang="en-US" dirty="0" smtClean="0"/>
              <a:t>Future Multicore Scaling</a:t>
            </a:r>
            <a:endParaRPr lang="en-US" dirty="0"/>
          </a:p>
        </p:txBody>
      </p:sp>
      <p:sp>
        <p:nvSpPr>
          <p:cNvPr id="3" name="Content Placeholder 2"/>
          <p:cNvSpPr>
            <a:spLocks noGrp="1"/>
          </p:cNvSpPr>
          <p:nvPr>
            <p:ph idx="1"/>
          </p:nvPr>
        </p:nvSpPr>
        <p:spPr>
          <a:xfrm>
            <a:off x="381000" y="914400"/>
            <a:ext cx="11445240" cy="5943600"/>
          </a:xfrm>
        </p:spPr>
        <p:txBody>
          <a:bodyPr>
            <a:normAutofit/>
          </a:bodyPr>
          <a:lstStyle/>
          <a:p>
            <a:r>
              <a:rPr lang="en-US" dirty="0" smtClean="0"/>
              <a:t>Prior to around 2005, single processors (single core) were improving well enough that multiprocessors/multicores were not relevant</a:t>
            </a:r>
          </a:p>
          <a:p>
            <a:pPr lvl="1"/>
            <a:r>
              <a:rPr lang="en-US" dirty="0" smtClean="0"/>
              <a:t>it was only once miniaturization started leveling off that multi-core became important</a:t>
            </a:r>
          </a:p>
          <a:p>
            <a:pPr lvl="1"/>
            <a:r>
              <a:rPr lang="en-US" dirty="0" smtClean="0"/>
              <a:t>for economic reasons, multi-core is more popular than true multiple processors</a:t>
            </a:r>
          </a:p>
          <a:p>
            <a:pPr lvl="2"/>
            <a:r>
              <a:rPr lang="en-US" dirty="0" smtClean="0"/>
              <a:t>only 1 slot needed on a motherboard, less power consumption, easier to implement</a:t>
            </a:r>
          </a:p>
          <a:p>
            <a:r>
              <a:rPr lang="en-US" dirty="0" smtClean="0"/>
              <a:t>Trying to find more ILP to exploit through a </a:t>
            </a:r>
            <a:r>
              <a:rPr lang="en-US" dirty="0" err="1" smtClean="0"/>
              <a:t>Tomasulo</a:t>
            </a:r>
            <a:r>
              <a:rPr lang="en-US" dirty="0" smtClean="0"/>
              <a:t>-style superscalar is not paying off, so instead we might turn to TLP</a:t>
            </a:r>
          </a:p>
          <a:p>
            <a:r>
              <a:rPr lang="en-US" dirty="0" smtClean="0"/>
              <a:t>But, there is a limitation to how many cores we can employ</a:t>
            </a:r>
          </a:p>
          <a:p>
            <a:pPr lvl="1"/>
            <a:r>
              <a:rPr lang="en-US" dirty="0" smtClean="0"/>
              <a:t>first, there is a space restriction because of the lack of progress in miniaturization</a:t>
            </a:r>
          </a:p>
          <a:p>
            <a:pPr lvl="1"/>
            <a:r>
              <a:rPr lang="en-US" dirty="0" smtClean="0"/>
              <a:t>second, for mobile devices, there is a power consumption problem</a:t>
            </a:r>
          </a:p>
          <a:p>
            <a:pPr lvl="1"/>
            <a:r>
              <a:rPr lang="en-US" dirty="0" smtClean="0"/>
              <a:t>third, there are problems in configuring the cores to communicate with each other and shared memory</a:t>
            </a:r>
          </a:p>
          <a:p>
            <a:pPr lvl="1"/>
            <a:r>
              <a:rPr lang="en-US" dirty="0" smtClean="0"/>
              <a:t>fourth, there is a limitation on how we can parallelize a process’ code into parallel threads</a:t>
            </a:r>
            <a:endParaRPr lang="en-US" dirty="0"/>
          </a:p>
        </p:txBody>
      </p:sp>
    </p:spTree>
    <p:extLst>
      <p:ext uri="{BB962C8B-B14F-4D97-AF65-F5344CB8AC3E}">
        <p14:creationId xmlns:p14="http://schemas.microsoft.com/office/powerpoint/2010/main" val="1065761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Speculating the Future</a:t>
            </a:r>
            <a:endParaRPr lang="en-US" dirty="0"/>
          </a:p>
        </p:txBody>
      </p:sp>
      <p:sp>
        <p:nvSpPr>
          <p:cNvPr id="3" name="Content Placeholder 2"/>
          <p:cNvSpPr>
            <a:spLocks noGrp="1"/>
          </p:cNvSpPr>
          <p:nvPr>
            <p:ph idx="1"/>
          </p:nvPr>
        </p:nvSpPr>
        <p:spPr/>
        <p:txBody>
          <a:bodyPr/>
          <a:lstStyle/>
          <a:p>
            <a:r>
              <a:rPr lang="en-US" dirty="0" smtClean="0"/>
              <a:t>Its expected that the next doubling of transistor count for a 2016 processor will arrive around 2022-2024 (6-8 years instead of 2)</a:t>
            </a:r>
          </a:p>
          <a:p>
            <a:r>
              <a:rPr lang="en-US" dirty="0" smtClean="0"/>
              <a:t>Such a processor will compare to the 2016 as follows</a:t>
            </a:r>
            <a:endParaRPr lang="en-US" dirty="0"/>
          </a:p>
        </p:txBody>
      </p:sp>
      <p:pic>
        <p:nvPicPr>
          <p:cNvPr id="4" name="Picture 3"/>
          <p:cNvPicPr>
            <a:picLocks noChangeAspect="1"/>
          </p:cNvPicPr>
          <p:nvPr/>
        </p:nvPicPr>
        <p:blipFill>
          <a:blip r:embed="rId2"/>
          <a:stretch>
            <a:fillRect/>
          </a:stretch>
        </p:blipFill>
        <p:spPr>
          <a:xfrm>
            <a:off x="338918" y="3481227"/>
            <a:ext cx="11533042" cy="2695736"/>
          </a:xfrm>
          <a:prstGeom prst="rect">
            <a:avLst/>
          </a:prstGeom>
        </p:spPr>
      </p:pic>
    </p:spTree>
    <p:extLst>
      <p:ext uri="{BB962C8B-B14F-4D97-AF65-F5344CB8AC3E}">
        <p14:creationId xmlns:p14="http://schemas.microsoft.com/office/powerpoint/2010/main" val="846351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515"/>
            <a:ext cx="10515600" cy="1325563"/>
          </a:xfrm>
        </p:spPr>
        <p:txBody>
          <a:bodyPr/>
          <a:lstStyle/>
          <a:p>
            <a:r>
              <a:rPr lang="en-US" dirty="0" smtClean="0"/>
              <a:t>Example</a:t>
            </a:r>
            <a:endParaRPr lang="en-US" dirty="0"/>
          </a:p>
        </p:txBody>
      </p:sp>
      <p:sp>
        <p:nvSpPr>
          <p:cNvPr id="3" name="Content Placeholder 2"/>
          <p:cNvSpPr>
            <a:spLocks noGrp="1"/>
          </p:cNvSpPr>
          <p:nvPr>
            <p:ph idx="1"/>
          </p:nvPr>
        </p:nvSpPr>
        <p:spPr>
          <a:xfrm>
            <a:off x="838200" y="868680"/>
            <a:ext cx="10515600" cy="5791200"/>
          </a:xfrm>
        </p:spPr>
        <p:txBody>
          <a:bodyPr>
            <a:normAutofit/>
          </a:bodyPr>
          <a:lstStyle/>
          <a:p>
            <a:r>
              <a:rPr lang="en-US" dirty="0" smtClean="0"/>
              <a:t>Assume we can build a 96-core processor</a:t>
            </a:r>
          </a:p>
          <a:p>
            <a:r>
              <a:rPr lang="en-US" dirty="0" smtClean="0"/>
              <a:t>On average, 54 cores are busy</a:t>
            </a:r>
          </a:p>
          <a:p>
            <a:pPr lvl="1"/>
            <a:r>
              <a:rPr lang="en-US" dirty="0" smtClean="0"/>
              <a:t>90% of the time, we can employ all cores</a:t>
            </a:r>
          </a:p>
          <a:p>
            <a:pPr lvl="1"/>
            <a:r>
              <a:rPr lang="en-US" dirty="0" smtClean="0"/>
              <a:t>9% of the time, we can employ 50 cores</a:t>
            </a:r>
          </a:p>
          <a:p>
            <a:pPr lvl="1"/>
            <a:r>
              <a:rPr lang="en-US" dirty="0" smtClean="0"/>
              <a:t>1% of the time, we can employ 1 core</a:t>
            </a:r>
          </a:p>
          <a:p>
            <a:r>
              <a:rPr lang="en-US" dirty="0" smtClean="0"/>
              <a:t>What is the speedup?  </a:t>
            </a:r>
          </a:p>
          <a:p>
            <a:pPr lvl="1"/>
            <a:r>
              <a:rPr lang="en-US" dirty="0" smtClean="0"/>
              <a:t>Average core usage = 54 = max cores * .9 + 50 * .09 + 1 * .01, solving for max cores gives us (54 – 4.51) / .9 = max cores = 54.99 (55)</a:t>
            </a:r>
          </a:p>
          <a:p>
            <a:pPr lvl="1"/>
            <a:r>
              <a:rPr lang="en-US" dirty="0" smtClean="0"/>
              <a:t>Speedup = 1 / (.90 / 55 + .09 / 50 + .01 / 1) = 35.5</a:t>
            </a:r>
          </a:p>
          <a:p>
            <a:r>
              <a:rPr lang="en-US" dirty="0" smtClean="0"/>
              <a:t>What is the speedup if we have 24 processors?</a:t>
            </a:r>
          </a:p>
          <a:p>
            <a:pPr lvl="1"/>
            <a:r>
              <a:rPr lang="en-US" dirty="0" smtClean="0"/>
              <a:t>We can employ at least 24 processors 99% of the time and 1 processor 1%</a:t>
            </a:r>
          </a:p>
          <a:p>
            <a:pPr lvl="1"/>
            <a:r>
              <a:rPr lang="en-US" dirty="0" smtClean="0"/>
              <a:t>Speedup = 1 / (.99 / 24 + .01 / 1) = 19.5</a:t>
            </a:r>
          </a:p>
          <a:p>
            <a:r>
              <a:rPr lang="en-US" dirty="0" smtClean="0"/>
              <a:t>Notice that our speedup is closer to linear with only 24 cores</a:t>
            </a:r>
          </a:p>
        </p:txBody>
      </p:sp>
    </p:spTree>
    <p:extLst>
      <p:ext uri="{BB962C8B-B14F-4D97-AF65-F5344CB8AC3E}">
        <p14:creationId xmlns:p14="http://schemas.microsoft.com/office/powerpoint/2010/main" val="433131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138"/>
            <a:ext cx="10515600" cy="1325563"/>
          </a:xfrm>
        </p:spPr>
        <p:txBody>
          <a:bodyPr/>
          <a:lstStyle/>
          <a:p>
            <a:r>
              <a:rPr lang="en-US" dirty="0" smtClean="0"/>
              <a:t>Continued</a:t>
            </a:r>
            <a:endParaRPr lang="en-US" dirty="0"/>
          </a:p>
        </p:txBody>
      </p:sp>
      <p:sp>
        <p:nvSpPr>
          <p:cNvPr id="3" name="Content Placeholder 2"/>
          <p:cNvSpPr>
            <a:spLocks noGrp="1"/>
          </p:cNvSpPr>
          <p:nvPr>
            <p:ph idx="1"/>
          </p:nvPr>
        </p:nvSpPr>
        <p:spPr>
          <a:xfrm>
            <a:off x="259307" y="832338"/>
            <a:ext cx="11586950" cy="6025661"/>
          </a:xfrm>
        </p:spPr>
        <p:txBody>
          <a:bodyPr>
            <a:normAutofit lnSpcReduction="10000"/>
          </a:bodyPr>
          <a:lstStyle/>
          <a:p>
            <a:r>
              <a:rPr lang="en-US" sz="3200" dirty="0" smtClean="0"/>
              <a:t>Another challenge is the large latency of contacting other processor(s)/core(s) during communication</a:t>
            </a:r>
          </a:p>
          <a:p>
            <a:pPr lvl="1"/>
            <a:r>
              <a:rPr lang="en-US" sz="2800" dirty="0" smtClean="0"/>
              <a:t>latency might be 35-50 clock cycles for cores on a shared chip but 100-300 clock cycles for processors that use an interconnection network to communicate (see slide 15)</a:t>
            </a:r>
          </a:p>
          <a:p>
            <a:r>
              <a:rPr lang="en-US" sz="3200" dirty="0" smtClean="0"/>
              <a:t>Example:  32 processors, 100 ns latency to shared (remote) memory</a:t>
            </a:r>
          </a:p>
          <a:p>
            <a:pPr lvl="1"/>
            <a:r>
              <a:rPr lang="en-US" sz="2800" dirty="0" smtClean="0"/>
              <a:t>assume all memory references to a processor’s local memory are hits, processor stalls when needing to access shared memory</a:t>
            </a:r>
          </a:p>
          <a:p>
            <a:pPr lvl="2"/>
            <a:r>
              <a:rPr lang="en-US" sz="2400" dirty="0" smtClean="0"/>
              <a:t>4 GHz clock rate (miss penalty = 100ns / .25ns = 400 cycles) </a:t>
            </a:r>
          </a:p>
          <a:p>
            <a:pPr lvl="2"/>
            <a:r>
              <a:rPr lang="en-US" sz="2400" dirty="0" smtClean="0"/>
              <a:t>base CPI of .5</a:t>
            </a:r>
          </a:p>
          <a:p>
            <a:pPr lvl="1"/>
            <a:r>
              <a:rPr lang="en-US" sz="2800" dirty="0" smtClean="0"/>
              <a:t>how much faster does a program execute that never accesses shared memory as opposed to one with .2% of all instructions accessing shared memory?</a:t>
            </a:r>
          </a:p>
          <a:p>
            <a:pPr lvl="1"/>
            <a:r>
              <a:rPr lang="en-US" sz="2800" dirty="0" smtClean="0"/>
              <a:t>CPI = .5 + remote request rate * miss penalty = .5 + .2% * 400 = 1.3</a:t>
            </a:r>
          </a:p>
          <a:p>
            <a:pPr lvl="1"/>
            <a:r>
              <a:rPr lang="en-US" sz="2800" dirty="0" smtClean="0"/>
              <a:t>program with no shared memory access is 1.3/.5 = 2.6 times faster!</a:t>
            </a:r>
            <a:endParaRPr lang="en-US" sz="2800" dirty="0"/>
          </a:p>
        </p:txBody>
      </p:sp>
    </p:spTree>
    <p:extLst>
      <p:ext uri="{BB962C8B-B14F-4D97-AF65-F5344CB8AC3E}">
        <p14:creationId xmlns:p14="http://schemas.microsoft.com/office/powerpoint/2010/main" val="521921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lstStyle/>
          <a:p>
            <a:r>
              <a:rPr lang="en-US" dirty="0" smtClean="0"/>
              <a:t>Cache Coherence</a:t>
            </a:r>
            <a:endParaRPr lang="en-US" dirty="0"/>
          </a:p>
        </p:txBody>
      </p:sp>
      <p:sp>
        <p:nvSpPr>
          <p:cNvPr id="3" name="Content Placeholder 2"/>
          <p:cNvSpPr>
            <a:spLocks noGrp="1"/>
          </p:cNvSpPr>
          <p:nvPr>
            <p:ph idx="1"/>
          </p:nvPr>
        </p:nvSpPr>
        <p:spPr>
          <a:xfrm>
            <a:off x="245659" y="914400"/>
            <a:ext cx="11122925" cy="3111689"/>
          </a:xfrm>
        </p:spPr>
        <p:txBody>
          <a:bodyPr>
            <a:normAutofit/>
          </a:bodyPr>
          <a:lstStyle/>
          <a:p>
            <a:r>
              <a:rPr lang="en-US" dirty="0" smtClean="0"/>
              <a:t>The most challenging aspect of a shared memory architecture is ensuring data coherence across processors</a:t>
            </a:r>
          </a:p>
          <a:p>
            <a:pPr lvl="1"/>
            <a:r>
              <a:rPr lang="en-US" dirty="0" smtClean="0"/>
              <a:t>what happens if two processors both read the same datum from shared memory into a local cache?  </a:t>
            </a:r>
          </a:p>
          <a:p>
            <a:pPr lvl="1"/>
            <a:r>
              <a:rPr lang="en-US" dirty="0"/>
              <a:t>i</a:t>
            </a:r>
            <a:r>
              <a:rPr lang="en-US" dirty="0" smtClean="0"/>
              <a:t>f one processor changes the datum, the other processor has a </a:t>
            </a:r>
            <a:r>
              <a:rPr lang="en-US" i="1" dirty="0" smtClean="0"/>
              <a:t>stale </a:t>
            </a:r>
            <a:r>
              <a:rPr lang="en-US" dirty="0" smtClean="0"/>
              <a:t>value</a:t>
            </a:r>
          </a:p>
          <a:p>
            <a:pPr lvl="1"/>
            <a:r>
              <a:rPr lang="en-US" dirty="0" smtClean="0"/>
              <a:t>how do we alert the other processor to update the value?</a:t>
            </a:r>
          </a:p>
          <a:p>
            <a:r>
              <a:rPr lang="en-US" dirty="0" smtClean="0"/>
              <a:t>Consider the following time line of events (assume write-through cache)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0572561"/>
              </p:ext>
            </p:extLst>
          </p:nvPr>
        </p:nvGraphicFramePr>
        <p:xfrm>
          <a:off x="150124" y="4026089"/>
          <a:ext cx="7965743" cy="2693158"/>
        </p:xfrm>
        <a:graphic>
          <a:graphicData uri="http://schemas.openxmlformats.org/drawingml/2006/table">
            <a:tbl>
              <a:tblPr firstRow="1" bandRow="1">
                <a:tableStyleId>{5C22544A-7EE6-4342-B048-85BDC9FD1C3A}</a:tableStyleId>
              </a:tblPr>
              <a:tblGrid>
                <a:gridCol w="995718">
                  <a:extLst>
                    <a:ext uri="{9D8B030D-6E8A-4147-A177-3AD203B41FA5}">
                      <a16:colId xmlns:a16="http://schemas.microsoft.com/office/drawing/2014/main" val="20000"/>
                    </a:ext>
                  </a:extLst>
                </a:gridCol>
                <a:gridCol w="2456104">
                  <a:extLst>
                    <a:ext uri="{9D8B030D-6E8A-4147-A177-3AD203B41FA5}">
                      <a16:colId xmlns:a16="http://schemas.microsoft.com/office/drawing/2014/main" val="20001"/>
                    </a:ext>
                  </a:extLst>
                </a:gridCol>
                <a:gridCol w="1593149">
                  <a:extLst>
                    <a:ext uri="{9D8B030D-6E8A-4147-A177-3AD203B41FA5}">
                      <a16:colId xmlns:a16="http://schemas.microsoft.com/office/drawing/2014/main" val="20002"/>
                    </a:ext>
                  </a:extLst>
                </a:gridCol>
                <a:gridCol w="1564901">
                  <a:extLst>
                    <a:ext uri="{9D8B030D-6E8A-4147-A177-3AD203B41FA5}">
                      <a16:colId xmlns:a16="http://schemas.microsoft.com/office/drawing/2014/main" val="20003"/>
                    </a:ext>
                  </a:extLst>
                </a:gridCol>
                <a:gridCol w="1355871">
                  <a:extLst>
                    <a:ext uri="{9D8B030D-6E8A-4147-A177-3AD203B41FA5}">
                      <a16:colId xmlns:a16="http://schemas.microsoft.com/office/drawing/2014/main" val="20004"/>
                    </a:ext>
                  </a:extLst>
                </a:gridCol>
              </a:tblGrid>
              <a:tr h="825902">
                <a:tc>
                  <a:txBody>
                    <a:bodyPr/>
                    <a:lstStyle/>
                    <a:p>
                      <a:r>
                        <a:rPr lang="en-US" sz="2200" dirty="0" smtClean="0">
                          <a:latin typeface="Times New Roman" pitchFamily="18" charset="0"/>
                          <a:cs typeface="Times New Roman" pitchFamily="18" charset="0"/>
                        </a:rPr>
                        <a:t>Time</a:t>
                      </a:r>
                      <a:endParaRPr lang="en-US" sz="22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Event</a:t>
                      </a:r>
                      <a:endParaRPr lang="en-US" sz="22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A’s</a:t>
                      </a:r>
                      <a:r>
                        <a:rPr lang="en-US" sz="2200" baseline="0" dirty="0" smtClean="0">
                          <a:latin typeface="Times New Roman" pitchFamily="18" charset="0"/>
                          <a:cs typeface="Times New Roman" pitchFamily="18" charset="0"/>
                        </a:rPr>
                        <a:t> Cache storing </a:t>
                      </a:r>
                      <a:r>
                        <a:rPr lang="en-US" sz="2200" dirty="0" smtClean="0">
                          <a:latin typeface="Times New Roman" pitchFamily="18" charset="0"/>
                          <a:cs typeface="Times New Roman" pitchFamily="18" charset="0"/>
                        </a:rPr>
                        <a:t>X</a:t>
                      </a:r>
                      <a:endParaRPr lang="en-US" sz="22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B’s Cache storing X</a:t>
                      </a:r>
                      <a:endParaRPr lang="en-US" sz="22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Memory item X</a:t>
                      </a:r>
                      <a:endParaRPr lang="en-US" sz="22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66814">
                <a:tc>
                  <a:txBody>
                    <a:bodyPr/>
                    <a:lstStyle/>
                    <a:p>
                      <a:r>
                        <a:rPr lang="en-US" sz="2200" dirty="0" smtClean="0">
                          <a:latin typeface="Times New Roman" pitchFamily="18" charset="0"/>
                          <a:cs typeface="Times New Roman" pitchFamily="18" charset="0"/>
                        </a:rPr>
                        <a:t>0</a:t>
                      </a:r>
                      <a:endParaRPr lang="en-US" sz="2200" dirty="0">
                        <a:latin typeface="Times New Roman" pitchFamily="18" charset="0"/>
                        <a:cs typeface="Times New Roman" pitchFamily="18" charset="0"/>
                      </a:endParaRPr>
                    </a:p>
                  </a:txBody>
                  <a:tcPr/>
                </a:tc>
                <a:tc>
                  <a:txBody>
                    <a:bodyPr/>
                    <a:lstStyle/>
                    <a:p>
                      <a:endParaRPr lang="en-US" sz="22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1</a:t>
                      </a:r>
                      <a:endParaRPr lang="en-US" sz="22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466814">
                <a:tc>
                  <a:txBody>
                    <a:bodyPr/>
                    <a:lstStyle/>
                    <a:p>
                      <a:r>
                        <a:rPr lang="en-US" sz="2200" dirty="0" smtClean="0">
                          <a:latin typeface="Times New Roman" pitchFamily="18" charset="0"/>
                          <a:cs typeface="Times New Roman" pitchFamily="18" charset="0"/>
                        </a:rPr>
                        <a:t>1</a:t>
                      </a:r>
                      <a:endParaRPr lang="en-US" sz="22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A reads X</a:t>
                      </a:r>
                      <a:endParaRPr lang="en-US" sz="22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1</a:t>
                      </a:r>
                      <a:endParaRPr lang="en-US" sz="22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1</a:t>
                      </a:r>
                      <a:endParaRPr lang="en-US" sz="22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66814">
                <a:tc>
                  <a:txBody>
                    <a:bodyPr/>
                    <a:lstStyle/>
                    <a:p>
                      <a:r>
                        <a:rPr lang="en-US" sz="2200" dirty="0" smtClean="0">
                          <a:latin typeface="Times New Roman" pitchFamily="18" charset="0"/>
                          <a:cs typeface="Times New Roman" pitchFamily="18" charset="0"/>
                        </a:rPr>
                        <a:t>2</a:t>
                      </a:r>
                      <a:endParaRPr lang="en-US" sz="22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B reads X</a:t>
                      </a:r>
                      <a:endParaRPr lang="en-US" sz="22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1</a:t>
                      </a:r>
                      <a:endParaRPr lang="en-US" sz="22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1</a:t>
                      </a:r>
                      <a:endParaRPr lang="en-US" sz="22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1</a:t>
                      </a:r>
                      <a:endParaRPr lang="en-US" sz="22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466814">
                <a:tc>
                  <a:txBody>
                    <a:bodyPr/>
                    <a:lstStyle/>
                    <a:p>
                      <a:r>
                        <a:rPr lang="en-US" sz="2200" dirty="0" smtClean="0">
                          <a:latin typeface="Times New Roman" pitchFamily="18" charset="0"/>
                          <a:cs typeface="Times New Roman" pitchFamily="18" charset="0"/>
                        </a:rPr>
                        <a:t>3</a:t>
                      </a:r>
                      <a:endParaRPr lang="en-US" sz="22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A writes 0 into X</a:t>
                      </a:r>
                      <a:endParaRPr lang="en-US" sz="22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0</a:t>
                      </a:r>
                      <a:endParaRPr lang="en-US" sz="22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1</a:t>
                      </a:r>
                      <a:endParaRPr lang="en-US" sz="22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0</a:t>
                      </a:r>
                      <a:endParaRPr lang="en-US" sz="22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8339124" y="4454045"/>
            <a:ext cx="3734677" cy="1938992"/>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Note:  in a write-back cache, X </a:t>
            </a:r>
          </a:p>
          <a:p>
            <a:r>
              <a:rPr lang="en-US" sz="2000" dirty="0" smtClean="0">
                <a:latin typeface="Times New Roman" panose="02020603050405020304" pitchFamily="18" charset="0"/>
                <a:cs typeface="Times New Roman" panose="02020603050405020304" pitchFamily="18" charset="0"/>
              </a:rPr>
              <a:t>is written back to memory later, so</a:t>
            </a:r>
          </a:p>
          <a:p>
            <a:r>
              <a:rPr lang="en-US" sz="2000" dirty="0" smtClean="0">
                <a:latin typeface="Times New Roman" panose="02020603050405020304" pitchFamily="18" charset="0"/>
                <a:cs typeface="Times New Roman" panose="02020603050405020304" pitchFamily="18" charset="0"/>
              </a:rPr>
              <a:t>X in memory would remain 1</a:t>
            </a:r>
          </a:p>
          <a:p>
            <a:r>
              <a:rPr lang="en-US" sz="2000" dirty="0" smtClean="0">
                <a:latin typeface="Times New Roman" panose="02020603050405020304" pitchFamily="18" charset="0"/>
                <a:cs typeface="Times New Roman" panose="02020603050405020304" pitchFamily="18" charset="0"/>
              </a:rPr>
              <a:t>for some amount of time meaning</a:t>
            </a:r>
          </a:p>
          <a:p>
            <a:r>
              <a:rPr lang="en-US" sz="2000" dirty="0" smtClean="0">
                <a:latin typeface="Times New Roman" panose="02020603050405020304" pitchFamily="18" charset="0"/>
                <a:cs typeface="Times New Roman" panose="02020603050405020304" pitchFamily="18" charset="0"/>
              </a:rPr>
              <a:t>two values are stale, at least for</a:t>
            </a:r>
          </a:p>
          <a:p>
            <a:r>
              <a:rPr lang="en-US" sz="2000" dirty="0" smtClean="0">
                <a:latin typeface="Times New Roman" panose="02020603050405020304" pitchFamily="18" charset="0"/>
                <a:cs typeface="Times New Roman" panose="02020603050405020304" pitchFamily="18" charset="0"/>
              </a:rPr>
              <a:t>a time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7594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lstStyle/>
          <a:p>
            <a:r>
              <a:rPr lang="en-US" dirty="0" smtClean="0"/>
              <a:t>Cache Coherence Problem</a:t>
            </a:r>
            <a:endParaRPr lang="en-US" dirty="0"/>
          </a:p>
        </p:txBody>
      </p:sp>
      <p:sp>
        <p:nvSpPr>
          <p:cNvPr id="3" name="Content Placeholder 2"/>
          <p:cNvSpPr>
            <a:spLocks noGrp="1"/>
          </p:cNvSpPr>
          <p:nvPr>
            <p:ph idx="1"/>
          </p:nvPr>
        </p:nvSpPr>
        <p:spPr>
          <a:xfrm>
            <a:off x="191069" y="762000"/>
            <a:ext cx="11873552" cy="6096000"/>
          </a:xfrm>
        </p:spPr>
        <p:txBody>
          <a:bodyPr>
            <a:normAutofit/>
          </a:bodyPr>
          <a:lstStyle/>
          <a:p>
            <a:r>
              <a:rPr lang="en-US" sz="3200" dirty="0" smtClean="0"/>
              <a:t>We need our memory system to be both </a:t>
            </a:r>
            <a:r>
              <a:rPr lang="en-US" sz="3200" i="1" dirty="0" smtClean="0"/>
              <a:t>coherent</a:t>
            </a:r>
            <a:r>
              <a:rPr lang="en-US" sz="3200" dirty="0" smtClean="0"/>
              <a:t> and </a:t>
            </a:r>
            <a:r>
              <a:rPr lang="en-US" sz="3200" i="1" dirty="0" smtClean="0"/>
              <a:t>consistent</a:t>
            </a:r>
          </a:p>
          <a:p>
            <a:pPr lvl="1"/>
            <a:r>
              <a:rPr lang="en-US" sz="2800" dirty="0" smtClean="0"/>
              <a:t>a memory system is coherent if</a:t>
            </a:r>
          </a:p>
          <a:p>
            <a:pPr lvl="2"/>
            <a:r>
              <a:rPr lang="en-US" sz="2400" dirty="0" smtClean="0"/>
              <a:t>a write by processor P to X followed by a read by P from X with no writes of X by any other processor always returns the value written previously by P</a:t>
            </a:r>
          </a:p>
          <a:p>
            <a:pPr lvl="2"/>
            <a:r>
              <a:rPr lang="en-US" sz="2400" dirty="0" smtClean="0"/>
              <a:t>a write by a processor to X followed by a read of a different processor of X always returns the written value as long as the write and read are separated by a sufficient amount of time and no other write to X occurs in that time</a:t>
            </a:r>
          </a:p>
          <a:p>
            <a:pPr lvl="2"/>
            <a:r>
              <a:rPr lang="en-US" sz="2400" dirty="0" smtClean="0"/>
              <a:t>writes to the same location are serialized so that the writes are seen by all processors in the same order</a:t>
            </a:r>
          </a:p>
          <a:p>
            <a:pPr lvl="1"/>
            <a:r>
              <a:rPr lang="en-US" sz="2800" dirty="0" smtClean="0"/>
              <a:t>consistency determines when a written value will be returned by a later read</a:t>
            </a:r>
          </a:p>
          <a:p>
            <a:pPr lvl="2"/>
            <a:r>
              <a:rPr lang="en-US" sz="2400" dirty="0" smtClean="0"/>
              <a:t>assume a write is only complete once that write becomes available to </a:t>
            </a:r>
            <a:r>
              <a:rPr lang="en-US" sz="2400" i="1" dirty="0" smtClean="0"/>
              <a:t>all processors </a:t>
            </a:r>
          </a:p>
          <a:p>
            <a:pPr lvl="3"/>
            <a:r>
              <a:rPr lang="en-US" sz="2200" dirty="0" smtClean="0"/>
              <a:t>a write to a local cache does not mean a write has completed</a:t>
            </a:r>
          </a:p>
          <a:p>
            <a:pPr lvl="3"/>
            <a:r>
              <a:rPr lang="en-US" sz="2200" dirty="0" smtClean="0"/>
              <a:t>the write must also be made to shared memory</a:t>
            </a:r>
          </a:p>
          <a:p>
            <a:pPr lvl="2"/>
            <a:r>
              <a:rPr lang="en-US" sz="2400" dirty="0" smtClean="0"/>
              <a:t>if two writes take place, to X and Y, then all processors must see the two writes in the same order (X first and then Y for instance)</a:t>
            </a:r>
            <a:endParaRPr lang="en-US" sz="2400" dirty="0"/>
          </a:p>
        </p:txBody>
      </p:sp>
    </p:spTree>
    <p:extLst>
      <p:ext uri="{BB962C8B-B14F-4D97-AF65-F5344CB8AC3E}">
        <p14:creationId xmlns:p14="http://schemas.microsoft.com/office/powerpoint/2010/main" val="3005616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452" y="-92122"/>
            <a:ext cx="8229600" cy="1143000"/>
          </a:xfrm>
        </p:spPr>
        <p:txBody>
          <a:bodyPr/>
          <a:lstStyle/>
          <a:p>
            <a:r>
              <a:rPr lang="en-US" dirty="0" smtClean="0"/>
              <a:t>Snooping Coherence Protocol</a:t>
            </a:r>
            <a:endParaRPr lang="en-US" dirty="0"/>
          </a:p>
        </p:txBody>
      </p:sp>
      <p:sp>
        <p:nvSpPr>
          <p:cNvPr id="3" name="Content Placeholder 2"/>
          <p:cNvSpPr>
            <a:spLocks noGrp="1"/>
          </p:cNvSpPr>
          <p:nvPr>
            <p:ph idx="1"/>
          </p:nvPr>
        </p:nvSpPr>
        <p:spPr>
          <a:xfrm>
            <a:off x="395784" y="859809"/>
            <a:ext cx="11354937" cy="5998191"/>
          </a:xfrm>
        </p:spPr>
        <p:txBody>
          <a:bodyPr>
            <a:normAutofit/>
          </a:bodyPr>
          <a:lstStyle/>
          <a:p>
            <a:r>
              <a:rPr lang="en-US" sz="3200" dirty="0" smtClean="0"/>
              <a:t>In an SMP, all processors have their own local caches</a:t>
            </a:r>
          </a:p>
          <a:p>
            <a:r>
              <a:rPr lang="en-US" sz="3200" dirty="0"/>
              <a:t>T</a:t>
            </a:r>
            <a:r>
              <a:rPr lang="en-US" sz="3200" dirty="0" smtClean="0"/>
              <a:t>hese caches connect to the next level of the memory hierarchy by a single common bus</a:t>
            </a:r>
          </a:p>
          <a:p>
            <a:pPr lvl="1"/>
            <a:r>
              <a:rPr lang="en-US" sz="2800" dirty="0" smtClean="0"/>
              <a:t>the caches listen to this bus for write updates</a:t>
            </a:r>
          </a:p>
          <a:p>
            <a:pPr lvl="1"/>
            <a:r>
              <a:rPr lang="en-US" sz="2800" dirty="0" smtClean="0"/>
              <a:t>we refer to these caches as “snoopy” caches</a:t>
            </a:r>
          </a:p>
          <a:p>
            <a:r>
              <a:rPr lang="en-US" sz="3200" dirty="0" smtClean="0"/>
              <a:t>Data fall into one of three categories</a:t>
            </a:r>
          </a:p>
          <a:p>
            <a:pPr lvl="1"/>
            <a:r>
              <a:rPr lang="en-US" sz="2800" dirty="0" smtClean="0"/>
              <a:t>Shared – datum that can be read by anyone and is valid to all</a:t>
            </a:r>
          </a:p>
          <a:p>
            <a:pPr lvl="1"/>
            <a:r>
              <a:rPr lang="en-US" sz="2800" dirty="0" smtClean="0"/>
              <a:t>Modified – datum has been modified by this processor which must update all other processors</a:t>
            </a:r>
          </a:p>
          <a:p>
            <a:pPr lvl="1"/>
            <a:r>
              <a:rPr lang="en-US" sz="2800" dirty="0" smtClean="0"/>
              <a:t>Invalid – datum has been modified by another processor but this processor has not yet received the update so its version is invalid</a:t>
            </a:r>
          </a:p>
          <a:p>
            <a:pPr lvl="2"/>
            <a:r>
              <a:rPr lang="en-US" sz="2400" dirty="0" smtClean="0"/>
              <a:t>note this refers to “datum” but really means the datum’s entire refill line</a:t>
            </a:r>
          </a:p>
        </p:txBody>
      </p:sp>
    </p:spTree>
    <p:extLst>
      <p:ext uri="{BB962C8B-B14F-4D97-AF65-F5344CB8AC3E}">
        <p14:creationId xmlns:p14="http://schemas.microsoft.com/office/powerpoint/2010/main" val="844279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Snooping Cache Write Protocols</a:t>
            </a:r>
            <a:endParaRPr lang="en-US" dirty="0"/>
          </a:p>
        </p:txBody>
      </p:sp>
      <p:sp>
        <p:nvSpPr>
          <p:cNvPr id="3" name="Content Placeholder 2"/>
          <p:cNvSpPr>
            <a:spLocks noGrp="1"/>
          </p:cNvSpPr>
          <p:nvPr>
            <p:ph idx="1"/>
          </p:nvPr>
        </p:nvSpPr>
        <p:spPr>
          <a:xfrm>
            <a:off x="838200" y="1050878"/>
            <a:ext cx="10515600" cy="5807122"/>
          </a:xfrm>
        </p:spPr>
        <p:txBody>
          <a:bodyPr/>
          <a:lstStyle/>
          <a:p>
            <a:r>
              <a:rPr lang="en-US" sz="3200" dirty="0" smtClean="0"/>
              <a:t>The snooping cache has two alternative protocols</a:t>
            </a:r>
          </a:p>
          <a:p>
            <a:pPr lvl="1"/>
            <a:r>
              <a:rPr lang="en-US" sz="2800" dirty="0" smtClean="0"/>
              <a:t>Write-invalidate – upon a write, other caches must mark their own copy as invalid </a:t>
            </a:r>
          </a:p>
          <a:p>
            <a:pPr lvl="2"/>
            <a:r>
              <a:rPr lang="en-US" sz="2400" dirty="0" smtClean="0"/>
              <a:t>before using the datum, a fresh copy must be retrieved</a:t>
            </a:r>
          </a:p>
          <a:p>
            <a:pPr lvl="2"/>
            <a:r>
              <a:rPr lang="en-US" sz="2400" dirty="0" smtClean="0"/>
              <a:t>if two processors attempt to write at the same time, only one wins, the other must invalidate its write, and obtain the new value before repeating the write</a:t>
            </a:r>
          </a:p>
          <a:p>
            <a:pPr lvl="2"/>
            <a:r>
              <a:rPr lang="en-US" sz="2400" dirty="0" smtClean="0"/>
              <a:t>this is also sometimes called a write broadcast protocol</a:t>
            </a:r>
          </a:p>
          <a:p>
            <a:pPr lvl="1"/>
            <a:r>
              <a:rPr lang="en-US" sz="2800" dirty="0" smtClean="0"/>
              <a:t>Write-update – upon a write, update all other caches at the same time by broadcasting the new datum</a:t>
            </a:r>
          </a:p>
          <a:p>
            <a:pPr lvl="2"/>
            <a:r>
              <a:rPr lang="en-US" sz="2400" dirty="0" smtClean="0"/>
              <a:t>this approach yields a more coherent cache with less future work but also consumes far more bandwidth</a:t>
            </a:r>
          </a:p>
          <a:p>
            <a:pPr lvl="2"/>
            <a:r>
              <a:rPr lang="en-US" sz="2400" dirty="0" smtClean="0"/>
              <a:t>most recent multiprocessors use write-invalidate instead</a:t>
            </a:r>
          </a:p>
          <a:p>
            <a:endParaRPr lang="en-US" dirty="0"/>
          </a:p>
        </p:txBody>
      </p:sp>
    </p:spTree>
    <p:extLst>
      <p:ext uri="{BB962C8B-B14F-4D97-AF65-F5344CB8AC3E}">
        <p14:creationId xmlns:p14="http://schemas.microsoft.com/office/powerpoint/2010/main" val="4050948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11827</TotalTime>
  <Words>4504</Words>
  <Application>Microsoft Office PowerPoint</Application>
  <PresentationFormat>Widescreen</PresentationFormat>
  <Paragraphs>449</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Times New Roman</vt:lpstr>
      <vt:lpstr>Office Theme</vt:lpstr>
      <vt:lpstr>TLP:  Multiprocessor Architectures</vt:lpstr>
      <vt:lpstr>Shared Memory Architecture</vt:lpstr>
      <vt:lpstr>SMP Cache Access</vt:lpstr>
      <vt:lpstr>Challenges</vt:lpstr>
      <vt:lpstr>Continued</vt:lpstr>
      <vt:lpstr>Cache Coherence</vt:lpstr>
      <vt:lpstr>Cache Coherence Problem</vt:lpstr>
      <vt:lpstr>Snooping Coherence Protocol</vt:lpstr>
      <vt:lpstr>Snooping Cache Write Protocols</vt:lpstr>
      <vt:lpstr>More on Write Invalidate</vt:lpstr>
      <vt:lpstr>Implementation</vt:lpstr>
      <vt:lpstr>The Complete Protocol (part 1)</vt:lpstr>
      <vt:lpstr>The Complete Protocol (part 2)</vt:lpstr>
      <vt:lpstr>Extensions to Protocol</vt:lpstr>
      <vt:lpstr>Example</vt:lpstr>
      <vt:lpstr>Solution</vt:lpstr>
      <vt:lpstr>A Variation of the SMP</vt:lpstr>
      <vt:lpstr>Performance for Shared Memory</vt:lpstr>
      <vt:lpstr>Example</vt:lpstr>
      <vt:lpstr>Commercial Workloads</vt:lpstr>
      <vt:lpstr>PowerPoint Presentation</vt:lpstr>
      <vt:lpstr>Another Study</vt:lpstr>
      <vt:lpstr>Results</vt:lpstr>
      <vt:lpstr>Compiler Miss Rates</vt:lpstr>
      <vt:lpstr>Continued:  Kernel Misses</vt:lpstr>
      <vt:lpstr>Distributed Shared Memory</vt:lpstr>
      <vt:lpstr>DSM Architecture</vt:lpstr>
      <vt:lpstr>Directory-based Protocol</vt:lpstr>
      <vt:lpstr>The Basics of the Protocol</vt:lpstr>
      <vt:lpstr>The Directory(ies)</vt:lpstr>
      <vt:lpstr>Example Protocol</vt:lpstr>
      <vt:lpstr>Explanation</vt:lpstr>
      <vt:lpstr>Continued</vt:lpstr>
      <vt:lpstr>Protocol Messages</vt:lpstr>
      <vt:lpstr>Multicore Processor Performance</vt:lpstr>
      <vt:lpstr>PowerPoint Presentation</vt:lpstr>
      <vt:lpstr>PowerPoint Presentation</vt:lpstr>
      <vt:lpstr>Memory Layouts</vt:lpstr>
      <vt:lpstr>PowerPoint Presentation</vt:lpstr>
      <vt:lpstr>PowerPoint Presentation</vt:lpstr>
      <vt:lpstr>Performance Comparisons</vt:lpstr>
      <vt:lpstr>Future Multicore Scaling</vt:lpstr>
      <vt:lpstr>Speculating the Future</vt:lpstr>
      <vt:lpstr>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TLP:  Multiprocessor Architectures</dc:title>
  <dc:creator>Richard Fox</dc:creator>
  <cp:lastModifiedBy>Richard Fox</cp:lastModifiedBy>
  <cp:revision>41</cp:revision>
  <dcterms:created xsi:type="dcterms:W3CDTF">2018-12-18T12:30:05Z</dcterms:created>
  <dcterms:modified xsi:type="dcterms:W3CDTF">2019-04-26T16:20:37Z</dcterms:modified>
</cp:coreProperties>
</file>