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7" r:id="rId6"/>
    <p:sldId id="262" r:id="rId7"/>
    <p:sldId id="263" r:id="rId8"/>
    <p:sldId id="286" r:id="rId9"/>
    <p:sldId id="298" r:id="rId10"/>
    <p:sldId id="299" r:id="rId11"/>
    <p:sldId id="264" r:id="rId12"/>
    <p:sldId id="282" r:id="rId13"/>
    <p:sldId id="265" r:id="rId14"/>
    <p:sldId id="266" r:id="rId15"/>
    <p:sldId id="300" r:id="rId16"/>
    <p:sldId id="267" r:id="rId17"/>
    <p:sldId id="301" r:id="rId18"/>
    <p:sldId id="268"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24" r:id="rId36"/>
    <p:sldId id="325" r:id="rId37"/>
    <p:sldId id="318" r:id="rId38"/>
    <p:sldId id="326" r:id="rId39"/>
    <p:sldId id="319" r:id="rId40"/>
    <p:sldId id="320" r:id="rId41"/>
    <p:sldId id="321" r:id="rId42"/>
    <p:sldId id="328" r:id="rId43"/>
    <p:sldId id="322" r:id="rId44"/>
    <p:sldId id="32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706"/>
    <a:srgbClr val="D7BC85"/>
    <a:srgbClr val="FFC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p:cViewPr varScale="1">
        <p:scale>
          <a:sx n="63" d="100"/>
          <a:sy n="63" d="100"/>
        </p:scale>
        <p:origin x="118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0F00D-7DBE-471B-845C-A0E8DF7F1695}"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357550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0F00D-7DBE-471B-845C-A0E8DF7F1695}"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261188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0F00D-7DBE-471B-845C-A0E8DF7F1695}"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33176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0F00D-7DBE-471B-845C-A0E8DF7F1695}"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412376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0F00D-7DBE-471B-845C-A0E8DF7F1695}"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46227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0F00D-7DBE-471B-845C-A0E8DF7F1695}"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135408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0F00D-7DBE-471B-845C-A0E8DF7F1695}"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337192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0F00D-7DBE-471B-845C-A0E8DF7F1695}"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364111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0F00D-7DBE-471B-845C-A0E8DF7F1695}"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53087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0F00D-7DBE-471B-845C-A0E8DF7F1695}"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276399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0F00D-7DBE-471B-845C-A0E8DF7F1695}"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9F185-E180-44F6-B586-099C048A45A5}" type="slidenum">
              <a:rPr lang="en-US" smtClean="0"/>
              <a:t>‹#›</a:t>
            </a:fld>
            <a:endParaRPr lang="en-US"/>
          </a:p>
        </p:txBody>
      </p:sp>
    </p:spTree>
    <p:extLst>
      <p:ext uri="{BB962C8B-B14F-4D97-AF65-F5344CB8AC3E}">
        <p14:creationId xmlns:p14="http://schemas.microsoft.com/office/powerpoint/2010/main" val="337422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EB3"/>
            </a:gs>
            <a:gs pos="50000">
              <a:srgbClr val="D7BC85"/>
            </a:gs>
            <a:gs pos="100000">
              <a:srgbClr val="F8E706"/>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1530F00D-7DBE-471B-845C-A0E8DF7F1695}" type="datetimeFigureOut">
              <a:rPr lang="en-US" smtClean="0"/>
              <a:pPr/>
              <a:t>4/17/2019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9939F185-E180-44F6-B586-099C048A45A5}" type="slidenum">
              <a:rPr lang="en-US" smtClean="0"/>
              <a:pPr/>
              <a:t>‹#›</a:t>
            </a:fld>
            <a:endParaRPr lang="en-US" dirty="0"/>
          </a:p>
        </p:txBody>
      </p:sp>
    </p:spTree>
    <p:extLst>
      <p:ext uri="{BB962C8B-B14F-4D97-AF65-F5344CB8AC3E}">
        <p14:creationId xmlns:p14="http://schemas.microsoft.com/office/powerpoint/2010/main" val="2652993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SIMD</a:t>
            </a:r>
            <a:endParaRPr lang="en-US" dirty="0"/>
          </a:p>
        </p:txBody>
      </p:sp>
      <p:sp>
        <p:nvSpPr>
          <p:cNvPr id="5" name="Content Placeholder 4"/>
          <p:cNvSpPr>
            <a:spLocks noGrp="1"/>
          </p:cNvSpPr>
          <p:nvPr>
            <p:ph idx="1"/>
          </p:nvPr>
        </p:nvSpPr>
        <p:spPr>
          <a:xfrm>
            <a:off x="228600" y="762000"/>
            <a:ext cx="8686800" cy="6096000"/>
          </a:xfrm>
        </p:spPr>
        <p:txBody>
          <a:bodyPr>
            <a:normAutofit lnSpcReduction="10000"/>
          </a:bodyPr>
          <a:lstStyle/>
          <a:p>
            <a:r>
              <a:rPr lang="en-US" dirty="0" smtClean="0"/>
              <a:t>Single instruction on multiple data</a:t>
            </a:r>
          </a:p>
          <a:p>
            <a:pPr lvl="1"/>
            <a:r>
              <a:rPr lang="en-US" dirty="0" smtClean="0"/>
              <a:t>has existed since the 1960s</a:t>
            </a:r>
          </a:p>
          <a:p>
            <a:pPr lvl="1"/>
            <a:r>
              <a:rPr lang="en-US" dirty="0" smtClean="0"/>
              <a:t>execute array operations parallel on different </a:t>
            </a:r>
            <a:r>
              <a:rPr lang="en-US" i="1" dirty="0" smtClean="0"/>
              <a:t>processing elements </a:t>
            </a:r>
            <a:r>
              <a:rPr lang="en-US" dirty="0" smtClean="0"/>
              <a:t>(ALUs) (rather than looping)</a:t>
            </a:r>
          </a:p>
          <a:p>
            <a:pPr lvl="2"/>
            <a:r>
              <a:rPr lang="en-US" dirty="0" smtClean="0"/>
              <a:t>convert </a:t>
            </a:r>
            <a:r>
              <a:rPr lang="en-US" dirty="0" smtClean="0">
                <a:latin typeface="Courier New" panose="02070309020205020404" pitchFamily="49" charset="0"/>
                <a:cs typeface="Courier New" panose="02070309020205020404" pitchFamily="49" charset="0"/>
              </a:rPr>
              <a:t>for(</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=0;i&lt;</a:t>
            </a:r>
            <a:r>
              <a:rPr lang="en-US" dirty="0" err="1" smtClean="0">
                <a:latin typeface="Courier New" panose="02070309020205020404" pitchFamily="49" charset="0"/>
                <a:cs typeface="Courier New" panose="02070309020205020404" pitchFamily="49" charset="0"/>
              </a:rPr>
              <a:t>n;i</a:t>
            </a:r>
            <a:r>
              <a:rPr lang="en-US" dirty="0" smtClean="0">
                <a:latin typeface="Courier New" panose="02070309020205020404" pitchFamily="49" charset="0"/>
                <a:cs typeface="Courier New" panose="02070309020205020404" pitchFamily="49" charset="0"/>
              </a:rPr>
              <a:t>++) a[</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lvl="2"/>
            <a:r>
              <a:rPr lang="en-US" dirty="0" smtClean="0"/>
              <a:t>into a single operation, say </a:t>
            </a:r>
            <a:r>
              <a:rPr lang="en-US" dirty="0">
                <a:latin typeface="Courier New" panose="02070309020205020404" pitchFamily="49" charset="0"/>
                <a:cs typeface="Courier New" panose="02070309020205020404" pitchFamily="49" charset="0"/>
              </a:rPr>
              <a:t>A=A+1</a:t>
            </a:r>
          </a:p>
          <a:p>
            <a:pPr lvl="1"/>
            <a:r>
              <a:rPr lang="en-US" dirty="0" smtClean="0"/>
              <a:t>we get a speedup from the parallelism but also from removing the loop mechanisms </a:t>
            </a:r>
          </a:p>
          <a:p>
            <a:pPr lvl="2"/>
            <a:r>
              <a:rPr lang="en-US" dirty="0" smtClean="0"/>
              <a:t>incrementing </a:t>
            </a:r>
            <a:r>
              <a:rPr lang="en-US" dirty="0" err="1" smtClean="0"/>
              <a:t>i</a:t>
            </a:r>
            <a:r>
              <a:rPr lang="en-US" dirty="0" smtClean="0"/>
              <a:t>, comparison and conditional branch</a:t>
            </a:r>
          </a:p>
          <a:p>
            <a:r>
              <a:rPr lang="en-US" dirty="0" smtClean="0"/>
              <a:t>3 approaches to SIMD</a:t>
            </a:r>
          </a:p>
          <a:p>
            <a:pPr lvl="1"/>
            <a:r>
              <a:rPr lang="en-US" dirty="0" smtClean="0"/>
              <a:t>vector architectures (including matrix architectures)</a:t>
            </a:r>
          </a:p>
          <a:p>
            <a:pPr lvl="1"/>
            <a:r>
              <a:rPr lang="en-US" dirty="0"/>
              <a:t>m</a:t>
            </a:r>
            <a:r>
              <a:rPr lang="en-US" dirty="0" smtClean="0"/>
              <a:t>ultimedia SIMD instruction set extensions</a:t>
            </a:r>
          </a:p>
          <a:p>
            <a:pPr lvl="1"/>
            <a:r>
              <a:rPr lang="en-US" dirty="0"/>
              <a:t>g</a:t>
            </a:r>
            <a:r>
              <a:rPr lang="en-US" dirty="0" smtClean="0"/>
              <a:t>raphics processor units</a:t>
            </a:r>
          </a:p>
          <a:p>
            <a:pPr marL="914400" lvl="2" indent="0">
              <a:buNone/>
            </a:pPr>
            <a:endParaRPr lang="en-US" dirty="0"/>
          </a:p>
        </p:txBody>
      </p:sp>
    </p:spTree>
    <p:extLst>
      <p:ext uri="{BB962C8B-B14F-4D97-AF65-F5344CB8AC3E}">
        <p14:creationId xmlns:p14="http://schemas.microsoft.com/office/powerpoint/2010/main" val="261143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Questions</a:t>
            </a:r>
            <a:endParaRPr lang="en-US" dirty="0"/>
          </a:p>
        </p:txBody>
      </p:sp>
      <p:sp>
        <p:nvSpPr>
          <p:cNvPr id="3" name="Content Placeholder 2"/>
          <p:cNvSpPr>
            <a:spLocks noGrp="1"/>
          </p:cNvSpPr>
          <p:nvPr>
            <p:ph idx="1"/>
          </p:nvPr>
        </p:nvSpPr>
        <p:spPr>
          <a:xfrm>
            <a:off x="457200" y="762000"/>
            <a:ext cx="8229600" cy="6096000"/>
          </a:xfrm>
        </p:spPr>
        <p:txBody>
          <a:bodyPr>
            <a:normAutofit fontScale="92500" lnSpcReduction="10000"/>
          </a:bodyPr>
          <a:lstStyle/>
          <a:p>
            <a:r>
              <a:rPr lang="en-US" dirty="0" smtClean="0"/>
              <a:t>Can </a:t>
            </a:r>
            <a:r>
              <a:rPr lang="en-US" dirty="0"/>
              <a:t>we issue multiple vector operations at once </a:t>
            </a:r>
            <a:endParaRPr lang="en-US" dirty="0" smtClean="0"/>
          </a:p>
          <a:p>
            <a:pPr lvl="1"/>
            <a:r>
              <a:rPr lang="en-US" dirty="0" smtClean="0"/>
              <a:t>possible if we have </a:t>
            </a:r>
            <a:r>
              <a:rPr lang="en-US" dirty="0"/>
              <a:t>multiple functional unit pipelines like four </a:t>
            </a:r>
            <a:r>
              <a:rPr lang="en-US" dirty="0" smtClean="0"/>
              <a:t>pipelined adders</a:t>
            </a:r>
            <a:endParaRPr lang="en-US" dirty="0"/>
          </a:p>
          <a:p>
            <a:r>
              <a:rPr lang="en-US" dirty="0" smtClean="0"/>
              <a:t>What </a:t>
            </a:r>
            <a:r>
              <a:rPr lang="en-US" dirty="0"/>
              <a:t>happens when the vector’s length &gt; maximum vector </a:t>
            </a:r>
            <a:r>
              <a:rPr lang="en-US" dirty="0" smtClean="0"/>
              <a:t>length</a:t>
            </a:r>
            <a:endParaRPr lang="en-US" dirty="0"/>
          </a:p>
          <a:p>
            <a:r>
              <a:rPr lang="en-US" dirty="0"/>
              <a:t>H</a:t>
            </a:r>
            <a:r>
              <a:rPr lang="en-US" dirty="0" smtClean="0"/>
              <a:t>ow </a:t>
            </a:r>
            <a:r>
              <a:rPr lang="en-US" dirty="0"/>
              <a:t>do we cope with if statements within the vector </a:t>
            </a:r>
            <a:r>
              <a:rPr lang="en-US" dirty="0" smtClean="0"/>
              <a:t>code</a:t>
            </a:r>
            <a:endParaRPr lang="en-US" dirty="0"/>
          </a:p>
          <a:p>
            <a:r>
              <a:rPr lang="en-US" dirty="0" smtClean="0"/>
              <a:t>How </a:t>
            </a:r>
            <a:r>
              <a:rPr lang="en-US" dirty="0"/>
              <a:t>much bandwidth is needed between the vector processor and </a:t>
            </a:r>
            <a:r>
              <a:rPr lang="en-US" dirty="0" smtClean="0"/>
              <a:t>memory</a:t>
            </a:r>
          </a:p>
          <a:p>
            <a:r>
              <a:rPr lang="en-US" dirty="0" smtClean="0"/>
              <a:t>How do we handle multi-dimensional arrays</a:t>
            </a:r>
          </a:p>
          <a:p>
            <a:r>
              <a:rPr lang="en-US" dirty="0" smtClean="0"/>
              <a:t>Are there ways to deal with sparse matrices</a:t>
            </a:r>
          </a:p>
          <a:p>
            <a:r>
              <a:rPr lang="en-US" dirty="0" smtClean="0"/>
              <a:t>How do high-level programming languages support vector operations</a:t>
            </a:r>
            <a:endParaRPr lang="en-US" dirty="0"/>
          </a:p>
          <a:p>
            <a:endParaRPr lang="en-US" dirty="0"/>
          </a:p>
        </p:txBody>
      </p:sp>
    </p:spTree>
    <p:extLst>
      <p:ext uri="{BB962C8B-B14F-4D97-AF65-F5344CB8AC3E}">
        <p14:creationId xmlns:p14="http://schemas.microsoft.com/office/powerpoint/2010/main" val="150825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7576"/>
            <a:ext cx="8229600" cy="1143000"/>
          </a:xfrm>
        </p:spPr>
        <p:txBody>
          <a:bodyPr/>
          <a:lstStyle/>
          <a:p>
            <a:r>
              <a:rPr lang="en-US" dirty="0" smtClean="0"/>
              <a:t>Multiple Lanes</a:t>
            </a:r>
            <a:endParaRPr lang="en-US" dirty="0"/>
          </a:p>
        </p:txBody>
      </p:sp>
      <p:sp>
        <p:nvSpPr>
          <p:cNvPr id="3" name="Content Placeholder 2"/>
          <p:cNvSpPr>
            <a:spLocks noGrp="1"/>
          </p:cNvSpPr>
          <p:nvPr>
            <p:ph idx="1"/>
          </p:nvPr>
        </p:nvSpPr>
        <p:spPr>
          <a:xfrm>
            <a:off x="228600" y="1035424"/>
            <a:ext cx="8763000" cy="5670176"/>
          </a:xfrm>
        </p:spPr>
        <p:txBody>
          <a:bodyPr>
            <a:normAutofit fontScale="92500" lnSpcReduction="10000"/>
          </a:bodyPr>
          <a:lstStyle/>
          <a:p>
            <a:r>
              <a:rPr lang="en-US" dirty="0" smtClean="0"/>
              <a:t>The original idea for SIMD was to have n PEs to execute n vector elements at the same time</a:t>
            </a:r>
          </a:p>
          <a:p>
            <a:pPr lvl="1"/>
            <a:r>
              <a:rPr lang="en-US" dirty="0" smtClean="0"/>
              <a:t>in practice, we pipeline the functional units instead</a:t>
            </a:r>
          </a:p>
          <a:p>
            <a:pPr lvl="1"/>
            <a:r>
              <a:rPr lang="en-US" dirty="0" smtClean="0"/>
              <a:t>we can combine both ideas: multiple pipelined FUs</a:t>
            </a:r>
          </a:p>
          <a:p>
            <a:pPr lvl="1"/>
            <a:r>
              <a:rPr lang="en-US" dirty="0" smtClean="0"/>
              <a:t>we refer to these multiple FUs as lanes</a:t>
            </a:r>
          </a:p>
          <a:p>
            <a:r>
              <a:rPr lang="en-US" dirty="0" smtClean="0"/>
              <a:t>Without lanes, we launch 1 FP operation per cycle</a:t>
            </a:r>
          </a:p>
          <a:p>
            <a:pPr lvl="1"/>
            <a:r>
              <a:rPr lang="en-US" dirty="0" smtClean="0"/>
              <a:t>with lanes, we launch one FP operation per lane per cycle</a:t>
            </a:r>
          </a:p>
          <a:p>
            <a:pPr lvl="2"/>
            <a:r>
              <a:rPr lang="en-US" sz="2600" dirty="0" smtClean="0"/>
              <a:t>assume 4 lanes, lane j gets all elements with index </a:t>
            </a:r>
            <a:r>
              <a:rPr lang="en-US" sz="2600" dirty="0" err="1" smtClean="0"/>
              <a:t>i</a:t>
            </a:r>
            <a:r>
              <a:rPr lang="en-US" sz="2600" dirty="0"/>
              <a:t> </a:t>
            </a:r>
            <a:r>
              <a:rPr lang="en-US" sz="2600" dirty="0" smtClean="0"/>
              <a:t>% 4 == j</a:t>
            </a:r>
          </a:p>
          <a:p>
            <a:r>
              <a:rPr lang="en-US" dirty="0" smtClean="0"/>
              <a:t>To best support lanes we prefer lengthy vectors </a:t>
            </a:r>
          </a:p>
          <a:p>
            <a:pPr lvl="1"/>
            <a:r>
              <a:rPr lang="en-US" dirty="0" smtClean="0"/>
              <a:t>if a vector has 64 doubles and we have 16 lanes and multiply takes 7 cycles to compute, we can issue 16 instructions per cycle over 4 cycles </a:t>
            </a:r>
          </a:p>
          <a:p>
            <a:pPr lvl="2"/>
            <a:r>
              <a:rPr lang="en-US" dirty="0" smtClean="0"/>
              <a:t>we run out of data before we can finish the first multiplies!</a:t>
            </a:r>
          </a:p>
        </p:txBody>
      </p:sp>
    </p:spTree>
    <p:extLst>
      <p:ext uri="{BB962C8B-B14F-4D97-AF65-F5344CB8AC3E}">
        <p14:creationId xmlns:p14="http://schemas.microsoft.com/office/powerpoint/2010/main" val="321592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04-04-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9847"/>
            <a:ext cx="5498410" cy="4907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04-05-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239" y="23386"/>
            <a:ext cx="4949921" cy="4120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906959"/>
            <a:ext cx="3004797" cy="769441"/>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A single pipelined adder </a:t>
            </a:r>
          </a:p>
          <a:p>
            <a:r>
              <a:rPr lang="en-US" sz="2200" dirty="0" smtClean="0">
                <a:latin typeface="Times New Roman" panose="02020603050405020304" pitchFamily="18" charset="0"/>
                <a:cs typeface="Times New Roman" panose="02020603050405020304" pitchFamily="18" charset="0"/>
              </a:rPr>
              <a:t>PE versus four lanes</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646200" y="4391903"/>
            <a:ext cx="2497800" cy="769441"/>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Structure of a 4-lane</a:t>
            </a:r>
          </a:p>
          <a:p>
            <a:r>
              <a:rPr lang="en-US" sz="2200" dirty="0" smtClean="0">
                <a:latin typeface="Times New Roman" panose="02020603050405020304" pitchFamily="18" charset="0"/>
                <a:cs typeface="Times New Roman" panose="02020603050405020304" pitchFamily="18" charset="0"/>
              </a:rPr>
              <a:t>vector processor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80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Vector Lengths != MVL</a:t>
            </a:r>
            <a:endParaRPr lang="en-US" dirty="0"/>
          </a:p>
        </p:txBody>
      </p:sp>
      <p:sp>
        <p:nvSpPr>
          <p:cNvPr id="3" name="Content Placeholder 2"/>
          <p:cNvSpPr>
            <a:spLocks noGrp="1"/>
          </p:cNvSpPr>
          <p:nvPr>
            <p:ph idx="1"/>
          </p:nvPr>
        </p:nvSpPr>
        <p:spPr>
          <a:xfrm>
            <a:off x="152400" y="762000"/>
            <a:ext cx="8839200" cy="6096000"/>
          </a:xfrm>
        </p:spPr>
        <p:txBody>
          <a:bodyPr>
            <a:normAutofit fontScale="92500"/>
          </a:bodyPr>
          <a:lstStyle/>
          <a:p>
            <a:r>
              <a:rPr lang="en-US" dirty="0" smtClean="0"/>
              <a:t>MVL = maximum vector length</a:t>
            </a:r>
          </a:p>
          <a:p>
            <a:pPr lvl="1"/>
            <a:r>
              <a:rPr lang="en-US" dirty="0" smtClean="0"/>
              <a:t>determined by the number of registers in our vector register(s)</a:t>
            </a:r>
          </a:p>
          <a:p>
            <a:r>
              <a:rPr lang="en-US" dirty="0" smtClean="0"/>
              <a:t>If vector length &gt; MVL then we need a loop</a:t>
            </a:r>
          </a:p>
          <a:p>
            <a:pPr lvl="1"/>
            <a:r>
              <a:rPr lang="en-US" dirty="0" smtClean="0"/>
              <a:t>vector length probably won’t be known at compile time</a:t>
            </a:r>
          </a:p>
          <a:p>
            <a:pPr lvl="1"/>
            <a:r>
              <a:rPr lang="en-US" dirty="0" smtClean="0"/>
              <a:t>compiler generates code with a loop assuming vector length &gt; MVL</a:t>
            </a:r>
          </a:p>
          <a:p>
            <a:r>
              <a:rPr lang="en-US" dirty="0" smtClean="0"/>
              <a:t>What if the vector length is not an exact multiple of MVL?  </a:t>
            </a:r>
          </a:p>
          <a:p>
            <a:pPr lvl="1"/>
            <a:r>
              <a:rPr lang="en-US" dirty="0" smtClean="0"/>
              <a:t>an approach called </a:t>
            </a:r>
            <a:r>
              <a:rPr lang="en-US" i="1" dirty="0" smtClean="0"/>
              <a:t>strip mining </a:t>
            </a:r>
            <a:r>
              <a:rPr lang="en-US" dirty="0" smtClean="0"/>
              <a:t>uses two loops</a:t>
            </a:r>
          </a:p>
          <a:p>
            <a:pPr lvl="2"/>
            <a:r>
              <a:rPr lang="en-US" dirty="0" smtClean="0"/>
              <a:t>one executes an MVL’s worth of data </a:t>
            </a:r>
          </a:p>
          <a:p>
            <a:pPr lvl="2"/>
            <a:r>
              <a:rPr lang="en-US" dirty="0" smtClean="0"/>
              <a:t>other operates on remainder of the data (vector length % MVL)</a:t>
            </a:r>
          </a:p>
          <a:p>
            <a:pPr lvl="2"/>
            <a:r>
              <a:rPr lang="en-US" dirty="0" smtClean="0"/>
              <a:t>often the latter loop executes first (see figure 4.6, page 297)</a:t>
            </a:r>
          </a:p>
        </p:txBody>
      </p:sp>
    </p:spTree>
    <p:extLst>
      <p:ext uri="{BB962C8B-B14F-4D97-AF65-F5344CB8AC3E}">
        <p14:creationId xmlns:p14="http://schemas.microsoft.com/office/powerpoint/2010/main" val="314820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dirty="0" smtClean="0"/>
              <a:t>Handling If Statements</a:t>
            </a:r>
            <a:endParaRPr lang="en-US" dirty="0"/>
          </a:p>
        </p:txBody>
      </p:sp>
      <p:sp>
        <p:nvSpPr>
          <p:cNvPr id="3" name="Content Placeholder 2"/>
          <p:cNvSpPr>
            <a:spLocks noGrp="1"/>
          </p:cNvSpPr>
          <p:nvPr>
            <p:ph idx="1"/>
          </p:nvPr>
        </p:nvSpPr>
        <p:spPr>
          <a:xfrm>
            <a:off x="152400" y="762000"/>
            <a:ext cx="8534400" cy="6096000"/>
          </a:xfrm>
        </p:spPr>
        <p:txBody>
          <a:bodyPr>
            <a:normAutofit fontScale="92500" lnSpcReduction="10000"/>
          </a:bodyPr>
          <a:lstStyle/>
          <a:p>
            <a:r>
              <a:rPr lang="en-US" dirty="0" smtClean="0"/>
              <a:t>Consider</a:t>
            </a:r>
          </a:p>
          <a:p>
            <a:pPr lvl="1"/>
            <a:r>
              <a:rPr lang="en-US" dirty="0" smtClean="0">
                <a:latin typeface="Courier New" panose="02070309020205020404" pitchFamily="49" charset="0"/>
                <a:cs typeface="Courier New" panose="02070309020205020404" pitchFamily="49" charset="0"/>
              </a:rPr>
              <a:t>for(</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=0;i&lt;</a:t>
            </a:r>
            <a:r>
              <a:rPr lang="en-US" dirty="0" err="1" smtClean="0">
                <a:latin typeface="Courier New" panose="02070309020205020404" pitchFamily="49" charset="0"/>
                <a:cs typeface="Courier New" panose="02070309020205020404" pitchFamily="49" charset="0"/>
              </a:rPr>
              <a:t>n;i</a:t>
            </a:r>
            <a:r>
              <a:rPr lang="en-US" dirty="0" smtClean="0">
                <a:latin typeface="Courier New" panose="02070309020205020404" pitchFamily="49" charset="0"/>
                <a:cs typeface="Courier New" panose="02070309020205020404" pitchFamily="49" charset="0"/>
              </a:rPr>
              <a:t>++)</a:t>
            </a:r>
          </a:p>
          <a:p>
            <a:pPr lvl="1"/>
            <a:r>
              <a:rPr lang="en-US" dirty="0" smtClean="0">
                <a:latin typeface="Courier New" panose="02070309020205020404" pitchFamily="49" charset="0"/>
                <a:cs typeface="Courier New" panose="02070309020205020404" pitchFamily="49" charset="0"/>
              </a:rPr>
              <a:t> 	if(x[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0)</a:t>
            </a:r>
          </a:p>
          <a:p>
            <a:pPr lvl="1"/>
            <a:r>
              <a:rPr lang="en-US" dirty="0" smtClean="0">
                <a:latin typeface="Courier New" panose="02070309020205020404" pitchFamily="49" charset="0"/>
                <a:cs typeface="Courier New" panose="02070309020205020404" pitchFamily="49" charset="0"/>
              </a:rPr>
              <a:t>         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y[</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lvl="1"/>
            <a:r>
              <a:rPr lang="en-US" dirty="0" smtClean="0"/>
              <a:t>the if clause (the subtraction) is not launched until we know the result of the condition</a:t>
            </a:r>
          </a:p>
          <a:p>
            <a:r>
              <a:rPr lang="en-US" dirty="0" smtClean="0"/>
              <a:t>In order to accomplish this, use a </a:t>
            </a:r>
            <a:r>
              <a:rPr lang="en-US" i="1" dirty="0" smtClean="0"/>
              <a:t>vector mask </a:t>
            </a:r>
            <a:r>
              <a:rPr lang="en-US" dirty="0" smtClean="0"/>
              <a:t>register</a:t>
            </a:r>
          </a:p>
          <a:p>
            <a:pPr lvl="1"/>
            <a:r>
              <a:rPr lang="en-US" dirty="0" smtClean="0"/>
              <a:t>condition applied in a pipelined unit creating a list of 1s and 0s stored in a vector mask register</a:t>
            </a:r>
          </a:p>
          <a:p>
            <a:pPr lvl="1"/>
            <a:r>
              <a:rPr lang="en-US" dirty="0" smtClean="0"/>
              <a:t>vector mask operations apply given operation (subtraction above) to all vector units where the resulting </a:t>
            </a:r>
            <a:r>
              <a:rPr lang="en-US" dirty="0" err="1" smtClean="0"/>
              <a:t>boolean</a:t>
            </a:r>
            <a:r>
              <a:rPr lang="en-US" dirty="0" smtClean="0"/>
              <a:t> in the vector mask register is 1</a:t>
            </a:r>
          </a:p>
          <a:p>
            <a:pPr lvl="1"/>
            <a:r>
              <a:rPr lang="en-US" dirty="0" smtClean="0"/>
              <a:t>in this case the adder only subtracts if mask[</a:t>
            </a:r>
            <a:r>
              <a:rPr lang="en-US" dirty="0" err="1" smtClean="0"/>
              <a:t>i</a:t>
            </a:r>
            <a:r>
              <a:rPr lang="en-US" dirty="0" smtClean="0"/>
              <a:t>] is true</a:t>
            </a:r>
            <a:endParaRPr lang="en-US" dirty="0"/>
          </a:p>
        </p:txBody>
      </p:sp>
    </p:spTree>
    <p:extLst>
      <p:ext uri="{BB962C8B-B14F-4D97-AF65-F5344CB8AC3E}">
        <p14:creationId xmlns:p14="http://schemas.microsoft.com/office/powerpoint/2010/main" val="215563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676400"/>
            <a:ext cx="9406742" cy="4154984"/>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vsetdcfg</a:t>
            </a:r>
            <a:r>
              <a:rPr lang="en-US" sz="2400" dirty="0" smtClean="0">
                <a:latin typeface="Times New Roman" pitchFamily="18" charset="0"/>
                <a:cs typeface="Times New Roman" pitchFamily="18" charset="0"/>
              </a:rPr>
              <a:t>	2*FP64	// enable vector registers (2 sets of 64)</a:t>
            </a:r>
          </a:p>
          <a:p>
            <a:r>
              <a:rPr lang="en-US" sz="2400" dirty="0" err="1" smtClean="0">
                <a:latin typeface="Times New Roman" pitchFamily="18" charset="0"/>
                <a:cs typeface="Times New Roman" pitchFamily="18" charset="0"/>
              </a:rPr>
              <a:t>vsetpcfgi</a:t>
            </a:r>
            <a:r>
              <a:rPr lang="en-US" sz="2400" dirty="0" smtClean="0">
                <a:latin typeface="Times New Roman" pitchFamily="18" charset="0"/>
                <a:cs typeface="Times New Roman" pitchFamily="18" charset="0"/>
              </a:rPr>
              <a:t>	1		// enable 1 predicate register (vector mask)</a:t>
            </a:r>
          </a:p>
          <a:p>
            <a:r>
              <a:rPr lang="en-US" sz="2400" dirty="0" err="1" smtClean="0">
                <a:latin typeface="Times New Roman" pitchFamily="18" charset="0"/>
                <a:cs typeface="Times New Roman" pitchFamily="18" charset="0"/>
              </a:rPr>
              <a:t>vld</a:t>
            </a:r>
            <a:r>
              <a:rPr lang="en-US" sz="2400" dirty="0" smtClean="0">
                <a:latin typeface="Times New Roman" pitchFamily="18" charset="0"/>
                <a:cs typeface="Times New Roman" pitchFamily="18" charset="0"/>
              </a:rPr>
              <a:t>            	v0, x5		// load X into v0</a:t>
            </a:r>
          </a:p>
          <a:p>
            <a:r>
              <a:rPr lang="en-US" sz="2400" dirty="0" err="1" smtClean="0">
                <a:latin typeface="Times New Roman" pitchFamily="18" charset="0"/>
                <a:cs typeface="Times New Roman" pitchFamily="18" charset="0"/>
              </a:rPr>
              <a:t>vld</a:t>
            </a:r>
            <a:r>
              <a:rPr lang="en-US" sz="2400" dirty="0" smtClean="0">
                <a:latin typeface="Times New Roman" pitchFamily="18" charset="0"/>
                <a:cs typeface="Times New Roman" pitchFamily="18" charset="0"/>
              </a:rPr>
              <a:t>            	v1, x6		// load Y into v1</a:t>
            </a:r>
          </a:p>
          <a:p>
            <a:r>
              <a:rPr lang="en-US" sz="2400" dirty="0" err="1" smtClean="0">
                <a:latin typeface="Times New Roman" pitchFamily="18" charset="0"/>
                <a:cs typeface="Times New Roman" pitchFamily="18" charset="0"/>
              </a:rPr>
              <a:t>fmv.d.x</a:t>
            </a:r>
            <a:r>
              <a:rPr lang="en-US" sz="2400" dirty="0" smtClean="0">
                <a:latin typeface="Times New Roman" pitchFamily="18" charset="0"/>
                <a:cs typeface="Times New Roman" pitchFamily="18" charset="0"/>
              </a:rPr>
              <a:t>     	f0, x0		// set f0 to 0.0</a:t>
            </a:r>
          </a:p>
          <a:p>
            <a:r>
              <a:rPr lang="en-US" sz="2400" dirty="0" err="1" smtClean="0">
                <a:latin typeface="Times New Roman" pitchFamily="18" charset="0"/>
                <a:cs typeface="Times New Roman" pitchFamily="18" charset="0"/>
              </a:rPr>
              <a:t>vpne</a:t>
            </a:r>
            <a:r>
              <a:rPr lang="en-US" sz="2400" dirty="0" smtClean="0">
                <a:latin typeface="Times New Roman" pitchFamily="18" charset="0"/>
                <a:cs typeface="Times New Roman" pitchFamily="18" charset="0"/>
              </a:rPr>
              <a:t>         	p0, v0, f0	// set p0[</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if v0[</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 0</a:t>
            </a:r>
          </a:p>
          <a:p>
            <a:r>
              <a:rPr lang="en-US" sz="2400" dirty="0" err="1" smtClean="0">
                <a:latin typeface="Times New Roman" pitchFamily="18" charset="0"/>
                <a:cs typeface="Times New Roman" pitchFamily="18" charset="0"/>
              </a:rPr>
              <a:t>vsub</a:t>
            </a:r>
            <a:r>
              <a:rPr lang="en-US" sz="2400" dirty="0" smtClean="0">
                <a:latin typeface="Times New Roman" pitchFamily="18" charset="0"/>
                <a:cs typeface="Times New Roman" pitchFamily="18" charset="0"/>
              </a:rPr>
              <a:t>         	v0, v0, v1	// apply subtract on all corresponding </a:t>
            </a:r>
          </a:p>
          <a:p>
            <a:r>
              <a:rPr lang="en-US" sz="2400" dirty="0" smtClean="0">
                <a:latin typeface="Times New Roman" pitchFamily="18" charset="0"/>
                <a:cs typeface="Times New Roman" pitchFamily="18" charset="0"/>
              </a:rPr>
              <a:t>	// elements of v0/v1 where p0[</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 1</a:t>
            </a:r>
          </a:p>
          <a:p>
            <a:r>
              <a:rPr lang="en-US" sz="2400" dirty="0" err="1" smtClean="0">
                <a:latin typeface="Times New Roman" pitchFamily="18" charset="0"/>
                <a:cs typeface="Times New Roman" pitchFamily="18" charset="0"/>
              </a:rPr>
              <a:t>vst</a:t>
            </a:r>
            <a:r>
              <a:rPr lang="en-US" sz="2400" dirty="0" smtClean="0">
                <a:latin typeface="Times New Roman" pitchFamily="18" charset="0"/>
                <a:cs typeface="Times New Roman" pitchFamily="18" charset="0"/>
              </a:rPr>
              <a:t>            	v0, x5		// store v0 back into X</a:t>
            </a:r>
          </a:p>
          <a:p>
            <a:r>
              <a:rPr lang="en-US" sz="2400" dirty="0" err="1" smtClean="0">
                <a:latin typeface="Times New Roman" pitchFamily="18" charset="0"/>
                <a:cs typeface="Times New Roman" pitchFamily="18" charset="0"/>
              </a:rPr>
              <a:t>vdisable</a:t>
            </a:r>
            <a:r>
              <a:rPr lang="en-US" sz="2400" dirty="0" smtClean="0">
                <a:latin typeface="Times New Roman" pitchFamily="18" charset="0"/>
                <a:cs typeface="Times New Roman" pitchFamily="18" charset="0"/>
              </a:rPr>
              <a:t>			// disable both vector registers and mask</a:t>
            </a:r>
          </a:p>
          <a:p>
            <a:r>
              <a:rPr lang="en-US" sz="2400" dirty="0" err="1" smtClean="0">
                <a:latin typeface="Times New Roman" pitchFamily="18" charset="0"/>
                <a:cs typeface="Times New Roman" pitchFamily="18" charset="0"/>
              </a:rPr>
              <a:t>vpdisable</a:t>
            </a:r>
            <a:endParaRPr lang="en-US" sz="2400" dirty="0">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dirty="0" smtClean="0"/>
              <a:t>Example Code</a:t>
            </a:r>
            <a:endParaRPr lang="en-US" dirty="0"/>
          </a:p>
        </p:txBody>
      </p:sp>
    </p:spTree>
    <p:extLst>
      <p:ext uri="{BB962C8B-B14F-4D97-AF65-F5344CB8AC3E}">
        <p14:creationId xmlns:p14="http://schemas.microsoft.com/office/powerpoint/2010/main" val="337322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Memory Bank Support</a:t>
            </a:r>
            <a:endParaRPr lang="en-US" dirty="0"/>
          </a:p>
        </p:txBody>
      </p:sp>
      <p:sp>
        <p:nvSpPr>
          <p:cNvPr id="3" name="Content Placeholder 2"/>
          <p:cNvSpPr>
            <a:spLocks noGrp="1"/>
          </p:cNvSpPr>
          <p:nvPr>
            <p:ph idx="1"/>
          </p:nvPr>
        </p:nvSpPr>
        <p:spPr>
          <a:xfrm>
            <a:off x="152400" y="762000"/>
            <a:ext cx="8839200" cy="6096000"/>
          </a:xfrm>
        </p:spPr>
        <p:txBody>
          <a:bodyPr>
            <a:normAutofit lnSpcReduction="10000"/>
          </a:bodyPr>
          <a:lstStyle/>
          <a:p>
            <a:r>
              <a:rPr lang="en-US" dirty="0" smtClean="0"/>
              <a:t>Need non-blocking caches with critical word first/early restart</a:t>
            </a:r>
          </a:p>
          <a:p>
            <a:pPr lvl="1"/>
            <a:r>
              <a:rPr lang="en-US" dirty="0" smtClean="0"/>
              <a:t>this does not necessarily guarantee 1 vector element per cycle to keep up with the pipelined functional unit </a:t>
            </a:r>
          </a:p>
          <a:p>
            <a:pPr lvl="2"/>
            <a:r>
              <a:rPr lang="en-US" dirty="0" smtClean="0"/>
              <a:t>because cache access start-up time may be more than 1 cycle (as much as 100 cycles for some processors)</a:t>
            </a:r>
          </a:p>
          <a:p>
            <a:pPr lvl="2"/>
            <a:r>
              <a:rPr lang="en-US" dirty="0" smtClean="0"/>
              <a:t>for RV64V, assume a start-up of 12 cycles (same as Cray-1)</a:t>
            </a:r>
          </a:p>
          <a:p>
            <a:r>
              <a:rPr lang="en-US" dirty="0" smtClean="0"/>
              <a:t>We </a:t>
            </a:r>
            <a:r>
              <a:rPr lang="en-US" dirty="0"/>
              <a:t>want to </a:t>
            </a:r>
            <a:r>
              <a:rPr lang="en-US" dirty="0" smtClean="0"/>
              <a:t>interleave vector data across banks</a:t>
            </a:r>
            <a:endParaRPr lang="en-US" dirty="0"/>
          </a:p>
          <a:p>
            <a:pPr lvl="1"/>
            <a:r>
              <a:rPr lang="en-US" dirty="0" smtClean="0"/>
              <a:t>this does not guarantee parallel access because data may not be accessed strictly sequentially</a:t>
            </a:r>
          </a:p>
          <a:p>
            <a:pPr lvl="2"/>
            <a:r>
              <a:rPr lang="en-US" dirty="0" smtClean="0"/>
              <a:t>consider loading x[</a:t>
            </a:r>
            <a:r>
              <a:rPr lang="en-US" dirty="0" err="1" smtClean="0"/>
              <a:t>i</a:t>
            </a:r>
            <a:r>
              <a:rPr lang="en-US" dirty="0" smtClean="0"/>
              <a:t>] and y[</a:t>
            </a:r>
            <a:r>
              <a:rPr lang="en-US" dirty="0" err="1" smtClean="0"/>
              <a:t>i</a:t>
            </a:r>
            <a:r>
              <a:rPr lang="en-US" dirty="0" smtClean="0"/>
              <a:t>], these are not stored sequentially in memory (instead, x[</a:t>
            </a:r>
            <a:r>
              <a:rPr lang="en-US" dirty="0" err="1" smtClean="0"/>
              <a:t>i</a:t>
            </a:r>
            <a:r>
              <a:rPr lang="en-US" dirty="0" smtClean="0"/>
              <a:t>] is followed by x[i+1])</a:t>
            </a:r>
          </a:p>
          <a:p>
            <a:pPr lvl="2"/>
            <a:r>
              <a:rPr lang="en-US" dirty="0" smtClean="0"/>
              <a:t>may result in multiple load/store units trying to access the same bank at the same time</a:t>
            </a:r>
          </a:p>
        </p:txBody>
      </p:sp>
    </p:spTree>
    <p:extLst>
      <p:ext uri="{BB962C8B-B14F-4D97-AF65-F5344CB8AC3E}">
        <p14:creationId xmlns:p14="http://schemas.microsoft.com/office/powerpoint/2010/main" val="35939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  Cray T90</a:t>
            </a:r>
            <a:endParaRPr lang="en-US" dirty="0"/>
          </a:p>
        </p:txBody>
      </p:sp>
      <p:sp>
        <p:nvSpPr>
          <p:cNvPr id="3" name="Content Placeholder 2"/>
          <p:cNvSpPr>
            <a:spLocks noGrp="1"/>
          </p:cNvSpPr>
          <p:nvPr>
            <p:ph idx="1"/>
          </p:nvPr>
        </p:nvSpPr>
        <p:spPr>
          <a:xfrm>
            <a:off x="457200" y="762000"/>
            <a:ext cx="8229600" cy="6096000"/>
          </a:xfrm>
        </p:spPr>
        <p:txBody>
          <a:bodyPr>
            <a:normAutofit fontScale="92500" lnSpcReduction="10000"/>
          </a:bodyPr>
          <a:lstStyle/>
          <a:p>
            <a:r>
              <a:rPr lang="en-US" dirty="0" smtClean="0"/>
              <a:t>32 processors – each capable of </a:t>
            </a:r>
            <a:r>
              <a:rPr lang="en-US" dirty="0"/>
              <a:t>generating up to 4 loads and 2 stores per clock cycle</a:t>
            </a:r>
          </a:p>
          <a:p>
            <a:r>
              <a:rPr lang="en-US" dirty="0" smtClean="0"/>
              <a:t>Processor’s </a:t>
            </a:r>
            <a:r>
              <a:rPr lang="en-US" dirty="0"/>
              <a:t>clock cycle is 2.167 ns </a:t>
            </a:r>
            <a:endParaRPr lang="en-US" dirty="0" smtClean="0"/>
          </a:p>
          <a:p>
            <a:r>
              <a:rPr lang="en-US" dirty="0" smtClean="0"/>
              <a:t>Cache </a:t>
            </a:r>
            <a:r>
              <a:rPr lang="en-US" dirty="0"/>
              <a:t>has a response time of 15 ns</a:t>
            </a:r>
          </a:p>
          <a:p>
            <a:pPr lvl="1"/>
            <a:r>
              <a:rPr lang="en-US" dirty="0" smtClean="0"/>
              <a:t>calculate minimum number of memory banks to allow all processors to run at full memory bandwidth</a:t>
            </a:r>
          </a:p>
          <a:p>
            <a:r>
              <a:rPr lang="en-US" dirty="0" smtClean="0"/>
              <a:t>Solution</a:t>
            </a:r>
          </a:p>
          <a:p>
            <a:pPr lvl="1"/>
            <a:r>
              <a:rPr lang="en-US" dirty="0" smtClean="0"/>
              <a:t>max memory references per cycle = 32 * (4 + 2) = 192</a:t>
            </a:r>
          </a:p>
          <a:p>
            <a:pPr lvl="1"/>
            <a:r>
              <a:rPr lang="en-US" dirty="0" smtClean="0"/>
              <a:t>each cache requires 15 / 2.167 = 6.92 cycles to complete (round up to 7)</a:t>
            </a:r>
          </a:p>
          <a:p>
            <a:pPr lvl="1"/>
            <a:r>
              <a:rPr lang="en-US" dirty="0" smtClean="0"/>
              <a:t>with 192 references per cycle, we need 192 * 7 = 1344 separate cache banks! (the Cray T932 has 1024 banks of pipelined caches)</a:t>
            </a:r>
          </a:p>
        </p:txBody>
      </p:sp>
    </p:spTree>
    <p:extLst>
      <p:ext uri="{BB962C8B-B14F-4D97-AF65-F5344CB8AC3E}">
        <p14:creationId xmlns:p14="http://schemas.microsoft.com/office/powerpoint/2010/main" val="2936389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Strides</a:t>
            </a:r>
            <a:endParaRPr lang="en-US" dirty="0"/>
          </a:p>
        </p:txBody>
      </p:sp>
      <p:sp>
        <p:nvSpPr>
          <p:cNvPr id="3" name="Content Placeholder 2"/>
          <p:cNvSpPr>
            <a:spLocks noGrp="1"/>
          </p:cNvSpPr>
          <p:nvPr>
            <p:ph idx="1"/>
          </p:nvPr>
        </p:nvSpPr>
        <p:spPr>
          <a:xfrm>
            <a:off x="152400" y="685800"/>
            <a:ext cx="8839200" cy="6096000"/>
          </a:xfrm>
        </p:spPr>
        <p:txBody>
          <a:bodyPr>
            <a:normAutofit fontScale="85000" lnSpcReduction="20000"/>
          </a:bodyPr>
          <a:lstStyle/>
          <a:p>
            <a:r>
              <a:rPr lang="en-US" sz="3600" dirty="0" smtClean="0"/>
              <a:t>Memory access may not be sequential</a:t>
            </a:r>
          </a:p>
          <a:p>
            <a:pPr lvl="1"/>
            <a:r>
              <a:rPr lang="en-US" sz="3200" dirty="0" smtClean="0"/>
              <a:t>this can happen when accessing two or more vectors but also multi-dimensional arrays (assume the arrays below are doubles)</a:t>
            </a:r>
          </a:p>
          <a:p>
            <a:pPr lvl="2"/>
            <a:r>
              <a:rPr lang="en-US" sz="2800" dirty="0" smtClean="0">
                <a:latin typeface="Courier New" panose="02070309020205020404" pitchFamily="49" charset="0"/>
                <a:cs typeface="Courier New" panose="02070309020205020404" pitchFamily="49" charset="0"/>
              </a:rPr>
              <a:t>for(</a:t>
            </a:r>
            <a:r>
              <a:rPr lang="en-US" sz="2800" dirty="0" err="1" smtClean="0">
                <a:latin typeface="Courier New" panose="02070309020205020404" pitchFamily="49" charset="0"/>
                <a:cs typeface="Courier New" panose="02070309020205020404" pitchFamily="49" charset="0"/>
              </a:rPr>
              <a:t>i</a:t>
            </a:r>
            <a:r>
              <a:rPr lang="en-US" sz="2800" dirty="0" smtClean="0">
                <a:latin typeface="Courier New" panose="02070309020205020404" pitchFamily="49" charset="0"/>
                <a:cs typeface="Courier New" panose="02070309020205020404" pitchFamily="49" charset="0"/>
              </a:rPr>
              <a:t>=0;i&lt;100;i++)</a:t>
            </a:r>
          </a:p>
          <a:p>
            <a:pPr lvl="2"/>
            <a:r>
              <a:rPr lang="en-US" sz="2800" dirty="0">
                <a:latin typeface="Courier New" panose="02070309020205020404" pitchFamily="49" charset="0"/>
                <a:cs typeface="Courier New" panose="02070309020205020404" pitchFamily="49" charset="0"/>
              </a:rPr>
              <a:t> </a:t>
            </a:r>
            <a:r>
              <a:rPr lang="en-US" sz="2800" dirty="0" smtClean="0">
                <a:latin typeface="Courier New" panose="02070309020205020404" pitchFamily="49" charset="0"/>
                <a:cs typeface="Courier New" panose="02070309020205020404" pitchFamily="49" charset="0"/>
              </a:rPr>
              <a:t> for(j=0;j&lt;100;j++)</a:t>
            </a:r>
          </a:p>
          <a:p>
            <a:pPr lvl="2"/>
            <a:r>
              <a:rPr lang="en-US" sz="2800" dirty="0">
                <a:latin typeface="Courier New" panose="02070309020205020404" pitchFamily="49" charset="0"/>
                <a:cs typeface="Courier New" panose="02070309020205020404" pitchFamily="49" charset="0"/>
              </a:rPr>
              <a:t> </a:t>
            </a:r>
            <a:r>
              <a:rPr lang="en-US" sz="2800" dirty="0" smtClean="0">
                <a:latin typeface="Courier New" panose="02070309020205020404" pitchFamily="49" charset="0"/>
                <a:cs typeface="Courier New" panose="02070309020205020404" pitchFamily="49" charset="0"/>
              </a:rPr>
              <a:t>   for(k=0;k&lt;100;k++)</a:t>
            </a:r>
          </a:p>
          <a:p>
            <a:pPr lvl="2"/>
            <a:r>
              <a:rPr lang="en-US" sz="2800" dirty="0" smtClean="0">
                <a:latin typeface="Courier New" panose="02070309020205020404" pitchFamily="49" charset="0"/>
                <a:cs typeface="Courier New" panose="02070309020205020404" pitchFamily="49" charset="0"/>
              </a:rPr>
              <a:t>      a[</a:t>
            </a:r>
            <a:r>
              <a:rPr lang="en-US" sz="2800" dirty="0" err="1" smtClean="0">
                <a:latin typeface="Courier New" panose="02070309020205020404" pitchFamily="49" charset="0"/>
                <a:cs typeface="Courier New" panose="02070309020205020404" pitchFamily="49" charset="0"/>
              </a:rPr>
              <a:t>i</a:t>
            </a:r>
            <a:r>
              <a:rPr lang="en-US" sz="2800" dirty="0" smtClean="0">
                <a:latin typeface="Courier New" panose="02070309020205020404" pitchFamily="49" charset="0"/>
                <a:cs typeface="Courier New" panose="02070309020205020404" pitchFamily="49" charset="0"/>
              </a:rPr>
              <a:t>][j]=a[</a:t>
            </a:r>
            <a:r>
              <a:rPr lang="en-US" sz="2800" dirty="0" err="1" smtClean="0">
                <a:latin typeface="Courier New" panose="02070309020205020404" pitchFamily="49" charset="0"/>
                <a:cs typeface="Courier New" panose="02070309020205020404" pitchFamily="49" charset="0"/>
              </a:rPr>
              <a:t>i</a:t>
            </a:r>
            <a:r>
              <a:rPr lang="en-US" sz="2800" dirty="0" smtClean="0">
                <a:latin typeface="Courier New" panose="02070309020205020404" pitchFamily="49" charset="0"/>
                <a:cs typeface="Courier New" panose="02070309020205020404" pitchFamily="49" charset="0"/>
              </a:rPr>
              <a:t>][j] + b[</a:t>
            </a:r>
            <a:r>
              <a:rPr lang="en-US" sz="2800" dirty="0" err="1" smtClean="0">
                <a:latin typeface="Courier New" panose="02070309020205020404" pitchFamily="49" charset="0"/>
                <a:cs typeface="Courier New" panose="02070309020205020404" pitchFamily="49" charset="0"/>
              </a:rPr>
              <a:t>i</a:t>
            </a:r>
            <a:r>
              <a:rPr lang="en-US" sz="2800" dirty="0" smtClean="0">
                <a:latin typeface="Courier New" panose="02070309020205020404" pitchFamily="49" charset="0"/>
                <a:cs typeface="Courier New" panose="02070309020205020404" pitchFamily="49" charset="0"/>
              </a:rPr>
              <a:t>][k] * d[k][j]</a:t>
            </a:r>
          </a:p>
          <a:p>
            <a:r>
              <a:rPr lang="en-US" sz="3600" dirty="0" smtClean="0"/>
              <a:t>A </a:t>
            </a:r>
            <a:r>
              <a:rPr lang="en-US" sz="3600" i="1" dirty="0" smtClean="0"/>
              <a:t>stride </a:t>
            </a:r>
            <a:r>
              <a:rPr lang="en-US" sz="3600" dirty="0" smtClean="0"/>
              <a:t>is the distance separating elements in a given operation – the optimal stride is 1</a:t>
            </a:r>
          </a:p>
          <a:p>
            <a:pPr lvl="1"/>
            <a:r>
              <a:rPr lang="en-US" sz="3100" dirty="0" smtClean="0"/>
              <a:t>d has a stride of 800 bytes because the inner loop references the column, not the row, b has </a:t>
            </a:r>
            <a:r>
              <a:rPr lang="en-US" sz="3100" smtClean="0"/>
              <a:t>a </a:t>
            </a:r>
            <a:r>
              <a:rPr lang="en-US" sz="3100" smtClean="0"/>
              <a:t>stride </a:t>
            </a:r>
            <a:r>
              <a:rPr lang="en-US" sz="3100" dirty="0" smtClean="0"/>
              <a:t>of 8 bytes</a:t>
            </a:r>
          </a:p>
          <a:p>
            <a:r>
              <a:rPr lang="en-US" sz="3600" dirty="0" smtClean="0"/>
              <a:t>The larger the stride, the less effective vector operations become due to the number of memory accesses needed cycle-after-cycle</a:t>
            </a:r>
          </a:p>
        </p:txBody>
      </p:sp>
    </p:spTree>
    <p:extLst>
      <p:ext uri="{BB962C8B-B14F-4D97-AF65-F5344CB8AC3E}">
        <p14:creationId xmlns:p14="http://schemas.microsoft.com/office/powerpoint/2010/main" val="3016215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Solutions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85800"/>
                <a:ext cx="8686800" cy="6172200"/>
              </a:xfrm>
            </p:spPr>
            <p:txBody>
              <a:bodyPr>
                <a:normAutofit fontScale="92500"/>
              </a:bodyPr>
              <a:lstStyle/>
              <a:p>
                <a:r>
                  <a:rPr lang="en-US" dirty="0" smtClean="0"/>
                  <a:t>Blocking (changing order of for loops) can reduce the impact </a:t>
                </a:r>
              </a:p>
              <a:p>
                <a:pPr lvl="1"/>
                <a:r>
                  <a:rPr lang="en-US" dirty="0" smtClean="0"/>
                  <a:t>but in the previous example, blocking impacts other array accesses (refer back to blocking in chapter 2)</a:t>
                </a:r>
              </a:p>
              <a:p>
                <a:r>
                  <a:rPr lang="en-US" dirty="0" smtClean="0"/>
                  <a:t>Larger block sizes allows more data to be cached at a time but that doesn’t help with strides &gt; 1</a:t>
                </a:r>
              </a:p>
              <a:p>
                <a:r>
                  <a:rPr lang="en-US" dirty="0" smtClean="0"/>
                  <a:t>Perform vector loads based on the size of the stride</a:t>
                </a:r>
                <a:endParaRPr lang="en-US" dirty="0"/>
              </a:p>
              <a:p>
                <a:pPr lvl="1"/>
                <a:r>
                  <a:rPr lang="en-US" dirty="0" smtClean="0"/>
                  <a:t>compiler computes stride size, hardcodes it as an offset in the load operation</a:t>
                </a:r>
              </a:p>
              <a:p>
                <a:pPr lvl="1"/>
                <a:r>
                  <a:rPr lang="en-US" dirty="0" smtClean="0"/>
                  <a:t>RV64V instruction set uses </a:t>
                </a:r>
                <a:r>
                  <a:rPr lang="en-US" dirty="0" err="1" smtClean="0"/>
                  <a:t>vlds</a:t>
                </a:r>
                <a:r>
                  <a:rPr lang="en-US" dirty="0" smtClean="0"/>
                  <a:t> (load vector with stride)</a:t>
                </a:r>
              </a:p>
              <a:p>
                <a:pPr lvl="1"/>
                <a:r>
                  <a:rPr lang="en-US" dirty="0" smtClean="0"/>
                  <a:t>a bank conflict (and resulting stalls) will arise if</a:t>
                </a:r>
              </a:p>
              <a:p>
                <a:pPr lvl="2"/>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𝑏𝑎𝑛𝑘𝑠</m:t>
                        </m:r>
                      </m:num>
                      <m:den>
                        <m:r>
                          <a:rPr lang="en-US" b="0" i="1" smtClean="0">
                            <a:latin typeface="Cambria Math" panose="02040503050406030204" pitchFamily="18" charset="0"/>
                          </a:rPr>
                          <m:t>𝑙𝑒𝑎𝑠𝑡</m:t>
                        </m:r>
                        <m:r>
                          <a:rPr lang="en-US" b="0" i="1" smtClean="0">
                            <a:latin typeface="Cambria Math" panose="02040503050406030204" pitchFamily="18" charset="0"/>
                          </a:rPr>
                          <m:t> </m:t>
                        </m:r>
                        <m:r>
                          <a:rPr lang="en-US" b="0" i="1" smtClean="0">
                            <a:latin typeface="Cambria Math" panose="02040503050406030204" pitchFamily="18" charset="0"/>
                          </a:rPr>
                          <m:t>𝑐𝑜𝑚𝑚𝑜𝑛</m:t>
                        </m:r>
                        <m:r>
                          <a:rPr lang="en-US" b="0" i="1" smtClean="0">
                            <a:latin typeface="Cambria Math" panose="02040503050406030204" pitchFamily="18" charset="0"/>
                          </a:rPr>
                          <m:t> </m:t>
                        </m:r>
                        <m:r>
                          <a:rPr lang="en-US" b="0" i="1" smtClean="0">
                            <a:latin typeface="Cambria Math" panose="02040503050406030204" pitchFamily="18" charset="0"/>
                          </a:rPr>
                          <m:t>𝑚𝑢𝑙𝑡𝑖𝑝𝑙𝑒</m:t>
                        </m:r>
                        <m:r>
                          <a:rPr lang="en-US" b="0" i="1" smtClean="0">
                            <a:latin typeface="Cambria Math" panose="02040503050406030204" pitchFamily="18" charset="0"/>
                          </a:rPr>
                          <m:t>(</m:t>
                        </m:r>
                        <m:r>
                          <a:rPr lang="en-US" b="0" i="1" smtClean="0">
                            <a:latin typeface="Cambria Math" panose="02040503050406030204" pitchFamily="18" charset="0"/>
                          </a:rPr>
                          <m:t>𝑠𝑡𝑟𝑖𝑑𝑒</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𝑏𝑎𝑛𝑘𝑠</m:t>
                        </m:r>
                        <m:r>
                          <a:rPr lang="en-US" b="0" i="1" smtClean="0">
                            <a:latin typeface="Cambria Math" panose="02040503050406030204" pitchFamily="18" charset="0"/>
                          </a:rPr>
                          <m:t>)</m:t>
                        </m:r>
                      </m:den>
                    </m:f>
                    <m:r>
                      <a:rPr lang="en-US" b="0" i="1" smtClean="0">
                        <a:latin typeface="Cambria Math" panose="02040503050406030204" pitchFamily="18" charset="0"/>
                      </a:rPr>
                      <m:t>&lt;</m:t>
                    </m:r>
                    <m:r>
                      <a:rPr lang="en-US" b="0" i="1" smtClean="0">
                        <a:latin typeface="Cambria Math" panose="02040503050406030204" pitchFamily="18" charset="0"/>
                      </a:rPr>
                      <m:t>𝑏𝑎𝑛𝑘</m:t>
                    </m:r>
                    <m:r>
                      <a:rPr lang="en-US" b="0" i="1" smtClean="0">
                        <a:latin typeface="Cambria Math" panose="02040503050406030204" pitchFamily="18" charset="0"/>
                      </a:rPr>
                      <m:t> </m:t>
                    </m:r>
                    <m:r>
                      <a:rPr lang="en-US" b="0" i="1" smtClean="0">
                        <a:latin typeface="Cambria Math" panose="02040503050406030204" pitchFamily="18" charset="0"/>
                      </a:rPr>
                      <m:t>𝑏𝑢𝑠𝑦</m:t>
                    </m:r>
                    <m:r>
                      <a:rPr lang="en-US" b="0" i="1" smtClean="0">
                        <a:latin typeface="Cambria Math" panose="02040503050406030204" pitchFamily="18" charset="0"/>
                      </a:rPr>
                      <m:t> </m:t>
                    </m:r>
                    <m:r>
                      <a:rPr lang="en-US" b="0" i="1" smtClean="0">
                        <a:latin typeface="Cambria Math" panose="02040503050406030204" pitchFamily="18" charset="0"/>
                      </a:rPr>
                      <m:t>𝑡𝑖𝑚𝑒</m:t>
                    </m:r>
                  </m:oMath>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85800"/>
                <a:ext cx="8686800" cy="6172200"/>
              </a:xfrm>
              <a:blipFill>
                <a:blip r:embed="rId2"/>
                <a:stretch>
                  <a:fillRect l="-1474" t="-1285" r="-2386"/>
                </a:stretch>
              </a:blipFill>
            </p:spPr>
            <p:txBody>
              <a:bodyPr/>
              <a:lstStyle/>
              <a:p>
                <a:r>
                  <a:rPr lang="en-US">
                    <a:noFill/>
                  </a:rPr>
                  <a:t> </a:t>
                </a:r>
              </a:p>
            </p:txBody>
          </p:sp>
        </mc:Fallback>
      </mc:AlternateContent>
    </p:spTree>
    <p:extLst>
      <p:ext uri="{BB962C8B-B14F-4D97-AF65-F5344CB8AC3E}">
        <p14:creationId xmlns:p14="http://schemas.microsoft.com/office/powerpoint/2010/main" val="126785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Two Views</a:t>
            </a:r>
            <a:endParaRPr lang="en-US" dirty="0"/>
          </a:p>
        </p:txBody>
      </p:sp>
      <p:sp>
        <p:nvSpPr>
          <p:cNvPr id="3" name="Content Placeholder 2"/>
          <p:cNvSpPr>
            <a:spLocks noGrp="1"/>
          </p:cNvSpPr>
          <p:nvPr>
            <p:ph idx="1"/>
          </p:nvPr>
        </p:nvSpPr>
        <p:spPr>
          <a:xfrm>
            <a:off x="152399" y="762000"/>
            <a:ext cx="5257801" cy="6096000"/>
          </a:xfrm>
        </p:spPr>
        <p:txBody>
          <a:bodyPr>
            <a:normAutofit fontScale="85000" lnSpcReduction="10000"/>
          </a:bodyPr>
          <a:lstStyle/>
          <a:p>
            <a:r>
              <a:rPr lang="en-US" dirty="0" smtClean="0"/>
              <a:t>CPU divided into control unit and n processing elements</a:t>
            </a:r>
          </a:p>
          <a:p>
            <a:pPr lvl="1"/>
            <a:r>
              <a:rPr lang="en-US" dirty="0" smtClean="0"/>
              <a:t>each PE handles 1 datum from the array on the given operation</a:t>
            </a:r>
          </a:p>
          <a:p>
            <a:pPr lvl="1"/>
            <a:r>
              <a:rPr lang="en-US" dirty="0" smtClean="0"/>
              <a:t>data are cached in local caches (one per PE)</a:t>
            </a:r>
          </a:p>
          <a:p>
            <a:r>
              <a:rPr lang="en-US" dirty="0" smtClean="0"/>
              <a:t>Pipelined functional units </a:t>
            </a:r>
          </a:p>
          <a:p>
            <a:pPr lvl="1"/>
            <a:r>
              <a:rPr lang="en-US" dirty="0" smtClean="0"/>
              <a:t>issue instruction on different array values sequentially to the same functional unit</a:t>
            </a:r>
          </a:p>
          <a:p>
            <a:pPr lvl="1"/>
            <a:r>
              <a:rPr lang="en-US" dirty="0" smtClean="0"/>
              <a:t>FU is pipelined, each array element is processed in an overlapped fashion in the pipelined FU </a:t>
            </a:r>
          </a:p>
          <a:p>
            <a:pPr lvl="1"/>
            <a:r>
              <a:rPr lang="en-US" dirty="0" smtClean="0"/>
              <a:t>requires accessing vector element every clock cycle (from register or cache)</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52435" r="3545" b="65230"/>
          <a:stretch>
            <a:fillRect/>
          </a:stretch>
        </p:blipFill>
        <p:spPr bwMode="auto">
          <a:xfrm>
            <a:off x="5638800" y="762000"/>
            <a:ext cx="304800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04-02-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2743200"/>
            <a:ext cx="3733799" cy="385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79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228600" y="784412"/>
            <a:ext cx="8686800" cy="5844988"/>
          </a:xfrm>
        </p:spPr>
        <p:txBody>
          <a:bodyPr>
            <a:normAutofit fontScale="92500"/>
          </a:bodyPr>
          <a:lstStyle/>
          <a:p>
            <a:r>
              <a:rPr lang="en-US" dirty="0" smtClean="0"/>
              <a:t>8 memory banks, busy time = 6 clock cycles, memory latency = 12 cycles</a:t>
            </a:r>
          </a:p>
          <a:p>
            <a:pPr lvl="1"/>
            <a:r>
              <a:rPr lang="en-US" dirty="0" smtClean="0"/>
              <a:t>how many cycles will it take to complete a 64-element vector load with a stride of 1?  of 32?</a:t>
            </a:r>
          </a:p>
          <a:p>
            <a:r>
              <a:rPr lang="en-US" dirty="0" smtClean="0"/>
              <a:t>Solution</a:t>
            </a:r>
          </a:p>
          <a:p>
            <a:pPr lvl="1"/>
            <a:r>
              <a:rPr lang="en-US" dirty="0" smtClean="0"/>
              <a:t>with a stride of 1, we have 8 / 1, which is not less than bank busy time (6) so there are no stalls</a:t>
            </a:r>
          </a:p>
          <a:p>
            <a:pPr lvl="2"/>
            <a:r>
              <a:rPr lang="en-US" dirty="0" smtClean="0"/>
              <a:t>therefore all 64 loads can be handled in just 12 + 64 = 76 cycles</a:t>
            </a:r>
          </a:p>
          <a:p>
            <a:pPr lvl="1"/>
            <a:r>
              <a:rPr lang="en-US" dirty="0" smtClean="0"/>
              <a:t>with a stride of </a:t>
            </a:r>
            <a:r>
              <a:rPr lang="en-US" dirty="0" smtClean="0"/>
              <a:t>32, </a:t>
            </a:r>
            <a:r>
              <a:rPr lang="en-US" dirty="0" smtClean="0"/>
              <a:t>the least common multiple is 8 giving us 8 / 8 &lt; 6, so there will be stalls</a:t>
            </a:r>
          </a:p>
          <a:p>
            <a:pPr lvl="2"/>
            <a:r>
              <a:rPr lang="en-US" dirty="0" smtClean="0"/>
              <a:t>in fact, any multiple of 8 causes collisions with banks and so the 6 cycle busy time comes into play for each group of loads</a:t>
            </a:r>
          </a:p>
          <a:p>
            <a:pPr lvl="2"/>
            <a:r>
              <a:rPr lang="en-US" dirty="0" smtClean="0"/>
              <a:t>12 + 1 + 6 * 63 = 391 clock cycles</a:t>
            </a:r>
            <a:endParaRPr lang="en-US" dirty="0"/>
          </a:p>
        </p:txBody>
      </p:sp>
    </p:spTree>
    <p:extLst>
      <p:ext uri="{BB962C8B-B14F-4D97-AF65-F5344CB8AC3E}">
        <p14:creationId xmlns:p14="http://schemas.microsoft.com/office/powerpoint/2010/main" val="335739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t>Handling Sparse Matrices</a:t>
            </a:r>
            <a:endParaRPr lang="en-US" dirty="0"/>
          </a:p>
        </p:txBody>
      </p:sp>
      <p:sp>
        <p:nvSpPr>
          <p:cNvPr id="3" name="Content Placeholder 2"/>
          <p:cNvSpPr>
            <a:spLocks noGrp="1"/>
          </p:cNvSpPr>
          <p:nvPr>
            <p:ph idx="1"/>
          </p:nvPr>
        </p:nvSpPr>
        <p:spPr>
          <a:xfrm>
            <a:off x="457200" y="762000"/>
            <a:ext cx="8229600" cy="6096000"/>
          </a:xfrm>
        </p:spPr>
        <p:txBody>
          <a:bodyPr>
            <a:normAutofit fontScale="92500" lnSpcReduction="20000"/>
          </a:bodyPr>
          <a:lstStyle/>
          <a:p>
            <a:r>
              <a:rPr lang="en-US" dirty="0" smtClean="0"/>
              <a:t>Sparse matrix contains many 0s</a:t>
            </a:r>
          </a:p>
          <a:p>
            <a:pPr lvl="1"/>
            <a:r>
              <a:rPr lang="en-US" dirty="0" smtClean="0"/>
              <a:t>the remainder of the matrix is sparsely populated</a:t>
            </a:r>
          </a:p>
          <a:p>
            <a:r>
              <a:rPr lang="en-US" dirty="0" smtClean="0"/>
              <a:t>Consider an operation like</a:t>
            </a:r>
          </a:p>
          <a:p>
            <a:pPr lvl="1"/>
            <a:r>
              <a:rPr lang="en-US" dirty="0" smtClean="0"/>
              <a:t>A = A + B</a:t>
            </a:r>
          </a:p>
          <a:p>
            <a:r>
              <a:rPr lang="en-US" dirty="0" smtClean="0"/>
              <a:t>If A and/or B are sparse, we are doing a lot of needless additions</a:t>
            </a:r>
          </a:p>
          <a:p>
            <a:pPr lvl="1"/>
            <a:r>
              <a:rPr lang="en-US" dirty="0" smtClean="0"/>
              <a:t>if a[</a:t>
            </a:r>
            <a:r>
              <a:rPr lang="en-US" dirty="0" err="1" smtClean="0"/>
              <a:t>i</a:t>
            </a:r>
            <a:r>
              <a:rPr lang="en-US" dirty="0" smtClean="0"/>
              <a:t>] == 0, all we need to do is a[</a:t>
            </a:r>
            <a:r>
              <a:rPr lang="en-US" dirty="0" err="1" smtClean="0"/>
              <a:t>i</a:t>
            </a:r>
            <a:r>
              <a:rPr lang="en-US" dirty="0" smtClean="0"/>
              <a:t>] = b[</a:t>
            </a:r>
            <a:r>
              <a:rPr lang="en-US" dirty="0" err="1" smtClean="0"/>
              <a:t>i</a:t>
            </a:r>
            <a:r>
              <a:rPr lang="en-US" dirty="0" smtClean="0"/>
              <a:t>] and if both are 0, we don’t need to do anything</a:t>
            </a:r>
          </a:p>
          <a:p>
            <a:pPr lvl="2"/>
            <a:r>
              <a:rPr lang="en-US" dirty="0" smtClean="0"/>
              <a:t>a[</a:t>
            </a:r>
            <a:r>
              <a:rPr lang="en-US" dirty="0" err="1" smtClean="0"/>
              <a:t>i</a:t>
            </a:r>
            <a:r>
              <a:rPr lang="en-US" dirty="0" smtClean="0"/>
              <a:t>] = b[</a:t>
            </a:r>
            <a:r>
              <a:rPr lang="en-US" dirty="0" err="1" smtClean="0"/>
              <a:t>i</a:t>
            </a:r>
            <a:r>
              <a:rPr lang="en-US" dirty="0" smtClean="0"/>
              <a:t>] takes less time than an FP addition</a:t>
            </a:r>
          </a:p>
          <a:p>
            <a:r>
              <a:rPr lang="en-US" dirty="0" smtClean="0"/>
              <a:t>The solution is to use a </a:t>
            </a:r>
            <a:r>
              <a:rPr lang="en-US" i="1" dirty="0" smtClean="0"/>
              <a:t>gather-scatter </a:t>
            </a:r>
            <a:r>
              <a:rPr lang="en-US" dirty="0" smtClean="0"/>
              <a:t>operation</a:t>
            </a:r>
          </a:p>
          <a:p>
            <a:pPr lvl="1"/>
            <a:r>
              <a:rPr lang="en-US" dirty="0" smtClean="0"/>
              <a:t>gather non-zero elements into a smaller, more dense array</a:t>
            </a:r>
          </a:p>
          <a:p>
            <a:pPr lvl="1"/>
            <a:r>
              <a:rPr lang="en-US" dirty="0" smtClean="0"/>
              <a:t>perform the operation</a:t>
            </a:r>
          </a:p>
          <a:p>
            <a:pPr lvl="1"/>
            <a:r>
              <a:rPr lang="en-US" dirty="0" smtClean="0"/>
              <a:t>scatter the results back to the original array</a:t>
            </a:r>
          </a:p>
          <a:p>
            <a:pPr lvl="2"/>
            <a:r>
              <a:rPr lang="en-US" dirty="0" smtClean="0"/>
              <a:t>code example shown on page 302</a:t>
            </a:r>
            <a:endParaRPr lang="en-US" dirty="0"/>
          </a:p>
        </p:txBody>
      </p:sp>
    </p:spTree>
    <p:extLst>
      <p:ext uri="{BB962C8B-B14F-4D97-AF65-F5344CB8AC3E}">
        <p14:creationId xmlns:p14="http://schemas.microsoft.com/office/powerpoint/2010/main" val="265947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GPUs</a:t>
            </a:r>
            <a:endParaRPr lang="en-US" dirty="0"/>
          </a:p>
        </p:txBody>
      </p:sp>
      <p:sp>
        <p:nvSpPr>
          <p:cNvPr id="3" name="Content Placeholder 2"/>
          <p:cNvSpPr>
            <a:spLocks noGrp="1"/>
          </p:cNvSpPr>
          <p:nvPr>
            <p:ph idx="1"/>
          </p:nvPr>
        </p:nvSpPr>
        <p:spPr>
          <a:xfrm>
            <a:off x="304800" y="762000"/>
            <a:ext cx="8610600" cy="6096000"/>
          </a:xfrm>
        </p:spPr>
        <p:txBody>
          <a:bodyPr>
            <a:normAutofit fontScale="92500"/>
          </a:bodyPr>
          <a:lstStyle/>
          <a:p>
            <a:r>
              <a:rPr lang="en-US" dirty="0" smtClean="0"/>
              <a:t>GPUs contain (up to) thousands of parallel FP units</a:t>
            </a:r>
          </a:p>
          <a:p>
            <a:pPr lvl="1"/>
            <a:r>
              <a:rPr lang="en-US" dirty="0" smtClean="0"/>
              <a:t>GPUs did not originate as parallel processors but instead as graphics accelerators (see section 4.10 if interested)</a:t>
            </a:r>
          </a:p>
          <a:p>
            <a:r>
              <a:rPr lang="en-US" dirty="0" smtClean="0"/>
              <a:t>Question:  should we use CPUs or GPUs for scientific and multimedia computing?</a:t>
            </a:r>
          </a:p>
          <a:p>
            <a:pPr lvl="1"/>
            <a:r>
              <a:rPr lang="en-US" dirty="0" smtClean="0"/>
              <a:t>how can we use GPUs for general computing?</a:t>
            </a:r>
          </a:p>
          <a:p>
            <a:pPr lvl="1"/>
            <a:r>
              <a:rPr lang="en-US" dirty="0" smtClean="0"/>
              <a:t>complications are </a:t>
            </a:r>
          </a:p>
          <a:p>
            <a:pPr lvl="2"/>
            <a:r>
              <a:rPr lang="en-US" dirty="0" smtClean="0"/>
              <a:t>how to coordinate GPU with CPU and memory </a:t>
            </a:r>
          </a:p>
          <a:p>
            <a:pPr lvl="2"/>
            <a:r>
              <a:rPr lang="en-US" dirty="0" smtClean="0"/>
              <a:t>how to support multi-threading</a:t>
            </a:r>
          </a:p>
          <a:p>
            <a:pPr lvl="1"/>
            <a:r>
              <a:rPr lang="en-US" dirty="0" smtClean="0"/>
              <a:t>one current use of GPUs is for deep neural network computation</a:t>
            </a:r>
          </a:p>
          <a:p>
            <a:pPr lvl="2"/>
            <a:r>
              <a:rPr lang="en-US" dirty="0" smtClean="0"/>
              <a:t>each computation is independent of every other computation and requires no if-else statement, so the GPU is ideal for this purpose</a:t>
            </a:r>
            <a:endParaRPr lang="en-US" dirty="0"/>
          </a:p>
        </p:txBody>
      </p:sp>
    </p:spTree>
    <p:extLst>
      <p:ext uri="{BB962C8B-B14F-4D97-AF65-F5344CB8AC3E}">
        <p14:creationId xmlns:p14="http://schemas.microsoft.com/office/powerpoint/2010/main" val="21649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CUDA</a:t>
            </a:r>
            <a:endParaRPr lang="en-US" dirty="0"/>
          </a:p>
        </p:txBody>
      </p:sp>
      <p:sp>
        <p:nvSpPr>
          <p:cNvPr id="3" name="Content Placeholder 2"/>
          <p:cNvSpPr>
            <a:spLocks noGrp="1"/>
          </p:cNvSpPr>
          <p:nvPr>
            <p:ph idx="1"/>
          </p:nvPr>
        </p:nvSpPr>
        <p:spPr>
          <a:xfrm>
            <a:off x="152400" y="533400"/>
            <a:ext cx="8839200" cy="6324600"/>
          </a:xfrm>
        </p:spPr>
        <p:txBody>
          <a:bodyPr>
            <a:normAutofit fontScale="92500" lnSpcReduction="20000"/>
          </a:bodyPr>
          <a:lstStyle/>
          <a:p>
            <a:r>
              <a:rPr lang="en-US" dirty="0" smtClean="0"/>
              <a:t>Compute Unified Device Architecture</a:t>
            </a:r>
          </a:p>
          <a:p>
            <a:pPr lvl="1"/>
            <a:r>
              <a:rPr lang="en-US" dirty="0" smtClean="0"/>
              <a:t>a C-like programming language + programming environment to support the generation of parallel processing code for GPUs</a:t>
            </a:r>
          </a:p>
          <a:p>
            <a:r>
              <a:rPr lang="en-US" dirty="0" smtClean="0"/>
              <a:t>Basic unit of parallelism called a CUDA Thread</a:t>
            </a:r>
          </a:p>
          <a:p>
            <a:pPr lvl="1"/>
            <a:r>
              <a:rPr lang="en-US" dirty="0" smtClean="0"/>
              <a:t>thousands of CUDA threads can be supported at a time</a:t>
            </a:r>
          </a:p>
          <a:p>
            <a:pPr lvl="1"/>
            <a:r>
              <a:rPr lang="en-US" dirty="0" smtClean="0"/>
              <a:t>can support higher level forms of parallelism including multithreading, MIMD, as well as SIMD and ILP</a:t>
            </a:r>
          </a:p>
          <a:p>
            <a:pPr lvl="1"/>
            <a:r>
              <a:rPr lang="en-US" dirty="0" smtClean="0"/>
              <a:t>threads are blocked together to be executed as a </a:t>
            </a:r>
            <a:r>
              <a:rPr lang="en-US" i="1" dirty="0" smtClean="0"/>
              <a:t>block</a:t>
            </a:r>
            <a:r>
              <a:rPr lang="en-US" dirty="0" smtClean="0"/>
              <a:t>, known as a Thread Block</a:t>
            </a:r>
          </a:p>
          <a:p>
            <a:r>
              <a:rPr lang="en-US" dirty="0" smtClean="0"/>
              <a:t>Programming notation</a:t>
            </a:r>
          </a:p>
          <a:p>
            <a:pPr lvl="1"/>
            <a:r>
              <a:rPr lang="en-US" dirty="0" smtClean="0"/>
              <a:t>functions, variables</a:t>
            </a:r>
          </a:p>
          <a:p>
            <a:pPr lvl="2"/>
            <a:r>
              <a:rPr lang="en-US" dirty="0" smtClean="0"/>
              <a:t>__device__ (GPU), __host__ (CPU), __global__</a:t>
            </a:r>
          </a:p>
          <a:p>
            <a:pPr lvl="1"/>
            <a:r>
              <a:rPr lang="en-US" dirty="0" smtClean="0"/>
              <a:t>functions running on a GPU are invoked as </a:t>
            </a:r>
          </a:p>
          <a:p>
            <a:pPr lvl="2"/>
            <a:r>
              <a:rPr lang="en-US" dirty="0" smtClean="0">
                <a:latin typeface="Courier New" panose="02070309020205020404" pitchFamily="49" charset="0"/>
                <a:cs typeface="Courier New" panose="02070309020205020404" pitchFamily="49" charset="0"/>
              </a:rPr>
              <a:t>name &lt;&lt;&lt;</a:t>
            </a:r>
            <a:r>
              <a:rPr lang="en-US" dirty="0" err="1" smtClean="0">
                <a:latin typeface="Courier New" panose="02070309020205020404" pitchFamily="49" charset="0"/>
                <a:cs typeface="Courier New" panose="02070309020205020404" pitchFamily="49" charset="0"/>
              </a:rPr>
              <a:t>dimGrid</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dimBlock</a:t>
            </a:r>
            <a:r>
              <a:rPr lang="en-US" dirty="0" smtClean="0">
                <a:latin typeface="Courier New" panose="02070309020205020404" pitchFamily="49" charset="0"/>
                <a:cs typeface="Courier New" panose="02070309020205020404" pitchFamily="49" charset="0"/>
              </a:rPr>
              <a:t>&gt;&gt;&gt; (</a:t>
            </a:r>
            <a:r>
              <a:rPr lang="en-US" dirty="0" err="1" smtClean="0">
                <a:latin typeface="Courier New" panose="02070309020205020404" pitchFamily="49" charset="0"/>
                <a:cs typeface="Courier New" panose="02070309020205020404" pitchFamily="49" charset="0"/>
              </a:rPr>
              <a:t>param</a:t>
            </a:r>
            <a:r>
              <a:rPr lang="en-US" dirty="0" smtClean="0">
                <a:latin typeface="Courier New" panose="02070309020205020404" pitchFamily="49" charset="0"/>
                <a:cs typeface="Courier New" panose="02070309020205020404" pitchFamily="49" charset="0"/>
              </a:rPr>
              <a:t> list)</a:t>
            </a:r>
          </a:p>
          <a:p>
            <a:pPr lvl="2"/>
            <a:r>
              <a:rPr lang="en-US" dirty="0" smtClean="0">
                <a:cs typeface="Times New Roman" panose="02020603050405020304" pitchFamily="18" charset="0"/>
              </a:rPr>
              <a:t>block identifiers: blockIdx.name, thread identifiers: threadIdx.name</a:t>
            </a:r>
          </a:p>
        </p:txBody>
      </p:sp>
    </p:spTree>
    <p:extLst>
      <p:ext uri="{BB962C8B-B14F-4D97-AF65-F5344CB8AC3E}">
        <p14:creationId xmlns:p14="http://schemas.microsoft.com/office/powerpoint/2010/main" val="91920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Example:  DAXPY</a:t>
            </a:r>
            <a:endParaRPr lang="en-US" dirty="0"/>
          </a:p>
        </p:txBody>
      </p:sp>
      <p:sp>
        <p:nvSpPr>
          <p:cNvPr id="4" name="TextBox 3"/>
          <p:cNvSpPr txBox="1"/>
          <p:nvPr/>
        </p:nvSpPr>
        <p:spPr>
          <a:xfrm>
            <a:off x="76200" y="1045488"/>
            <a:ext cx="7215437" cy="5355312"/>
          </a:xfrm>
          <a:prstGeom prst="rect">
            <a:avLst/>
          </a:prstGeom>
          <a:noFill/>
        </p:spPr>
        <p:txBody>
          <a:bodyPr wrap="none" rtlCol="0">
            <a:spAutoFit/>
          </a:bodyPr>
          <a:lstStyle/>
          <a:p>
            <a:r>
              <a:rPr lang="en-US" dirty="0" smtClean="0">
                <a:latin typeface="Courier New" panose="02070309020205020404" pitchFamily="49" charset="0"/>
                <a:cs typeface="Courier New" panose="02070309020205020404" pitchFamily="49" charset="0"/>
              </a:rPr>
              <a:t>// Invoke DAXPY</a:t>
            </a:r>
          </a:p>
          <a:p>
            <a:r>
              <a:rPr lang="en-US" dirty="0" err="1" smtClean="0">
                <a:latin typeface="Courier New" panose="02070309020205020404" pitchFamily="49" charset="0"/>
                <a:cs typeface="Courier New" panose="02070309020205020404" pitchFamily="49" charset="0"/>
              </a:rPr>
              <a:t>daxpy</a:t>
            </a:r>
            <a:r>
              <a:rPr lang="en-US" dirty="0" smtClean="0">
                <a:latin typeface="Courier New" panose="02070309020205020404" pitchFamily="49" charset="0"/>
                <a:cs typeface="Courier New" panose="02070309020205020404" pitchFamily="49" charset="0"/>
              </a:rPr>
              <a:t>(n, 2.0, x, y);</a:t>
            </a:r>
          </a:p>
          <a:p>
            <a:endParaRPr lang="en-US" dirty="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daxpy</a:t>
            </a:r>
            <a:r>
              <a:rPr lang="en-US" dirty="0" smtClean="0">
                <a:latin typeface="Courier New" panose="02070309020205020404" pitchFamily="49" charset="0"/>
                <a:cs typeface="Courier New" panose="02070309020205020404" pitchFamily="49" charset="0"/>
              </a:rPr>
              <a:t> code in C:</a:t>
            </a:r>
          </a:p>
          <a:p>
            <a:r>
              <a:rPr lang="en-US" dirty="0" smtClean="0">
                <a:latin typeface="Courier New" panose="02070309020205020404" pitchFamily="49" charset="0"/>
                <a:cs typeface="Courier New" panose="02070309020205020404" pitchFamily="49" charset="0"/>
              </a:rPr>
              <a:t>void </a:t>
            </a:r>
            <a:r>
              <a:rPr lang="en-US" dirty="0" err="1" smtClean="0">
                <a:latin typeface="Courier New" panose="02070309020205020404" pitchFamily="49" charset="0"/>
                <a:cs typeface="Courier New" panose="02070309020205020404" pitchFamily="49" charset="0"/>
              </a:rPr>
              <a:t>daxpy</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double a, double *x, double *y) {</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for(</a:t>
            </a:r>
            <a:r>
              <a:rPr lang="en-US"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=0;i&lt;</a:t>
            </a:r>
            <a:r>
              <a:rPr lang="en-US" dirty="0" err="1" smtClean="0">
                <a:latin typeface="Courier New" panose="02070309020205020404" pitchFamily="49" charset="0"/>
                <a:cs typeface="Courier New" panose="02070309020205020404" pitchFamily="49" charset="0"/>
              </a:rPr>
              <a:t>n;i</a:t>
            </a:r>
            <a:r>
              <a:rPr lang="en-US" dirty="0" smtClean="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y[</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 * 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y[</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 Invoke DAXPY with 256 threads per </a:t>
            </a:r>
            <a:r>
              <a:rPr lang="en-US" dirty="0" err="1" smtClean="0">
                <a:latin typeface="Courier New" panose="02070309020205020404" pitchFamily="49" charset="0"/>
                <a:cs typeface="Courier New" panose="02070309020205020404" pitchFamily="49" charset="0"/>
              </a:rPr>
              <a:t>ThreadBlock</a:t>
            </a:r>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__host__</a:t>
            </a:r>
          </a:p>
          <a:p>
            <a:r>
              <a:rPr lang="en-US"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nblocks</a:t>
            </a:r>
            <a:r>
              <a:rPr lang="en-US" dirty="0" smtClean="0">
                <a:latin typeface="Courier New" panose="02070309020205020404" pitchFamily="49" charset="0"/>
                <a:cs typeface="Courier New" panose="02070309020205020404" pitchFamily="49" charset="0"/>
              </a:rPr>
              <a:t> = (n + 255) / 256;</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daxpy</a:t>
            </a:r>
            <a:r>
              <a:rPr lang="en-US" dirty="0" smtClean="0">
                <a:latin typeface="Courier New" panose="02070309020205020404" pitchFamily="49" charset="0"/>
                <a:cs typeface="Courier New" panose="02070309020205020404" pitchFamily="49" charset="0"/>
              </a:rPr>
              <a:t>&lt;&lt;&lt;</a:t>
            </a:r>
            <a:r>
              <a:rPr lang="en-US" dirty="0" err="1" smtClean="0">
                <a:latin typeface="Courier New" panose="02070309020205020404" pitchFamily="49" charset="0"/>
                <a:cs typeface="Courier New" panose="02070309020205020404" pitchFamily="49" charset="0"/>
              </a:rPr>
              <a:t>nblocks</a:t>
            </a:r>
            <a:r>
              <a:rPr lang="en-US" dirty="0" smtClean="0">
                <a:latin typeface="Courier New" panose="02070309020205020404" pitchFamily="49" charset="0"/>
                <a:cs typeface="Courier New" panose="02070309020205020404" pitchFamily="49" charset="0"/>
              </a:rPr>
              <a:t>, 256&gt;&gt;&gt;(n, 2.0, x, y);</a:t>
            </a:r>
          </a:p>
          <a:p>
            <a:r>
              <a:rPr lang="en-US" dirty="0" smtClean="0">
                <a:latin typeface="Courier New" panose="02070309020205020404" pitchFamily="49" charset="0"/>
                <a:cs typeface="Courier New" panose="02070309020205020404" pitchFamily="49" charset="0"/>
              </a:rPr>
              <a:t>// DAXPY in CUDA</a:t>
            </a:r>
          </a:p>
          <a:p>
            <a:r>
              <a:rPr lang="en-US" dirty="0" smtClean="0">
                <a:latin typeface="Courier New" panose="02070309020205020404" pitchFamily="49" charset="0"/>
                <a:cs typeface="Courier New" panose="02070309020205020404" pitchFamily="49" charset="0"/>
              </a:rPr>
              <a:t>__global__</a:t>
            </a:r>
          </a:p>
          <a:p>
            <a:r>
              <a:rPr lang="en-US" dirty="0" smtClean="0">
                <a:latin typeface="Courier New" panose="02070309020205020404" pitchFamily="49" charset="0"/>
                <a:cs typeface="Courier New" panose="02070309020205020404" pitchFamily="49" charset="0"/>
              </a:rPr>
              <a:t>void </a:t>
            </a:r>
            <a:r>
              <a:rPr lang="en-US" dirty="0" err="1" smtClean="0">
                <a:latin typeface="Courier New" panose="02070309020205020404" pitchFamily="49" charset="0"/>
                <a:cs typeface="Courier New" panose="02070309020205020404" pitchFamily="49" charset="0"/>
              </a:rPr>
              <a:t>daxpy</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double a, double *x, double *y) {</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blockIdx.x</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blockDim.x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threadIdx.x</a:t>
            </a:r>
            <a:r>
              <a:rPr lang="en-US" dirty="0" smtClean="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if(</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 y[</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 * 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y[</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5" name="TextBox 4"/>
          <p:cNvSpPr txBox="1"/>
          <p:nvPr/>
        </p:nvSpPr>
        <p:spPr>
          <a:xfrm>
            <a:off x="7267574" y="3782043"/>
            <a:ext cx="1943161" cy="2677656"/>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The CUDA </a:t>
            </a:r>
          </a:p>
          <a:p>
            <a:r>
              <a:rPr lang="en-US" sz="2400" dirty="0" smtClean="0">
                <a:latin typeface="Times New Roman" panose="02020603050405020304" pitchFamily="18" charset="0"/>
                <a:cs typeface="Times New Roman" panose="02020603050405020304" pitchFamily="18" charset="0"/>
              </a:rPr>
              <a:t>code contains </a:t>
            </a:r>
          </a:p>
          <a:p>
            <a:r>
              <a:rPr lang="en-US" sz="2400" dirty="0" smtClean="0">
                <a:latin typeface="Times New Roman" panose="02020603050405020304" pitchFamily="18" charset="0"/>
                <a:cs typeface="Times New Roman" panose="02020603050405020304" pitchFamily="18" charset="0"/>
              </a:rPr>
              <a:t>no loop </a:t>
            </a:r>
          </a:p>
          <a:p>
            <a:r>
              <a:rPr lang="en-US" sz="2400" dirty="0" smtClean="0">
                <a:latin typeface="Times New Roman" panose="02020603050405020304" pitchFamily="18" charset="0"/>
                <a:cs typeface="Times New Roman" panose="02020603050405020304" pitchFamily="18" charset="0"/>
              </a:rPr>
              <a:t>where </a:t>
            </a:r>
            <a:r>
              <a:rPr lang="en-US" sz="24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(the </a:t>
            </a:r>
          </a:p>
          <a:p>
            <a:r>
              <a:rPr lang="en-US" sz="2400" dirty="0" smtClean="0">
                <a:latin typeface="Times New Roman" panose="02020603050405020304" pitchFamily="18" charset="0"/>
                <a:cs typeface="Times New Roman" panose="02020603050405020304" pitchFamily="18" charset="0"/>
              </a:rPr>
              <a:t>array index) </a:t>
            </a:r>
          </a:p>
          <a:p>
            <a:r>
              <a:rPr lang="en-US" sz="2400" dirty="0" smtClean="0">
                <a:latin typeface="Times New Roman" panose="02020603050405020304" pitchFamily="18" charset="0"/>
                <a:cs typeface="Times New Roman" panose="02020603050405020304" pitchFamily="18" charset="0"/>
              </a:rPr>
              <a:t>is computed </a:t>
            </a:r>
          </a:p>
          <a:p>
            <a:r>
              <a:rPr lang="en-US" sz="2400" dirty="0" smtClean="0">
                <a:latin typeface="Times New Roman" panose="02020603050405020304" pitchFamily="18" charset="0"/>
                <a:cs typeface="Times New Roman" panose="02020603050405020304" pitchFamily="18" charset="0"/>
              </a:rPr>
              <a:t>by each unit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683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Comments</a:t>
            </a:r>
            <a:endParaRPr lang="en-US" dirty="0"/>
          </a:p>
        </p:txBody>
      </p:sp>
      <p:sp>
        <p:nvSpPr>
          <p:cNvPr id="3" name="Content Placeholder 2"/>
          <p:cNvSpPr>
            <a:spLocks noGrp="1"/>
          </p:cNvSpPr>
          <p:nvPr>
            <p:ph idx="1"/>
          </p:nvPr>
        </p:nvSpPr>
        <p:spPr>
          <a:xfrm>
            <a:off x="228600" y="762000"/>
            <a:ext cx="8763000" cy="6096000"/>
          </a:xfrm>
        </p:spPr>
        <p:txBody>
          <a:bodyPr>
            <a:normAutofit fontScale="92500"/>
          </a:bodyPr>
          <a:lstStyle/>
          <a:p>
            <a:r>
              <a:rPr lang="en-US" dirty="0" smtClean="0"/>
              <a:t>Each GPU functional unit handles its own block</a:t>
            </a:r>
          </a:p>
          <a:p>
            <a:pPr lvl="1"/>
            <a:r>
              <a:rPr lang="en-US" dirty="0" smtClean="0"/>
              <a:t>thread management is handled by the hardware directly, not by the OS as we saw previously with thread-level parallelism</a:t>
            </a:r>
          </a:p>
          <a:p>
            <a:r>
              <a:rPr lang="en-US" dirty="0" smtClean="0"/>
              <a:t>To support this, each block must be independent of all other blocks</a:t>
            </a:r>
          </a:p>
          <a:p>
            <a:pPr lvl="1"/>
            <a:r>
              <a:rPr lang="en-US" dirty="0" smtClean="0"/>
              <a:t>blocks are permitted to run in any order</a:t>
            </a:r>
          </a:p>
          <a:p>
            <a:pPr lvl="1"/>
            <a:r>
              <a:rPr lang="en-US" dirty="0" smtClean="0"/>
              <a:t>blocks cannot directly communicate with other blocks but instead can only communicate through global memory</a:t>
            </a:r>
          </a:p>
          <a:p>
            <a:pPr lvl="2"/>
            <a:r>
              <a:rPr lang="en-US" dirty="0" smtClean="0"/>
              <a:t>with selection statements and variables in global memory, we can force blocks to operate in some dependent-based order</a:t>
            </a:r>
          </a:p>
          <a:p>
            <a:pPr lvl="2"/>
            <a:r>
              <a:rPr lang="en-US" dirty="0" smtClean="0"/>
              <a:t>the CUDA programmer must think not in terms of GPU hardware but how to arrange the code in a logical way to run on the GPU</a:t>
            </a:r>
          </a:p>
          <a:p>
            <a:pPr lvl="2"/>
            <a:r>
              <a:rPr lang="en-US" dirty="0" smtClean="0"/>
              <a:t>similarly, any MIMD programmer needs to work out such logic</a:t>
            </a:r>
            <a:endParaRPr lang="en-US" dirty="0"/>
          </a:p>
        </p:txBody>
      </p:sp>
    </p:spTree>
    <p:extLst>
      <p:ext uri="{BB962C8B-B14F-4D97-AF65-F5344CB8AC3E}">
        <p14:creationId xmlns:p14="http://schemas.microsoft.com/office/powerpoint/2010/main" val="79738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CUDA Terminology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5326321"/>
              </p:ext>
            </p:extLst>
          </p:nvPr>
        </p:nvGraphicFramePr>
        <p:xfrm>
          <a:off x="152401" y="685800"/>
          <a:ext cx="8839198" cy="6167120"/>
        </p:xfrm>
        <a:graphic>
          <a:graphicData uri="http://schemas.openxmlformats.org/drawingml/2006/table">
            <a:tbl>
              <a:tblPr firstRow="1" bandRow="1">
                <a:tableStyleId>{2D5ABB26-0587-4C30-8999-92F81FD0307C}</a:tableStyleId>
              </a:tblPr>
              <a:tblGrid>
                <a:gridCol w="1981199">
                  <a:extLst>
                    <a:ext uri="{9D8B030D-6E8A-4147-A177-3AD203B41FA5}">
                      <a16:colId xmlns:a16="http://schemas.microsoft.com/office/drawing/2014/main" val="661426209"/>
                    </a:ext>
                  </a:extLst>
                </a:gridCol>
                <a:gridCol w="1602259">
                  <a:extLst>
                    <a:ext uri="{9D8B030D-6E8A-4147-A177-3AD203B41FA5}">
                      <a16:colId xmlns:a16="http://schemas.microsoft.com/office/drawing/2014/main" val="863702548"/>
                    </a:ext>
                  </a:extLst>
                </a:gridCol>
                <a:gridCol w="5255740">
                  <a:extLst>
                    <a:ext uri="{9D8B030D-6E8A-4147-A177-3AD203B41FA5}">
                      <a16:colId xmlns:a16="http://schemas.microsoft.com/office/drawing/2014/main" val="1913297246"/>
                    </a:ext>
                  </a:extLst>
                </a:gridCol>
              </a:tblGrid>
              <a:tr h="370840">
                <a:tc>
                  <a:txBody>
                    <a:bodyPr/>
                    <a:lstStyle/>
                    <a:p>
                      <a:r>
                        <a:rPr lang="en-US" dirty="0" smtClean="0">
                          <a:latin typeface="Times New Roman" panose="02020603050405020304" pitchFamily="18" charset="0"/>
                          <a:cs typeface="Times New Roman" panose="02020603050405020304" pitchFamily="18" charset="0"/>
                        </a:rPr>
                        <a:t>Name</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CUDA term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Explanation</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402124"/>
                  </a:ext>
                </a:extLst>
              </a:tr>
              <a:tr h="370840">
                <a:tc>
                  <a:txBody>
                    <a:bodyPr/>
                    <a:lstStyle/>
                    <a:p>
                      <a:r>
                        <a:rPr lang="en-US" dirty="0" err="1" smtClean="0">
                          <a:latin typeface="Times New Roman" panose="02020603050405020304" pitchFamily="18" charset="0"/>
                          <a:cs typeface="Times New Roman" panose="02020603050405020304" pitchFamily="18" charset="0"/>
                        </a:rPr>
                        <a:t>Vectorizable</a:t>
                      </a:r>
                      <a:r>
                        <a:rPr lang="en-US" baseline="0" dirty="0" smtClean="0">
                          <a:latin typeface="Times New Roman" panose="02020603050405020304" pitchFamily="18" charset="0"/>
                          <a:cs typeface="Times New Roman" panose="02020603050405020304" pitchFamily="18" charset="0"/>
                        </a:rPr>
                        <a:t> loop</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Grid</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Loop broken into thread blocks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193999"/>
                  </a:ext>
                </a:extLst>
              </a:tr>
              <a:tr h="370840">
                <a:tc>
                  <a:txBody>
                    <a:bodyPr/>
                    <a:lstStyle/>
                    <a:p>
                      <a:r>
                        <a:rPr lang="en-US" dirty="0" smtClean="0">
                          <a:latin typeface="Times New Roman" panose="02020603050405020304" pitchFamily="18" charset="0"/>
                          <a:cs typeface="Times New Roman" panose="02020603050405020304" pitchFamily="18" charset="0"/>
                        </a:rPr>
                        <a:t>Body of loop</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Thread Block</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Parallelizable code, communicate only via local mem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814616"/>
                  </a:ext>
                </a:extLst>
              </a:tr>
              <a:tr h="370840">
                <a:tc>
                  <a:txBody>
                    <a:bodyPr/>
                    <a:lstStyle/>
                    <a:p>
                      <a:r>
                        <a:rPr lang="en-US" dirty="0" smtClean="0">
                          <a:latin typeface="Times New Roman" panose="02020603050405020304" pitchFamily="18" charset="0"/>
                          <a:cs typeface="Times New Roman" panose="02020603050405020304" pitchFamily="18" charset="0"/>
                        </a:rPr>
                        <a:t>Sequence</a:t>
                      </a:r>
                      <a:r>
                        <a:rPr lang="en-US" baseline="0" dirty="0" smtClean="0">
                          <a:latin typeface="Times New Roman" panose="02020603050405020304" pitchFamily="18" charset="0"/>
                          <a:cs typeface="Times New Roman" panose="02020603050405020304" pitchFamily="18" charset="0"/>
                        </a:rPr>
                        <a:t> of lane ops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CUDA</a:t>
                      </a:r>
                      <a:r>
                        <a:rPr lang="en-US" baseline="0" dirty="0" smtClean="0">
                          <a:latin typeface="Times New Roman" panose="02020603050405020304" pitchFamily="18" charset="0"/>
                          <a:cs typeface="Times New Roman" panose="02020603050405020304" pitchFamily="18" charset="0"/>
                        </a:rPr>
                        <a:t> Thread</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Vertical cut of a thread corresponding to one element executed by one SIMD lane</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232409"/>
                  </a:ext>
                </a:extLst>
              </a:tr>
              <a:tr h="370840">
                <a:tc>
                  <a:txBody>
                    <a:bodyPr/>
                    <a:lstStyle/>
                    <a:p>
                      <a:r>
                        <a:rPr lang="en-US" dirty="0" smtClean="0">
                          <a:latin typeface="Times New Roman" panose="02020603050405020304" pitchFamily="18" charset="0"/>
                          <a:cs typeface="Times New Roman" panose="02020603050405020304" pitchFamily="18" charset="0"/>
                        </a:rPr>
                        <a:t>Thread of </a:t>
                      </a:r>
                      <a:r>
                        <a:rPr lang="en-US" dirty="0" err="1" smtClean="0">
                          <a:latin typeface="Times New Roman" panose="02020603050405020304" pitchFamily="18" charset="0"/>
                          <a:cs typeface="Times New Roman" panose="02020603050405020304" pitchFamily="18" charset="0"/>
                        </a:rPr>
                        <a:t>instr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Warp</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Traditional thread</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8307679"/>
                  </a:ext>
                </a:extLst>
              </a:tr>
              <a:tr h="370840">
                <a:tc>
                  <a:txBody>
                    <a:bodyPr/>
                    <a:lstStyle/>
                    <a:p>
                      <a:r>
                        <a:rPr lang="en-US" dirty="0" smtClean="0">
                          <a:latin typeface="Times New Roman" panose="02020603050405020304" pitchFamily="18" charset="0"/>
                          <a:cs typeface="Times New Roman" panose="02020603050405020304" pitchFamily="18" charset="0"/>
                        </a:rPr>
                        <a:t>SIMD </a:t>
                      </a:r>
                      <a:r>
                        <a:rPr lang="en-US" dirty="0" err="1" smtClean="0">
                          <a:latin typeface="Times New Roman" panose="02020603050405020304" pitchFamily="18" charset="0"/>
                          <a:cs typeface="Times New Roman" panose="02020603050405020304" pitchFamily="18" charset="0"/>
                        </a:rPr>
                        <a:t>instr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PTX </a:t>
                      </a:r>
                      <a:r>
                        <a:rPr lang="en-US" dirty="0" err="1" smtClean="0">
                          <a:latin typeface="Times New Roman" panose="02020603050405020304" pitchFamily="18" charset="0"/>
                          <a:cs typeface="Times New Roman" panose="02020603050405020304" pitchFamily="18" charset="0"/>
                        </a:rPr>
                        <a:t>instr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Single SIMD instruction executed across lanes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685053"/>
                  </a:ext>
                </a:extLst>
              </a:tr>
              <a:tr h="370840">
                <a:tc>
                  <a:txBody>
                    <a:bodyPr/>
                    <a:lstStyle/>
                    <a:p>
                      <a:r>
                        <a:rPr lang="en-US" dirty="0" smtClean="0">
                          <a:latin typeface="Times New Roman" panose="02020603050405020304" pitchFamily="18" charset="0"/>
                          <a:cs typeface="Times New Roman" panose="02020603050405020304" pitchFamily="18" charset="0"/>
                        </a:rPr>
                        <a:t>Thread block scheduler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Giga thread engine</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Assigns thread blocks to SIMD processors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231746"/>
                  </a:ext>
                </a:extLst>
              </a:tr>
              <a:tr h="370840">
                <a:tc>
                  <a:txBody>
                    <a:bodyPr/>
                    <a:lstStyle/>
                    <a:p>
                      <a:r>
                        <a:rPr lang="en-US" dirty="0" smtClean="0">
                          <a:latin typeface="Times New Roman" panose="02020603050405020304" pitchFamily="18" charset="0"/>
                          <a:cs typeface="Times New Roman" panose="02020603050405020304" pitchFamily="18" charset="0"/>
                        </a:rPr>
                        <a:t>SIMD thread scheduler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Warp scheduler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Schedules and issues threads within the SIMD processor, uses a scoreboard</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905831"/>
                  </a:ext>
                </a:extLst>
              </a:tr>
              <a:tr h="370840">
                <a:tc>
                  <a:txBody>
                    <a:bodyPr/>
                    <a:lstStyle/>
                    <a:p>
                      <a:r>
                        <a:rPr lang="en-US" dirty="0" smtClean="0">
                          <a:latin typeface="Times New Roman" panose="02020603050405020304" pitchFamily="18" charset="0"/>
                          <a:cs typeface="Times New Roman" panose="02020603050405020304" pitchFamily="18" charset="0"/>
                        </a:rPr>
                        <a:t>SIMD lane</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Thread processor</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Executes operations of a thread on a single element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571685"/>
                  </a:ext>
                </a:extLst>
              </a:tr>
              <a:tr h="370840">
                <a:tc>
                  <a:txBody>
                    <a:bodyPr/>
                    <a:lstStyle/>
                    <a:p>
                      <a:r>
                        <a:rPr lang="en-US" dirty="0" smtClean="0">
                          <a:latin typeface="Times New Roman" panose="02020603050405020304" pitchFamily="18" charset="0"/>
                          <a:cs typeface="Times New Roman" panose="02020603050405020304" pitchFamily="18" charset="0"/>
                        </a:rPr>
                        <a:t>GPU mem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Global mem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DRAM accessible to all SIMD</a:t>
                      </a:r>
                      <a:r>
                        <a:rPr lang="en-US" baseline="0" dirty="0" smtClean="0">
                          <a:latin typeface="Times New Roman" panose="02020603050405020304" pitchFamily="18" charset="0"/>
                          <a:cs typeface="Times New Roman" panose="02020603050405020304" pitchFamily="18" charset="0"/>
                        </a:rPr>
                        <a:t> lanes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053628"/>
                  </a:ext>
                </a:extLst>
              </a:tr>
              <a:tr h="370840">
                <a:tc>
                  <a:txBody>
                    <a:bodyPr/>
                    <a:lstStyle/>
                    <a:p>
                      <a:r>
                        <a:rPr lang="en-US" dirty="0" smtClean="0">
                          <a:latin typeface="Times New Roman" panose="02020603050405020304" pitchFamily="18" charset="0"/>
                          <a:cs typeface="Times New Roman" panose="02020603050405020304" pitchFamily="18" charset="0"/>
                        </a:rPr>
                        <a:t>Private mem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Local mem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DRAM accessible to a single SIMD lane</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023679"/>
                  </a:ext>
                </a:extLst>
              </a:tr>
              <a:tr h="370840">
                <a:tc>
                  <a:txBody>
                    <a:bodyPr/>
                    <a:lstStyle/>
                    <a:p>
                      <a:r>
                        <a:rPr lang="en-US" dirty="0" smtClean="0">
                          <a:latin typeface="Times New Roman" panose="02020603050405020304" pitchFamily="18" charset="0"/>
                          <a:cs typeface="Times New Roman" panose="02020603050405020304" pitchFamily="18" charset="0"/>
                        </a:rPr>
                        <a:t>Local mem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Shared mem</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SRAM accessible to a single SIMD lane</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191042"/>
                  </a:ext>
                </a:extLst>
              </a:tr>
              <a:tr h="370840">
                <a:tc>
                  <a:txBody>
                    <a:bodyPr/>
                    <a:lstStyle/>
                    <a:p>
                      <a:r>
                        <a:rPr lang="en-US" dirty="0" smtClean="0">
                          <a:latin typeface="Times New Roman" panose="02020603050405020304" pitchFamily="18" charset="0"/>
                          <a:cs typeface="Times New Roman" panose="02020603050405020304" pitchFamily="18" charset="0"/>
                        </a:rPr>
                        <a:t>SIMD lane registers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Thread processor </a:t>
                      </a:r>
                      <a:r>
                        <a:rPr lang="en-US" dirty="0" err="1" smtClean="0">
                          <a:latin typeface="Times New Roman" panose="02020603050405020304" pitchFamily="18" charset="0"/>
                          <a:cs typeface="Times New Roman" panose="02020603050405020304" pitchFamily="18" charset="0"/>
                        </a:rPr>
                        <a:t>regs</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Registers for a single SIMD lane</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117907"/>
                  </a:ext>
                </a:extLst>
              </a:tr>
            </a:tbl>
          </a:graphicData>
        </a:graphic>
      </p:graphicFrame>
    </p:spTree>
    <p:extLst>
      <p:ext uri="{BB962C8B-B14F-4D97-AF65-F5344CB8AC3E}">
        <p14:creationId xmlns:p14="http://schemas.microsoft.com/office/powerpoint/2010/main" val="126769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Thread Blocks and Grids</a:t>
            </a:r>
            <a:endParaRPr lang="en-US" dirty="0"/>
          </a:p>
        </p:txBody>
      </p:sp>
      <p:sp>
        <p:nvSpPr>
          <p:cNvPr id="3" name="Content Placeholder 2"/>
          <p:cNvSpPr>
            <a:spLocks noGrp="1"/>
          </p:cNvSpPr>
          <p:nvPr>
            <p:ph idx="1"/>
          </p:nvPr>
        </p:nvSpPr>
        <p:spPr>
          <a:xfrm>
            <a:off x="152400" y="914400"/>
            <a:ext cx="8763000" cy="5867400"/>
          </a:xfrm>
        </p:spPr>
        <p:txBody>
          <a:bodyPr>
            <a:normAutofit fontScale="92500" lnSpcReduction="10000"/>
          </a:bodyPr>
          <a:lstStyle/>
          <a:p>
            <a:r>
              <a:rPr lang="en-US" dirty="0" smtClean="0"/>
              <a:t>A thread block is code assigned to a single SIMD processor to be executed in lanes</a:t>
            </a:r>
          </a:p>
          <a:p>
            <a:pPr lvl="1"/>
            <a:r>
              <a:rPr lang="en-US" dirty="0" smtClean="0"/>
              <a:t>each lane executes the thread block instruction(s) in parallel</a:t>
            </a:r>
          </a:p>
          <a:p>
            <a:pPr lvl="2"/>
            <a:r>
              <a:rPr lang="en-US" dirty="0" smtClean="0"/>
              <a:t>e.g., a[</a:t>
            </a:r>
            <a:r>
              <a:rPr lang="en-US" dirty="0" err="1" smtClean="0"/>
              <a:t>i</a:t>
            </a:r>
            <a:r>
              <a:rPr lang="en-US" dirty="0" smtClean="0"/>
              <a:t>] = b[</a:t>
            </a:r>
            <a:r>
              <a:rPr lang="en-US" dirty="0" err="1" smtClean="0"/>
              <a:t>i</a:t>
            </a:r>
            <a:r>
              <a:rPr lang="en-US" dirty="0" smtClean="0"/>
              <a:t>] * c[</a:t>
            </a:r>
            <a:r>
              <a:rPr lang="en-US" dirty="0" err="1" smtClean="0"/>
              <a:t>i</a:t>
            </a:r>
            <a:r>
              <a:rPr lang="en-US" dirty="0" smtClean="0"/>
              <a:t>] – this will be referenced as A = B * C</a:t>
            </a:r>
          </a:p>
          <a:p>
            <a:pPr lvl="1"/>
            <a:r>
              <a:rPr lang="en-US" dirty="0" smtClean="0"/>
              <a:t>sets of lane code are grouped into threads</a:t>
            </a:r>
          </a:p>
          <a:p>
            <a:pPr lvl="1"/>
            <a:r>
              <a:rPr lang="en-US" dirty="0" smtClean="0"/>
              <a:t>groups of threads make up a thread block</a:t>
            </a:r>
          </a:p>
          <a:p>
            <a:r>
              <a:rPr lang="en-US" dirty="0" smtClean="0"/>
              <a:t>A grid is the collection of all code of the loop that is broken into thread blocks </a:t>
            </a:r>
          </a:p>
          <a:p>
            <a:pPr lvl="1"/>
            <a:r>
              <a:rPr lang="en-US" dirty="0" smtClean="0"/>
              <a:t>which are each broken into threads of instructions issued across lanes (see the figure on the next slide)</a:t>
            </a:r>
          </a:p>
          <a:p>
            <a:r>
              <a:rPr lang="en-US" dirty="0" smtClean="0"/>
              <a:t>The thread block scheduler assigns a thread block to a GPU processor</a:t>
            </a:r>
          </a:p>
          <a:p>
            <a:endParaRPr lang="en-US" dirty="0"/>
          </a:p>
        </p:txBody>
      </p:sp>
    </p:spTree>
    <p:extLst>
      <p:ext uri="{BB962C8B-B14F-4D97-AF65-F5344CB8AC3E}">
        <p14:creationId xmlns:p14="http://schemas.microsoft.com/office/powerpoint/2010/main" val="1612725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5118" y="0"/>
            <a:ext cx="4724400" cy="6830060"/>
          </a:xfrm>
          <a:prstGeom prst="rect">
            <a:avLst/>
          </a:prstGeom>
        </p:spPr>
      </p:pic>
      <p:sp>
        <p:nvSpPr>
          <p:cNvPr id="3" name="TextBox 2"/>
          <p:cNvSpPr txBox="1"/>
          <p:nvPr/>
        </p:nvSpPr>
        <p:spPr>
          <a:xfrm>
            <a:off x="94705" y="1524000"/>
            <a:ext cx="4439036" cy="452431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16 thread blocks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Each block consists of 16 threads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Each thread consists of 32 chunks </a:t>
            </a:r>
          </a:p>
          <a:p>
            <a:r>
              <a:rPr lang="en-US" sz="2400" dirty="0" smtClean="0">
                <a:latin typeface="Times New Roman" panose="02020603050405020304" pitchFamily="18" charset="0"/>
                <a:cs typeface="Times New Roman" panose="02020603050405020304" pitchFamily="18" charset="0"/>
              </a:rPr>
              <a:t>of code, issued as a single vector</a:t>
            </a:r>
          </a:p>
          <a:p>
            <a:r>
              <a:rPr lang="en-US" sz="2400" dirty="0" smtClean="0">
                <a:latin typeface="Times New Roman" panose="02020603050405020304" pitchFamily="18" charset="0"/>
                <a:cs typeface="Times New Roman" panose="02020603050405020304" pitchFamily="18" charset="0"/>
              </a:rPr>
              <a:t>instruction</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Each vector instruction issued in</a:t>
            </a:r>
          </a:p>
          <a:p>
            <a:r>
              <a:rPr lang="en-US" sz="2400" dirty="0" smtClean="0">
                <a:latin typeface="Times New Roman" panose="02020603050405020304" pitchFamily="18" charset="0"/>
                <a:cs typeface="Times New Roman" panose="02020603050405020304" pitchFamily="18" charset="0"/>
              </a:rPr>
              <a:t>a lane</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8192 elements executed in total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228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3320" y="457200"/>
            <a:ext cx="7610680" cy="5636467"/>
          </a:xfrm>
          <a:prstGeom prst="rect">
            <a:avLst/>
          </a:prstGeom>
        </p:spPr>
      </p:pic>
      <p:sp>
        <p:nvSpPr>
          <p:cNvPr id="3" name="TextBox 2"/>
          <p:cNvSpPr txBox="1"/>
          <p:nvPr/>
        </p:nvSpPr>
        <p:spPr>
          <a:xfrm>
            <a:off x="34192" y="842720"/>
            <a:ext cx="1499128" cy="5262979"/>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Hardware</a:t>
            </a:r>
          </a:p>
          <a:p>
            <a:r>
              <a:rPr lang="en-US" sz="2400" dirty="0" smtClean="0">
                <a:latin typeface="Times New Roman" panose="02020603050405020304" pitchFamily="18" charset="0"/>
                <a:cs typeface="Times New Roman" panose="02020603050405020304" pitchFamily="18" charset="0"/>
              </a:rPr>
              <a:t>to run the</a:t>
            </a:r>
          </a:p>
          <a:p>
            <a:r>
              <a:rPr lang="en-US" sz="2400" dirty="0" smtClean="0">
                <a:latin typeface="Times New Roman" panose="02020603050405020304" pitchFamily="18" charset="0"/>
                <a:cs typeface="Times New Roman" panose="02020603050405020304" pitchFamily="18" charset="0"/>
              </a:rPr>
              <a:t>previous</a:t>
            </a:r>
          </a:p>
          <a:p>
            <a:r>
              <a:rPr lang="en-US" sz="2400" dirty="0" smtClean="0">
                <a:latin typeface="Times New Roman" panose="02020603050405020304" pitchFamily="18" charset="0"/>
                <a:cs typeface="Times New Roman" panose="02020603050405020304" pitchFamily="18" charset="0"/>
              </a:rPr>
              <a:t>example</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16 lanes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Each lane</a:t>
            </a:r>
          </a:p>
          <a:p>
            <a:r>
              <a:rPr lang="en-US" sz="2400" dirty="0" smtClean="0">
                <a:latin typeface="Times New Roman" panose="02020603050405020304" pitchFamily="18" charset="0"/>
                <a:cs typeface="Times New Roman" panose="02020603050405020304" pitchFamily="18" charset="0"/>
              </a:rPr>
              <a:t>contains</a:t>
            </a:r>
          </a:p>
          <a:p>
            <a:r>
              <a:rPr lang="en-US" sz="2400" dirty="0" smtClean="0">
                <a:latin typeface="Times New Roman" panose="02020603050405020304" pitchFamily="18" charset="0"/>
                <a:cs typeface="Times New Roman" panose="02020603050405020304" pitchFamily="18" charset="0"/>
              </a:rPr>
              <a:t>pipelined</a:t>
            </a:r>
          </a:p>
          <a:p>
            <a:r>
              <a:rPr lang="en-US" sz="2400" dirty="0" smtClean="0">
                <a:latin typeface="Times New Roman" panose="02020603050405020304" pitchFamily="18" charset="0"/>
                <a:cs typeface="Times New Roman" panose="02020603050405020304" pitchFamily="18" charset="0"/>
              </a:rPr>
              <a:t>FP unit(s)</a:t>
            </a:r>
          </a:p>
          <a:p>
            <a:r>
              <a:rPr lang="en-US" sz="2400" dirty="0" smtClean="0">
                <a:latin typeface="Times New Roman" panose="02020603050405020304" pitchFamily="18" charset="0"/>
                <a:cs typeface="Times New Roman" panose="02020603050405020304" pitchFamily="18" charset="0"/>
              </a:rPr>
              <a:t>to overlap</a:t>
            </a:r>
          </a:p>
          <a:p>
            <a:r>
              <a:rPr lang="en-US" sz="2400" dirty="0" smtClean="0">
                <a:latin typeface="Times New Roman" panose="02020603050405020304" pitchFamily="18" charset="0"/>
                <a:cs typeface="Times New Roman" panose="02020603050405020304" pitchFamily="18" charset="0"/>
              </a:rPr>
              <a:t>execution</a:t>
            </a:r>
          </a:p>
          <a:p>
            <a:r>
              <a:rPr lang="en-US" sz="2400" dirty="0" smtClean="0">
                <a:latin typeface="Times New Roman" panose="02020603050405020304" pitchFamily="18" charset="0"/>
                <a:cs typeface="Times New Roman" panose="02020603050405020304" pitchFamily="18" charset="0"/>
              </a:rPr>
              <a:t>of a thread</a:t>
            </a:r>
          </a:p>
        </p:txBody>
      </p:sp>
    </p:spTree>
    <p:extLst>
      <p:ext uri="{BB962C8B-B14F-4D97-AF65-F5344CB8AC3E}">
        <p14:creationId xmlns:p14="http://schemas.microsoft.com/office/powerpoint/2010/main" val="3801410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The Pipelined Approach</a:t>
            </a:r>
            <a:endParaRPr lang="en-US" dirty="0"/>
          </a:p>
        </p:txBody>
      </p:sp>
      <p:sp>
        <p:nvSpPr>
          <p:cNvPr id="3" name="Content Placeholder 2"/>
          <p:cNvSpPr>
            <a:spLocks noGrp="1"/>
          </p:cNvSpPr>
          <p:nvPr>
            <p:ph idx="1"/>
          </p:nvPr>
        </p:nvSpPr>
        <p:spPr>
          <a:xfrm>
            <a:off x="228600" y="838200"/>
            <a:ext cx="8763000" cy="5867400"/>
          </a:xfrm>
        </p:spPr>
        <p:txBody>
          <a:bodyPr>
            <a:normAutofit lnSpcReduction="10000"/>
          </a:bodyPr>
          <a:lstStyle/>
          <a:p>
            <a:r>
              <a:rPr lang="en-US" dirty="0" smtClean="0"/>
              <a:t>The first approach is much more efficient but not realistic</a:t>
            </a:r>
          </a:p>
          <a:p>
            <a:pPr lvl="1"/>
            <a:r>
              <a:rPr lang="en-US" dirty="0" smtClean="0"/>
              <a:t>an array of 1000 values requires 1000 PEs and 1000 local caches</a:t>
            </a:r>
          </a:p>
          <a:p>
            <a:r>
              <a:rPr lang="en-US" dirty="0" smtClean="0"/>
              <a:t>Using pipelined functional units costs almost nothing</a:t>
            </a:r>
          </a:p>
          <a:p>
            <a:pPr lvl="1"/>
            <a:r>
              <a:rPr lang="en-US" dirty="0" smtClean="0"/>
              <a:t>with vector operations, we can still eliminate the looping mechanism as long as the size of the registers storing our vectors can store the entire vector at one time (otherwise, we still need a loop)</a:t>
            </a:r>
          </a:p>
          <a:p>
            <a:pPr lvl="1"/>
            <a:r>
              <a:rPr lang="en-US" dirty="0" smtClean="0"/>
              <a:t>using multi-banked caches improves performance so that multiple loads/stores can take place per cycle</a:t>
            </a:r>
          </a:p>
          <a:p>
            <a:pPr lvl="1"/>
            <a:r>
              <a:rPr lang="en-US" dirty="0" smtClean="0"/>
              <a:t>requires less power utilization</a:t>
            </a:r>
            <a:endParaRPr lang="en-US" dirty="0"/>
          </a:p>
        </p:txBody>
      </p:sp>
    </p:spTree>
    <p:extLst>
      <p:ext uri="{BB962C8B-B14F-4D97-AF65-F5344CB8AC3E}">
        <p14:creationId xmlns:p14="http://schemas.microsoft.com/office/powerpoint/2010/main" val="2537503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GPUs</a:t>
            </a:r>
            <a:endParaRPr lang="en-US" dirty="0"/>
          </a:p>
        </p:txBody>
      </p:sp>
      <p:sp>
        <p:nvSpPr>
          <p:cNvPr id="3" name="Content Placeholder 2"/>
          <p:cNvSpPr>
            <a:spLocks noGrp="1"/>
          </p:cNvSpPr>
          <p:nvPr>
            <p:ph idx="1"/>
          </p:nvPr>
        </p:nvSpPr>
        <p:spPr>
          <a:xfrm>
            <a:off x="152400" y="609600"/>
            <a:ext cx="8839200" cy="6172200"/>
          </a:xfrm>
        </p:spPr>
        <p:txBody>
          <a:bodyPr>
            <a:normAutofit fontScale="92500"/>
          </a:bodyPr>
          <a:lstStyle/>
          <a:p>
            <a:r>
              <a:rPr lang="en-US" dirty="0" smtClean="0"/>
              <a:t>The GPU consists of</a:t>
            </a:r>
          </a:p>
          <a:p>
            <a:pPr lvl="1"/>
            <a:r>
              <a:rPr lang="en-US" dirty="0" smtClean="0"/>
              <a:t>one to many multithreaded SIMD processors</a:t>
            </a:r>
          </a:p>
          <a:p>
            <a:pPr lvl="2"/>
            <a:r>
              <a:rPr lang="en-US" dirty="0" smtClean="0"/>
              <a:t>each SIMD processor consists of lanes of pipelined FP units coupled with load/store units to local memory</a:t>
            </a:r>
          </a:p>
          <a:p>
            <a:pPr lvl="2"/>
            <a:r>
              <a:rPr lang="en-US" dirty="0" smtClean="0"/>
              <a:t>an instruction register to issue across the lanes</a:t>
            </a:r>
          </a:p>
          <a:p>
            <a:pPr lvl="1"/>
            <a:r>
              <a:rPr lang="en-US" dirty="0" smtClean="0"/>
              <a:t>two levels of hardware schedulers</a:t>
            </a:r>
          </a:p>
          <a:p>
            <a:pPr lvl="2"/>
            <a:r>
              <a:rPr lang="en-US" dirty="0" smtClean="0"/>
              <a:t>thread block scheduler assigns thread block to SIMD processors</a:t>
            </a:r>
          </a:p>
          <a:p>
            <a:pPr lvl="2"/>
            <a:r>
              <a:rPr lang="en-US" dirty="0" smtClean="0"/>
              <a:t>warp scheduler connects to instruction cache to schedule a thread within the SIMD processor</a:t>
            </a:r>
          </a:p>
          <a:p>
            <a:pPr lvl="1"/>
            <a:r>
              <a:rPr lang="en-US" dirty="0" smtClean="0"/>
              <a:t>interconnection network to both local and global memories</a:t>
            </a:r>
          </a:p>
          <a:p>
            <a:r>
              <a:rPr lang="en-US" dirty="0" smtClean="0"/>
              <a:t>Pascal P100 GPU has 56 SIMD processors each with 16 lanes</a:t>
            </a:r>
          </a:p>
          <a:p>
            <a:pPr lvl="1"/>
            <a:r>
              <a:rPr lang="en-US" dirty="0" smtClean="0"/>
              <a:t>the previous example was of 1 SIMD processor of 16 lanes</a:t>
            </a:r>
          </a:p>
          <a:p>
            <a:pPr lvl="1"/>
            <a:endParaRPr lang="en-US" dirty="0"/>
          </a:p>
        </p:txBody>
      </p:sp>
    </p:spTree>
    <p:extLst>
      <p:ext uri="{BB962C8B-B14F-4D97-AF65-F5344CB8AC3E}">
        <p14:creationId xmlns:p14="http://schemas.microsoft.com/office/powerpoint/2010/main" val="2786811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NDIVIA GPU Instruction Set</a:t>
            </a:r>
            <a:endParaRPr lang="en-US" dirty="0"/>
          </a:p>
        </p:txBody>
      </p:sp>
      <p:sp>
        <p:nvSpPr>
          <p:cNvPr id="3" name="Content Placeholder 2"/>
          <p:cNvSpPr>
            <a:spLocks noGrp="1"/>
          </p:cNvSpPr>
          <p:nvPr>
            <p:ph idx="1"/>
          </p:nvPr>
        </p:nvSpPr>
        <p:spPr>
          <a:xfrm>
            <a:off x="457200" y="762000"/>
            <a:ext cx="8534400" cy="6096000"/>
          </a:xfrm>
        </p:spPr>
        <p:txBody>
          <a:bodyPr>
            <a:normAutofit fontScale="85000" lnSpcReduction="10000"/>
          </a:bodyPr>
          <a:lstStyle/>
          <a:p>
            <a:r>
              <a:rPr lang="en-US" dirty="0" smtClean="0"/>
              <a:t>Called PTX is not the actual hardware instruction but instead a target for compiler writers and assembly programmers</a:t>
            </a:r>
          </a:p>
          <a:p>
            <a:pPr lvl="1"/>
            <a:r>
              <a:rPr lang="en-US" dirty="0" smtClean="0"/>
              <a:t>conversion of PTX to actual hardware instructions occurs by software at program load time</a:t>
            </a:r>
          </a:p>
          <a:p>
            <a:r>
              <a:rPr lang="en-US" dirty="0" smtClean="0"/>
              <a:t>All PTX instructions have the format</a:t>
            </a:r>
          </a:p>
          <a:p>
            <a:pPr lvl="1"/>
            <a:r>
              <a:rPr lang="en-US" dirty="0" err="1" smtClean="0">
                <a:latin typeface="Courier New" panose="02070309020205020404" pitchFamily="49" charset="0"/>
                <a:cs typeface="Courier New" panose="02070309020205020404" pitchFamily="49" charset="0"/>
              </a:rPr>
              <a:t>opcode.type</a:t>
            </a:r>
            <a:r>
              <a:rPr lang="en-US" dirty="0" smtClean="0">
                <a:latin typeface="Courier New" panose="02070309020205020404" pitchFamily="49" charset="0"/>
                <a:cs typeface="Courier New" panose="02070309020205020404" pitchFamily="49" charset="0"/>
              </a:rPr>
              <a:t> d, a, b, c</a:t>
            </a:r>
          </a:p>
          <a:p>
            <a:pPr lvl="1"/>
            <a:r>
              <a:rPr lang="en-US" i="1" dirty="0" smtClean="0"/>
              <a:t>type</a:t>
            </a:r>
            <a:r>
              <a:rPr lang="en-US" dirty="0" smtClean="0"/>
              <a:t> is the type of datum (</a:t>
            </a:r>
            <a:r>
              <a:rPr lang="en-US" dirty="0" err="1" smtClean="0"/>
              <a:t>untyped</a:t>
            </a:r>
            <a:r>
              <a:rPr lang="en-US" dirty="0" smtClean="0"/>
              <a:t>, unsigned, signed, FP, in sizes of 8, 16, 32 and 64 bits)</a:t>
            </a:r>
          </a:p>
          <a:p>
            <a:pPr lvl="1"/>
            <a:r>
              <a:rPr lang="en-US" i="1" dirty="0" smtClean="0"/>
              <a:t>d </a:t>
            </a:r>
            <a:r>
              <a:rPr lang="en-US" dirty="0" smtClean="0"/>
              <a:t>is a destination register (except for store instructions)</a:t>
            </a:r>
          </a:p>
          <a:p>
            <a:pPr lvl="1"/>
            <a:r>
              <a:rPr lang="en-US" i="1" dirty="0" smtClean="0"/>
              <a:t>a</a:t>
            </a:r>
            <a:r>
              <a:rPr lang="en-US" dirty="0" smtClean="0"/>
              <a:t>, </a:t>
            </a:r>
            <a:r>
              <a:rPr lang="en-US" i="1" dirty="0" smtClean="0"/>
              <a:t>b</a:t>
            </a:r>
            <a:r>
              <a:rPr lang="en-US" dirty="0" smtClean="0"/>
              <a:t> and </a:t>
            </a:r>
            <a:r>
              <a:rPr lang="en-US" i="1" dirty="0" smtClean="0"/>
              <a:t>c</a:t>
            </a:r>
            <a:r>
              <a:rPr lang="en-US" dirty="0" smtClean="0"/>
              <a:t> are source operands (registers or immediate data)</a:t>
            </a:r>
          </a:p>
          <a:p>
            <a:pPr lvl="1"/>
            <a:r>
              <a:rPr lang="en-US" dirty="0" smtClean="0"/>
              <a:t>all instructions can include a condition based on a 1-bit predicate register</a:t>
            </a:r>
          </a:p>
          <a:p>
            <a:r>
              <a:rPr lang="en-US" dirty="0" smtClean="0"/>
              <a:t>One PTX instruction may equate to one hardware instruction or may unfold into multiple instructions</a:t>
            </a:r>
            <a:endParaRPr lang="en-US" dirty="0"/>
          </a:p>
        </p:txBody>
      </p:sp>
    </p:spTree>
    <p:extLst>
      <p:ext uri="{BB962C8B-B14F-4D97-AF65-F5344CB8AC3E}">
        <p14:creationId xmlns:p14="http://schemas.microsoft.com/office/powerpoint/2010/main" val="2373275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258" y="152400"/>
            <a:ext cx="9059104" cy="5943600"/>
          </a:xfrm>
          <a:prstGeom prst="rect">
            <a:avLst/>
          </a:prstGeom>
        </p:spPr>
      </p:pic>
    </p:spTree>
    <p:extLst>
      <p:ext uri="{BB962C8B-B14F-4D97-AF65-F5344CB8AC3E}">
        <p14:creationId xmlns:p14="http://schemas.microsoft.com/office/powerpoint/2010/main" val="3116578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75" y="867284"/>
            <a:ext cx="9127825" cy="4923916"/>
          </a:xfrm>
          <a:prstGeom prst="rect">
            <a:avLst/>
          </a:prstGeom>
        </p:spPr>
      </p:pic>
    </p:spTree>
    <p:extLst>
      <p:ext uri="{BB962C8B-B14F-4D97-AF65-F5344CB8AC3E}">
        <p14:creationId xmlns:p14="http://schemas.microsoft.com/office/powerpoint/2010/main" val="2330677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Conditional Branching</a:t>
            </a:r>
            <a:endParaRPr lang="en-US" dirty="0"/>
          </a:p>
        </p:txBody>
      </p:sp>
      <p:sp>
        <p:nvSpPr>
          <p:cNvPr id="3" name="Content Placeholder 2"/>
          <p:cNvSpPr>
            <a:spLocks noGrp="1"/>
          </p:cNvSpPr>
          <p:nvPr>
            <p:ph idx="1"/>
          </p:nvPr>
        </p:nvSpPr>
        <p:spPr>
          <a:xfrm>
            <a:off x="152400" y="838200"/>
            <a:ext cx="8763000" cy="6019800"/>
          </a:xfrm>
        </p:spPr>
        <p:txBody>
          <a:bodyPr>
            <a:normAutofit fontScale="85000" lnSpcReduction="20000"/>
          </a:bodyPr>
          <a:lstStyle/>
          <a:p>
            <a:r>
              <a:rPr lang="en-US" dirty="0" smtClean="0"/>
              <a:t>Branching from loops is often removed because of the SIMD-level parallelism available </a:t>
            </a:r>
          </a:p>
          <a:p>
            <a:pPr lvl="1"/>
            <a:r>
              <a:rPr lang="en-US" dirty="0" smtClean="0"/>
              <a:t>there will still be some loop branching when logic requires it</a:t>
            </a:r>
          </a:p>
          <a:p>
            <a:r>
              <a:rPr lang="en-US" dirty="0" smtClean="0"/>
              <a:t>Selection statement branching needs to be handled</a:t>
            </a:r>
          </a:p>
          <a:p>
            <a:pPr lvl="1"/>
            <a:r>
              <a:rPr lang="en-US" dirty="0" smtClean="0"/>
              <a:t>GPUs use several techniques to handle selection statement branches, especially when there is nested logic</a:t>
            </a:r>
          </a:p>
          <a:p>
            <a:r>
              <a:rPr lang="en-US" dirty="0" smtClean="0"/>
              <a:t>PTX </a:t>
            </a:r>
            <a:r>
              <a:rPr lang="en-US" dirty="0"/>
              <a:t>assembler creates a </a:t>
            </a:r>
            <a:r>
              <a:rPr lang="en-US" i="1" dirty="0"/>
              <a:t>branch graph </a:t>
            </a:r>
            <a:r>
              <a:rPr lang="en-US" dirty="0"/>
              <a:t>from the branching instructions</a:t>
            </a:r>
          </a:p>
          <a:p>
            <a:pPr lvl="1"/>
            <a:r>
              <a:rPr lang="en-US" dirty="0" smtClean="0"/>
              <a:t>the assembler analyzes </a:t>
            </a:r>
            <a:r>
              <a:rPr lang="en-US" dirty="0"/>
              <a:t>this graph to select which approach(</a:t>
            </a:r>
            <a:r>
              <a:rPr lang="en-US" dirty="0" err="1"/>
              <a:t>es</a:t>
            </a:r>
            <a:r>
              <a:rPr lang="en-US" dirty="0"/>
              <a:t>) to use to optimize branch </a:t>
            </a:r>
            <a:r>
              <a:rPr lang="en-US" dirty="0" smtClean="0"/>
              <a:t>performance</a:t>
            </a:r>
          </a:p>
          <a:p>
            <a:r>
              <a:rPr lang="en-US" dirty="0" smtClean="0"/>
              <a:t>Branches are handled through</a:t>
            </a:r>
            <a:endParaRPr lang="en-US" dirty="0"/>
          </a:p>
          <a:p>
            <a:pPr lvl="1"/>
            <a:r>
              <a:rPr lang="en-US" dirty="0" smtClean="0"/>
              <a:t>predicate registers (1-bit register per lane)</a:t>
            </a:r>
          </a:p>
          <a:p>
            <a:pPr lvl="1"/>
            <a:r>
              <a:rPr lang="en-US" dirty="0" smtClean="0"/>
              <a:t>internal masks</a:t>
            </a:r>
          </a:p>
          <a:p>
            <a:pPr lvl="1"/>
            <a:r>
              <a:rPr lang="en-US" dirty="0" smtClean="0"/>
              <a:t>branch synchronization stack</a:t>
            </a:r>
          </a:p>
          <a:p>
            <a:pPr lvl="1"/>
            <a:r>
              <a:rPr lang="en-US" dirty="0" smtClean="0"/>
              <a:t>instruction markers</a:t>
            </a:r>
          </a:p>
        </p:txBody>
      </p:sp>
    </p:spTree>
    <p:extLst>
      <p:ext uri="{BB962C8B-B14F-4D97-AF65-F5344CB8AC3E}">
        <p14:creationId xmlns:p14="http://schemas.microsoft.com/office/powerpoint/2010/main" val="4193270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Continued</a:t>
            </a:r>
            <a:endParaRPr lang="en-US" dirty="0"/>
          </a:p>
        </p:txBody>
      </p:sp>
      <p:sp>
        <p:nvSpPr>
          <p:cNvPr id="3" name="Content Placeholder 2"/>
          <p:cNvSpPr>
            <a:spLocks noGrp="1"/>
          </p:cNvSpPr>
          <p:nvPr>
            <p:ph idx="1"/>
          </p:nvPr>
        </p:nvSpPr>
        <p:spPr>
          <a:xfrm>
            <a:off x="152400" y="762000"/>
            <a:ext cx="8839200" cy="6096000"/>
          </a:xfrm>
        </p:spPr>
        <p:txBody>
          <a:bodyPr>
            <a:normAutofit fontScale="92500"/>
          </a:bodyPr>
          <a:lstStyle/>
          <a:p>
            <a:r>
              <a:rPr lang="en-US" dirty="0" smtClean="0"/>
              <a:t>Let’s first consider this by an example</a:t>
            </a:r>
          </a:p>
          <a:p>
            <a:pPr lvl="1"/>
            <a:r>
              <a:rPr lang="en-US" dirty="0" smtClean="0"/>
              <a:t>if(X[</a:t>
            </a:r>
            <a:r>
              <a:rPr lang="en-US" dirty="0" err="1" smtClean="0"/>
              <a:t>i</a:t>
            </a:r>
            <a:r>
              <a:rPr lang="en-US" dirty="0" smtClean="0"/>
              <a:t>]!=0) X[</a:t>
            </a:r>
            <a:r>
              <a:rPr lang="en-US" dirty="0" err="1" smtClean="0"/>
              <a:t>i</a:t>
            </a:r>
            <a:r>
              <a:rPr lang="en-US" dirty="0" smtClean="0"/>
              <a:t>]=X[</a:t>
            </a:r>
            <a:r>
              <a:rPr lang="en-US" dirty="0" err="1" smtClean="0"/>
              <a:t>i</a:t>
            </a:r>
            <a:r>
              <a:rPr lang="en-US" dirty="0" smtClean="0"/>
              <a:t>]-Y[</a:t>
            </a:r>
            <a:r>
              <a:rPr lang="en-US" dirty="0" err="1" smtClean="0"/>
              <a:t>i</a:t>
            </a:r>
            <a:r>
              <a:rPr lang="en-US" dirty="0" smtClean="0"/>
              <a:t>]; else X[</a:t>
            </a:r>
            <a:r>
              <a:rPr lang="en-US" dirty="0" err="1" smtClean="0"/>
              <a:t>i</a:t>
            </a:r>
            <a:r>
              <a:rPr lang="en-US" dirty="0" smtClean="0"/>
              <a:t>]=Z[</a:t>
            </a:r>
            <a:r>
              <a:rPr lang="en-US" dirty="0" err="1" smtClean="0"/>
              <a:t>i</a:t>
            </a:r>
            <a:r>
              <a:rPr lang="en-US" dirty="0" smtClean="0"/>
              <a:t>];</a:t>
            </a:r>
          </a:p>
          <a:p>
            <a:pPr lvl="2"/>
            <a:r>
              <a:rPr lang="en-US" dirty="0" smtClean="0"/>
              <a:t>each lane of the SIMD processor needs to compare its element of X and then perform either the if or else clause</a:t>
            </a:r>
          </a:p>
          <a:p>
            <a:pPr lvl="1"/>
            <a:r>
              <a:rPr lang="en-US" dirty="0" smtClean="0"/>
              <a:t>to avoid branching:  test condition on each vector element and set or clear corresponding bit in predicate register</a:t>
            </a:r>
          </a:p>
          <a:p>
            <a:pPr lvl="2"/>
            <a:r>
              <a:rPr lang="en-US" dirty="0" smtClean="0"/>
              <a:t>P[</a:t>
            </a:r>
            <a:r>
              <a:rPr lang="en-US" dirty="0" err="1" smtClean="0"/>
              <a:t>i</a:t>
            </a:r>
            <a:r>
              <a:rPr lang="en-US" dirty="0" smtClean="0"/>
              <a:t>] </a:t>
            </a:r>
            <a:r>
              <a:rPr lang="en-US" dirty="0" smtClean="0">
                <a:sym typeface="Wingdings" panose="05000000000000000000" pitchFamily="2" charset="2"/>
              </a:rPr>
              <a:t> 1 if X[</a:t>
            </a:r>
            <a:r>
              <a:rPr lang="en-US" dirty="0" err="1" smtClean="0">
                <a:sym typeface="Wingdings" panose="05000000000000000000" pitchFamily="2" charset="2"/>
              </a:rPr>
              <a:t>i</a:t>
            </a:r>
            <a:r>
              <a:rPr lang="en-US" dirty="0" smtClean="0">
                <a:sym typeface="Wingdings" panose="05000000000000000000" pitchFamily="2" charset="2"/>
              </a:rPr>
              <a:t>] !=0, P[</a:t>
            </a:r>
            <a:r>
              <a:rPr lang="en-US" dirty="0" err="1" smtClean="0">
                <a:sym typeface="Wingdings" panose="05000000000000000000" pitchFamily="2" charset="2"/>
              </a:rPr>
              <a:t>i</a:t>
            </a:r>
            <a:r>
              <a:rPr lang="en-US" dirty="0" smtClean="0">
                <a:sym typeface="Wingdings" panose="05000000000000000000" pitchFamily="2" charset="2"/>
              </a:rPr>
              <a:t>]  0 otherwise</a:t>
            </a:r>
          </a:p>
          <a:p>
            <a:pPr lvl="1"/>
            <a:r>
              <a:rPr lang="en-US" dirty="0" smtClean="0"/>
              <a:t>two different instructions are issued across two sets of lanes – the if clause and the else clause</a:t>
            </a:r>
          </a:p>
          <a:p>
            <a:pPr lvl="2"/>
            <a:r>
              <a:rPr lang="en-US" dirty="0" smtClean="0"/>
              <a:t>each lane tests its P[</a:t>
            </a:r>
            <a:r>
              <a:rPr lang="en-US" dirty="0" err="1" smtClean="0"/>
              <a:t>i</a:t>
            </a:r>
            <a:r>
              <a:rPr lang="en-US" dirty="0" smtClean="0"/>
              <a:t>] to see if it should execute or not</a:t>
            </a:r>
          </a:p>
          <a:p>
            <a:pPr lvl="2"/>
            <a:r>
              <a:rPr lang="en-US" dirty="0" smtClean="0"/>
              <a:t>lane with if clause tests P[</a:t>
            </a:r>
            <a:r>
              <a:rPr lang="en-US" dirty="0" err="1" smtClean="0"/>
              <a:t>i</a:t>
            </a:r>
            <a:r>
              <a:rPr lang="en-US" dirty="0" smtClean="0"/>
              <a:t>]==1, lane with else clause tests P[</a:t>
            </a:r>
            <a:r>
              <a:rPr lang="en-US" dirty="0" err="1" smtClean="0"/>
              <a:t>i</a:t>
            </a:r>
            <a:r>
              <a:rPr lang="en-US" dirty="0" smtClean="0"/>
              <a:t>]==0</a:t>
            </a:r>
          </a:p>
          <a:p>
            <a:pPr lvl="2"/>
            <a:r>
              <a:rPr lang="en-US" dirty="0" smtClean="0"/>
              <a:t>no branching takes place</a:t>
            </a:r>
          </a:p>
          <a:p>
            <a:pPr lvl="2"/>
            <a:r>
              <a:rPr lang="en-US" dirty="0" smtClean="0"/>
              <a:t>if all P[</a:t>
            </a:r>
            <a:r>
              <a:rPr lang="en-US" dirty="0" err="1" smtClean="0"/>
              <a:t>i</a:t>
            </a:r>
            <a:r>
              <a:rPr lang="en-US" dirty="0" smtClean="0"/>
              <a:t>]==0, if clause not issued, if all P[</a:t>
            </a:r>
            <a:r>
              <a:rPr lang="en-US" dirty="0" err="1" smtClean="0"/>
              <a:t>i</a:t>
            </a:r>
            <a:r>
              <a:rPr lang="en-US" dirty="0" smtClean="0"/>
              <a:t>]==1, else clause not issued</a:t>
            </a:r>
            <a:endParaRPr lang="en-US" dirty="0"/>
          </a:p>
        </p:txBody>
      </p:sp>
    </p:spTree>
    <p:extLst>
      <p:ext uri="{BB962C8B-B14F-4D97-AF65-F5344CB8AC3E}">
        <p14:creationId xmlns:p14="http://schemas.microsoft.com/office/powerpoint/2010/main" val="3535151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CUDA Code for if-else</a:t>
            </a:r>
            <a:endParaRPr lang="en-US" dirty="0"/>
          </a:p>
        </p:txBody>
      </p:sp>
      <p:sp>
        <p:nvSpPr>
          <p:cNvPr id="4" name="TextBox 3"/>
          <p:cNvSpPr txBox="1"/>
          <p:nvPr/>
        </p:nvSpPr>
        <p:spPr>
          <a:xfrm>
            <a:off x="147331" y="1449014"/>
            <a:ext cx="8978740" cy="4524315"/>
          </a:xfrm>
          <a:prstGeom prst="rect">
            <a:avLst/>
          </a:prstGeom>
          <a:noFill/>
        </p:spPr>
        <p:txBody>
          <a:bodyPr wrap="none" rtlCol="0">
            <a:spAutoFit/>
          </a:bodyPr>
          <a:lstStyle/>
          <a:p>
            <a:r>
              <a:rPr lang="en-US" dirty="0" smtClean="0">
                <a:latin typeface="Courier New" panose="02070309020205020404" pitchFamily="49" charset="0"/>
                <a:cs typeface="Courier New" panose="02070309020205020404" pitchFamily="49" charset="0"/>
              </a:rPr>
              <a:t>ld.global.f64 RD0, [X+R8]	// load registers (RD0) with 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setp.neq.s32 P1, RD0, 0    // set pred. register, P1, to 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]!=0</a:t>
            </a:r>
          </a:p>
          <a:p>
            <a:r>
              <a:rPr lang="en-US" dirty="0" smtClean="0">
                <a:latin typeface="Courier New" panose="02070309020205020404" pitchFamily="49" charset="0"/>
                <a:cs typeface="Courier New" panose="02070309020205020404" pitchFamily="49" charset="0"/>
              </a:rPr>
              <a:t>@!P1.bra ELSE1, *Push	// push old mask (see next slides),</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if P1[</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is false, go to ELSE1,</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and set new mask</a:t>
            </a:r>
          </a:p>
          <a:p>
            <a:r>
              <a:rPr lang="en-US" dirty="0" smtClean="0">
                <a:latin typeface="Courier New" panose="02070309020205020404" pitchFamily="49" charset="0"/>
                <a:cs typeface="Courier New" panose="02070309020205020404" pitchFamily="49" charset="0"/>
              </a:rPr>
              <a:t>ld.global.F64 RD2, [Y+R8]  // load all RD2 registers with Y[</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sub.f64 RD0, RD0, RD2	// RD0 = 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Y[</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st.global.f64 [X+R8], RD0	// 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RD0</a:t>
            </a:r>
          </a:p>
          <a:p>
            <a:r>
              <a:rPr lang="en-US" dirty="0" smtClean="0">
                <a:latin typeface="Courier New" panose="02070309020205020404" pitchFamily="49" charset="0"/>
                <a:cs typeface="Courier New" panose="02070309020205020404" pitchFamily="49" charset="0"/>
              </a:rPr>
              <a:t>@P1, bra ENDIF1, *Comp	// complement mask bits, go to ENDIF1</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if P1[</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is true</a:t>
            </a:r>
          </a:p>
          <a:p>
            <a:r>
              <a:rPr lang="en-US" dirty="0" smtClean="0">
                <a:latin typeface="Courier New" panose="02070309020205020404" pitchFamily="49" charset="0"/>
                <a:cs typeface="Courier New" panose="02070309020205020404" pitchFamily="49" charset="0"/>
              </a:rPr>
              <a:t>ELSE1:  			// else clause here</a:t>
            </a:r>
          </a:p>
          <a:p>
            <a:r>
              <a:rPr lang="en-US" dirty="0" smtClean="0">
                <a:latin typeface="Courier New" panose="02070309020205020404" pitchFamily="49" charset="0"/>
                <a:cs typeface="Courier New" panose="02070309020205020404" pitchFamily="49" charset="0"/>
              </a:rPr>
              <a:t>ld.global.f64 RD0, [Z+R8]  // load all RD0 registers with Z[</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st.global.f64 [X+R8], RD0  // 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RD0 (Z[</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ENDIF1:&lt;next </a:t>
            </a:r>
            <a:r>
              <a:rPr lang="en-US" dirty="0" err="1" smtClean="0">
                <a:latin typeface="Courier New" panose="02070309020205020404" pitchFamily="49" charset="0"/>
                <a:cs typeface="Courier New" panose="02070309020205020404" pitchFamily="49" charset="0"/>
              </a:rPr>
              <a:t>instr</a:t>
            </a:r>
            <a:r>
              <a:rPr lang="en-US" dirty="0" smtClean="0">
                <a:latin typeface="Courier New" panose="02070309020205020404" pitchFamily="49" charset="0"/>
                <a:cs typeface="Courier New" panose="02070309020205020404" pitchFamily="49" charset="0"/>
              </a:rPr>
              <a:t>&gt;, *Pop	// branch here after if clause ends</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popping off any pushed mask</a:t>
            </a:r>
          </a:p>
          <a:p>
            <a:endParaRPr lang="en-US"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79679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Synchronization Stack</a:t>
            </a:r>
            <a:endParaRPr lang="en-US" dirty="0"/>
          </a:p>
        </p:txBody>
      </p:sp>
      <p:sp>
        <p:nvSpPr>
          <p:cNvPr id="3" name="Content Placeholder 2"/>
          <p:cNvSpPr>
            <a:spLocks noGrp="1"/>
          </p:cNvSpPr>
          <p:nvPr>
            <p:ph idx="1"/>
          </p:nvPr>
        </p:nvSpPr>
        <p:spPr>
          <a:xfrm>
            <a:off x="228600" y="762000"/>
            <a:ext cx="8763000" cy="6096000"/>
          </a:xfrm>
        </p:spPr>
        <p:txBody>
          <a:bodyPr>
            <a:normAutofit fontScale="92500" lnSpcReduction="10000"/>
          </a:bodyPr>
          <a:lstStyle/>
          <a:p>
            <a:r>
              <a:rPr lang="en-US" dirty="0" smtClean="0"/>
              <a:t>What if we have nested logic?</a:t>
            </a:r>
          </a:p>
          <a:p>
            <a:pPr lvl="1"/>
            <a:r>
              <a:rPr lang="en-US" dirty="0" smtClean="0"/>
              <a:t>we need to push these predicate register values onto a stack</a:t>
            </a:r>
          </a:p>
          <a:p>
            <a:pPr lvl="1"/>
            <a:r>
              <a:rPr lang="en-US" dirty="0" smtClean="0"/>
              <a:t>we use a </a:t>
            </a:r>
            <a:r>
              <a:rPr lang="en-US" i="1" dirty="0" smtClean="0"/>
              <a:t>synchronization</a:t>
            </a:r>
            <a:r>
              <a:rPr lang="en-US" dirty="0" smtClean="0"/>
              <a:t> stack</a:t>
            </a:r>
          </a:p>
          <a:p>
            <a:pPr lvl="1"/>
            <a:r>
              <a:rPr lang="en-US" dirty="0" smtClean="0"/>
              <a:t>each thread is given its own stack</a:t>
            </a:r>
          </a:p>
          <a:p>
            <a:r>
              <a:rPr lang="en-US" dirty="0" smtClean="0"/>
              <a:t>The stack will contain entries consisting of</a:t>
            </a:r>
          </a:p>
          <a:p>
            <a:pPr lvl="1"/>
            <a:r>
              <a:rPr lang="en-US" dirty="0" smtClean="0"/>
              <a:t>identifier token – a name for this particular selection</a:t>
            </a:r>
          </a:p>
          <a:p>
            <a:pPr lvl="1"/>
            <a:r>
              <a:rPr lang="en-US" dirty="0" smtClean="0"/>
              <a:t>target instruction address – location of where to branch to when this inner selection statement is complete</a:t>
            </a:r>
          </a:p>
          <a:p>
            <a:pPr lvl="1"/>
            <a:r>
              <a:rPr lang="en-US" dirty="0" smtClean="0"/>
              <a:t>target thread-active mask – this is a copy of the current (old) predicate register values, set aside on the stack until the inner selection statement is completed</a:t>
            </a:r>
          </a:p>
          <a:p>
            <a:r>
              <a:rPr lang="en-US" dirty="0" smtClean="0"/>
              <a:t>Specialized </a:t>
            </a:r>
            <a:r>
              <a:rPr lang="en-US" dirty="0"/>
              <a:t>GPU instructions push entries on the stack or pop entries off the </a:t>
            </a:r>
            <a:r>
              <a:rPr lang="en-US" dirty="0" smtClean="0"/>
              <a:t>stack</a:t>
            </a:r>
            <a:endParaRPr lang="en-US" dirty="0"/>
          </a:p>
        </p:txBody>
      </p:sp>
    </p:spTree>
    <p:extLst>
      <p:ext uri="{BB962C8B-B14F-4D97-AF65-F5344CB8AC3E}">
        <p14:creationId xmlns:p14="http://schemas.microsoft.com/office/powerpoint/2010/main" val="1800244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29"/>
            <a:ext cx="8229600" cy="1143000"/>
          </a:xfrm>
        </p:spPr>
        <p:txBody>
          <a:bodyPr>
            <a:normAutofit/>
          </a:bodyPr>
          <a:lstStyle/>
          <a:p>
            <a:r>
              <a:rPr lang="en-US" dirty="0" smtClean="0"/>
              <a:t>Other Uses of Branches</a:t>
            </a:r>
            <a:endParaRPr lang="en-US" dirty="0"/>
          </a:p>
        </p:txBody>
      </p:sp>
      <p:sp>
        <p:nvSpPr>
          <p:cNvPr id="3" name="Content Placeholder 2"/>
          <p:cNvSpPr>
            <a:spLocks noGrp="1"/>
          </p:cNvSpPr>
          <p:nvPr>
            <p:ph idx="1"/>
          </p:nvPr>
        </p:nvSpPr>
        <p:spPr>
          <a:xfrm>
            <a:off x="228600" y="914400"/>
            <a:ext cx="8686800" cy="5943600"/>
          </a:xfrm>
        </p:spPr>
        <p:txBody>
          <a:bodyPr>
            <a:normAutofit fontScale="92500" lnSpcReduction="20000"/>
          </a:bodyPr>
          <a:lstStyle/>
          <a:p>
            <a:r>
              <a:rPr lang="en-US" dirty="0" smtClean="0"/>
              <a:t>Loops are mostly handled by distributing each loop iteration to a thread and distributing the thread across lanes</a:t>
            </a:r>
          </a:p>
          <a:p>
            <a:pPr lvl="1"/>
            <a:r>
              <a:rPr lang="en-US" dirty="0" smtClean="0"/>
              <a:t>what about loops that operate on single vector elements?</a:t>
            </a:r>
          </a:p>
          <a:p>
            <a:pPr lvl="2"/>
            <a:r>
              <a:rPr lang="en-US" dirty="0" smtClean="0">
                <a:latin typeface="Courier New" panose="02070309020205020404" pitchFamily="49" charset="0"/>
                <a:cs typeface="Courier New" panose="02070309020205020404" pitchFamily="49" charset="0"/>
              </a:rPr>
              <a:t>while(a[</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]&lt;n) {…} </a:t>
            </a:r>
          </a:p>
          <a:p>
            <a:pPr lvl="2"/>
            <a:r>
              <a:rPr lang="en-US" dirty="0" smtClean="0"/>
              <a:t>this loop does not iterate over </a:t>
            </a:r>
            <a:r>
              <a:rPr lang="en-US" dirty="0" err="1" smtClean="0"/>
              <a:t>i</a:t>
            </a:r>
            <a:r>
              <a:rPr lang="en-US" dirty="0" smtClean="0"/>
              <a:t> but is controlled by a[</a:t>
            </a:r>
            <a:r>
              <a:rPr lang="en-US" dirty="0" err="1" smtClean="0"/>
              <a:t>i</a:t>
            </a:r>
            <a:r>
              <a:rPr lang="en-US" dirty="0" smtClean="0"/>
              <a:t>]’s value</a:t>
            </a:r>
          </a:p>
          <a:p>
            <a:pPr lvl="1"/>
            <a:r>
              <a:rPr lang="en-US" dirty="0" smtClean="0"/>
              <a:t>the thread uses its stack to store masks that indicate which lanes are still looping and which have exited their loop</a:t>
            </a:r>
          </a:p>
          <a:p>
            <a:pPr lvl="2"/>
            <a:r>
              <a:rPr lang="en-US" dirty="0" smtClean="0"/>
              <a:t>convergence occurs when all vector elements have exited the loop meaning the loop itself can terminate</a:t>
            </a:r>
          </a:p>
          <a:p>
            <a:r>
              <a:rPr lang="en-US" dirty="0" smtClean="0"/>
              <a:t>Branches are also needed for function calls and returns</a:t>
            </a:r>
          </a:p>
          <a:p>
            <a:pPr lvl="1"/>
            <a:r>
              <a:rPr lang="en-US" dirty="0" smtClean="0"/>
              <a:t>these use the thread-level stack and encode which vector elements have not yet completed their function call by using another mask</a:t>
            </a:r>
            <a:endParaRPr lang="en-US" dirty="0"/>
          </a:p>
        </p:txBody>
      </p:sp>
    </p:spTree>
    <p:extLst>
      <p:ext uri="{BB962C8B-B14F-4D97-AF65-F5344CB8AC3E}">
        <p14:creationId xmlns:p14="http://schemas.microsoft.com/office/powerpoint/2010/main" val="2445575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59" y="-152400"/>
            <a:ext cx="8229600" cy="1143000"/>
          </a:xfrm>
        </p:spPr>
        <p:txBody>
          <a:bodyPr/>
          <a:lstStyle/>
          <a:p>
            <a:r>
              <a:rPr lang="en-US" dirty="0" smtClean="0"/>
              <a:t>GPU Memory Structures</a:t>
            </a:r>
            <a:endParaRPr lang="en-US" dirty="0"/>
          </a:p>
        </p:txBody>
      </p:sp>
      <p:sp>
        <p:nvSpPr>
          <p:cNvPr id="3" name="Content Placeholder 2"/>
          <p:cNvSpPr>
            <a:spLocks noGrp="1"/>
          </p:cNvSpPr>
          <p:nvPr>
            <p:ph idx="1"/>
          </p:nvPr>
        </p:nvSpPr>
        <p:spPr>
          <a:xfrm>
            <a:off x="457200" y="838200"/>
            <a:ext cx="8229600" cy="5791200"/>
          </a:xfrm>
        </p:spPr>
        <p:txBody>
          <a:bodyPr>
            <a:normAutofit lnSpcReduction="10000"/>
          </a:bodyPr>
          <a:lstStyle/>
          <a:p>
            <a:r>
              <a:rPr lang="en-US" dirty="0" smtClean="0"/>
              <a:t>Each SIMD lane has its own DRAM</a:t>
            </a:r>
          </a:p>
          <a:p>
            <a:pPr lvl="1"/>
            <a:r>
              <a:rPr lang="en-US" dirty="0" smtClean="0"/>
              <a:t>used as a run-time stack and for storing local variables that cannot reside currently in registers</a:t>
            </a:r>
          </a:p>
          <a:p>
            <a:pPr lvl="1"/>
            <a:r>
              <a:rPr lang="en-US" dirty="0" smtClean="0"/>
              <a:t>as much of this DRAM is cached in L1 and L2 caches as possible</a:t>
            </a:r>
          </a:p>
          <a:p>
            <a:r>
              <a:rPr lang="en-US" dirty="0" smtClean="0"/>
              <a:t>Each SIMD has its own on-chip local memory </a:t>
            </a:r>
          </a:p>
          <a:p>
            <a:pPr lvl="1"/>
            <a:r>
              <a:rPr lang="en-US" dirty="0" smtClean="0"/>
              <a:t>shared among lanes</a:t>
            </a:r>
          </a:p>
          <a:p>
            <a:pPr lvl="1"/>
            <a:r>
              <a:rPr lang="en-US" dirty="0" smtClean="0"/>
              <a:t>high-bandwidth used to store data that is reused within or across threads of the same thread block</a:t>
            </a:r>
          </a:p>
          <a:p>
            <a:pPr lvl="1"/>
            <a:r>
              <a:rPr lang="en-US" dirty="0" smtClean="0"/>
              <a:t>dynamically allocated per thread block</a:t>
            </a:r>
          </a:p>
          <a:p>
            <a:r>
              <a:rPr lang="en-US" dirty="0" smtClean="0"/>
              <a:t>The GPU has an off-chip DRAM shared among all SIMD processors</a:t>
            </a:r>
          </a:p>
        </p:txBody>
      </p:sp>
    </p:spTree>
    <p:extLst>
      <p:ext uri="{BB962C8B-B14F-4D97-AF65-F5344CB8AC3E}">
        <p14:creationId xmlns:p14="http://schemas.microsoft.com/office/powerpoint/2010/main" val="110065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RV64V</a:t>
            </a:r>
            <a:endParaRPr lang="en-US" dirty="0"/>
          </a:p>
        </p:txBody>
      </p:sp>
      <p:sp>
        <p:nvSpPr>
          <p:cNvPr id="3" name="Content Placeholder 2"/>
          <p:cNvSpPr>
            <a:spLocks noGrp="1"/>
          </p:cNvSpPr>
          <p:nvPr>
            <p:ph idx="1"/>
          </p:nvPr>
        </p:nvSpPr>
        <p:spPr>
          <a:xfrm>
            <a:off x="152400" y="914400"/>
            <a:ext cx="8839200" cy="5943600"/>
          </a:xfrm>
        </p:spPr>
        <p:txBody>
          <a:bodyPr>
            <a:normAutofit fontScale="92500" lnSpcReduction="10000"/>
          </a:bodyPr>
          <a:lstStyle/>
          <a:p>
            <a:r>
              <a:rPr lang="en-US" dirty="0" smtClean="0"/>
              <a:t>A vector-based version of RISC-V</a:t>
            </a:r>
          </a:p>
          <a:p>
            <a:pPr lvl="1"/>
            <a:r>
              <a:rPr lang="en-US" dirty="0" smtClean="0"/>
              <a:t>based loosely on the Cray-1 supercomputer (1970s)</a:t>
            </a:r>
          </a:p>
          <a:p>
            <a:r>
              <a:rPr lang="en-US" dirty="0" smtClean="0"/>
              <a:t>Operations are</a:t>
            </a:r>
          </a:p>
          <a:p>
            <a:pPr lvl="1"/>
            <a:r>
              <a:rPr lang="en-US" dirty="0" smtClean="0"/>
              <a:t>scalar – operate on scalar registers but still use pipelined functional unit</a:t>
            </a:r>
          </a:p>
          <a:p>
            <a:pPr lvl="1"/>
            <a:r>
              <a:rPr lang="en-US" dirty="0" smtClean="0"/>
              <a:t>vector – operate on vector register and scalar register</a:t>
            </a:r>
          </a:p>
          <a:p>
            <a:pPr lvl="1"/>
            <a:r>
              <a:rPr lang="en-US" dirty="0" smtClean="0"/>
              <a:t>matrix – operate on two vector registers</a:t>
            </a:r>
          </a:p>
          <a:p>
            <a:pPr lvl="2"/>
            <a:r>
              <a:rPr lang="en-US" dirty="0" smtClean="0"/>
              <a:t>the latter two have operations appended with .vs and .</a:t>
            </a:r>
            <a:r>
              <a:rPr lang="en-US" dirty="0" err="1" smtClean="0"/>
              <a:t>vv</a:t>
            </a:r>
            <a:r>
              <a:rPr lang="en-US" dirty="0" smtClean="0"/>
              <a:t> to indicate vector-scalar or vector-vector operation, like </a:t>
            </a:r>
            <a:r>
              <a:rPr lang="en-US" dirty="0" err="1" smtClean="0"/>
              <a:t>vadd.vs</a:t>
            </a:r>
            <a:r>
              <a:rPr lang="en-US" dirty="0" smtClean="0"/>
              <a:t> and </a:t>
            </a:r>
            <a:r>
              <a:rPr lang="en-US" dirty="0" err="1" smtClean="0"/>
              <a:t>vmul.vv</a:t>
            </a:r>
            <a:endParaRPr lang="en-US" dirty="0" smtClean="0"/>
          </a:p>
          <a:p>
            <a:pPr lvl="3"/>
            <a:r>
              <a:rPr lang="en-US" dirty="0" smtClean="0"/>
              <a:t>for our examples, we will omit the .vs/.</a:t>
            </a:r>
            <a:r>
              <a:rPr lang="en-US" dirty="0" err="1" smtClean="0"/>
              <a:t>vv</a:t>
            </a:r>
            <a:endParaRPr lang="en-US" dirty="0" smtClean="0"/>
          </a:p>
          <a:p>
            <a:pPr lvl="2"/>
            <a:r>
              <a:rPr lang="en-US" dirty="0" smtClean="0"/>
              <a:t>table 4.2 on page 286 lists all vector operations added to RISC-V</a:t>
            </a:r>
          </a:p>
          <a:p>
            <a:pPr lvl="2"/>
            <a:r>
              <a:rPr lang="en-US" dirty="0" smtClean="0"/>
              <a:t>data sizes determined by the vector register name specified in the code, using a scheme like Intel where a data register could store 32, 16 or 8 bits</a:t>
            </a:r>
          </a:p>
        </p:txBody>
      </p:sp>
    </p:spTree>
    <p:extLst>
      <p:ext uri="{BB962C8B-B14F-4D97-AF65-F5344CB8AC3E}">
        <p14:creationId xmlns:p14="http://schemas.microsoft.com/office/powerpoint/2010/main" val="547192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28600"/>
            <a:ext cx="7373471" cy="6431778"/>
          </a:xfrm>
          <a:prstGeom prst="rect">
            <a:avLst/>
          </a:prstGeom>
        </p:spPr>
      </p:pic>
    </p:spTree>
    <p:extLst>
      <p:ext uri="{BB962C8B-B14F-4D97-AF65-F5344CB8AC3E}">
        <p14:creationId xmlns:p14="http://schemas.microsoft.com/office/powerpoint/2010/main" val="1807956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rmAutofit fontScale="90000"/>
          </a:bodyPr>
          <a:lstStyle/>
          <a:p>
            <a:r>
              <a:rPr lang="en-US" dirty="0" smtClean="0"/>
              <a:t>Comparing Vector and GPU Architectures</a:t>
            </a:r>
            <a:endParaRPr lang="en-US" dirty="0"/>
          </a:p>
        </p:txBody>
      </p:sp>
      <p:sp>
        <p:nvSpPr>
          <p:cNvPr id="3" name="Content Placeholder 2"/>
          <p:cNvSpPr>
            <a:spLocks noGrp="1"/>
          </p:cNvSpPr>
          <p:nvPr>
            <p:ph idx="1"/>
          </p:nvPr>
        </p:nvSpPr>
        <p:spPr>
          <a:xfrm>
            <a:off x="228600" y="838200"/>
            <a:ext cx="8839200" cy="6019800"/>
          </a:xfrm>
        </p:spPr>
        <p:txBody>
          <a:bodyPr>
            <a:normAutofit lnSpcReduction="10000"/>
          </a:bodyPr>
          <a:lstStyle/>
          <a:p>
            <a:r>
              <a:rPr lang="en-US" dirty="0" smtClean="0"/>
              <a:t>Both promote data-level parallelism</a:t>
            </a:r>
          </a:p>
          <a:p>
            <a:pPr lvl="1"/>
            <a:r>
              <a:rPr lang="en-US" dirty="0" smtClean="0"/>
              <a:t>GPUs contain multiple SIMD processors</a:t>
            </a:r>
          </a:p>
          <a:p>
            <a:pPr lvl="2"/>
            <a:r>
              <a:rPr lang="en-US" dirty="0" smtClean="0"/>
              <a:t>because each SIMD processor can execute its own thread, the GPU may act like an MIMD architecture instead of a massive SIMD</a:t>
            </a:r>
          </a:p>
          <a:p>
            <a:pPr lvl="2"/>
            <a:r>
              <a:rPr lang="en-US" dirty="0" smtClean="0"/>
              <a:t>SIMD processor intended simply as a vector processing machine, so not an MIMD</a:t>
            </a:r>
          </a:p>
          <a:p>
            <a:r>
              <a:rPr lang="en-US" dirty="0" smtClean="0"/>
              <a:t>Memory layouts differ</a:t>
            </a:r>
          </a:p>
          <a:p>
            <a:pPr lvl="1"/>
            <a:r>
              <a:rPr lang="en-US" dirty="0" smtClean="0"/>
              <a:t>SIMD contain vector registers</a:t>
            </a:r>
          </a:p>
          <a:p>
            <a:pPr lvl="1"/>
            <a:r>
              <a:rPr lang="en-US" dirty="0" smtClean="0"/>
              <a:t>a vector is distributed across SIMD processors within the GPU</a:t>
            </a:r>
          </a:p>
          <a:p>
            <a:pPr lvl="1"/>
            <a:r>
              <a:rPr lang="en-US" dirty="0" smtClean="0"/>
              <a:t>GPUs have additional registers to support multithreading</a:t>
            </a:r>
          </a:p>
        </p:txBody>
      </p:sp>
    </p:spTree>
    <p:extLst>
      <p:ext uri="{BB962C8B-B14F-4D97-AF65-F5344CB8AC3E}">
        <p14:creationId xmlns:p14="http://schemas.microsoft.com/office/powerpoint/2010/main" val="1741765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a:t>GPUs generally have many more lanes than SIMD processors</a:t>
            </a:r>
          </a:p>
          <a:p>
            <a:pPr lvl="1"/>
            <a:r>
              <a:rPr lang="en-US" dirty="0"/>
              <a:t>GPU chimes are shorter, memory latency is hidden due to issuing multiple threads while in SIMD, it is reduced due to lengthy FP pipelines</a:t>
            </a:r>
          </a:p>
          <a:p>
            <a:r>
              <a:rPr lang="en-US" dirty="0"/>
              <a:t>GPUs use gather/scatter for load/store operations and an address coalescing unit to handle stride distances</a:t>
            </a:r>
          </a:p>
          <a:p>
            <a:endParaRPr lang="en-US" dirty="0"/>
          </a:p>
        </p:txBody>
      </p:sp>
    </p:spTree>
    <p:extLst>
      <p:ext uri="{BB962C8B-B14F-4D97-AF65-F5344CB8AC3E}">
        <p14:creationId xmlns:p14="http://schemas.microsoft.com/office/powerpoint/2010/main" val="3240001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76200"/>
            <a:ext cx="8229600" cy="1143000"/>
          </a:xfrm>
        </p:spPr>
        <p:txBody>
          <a:bodyPr/>
          <a:lstStyle/>
          <a:p>
            <a:r>
              <a:rPr lang="en-US" dirty="0" smtClean="0"/>
              <a:t>SIMD vs GPU Architectures</a:t>
            </a:r>
            <a:endParaRPr lang="en-US" dirty="0"/>
          </a:p>
        </p:txBody>
      </p:sp>
      <p:pic>
        <p:nvPicPr>
          <p:cNvPr id="5" name="Picture 4"/>
          <p:cNvPicPr>
            <a:picLocks noChangeAspect="1"/>
          </p:cNvPicPr>
          <p:nvPr/>
        </p:nvPicPr>
        <p:blipFill>
          <a:blip r:embed="rId2"/>
          <a:stretch>
            <a:fillRect/>
          </a:stretch>
        </p:blipFill>
        <p:spPr>
          <a:xfrm>
            <a:off x="152400" y="838200"/>
            <a:ext cx="8839200" cy="5959195"/>
          </a:xfrm>
          <a:prstGeom prst="rect">
            <a:avLst/>
          </a:prstGeom>
        </p:spPr>
      </p:pic>
    </p:spTree>
    <p:extLst>
      <p:ext uri="{BB962C8B-B14F-4D97-AF65-F5344CB8AC3E}">
        <p14:creationId xmlns:p14="http://schemas.microsoft.com/office/powerpoint/2010/main" val="2079685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MultiCore</a:t>
            </a:r>
            <a:r>
              <a:rPr lang="en-US" dirty="0" smtClean="0"/>
              <a:t> with GPU</a:t>
            </a:r>
            <a:endParaRPr lang="en-US" dirty="0"/>
          </a:p>
        </p:txBody>
      </p:sp>
      <p:pic>
        <p:nvPicPr>
          <p:cNvPr id="3" name="Picture 2"/>
          <p:cNvPicPr>
            <a:picLocks noChangeAspect="1"/>
          </p:cNvPicPr>
          <p:nvPr/>
        </p:nvPicPr>
        <p:blipFill>
          <a:blip r:embed="rId2"/>
          <a:stretch>
            <a:fillRect/>
          </a:stretch>
        </p:blipFill>
        <p:spPr>
          <a:xfrm>
            <a:off x="22412" y="1676399"/>
            <a:ext cx="9121588" cy="3690211"/>
          </a:xfrm>
          <a:prstGeom prst="rect">
            <a:avLst/>
          </a:prstGeom>
        </p:spPr>
      </p:pic>
      <p:sp>
        <p:nvSpPr>
          <p:cNvPr id="4" name="TextBox 3"/>
          <p:cNvSpPr txBox="1"/>
          <p:nvPr/>
        </p:nvSpPr>
        <p:spPr>
          <a:xfrm>
            <a:off x="291577" y="5625371"/>
            <a:ext cx="8427307" cy="1200329"/>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GPU’s are more useful when there is a high degree of DLP</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GPU memory layout is less supportive of handling non-vector data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99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28600"/>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228600" y="762000"/>
            <a:ext cx="8763000" cy="6096000"/>
          </a:xfrm>
        </p:spPr>
        <p:txBody>
          <a:bodyPr>
            <a:normAutofit fontScale="92500" lnSpcReduction="20000"/>
          </a:bodyPr>
          <a:lstStyle/>
          <a:p>
            <a:r>
              <a:rPr lang="en-US" dirty="0" smtClean="0"/>
              <a:t>Y = a * X + Y (known as a DAXPY loop)</a:t>
            </a:r>
          </a:p>
          <a:p>
            <a:pPr lvl="1"/>
            <a:r>
              <a:rPr lang="en-US" dirty="0" smtClean="0"/>
              <a:t>X and Y are vectors of length n</a:t>
            </a:r>
          </a:p>
          <a:p>
            <a:pPr lvl="1"/>
            <a:r>
              <a:rPr lang="en-US" dirty="0" smtClean="0"/>
              <a:t>both vectors are resident in memory whose addresses are preloaded into x5 and x6 respectively</a:t>
            </a:r>
          </a:p>
          <a:p>
            <a:pPr lvl="2"/>
            <a:r>
              <a:rPr lang="en-US" sz="2600" dirty="0"/>
              <a:t> </a:t>
            </a:r>
            <a:r>
              <a:rPr lang="en-US" sz="2600" dirty="0" smtClean="0"/>
              <a:t> </a:t>
            </a:r>
            <a:r>
              <a:rPr lang="en-US" sz="2600" dirty="0" err="1" smtClean="0"/>
              <a:t>vsetdcf</a:t>
            </a:r>
            <a:r>
              <a:rPr lang="en-US" sz="2600" dirty="0" smtClean="0"/>
              <a:t>     4*FP64    // specify register size</a:t>
            </a:r>
          </a:p>
          <a:p>
            <a:pPr lvl="2"/>
            <a:r>
              <a:rPr lang="en-US" sz="2600" dirty="0"/>
              <a:t> </a:t>
            </a:r>
            <a:r>
              <a:rPr lang="en-US" sz="2600" dirty="0" smtClean="0"/>
              <a:t> </a:t>
            </a:r>
            <a:r>
              <a:rPr lang="en-US" sz="2600" dirty="0" err="1" smtClean="0"/>
              <a:t>fld</a:t>
            </a:r>
            <a:r>
              <a:rPr lang="en-US" sz="2600" dirty="0" smtClean="0"/>
              <a:t>            f0, a         // load scalar value a into f0</a:t>
            </a:r>
          </a:p>
          <a:p>
            <a:pPr lvl="2"/>
            <a:r>
              <a:rPr lang="en-US" sz="2600" dirty="0"/>
              <a:t> </a:t>
            </a:r>
            <a:r>
              <a:rPr lang="en-US" sz="2600" dirty="0" smtClean="0"/>
              <a:t> </a:t>
            </a:r>
            <a:r>
              <a:rPr lang="en-US" sz="2600" dirty="0" err="1" smtClean="0"/>
              <a:t>vld</a:t>
            </a:r>
            <a:r>
              <a:rPr lang="en-US" sz="2600" dirty="0" smtClean="0"/>
              <a:t>           v0, x5       // load vector X</a:t>
            </a:r>
          </a:p>
          <a:p>
            <a:pPr lvl="2"/>
            <a:r>
              <a:rPr lang="en-US" sz="2600" dirty="0" smtClean="0"/>
              <a:t>  </a:t>
            </a:r>
            <a:r>
              <a:rPr lang="en-US" sz="2600" dirty="0" err="1" smtClean="0"/>
              <a:t>vmul</a:t>
            </a:r>
            <a:r>
              <a:rPr lang="en-US" sz="2600" dirty="0" smtClean="0"/>
              <a:t>        v1, v0, f0</a:t>
            </a:r>
          </a:p>
          <a:p>
            <a:pPr lvl="2"/>
            <a:r>
              <a:rPr lang="en-US" sz="2600" dirty="0"/>
              <a:t> </a:t>
            </a:r>
            <a:r>
              <a:rPr lang="en-US" sz="2600" dirty="0" smtClean="0"/>
              <a:t> </a:t>
            </a:r>
            <a:r>
              <a:rPr lang="en-US" sz="2600" dirty="0" err="1" smtClean="0"/>
              <a:t>vld</a:t>
            </a:r>
            <a:r>
              <a:rPr lang="en-US" sz="2600" dirty="0" smtClean="0"/>
              <a:t>           v2, x6      // load vector Y</a:t>
            </a:r>
          </a:p>
          <a:p>
            <a:pPr lvl="2"/>
            <a:r>
              <a:rPr lang="en-US" sz="2600" dirty="0"/>
              <a:t> </a:t>
            </a:r>
            <a:r>
              <a:rPr lang="en-US" sz="2600" dirty="0" smtClean="0"/>
              <a:t> </a:t>
            </a:r>
            <a:r>
              <a:rPr lang="en-US" sz="2600" dirty="0" err="1" smtClean="0"/>
              <a:t>vadd</a:t>
            </a:r>
            <a:r>
              <a:rPr lang="en-US" sz="2600" dirty="0" smtClean="0"/>
              <a:t>        v3, v1, v2</a:t>
            </a:r>
          </a:p>
          <a:p>
            <a:pPr lvl="2"/>
            <a:r>
              <a:rPr lang="en-US" sz="2600" dirty="0"/>
              <a:t> </a:t>
            </a:r>
            <a:r>
              <a:rPr lang="en-US" sz="2600" dirty="0" smtClean="0"/>
              <a:t> </a:t>
            </a:r>
            <a:r>
              <a:rPr lang="en-US" sz="2600" dirty="0" err="1" smtClean="0"/>
              <a:t>vst</a:t>
            </a:r>
            <a:r>
              <a:rPr lang="en-US" sz="2600" dirty="0" smtClean="0"/>
              <a:t>           v3, x6</a:t>
            </a:r>
          </a:p>
          <a:p>
            <a:pPr lvl="2"/>
            <a:r>
              <a:rPr lang="en-US" sz="2600" dirty="0" smtClean="0"/>
              <a:t>  </a:t>
            </a:r>
            <a:r>
              <a:rPr lang="en-US" sz="2600" dirty="0" err="1" smtClean="0"/>
              <a:t>vdisable</a:t>
            </a:r>
            <a:r>
              <a:rPr lang="en-US" sz="2600" dirty="0" smtClean="0"/>
              <a:t>                   // ends the vector register usage</a:t>
            </a:r>
          </a:p>
          <a:p>
            <a:pPr lvl="1"/>
            <a:r>
              <a:rPr lang="en-US" dirty="0" smtClean="0"/>
              <a:t>no loop! number of “iterations” handled by size of X/Y</a:t>
            </a:r>
          </a:p>
          <a:p>
            <a:pPr lvl="2"/>
            <a:r>
              <a:rPr lang="en-US" dirty="0" smtClean="0"/>
              <a:t>as long as this size can fit within v0, v1, v2, v3 – we’ll address this later</a:t>
            </a:r>
          </a:p>
          <a:p>
            <a:pPr lvl="2"/>
            <a:r>
              <a:rPr lang="en-US" dirty="0" smtClean="0"/>
              <a:t>non-</a:t>
            </a:r>
            <a:r>
              <a:rPr lang="en-US" dirty="0" err="1" smtClean="0"/>
              <a:t>vectorized</a:t>
            </a:r>
            <a:r>
              <a:rPr lang="en-US" dirty="0" smtClean="0"/>
              <a:t> RISC-V code on page 288</a:t>
            </a:r>
            <a:endParaRPr lang="en-US" dirty="0"/>
          </a:p>
        </p:txBody>
      </p:sp>
      <p:sp>
        <p:nvSpPr>
          <p:cNvPr id="4" name="TextBox 3"/>
          <p:cNvSpPr txBox="1"/>
          <p:nvPr/>
        </p:nvSpPr>
        <p:spPr>
          <a:xfrm>
            <a:off x="6324600" y="3962400"/>
            <a:ext cx="2714205" cy="830997"/>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8 instructions versus</a:t>
            </a:r>
          </a:p>
          <a:p>
            <a:r>
              <a:rPr lang="en-US" sz="2400" dirty="0" smtClean="0">
                <a:latin typeface="Times New Roman" panose="02020603050405020304" pitchFamily="18" charset="0"/>
                <a:cs typeface="Times New Roman" panose="02020603050405020304" pitchFamily="18" charset="0"/>
              </a:rPr>
              <a:t>258 for RISC-V</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61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Vector Execution Time</a:t>
            </a:r>
            <a:endParaRPr lang="en-US" dirty="0"/>
          </a:p>
        </p:txBody>
      </p:sp>
      <p:sp>
        <p:nvSpPr>
          <p:cNvPr id="3" name="Content Placeholder 2"/>
          <p:cNvSpPr>
            <a:spLocks noGrp="1"/>
          </p:cNvSpPr>
          <p:nvPr>
            <p:ph idx="1"/>
          </p:nvPr>
        </p:nvSpPr>
        <p:spPr>
          <a:xfrm>
            <a:off x="152400" y="990600"/>
            <a:ext cx="8839200" cy="5867400"/>
          </a:xfrm>
        </p:spPr>
        <p:txBody>
          <a:bodyPr>
            <a:normAutofit fontScale="92500" lnSpcReduction="20000"/>
          </a:bodyPr>
          <a:lstStyle/>
          <a:p>
            <a:r>
              <a:rPr lang="en-US" dirty="0" smtClean="0"/>
              <a:t>We typically compute execution time in seconds (ns) or clock cycles</a:t>
            </a:r>
          </a:p>
          <a:p>
            <a:pPr lvl="1"/>
            <a:r>
              <a:rPr lang="en-US" dirty="0" smtClean="0"/>
              <a:t>for vector operations, architects are more interested in the number of distinct </a:t>
            </a:r>
            <a:r>
              <a:rPr lang="en-US" i="1" dirty="0" smtClean="0"/>
              <a:t>issues</a:t>
            </a:r>
            <a:r>
              <a:rPr lang="en-US" dirty="0" smtClean="0"/>
              <a:t> required to execute some code</a:t>
            </a:r>
          </a:p>
          <a:p>
            <a:r>
              <a:rPr lang="en-US" dirty="0" smtClean="0"/>
              <a:t>Vector processor performance is impacted by the </a:t>
            </a:r>
          </a:p>
          <a:p>
            <a:pPr lvl="1"/>
            <a:r>
              <a:rPr lang="en-US" dirty="0" smtClean="0"/>
              <a:t>number of array values stored in the array</a:t>
            </a:r>
          </a:p>
          <a:p>
            <a:pPr lvl="1"/>
            <a:r>
              <a:rPr lang="en-US" dirty="0" smtClean="0"/>
              <a:t>structural hazards (caused by limitations to the number and type of functional units) </a:t>
            </a:r>
          </a:p>
          <a:p>
            <a:pPr lvl="1"/>
            <a:r>
              <a:rPr lang="en-US" dirty="0" smtClean="0"/>
              <a:t>data dependencies (which we ignore for now)</a:t>
            </a:r>
          </a:p>
          <a:p>
            <a:r>
              <a:rPr lang="en-US" dirty="0" smtClean="0"/>
              <a:t>Vector processor’s performance is primarily based on the </a:t>
            </a:r>
            <a:r>
              <a:rPr lang="en-US" i="1" dirty="0" smtClean="0"/>
              <a:t>length </a:t>
            </a:r>
            <a:r>
              <a:rPr lang="en-US" dirty="0" smtClean="0"/>
              <a:t>of the vector</a:t>
            </a:r>
          </a:p>
          <a:p>
            <a:pPr lvl="1"/>
            <a:r>
              <a:rPr lang="en-US" dirty="0" smtClean="0"/>
              <a:t>in RV64V, the max vector length is 64 doubles (128 single precision floats) – if our vector stores more than 64 doubles, we have to use a loop</a:t>
            </a:r>
          </a:p>
        </p:txBody>
      </p:sp>
    </p:spTree>
    <p:extLst>
      <p:ext uri="{BB962C8B-B14F-4D97-AF65-F5344CB8AC3E}">
        <p14:creationId xmlns:p14="http://schemas.microsoft.com/office/powerpoint/2010/main" val="31035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Convoys and Chimes</a:t>
            </a:r>
            <a:endParaRPr lang="en-US" dirty="0"/>
          </a:p>
        </p:txBody>
      </p:sp>
      <p:sp>
        <p:nvSpPr>
          <p:cNvPr id="3" name="Content Placeholder 2"/>
          <p:cNvSpPr>
            <a:spLocks noGrp="1"/>
          </p:cNvSpPr>
          <p:nvPr>
            <p:ph idx="1"/>
          </p:nvPr>
        </p:nvSpPr>
        <p:spPr>
          <a:xfrm>
            <a:off x="228600" y="762000"/>
            <a:ext cx="8763000" cy="6096000"/>
          </a:xfrm>
        </p:spPr>
        <p:txBody>
          <a:bodyPr>
            <a:normAutofit fontScale="92500" lnSpcReduction="20000"/>
          </a:bodyPr>
          <a:lstStyle/>
          <a:p>
            <a:r>
              <a:rPr lang="en-US" dirty="0" smtClean="0"/>
              <a:t>Convoy </a:t>
            </a:r>
          </a:p>
          <a:p>
            <a:pPr lvl="1"/>
            <a:r>
              <a:rPr lang="en-US" dirty="0" smtClean="0"/>
              <a:t>set of sequential vector operations that can be issued together without a structural hazard</a:t>
            </a:r>
          </a:p>
          <a:p>
            <a:pPr lvl="1"/>
            <a:r>
              <a:rPr lang="en-US" dirty="0" smtClean="0"/>
              <a:t>by operating on vectors in a pipeline, execution of these operations is overlapped</a:t>
            </a:r>
          </a:p>
          <a:p>
            <a:r>
              <a:rPr lang="en-US" dirty="0" smtClean="0"/>
              <a:t>Chime </a:t>
            </a:r>
          </a:p>
          <a:p>
            <a:pPr lvl="1"/>
            <a:r>
              <a:rPr lang="en-US" dirty="0" smtClean="0"/>
              <a:t>the amount of time to execute a convoy (assuming no stalls)</a:t>
            </a:r>
          </a:p>
          <a:p>
            <a:pPr lvl="1"/>
            <a:r>
              <a:rPr lang="en-US" dirty="0" smtClean="0"/>
              <a:t>chime takes n + x – 1 cycles where </a:t>
            </a:r>
          </a:p>
          <a:p>
            <a:pPr lvl="2"/>
            <a:r>
              <a:rPr lang="en-US" sz="2600" dirty="0" smtClean="0"/>
              <a:t>x is the length of the convoy </a:t>
            </a:r>
          </a:p>
          <a:p>
            <a:pPr lvl="2"/>
            <a:r>
              <a:rPr lang="en-US" sz="2600" dirty="0" smtClean="0"/>
              <a:t>n is the number of data in the vector</a:t>
            </a:r>
          </a:p>
          <a:p>
            <a:pPr lvl="1"/>
            <a:r>
              <a:rPr lang="en-US" dirty="0" smtClean="0"/>
              <a:t>a program of m convoys takes m chimes</a:t>
            </a:r>
          </a:p>
          <a:p>
            <a:pPr lvl="2"/>
            <a:r>
              <a:rPr lang="en-US" sz="2600" dirty="0" err="1" smtClean="0"/>
              <a:t>approx</a:t>
            </a:r>
            <a:r>
              <a:rPr lang="en-US" sz="2600" dirty="0" smtClean="0"/>
              <a:t> m * (n + x – 1) cycles (assuming no stalls)</a:t>
            </a:r>
          </a:p>
          <a:p>
            <a:pPr lvl="2"/>
            <a:r>
              <a:rPr lang="en-US" sz="2600" dirty="0" smtClean="0"/>
              <a:t>we simplify this to m * n</a:t>
            </a:r>
          </a:p>
          <a:p>
            <a:pPr lvl="1"/>
            <a:r>
              <a:rPr lang="en-US" dirty="0" smtClean="0"/>
              <a:t>the chime time ignores pipeline overhead, and so architects prefer to discuss performance in chimes</a:t>
            </a:r>
            <a:endParaRPr lang="en-US" dirty="0"/>
          </a:p>
        </p:txBody>
      </p:sp>
    </p:spTree>
    <p:extLst>
      <p:ext uri="{BB962C8B-B14F-4D97-AF65-F5344CB8AC3E}">
        <p14:creationId xmlns:p14="http://schemas.microsoft.com/office/powerpoint/2010/main" val="186940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Convoy Example</a:t>
            </a:r>
            <a:endParaRPr lang="en-US" dirty="0"/>
          </a:p>
        </p:txBody>
      </p:sp>
      <p:sp>
        <p:nvSpPr>
          <p:cNvPr id="3" name="Content Placeholder 2"/>
          <p:cNvSpPr>
            <a:spLocks noGrp="1"/>
          </p:cNvSpPr>
          <p:nvPr>
            <p:ph idx="1"/>
          </p:nvPr>
        </p:nvSpPr>
        <p:spPr>
          <a:xfrm>
            <a:off x="228600" y="990600"/>
            <a:ext cx="8686800" cy="5867400"/>
          </a:xfrm>
        </p:spPr>
        <p:txBody>
          <a:bodyPr>
            <a:normAutofit fontScale="77500" lnSpcReduction="20000"/>
          </a:bodyPr>
          <a:lstStyle/>
          <a:p>
            <a:r>
              <a:rPr lang="en-US" dirty="0" smtClean="0"/>
              <a:t>Assume 1 pipelined functional unit for each operation type</a:t>
            </a:r>
          </a:p>
          <a:p>
            <a:pPr lvl="1"/>
            <a:r>
              <a:rPr lang="en-US" dirty="0" smtClean="0"/>
              <a:t>load/store, add, multiply, divide</a:t>
            </a:r>
          </a:p>
          <a:p>
            <a:r>
              <a:rPr lang="en-US" dirty="0" smtClean="0"/>
              <a:t>The following RV64V code is used for a vector of 64 doubles</a:t>
            </a:r>
          </a:p>
          <a:p>
            <a:pPr lvl="2"/>
            <a:r>
              <a:rPr lang="en-US" sz="2800" dirty="0" err="1" smtClean="0"/>
              <a:t>vld</a:t>
            </a:r>
            <a:r>
              <a:rPr lang="en-US" sz="2800" dirty="0" smtClean="0"/>
              <a:t>		v0, x5	     // load vector X</a:t>
            </a:r>
          </a:p>
          <a:p>
            <a:pPr lvl="2"/>
            <a:r>
              <a:rPr lang="en-US" sz="2800" dirty="0" err="1" smtClean="0"/>
              <a:t>vmul</a:t>
            </a:r>
            <a:r>
              <a:rPr lang="en-US" sz="2800" dirty="0" smtClean="0"/>
              <a:t>		v1, v0, f0   // * each vector element by scalar</a:t>
            </a:r>
          </a:p>
          <a:p>
            <a:pPr lvl="2"/>
            <a:r>
              <a:rPr lang="en-US" sz="2800" dirty="0" err="1" smtClean="0"/>
              <a:t>vld</a:t>
            </a:r>
            <a:r>
              <a:rPr lang="en-US" sz="2800" dirty="0" smtClean="0"/>
              <a:t> 		v2, x6        // load vector Y</a:t>
            </a:r>
          </a:p>
          <a:p>
            <a:pPr lvl="2"/>
            <a:r>
              <a:rPr lang="en-US" sz="2800" dirty="0" err="1" smtClean="0"/>
              <a:t>vadd</a:t>
            </a:r>
            <a:r>
              <a:rPr lang="en-US" sz="2800" dirty="0" smtClean="0"/>
              <a:t> 		v3, v1, v2  // vector-vector add (X[</a:t>
            </a:r>
            <a:r>
              <a:rPr lang="en-US" sz="2800" dirty="0" err="1" smtClean="0"/>
              <a:t>i</a:t>
            </a:r>
            <a:r>
              <a:rPr lang="en-US" sz="2800" dirty="0" smtClean="0"/>
              <a:t>] * c + Y[</a:t>
            </a:r>
            <a:r>
              <a:rPr lang="en-US" sz="2800" dirty="0" err="1" smtClean="0"/>
              <a:t>i</a:t>
            </a:r>
            <a:r>
              <a:rPr lang="en-US" sz="2800" dirty="0" smtClean="0"/>
              <a:t>])</a:t>
            </a:r>
          </a:p>
          <a:p>
            <a:pPr lvl="2"/>
            <a:r>
              <a:rPr lang="en-US" sz="2800" dirty="0" err="1" smtClean="0"/>
              <a:t>vst</a:t>
            </a:r>
            <a:r>
              <a:rPr lang="en-US" sz="2800" dirty="0" smtClean="0"/>
              <a:t> 		v3, x6	     // store result back into Y</a:t>
            </a:r>
          </a:p>
          <a:p>
            <a:pPr lvl="1"/>
            <a:r>
              <a:rPr lang="en-US" dirty="0" smtClean="0"/>
              <a:t>first load and multiply paired in a convoy</a:t>
            </a:r>
          </a:p>
          <a:p>
            <a:pPr lvl="1"/>
            <a:r>
              <a:rPr lang="en-US" dirty="0" smtClean="0"/>
              <a:t>second load cannot be paired with them because there is only 1 load unit so the second load and add are paired in a convoy</a:t>
            </a:r>
          </a:p>
          <a:p>
            <a:pPr lvl="1"/>
            <a:r>
              <a:rPr lang="en-US" dirty="0" smtClean="0"/>
              <a:t>store cannot be paired for the same reason (one load/store unit) so it goes into a convoy by itself</a:t>
            </a:r>
          </a:p>
          <a:p>
            <a:pPr lvl="1"/>
            <a:r>
              <a:rPr lang="en-US" dirty="0" smtClean="0"/>
              <a:t>the code above consists of 3 convoys:</a:t>
            </a:r>
          </a:p>
          <a:p>
            <a:pPr lvl="2"/>
            <a:r>
              <a:rPr lang="en-US" sz="2800" dirty="0" err="1" smtClean="0"/>
              <a:t>vld</a:t>
            </a:r>
            <a:r>
              <a:rPr lang="en-US" sz="2800" dirty="0" smtClean="0"/>
              <a:t>, </a:t>
            </a:r>
            <a:r>
              <a:rPr lang="en-US" sz="2800" dirty="0" err="1" smtClean="0"/>
              <a:t>vmul</a:t>
            </a:r>
            <a:endParaRPr lang="en-US" sz="2800" dirty="0" smtClean="0"/>
          </a:p>
          <a:p>
            <a:pPr lvl="2"/>
            <a:r>
              <a:rPr lang="en-US" sz="2800" dirty="0" err="1" smtClean="0"/>
              <a:t>vld</a:t>
            </a:r>
            <a:r>
              <a:rPr lang="en-US" sz="2800" dirty="0" smtClean="0"/>
              <a:t>, </a:t>
            </a:r>
            <a:r>
              <a:rPr lang="en-US" sz="2800" dirty="0" err="1" smtClean="0"/>
              <a:t>vadd</a:t>
            </a:r>
            <a:endParaRPr lang="en-US" sz="2800" dirty="0" smtClean="0"/>
          </a:p>
          <a:p>
            <a:pPr lvl="2"/>
            <a:r>
              <a:rPr lang="en-US" sz="2800" dirty="0" err="1" smtClean="0"/>
              <a:t>vst</a:t>
            </a:r>
            <a:endParaRPr lang="en-US" sz="2800" dirty="0" smtClean="0"/>
          </a:p>
          <a:p>
            <a:pPr marL="1371600" lvl="3" indent="0">
              <a:buNone/>
            </a:pPr>
            <a:endParaRPr lang="en-US" dirty="0"/>
          </a:p>
        </p:txBody>
      </p:sp>
    </p:spTree>
    <p:extLst>
      <p:ext uri="{BB962C8B-B14F-4D97-AF65-F5344CB8AC3E}">
        <p14:creationId xmlns:p14="http://schemas.microsoft.com/office/powerpoint/2010/main" val="267023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Start-Up Time</a:t>
            </a:r>
            <a:endParaRPr lang="en-US" dirty="0"/>
          </a:p>
        </p:txBody>
      </p:sp>
      <p:sp>
        <p:nvSpPr>
          <p:cNvPr id="3" name="Content Placeholder 2"/>
          <p:cNvSpPr>
            <a:spLocks noGrp="1"/>
          </p:cNvSpPr>
          <p:nvPr>
            <p:ph idx="1"/>
          </p:nvPr>
        </p:nvSpPr>
        <p:spPr>
          <a:xfrm>
            <a:off x="457200" y="685800"/>
            <a:ext cx="8229600" cy="6172200"/>
          </a:xfrm>
        </p:spPr>
        <p:txBody>
          <a:bodyPr>
            <a:normAutofit lnSpcReduction="10000"/>
          </a:bodyPr>
          <a:lstStyle/>
          <a:p>
            <a:r>
              <a:rPr lang="en-US" dirty="0" smtClean="0"/>
              <a:t>One source of overhead that is usually ignored is the limitation on initializing multiple vector instructions in a single cycle</a:t>
            </a:r>
          </a:p>
          <a:p>
            <a:pPr lvl="1"/>
            <a:r>
              <a:rPr lang="en-US" dirty="0" smtClean="0"/>
              <a:t>with a superscalar, we generally assume we can issue all instructions across the superscalar in 1 cycle, but this may not be realistic with vector processing</a:t>
            </a:r>
          </a:p>
          <a:p>
            <a:r>
              <a:rPr lang="en-US" dirty="0" smtClean="0"/>
              <a:t>Another form of overhead is start-up time </a:t>
            </a:r>
          </a:p>
          <a:p>
            <a:pPr lvl="1"/>
            <a:r>
              <a:rPr lang="en-US" dirty="0" smtClean="0"/>
              <a:t>time needed to fill the pipeline – in this case, the functional unit pipeline</a:t>
            </a:r>
          </a:p>
          <a:p>
            <a:pPr lvl="2"/>
            <a:r>
              <a:rPr lang="en-US" dirty="0" smtClean="0"/>
              <a:t>not the instruction pipeline as with after a branch</a:t>
            </a:r>
          </a:p>
          <a:p>
            <a:pPr lvl="1"/>
            <a:r>
              <a:rPr lang="en-US" dirty="0" smtClean="0"/>
              <a:t>all functional units are pipelined so we have two forms of start-up time and we obtain full efficiency only once a given functional unit’s pipeline is full</a:t>
            </a:r>
          </a:p>
          <a:p>
            <a:pPr lvl="1"/>
            <a:endParaRPr lang="en-US" dirty="0" smtClean="0"/>
          </a:p>
        </p:txBody>
      </p:sp>
    </p:spTree>
    <p:extLst>
      <p:ext uri="{BB962C8B-B14F-4D97-AF65-F5344CB8AC3E}">
        <p14:creationId xmlns:p14="http://schemas.microsoft.com/office/powerpoint/2010/main" val="810079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5284</TotalTime>
  <Words>3711</Words>
  <Application>Microsoft Office PowerPoint</Application>
  <PresentationFormat>On-screen Show (4:3)</PresentationFormat>
  <Paragraphs>456</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Cambria Math</vt:lpstr>
      <vt:lpstr>Courier New</vt:lpstr>
      <vt:lpstr>Times New Roman</vt:lpstr>
      <vt:lpstr>Wingdings</vt:lpstr>
      <vt:lpstr>Office Theme</vt:lpstr>
      <vt:lpstr>SIMD</vt:lpstr>
      <vt:lpstr>Two Views</vt:lpstr>
      <vt:lpstr>The Pipelined Approach</vt:lpstr>
      <vt:lpstr>RV64V</vt:lpstr>
      <vt:lpstr>Example</vt:lpstr>
      <vt:lpstr>Vector Execution Time</vt:lpstr>
      <vt:lpstr>Convoys and Chimes</vt:lpstr>
      <vt:lpstr>Convoy Example</vt:lpstr>
      <vt:lpstr>Start-Up Time</vt:lpstr>
      <vt:lpstr>Questions</vt:lpstr>
      <vt:lpstr>Multiple Lanes</vt:lpstr>
      <vt:lpstr>PowerPoint Presentation</vt:lpstr>
      <vt:lpstr>Vector Lengths != MVL</vt:lpstr>
      <vt:lpstr>Handling If Statements</vt:lpstr>
      <vt:lpstr>Example Code</vt:lpstr>
      <vt:lpstr>Memory Bank Support</vt:lpstr>
      <vt:lpstr>Example:  Cray T90</vt:lpstr>
      <vt:lpstr>Strides</vt:lpstr>
      <vt:lpstr>Solutions</vt:lpstr>
      <vt:lpstr>Example</vt:lpstr>
      <vt:lpstr>Handling Sparse Matrices</vt:lpstr>
      <vt:lpstr>GPUs</vt:lpstr>
      <vt:lpstr>CUDA</vt:lpstr>
      <vt:lpstr>Example:  DAXPY</vt:lpstr>
      <vt:lpstr>Comments</vt:lpstr>
      <vt:lpstr>CUDA Terminology</vt:lpstr>
      <vt:lpstr>Thread Blocks and Grids</vt:lpstr>
      <vt:lpstr>PowerPoint Presentation</vt:lpstr>
      <vt:lpstr>PowerPoint Presentation</vt:lpstr>
      <vt:lpstr>GPUs</vt:lpstr>
      <vt:lpstr>NDIVIA GPU Instruction Set</vt:lpstr>
      <vt:lpstr>PowerPoint Presentation</vt:lpstr>
      <vt:lpstr>PowerPoint Presentation</vt:lpstr>
      <vt:lpstr>Conditional Branching</vt:lpstr>
      <vt:lpstr>Continued</vt:lpstr>
      <vt:lpstr>CUDA Code for if-else</vt:lpstr>
      <vt:lpstr>Synchronization Stack</vt:lpstr>
      <vt:lpstr>Other Uses of Branches</vt:lpstr>
      <vt:lpstr>GPU Memory Structures</vt:lpstr>
      <vt:lpstr>PowerPoint Presentation</vt:lpstr>
      <vt:lpstr>Comparing Vector and GPU Architectures</vt:lpstr>
      <vt:lpstr>Continued</vt:lpstr>
      <vt:lpstr>SIMD vs GPU Architectures</vt:lpstr>
      <vt:lpstr>Comparing MultiCore with GPU</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SIMD</dc:title>
  <dc:creator>Administrator</dc:creator>
  <cp:lastModifiedBy>Richard Fox</cp:lastModifiedBy>
  <cp:revision>86</cp:revision>
  <dcterms:created xsi:type="dcterms:W3CDTF">2012-06-26T13:08:20Z</dcterms:created>
  <dcterms:modified xsi:type="dcterms:W3CDTF">2019-04-17T16:18:46Z</dcterms:modified>
</cp:coreProperties>
</file>