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292" r:id="rId10"/>
    <p:sldId id="297" r:id="rId11"/>
    <p:sldId id="257" r:id="rId12"/>
    <p:sldId id="258" r:id="rId13"/>
    <p:sldId id="259" r:id="rId14"/>
    <p:sldId id="260" r:id="rId15"/>
    <p:sldId id="261" r:id="rId16"/>
    <p:sldId id="298" r:id="rId17"/>
    <p:sldId id="262" r:id="rId18"/>
    <p:sldId id="263" r:id="rId19"/>
    <p:sldId id="264" r:id="rId20"/>
    <p:sldId id="267" r:id="rId21"/>
    <p:sldId id="268" r:id="rId22"/>
    <p:sldId id="265" r:id="rId23"/>
    <p:sldId id="299" r:id="rId24"/>
    <p:sldId id="266" r:id="rId25"/>
    <p:sldId id="30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5A0"/>
    <a:srgbClr val="E1F5D3"/>
    <a:srgbClr val="F3EDBD"/>
    <a:srgbClr val="D7FB95"/>
    <a:srgbClr val="F6F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4660"/>
  </p:normalViewPr>
  <p:slideViewPr>
    <p:cSldViewPr>
      <p:cViewPr varScale="1">
        <p:scale>
          <a:sx n="67" d="100"/>
          <a:sy n="67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9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1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1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8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4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1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5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7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9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FAD1-C6D7-476C-A4C8-E329FD6662A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0992-295E-408B-BF6F-AA8AA5302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1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400">
              <a:srgbClr val="E1F5D3"/>
            </a:gs>
            <a:gs pos="17900">
              <a:srgbClr val="D7FB95"/>
            </a:gs>
            <a:gs pos="0">
              <a:srgbClr val="F6FE8A"/>
            </a:gs>
            <a:gs pos="50000">
              <a:srgbClr val="F3EDBD"/>
            </a:gs>
            <a:gs pos="100000">
              <a:srgbClr val="E8E5A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44DFAD1-C6D7-476C-A4C8-E329FD6662AE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0860992-295E-408B-BF6F-AA8AA5302E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4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Computer Architecture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will use a </a:t>
            </a:r>
          </a:p>
          <a:p>
            <a:pPr lvl="1"/>
            <a:r>
              <a:rPr lang="en-US" dirty="0" smtClean="0"/>
              <a:t>quantitative approach to analyze architectures and potential improvements and see how well they work</a:t>
            </a:r>
          </a:p>
          <a:p>
            <a:r>
              <a:rPr lang="en-US" dirty="0" smtClean="0"/>
              <a:t>We study RISC instruction sets to promote </a:t>
            </a:r>
          </a:p>
          <a:p>
            <a:pPr lvl="1"/>
            <a:r>
              <a:rPr lang="en-US" dirty="0" smtClean="0"/>
              <a:t>instruction-level, block-level and thread-level parallelism</a:t>
            </a:r>
          </a:p>
          <a:p>
            <a:pPr lvl="1"/>
            <a:r>
              <a:rPr lang="en-US" dirty="0" smtClean="0"/>
              <a:t>pipelining, superscalar, branch speculation, vector processing, multi-core &amp; parallel processing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 of order completion architectures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ompiler optimizations</a:t>
            </a:r>
          </a:p>
          <a:p>
            <a:pPr lvl="1"/>
            <a:r>
              <a:rPr lang="en-US" dirty="0" smtClean="0"/>
              <a:t>cache improvements</a:t>
            </a:r>
          </a:p>
          <a:p>
            <a:pPr lvl="1"/>
            <a:r>
              <a:rPr lang="en-US" dirty="0" smtClean="0"/>
              <a:t>early on, we focus on a 5-stage pipeline as our basic architecture</a:t>
            </a:r>
          </a:p>
        </p:txBody>
      </p:sp>
    </p:spTree>
    <p:extLst>
      <p:ext uri="{BB962C8B-B14F-4D97-AF65-F5344CB8AC3E}">
        <p14:creationId xmlns:p14="http://schemas.microsoft.com/office/powerpoint/2010/main" val="2225194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ILP, DLP, TLP, RLP?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we have extra space on the processor due to miniaturization, how do we use it?  </a:t>
            </a:r>
          </a:p>
          <a:p>
            <a:pPr lvl="1"/>
            <a:r>
              <a:rPr lang="en-US" dirty="0" smtClean="0"/>
              <a:t>more processing elements (parallel components)</a:t>
            </a:r>
          </a:p>
          <a:p>
            <a:r>
              <a:rPr lang="en-US" dirty="0" smtClean="0"/>
              <a:t>Code is implicitly sequential, how do we take advantage of the parallel elements?</a:t>
            </a:r>
          </a:p>
          <a:p>
            <a:pPr lvl="1"/>
            <a:r>
              <a:rPr lang="en-US" dirty="0" smtClean="0"/>
              <a:t>ILP – instruction level parallelism (pipelining)</a:t>
            </a:r>
          </a:p>
          <a:p>
            <a:pPr lvl="1"/>
            <a:r>
              <a:rPr lang="en-US" dirty="0" smtClean="0"/>
              <a:t>DLP – data level parallelism (pipelined arithmetic units, loop unrolling)</a:t>
            </a:r>
          </a:p>
          <a:p>
            <a:pPr lvl="1"/>
            <a:r>
              <a:rPr lang="en-US" dirty="0" smtClean="0"/>
              <a:t>TLP – thread-level processing (using multiple processors/cores)</a:t>
            </a:r>
          </a:p>
          <a:p>
            <a:pPr lvl="1"/>
            <a:r>
              <a:rPr lang="en-US" dirty="0" smtClean="0"/>
              <a:t>RLP – request-level processing (multiple processors/cores plus OS help)</a:t>
            </a:r>
          </a:p>
        </p:txBody>
      </p:sp>
    </p:spTree>
    <p:extLst>
      <p:ext uri="{BB962C8B-B14F-4D97-AF65-F5344CB8AC3E}">
        <p14:creationId xmlns:p14="http://schemas.microsoft.com/office/powerpoint/2010/main" val="313528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Performance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different values can be used</a:t>
            </a:r>
          </a:p>
          <a:p>
            <a:pPr lvl="1"/>
            <a:r>
              <a:rPr lang="en-US" dirty="0" smtClean="0"/>
              <a:t>MIPS, </a:t>
            </a:r>
            <a:r>
              <a:rPr lang="en-US" dirty="0" err="1" smtClean="0"/>
              <a:t>MegaFLOPS</a:t>
            </a:r>
            <a:r>
              <a:rPr lang="en-US" dirty="0" smtClean="0"/>
              <a:t> – misleading values</a:t>
            </a:r>
          </a:p>
          <a:p>
            <a:pPr lvl="1"/>
            <a:r>
              <a:rPr lang="en-US" dirty="0" smtClean="0"/>
              <a:t>clock Speed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xecution time –compare processor performance on benchmark programs (loaded vs unloaded system)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hroughput – number of programs per unit of time, possibly useful for servers</a:t>
            </a:r>
          </a:p>
          <a:p>
            <a:pPr lvl="1"/>
            <a:r>
              <a:rPr lang="en-US" dirty="0" smtClean="0"/>
              <a:t>CPU time, user CPU time, system CPU time</a:t>
            </a:r>
          </a:p>
          <a:p>
            <a:pPr lvl="1"/>
            <a:r>
              <a:rPr lang="en-US" dirty="0" smtClean="0"/>
              <a:t>CPU performance = 1 / execution time</a:t>
            </a:r>
          </a:p>
          <a:p>
            <a:r>
              <a:rPr lang="en-US" dirty="0" smtClean="0"/>
              <a:t>What does it really mean for one processor to be faster than another?</a:t>
            </a:r>
          </a:p>
          <a:p>
            <a:pPr lvl="1"/>
            <a:r>
              <a:rPr lang="en-US" dirty="0" smtClean="0"/>
              <a:t>processor must outperform the other processor on the benchmarks using some form of average across benchmarks (e.g., geometric mean)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8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76200"/>
            <a:ext cx="79857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Benchmark Comparisons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838200"/>
            <a:ext cx="8763000" cy="59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274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Design Concepts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Take advantage of parallelism</a:t>
            </a:r>
          </a:p>
          <a:p>
            <a:pPr lvl="1"/>
            <a:r>
              <a:rPr lang="en-US" dirty="0" smtClean="0"/>
              <a:t>multiple hardware components </a:t>
            </a:r>
          </a:p>
          <a:p>
            <a:pPr lvl="2"/>
            <a:r>
              <a:rPr lang="en-US" dirty="0" smtClean="0"/>
              <a:t>ALU units, register ports, caches/memory modules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istribute instructions to hardware components</a:t>
            </a:r>
          </a:p>
          <a:p>
            <a:r>
              <a:rPr lang="en-US" dirty="0" smtClean="0"/>
              <a:t>Principle of locality of reference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esign memory systems to support this aspect of program and data access (memory hierarchy, cache layout)</a:t>
            </a:r>
          </a:p>
          <a:p>
            <a:r>
              <a:rPr lang="en-US" dirty="0" smtClean="0"/>
              <a:t>Focus on the common case</a:t>
            </a:r>
          </a:p>
          <a:p>
            <a:pPr lvl="1"/>
            <a:r>
              <a:rPr lang="en-US" dirty="0" smtClean="0"/>
              <a:t>Amdahl’s Law (next slide) demonstrates that minor improvements to the common case are more useful than large improvements to rare cases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ind ways to enhance the hardware for common cases over rare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20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Speedup of one enhancement</a:t>
            </a:r>
          </a:p>
          <a:p>
            <a:pPr lvl="1"/>
            <a:r>
              <a:rPr lang="en-US" dirty="0" smtClean="0"/>
              <a:t>1 / (1 – F + F / k)</a:t>
            </a:r>
          </a:p>
          <a:p>
            <a:pPr lvl="2"/>
            <a:r>
              <a:rPr lang="en-US" dirty="0" smtClean="0"/>
              <a:t>F = fraction of the time the enhancement can be used</a:t>
            </a:r>
          </a:p>
          <a:p>
            <a:pPr lvl="2"/>
            <a:r>
              <a:rPr lang="en-US" dirty="0"/>
              <a:t>k</a:t>
            </a:r>
            <a:r>
              <a:rPr lang="en-US" dirty="0" smtClean="0"/>
              <a:t> = the speedup of the enhancement itself (that is, how much faster the computer runs when the enhancement is in use)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nteger processor performs FP operations in software routines</a:t>
            </a:r>
          </a:p>
          <a:p>
            <a:pPr lvl="1"/>
            <a:r>
              <a:rPr lang="en-US" dirty="0" smtClean="0"/>
              <a:t>benchmark consists of 14% FP operations</a:t>
            </a:r>
          </a:p>
          <a:p>
            <a:pPr lvl="1"/>
            <a:r>
              <a:rPr lang="en-US" dirty="0" smtClean="0"/>
              <a:t>co-processor performs FP operations 4 times faster</a:t>
            </a:r>
          </a:p>
          <a:p>
            <a:pPr lvl="1"/>
            <a:r>
              <a:rPr lang="en-US" dirty="0" smtClean="0"/>
              <a:t>what is the speedup of adding the co-processor?</a:t>
            </a:r>
          </a:p>
          <a:p>
            <a:pPr lvl="1"/>
            <a:r>
              <a:rPr lang="en-US" dirty="0" smtClean="0"/>
              <a:t>1 / (1 - .14 + .14 / 4) = 1.12, or a 12% speedup</a:t>
            </a:r>
          </a:p>
        </p:txBody>
      </p:sp>
    </p:spTree>
    <p:extLst>
      <p:ext uri="{BB962C8B-B14F-4D97-AF65-F5344CB8AC3E}">
        <p14:creationId xmlns:p14="http://schemas.microsoft.com/office/powerpoint/2010/main" val="473958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A benchmark has 20% FP square root operations, 50% total FP operations, 50% other</a:t>
            </a:r>
          </a:p>
          <a:p>
            <a:pPr lvl="1"/>
            <a:r>
              <a:rPr lang="en-US" dirty="0" smtClean="0"/>
              <a:t>add FP </a:t>
            </a:r>
            <a:r>
              <a:rPr lang="en-US" dirty="0" err="1" smtClean="0"/>
              <a:t>sqrt</a:t>
            </a:r>
            <a:r>
              <a:rPr lang="en-US" dirty="0" smtClean="0"/>
              <a:t> unit with a speedup of 10</a:t>
            </a:r>
          </a:p>
          <a:p>
            <a:pPr lvl="2"/>
            <a:r>
              <a:rPr lang="en-US" dirty="0" smtClean="0"/>
              <a:t>speedup = 1 / (1 - .2 + .2 / 10) = 1.22</a:t>
            </a:r>
          </a:p>
          <a:p>
            <a:pPr lvl="1"/>
            <a:r>
              <a:rPr lang="en-US" dirty="0" smtClean="0"/>
              <a:t>add new FP ALU with a speedup of 1.6 for all FP ops</a:t>
            </a:r>
          </a:p>
          <a:p>
            <a:pPr lvl="2"/>
            <a:r>
              <a:rPr lang="en-US" dirty="0" smtClean="0"/>
              <a:t>speedup = 1 / (1 - .5 + .5 / 1.6) = 1.23</a:t>
            </a:r>
          </a:p>
          <a:p>
            <a:pPr lvl="1"/>
            <a:r>
              <a:rPr lang="en-US" dirty="0" smtClean="0"/>
              <a:t>common case is (slightly) better</a:t>
            </a:r>
          </a:p>
          <a:p>
            <a:r>
              <a:rPr lang="en-US" dirty="0" smtClean="0"/>
              <a:t>We might consider other aspects when the enhancements are nearly identical in improvement</a:t>
            </a:r>
          </a:p>
          <a:p>
            <a:pPr lvl="1"/>
            <a:r>
              <a:rPr lang="en-US" dirty="0" smtClean="0"/>
              <a:t>which is less costly?  which is simpler to implement?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56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Why “Common Case?”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 </a:t>
            </a:r>
            <a:r>
              <a:rPr lang="en-US" dirty="0"/>
              <a:t>have a </a:t>
            </a:r>
            <a:r>
              <a:rPr lang="en-US" dirty="0" smtClean="0"/>
              <a:t>reciprocal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smaller the </a:t>
            </a:r>
            <a:r>
              <a:rPr lang="en-US" dirty="0" smtClean="0"/>
              <a:t>value in the denominator, </a:t>
            </a:r>
            <a:r>
              <a:rPr lang="en-US" dirty="0"/>
              <a:t>the greater the speedup</a:t>
            </a:r>
          </a:p>
          <a:p>
            <a:r>
              <a:rPr lang="en-US" dirty="0"/>
              <a:t>The denominator subtracts F from 1 and adds F / k</a:t>
            </a:r>
            <a:endParaRPr lang="en-US" dirty="0" smtClean="0"/>
          </a:p>
          <a:p>
            <a:pPr lvl="1"/>
            <a:r>
              <a:rPr lang="en-US" dirty="0" smtClean="0"/>
              <a:t>–</a:t>
            </a:r>
            <a:r>
              <a:rPr lang="en-US" dirty="0"/>
              <a:t>F </a:t>
            </a:r>
            <a:r>
              <a:rPr lang="en-US" dirty="0" smtClean="0"/>
              <a:t>has a </a:t>
            </a:r>
            <a:r>
              <a:rPr lang="en-US" dirty="0"/>
              <a:t>larger impact than F / k</a:t>
            </a:r>
            <a:endParaRPr lang="en-US" dirty="0" smtClean="0"/>
          </a:p>
          <a:p>
            <a:r>
              <a:rPr lang="en-US" dirty="0" smtClean="0"/>
              <a:t>Example</a:t>
            </a:r>
          </a:p>
          <a:p>
            <a:r>
              <a:rPr lang="en-US" dirty="0"/>
              <a:t>Web server enhancements:</a:t>
            </a:r>
          </a:p>
          <a:p>
            <a:pPr lvl="1"/>
            <a:r>
              <a:rPr lang="en-US" dirty="0" smtClean="0"/>
              <a:t>enhancement 1:  faster processor (10 times faster)</a:t>
            </a:r>
          </a:p>
          <a:p>
            <a:pPr lvl="1"/>
            <a:r>
              <a:rPr lang="en-US" dirty="0" smtClean="0"/>
              <a:t>enhancement 2:  faster hard drive (2 times faster)</a:t>
            </a:r>
          </a:p>
          <a:p>
            <a:pPr lvl="1"/>
            <a:r>
              <a:rPr lang="en-US" dirty="0" smtClean="0"/>
              <a:t>assume our system spends 30% on computation and 70% on disk access</a:t>
            </a:r>
            <a:endParaRPr lang="en-US" dirty="0"/>
          </a:p>
          <a:p>
            <a:pPr lvl="2"/>
            <a:r>
              <a:rPr lang="en-US" dirty="0"/>
              <a:t>speedup </a:t>
            </a:r>
            <a:r>
              <a:rPr lang="en-US" dirty="0" smtClean="0"/>
              <a:t>of enhancement 1 = </a:t>
            </a:r>
            <a:r>
              <a:rPr lang="en-US" dirty="0"/>
              <a:t>1 / (1 - </a:t>
            </a:r>
            <a:r>
              <a:rPr lang="en-US" dirty="0" smtClean="0"/>
              <a:t>.3 </a:t>
            </a:r>
            <a:r>
              <a:rPr lang="en-US" dirty="0"/>
              <a:t>+ </a:t>
            </a:r>
            <a:r>
              <a:rPr lang="en-US" dirty="0" smtClean="0"/>
              <a:t>.3 </a:t>
            </a:r>
            <a:r>
              <a:rPr lang="en-US" dirty="0"/>
              <a:t>/ 10) = </a:t>
            </a:r>
            <a:r>
              <a:rPr lang="en-US" dirty="0" smtClean="0"/>
              <a:t>1.37 (37% </a:t>
            </a:r>
            <a:r>
              <a:rPr lang="en-US" dirty="0"/>
              <a:t>speedup)</a:t>
            </a:r>
          </a:p>
          <a:p>
            <a:pPr lvl="2"/>
            <a:r>
              <a:rPr lang="en-US" dirty="0" smtClean="0"/>
              <a:t>speedup of enhancement 2= </a:t>
            </a:r>
            <a:r>
              <a:rPr lang="en-US" dirty="0"/>
              <a:t>1 / (1 - </a:t>
            </a:r>
            <a:r>
              <a:rPr lang="en-US" dirty="0" smtClean="0"/>
              <a:t>.7 </a:t>
            </a:r>
            <a:r>
              <a:rPr lang="en-US" dirty="0"/>
              <a:t>+ </a:t>
            </a:r>
            <a:r>
              <a:rPr lang="en-US" dirty="0" smtClean="0"/>
              <a:t>.7 </a:t>
            </a:r>
            <a:r>
              <a:rPr lang="en-US" dirty="0"/>
              <a:t>/ </a:t>
            </a:r>
            <a:r>
              <a:rPr lang="en-US" dirty="0" smtClean="0"/>
              <a:t>2) </a:t>
            </a:r>
            <a:r>
              <a:rPr lang="en-US" dirty="0"/>
              <a:t>= </a:t>
            </a:r>
            <a:r>
              <a:rPr lang="en-US" dirty="0" smtClean="0"/>
              <a:t>1.54 </a:t>
            </a:r>
            <a:r>
              <a:rPr lang="en-US" dirty="0"/>
              <a:t>(</a:t>
            </a:r>
            <a:r>
              <a:rPr lang="en-US" dirty="0" smtClean="0"/>
              <a:t>74% </a:t>
            </a:r>
            <a:r>
              <a:rPr lang="en-US" dirty="0"/>
              <a:t>speedup)</a:t>
            </a:r>
          </a:p>
          <a:p>
            <a:pPr lvl="1"/>
            <a:r>
              <a:rPr lang="en-US" dirty="0" smtClean="0"/>
              <a:t>even though the processor’s speedup is a speedup 5 times over the hard </a:t>
            </a:r>
            <a:r>
              <a:rPr lang="en-US" smtClean="0"/>
              <a:t>drive speedup, </a:t>
            </a:r>
            <a:r>
              <a:rPr lang="en-US" dirty="0" smtClean="0"/>
              <a:t>the common case wins out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3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Architects have suggested a new feature that can be used 20% of the time and offers a speedup of 3</a:t>
            </a:r>
          </a:p>
          <a:p>
            <a:pPr lvl="1"/>
            <a:r>
              <a:rPr lang="en-US" dirty="0" smtClean="0"/>
              <a:t>one architect feels that she can provide a better enhancement that will offer a 7 time speedup for that particular feature</a:t>
            </a:r>
          </a:p>
          <a:p>
            <a:r>
              <a:rPr lang="en-US" dirty="0" smtClean="0"/>
              <a:t>What percentage of the time would the second feature have to be used to match the first enhancement?</a:t>
            </a:r>
          </a:p>
          <a:p>
            <a:pPr lvl="1"/>
            <a:r>
              <a:rPr lang="en-US" dirty="0" smtClean="0"/>
              <a:t>speedup from feature 1 = 1 / (1 - .2 + .2 / 3) = 1.154</a:t>
            </a:r>
          </a:p>
          <a:p>
            <a:pPr lvl="1"/>
            <a:r>
              <a:rPr lang="en-US" dirty="0" smtClean="0"/>
              <a:t>speedup from feature 2 = 1 / (1 – x + x / 7) = 1.154</a:t>
            </a:r>
          </a:p>
          <a:p>
            <a:pPr lvl="2"/>
            <a:r>
              <a:rPr lang="en-US" dirty="0" smtClean="0"/>
              <a:t>solve for x using some algebra</a:t>
            </a:r>
          </a:p>
          <a:p>
            <a:pPr lvl="2"/>
            <a:r>
              <a:rPr lang="en-US" dirty="0" smtClean="0"/>
              <a:t>1 – x + x / 7 = 1 / 1.154 = .867</a:t>
            </a:r>
          </a:p>
          <a:p>
            <a:pPr lvl="2"/>
            <a:r>
              <a:rPr lang="en-US" dirty="0" smtClean="0"/>
              <a:t>1 - .867 = x – x / 7 </a:t>
            </a:r>
            <a:r>
              <a:rPr lang="en-US" dirty="0" smtClean="0">
                <a:sym typeface="Wingdings" pitchFamily="2" charset="2"/>
              </a:rPr>
              <a:t> .133 = 6x / 7, x = 7  * .133 / 6 = .156</a:t>
            </a:r>
          </a:p>
        </p:txBody>
      </p:sp>
    </p:spTree>
    <p:extLst>
      <p:ext uri="{BB962C8B-B14F-4D97-AF65-F5344CB8AC3E}">
        <p14:creationId xmlns:p14="http://schemas.microsoft.com/office/powerpoint/2010/main" val="737445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CPU Performance 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We can also compare performances by computing CPU time (time it takes CPU to execute a program)</a:t>
            </a:r>
          </a:p>
          <a:p>
            <a:pPr lvl="1"/>
            <a:r>
              <a:rPr lang="en-US" dirty="0" smtClean="0"/>
              <a:t>CPU time = CPU clock cycles * clock cycle time</a:t>
            </a:r>
          </a:p>
          <a:p>
            <a:pPr lvl="2"/>
            <a:r>
              <a:rPr lang="en-US" dirty="0" smtClean="0"/>
              <a:t>clock </a:t>
            </a:r>
            <a:r>
              <a:rPr lang="en-US" dirty="0"/>
              <a:t>cycle time </a:t>
            </a:r>
            <a:r>
              <a:rPr lang="en-US" dirty="0" smtClean="0"/>
              <a:t>(CCT) = </a:t>
            </a:r>
            <a:r>
              <a:rPr lang="en-US" dirty="0"/>
              <a:t>1 / clock </a:t>
            </a:r>
            <a:r>
              <a:rPr lang="en-US" dirty="0" smtClean="0"/>
              <a:t>rate</a:t>
            </a:r>
            <a:endParaRPr lang="en-US" dirty="0"/>
          </a:p>
          <a:p>
            <a:pPr lvl="2"/>
            <a:r>
              <a:rPr lang="en-US" dirty="0" smtClean="0"/>
              <a:t>CPU clock cycles = number of elapsed clock cycles = </a:t>
            </a:r>
          </a:p>
          <a:p>
            <a:pPr lvl="2"/>
            <a:r>
              <a:rPr lang="en-US" dirty="0" smtClean="0"/>
              <a:t>instruction count (IC) * clock cycles per instruction (CPI)</a:t>
            </a:r>
          </a:p>
          <a:p>
            <a:pPr lvl="3"/>
            <a:r>
              <a:rPr lang="en-US" dirty="0" smtClean="0"/>
              <a:t>not all instructions have the same CPI so we can sum up for every instruction type, its CPI * its IC</a:t>
            </a:r>
          </a:p>
          <a:p>
            <a:pPr lvl="2"/>
            <a:r>
              <a:rPr lang="en-US" dirty="0" smtClean="0"/>
              <a:t>CPU time = 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dirty="0" err="1" smtClean="0"/>
              <a:t>CPI</a:t>
            </a:r>
            <a:r>
              <a:rPr lang="en-US" baseline="-25000" dirty="0" err="1" smtClean="0"/>
              <a:t>i</a:t>
            </a:r>
            <a:r>
              <a:rPr lang="en-US" dirty="0" smtClean="0"/>
              <a:t> * </a:t>
            </a:r>
            <a:r>
              <a:rPr lang="en-US" dirty="0" err="1" smtClean="0"/>
              <a:t>IC</a:t>
            </a:r>
            <a:r>
              <a:rPr lang="en-US" baseline="-25000" dirty="0" err="1" smtClean="0"/>
              <a:t>i</a:t>
            </a:r>
            <a:r>
              <a:rPr lang="en-US" dirty="0" smtClean="0"/>
              <a:t> ) * clock cycle time</a:t>
            </a:r>
          </a:p>
          <a:p>
            <a:r>
              <a:rPr lang="en-US" dirty="0" smtClean="0"/>
              <a:t>To determine speedup given two CPU times, divide the faster by the slower</a:t>
            </a:r>
          </a:p>
          <a:p>
            <a:pPr lvl="1"/>
            <a:r>
              <a:rPr lang="en-US" dirty="0" smtClean="0"/>
              <a:t>CPU time </a:t>
            </a:r>
            <a:r>
              <a:rPr lang="en-US" baseline="-25000" dirty="0" smtClean="0"/>
              <a:t>slower machine </a:t>
            </a:r>
            <a:r>
              <a:rPr lang="en-US" dirty="0" smtClean="0"/>
              <a:t>/ CPU time </a:t>
            </a:r>
            <a:r>
              <a:rPr lang="en-US" baseline="-25000" dirty="0" smtClean="0"/>
              <a:t>faster machine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848901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Either enhance FP </a:t>
            </a:r>
            <a:r>
              <a:rPr lang="en-US" dirty="0" err="1" smtClean="0"/>
              <a:t>sqrt</a:t>
            </a:r>
            <a:r>
              <a:rPr lang="en-US" dirty="0" smtClean="0"/>
              <a:t> unit or all FP units</a:t>
            </a:r>
          </a:p>
          <a:p>
            <a:pPr lvl="1"/>
            <a:r>
              <a:rPr lang="en-US" dirty="0" smtClean="0"/>
              <a:t>IC breakdown:  25% FP operations, 2% of which are FP square root operations, 75% all other instructions</a:t>
            </a:r>
          </a:p>
          <a:p>
            <a:pPr lvl="1"/>
            <a:r>
              <a:rPr lang="en-US" dirty="0" smtClean="0"/>
              <a:t>CPI:  4.0 for FP operations on average across all FP operations, 20 for FP </a:t>
            </a:r>
            <a:r>
              <a:rPr lang="en-US" dirty="0" err="1" smtClean="0"/>
              <a:t>sqrt</a:t>
            </a:r>
            <a:r>
              <a:rPr lang="en-US" dirty="0" smtClean="0"/>
              <a:t>, 1.33 for all other instructions</a:t>
            </a:r>
          </a:p>
          <a:p>
            <a:r>
              <a:rPr lang="en-US" dirty="0" smtClean="0"/>
              <a:t>CPI </a:t>
            </a:r>
            <a:r>
              <a:rPr lang="en-US" baseline="-25000" dirty="0" smtClean="0"/>
              <a:t>original machine </a:t>
            </a:r>
            <a:r>
              <a:rPr lang="en-US" dirty="0" smtClean="0"/>
              <a:t>= 25% * 4.0 + 75% * 1.33 = 2.00</a:t>
            </a:r>
          </a:p>
          <a:p>
            <a:r>
              <a:rPr lang="en-US" dirty="0" err="1" smtClean="0"/>
              <a:t>Enh</a:t>
            </a:r>
            <a:r>
              <a:rPr lang="en-US" dirty="0" smtClean="0"/>
              <a:t> 1: improve all FP units so that, on average CPI is 2.5</a:t>
            </a:r>
          </a:p>
          <a:p>
            <a:r>
              <a:rPr lang="en-US" dirty="0" err="1" smtClean="0"/>
              <a:t>Enh</a:t>
            </a:r>
            <a:r>
              <a:rPr lang="en-US" dirty="0" smtClean="0"/>
              <a:t> 2: improve </a:t>
            </a:r>
            <a:r>
              <a:rPr lang="en-US" dirty="0"/>
              <a:t>FP </a:t>
            </a:r>
            <a:r>
              <a:rPr lang="en-US" dirty="0" err="1"/>
              <a:t>sqrt</a:t>
            </a:r>
            <a:r>
              <a:rPr lang="en-US" dirty="0"/>
              <a:t> </a:t>
            </a:r>
            <a:r>
              <a:rPr lang="en-US" dirty="0" smtClean="0"/>
              <a:t>to 2.0</a:t>
            </a:r>
            <a:endParaRPr lang="en-US" dirty="0"/>
          </a:p>
          <a:p>
            <a:pPr lvl="1"/>
            <a:r>
              <a:rPr lang="en-US" dirty="0" smtClean="0"/>
              <a:t>NOTE:  both enhancements retain the same IC and CCT</a:t>
            </a:r>
          </a:p>
          <a:p>
            <a:r>
              <a:rPr lang="en-US" dirty="0" smtClean="0"/>
              <a:t>CPI </a:t>
            </a:r>
            <a:r>
              <a:rPr lang="en-US" baseline="-25000" dirty="0" smtClean="0"/>
              <a:t>enh1 </a:t>
            </a:r>
            <a:r>
              <a:rPr lang="en-US" dirty="0" smtClean="0"/>
              <a:t>= 75% * 1.33 + 25% * 2.5 = 1.625</a:t>
            </a:r>
          </a:p>
          <a:p>
            <a:r>
              <a:rPr lang="en-US" dirty="0" smtClean="0"/>
              <a:t>Speedup </a:t>
            </a:r>
            <a:r>
              <a:rPr lang="en-US" baseline="-25000" dirty="0" err="1" smtClean="0"/>
              <a:t>enh</a:t>
            </a:r>
            <a:r>
              <a:rPr lang="en-US" baseline="-25000" dirty="0" smtClean="0"/>
              <a:t> 1 </a:t>
            </a:r>
            <a:r>
              <a:rPr lang="en-US" dirty="0" smtClean="0"/>
              <a:t>= (IC * 2.00 * CCT) / (IC * 1.625 * CCT) = 1.23</a:t>
            </a:r>
          </a:p>
          <a:p>
            <a:r>
              <a:rPr lang="en-US" dirty="0" smtClean="0"/>
              <a:t>CPI </a:t>
            </a:r>
            <a:r>
              <a:rPr lang="en-US" baseline="-25000" dirty="0" smtClean="0"/>
              <a:t>enh2 </a:t>
            </a:r>
            <a:r>
              <a:rPr lang="en-US" dirty="0" smtClean="0"/>
              <a:t>= CPI </a:t>
            </a:r>
            <a:r>
              <a:rPr lang="en-US" baseline="-25000" dirty="0" smtClean="0"/>
              <a:t>original </a:t>
            </a:r>
            <a:r>
              <a:rPr lang="en-US" dirty="0" smtClean="0"/>
              <a:t>– 2% * (20 – 2) = 1.64</a:t>
            </a:r>
          </a:p>
          <a:p>
            <a:r>
              <a:rPr lang="en-US" dirty="0" smtClean="0"/>
              <a:t>Speedup </a:t>
            </a:r>
            <a:r>
              <a:rPr lang="en-US" baseline="-25000" dirty="0" err="1" smtClean="0"/>
              <a:t>enh</a:t>
            </a:r>
            <a:r>
              <a:rPr lang="en-US" baseline="-25000" dirty="0" smtClean="0"/>
              <a:t> 2</a:t>
            </a:r>
            <a:r>
              <a:rPr lang="en-US" dirty="0" smtClean="0"/>
              <a:t> = (IC * 2.00 * CCT) / (IC * 1.64 * CCT) = 1.22</a:t>
            </a:r>
          </a:p>
          <a:p>
            <a:pPr lvl="1"/>
            <a:r>
              <a:rPr lang="en-US" dirty="0" smtClean="0"/>
              <a:t>this is the same problem as 4 slides ago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932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Computers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24000"/>
            <a:ext cx="8991600" cy="25673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6250" y="4197737"/>
            <a:ext cx="78935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Mainframes introduced 1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Minicomputers introduced 2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Supercomputers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(massive parallel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processors) introduced 2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introduced 3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Microcomputers (PCs) introduced 4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Laptops introduced 4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Mobile devices introduced 4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generation</a:t>
            </a:r>
          </a:p>
        </p:txBody>
      </p:sp>
    </p:spTree>
    <p:extLst>
      <p:ext uri="{BB962C8B-B14F-4D97-AF65-F5344CB8AC3E}">
        <p14:creationId xmlns:p14="http://schemas.microsoft.com/office/powerpoint/2010/main" val="4014046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Our current machine has a load-store architecture and we want to know whether we should introduce a register-memory mode for ALU operations</a:t>
            </a:r>
          </a:p>
          <a:p>
            <a:pPr lvl="1"/>
            <a:r>
              <a:rPr lang="en-US" dirty="0" smtClean="0"/>
              <a:t>assume a benchmark with 21% loads, 12% stores, 43% ALU operations and 24% branches</a:t>
            </a:r>
          </a:p>
          <a:p>
            <a:pPr lvl="1"/>
            <a:r>
              <a:rPr lang="en-US" dirty="0" smtClean="0"/>
              <a:t>CPI is 2 for all instructions except ALU which is 1</a:t>
            </a:r>
          </a:p>
          <a:p>
            <a:r>
              <a:rPr lang="en-US" dirty="0" smtClean="0"/>
              <a:t>New mode lengthens ALU CPI to 2 but also, as a side effect, lengthens Branch CPI to 3</a:t>
            </a:r>
          </a:p>
          <a:p>
            <a:pPr lvl="1"/>
            <a:r>
              <a:rPr lang="en-US" dirty="0" smtClean="0"/>
              <a:t>IC is reduced because with fewer loads</a:t>
            </a:r>
          </a:p>
          <a:p>
            <a:pPr lvl="1"/>
            <a:r>
              <a:rPr lang="en-US" dirty="0" smtClean="0"/>
              <a:t>assume this new mode is used in 25% of all ALU operations</a:t>
            </a:r>
          </a:p>
          <a:p>
            <a:r>
              <a:rPr lang="en-US" dirty="0" smtClean="0"/>
              <a:t>Use the CPU execution time formula to determine the speedup of the new addressing mode</a:t>
            </a:r>
          </a:p>
        </p:txBody>
      </p:sp>
    </p:spTree>
    <p:extLst>
      <p:ext uri="{BB962C8B-B14F-4D97-AF65-F5344CB8AC3E}">
        <p14:creationId xmlns:p14="http://schemas.microsoft.com/office/powerpoint/2010/main" val="661885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Number of ALU operations using this new mode = 43% * 25% = 11%</a:t>
            </a:r>
          </a:p>
          <a:p>
            <a:r>
              <a:rPr lang="en-US" dirty="0" smtClean="0"/>
              <a:t>Program’s IC is reduced to </a:t>
            </a:r>
            <a:r>
              <a:rPr lang="en-US" dirty="0" err="1" smtClean="0"/>
              <a:t>IC</a:t>
            </a:r>
            <a:r>
              <a:rPr lang="en-US" baseline="-25000" dirty="0" err="1" smtClean="0"/>
              <a:t>new</a:t>
            </a:r>
            <a:r>
              <a:rPr lang="en-US" dirty="0" smtClean="0"/>
              <a:t> = 89% * </a:t>
            </a:r>
            <a:r>
              <a:rPr lang="en-US" dirty="0" err="1" smtClean="0"/>
              <a:t>IC</a:t>
            </a:r>
            <a:r>
              <a:rPr lang="en-US" baseline="-25000" dirty="0" err="1" smtClean="0"/>
              <a:t>old</a:t>
            </a:r>
            <a:endParaRPr lang="en-US" baseline="-25000" dirty="0" smtClean="0"/>
          </a:p>
          <a:p>
            <a:pPr lvl="1"/>
            <a:r>
              <a:rPr lang="en-US" dirty="0" smtClean="0"/>
              <a:t>reduction in instructions are all loads, we have a new breakdown of instructions:</a:t>
            </a:r>
          </a:p>
          <a:p>
            <a:pPr lvl="2"/>
            <a:r>
              <a:rPr lang="en-US" dirty="0" smtClean="0"/>
              <a:t>Loads = (21% - 11%) / 89% = 11%</a:t>
            </a:r>
          </a:p>
          <a:p>
            <a:pPr lvl="2"/>
            <a:r>
              <a:rPr lang="en-US" dirty="0" smtClean="0"/>
              <a:t>Stores = 12% / 89% = 13%</a:t>
            </a:r>
          </a:p>
          <a:p>
            <a:pPr lvl="2"/>
            <a:r>
              <a:rPr lang="en-US" dirty="0" smtClean="0"/>
              <a:t>ALU = 43% / 89% = 48%</a:t>
            </a:r>
          </a:p>
          <a:p>
            <a:pPr lvl="2"/>
            <a:r>
              <a:rPr lang="en-US" dirty="0" smtClean="0"/>
              <a:t>Branches = 24% / 89% = 27%</a:t>
            </a:r>
          </a:p>
          <a:p>
            <a:pPr lvl="1"/>
            <a:r>
              <a:rPr lang="en-US" dirty="0" err="1" smtClean="0"/>
              <a:t>CPI</a:t>
            </a:r>
            <a:r>
              <a:rPr lang="en-US" baseline="-25000" dirty="0" err="1" smtClean="0"/>
              <a:t>old</a:t>
            </a:r>
            <a:r>
              <a:rPr lang="en-US" baseline="-25000" dirty="0" smtClean="0"/>
              <a:t> </a:t>
            </a:r>
            <a:r>
              <a:rPr lang="en-US" dirty="0" smtClean="0"/>
              <a:t>= 43% * 1 + 57% * 2 = 1.57</a:t>
            </a:r>
          </a:p>
          <a:p>
            <a:pPr lvl="1"/>
            <a:r>
              <a:rPr lang="en-US" dirty="0" err="1" smtClean="0"/>
              <a:t>CPI</a:t>
            </a:r>
            <a:r>
              <a:rPr lang="en-US" baseline="-25000" dirty="0" err="1" smtClean="0"/>
              <a:t>new</a:t>
            </a:r>
            <a:r>
              <a:rPr lang="en-US" dirty="0" smtClean="0"/>
              <a:t> = (48% + 11% + 13%) * 2 + 27% * 3 = 1.89</a:t>
            </a:r>
          </a:p>
          <a:p>
            <a:pPr lvl="1"/>
            <a:r>
              <a:rPr lang="en-US" dirty="0" smtClean="0"/>
              <a:t>CPU execution time old = IC * 1.57 * CCT  </a:t>
            </a:r>
          </a:p>
          <a:p>
            <a:pPr lvl="1"/>
            <a:r>
              <a:rPr lang="en-US" dirty="0" smtClean="0"/>
              <a:t>CPU execution time new = .89 * IC * 1.89 * CCT </a:t>
            </a:r>
          </a:p>
          <a:p>
            <a:r>
              <a:rPr lang="en-US" dirty="0" smtClean="0"/>
              <a:t>Speedup = 1.57 / (.89 * 1.89) = .933</a:t>
            </a:r>
          </a:p>
          <a:p>
            <a:pPr lvl="1"/>
            <a:r>
              <a:rPr lang="en-US" dirty="0" smtClean="0"/>
              <a:t>actually a slowdown!  </a:t>
            </a:r>
          </a:p>
        </p:txBody>
      </p:sp>
    </p:spTree>
    <p:extLst>
      <p:ext uri="{BB962C8B-B14F-4D97-AF65-F5344CB8AC3E}">
        <p14:creationId xmlns:p14="http://schemas.microsoft.com/office/powerpoint/2010/main" val="2872287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Which Formula?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we are given a problem with a change in CPI, which </a:t>
            </a:r>
            <a:r>
              <a:rPr lang="en-US" dirty="0" smtClean="0"/>
              <a:t>approach should we use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We could use Amdahl’s Law with </a:t>
            </a:r>
          </a:p>
          <a:p>
            <a:pPr lvl="1"/>
            <a:r>
              <a:rPr lang="en-US" dirty="0" smtClean="0"/>
              <a:t>the change in CPI being k and the frequency of instruction being F</a:t>
            </a:r>
            <a:endParaRPr lang="en-US" dirty="0" smtClean="0"/>
          </a:p>
          <a:p>
            <a:r>
              <a:rPr lang="en-US" dirty="0" smtClean="0"/>
              <a:t>We could use the CPU </a:t>
            </a:r>
            <a:r>
              <a:rPr lang="en-US" dirty="0" smtClean="0"/>
              <a:t>time formula </a:t>
            </a:r>
            <a:r>
              <a:rPr lang="en-US" dirty="0" smtClean="0"/>
              <a:t>with</a:t>
            </a:r>
          </a:p>
          <a:p>
            <a:pPr lvl="1"/>
            <a:r>
              <a:rPr lang="en-US" dirty="0" smtClean="0"/>
              <a:t>changes to </a:t>
            </a:r>
            <a:r>
              <a:rPr lang="en-US" dirty="0" smtClean="0"/>
              <a:t>CPI, IC or CCT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the case of the FP </a:t>
            </a:r>
            <a:r>
              <a:rPr lang="en-US" dirty="0" smtClean="0"/>
              <a:t>enhancements (a couple of slides back)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could convert CPI and IC into frequency of usage (change in IC) </a:t>
            </a:r>
            <a:endParaRPr lang="en-US" dirty="0" smtClean="0"/>
          </a:p>
          <a:p>
            <a:pPr lvl="1"/>
            <a:r>
              <a:rPr lang="en-US" dirty="0" smtClean="0"/>
              <a:t>speedup </a:t>
            </a:r>
            <a:r>
              <a:rPr lang="en-US" dirty="0" smtClean="0"/>
              <a:t>in enhanced mode (change in CPI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and apply Amdahl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6938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Let’s try another example to </a:t>
            </a:r>
            <a:r>
              <a:rPr lang="en-US" dirty="0" smtClean="0"/>
              <a:t>show how we can go from CPI and IC to Amdahl’s Law</a:t>
            </a:r>
            <a:endParaRPr lang="en-US" dirty="0"/>
          </a:p>
          <a:p>
            <a:r>
              <a:rPr lang="en-US" dirty="0"/>
              <a:t>Benchmark consists of </a:t>
            </a:r>
            <a:endParaRPr lang="en-US" dirty="0" smtClean="0"/>
          </a:p>
          <a:p>
            <a:pPr lvl="1"/>
            <a:r>
              <a:rPr lang="en-US" dirty="0" smtClean="0"/>
              <a:t>35</a:t>
            </a:r>
            <a:r>
              <a:rPr lang="en-US" dirty="0"/>
              <a:t>% loads, 15% stores, 40% ALU and 10% </a:t>
            </a:r>
            <a:r>
              <a:rPr lang="en-US" dirty="0" smtClean="0"/>
              <a:t>branches</a:t>
            </a:r>
          </a:p>
          <a:p>
            <a:pPr lvl="1"/>
            <a:r>
              <a:rPr lang="en-US" dirty="0" smtClean="0"/>
              <a:t>CPI </a:t>
            </a:r>
            <a:r>
              <a:rPr lang="en-US" dirty="0"/>
              <a:t>breakdown </a:t>
            </a:r>
            <a:r>
              <a:rPr lang="en-US" dirty="0" smtClean="0"/>
              <a:t>is 5 for loads/stores, </a:t>
            </a:r>
            <a:r>
              <a:rPr lang="en-US" dirty="0"/>
              <a:t>4 </a:t>
            </a:r>
            <a:r>
              <a:rPr lang="en-US" dirty="0" smtClean="0"/>
              <a:t>for ALU/branches</a:t>
            </a:r>
            <a:endParaRPr lang="en-US" dirty="0"/>
          </a:p>
          <a:p>
            <a:r>
              <a:rPr lang="en-US" dirty="0" smtClean="0"/>
              <a:t>Enhancement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have separate INT and FP registers and this benchmark does not use the FP </a:t>
            </a:r>
            <a:r>
              <a:rPr lang="en-US" dirty="0" smtClean="0"/>
              <a:t>registers so we have the compiler move values from INT to FP registers and back to reduce the number of loads and stores</a:t>
            </a:r>
            <a:endParaRPr lang="en-US" dirty="0"/>
          </a:p>
          <a:p>
            <a:pPr lvl="1"/>
            <a:r>
              <a:rPr lang="en-US" dirty="0" smtClean="0"/>
              <a:t>assume </a:t>
            </a:r>
            <a:r>
              <a:rPr lang="en-US" dirty="0"/>
              <a:t>the compiler can reduce the loads/stores by 20% because of this enhancement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61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CPI goes down, IC and CCT are unchanged</a:t>
            </a:r>
          </a:p>
          <a:p>
            <a:pPr lvl="1"/>
            <a:r>
              <a:rPr lang="en-US" dirty="0" err="1" smtClean="0"/>
              <a:t>CPI</a:t>
            </a:r>
            <a:r>
              <a:rPr lang="en-US" baseline="-25000" dirty="0" err="1" smtClean="0"/>
              <a:t>old</a:t>
            </a:r>
            <a:r>
              <a:rPr lang="en-US" baseline="-25000" dirty="0" smtClean="0"/>
              <a:t> </a:t>
            </a:r>
            <a:r>
              <a:rPr lang="en-US" dirty="0" smtClean="0"/>
              <a:t>= 50% * 5 + 50% * 4 = 4.5</a:t>
            </a:r>
          </a:p>
          <a:p>
            <a:pPr lvl="2"/>
            <a:r>
              <a:rPr lang="en-US" dirty="0" smtClean="0"/>
              <a:t>20% of the loads/stores become register moves giving us a new breakdown of 40% load/store, 60% ALU/branch</a:t>
            </a:r>
          </a:p>
          <a:p>
            <a:pPr lvl="1"/>
            <a:r>
              <a:rPr lang="en-US" dirty="0" err="1" smtClean="0"/>
              <a:t>CPI</a:t>
            </a:r>
            <a:r>
              <a:rPr lang="en-US" baseline="-25000" dirty="0" err="1" smtClean="0"/>
              <a:t>new</a:t>
            </a:r>
            <a:r>
              <a:rPr lang="en-US" baseline="-25000" dirty="0" smtClean="0"/>
              <a:t> </a:t>
            </a:r>
            <a:r>
              <a:rPr lang="en-US" dirty="0" smtClean="0"/>
              <a:t>= 40% * 5 + 60% * 4 = 4.4</a:t>
            </a:r>
          </a:p>
          <a:p>
            <a:pPr lvl="1"/>
            <a:r>
              <a:rPr lang="en-US" dirty="0" smtClean="0"/>
              <a:t>Speedup = (4.5 * IC * CPU clock time) / (4.4 * IC * CPU clock time) = 4.5 / 4.4 = 1.023 or 2.3% speedup</a:t>
            </a:r>
          </a:p>
          <a:p>
            <a:r>
              <a:rPr lang="en-US" dirty="0" smtClean="0"/>
              <a:t>Amdahl’s Law</a:t>
            </a:r>
          </a:p>
          <a:p>
            <a:pPr lvl="1"/>
            <a:r>
              <a:rPr lang="en-US" dirty="0" smtClean="0"/>
              <a:t>speedup of enhancement = 5 cycles /4 cycles = 1.25</a:t>
            </a:r>
          </a:p>
          <a:p>
            <a:pPr lvl="1"/>
            <a:r>
              <a:rPr lang="en-US" dirty="0" smtClean="0"/>
              <a:t>fraction the enhancement can be used in 20% of loads/stores each of which had a CPI of 5, so F = 20% * 50% * 5 / 4.5 (the original overall CPI) = .111</a:t>
            </a:r>
          </a:p>
          <a:p>
            <a:pPr lvl="1"/>
            <a:r>
              <a:rPr lang="en-US" dirty="0" smtClean="0"/>
              <a:t>speedup = 1 / (1 - .111 + .111 / 1.25) = 1.023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11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Fallacies and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55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P:  All exponential laws must come to an end (the end of Moore’s Law requires other innovations)</a:t>
            </a:r>
          </a:p>
          <a:p>
            <a:r>
              <a:rPr lang="en-US" dirty="0" smtClean="0"/>
              <a:t>F:  Multiprocessors are a silver bullet (we are limited by the amount of inherent parallelism within any given process)</a:t>
            </a:r>
          </a:p>
          <a:p>
            <a:r>
              <a:rPr lang="en-US" dirty="0" smtClean="0"/>
              <a:t>P:  Falling prey to Amdahl’s Law (people still work excessively on improvements that have small Fs)</a:t>
            </a:r>
          </a:p>
          <a:p>
            <a:r>
              <a:rPr lang="en-US" dirty="0" smtClean="0"/>
              <a:t>F:  Benchmarks remain valid indefinitely</a:t>
            </a:r>
          </a:p>
          <a:p>
            <a:r>
              <a:rPr lang="en-US" dirty="0" smtClean="0"/>
              <a:t>F:  Peak performance tracks observed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0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Significant Microprocessors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Intel 4004 – first commercially available </a:t>
            </a:r>
          </a:p>
          <a:p>
            <a:pPr lvl="1"/>
            <a:r>
              <a:rPr lang="en-US" dirty="0" smtClean="0"/>
              <a:t>4-bit, 108 KHz, 1971-1973</a:t>
            </a:r>
          </a:p>
          <a:p>
            <a:r>
              <a:rPr lang="en-US" dirty="0" smtClean="0"/>
              <a:t>DEC’s LSI-11 – first 16-bit</a:t>
            </a:r>
          </a:p>
          <a:p>
            <a:pPr lvl="1"/>
            <a:r>
              <a:rPr lang="en-US" dirty="0" smtClean="0"/>
              <a:t>used in minicomputers circa 1975</a:t>
            </a:r>
          </a:p>
          <a:p>
            <a:r>
              <a:rPr lang="en-US" dirty="0" smtClean="0"/>
              <a:t>Texas Instrument’s TMS 9900 </a:t>
            </a:r>
          </a:p>
          <a:p>
            <a:pPr lvl="1"/>
            <a:r>
              <a:rPr lang="en-US" dirty="0" smtClean="0"/>
              <a:t>another 16-bit, used in TI minicomputers and TI TRS home computers, notable for its large number of pins (64)</a:t>
            </a:r>
          </a:p>
          <a:p>
            <a:r>
              <a:rPr lang="en-US" dirty="0" smtClean="0"/>
              <a:t>Intel 8086 – IBM PC and compatibles based around this processor later expanded to the 286, 386, 486, Pentium</a:t>
            </a:r>
          </a:p>
          <a:p>
            <a:pPr lvl="1"/>
            <a:r>
              <a:rPr lang="en-US" dirty="0" smtClean="0"/>
              <a:t>8086, 286 were 16 bit, 386 and beyond were 32 bit, more recently </a:t>
            </a:r>
            <a:r>
              <a:rPr lang="en-US" dirty="0" err="1" smtClean="0"/>
              <a:t>iCore</a:t>
            </a:r>
            <a:r>
              <a:rPr lang="en-US" dirty="0" smtClean="0"/>
              <a:t> is 64 bit</a:t>
            </a:r>
          </a:p>
          <a:p>
            <a:pPr lvl="1"/>
            <a:r>
              <a:rPr lang="en-US" dirty="0" smtClean="0"/>
              <a:t>starting with the Pentium II, the family of processors for PCs is referred to as Intel Celeron and for workstations and servers is referred to as Intel Xeon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5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Western Design Center’s CMOS 65816 used in Apple II personal computers (16-bit)</a:t>
            </a:r>
          </a:p>
          <a:p>
            <a:r>
              <a:rPr lang="en-US" dirty="0" smtClean="0"/>
              <a:t>Intel 8087 – math coprocessor to handle FP operations</a:t>
            </a:r>
          </a:p>
          <a:p>
            <a:pPr lvl="1"/>
            <a:r>
              <a:rPr lang="en-US" dirty="0" smtClean="0"/>
              <a:t>without this processor, all FP operations would be handled by the x86 as integer-based software routines</a:t>
            </a:r>
          </a:p>
          <a:p>
            <a:r>
              <a:rPr lang="en-US" dirty="0" smtClean="0"/>
              <a:t>Motorola MC68000 – introduced in 1979, first significant 32-bit processor</a:t>
            </a:r>
          </a:p>
          <a:p>
            <a:pPr lvl="1"/>
            <a:r>
              <a:rPr lang="en-US" dirty="0" smtClean="0"/>
              <a:t>had 32-bit registers but operated on 16-bits at a time using 3 16-bit ALUs and internal and external 16-bit buses</a:t>
            </a:r>
          </a:p>
          <a:p>
            <a:pPr lvl="1"/>
            <a:r>
              <a:rPr lang="en-US" dirty="0" smtClean="0"/>
              <a:t>used in the Apple Lisa, Apple Macintosh, Atari ST and Commodore Amiga</a:t>
            </a:r>
          </a:p>
          <a:p>
            <a:r>
              <a:rPr lang="en-US" dirty="0" smtClean="0"/>
              <a:t>Pipelining introduced in Cray supercomputers (circa 1979)</a:t>
            </a:r>
          </a:p>
          <a:p>
            <a:r>
              <a:rPr lang="en-US" dirty="0" smtClean="0"/>
              <a:t>AT&amp;T BELLMAC-32A – first fully capable 32-bit processor in 1980 </a:t>
            </a:r>
          </a:p>
          <a:p>
            <a:pPr lvl="1"/>
            <a:r>
              <a:rPr lang="en-US" dirty="0" smtClean="0"/>
              <a:t>32-bit registers, buses, address space, ALU</a:t>
            </a:r>
          </a:p>
          <a:p>
            <a:pPr lvl="1"/>
            <a:r>
              <a:rPr lang="en-US" dirty="0" smtClean="0"/>
              <a:t>used in AT&amp;T minicomputers, first laptop</a:t>
            </a:r>
          </a:p>
        </p:txBody>
      </p:sp>
    </p:spTree>
    <p:extLst>
      <p:ext uri="{BB962C8B-B14F-4D97-AF65-F5344CB8AC3E}">
        <p14:creationId xmlns:p14="http://schemas.microsoft.com/office/powerpoint/2010/main" val="125040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813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Intel and AMD enter 10 year technology exchange (1981)</a:t>
            </a:r>
          </a:p>
          <a:p>
            <a:pPr lvl="1"/>
            <a:r>
              <a:rPr lang="en-US" dirty="0" smtClean="0"/>
              <a:t>AM286 released in 1984 (their version of the 286) and AM386 released in 1991</a:t>
            </a:r>
          </a:p>
          <a:p>
            <a:r>
              <a:rPr lang="en-US" dirty="0" smtClean="0"/>
              <a:t>HP </a:t>
            </a:r>
            <a:r>
              <a:rPr lang="en-US" dirty="0"/>
              <a:t>Focus – first commercially available 32-bit </a:t>
            </a:r>
            <a:r>
              <a:rPr lang="en-US" dirty="0" smtClean="0"/>
              <a:t>microprocessor (1982)</a:t>
            </a:r>
            <a:endParaRPr lang="en-US" dirty="0"/>
          </a:p>
          <a:p>
            <a:r>
              <a:rPr lang="en-US" dirty="0" smtClean="0"/>
              <a:t>Motorola MC68020 – used by many small computers to produce “desktop-sized” systems</a:t>
            </a:r>
          </a:p>
          <a:p>
            <a:pPr lvl="1"/>
            <a:r>
              <a:rPr lang="en-US" dirty="0" smtClean="0"/>
              <a:t>often used for microcomputers running Unix</a:t>
            </a:r>
          </a:p>
          <a:p>
            <a:pPr lvl="1"/>
            <a:r>
              <a:rPr lang="en-US" dirty="0" smtClean="0"/>
              <a:t>68030 added MMX capabilities, 68040 added an FPU</a:t>
            </a:r>
          </a:p>
          <a:p>
            <a:r>
              <a:rPr lang="en-US" dirty="0" smtClean="0"/>
              <a:t>MIPS R2000 – first RISC-based processor, 1984</a:t>
            </a:r>
          </a:p>
          <a:p>
            <a:r>
              <a:rPr lang="en-US" dirty="0" smtClean="0"/>
              <a:t>Acorn Archimedes – ARM processors (RISC-based) began to be released starting in 1985</a:t>
            </a:r>
          </a:p>
        </p:txBody>
      </p:sp>
    </p:spTree>
    <p:extLst>
      <p:ext uri="{BB962C8B-B14F-4D97-AF65-F5344CB8AC3E}">
        <p14:creationId xmlns:p14="http://schemas.microsoft.com/office/powerpoint/2010/main" val="652860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SPARC – by Sun Microsystems (now Oracle) to support Sun workstations</a:t>
            </a:r>
          </a:p>
          <a:p>
            <a:pPr lvl="1"/>
            <a:r>
              <a:rPr lang="en-US" dirty="0" smtClean="0"/>
              <a:t>first release was 1987, one of the most successful early RISC processors</a:t>
            </a:r>
          </a:p>
          <a:p>
            <a:pPr lvl="1"/>
            <a:r>
              <a:rPr lang="en-US" dirty="0" smtClean="0"/>
              <a:t>had 160 general-purpose registers with a group supporting register windows for fast parameter passing and 16 FP registers</a:t>
            </a:r>
          </a:p>
          <a:p>
            <a:r>
              <a:rPr lang="en-US" dirty="0" smtClean="0"/>
              <a:t>Early 90s saw the initial development of 64-bit processors (although the PC market waited until the 00s before investing in them)</a:t>
            </a:r>
          </a:p>
          <a:p>
            <a:r>
              <a:rPr lang="en-US" dirty="0" smtClean="0"/>
              <a:t>PowerPC – RISC-based, released in 1991 and developed by Apple/IBM/Motorola</a:t>
            </a:r>
          </a:p>
          <a:p>
            <a:pPr lvl="1"/>
            <a:r>
              <a:rPr lang="en-US" dirty="0" smtClean="0"/>
              <a:t>became the processor for all Apple products until 2006</a:t>
            </a:r>
          </a:p>
        </p:txBody>
      </p:sp>
    </p:spTree>
    <p:extLst>
      <p:ext uri="{BB962C8B-B14F-4D97-AF65-F5344CB8AC3E}">
        <p14:creationId xmlns:p14="http://schemas.microsoft.com/office/powerpoint/2010/main" val="585813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IBM released POWER4 in 2001</a:t>
            </a:r>
          </a:p>
          <a:p>
            <a:pPr lvl="1"/>
            <a:r>
              <a:rPr lang="en-US" dirty="0" smtClean="0"/>
              <a:t>first commercial multi-core processor</a:t>
            </a:r>
          </a:p>
          <a:p>
            <a:r>
              <a:rPr lang="en-US" dirty="0" smtClean="0"/>
              <a:t>x86-64 – Intel-based 64-bit processor expansions to the x86 line (Sept 2003)</a:t>
            </a:r>
          </a:p>
          <a:p>
            <a:pPr lvl="1"/>
            <a:r>
              <a:rPr lang="en-US" dirty="0" smtClean="0"/>
              <a:t>AMD released the AMD64</a:t>
            </a:r>
          </a:p>
          <a:p>
            <a:pPr lvl="1"/>
            <a:r>
              <a:rPr lang="en-US" dirty="0" smtClean="0"/>
              <a:t>PowerPC expanded to 64 bits around the same time</a:t>
            </a:r>
          </a:p>
          <a:p>
            <a:pPr lvl="1"/>
            <a:r>
              <a:rPr lang="en-US" dirty="0" smtClean="0"/>
              <a:t>ARM introduced a 64-bit processor in 2011</a:t>
            </a:r>
          </a:p>
          <a:p>
            <a:r>
              <a:rPr lang="en-US" dirty="0" smtClean="0"/>
              <a:t>Sun released Niagara in 2005 – 8-core, support for multithreading</a:t>
            </a:r>
          </a:p>
          <a:p>
            <a:r>
              <a:rPr lang="en-US" dirty="0" smtClean="0"/>
              <a:t>2006 – Intel begins releasing </a:t>
            </a:r>
            <a:r>
              <a:rPr lang="en-US" dirty="0" err="1" smtClean="0"/>
              <a:t>iCore</a:t>
            </a:r>
            <a:r>
              <a:rPr lang="en-US" dirty="0" smtClean="0"/>
              <a:t> processors</a:t>
            </a:r>
          </a:p>
          <a:p>
            <a:pPr lvl="1"/>
            <a:r>
              <a:rPr lang="en-US" dirty="0" smtClean="0"/>
              <a:t>starting with a dual core processor in which one core does nothing!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2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GPU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GPUs did not evolve from CPUs</a:t>
            </a:r>
          </a:p>
          <a:p>
            <a:pPr lvl="1"/>
            <a:r>
              <a:rPr lang="en-US" dirty="0" smtClean="0"/>
              <a:t>instead, they evolved from graphics accelerators</a:t>
            </a:r>
          </a:p>
          <a:p>
            <a:pPr lvl="2"/>
            <a:r>
              <a:rPr lang="en-US" dirty="0" smtClean="0"/>
              <a:t>chips attached to video cards that handled some of the graphics routines like moving, rotating and shading objects</a:t>
            </a:r>
          </a:p>
          <a:p>
            <a:pPr lvl="1"/>
            <a:r>
              <a:rPr lang="en-US" dirty="0" smtClean="0"/>
              <a:t>earliest released in 1976 to handle “video shifting”</a:t>
            </a:r>
          </a:p>
          <a:p>
            <a:r>
              <a:rPr lang="en-US" dirty="0" smtClean="0"/>
              <a:t>NEC uPD7220 – first graphics display controller as a single chip</a:t>
            </a:r>
          </a:p>
          <a:p>
            <a:r>
              <a:rPr lang="en-US" dirty="0" smtClean="0"/>
              <a:t>The idea for massively parallel GPUs did not arise until the 00s</a:t>
            </a:r>
          </a:p>
          <a:p>
            <a:pPr lvl="1"/>
            <a:r>
              <a:rPr lang="en-US" dirty="0" smtClean="0"/>
              <a:t>NDIVIA was the first to refer to the term GPU</a:t>
            </a:r>
          </a:p>
          <a:p>
            <a:pPr lvl="1"/>
            <a:r>
              <a:rPr lang="en-US" dirty="0" smtClean="0"/>
              <a:t>they implemented a GPU platform called CUDA in 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6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An End to Moore’s Law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66" y="838200"/>
            <a:ext cx="8774668" cy="49021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7896" y="5943600"/>
            <a:ext cx="86682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will speedup come from?  ILP, DLP, TLP, Request-level parallelism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use of vector processors (including GPUs)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7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2527</Words>
  <Application>Microsoft Office PowerPoint</Application>
  <PresentationFormat>On-screen Show (4:3)</PresentationFormat>
  <Paragraphs>231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Symbol</vt:lpstr>
      <vt:lpstr>Times New Roman</vt:lpstr>
      <vt:lpstr>Wingdings</vt:lpstr>
      <vt:lpstr>Office Theme</vt:lpstr>
      <vt:lpstr>Computer Architecture</vt:lpstr>
      <vt:lpstr>Classes of Computers</vt:lpstr>
      <vt:lpstr>Significant Microprocessors</vt:lpstr>
      <vt:lpstr>Continued</vt:lpstr>
      <vt:lpstr>Continued</vt:lpstr>
      <vt:lpstr>Continued</vt:lpstr>
      <vt:lpstr>Continued</vt:lpstr>
      <vt:lpstr>GPU History</vt:lpstr>
      <vt:lpstr>An End to Moore’s Law</vt:lpstr>
      <vt:lpstr>What are ILP, DLP, TLP, RLP?</vt:lpstr>
      <vt:lpstr>Performance Measures</vt:lpstr>
      <vt:lpstr>Benchmark Comparisons</vt:lpstr>
      <vt:lpstr>Design Concepts</vt:lpstr>
      <vt:lpstr>Amdahl’s Law</vt:lpstr>
      <vt:lpstr>Another Example</vt:lpstr>
      <vt:lpstr>Why “Common Case?”</vt:lpstr>
      <vt:lpstr>Another Example</vt:lpstr>
      <vt:lpstr>CPU Performance Formulae</vt:lpstr>
      <vt:lpstr>Example</vt:lpstr>
      <vt:lpstr>Another Example</vt:lpstr>
      <vt:lpstr>Solution</vt:lpstr>
      <vt:lpstr>Which Formula?</vt:lpstr>
      <vt:lpstr>Comparison</vt:lpstr>
      <vt:lpstr>Solution</vt:lpstr>
      <vt:lpstr>Fallacies and Pitfalls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</dc:title>
  <dc:creator>Administrator</dc:creator>
  <cp:lastModifiedBy>Richard Fox</cp:lastModifiedBy>
  <cp:revision>36</cp:revision>
  <dcterms:created xsi:type="dcterms:W3CDTF">2012-03-29T12:52:08Z</dcterms:created>
  <dcterms:modified xsi:type="dcterms:W3CDTF">2019-01-15T15:14:57Z</dcterms:modified>
</cp:coreProperties>
</file>