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93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94" r:id="rId25"/>
    <p:sldId id="280" r:id="rId26"/>
    <p:sldId id="281" r:id="rId27"/>
    <p:sldId id="282" r:id="rId28"/>
    <p:sldId id="283" r:id="rId29"/>
    <p:sldId id="295" r:id="rId30"/>
    <p:sldId id="285" r:id="rId31"/>
    <p:sldId id="286" r:id="rId32"/>
    <p:sldId id="287" r:id="rId33"/>
    <p:sldId id="288" r:id="rId34"/>
    <p:sldId id="289" r:id="rId35"/>
    <p:sldId id="291" r:id="rId36"/>
    <p:sldId id="29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EEEF"/>
    <a:srgbClr val="83FDE0"/>
    <a:srgbClr val="BFE5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F4B6-36CB-4CE2-A416-D0426BF8DEDA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AD34-8C2F-4735-AE97-EF6524D1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8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F4B6-36CB-4CE2-A416-D0426BF8DEDA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AD34-8C2F-4735-AE97-EF6524D1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3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F4B6-36CB-4CE2-A416-D0426BF8DEDA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AD34-8C2F-4735-AE97-EF6524D1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7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F4B6-36CB-4CE2-A416-D0426BF8DEDA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AD34-8C2F-4735-AE97-EF6524D1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6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F4B6-36CB-4CE2-A416-D0426BF8DEDA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AD34-8C2F-4735-AE97-EF6524D1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0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F4B6-36CB-4CE2-A416-D0426BF8DEDA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AD34-8C2F-4735-AE97-EF6524D1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5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F4B6-36CB-4CE2-A416-D0426BF8DEDA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AD34-8C2F-4735-AE97-EF6524D1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5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F4B6-36CB-4CE2-A416-D0426BF8DEDA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AD34-8C2F-4735-AE97-EF6524D1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6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F4B6-36CB-4CE2-A416-D0426BF8DEDA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AD34-8C2F-4735-AE97-EF6524D1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9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F4B6-36CB-4CE2-A416-D0426BF8DEDA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AD34-8C2F-4735-AE97-EF6524D1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94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F4B6-36CB-4CE2-A416-D0426BF8DEDA}" type="datetimeFigureOut">
              <a:rPr lang="en-US" smtClean="0"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AD34-8C2F-4735-AE97-EF6524D1F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FE5FD"/>
            </a:gs>
            <a:gs pos="50000">
              <a:srgbClr val="83FDE0"/>
            </a:gs>
            <a:gs pos="100000">
              <a:srgbClr val="B7EEE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CA06F4B6-36CB-4CE2-A416-D0426BF8DEDA}" type="datetimeFigureOut">
              <a:rPr lang="en-US" smtClean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9D30AD34-8C2F-4735-AE97-EF6524D1FDD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5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Software Exploits for ILP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We have already looked at compiler scheduling to support ILP</a:t>
            </a:r>
          </a:p>
          <a:p>
            <a:pPr lvl="1"/>
            <a:r>
              <a:rPr lang="en-US" dirty="0" smtClean="0"/>
              <a:t>altering code to reduce stalls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oop unrolling and scheduling</a:t>
            </a:r>
          </a:p>
          <a:p>
            <a:pPr lvl="1"/>
            <a:r>
              <a:rPr lang="en-US" dirty="0" smtClean="0"/>
              <a:t>compiler-based scheduling for superscalars</a:t>
            </a:r>
          </a:p>
          <a:p>
            <a:pPr lvl="1"/>
            <a:r>
              <a:rPr lang="en-US" dirty="0" smtClean="0"/>
              <a:t>VLIW</a:t>
            </a:r>
          </a:p>
          <a:p>
            <a:r>
              <a:rPr lang="en-US" dirty="0" smtClean="0"/>
              <a:t>Appendix H focuses on several additional compiler-based approaches to support ILP</a:t>
            </a:r>
          </a:p>
          <a:p>
            <a:pPr lvl="1"/>
            <a:r>
              <a:rPr lang="en-US" dirty="0" smtClean="0"/>
              <a:t>few architectures have focused on static-based approaches aside from minimal support with compiler scheduling</a:t>
            </a:r>
          </a:p>
          <a:p>
            <a:pPr lvl="1"/>
            <a:r>
              <a:rPr lang="en-US" dirty="0" smtClean="0"/>
              <a:t>but one architecture, EPIC, heavily relied on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84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Eliminating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8392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Another potentially useful pursuit is to replace some common computations by storing the first result in a register</a:t>
            </a:r>
          </a:p>
          <a:p>
            <a:pPr lvl="1"/>
            <a:r>
              <a:rPr lang="en-US" dirty="0" smtClean="0"/>
              <a:t>consider the following high level language code</a:t>
            </a:r>
          </a:p>
          <a:p>
            <a:pPr lvl="2"/>
            <a:r>
              <a:rPr lang="en-US" dirty="0" smtClean="0"/>
              <a:t>x = y * 3;</a:t>
            </a:r>
          </a:p>
          <a:p>
            <a:pPr lvl="2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z = y * 3 + 1;</a:t>
            </a:r>
          </a:p>
          <a:p>
            <a:pPr lvl="2"/>
            <a:r>
              <a:rPr lang="en-US" dirty="0" smtClean="0"/>
              <a:t>if we store y * 3 in a register and then store it in x, we should retain the register’s value for the later computation of z</a:t>
            </a:r>
          </a:p>
          <a:p>
            <a:pPr lvl="1"/>
            <a:r>
              <a:rPr lang="en-US" dirty="0" smtClean="0"/>
              <a:t>another example is when we have a partial computation which we do not use other than when completing a computation </a:t>
            </a:r>
          </a:p>
          <a:p>
            <a:pPr lvl="1"/>
            <a:r>
              <a:rPr lang="en-US" dirty="0" smtClean="0"/>
              <a:t>for instance below if x1 is not used before the second ADDI then we can collapse the two instructions into one</a:t>
            </a:r>
          </a:p>
          <a:p>
            <a:pPr lvl="2"/>
            <a:r>
              <a:rPr lang="en-US" dirty="0" smtClean="0"/>
              <a:t>ADDI	x1, x2, #4</a:t>
            </a:r>
          </a:p>
          <a:p>
            <a:pPr lvl="2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ADDI	x1, x1, #4</a:t>
            </a:r>
          </a:p>
          <a:p>
            <a:pPr lvl="2"/>
            <a:r>
              <a:rPr lang="en-US" dirty="0" smtClean="0"/>
              <a:t>to</a:t>
            </a:r>
          </a:p>
          <a:p>
            <a:pPr lvl="2"/>
            <a:r>
              <a:rPr lang="en-US" dirty="0" smtClean="0"/>
              <a:t>ADDI	x1, x2, #8</a:t>
            </a:r>
          </a:p>
        </p:txBody>
      </p:sp>
    </p:spTree>
    <p:extLst>
      <p:ext uri="{BB962C8B-B14F-4D97-AF65-F5344CB8AC3E}">
        <p14:creationId xmlns:p14="http://schemas.microsoft.com/office/powerpoint/2010/main" val="301514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cs typeface="Times New Roman" pitchFamily="18" charset="0"/>
              </a:rPr>
              <a:t>When performing integer arithmetic, we might take advantage of associativity to reduce potential RAW hazard stalls</a:t>
            </a:r>
          </a:p>
          <a:p>
            <a:r>
              <a:rPr lang="en-US" dirty="0" smtClean="0">
                <a:cs typeface="Times New Roman" pitchFamily="18" charset="0"/>
              </a:rPr>
              <a:t>Consider the following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equivalent to a = b + c; d = a + e; f = d + g;</a:t>
            </a:r>
          </a:p>
          <a:p>
            <a:pPr lvl="2"/>
            <a:r>
              <a:rPr lang="en-US" dirty="0" err="1" smtClean="0">
                <a:cs typeface="Times New Roman" pitchFamily="18" charset="0"/>
              </a:rPr>
              <a:t>addw</a:t>
            </a:r>
            <a:r>
              <a:rPr lang="en-US" dirty="0">
                <a:cs typeface="Times New Roman" pitchFamily="18" charset="0"/>
              </a:rPr>
              <a:t>	</a:t>
            </a:r>
            <a:r>
              <a:rPr lang="en-US" dirty="0" smtClean="0">
                <a:cs typeface="Times New Roman" pitchFamily="18" charset="0"/>
              </a:rPr>
              <a:t>x1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x3</a:t>
            </a:r>
            <a:endParaRPr lang="en-US" dirty="0">
              <a:cs typeface="Times New Roman" pitchFamily="18" charset="0"/>
            </a:endParaRPr>
          </a:p>
          <a:p>
            <a:pPr lvl="2"/>
            <a:r>
              <a:rPr lang="en-US" dirty="0" err="1" smtClean="0">
                <a:cs typeface="Times New Roman" pitchFamily="18" charset="0"/>
              </a:rPr>
              <a:t>addw</a:t>
            </a:r>
            <a:r>
              <a:rPr lang="en-US" dirty="0">
                <a:cs typeface="Times New Roman" pitchFamily="18" charset="0"/>
              </a:rPr>
              <a:t>	</a:t>
            </a:r>
            <a:r>
              <a:rPr lang="en-US" dirty="0" smtClean="0">
                <a:cs typeface="Times New Roman" pitchFamily="18" charset="0"/>
              </a:rPr>
              <a:t>x4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x6</a:t>
            </a:r>
            <a:endParaRPr lang="en-US" dirty="0">
              <a:cs typeface="Times New Roman" pitchFamily="18" charset="0"/>
            </a:endParaRPr>
          </a:p>
          <a:p>
            <a:pPr lvl="2"/>
            <a:r>
              <a:rPr lang="en-US" dirty="0" err="1">
                <a:cs typeface="Times New Roman" pitchFamily="18" charset="0"/>
              </a:rPr>
              <a:t>addw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	</a:t>
            </a:r>
            <a:r>
              <a:rPr lang="en-US" dirty="0" smtClean="0">
                <a:cs typeface="Times New Roman" pitchFamily="18" charset="0"/>
              </a:rPr>
              <a:t>x8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x7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we replace it with the following code which, if there were 1 cycle RAW hazard stalls, would one of the two stalls</a:t>
            </a:r>
            <a:endParaRPr lang="en-US" dirty="0">
              <a:cs typeface="Times New Roman" pitchFamily="18" charset="0"/>
            </a:endParaRPr>
          </a:p>
          <a:p>
            <a:pPr lvl="2"/>
            <a:r>
              <a:rPr lang="en-US" dirty="0" err="1">
                <a:cs typeface="Times New Roman" pitchFamily="18" charset="0"/>
              </a:rPr>
              <a:t>addw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	x1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x3</a:t>
            </a:r>
            <a:endParaRPr lang="en-US" dirty="0">
              <a:cs typeface="Times New Roman" pitchFamily="18" charset="0"/>
            </a:endParaRPr>
          </a:p>
          <a:p>
            <a:pPr lvl="2"/>
            <a:r>
              <a:rPr lang="en-US" dirty="0" err="1">
                <a:cs typeface="Times New Roman" pitchFamily="18" charset="0"/>
              </a:rPr>
              <a:t>addw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	</a:t>
            </a:r>
            <a:r>
              <a:rPr lang="en-US" dirty="0" smtClean="0">
                <a:cs typeface="Times New Roman" pitchFamily="18" charset="0"/>
              </a:rPr>
              <a:t>x4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x6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x7</a:t>
            </a:r>
            <a:endParaRPr lang="en-US" dirty="0">
              <a:cs typeface="Times New Roman" pitchFamily="18" charset="0"/>
            </a:endParaRPr>
          </a:p>
          <a:p>
            <a:pPr lvl="2"/>
            <a:r>
              <a:rPr lang="en-US" dirty="0" err="1">
                <a:cs typeface="Times New Roman" pitchFamily="18" charset="0"/>
              </a:rPr>
              <a:t>addw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	</a:t>
            </a:r>
            <a:r>
              <a:rPr lang="en-US" dirty="0" smtClean="0">
                <a:cs typeface="Times New Roman" pitchFamily="18" charset="0"/>
              </a:rPr>
              <a:t>x8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smtClean="0">
                <a:cs typeface="Times New Roman" pitchFamily="18" charset="0"/>
              </a:rPr>
              <a:t>x4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this assumes we do not need d or f at a later time</a:t>
            </a:r>
            <a:endParaRPr lang="en-US" dirty="0"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072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Software 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compiler can rearrange code to hide true dependencies found within a loop iteration using </a:t>
            </a:r>
            <a:r>
              <a:rPr lang="en-US" i="1" dirty="0" smtClean="0"/>
              <a:t>symbolic </a:t>
            </a:r>
            <a:r>
              <a:rPr lang="en-US" dirty="0" smtClean="0"/>
              <a:t>loop unrolling</a:t>
            </a:r>
          </a:p>
          <a:p>
            <a:pPr lvl="1"/>
            <a:r>
              <a:rPr lang="en-US" dirty="0" smtClean="0"/>
              <a:t>rather than unrolling a loop so that the new loop contains multiple iterations’ worth of code, here a new loop is formed out of combining instructions from multiple iterations</a:t>
            </a:r>
          </a:p>
          <a:p>
            <a:pPr lvl="2"/>
            <a:r>
              <a:rPr lang="en-US" dirty="0" smtClean="0"/>
              <a:t>this allows us to “swallow up” the latency between an FP operation and its store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t also allows us to use a minimal number of registers, unlike unrolling a loop where we needed multiple sets of registers</a:t>
            </a:r>
          </a:p>
          <a:p>
            <a:pPr lvl="1"/>
            <a:r>
              <a:rPr lang="en-US" dirty="0" smtClean="0"/>
              <a:t>the approach is to identify in each iteration the instructions that can be paired with previous and successive loop iterations’ instructions</a:t>
            </a:r>
          </a:p>
          <a:p>
            <a:pPr lvl="2"/>
            <a:r>
              <a:rPr lang="en-US" dirty="0" smtClean="0"/>
              <a:t>this may require adding “startup” and “cleanup”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36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324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Pictorially, the concept works as follows: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iteration 0: select the last instruction involved in the dependence</a:t>
            </a:r>
          </a:p>
          <a:p>
            <a:pPr lvl="1"/>
            <a:r>
              <a:rPr lang="en-US" dirty="0" smtClean="0"/>
              <a:t>iteration 1: select the second to last instruction,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iteration n:  select the first instruction involved in the dependence</a:t>
            </a:r>
          </a:p>
          <a:p>
            <a:pPr lvl="2"/>
            <a:r>
              <a:rPr lang="en-US" dirty="0" smtClean="0"/>
              <a:t>n will vary depending on the number of instructions involved in the dependence</a:t>
            </a:r>
          </a:p>
          <a:p>
            <a:r>
              <a:rPr lang="en-US" dirty="0" smtClean="0"/>
              <a:t>The new loop has the instructions in opposite order, to accommodate this, we need to add</a:t>
            </a:r>
          </a:p>
          <a:p>
            <a:pPr lvl="1"/>
            <a:r>
              <a:rPr lang="en-US" dirty="0" smtClean="0"/>
              <a:t>startup code from the preceding iterations that let the last instruction (now positioned first) complete its task</a:t>
            </a:r>
          </a:p>
          <a:p>
            <a:pPr lvl="1"/>
            <a:r>
              <a:rPr lang="en-US" dirty="0" smtClean="0"/>
              <a:t>cleanup code from the successive iteration(s) to complete its task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838199"/>
            <a:ext cx="5410200" cy="29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212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669925"/>
            <a:ext cx="3836988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oop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fld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0,0(x1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f4, f0, f2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fsd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f4,0(x1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subi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x1,x1,8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bne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x1,x2,Loop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Iteration i: 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fld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f0,0(x1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f4,f0,f2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fsd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f4,0(x1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Iteration i+1: 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fld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f0,0(x1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f4,f0,f2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fsd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f4,0(x1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Iteration i+2: 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fld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f0,0(x1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f4,f0,f2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fsd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f4,0(x1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Bold-faced instructions are unrolled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0" y="1371600"/>
            <a:ext cx="3332964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fld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f0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16(x1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fld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f6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8(x1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f4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f6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f2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Loop: 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fsd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f4,16(x1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f4,f0,f2 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fld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f0,0(x1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subi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x1,x1,8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bne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x1,x2,Loop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f8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f0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f2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fsd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4, 8(x1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fsd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f8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0(x1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3733800" y="3733800"/>
            <a:ext cx="10668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001000" y="1415534"/>
            <a:ext cx="1039067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Startup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leanup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87593" y="5865138"/>
            <a:ext cx="4352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 there are stalls here between startup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first iteration and in the cleanup code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7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Code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Code scheduling, so far, has been limited to</a:t>
            </a:r>
          </a:p>
          <a:p>
            <a:pPr lvl="1"/>
            <a:r>
              <a:rPr lang="en-US" dirty="0" smtClean="0"/>
              <a:t>moving code within a basic block to fill stalls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oop unrolling and scheduling</a:t>
            </a:r>
          </a:p>
          <a:p>
            <a:r>
              <a:rPr lang="en-US" dirty="0" smtClean="0"/>
              <a:t>What about moving code </a:t>
            </a:r>
            <a:r>
              <a:rPr lang="en-US" i="1" dirty="0" smtClean="0"/>
              <a:t>across </a:t>
            </a:r>
            <a:r>
              <a:rPr lang="en-US" dirty="0" smtClean="0"/>
              <a:t>conditional branches?</a:t>
            </a:r>
          </a:p>
          <a:p>
            <a:pPr lvl="1"/>
            <a:r>
              <a:rPr lang="en-US" dirty="0" smtClean="0"/>
              <a:t>with branch history, we can make predictions on whether a branch will be taken or not</a:t>
            </a:r>
          </a:p>
          <a:p>
            <a:pPr lvl="1"/>
            <a:r>
              <a:rPr lang="en-US" dirty="0" smtClean="0"/>
              <a:t>are the benefits of moving code to avoid branch delays worth the risk of guessing wrong?</a:t>
            </a:r>
          </a:p>
          <a:p>
            <a:r>
              <a:rPr lang="en-US" dirty="0" smtClean="0"/>
              <a:t>Branch speculation requires several supporting mechanisms</a:t>
            </a:r>
          </a:p>
          <a:p>
            <a:pPr lvl="1"/>
            <a:r>
              <a:rPr lang="en-US" dirty="0" smtClean="0"/>
              <a:t>buffer to provide branch prediction and branch target location</a:t>
            </a:r>
          </a:p>
          <a:p>
            <a:pPr lvl="2"/>
            <a:r>
              <a:rPr lang="en-US" dirty="0" smtClean="0"/>
              <a:t>a precompiled file that the compiler uses at compile time, unlike a branch prediction or target buffer which is implemented in a cache</a:t>
            </a:r>
          </a:p>
          <a:p>
            <a:pPr lvl="1"/>
            <a:r>
              <a:rPr lang="en-US" dirty="0" smtClean="0"/>
              <a:t>mechanism for “killing off” miss-speculated code</a:t>
            </a:r>
          </a:p>
          <a:p>
            <a:pPr lvl="1"/>
            <a:r>
              <a:rPr lang="en-US" dirty="0" smtClean="0"/>
              <a:t>mechanism to ensure that speculated code does not raise an exception unless/until the speculation is proved correct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038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499618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the skeleton of an if-else statement to the right, we have some options for code scheduling</a:t>
            </a:r>
          </a:p>
          <a:p>
            <a:pPr lvl="1"/>
            <a:r>
              <a:rPr lang="en-US" dirty="0" smtClean="0"/>
              <a:t>move B(</a:t>
            </a:r>
            <a:r>
              <a:rPr lang="en-US" dirty="0" err="1" smtClean="0"/>
              <a:t>i</a:t>
            </a:r>
            <a:r>
              <a:rPr lang="en-US" dirty="0" smtClean="0"/>
              <a:t>) before the condition</a:t>
            </a:r>
          </a:p>
          <a:p>
            <a:pPr lvl="2"/>
            <a:r>
              <a:rPr lang="en-US" dirty="0" smtClean="0"/>
              <a:t>if condition is usually true changing B has no impact on either A(</a:t>
            </a:r>
            <a:r>
              <a:rPr lang="en-US" dirty="0" err="1" smtClean="0"/>
              <a:t>i</a:t>
            </a:r>
            <a:r>
              <a:rPr lang="en-US" dirty="0" smtClean="0"/>
              <a:t>) or C(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move X before the condition</a:t>
            </a:r>
          </a:p>
          <a:p>
            <a:pPr lvl="2"/>
            <a:r>
              <a:rPr lang="en-US" dirty="0" smtClean="0"/>
              <a:t>if condition is usually false and changing X has no impact on A(</a:t>
            </a:r>
            <a:r>
              <a:rPr lang="en-US" dirty="0" err="1" smtClean="0"/>
              <a:t>i</a:t>
            </a:r>
            <a:r>
              <a:rPr lang="en-US" dirty="0" smtClean="0"/>
              <a:t>), B(</a:t>
            </a:r>
            <a:r>
              <a:rPr lang="en-US" dirty="0" err="1" smtClean="0"/>
              <a:t>i</a:t>
            </a:r>
            <a:r>
              <a:rPr lang="en-US" dirty="0" smtClean="0"/>
              <a:t>) or C(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move C(</a:t>
            </a:r>
            <a:r>
              <a:rPr lang="en-US" dirty="0" err="1" smtClean="0"/>
              <a:t>i</a:t>
            </a:r>
            <a:r>
              <a:rPr lang="en-US" dirty="0" smtClean="0"/>
              <a:t>) before the condition, or into one of the clauses</a:t>
            </a:r>
          </a:p>
          <a:p>
            <a:pPr lvl="2"/>
            <a:r>
              <a:rPr lang="en-US" dirty="0" smtClean="0"/>
              <a:t>if changing C(</a:t>
            </a:r>
            <a:r>
              <a:rPr lang="en-US" dirty="0" err="1" smtClean="0"/>
              <a:t>i</a:t>
            </a:r>
            <a:r>
              <a:rPr lang="en-US" dirty="0" smtClean="0"/>
              <a:t>) has no impact on A(</a:t>
            </a:r>
            <a:r>
              <a:rPr lang="en-US" dirty="0" err="1" smtClean="0"/>
              <a:t>i</a:t>
            </a:r>
            <a:r>
              <a:rPr lang="en-US" dirty="0" smtClean="0"/>
              <a:t>), B(</a:t>
            </a:r>
            <a:r>
              <a:rPr lang="en-US" dirty="0" err="1" smtClean="0"/>
              <a:t>i</a:t>
            </a:r>
            <a:r>
              <a:rPr lang="en-US" dirty="0" smtClean="0"/>
              <a:t>) or X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062" y="914400"/>
            <a:ext cx="39497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53000" y="5638800"/>
            <a:ext cx="42258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 the code on page H-17 which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shows the original code and discusses 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make changes as described here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143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-152400"/>
            <a:ext cx="35052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5410200" cy="6705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Our code is</a:t>
            </a:r>
          </a:p>
          <a:p>
            <a:pPr lvl="1"/>
            <a:r>
              <a:rPr lang="en-US" dirty="0" smtClean="0"/>
              <a:t>if(x &gt; y) x++; else y--;</a:t>
            </a:r>
          </a:p>
          <a:p>
            <a:r>
              <a:rPr lang="en-US" dirty="0" smtClean="0"/>
              <a:t>Assume x &gt; y 90% of the time</a:t>
            </a:r>
          </a:p>
          <a:p>
            <a:r>
              <a:rPr lang="en-US" dirty="0" smtClean="0"/>
              <a:t>Original code shown to the right</a:t>
            </a:r>
          </a:p>
          <a:p>
            <a:pPr lvl="1"/>
            <a:r>
              <a:rPr lang="en-US" dirty="0" smtClean="0"/>
              <a:t>if true, 4 instructions are executed and if false, 3 instructions are executed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et’s assume no stalls and each instruction has a CPI of 1</a:t>
            </a:r>
          </a:p>
          <a:p>
            <a:pPr lvl="1"/>
            <a:r>
              <a:rPr lang="en-US" dirty="0" smtClean="0"/>
              <a:t>average CPI = 4 * .9 + 3 * .1 = 3.9</a:t>
            </a:r>
          </a:p>
          <a:p>
            <a:r>
              <a:rPr lang="en-US" dirty="0" smtClean="0"/>
              <a:t>With the prediction x &gt; y, the compiler generates the code to the right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true, 3 instructions are executed and if false, 5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verage CPI = 3 * .9 + 5 * .1 = 3.2,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speedup of 3.9 / 3.2 = 1.22 (22%)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715000" y="914400"/>
            <a:ext cx="3387466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  	</a:t>
            </a:r>
            <a:r>
              <a:rPr lang="en-US" sz="2000" dirty="0" err="1" smtClean="0"/>
              <a:t>slt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   x3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x2, x1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beq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 x3, x0, else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addi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x1, x1,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j            next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else: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subi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x2, x2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next: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 smtClean="0"/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slt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	x3, x2, x1</a:t>
            </a:r>
          </a:p>
          <a:p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addi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x1, x1,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bne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	x3, x0, next</a:t>
            </a:r>
          </a:p>
          <a:p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subi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x1, x1,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subi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x2, x2,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2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next:	…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5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4343400" cy="1143000"/>
          </a:xfrm>
        </p:spPr>
        <p:txBody>
          <a:bodyPr/>
          <a:lstStyle/>
          <a:p>
            <a:r>
              <a:rPr lang="en-US" dirty="0" smtClean="0"/>
              <a:t>Trace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4724400" cy="61417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the previous example, we selected the “critical path” </a:t>
            </a:r>
          </a:p>
          <a:p>
            <a:pPr lvl="1"/>
            <a:r>
              <a:rPr lang="en-US" dirty="0" smtClean="0"/>
              <a:t>that is, we selected the most common path through the selection statement</a:t>
            </a:r>
          </a:p>
          <a:p>
            <a:pPr lvl="1"/>
            <a:r>
              <a:rPr lang="en-US" dirty="0" smtClean="0"/>
              <a:t>such a situation is typically found inside of a loop</a:t>
            </a:r>
          </a:p>
          <a:p>
            <a:r>
              <a:rPr lang="en-US" dirty="0" smtClean="0"/>
              <a:t>In trace scheduling, we combine selecting the critical path across loop iterations and combine it with loop unrolling </a:t>
            </a:r>
          </a:p>
          <a:p>
            <a:pPr lvl="1"/>
            <a:r>
              <a:rPr lang="en-US" dirty="0" smtClean="0"/>
              <a:t>we try to make a straight-line set of code across loop </a:t>
            </a:r>
            <a:r>
              <a:rPr lang="en-US" dirty="0" err="1" smtClean="0"/>
              <a:t>iteratinos</a:t>
            </a:r>
            <a:endParaRPr lang="en-US" dirty="0" smtClean="0"/>
          </a:p>
          <a:p>
            <a:pPr lvl="1"/>
            <a:r>
              <a:rPr lang="en-US" dirty="0" smtClean="0"/>
              <a:t>miss-prediction requires </a:t>
            </a:r>
            <a:r>
              <a:rPr lang="en-US" i="1" dirty="0" smtClean="0"/>
              <a:t>exits </a:t>
            </a:r>
            <a:r>
              <a:rPr lang="en-US" dirty="0" smtClean="0"/>
              <a:t>out of the unrolled code and entrances to re-enter after handling the miss-prediction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82373"/>
            <a:ext cx="3700462" cy="6745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96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Superblocks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numerous entries and exits of trace scheduling make it far more complicated than its value</a:t>
            </a:r>
          </a:p>
          <a:p>
            <a:pPr lvl="1"/>
            <a:r>
              <a:rPr lang="en-US" dirty="0" smtClean="0"/>
              <a:t>it requires the compiler build mechanisms for recovering from miss-predictions into the unrolled code</a:t>
            </a:r>
          </a:p>
          <a:p>
            <a:pPr lvl="2"/>
            <a:r>
              <a:rPr lang="en-US" dirty="0" smtClean="0"/>
              <a:t>imagine we unroll a loop 4 times, each with an if-else statement</a:t>
            </a:r>
          </a:p>
          <a:p>
            <a:pPr lvl="2"/>
            <a:r>
              <a:rPr lang="en-US" dirty="0" smtClean="0"/>
              <a:t>the compiler must build exits and entrances for each condition if the prediction is inaccurate</a:t>
            </a:r>
          </a:p>
          <a:p>
            <a:pPr lvl="1"/>
            <a:r>
              <a:rPr lang="en-US" dirty="0" smtClean="0"/>
              <a:t>it increases the amount of code required and complicates the code</a:t>
            </a:r>
          </a:p>
          <a:p>
            <a:r>
              <a:rPr lang="en-US" dirty="0" smtClean="0"/>
              <a:t>A superblock uses the same idea but is simpler</a:t>
            </a:r>
          </a:p>
          <a:p>
            <a:pPr lvl="1"/>
            <a:r>
              <a:rPr lang="en-US" dirty="0" smtClean="0"/>
              <a:t>there are multiple exits but only one entrance</a:t>
            </a:r>
          </a:p>
          <a:p>
            <a:pPr lvl="1"/>
            <a:r>
              <a:rPr lang="en-US" dirty="0" smtClean="0"/>
              <a:t>if there is any miss-speculation, branch to a different loop that contains no speculation at all</a:t>
            </a:r>
          </a:p>
          <a:p>
            <a:pPr lvl="1"/>
            <a:r>
              <a:rPr lang="en-US" dirty="0" smtClean="0"/>
              <a:t>that is, we gain advantage of speculation if we are correct, if incorrect, we do other code that does not “gamble” with speculation – the result is less efficient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3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Loop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To support loop unrolling, the compiler must detect any dependencies that exist both </a:t>
            </a:r>
            <a:r>
              <a:rPr lang="en-US" i="1" dirty="0" smtClean="0"/>
              <a:t>within </a:t>
            </a:r>
            <a:r>
              <a:rPr lang="en-US" dirty="0" smtClean="0"/>
              <a:t>and </a:t>
            </a:r>
            <a:r>
              <a:rPr lang="en-US" i="1" dirty="0" smtClean="0"/>
              <a:t>between </a:t>
            </a:r>
            <a:r>
              <a:rPr lang="en-US" dirty="0" smtClean="0"/>
              <a:t>loop iterations</a:t>
            </a:r>
          </a:p>
          <a:p>
            <a:pPr lvl="1"/>
            <a:r>
              <a:rPr lang="en-US" dirty="0" smtClean="0"/>
              <a:t>we’ve already seen dependencies within the loop</a:t>
            </a:r>
          </a:p>
          <a:p>
            <a:pPr lvl="1"/>
            <a:r>
              <a:rPr lang="en-US" dirty="0" smtClean="0"/>
              <a:t>across a loop iteration are harder to detect because variable names may differ</a:t>
            </a:r>
          </a:p>
          <a:p>
            <a:pPr lvl="1"/>
            <a:r>
              <a:rPr lang="en-US" dirty="0" smtClean="0"/>
              <a:t>consider the following two loop bodies, both iterate over </a:t>
            </a:r>
            <a:r>
              <a:rPr lang="en-US" dirty="0" err="1" smtClean="0"/>
              <a:t>i</a:t>
            </a:r>
            <a:r>
              <a:rPr lang="en-US" dirty="0" smtClean="0"/>
              <a:t> from 1 to 100</a:t>
            </a:r>
          </a:p>
          <a:p>
            <a:pPr lvl="2"/>
            <a:r>
              <a:rPr lang="en-US" dirty="0" smtClean="0"/>
              <a:t>x[</a:t>
            </a:r>
            <a:r>
              <a:rPr lang="en-US" dirty="0" err="1" smtClean="0"/>
              <a:t>i</a:t>
            </a:r>
            <a:r>
              <a:rPr lang="en-US" dirty="0" smtClean="0"/>
              <a:t>] = x[</a:t>
            </a:r>
            <a:r>
              <a:rPr lang="en-US" dirty="0" err="1" smtClean="0"/>
              <a:t>i</a:t>
            </a:r>
            <a:r>
              <a:rPr lang="en-US" dirty="0" smtClean="0"/>
              <a:t>] + s;  // RAW hazard, easily detectable</a:t>
            </a:r>
          </a:p>
          <a:p>
            <a:pPr lvl="2"/>
            <a:r>
              <a:rPr lang="en-US" dirty="0" smtClean="0"/>
              <a:t>x[</a:t>
            </a:r>
            <a:r>
              <a:rPr lang="en-US" dirty="0" err="1" smtClean="0"/>
              <a:t>i</a:t>
            </a:r>
            <a:r>
              <a:rPr lang="en-US" dirty="0" smtClean="0"/>
              <a:t>] = x[i-1] + s;  // RAW hazard across iterations</a:t>
            </a:r>
          </a:p>
          <a:p>
            <a:pPr lvl="1"/>
            <a:r>
              <a:rPr lang="en-US" dirty="0" smtClean="0"/>
              <a:t>the compiler may not detect the RAW hazard here because the array indices do not match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367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6037"/>
            <a:ext cx="6172200" cy="656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74637"/>
            <a:ext cx="2590800" cy="20113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Superblock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29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Assume our code is: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n;i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if(a[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]&gt;0) x++; else x--;</a:t>
            </a:r>
          </a:p>
          <a:p>
            <a:r>
              <a:rPr lang="en-US" dirty="0" smtClean="0"/>
              <a:t>In most cases, a[</a:t>
            </a:r>
            <a:r>
              <a:rPr lang="en-US" dirty="0" err="1" smtClean="0"/>
              <a:t>i</a:t>
            </a:r>
            <a:r>
              <a:rPr lang="en-US" dirty="0" smtClean="0"/>
              <a:t>] is positive</a:t>
            </a:r>
          </a:p>
          <a:p>
            <a:pPr lvl="1"/>
            <a:r>
              <a:rPr lang="en-US" dirty="0" smtClean="0"/>
              <a:t>we move x++ out of the selection statement and replace the selection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]&lt;=0) x=x-2;</a:t>
            </a:r>
          </a:p>
          <a:p>
            <a:r>
              <a:rPr lang="en-US" dirty="0" smtClean="0"/>
              <a:t>We unroll the new loop giving us the following (in C)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=0;i&lt;n/4;i+=4) {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x+=4; if(a[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]&lt;=0) {…}</a:t>
            </a:r>
            <a:r>
              <a:rPr lang="en-US" dirty="0"/>
              <a:t> </a:t>
            </a:r>
            <a:r>
              <a:rPr lang="en-US" dirty="0" smtClean="0"/>
              <a:t>   // code in the { } requires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if(a[i+1]&lt;=0) {…}</a:t>
            </a:r>
            <a:r>
              <a:rPr lang="en-US" dirty="0" smtClean="0"/>
              <a:t>	      // subtracting from x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if(a[i+2]&lt;=0) {…}</a:t>
            </a:r>
            <a:r>
              <a:rPr lang="en-US" dirty="0" smtClean="0"/>
              <a:t>	      //  the assembly code would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f(a[i+3]&lt;=0 {…}</a:t>
            </a:r>
            <a:r>
              <a:rPr lang="en-US" dirty="0" smtClean="0"/>
              <a:t>	       // branch to a different loop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	</a:t>
            </a:r>
            <a:r>
              <a:rPr lang="en-US" dirty="0" smtClean="0"/>
              <a:t>			      </a:t>
            </a:r>
            <a:r>
              <a:rPr lang="en-US" sz="2400" dirty="0" smtClean="0"/>
              <a:t>// if any miss-speculation</a:t>
            </a:r>
          </a:p>
        </p:txBody>
      </p:sp>
    </p:spTree>
    <p:extLst>
      <p:ext uri="{BB962C8B-B14F-4D97-AF65-F5344CB8AC3E}">
        <p14:creationId xmlns:p14="http://schemas.microsoft.com/office/powerpoint/2010/main" val="2876137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Predicated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10600" cy="6248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can further reduce the impact of branches because of selection statements with new assembly instructions, called predicated (or conditional) instructions</a:t>
            </a:r>
          </a:p>
          <a:p>
            <a:pPr lvl="1"/>
            <a:r>
              <a:rPr lang="en-US" dirty="0" smtClean="0"/>
              <a:t>the condition and action are both performed </a:t>
            </a:r>
          </a:p>
          <a:p>
            <a:pPr lvl="1"/>
            <a:r>
              <a:rPr lang="en-US" dirty="0" smtClean="0"/>
              <a:t>if the condition is determined false, the register write is canceled</a:t>
            </a:r>
          </a:p>
          <a:p>
            <a:r>
              <a:rPr lang="en-US" dirty="0" smtClean="0"/>
              <a:t>In most cases, predicated instructions consist of</a:t>
            </a:r>
          </a:p>
          <a:p>
            <a:pPr lvl="1"/>
            <a:r>
              <a:rPr lang="en-US" dirty="0" smtClean="0"/>
              <a:t>simple condition:  value == 0 or value != 0</a:t>
            </a:r>
          </a:p>
          <a:p>
            <a:pPr lvl="1"/>
            <a:r>
              <a:rPr lang="en-US" dirty="0" smtClean="0"/>
              <a:t>simple action such as x = y</a:t>
            </a:r>
          </a:p>
          <a:p>
            <a:r>
              <a:rPr lang="en-US" dirty="0" smtClean="0"/>
              <a:t>Here, we consider two:</a:t>
            </a:r>
          </a:p>
          <a:p>
            <a:pPr lvl="1"/>
            <a:r>
              <a:rPr lang="en-US" dirty="0" smtClean="0"/>
              <a:t>CMOVZ – conditional move if variable == 0</a:t>
            </a:r>
          </a:p>
          <a:p>
            <a:pPr lvl="1"/>
            <a:r>
              <a:rPr lang="en-US" dirty="0" smtClean="0"/>
              <a:t>LWC – conditional load if variable !=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04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248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if(A==0) {S=T;} </a:t>
            </a:r>
          </a:p>
          <a:p>
            <a:pPr lvl="1"/>
            <a:r>
              <a:rPr lang="en-US" dirty="0" smtClean="0"/>
              <a:t>		</a:t>
            </a:r>
            <a:r>
              <a:rPr lang="en-US" dirty="0" err="1" smtClean="0"/>
              <a:t>bnez</a:t>
            </a:r>
            <a:r>
              <a:rPr lang="en-US" dirty="0" smtClean="0"/>
              <a:t>    x1, L</a:t>
            </a:r>
          </a:p>
          <a:p>
            <a:pPr lvl="1"/>
            <a:r>
              <a:rPr lang="en-US" dirty="0" smtClean="0"/>
              <a:t>		add      x2, x3, x0</a:t>
            </a:r>
          </a:p>
          <a:p>
            <a:pPr lvl="1"/>
            <a:r>
              <a:rPr lang="en-US" dirty="0" smtClean="0"/>
              <a:t>L:	…</a:t>
            </a:r>
          </a:p>
          <a:p>
            <a:r>
              <a:rPr lang="en-US" dirty="0" smtClean="0"/>
              <a:t>Becomes CMOVZ x2, x3, x1</a:t>
            </a:r>
          </a:p>
          <a:p>
            <a:pPr lvl="1"/>
            <a:r>
              <a:rPr lang="en-US" dirty="0" smtClean="0"/>
              <a:t>meaning if x1 is zero, move x3 into x2</a:t>
            </a:r>
          </a:p>
          <a:p>
            <a:pPr lvl="1"/>
            <a:r>
              <a:rPr lang="en-US" dirty="0" smtClean="0"/>
              <a:t>if x1 is not zero, the move is canceled</a:t>
            </a:r>
          </a:p>
          <a:p>
            <a:r>
              <a:rPr lang="en-US" dirty="0" smtClean="0"/>
              <a:t>Here, we see code to convert an if statement with a load into a conditional load</a:t>
            </a:r>
          </a:p>
          <a:p>
            <a:pPr lvl="1"/>
            <a:r>
              <a:rPr lang="en-US" dirty="0" smtClean="0"/>
              <a:t> 		 </a:t>
            </a:r>
            <a:r>
              <a:rPr lang="en-US" dirty="0" err="1" smtClean="0"/>
              <a:t>bnez</a:t>
            </a:r>
            <a:r>
              <a:rPr lang="en-US" dirty="0" smtClean="0"/>
              <a:t>     x1, L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 err="1" smtClean="0"/>
              <a:t>lw</a:t>
            </a:r>
            <a:r>
              <a:rPr lang="en-US" dirty="0" smtClean="0"/>
              <a:t>         x2, 0(x3)</a:t>
            </a:r>
          </a:p>
          <a:p>
            <a:pPr lvl="1"/>
            <a:r>
              <a:rPr lang="en-US" dirty="0" smtClean="0"/>
              <a:t>L:           …</a:t>
            </a:r>
          </a:p>
          <a:p>
            <a:r>
              <a:rPr lang="en-US" dirty="0" smtClean="0"/>
              <a:t>Becomes LWC x2, 0(x3), x1</a:t>
            </a:r>
          </a:p>
          <a:p>
            <a:pPr lvl="1"/>
            <a:r>
              <a:rPr lang="en-US" dirty="0" smtClean="0"/>
              <a:t>load x2 with 0(x3) if x1 is not zero, otherwise cancel the load</a:t>
            </a:r>
          </a:p>
          <a:p>
            <a:pPr lvl="2"/>
            <a:r>
              <a:rPr lang="en-US" dirty="0" smtClean="0"/>
              <a:t>the load is not stopped, but the value from memory is not stored in R2</a:t>
            </a:r>
          </a:p>
        </p:txBody>
      </p:sp>
    </p:spTree>
    <p:extLst>
      <p:ext uri="{BB962C8B-B14F-4D97-AF65-F5344CB8AC3E}">
        <p14:creationId xmlns:p14="http://schemas.microsoft.com/office/powerpoint/2010/main" val="3686697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6096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Two-issue superscalar can issue 1 load and 1 ALU operation</a:t>
            </a:r>
          </a:p>
          <a:p>
            <a:pPr lvl="1"/>
            <a:r>
              <a:rPr lang="en-US" dirty="0" smtClean="0"/>
              <a:t>     </a:t>
            </a:r>
            <a:r>
              <a:rPr lang="en-US" dirty="0" err="1" smtClean="0"/>
              <a:t>lw</a:t>
            </a:r>
            <a:r>
              <a:rPr lang="en-US" dirty="0" smtClean="0"/>
              <a:t>   x1, 40(x2)      add x3, x4, x5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                   add x6, x3, x7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                    </a:t>
            </a:r>
            <a:r>
              <a:rPr lang="en-US" dirty="0" err="1" smtClean="0"/>
              <a:t>beq</a:t>
            </a:r>
            <a:r>
              <a:rPr lang="en-US" dirty="0" smtClean="0"/>
              <a:t> x10, x0, L </a:t>
            </a:r>
          </a:p>
          <a:p>
            <a:pPr lvl="1"/>
            <a:r>
              <a:rPr lang="en-US" dirty="0" smtClean="0"/>
              <a:t>     </a:t>
            </a:r>
            <a:r>
              <a:rPr lang="en-US" dirty="0" err="1" smtClean="0"/>
              <a:t>lw</a:t>
            </a:r>
            <a:r>
              <a:rPr lang="en-US" dirty="0" smtClean="0"/>
              <a:t>    x8, 0(x11)</a:t>
            </a:r>
          </a:p>
          <a:p>
            <a:pPr lvl="1"/>
            <a:r>
              <a:rPr lang="en-US" dirty="0" smtClean="0"/>
              <a:t>     </a:t>
            </a:r>
            <a:r>
              <a:rPr lang="en-US" dirty="0" err="1" smtClean="0"/>
              <a:t>lw</a:t>
            </a:r>
            <a:r>
              <a:rPr lang="en-US" dirty="0" smtClean="0"/>
              <a:t>    x9, 0(x8)</a:t>
            </a:r>
          </a:p>
          <a:p>
            <a:pPr lvl="1"/>
            <a:r>
              <a:rPr lang="en-US" dirty="0" smtClean="0"/>
              <a:t>L:</a:t>
            </a:r>
          </a:p>
          <a:p>
            <a:r>
              <a:rPr lang="en-US" dirty="0" smtClean="0"/>
              <a:t>Code only fills 1 slot with 2 instructions, contains numerous stalls</a:t>
            </a:r>
          </a:p>
          <a:p>
            <a:pPr lvl="1"/>
            <a:r>
              <a:rPr lang="en-US" dirty="0" smtClean="0"/>
              <a:t>1 cycle between first </a:t>
            </a:r>
            <a:r>
              <a:rPr lang="en-US" dirty="0" err="1" smtClean="0"/>
              <a:t>lw</a:t>
            </a:r>
            <a:r>
              <a:rPr lang="en-US" dirty="0" smtClean="0"/>
              <a:t> and second add, branch delay slot, 1 cycle after second </a:t>
            </a:r>
            <a:r>
              <a:rPr lang="en-US" dirty="0" err="1" smtClean="0"/>
              <a:t>lw</a:t>
            </a:r>
            <a:r>
              <a:rPr lang="en-US" dirty="0" smtClean="0"/>
              <a:t> (notice the second </a:t>
            </a:r>
            <a:r>
              <a:rPr lang="en-US" dirty="0" err="1" smtClean="0"/>
              <a:t>lw</a:t>
            </a:r>
            <a:r>
              <a:rPr lang="en-US" dirty="0" smtClean="0"/>
              <a:t> is an indirect memory reference)</a:t>
            </a:r>
          </a:p>
          <a:p>
            <a:r>
              <a:rPr lang="en-US" dirty="0" smtClean="0"/>
              <a:t>Assume branch is not taken most of the time</a:t>
            </a:r>
          </a:p>
          <a:p>
            <a:r>
              <a:rPr lang="en-US" dirty="0" smtClean="0"/>
              <a:t>Using a conditional load gives us the following</a:t>
            </a:r>
          </a:p>
          <a:p>
            <a:pPr lvl="1"/>
            <a:r>
              <a:rPr lang="en-US" dirty="0" smtClean="0"/>
              <a:t>     </a:t>
            </a:r>
            <a:r>
              <a:rPr lang="en-US" dirty="0" err="1" smtClean="0"/>
              <a:t>lw</a:t>
            </a:r>
            <a:r>
              <a:rPr lang="en-US" dirty="0" smtClean="0"/>
              <a:t>      x1, 40(x2)           add x3, x4, x5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lwc</a:t>
            </a:r>
            <a:r>
              <a:rPr lang="en-US" dirty="0" smtClean="0"/>
              <a:t>    x8, 0(x11), x10   add x6, x3, x7   // still have a stall before add</a:t>
            </a:r>
          </a:p>
          <a:p>
            <a:pPr lvl="1"/>
            <a:r>
              <a:rPr lang="en-US" dirty="0" smtClean="0"/>
              <a:t>                                          </a:t>
            </a:r>
            <a:r>
              <a:rPr lang="en-US" dirty="0" err="1" smtClean="0"/>
              <a:t>beq</a:t>
            </a:r>
            <a:r>
              <a:rPr lang="en-US" dirty="0" smtClean="0"/>
              <a:t> x10, x0, L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lw</a:t>
            </a:r>
            <a:r>
              <a:rPr lang="en-US" dirty="0" smtClean="0"/>
              <a:t>      x9, 0(x8)</a:t>
            </a:r>
          </a:p>
          <a:p>
            <a:pPr lvl="1"/>
            <a:r>
              <a:rPr lang="en-US" dirty="0" smtClean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974172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Handling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9131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Imagine the LWC was LWC x8, 0(x10), x10</a:t>
            </a:r>
          </a:p>
          <a:p>
            <a:r>
              <a:rPr lang="en-US" dirty="0" smtClean="0"/>
              <a:t>This is an interesting situation</a:t>
            </a:r>
          </a:p>
          <a:p>
            <a:pPr lvl="1"/>
            <a:r>
              <a:rPr lang="en-US" dirty="0" smtClean="0"/>
              <a:t>if x10 == 0 then we do not perform the load</a:t>
            </a:r>
          </a:p>
          <a:p>
            <a:pPr lvl="1"/>
            <a:r>
              <a:rPr lang="en-US" dirty="0" smtClean="0"/>
              <a:t>the load of 0(x10) is actually loading address 0, part of the OS</a:t>
            </a:r>
          </a:p>
          <a:p>
            <a:pPr lvl="1"/>
            <a:r>
              <a:rPr lang="en-US" dirty="0" smtClean="0"/>
              <a:t>this will almost certainly cause a memory violation error</a:t>
            </a:r>
          </a:p>
          <a:p>
            <a:pPr lvl="1"/>
            <a:r>
              <a:rPr lang="en-US" dirty="0" smtClean="0"/>
              <a:t>but the way the conditional load works is that the access to memory continues, we just don’t bother to store the result in x8</a:t>
            </a:r>
          </a:p>
          <a:p>
            <a:pPr lvl="1"/>
            <a:r>
              <a:rPr lang="en-US" dirty="0" smtClean="0"/>
              <a:t>thus, if we miss-speculate on the condition, we get an exception</a:t>
            </a:r>
          </a:p>
          <a:p>
            <a:r>
              <a:rPr lang="en-US" dirty="0" smtClean="0"/>
              <a:t>When using a predicated instruction, a miss-speculation should not cause an exception</a:t>
            </a:r>
          </a:p>
          <a:p>
            <a:pPr lvl="1"/>
            <a:r>
              <a:rPr lang="en-US" dirty="0" smtClean="0"/>
              <a:t>similarly, compiler scheduling (e.g., trace scheduling) that is incorrectly speculated should not cause an exception</a:t>
            </a:r>
          </a:p>
          <a:p>
            <a:pPr lvl="2"/>
            <a:r>
              <a:rPr lang="en-US" dirty="0" smtClean="0"/>
              <a:t>we need a way to recover from a miss-speculated exception situation</a:t>
            </a:r>
          </a:p>
          <a:p>
            <a:pPr lvl="1"/>
            <a:r>
              <a:rPr lang="en-US" dirty="0" smtClean="0"/>
              <a:t>in speculation is inaccurate, invoke the exception handler and cancel it once we know we have miss-speculated </a:t>
            </a:r>
          </a:p>
          <a:p>
            <a:pPr lvl="2"/>
            <a:r>
              <a:rPr lang="en-US" dirty="0" smtClean="0"/>
              <a:t>this wastes some time and effort but preserves proper behavior</a:t>
            </a:r>
          </a:p>
        </p:txBody>
      </p:sp>
    </p:spTree>
    <p:extLst>
      <p:ext uri="{BB962C8B-B14F-4D97-AF65-F5344CB8AC3E}">
        <p14:creationId xmlns:p14="http://schemas.microsoft.com/office/powerpoint/2010/main" val="526534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Four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Hardware and OS work cooperatively to ignore exceptions of speculative instructions</a:t>
            </a:r>
          </a:p>
          <a:p>
            <a:pPr lvl="1"/>
            <a:r>
              <a:rPr lang="en-US" dirty="0" smtClean="0"/>
              <a:t>this only works for </a:t>
            </a:r>
            <a:r>
              <a:rPr lang="en-US" i="1" dirty="0" smtClean="0"/>
              <a:t>correct </a:t>
            </a:r>
            <a:r>
              <a:rPr lang="en-US" dirty="0" smtClean="0"/>
              <a:t>programs</a:t>
            </a:r>
          </a:p>
          <a:p>
            <a:r>
              <a:rPr lang="en-US" dirty="0" smtClean="0"/>
              <a:t>Speculative instructions  are not permitted to raise exceptions</a:t>
            </a:r>
          </a:p>
          <a:p>
            <a:pPr lvl="1"/>
            <a:r>
              <a:rPr lang="en-US" dirty="0" smtClean="0"/>
              <a:t>speculative instructions are annotated as such</a:t>
            </a:r>
          </a:p>
          <a:p>
            <a:pPr lvl="2"/>
            <a:r>
              <a:rPr lang="en-US" dirty="0" smtClean="0"/>
              <a:t>for instance a speculative load might be </a:t>
            </a:r>
            <a:r>
              <a:rPr lang="en-US" dirty="0" err="1" smtClean="0"/>
              <a:t>sLW</a:t>
            </a:r>
            <a:endParaRPr lang="en-US" dirty="0" smtClean="0"/>
          </a:p>
          <a:p>
            <a:pPr lvl="2"/>
            <a:r>
              <a:rPr lang="en-US" dirty="0" smtClean="0"/>
              <a:t>disallow this type of instruction from raising an exception</a:t>
            </a:r>
          </a:p>
          <a:p>
            <a:r>
              <a:rPr lang="en-US" i="1" dirty="0" smtClean="0"/>
              <a:t>Poison bits </a:t>
            </a:r>
            <a:r>
              <a:rPr lang="en-US" dirty="0" smtClean="0"/>
              <a:t>are attached to registers</a:t>
            </a:r>
          </a:p>
          <a:p>
            <a:pPr lvl="1"/>
            <a:r>
              <a:rPr lang="en-US" dirty="0" smtClean="0"/>
              <a:t>speculated instruction that writes to a register sets this bit</a:t>
            </a:r>
          </a:p>
          <a:p>
            <a:pPr lvl="1"/>
            <a:r>
              <a:rPr lang="en-US" dirty="0" smtClean="0"/>
              <a:t>any register written to as a result of a register with the set poison bit is also set</a:t>
            </a:r>
          </a:p>
          <a:p>
            <a:pPr lvl="1"/>
            <a:r>
              <a:rPr lang="en-US" dirty="0" smtClean="0"/>
              <a:t>once speculation results are known, if correctly speculated, clear poison bit</a:t>
            </a:r>
          </a:p>
          <a:p>
            <a:pPr lvl="1"/>
            <a:r>
              <a:rPr lang="en-US" dirty="0" smtClean="0"/>
              <a:t>exceptions are disallowed for any instruction which references a register with a set poison bit</a:t>
            </a:r>
          </a:p>
          <a:p>
            <a:r>
              <a:rPr lang="en-US" dirty="0" smtClean="0"/>
              <a:t>Buffers store results of speculated instructions (like a ROB)</a:t>
            </a:r>
          </a:p>
          <a:p>
            <a:pPr lvl="1"/>
            <a:r>
              <a:rPr lang="en-US" dirty="0" smtClean="0"/>
              <a:t>only permit results to move beyond the buffer once the speculation is know, until then, exceptions are buffered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167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2590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Imagine we have the following instruction: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(A==0) A = B; else A = A + 4;</a:t>
            </a:r>
          </a:p>
          <a:p>
            <a:r>
              <a:rPr lang="en-US" dirty="0" smtClean="0"/>
              <a:t>Original code on the left, compiler uses speculation to generate better code on the right</a:t>
            </a:r>
          </a:p>
          <a:p>
            <a:pPr lvl="1"/>
            <a:r>
              <a:rPr lang="en-US" dirty="0" smtClean="0"/>
              <a:t>if speculation accuracy is 90%, we go from .90 * 5 + .10 * 4 = 4.9 to .90 * 4 +.10 * 5 = 4.1 cycles (speedup of about 19%)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35280" y="3364766"/>
            <a:ext cx="2927404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lw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  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0(x3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bne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x0, l1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lw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  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0(x2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j           l2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l1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addi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 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l2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sw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   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0(x3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29200" y="3349526"/>
            <a:ext cx="2747868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lw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 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0(x3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lw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 x14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0(x2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beq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x0, l3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addi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x14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x1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l3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sw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 x14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0(x3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5715000"/>
            <a:ext cx="70711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revised code improves performance but does not handle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possible exceptions raised upon miss-speculation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9528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-28575"/>
            <a:ext cx="6553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Preventing the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56388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improve the code by using a speculative load (</a:t>
            </a:r>
            <a:r>
              <a:rPr lang="en-US" dirty="0" err="1" smtClean="0"/>
              <a:t>slw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 want to prevent an exception from arising when we access 0(x2) if we determine that the branch is miss-speculated</a:t>
            </a:r>
          </a:p>
          <a:p>
            <a:pPr lvl="1"/>
            <a:r>
              <a:rPr lang="en-US" dirty="0" smtClean="0"/>
              <a:t>we do this with the instruction SPECCK (a speculative check) after the branch</a:t>
            </a:r>
          </a:p>
          <a:p>
            <a:pPr lvl="1"/>
            <a:r>
              <a:rPr lang="en-US" dirty="0" smtClean="0"/>
              <a:t>should we reach this instruction, then the branch was incorrectly speculated and the reference to 0(x2) should not cause an exception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562600" y="2133600"/>
            <a:ext cx="3943708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lw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x1,0(x3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 	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sld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x14,0(x2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2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bne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x1,x0,l1 </a:t>
            </a:r>
          </a:p>
          <a:p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specck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0(x2)</a:t>
            </a:r>
          </a:p>
          <a:p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l2 </a:t>
            </a:r>
          </a:p>
          <a:p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l1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addi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x14,x1,4 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l2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sw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   x14,0(x3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328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Using a Poison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64008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speculated load is not canceled but if miss-speculated, we then perform a check to see if it caused an exception</a:t>
            </a:r>
          </a:p>
          <a:p>
            <a:pPr lvl="1"/>
            <a:r>
              <a:rPr lang="en-US" dirty="0" smtClean="0"/>
              <a:t>this can be wasteful</a:t>
            </a:r>
          </a:p>
          <a:p>
            <a:r>
              <a:rPr lang="en-US" dirty="0" smtClean="0"/>
              <a:t>Instead, we might use a simple poison bit</a:t>
            </a:r>
          </a:p>
          <a:p>
            <a:pPr lvl="1"/>
            <a:r>
              <a:rPr lang="en-US" dirty="0" smtClean="0"/>
              <a:t>in this way, miss-speculation is “carried” ahead but prevented from impacting memory or causing an exception</a:t>
            </a:r>
          </a:p>
          <a:p>
            <a:pPr lvl="1"/>
            <a:r>
              <a:rPr lang="en-US" dirty="0" smtClean="0"/>
              <a:t>here, x14 has its poison bit set during the </a:t>
            </a:r>
            <a:r>
              <a:rPr lang="en-US" dirty="0" err="1" smtClean="0"/>
              <a:t>slw</a:t>
            </a:r>
            <a:r>
              <a:rPr lang="en-US" dirty="0" smtClean="0"/>
              <a:t> instruction and cleared if the speculation (the branch) is confirmed as true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05600" y="1828800"/>
            <a:ext cx="2324675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lw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x1, 0(x3)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slw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x14, 0(x2)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beq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x1, x0, l3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x14, x1,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l3: 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x14, 0(x3)</a:t>
            </a:r>
          </a:p>
        </p:txBody>
      </p:sp>
    </p:spTree>
    <p:extLst>
      <p:ext uri="{BB962C8B-B14F-4D97-AF65-F5344CB8AC3E}">
        <p14:creationId xmlns:p14="http://schemas.microsoft.com/office/powerpoint/2010/main" val="154318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 Examined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172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Consider this code:</a:t>
            </a:r>
          </a:p>
          <a:p>
            <a:pPr lvl="1"/>
            <a:r>
              <a:rPr lang="en-US" dirty="0" smtClean="0"/>
              <a:t>x[0] = …;</a:t>
            </a:r>
          </a:p>
          <a:p>
            <a:pPr lvl="1"/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=1;i&lt;=100;i++) x[</a:t>
            </a:r>
            <a:r>
              <a:rPr lang="en-US" dirty="0" err="1" smtClean="0"/>
              <a:t>i</a:t>
            </a:r>
            <a:r>
              <a:rPr lang="en-US" dirty="0" smtClean="0"/>
              <a:t>] = x[i-1] + s;</a:t>
            </a:r>
          </a:p>
          <a:p>
            <a:r>
              <a:rPr lang="en-US" dirty="0" smtClean="0"/>
              <a:t>x is an FP array, FP addition takes 4 cycles</a:t>
            </a:r>
          </a:p>
          <a:p>
            <a:pPr lvl="1"/>
            <a:r>
              <a:rPr lang="en-US" dirty="0" smtClean="0"/>
              <a:t>unrolling the loop to contain 4 iterations per loop gives us</a:t>
            </a:r>
          </a:p>
          <a:p>
            <a:pPr lvl="2"/>
            <a:r>
              <a:rPr lang="en-US" dirty="0" smtClean="0"/>
              <a:t>x[1] = x[0] + s;</a:t>
            </a:r>
          </a:p>
          <a:p>
            <a:pPr lvl="2"/>
            <a:r>
              <a:rPr lang="en-US" dirty="0" smtClean="0"/>
              <a:t>x[2] = x[1] + s;</a:t>
            </a:r>
          </a:p>
          <a:p>
            <a:pPr lvl="2"/>
            <a:r>
              <a:rPr lang="en-US" dirty="0" smtClean="0"/>
              <a:t>x[3] = x[2] + s;</a:t>
            </a:r>
          </a:p>
          <a:p>
            <a:pPr lvl="2"/>
            <a:r>
              <a:rPr lang="en-US" dirty="0" smtClean="0"/>
              <a:t>x[4] = x[3] + s;</a:t>
            </a:r>
          </a:p>
          <a:p>
            <a:r>
              <a:rPr lang="en-US" dirty="0" smtClean="0"/>
              <a:t>If scheduled, we would first attempt to load x[0], x[1], x[2], x[3], then do the adds and finally the stores</a:t>
            </a:r>
          </a:p>
          <a:p>
            <a:pPr lvl="1"/>
            <a:r>
              <a:rPr lang="en-US" dirty="0" smtClean="0"/>
              <a:t>but here, each store is needed before the next add!</a:t>
            </a:r>
          </a:p>
        </p:txBody>
      </p:sp>
    </p:spTree>
    <p:extLst>
      <p:ext uri="{BB962C8B-B14F-4D97-AF65-F5344CB8AC3E}">
        <p14:creationId xmlns:p14="http://schemas.microsoft.com/office/powerpoint/2010/main" val="13615327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Intel IA-64/EPIC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Very few processors have attempted to aggressively schedule parallel instructions through the compiler</a:t>
            </a:r>
          </a:p>
          <a:p>
            <a:pPr lvl="1"/>
            <a:r>
              <a:rPr lang="en-US" dirty="0" smtClean="0"/>
              <a:t>Instead, most rely on hardware scheduling</a:t>
            </a:r>
          </a:p>
          <a:p>
            <a:r>
              <a:rPr lang="en-US" dirty="0" smtClean="0"/>
              <a:t>The IA-64 is one of the few</a:t>
            </a:r>
          </a:p>
          <a:p>
            <a:pPr lvl="1"/>
            <a:r>
              <a:rPr lang="en-US" dirty="0" smtClean="0"/>
              <a:t>here we look at a few highlights of the instruction set and see how instructions are bundled together to issue in a VLIW-like way</a:t>
            </a:r>
          </a:p>
          <a:p>
            <a:pPr lvl="2"/>
            <a:r>
              <a:rPr lang="en-US" dirty="0" smtClean="0"/>
              <a:t>128 65-bit registers (1 poison bit included)</a:t>
            </a:r>
          </a:p>
          <a:p>
            <a:pPr lvl="2"/>
            <a:r>
              <a:rPr lang="en-US" dirty="0" smtClean="0"/>
              <a:t>128 82-bit FP registers</a:t>
            </a:r>
          </a:p>
          <a:p>
            <a:pPr lvl="2"/>
            <a:r>
              <a:rPr lang="en-US" dirty="0" smtClean="0"/>
              <a:t>64 1-bit predicate registers</a:t>
            </a:r>
          </a:p>
          <a:p>
            <a:pPr lvl="2"/>
            <a:r>
              <a:rPr lang="en-US" dirty="0" smtClean="0"/>
              <a:t>8 64-bit branch registers (for indirect branching)</a:t>
            </a:r>
          </a:p>
          <a:p>
            <a:pPr lvl="2"/>
            <a:r>
              <a:rPr lang="en-US" dirty="0" smtClean="0"/>
              <a:t>registers used for system control, memory mapping,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228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Compiler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promote ILP</a:t>
            </a:r>
          </a:p>
          <a:p>
            <a:pPr lvl="1"/>
            <a:r>
              <a:rPr lang="en-US" dirty="0" smtClean="0"/>
              <a:t>loop unrolling</a:t>
            </a:r>
          </a:p>
          <a:p>
            <a:pPr lvl="1"/>
            <a:r>
              <a:rPr lang="en-US" dirty="0" smtClean="0"/>
              <a:t>speculation</a:t>
            </a:r>
          </a:p>
          <a:p>
            <a:pPr lvl="1"/>
            <a:r>
              <a:rPr lang="en-US" dirty="0" smtClean="0"/>
              <a:t>various forms of scheduling</a:t>
            </a:r>
          </a:p>
          <a:p>
            <a:r>
              <a:rPr lang="en-US" dirty="0" smtClean="0"/>
              <a:t>Compiler selects up to 3 consecutive instructions to place into a “bundle” </a:t>
            </a:r>
          </a:p>
          <a:p>
            <a:pPr lvl="1"/>
            <a:r>
              <a:rPr lang="en-US" dirty="0" smtClean="0"/>
              <a:t>instruction consists of 5-bit template and three 41-bit instructions (or no-ops if an instruction is not available)</a:t>
            </a:r>
          </a:p>
          <a:p>
            <a:pPr lvl="1"/>
            <a:r>
              <a:rPr lang="en-US" dirty="0" smtClean="0"/>
              <a:t>the template describes the instruction type (format):</a:t>
            </a:r>
          </a:p>
          <a:p>
            <a:pPr lvl="2"/>
            <a:r>
              <a:rPr lang="en-US" dirty="0" smtClean="0"/>
              <a:t>A – ALU (+, -, AND, OR, compare)</a:t>
            </a:r>
          </a:p>
          <a:p>
            <a:pPr lvl="2"/>
            <a:r>
              <a:rPr lang="en-US" dirty="0" smtClean="0"/>
              <a:t>I – non-ALU (shift, bit tests, moves)</a:t>
            </a:r>
          </a:p>
          <a:p>
            <a:pPr lvl="2"/>
            <a:r>
              <a:rPr lang="en-US" dirty="0" smtClean="0"/>
              <a:t>M – load/store</a:t>
            </a:r>
          </a:p>
          <a:p>
            <a:pPr lvl="2"/>
            <a:r>
              <a:rPr lang="en-US" dirty="0" smtClean="0"/>
              <a:t>F – FP operation</a:t>
            </a:r>
          </a:p>
          <a:p>
            <a:pPr lvl="2"/>
            <a:r>
              <a:rPr lang="en-US" dirty="0" smtClean="0"/>
              <a:t>B – branch</a:t>
            </a:r>
          </a:p>
          <a:p>
            <a:pPr lvl="2"/>
            <a:r>
              <a:rPr lang="en-US" dirty="0" smtClean="0"/>
              <a:t>L + X – operations with extended immediate data, no-ops, and </a:t>
            </a:r>
            <a:r>
              <a:rPr lang="en-US" i="1" dirty="0" smtClean="0"/>
              <a:t>stops </a:t>
            </a:r>
            <a:r>
              <a:rPr lang="en-US" dirty="0" smtClean="0"/>
              <a:t>(a boundary between instruction groups indicating a dependency between an instruction in one group and the next)</a:t>
            </a:r>
          </a:p>
        </p:txBody>
      </p:sp>
    </p:spTree>
    <p:extLst>
      <p:ext uri="{BB962C8B-B14F-4D97-AF65-F5344CB8AC3E}">
        <p14:creationId xmlns:p14="http://schemas.microsoft.com/office/powerpoint/2010/main" val="33469282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Bundle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2812847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The 3 instructions are filled as follows:</a:t>
            </a:r>
          </a:p>
          <a:p>
            <a:pPr lvl="1"/>
            <a:r>
              <a:rPr lang="en-US" dirty="0" smtClean="0"/>
              <a:t>slot 0:  M or B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lot 1:  any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lot 2:  any but M</a:t>
            </a:r>
          </a:p>
        </p:txBody>
      </p:sp>
      <p:graphicFrame>
        <p:nvGraphicFramePr>
          <p:cNvPr id="4" name="Group 4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5680"/>
              </p:ext>
            </p:extLst>
          </p:nvPr>
        </p:nvGraphicFramePr>
        <p:xfrm>
          <a:off x="3048000" y="1066800"/>
          <a:ext cx="6019800" cy="5486400"/>
        </p:xfrm>
        <a:graphic>
          <a:graphicData uri="http://schemas.openxmlformats.org/drawingml/2006/table">
            <a:tbl>
              <a:tblPr/>
              <a:tblGrid>
                <a:gridCol w="1504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Template 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Slot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Slot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867400"/>
            <a:ext cx="27783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See figure H.7 on page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H-36 for full table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4777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144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Unroll the x[</a:t>
            </a:r>
            <a:r>
              <a:rPr lang="en-US" dirty="0" err="1" smtClean="0"/>
              <a:t>i</a:t>
            </a:r>
            <a:r>
              <a:rPr lang="en-US" dirty="0" smtClean="0"/>
              <a:t>]=x[</a:t>
            </a:r>
            <a:r>
              <a:rPr lang="en-US" dirty="0" err="1" smtClean="0"/>
              <a:t>i</a:t>
            </a:r>
            <a:r>
              <a:rPr lang="en-US" dirty="0" smtClean="0"/>
              <a:t>]+s; loop seven times and schedule the instructions in IA-64 bundles, on the next slide we see </a:t>
            </a:r>
          </a:p>
          <a:p>
            <a:pPr lvl="1"/>
            <a:r>
              <a:rPr lang="en-US" dirty="0" smtClean="0"/>
              <a:t>how to schedule it to minimize bundles (top)</a:t>
            </a:r>
          </a:p>
          <a:p>
            <a:pPr lvl="1"/>
            <a:r>
              <a:rPr lang="en-US" dirty="0"/>
              <a:t>how to schedule it to minimize </a:t>
            </a:r>
            <a:r>
              <a:rPr lang="en-US" dirty="0" smtClean="0"/>
              <a:t>number of cycles (bottom)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2151995"/>
            <a:ext cx="87630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Loop: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f0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0(x1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	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f4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0(x1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f6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8(x1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f8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8(x1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f10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16(x1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 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f12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16(x1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f14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24(x1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f16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24(x1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f18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32(x1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f20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32(x1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f22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40(x1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f24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40(x1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ld</a:t>
            </a:r>
            <a:r>
              <a:rPr lang="en-US" sz="2000" b="0" u="sng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u="sng" dirty="0" smtClean="0">
                <a:latin typeface="Times New Roman" pitchFamily="18" charset="0"/>
                <a:cs typeface="Times New Roman" pitchFamily="18" charset="0"/>
              </a:rPr>
              <a:t>f26</a:t>
            </a:r>
            <a:r>
              <a:rPr lang="en-US" sz="2000" b="0" u="sng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u="sng" dirty="0" smtClean="0">
                <a:latin typeface="Times New Roman" pitchFamily="18" charset="0"/>
                <a:cs typeface="Times New Roman" pitchFamily="18" charset="0"/>
              </a:rPr>
              <a:t>48(x1</a:t>
            </a:r>
            <a:r>
              <a:rPr lang="en-US" sz="2000" b="0" u="sng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sd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f28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48(x1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f4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f0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u="sng" dirty="0" err="1" smtClean="0">
                <a:latin typeface="Times New Roman" pitchFamily="18" charset="0"/>
                <a:cs typeface="Times New Roman" pitchFamily="18" charset="0"/>
              </a:rPr>
              <a:t>addi</a:t>
            </a:r>
            <a:r>
              <a:rPr lang="en-US" sz="2000" b="0" u="sng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u="sng" dirty="0" smtClean="0">
                <a:latin typeface="Times New Roman" pitchFamily="18" charset="0"/>
                <a:cs typeface="Times New Roman" pitchFamily="18" charset="0"/>
              </a:rPr>
              <a:t>x1</a:t>
            </a:r>
            <a:r>
              <a:rPr lang="en-US" sz="2000" b="0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u="sng" dirty="0" smtClean="0">
                <a:latin typeface="Times New Roman" pitchFamily="18" charset="0"/>
                <a:cs typeface="Times New Roman" pitchFamily="18" charset="0"/>
              </a:rPr>
              <a:t>x1</a:t>
            </a:r>
            <a:r>
              <a:rPr lang="en-US" sz="2000" b="0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b="0" u="sng" dirty="0">
                <a:latin typeface="Times New Roman" pitchFamily="18" charset="0"/>
                <a:cs typeface="Times New Roman" pitchFamily="18" charset="0"/>
              </a:rPr>
              <a:t>56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f8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f6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bne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x1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x2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Loop	</a:t>
            </a: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f12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f10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f16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f1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f20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f18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f24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f22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f2</a:t>
            </a:r>
            <a:endParaRPr lang="en-US" sz="2000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b="0" u="sng" dirty="0" err="1" smtClean="0">
                <a:latin typeface="Times New Roman" pitchFamily="18" charset="0"/>
                <a:cs typeface="Times New Roman" pitchFamily="18" charset="0"/>
              </a:rPr>
              <a:t>fadd</a:t>
            </a:r>
            <a:r>
              <a:rPr lang="en-US" sz="2000" b="0" u="sng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0" u="sng" dirty="0" smtClean="0">
                <a:latin typeface="Times New Roman" pitchFamily="18" charset="0"/>
                <a:cs typeface="Times New Roman" pitchFamily="18" charset="0"/>
              </a:rPr>
              <a:t>f28</a:t>
            </a:r>
            <a:r>
              <a:rPr lang="en-US" sz="2000" b="0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u="sng" dirty="0" smtClean="0">
                <a:latin typeface="Times New Roman" pitchFamily="18" charset="0"/>
                <a:cs typeface="Times New Roman" pitchFamily="18" charset="0"/>
              </a:rPr>
              <a:t>f26</a:t>
            </a:r>
            <a:r>
              <a:rPr lang="en-US" sz="2000" b="0" u="sng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0" u="sng" dirty="0" smtClean="0">
                <a:latin typeface="Times New Roman" pitchFamily="18" charset="0"/>
                <a:cs typeface="Times New Roman" pitchFamily="18" charset="0"/>
              </a:rPr>
              <a:t>f2</a:t>
            </a:r>
            <a:endParaRPr lang="en-US" sz="2000" b="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130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52400" y="152400"/>
            <a:ext cx="8802688" cy="3101975"/>
            <a:chOff x="96" y="96"/>
            <a:chExt cx="5545" cy="1954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96" y="96"/>
              <a:ext cx="5535" cy="1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22" y="122"/>
              <a:ext cx="508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Bundle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22" y="308"/>
              <a:ext cx="59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Template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076" y="213"/>
              <a:ext cx="397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Slot 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321" y="213"/>
              <a:ext cx="397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Slot 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3740" y="213"/>
              <a:ext cx="397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Slot 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5085" y="122"/>
              <a:ext cx="556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Execute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085" y="308"/>
              <a:ext cx="392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Cycle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22" y="493"/>
              <a:ext cx="546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9:  MMI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076" y="493"/>
              <a:ext cx="65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f0, 0(x1)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2321" y="493"/>
              <a:ext cx="70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f6, -8(x1)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5085" y="493"/>
              <a:ext cx="132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122" y="663"/>
              <a:ext cx="61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14: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1076" y="663"/>
              <a:ext cx="85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f10, -16(x1)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321" y="663"/>
              <a:ext cx="85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f14, -24(x1)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740" y="663"/>
              <a:ext cx="82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dirty="0" err="1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dadd</a:t>
              </a:r>
              <a:r>
                <a:rPr lang="en-US" altLang="en-US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f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4, f0, f2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5085" y="663"/>
              <a:ext cx="132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122" y="832"/>
              <a:ext cx="61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15: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1076" y="832"/>
              <a:ext cx="85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f18, -32(x1)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2321" y="832"/>
              <a:ext cx="85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f22, -40(x1)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3740" y="838"/>
              <a:ext cx="82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dadd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f8, f6, f2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5085" y="832"/>
              <a:ext cx="132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122" y="1002"/>
              <a:ext cx="61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15: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1076" y="1002"/>
              <a:ext cx="85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f26, -48(x1)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2321" y="1002"/>
              <a:ext cx="6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f4, 0(x1)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3740" y="1007"/>
              <a:ext cx="9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dirty="0" err="1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dadd</a:t>
              </a:r>
              <a:r>
                <a:rPr lang="en-US" altLang="en-US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f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12, f10, f2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5085" y="1002"/>
              <a:ext cx="132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122" y="1171"/>
              <a:ext cx="61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15: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1076" y="1171"/>
              <a:ext cx="72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f8, -8(x1)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4" name="Rectangle 33"/>
            <p:cNvSpPr>
              <a:spLocks noChangeArrowheads="1"/>
            </p:cNvSpPr>
            <p:nvPr/>
          </p:nvSpPr>
          <p:spPr bwMode="auto">
            <a:xfrm>
              <a:off x="2321" y="1171"/>
              <a:ext cx="8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f12, -16(x1)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5" name="Rectangle 34"/>
            <p:cNvSpPr>
              <a:spLocks noChangeArrowheads="1"/>
            </p:cNvSpPr>
            <p:nvPr/>
          </p:nvSpPr>
          <p:spPr bwMode="auto">
            <a:xfrm>
              <a:off x="3740" y="1176"/>
              <a:ext cx="9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dirty="0" err="1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dadd</a:t>
              </a:r>
              <a:r>
                <a:rPr lang="en-US" altLang="en-US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f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16, f14, f2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7" name="Rectangle 35"/>
            <p:cNvSpPr>
              <a:spLocks noChangeArrowheads="1"/>
            </p:cNvSpPr>
            <p:nvPr/>
          </p:nvSpPr>
          <p:spPr bwMode="auto">
            <a:xfrm>
              <a:off x="5085" y="1171"/>
              <a:ext cx="132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9" name="Rectangle 36"/>
            <p:cNvSpPr>
              <a:spLocks noChangeArrowheads="1"/>
            </p:cNvSpPr>
            <p:nvPr/>
          </p:nvSpPr>
          <p:spPr bwMode="auto">
            <a:xfrm>
              <a:off x="122" y="1341"/>
              <a:ext cx="61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15: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0" name="Rectangle 37"/>
            <p:cNvSpPr>
              <a:spLocks noChangeArrowheads="1"/>
            </p:cNvSpPr>
            <p:nvPr/>
          </p:nvSpPr>
          <p:spPr bwMode="auto">
            <a:xfrm>
              <a:off x="1076" y="1341"/>
              <a:ext cx="8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f16, -24(x1)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1" name="Rectangle 38"/>
            <p:cNvSpPr>
              <a:spLocks noChangeArrowheads="1"/>
            </p:cNvSpPr>
            <p:nvPr/>
          </p:nvSpPr>
          <p:spPr bwMode="auto">
            <a:xfrm>
              <a:off x="3740" y="1346"/>
              <a:ext cx="9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dadd</a:t>
              </a:r>
              <a:r>
                <a:rPr lang="en-US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20, f18, f2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2" name="Rectangle 39"/>
            <p:cNvSpPr>
              <a:spLocks noChangeArrowheads="1"/>
            </p:cNvSpPr>
            <p:nvPr/>
          </p:nvSpPr>
          <p:spPr bwMode="auto">
            <a:xfrm>
              <a:off x="5085" y="1341"/>
              <a:ext cx="2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3" name="Rectangle 40"/>
            <p:cNvSpPr>
              <a:spLocks noChangeArrowheads="1"/>
            </p:cNvSpPr>
            <p:nvPr/>
          </p:nvSpPr>
          <p:spPr bwMode="auto">
            <a:xfrm>
              <a:off x="122" y="1510"/>
              <a:ext cx="61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15: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4" name="Rectangle 41"/>
            <p:cNvSpPr>
              <a:spLocks noChangeArrowheads="1"/>
            </p:cNvSpPr>
            <p:nvPr/>
          </p:nvSpPr>
          <p:spPr bwMode="auto">
            <a:xfrm>
              <a:off x="1076" y="1510"/>
              <a:ext cx="8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f20, -32(x1)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5" name="Rectangle 42"/>
            <p:cNvSpPr>
              <a:spLocks noChangeArrowheads="1"/>
            </p:cNvSpPr>
            <p:nvPr/>
          </p:nvSpPr>
          <p:spPr bwMode="auto">
            <a:xfrm>
              <a:off x="3740" y="1515"/>
              <a:ext cx="9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dadd</a:t>
              </a:r>
              <a:r>
                <a:rPr lang="en-US" altLang="en-US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24, f22, f2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6" name="Rectangle 43"/>
            <p:cNvSpPr>
              <a:spLocks noChangeArrowheads="1"/>
            </p:cNvSpPr>
            <p:nvPr/>
          </p:nvSpPr>
          <p:spPr bwMode="auto">
            <a:xfrm>
              <a:off x="5085" y="1510"/>
              <a:ext cx="2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7" name="Rectangle 44"/>
            <p:cNvSpPr>
              <a:spLocks noChangeArrowheads="1"/>
            </p:cNvSpPr>
            <p:nvPr/>
          </p:nvSpPr>
          <p:spPr bwMode="auto">
            <a:xfrm>
              <a:off x="122" y="1680"/>
              <a:ext cx="61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15: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8" name="Rectangle 45"/>
            <p:cNvSpPr>
              <a:spLocks noChangeArrowheads="1"/>
            </p:cNvSpPr>
            <p:nvPr/>
          </p:nvSpPr>
          <p:spPr bwMode="auto">
            <a:xfrm>
              <a:off x="1076" y="1680"/>
              <a:ext cx="8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f24, -40(x1)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9" name="Rectangle 46"/>
            <p:cNvSpPr>
              <a:spLocks noChangeArrowheads="1"/>
            </p:cNvSpPr>
            <p:nvPr/>
          </p:nvSpPr>
          <p:spPr bwMode="auto">
            <a:xfrm>
              <a:off x="3740" y="1685"/>
              <a:ext cx="97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dadd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f28, f26, f2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0" name="Rectangle 47"/>
            <p:cNvSpPr>
              <a:spLocks noChangeArrowheads="1"/>
            </p:cNvSpPr>
            <p:nvPr/>
          </p:nvSpPr>
          <p:spPr bwMode="auto">
            <a:xfrm>
              <a:off x="5085" y="1680"/>
              <a:ext cx="2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1" name="Rectangle 48"/>
            <p:cNvSpPr>
              <a:spLocks noChangeArrowheads="1"/>
            </p:cNvSpPr>
            <p:nvPr/>
          </p:nvSpPr>
          <p:spPr bwMode="auto">
            <a:xfrm>
              <a:off x="122" y="1849"/>
              <a:ext cx="55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16: MIB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2" name="Rectangle 49"/>
            <p:cNvSpPr>
              <a:spLocks noChangeArrowheads="1"/>
            </p:cNvSpPr>
            <p:nvPr/>
          </p:nvSpPr>
          <p:spPr bwMode="auto">
            <a:xfrm>
              <a:off x="1076" y="1849"/>
              <a:ext cx="8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sd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f28, -48(x1)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3" name="Rectangle 50"/>
            <p:cNvSpPr>
              <a:spLocks noChangeArrowheads="1"/>
            </p:cNvSpPr>
            <p:nvPr/>
          </p:nvSpPr>
          <p:spPr bwMode="auto">
            <a:xfrm>
              <a:off x="2321" y="1849"/>
              <a:ext cx="9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addui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x1, x1, 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56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4" name="Rectangle 51"/>
            <p:cNvSpPr>
              <a:spLocks noChangeArrowheads="1"/>
            </p:cNvSpPr>
            <p:nvPr/>
          </p:nvSpPr>
          <p:spPr bwMode="auto">
            <a:xfrm>
              <a:off x="3740" y="1849"/>
              <a:ext cx="99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bne</a:t>
              </a:r>
              <a:r>
                <a: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x1, x2, Loop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5" name="Rectangle 52"/>
            <p:cNvSpPr>
              <a:spLocks noChangeArrowheads="1"/>
            </p:cNvSpPr>
            <p:nvPr/>
          </p:nvSpPr>
          <p:spPr bwMode="auto">
            <a:xfrm>
              <a:off x="5085" y="1849"/>
              <a:ext cx="2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6" name="Rectangle 53"/>
            <p:cNvSpPr>
              <a:spLocks noChangeArrowheads="1"/>
            </p:cNvSpPr>
            <p:nvPr/>
          </p:nvSpPr>
          <p:spPr bwMode="auto">
            <a:xfrm>
              <a:off x="96" y="96"/>
              <a:ext cx="5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Rectangle 54"/>
            <p:cNvSpPr>
              <a:spLocks noChangeArrowheads="1"/>
            </p:cNvSpPr>
            <p:nvPr/>
          </p:nvSpPr>
          <p:spPr bwMode="auto">
            <a:xfrm>
              <a:off x="1049" y="96"/>
              <a:ext cx="6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Rectangle 55"/>
            <p:cNvSpPr>
              <a:spLocks noChangeArrowheads="1"/>
            </p:cNvSpPr>
            <p:nvPr/>
          </p:nvSpPr>
          <p:spPr bwMode="auto">
            <a:xfrm>
              <a:off x="2294" y="96"/>
              <a:ext cx="5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Rectangle 56"/>
            <p:cNvSpPr>
              <a:spLocks noChangeArrowheads="1"/>
            </p:cNvSpPr>
            <p:nvPr/>
          </p:nvSpPr>
          <p:spPr bwMode="auto">
            <a:xfrm>
              <a:off x="3714" y="96"/>
              <a:ext cx="5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Rectangle 57"/>
            <p:cNvSpPr>
              <a:spLocks noChangeArrowheads="1"/>
            </p:cNvSpPr>
            <p:nvPr/>
          </p:nvSpPr>
          <p:spPr bwMode="auto">
            <a:xfrm>
              <a:off x="5059" y="96"/>
              <a:ext cx="5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Line 58"/>
            <p:cNvSpPr>
              <a:spLocks noChangeShapeType="1"/>
            </p:cNvSpPr>
            <p:nvPr/>
          </p:nvSpPr>
          <p:spPr bwMode="auto">
            <a:xfrm>
              <a:off x="101" y="96"/>
              <a:ext cx="553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Rectangle 59"/>
            <p:cNvSpPr>
              <a:spLocks noChangeArrowheads="1"/>
            </p:cNvSpPr>
            <p:nvPr/>
          </p:nvSpPr>
          <p:spPr bwMode="auto">
            <a:xfrm>
              <a:off x="101" y="96"/>
              <a:ext cx="553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Rectangle 60"/>
            <p:cNvSpPr>
              <a:spLocks noChangeArrowheads="1"/>
            </p:cNvSpPr>
            <p:nvPr/>
          </p:nvSpPr>
          <p:spPr bwMode="auto">
            <a:xfrm>
              <a:off x="5626" y="96"/>
              <a:ext cx="5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Line 61"/>
            <p:cNvSpPr>
              <a:spLocks noChangeShapeType="1"/>
            </p:cNvSpPr>
            <p:nvPr/>
          </p:nvSpPr>
          <p:spPr bwMode="auto">
            <a:xfrm>
              <a:off x="5059" y="101"/>
              <a:ext cx="0" cy="37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Rectangle 62"/>
            <p:cNvSpPr>
              <a:spLocks noChangeArrowheads="1"/>
            </p:cNvSpPr>
            <p:nvPr/>
          </p:nvSpPr>
          <p:spPr bwMode="auto">
            <a:xfrm>
              <a:off x="5059" y="101"/>
              <a:ext cx="5" cy="37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Line 63"/>
            <p:cNvSpPr>
              <a:spLocks noChangeShapeType="1"/>
            </p:cNvSpPr>
            <p:nvPr/>
          </p:nvSpPr>
          <p:spPr bwMode="auto">
            <a:xfrm>
              <a:off x="101" y="477"/>
              <a:ext cx="495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Rectangle 64"/>
            <p:cNvSpPr>
              <a:spLocks noChangeArrowheads="1"/>
            </p:cNvSpPr>
            <p:nvPr/>
          </p:nvSpPr>
          <p:spPr bwMode="auto">
            <a:xfrm>
              <a:off x="101" y="477"/>
              <a:ext cx="495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Line 65"/>
            <p:cNvSpPr>
              <a:spLocks noChangeShapeType="1"/>
            </p:cNvSpPr>
            <p:nvPr/>
          </p:nvSpPr>
          <p:spPr bwMode="auto">
            <a:xfrm>
              <a:off x="5070" y="477"/>
              <a:ext cx="5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Rectangle 66"/>
            <p:cNvSpPr>
              <a:spLocks noChangeArrowheads="1"/>
            </p:cNvSpPr>
            <p:nvPr/>
          </p:nvSpPr>
          <p:spPr bwMode="auto">
            <a:xfrm>
              <a:off x="5070" y="477"/>
              <a:ext cx="56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Rectangle 67"/>
            <p:cNvSpPr>
              <a:spLocks noChangeArrowheads="1"/>
            </p:cNvSpPr>
            <p:nvPr/>
          </p:nvSpPr>
          <p:spPr bwMode="auto">
            <a:xfrm>
              <a:off x="5054" y="477"/>
              <a:ext cx="16" cy="17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Line 68"/>
            <p:cNvSpPr>
              <a:spLocks noChangeShapeType="1"/>
            </p:cNvSpPr>
            <p:nvPr/>
          </p:nvSpPr>
          <p:spPr bwMode="auto">
            <a:xfrm>
              <a:off x="101" y="647"/>
              <a:ext cx="495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Rectangle 69"/>
            <p:cNvSpPr>
              <a:spLocks noChangeArrowheads="1"/>
            </p:cNvSpPr>
            <p:nvPr/>
          </p:nvSpPr>
          <p:spPr bwMode="auto">
            <a:xfrm>
              <a:off x="101" y="647"/>
              <a:ext cx="4953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Line 70"/>
            <p:cNvSpPr>
              <a:spLocks noChangeShapeType="1"/>
            </p:cNvSpPr>
            <p:nvPr/>
          </p:nvSpPr>
          <p:spPr bwMode="auto">
            <a:xfrm>
              <a:off x="5070" y="647"/>
              <a:ext cx="5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Rectangle 71"/>
            <p:cNvSpPr>
              <a:spLocks noChangeArrowheads="1"/>
            </p:cNvSpPr>
            <p:nvPr/>
          </p:nvSpPr>
          <p:spPr bwMode="auto">
            <a:xfrm>
              <a:off x="5070" y="647"/>
              <a:ext cx="56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Line 72"/>
            <p:cNvSpPr>
              <a:spLocks noChangeShapeType="1"/>
            </p:cNvSpPr>
            <p:nvPr/>
          </p:nvSpPr>
          <p:spPr bwMode="auto">
            <a:xfrm>
              <a:off x="5059" y="652"/>
              <a:ext cx="0" cy="16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Rectangle 73"/>
            <p:cNvSpPr>
              <a:spLocks noChangeArrowheads="1"/>
            </p:cNvSpPr>
            <p:nvPr/>
          </p:nvSpPr>
          <p:spPr bwMode="auto">
            <a:xfrm>
              <a:off x="5059" y="652"/>
              <a:ext cx="5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Line 74"/>
            <p:cNvSpPr>
              <a:spLocks noChangeShapeType="1"/>
            </p:cNvSpPr>
            <p:nvPr/>
          </p:nvSpPr>
          <p:spPr bwMode="auto">
            <a:xfrm>
              <a:off x="101" y="816"/>
              <a:ext cx="495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Rectangle 75"/>
            <p:cNvSpPr>
              <a:spLocks noChangeArrowheads="1"/>
            </p:cNvSpPr>
            <p:nvPr/>
          </p:nvSpPr>
          <p:spPr bwMode="auto">
            <a:xfrm>
              <a:off x="101" y="816"/>
              <a:ext cx="495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Line 76"/>
            <p:cNvSpPr>
              <a:spLocks noChangeShapeType="1"/>
            </p:cNvSpPr>
            <p:nvPr/>
          </p:nvSpPr>
          <p:spPr bwMode="auto">
            <a:xfrm>
              <a:off x="5070" y="816"/>
              <a:ext cx="5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Rectangle 77"/>
            <p:cNvSpPr>
              <a:spLocks noChangeArrowheads="1"/>
            </p:cNvSpPr>
            <p:nvPr/>
          </p:nvSpPr>
          <p:spPr bwMode="auto">
            <a:xfrm>
              <a:off x="5070" y="816"/>
              <a:ext cx="56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Line 78"/>
            <p:cNvSpPr>
              <a:spLocks noChangeShapeType="1"/>
            </p:cNvSpPr>
            <p:nvPr/>
          </p:nvSpPr>
          <p:spPr bwMode="auto">
            <a:xfrm>
              <a:off x="101" y="986"/>
              <a:ext cx="495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Rectangle 79"/>
            <p:cNvSpPr>
              <a:spLocks noChangeArrowheads="1"/>
            </p:cNvSpPr>
            <p:nvPr/>
          </p:nvSpPr>
          <p:spPr bwMode="auto">
            <a:xfrm>
              <a:off x="101" y="986"/>
              <a:ext cx="4953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Line 80"/>
            <p:cNvSpPr>
              <a:spLocks noChangeShapeType="1"/>
            </p:cNvSpPr>
            <p:nvPr/>
          </p:nvSpPr>
          <p:spPr bwMode="auto">
            <a:xfrm>
              <a:off x="5070" y="986"/>
              <a:ext cx="5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Rectangle 81"/>
            <p:cNvSpPr>
              <a:spLocks noChangeArrowheads="1"/>
            </p:cNvSpPr>
            <p:nvPr/>
          </p:nvSpPr>
          <p:spPr bwMode="auto">
            <a:xfrm>
              <a:off x="5070" y="986"/>
              <a:ext cx="56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Line 82"/>
            <p:cNvSpPr>
              <a:spLocks noChangeShapeType="1"/>
            </p:cNvSpPr>
            <p:nvPr/>
          </p:nvSpPr>
          <p:spPr bwMode="auto">
            <a:xfrm>
              <a:off x="101" y="1155"/>
              <a:ext cx="495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Rectangle 83"/>
            <p:cNvSpPr>
              <a:spLocks noChangeArrowheads="1"/>
            </p:cNvSpPr>
            <p:nvPr/>
          </p:nvSpPr>
          <p:spPr bwMode="auto">
            <a:xfrm>
              <a:off x="101" y="1155"/>
              <a:ext cx="495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Line 84"/>
            <p:cNvSpPr>
              <a:spLocks noChangeShapeType="1"/>
            </p:cNvSpPr>
            <p:nvPr/>
          </p:nvSpPr>
          <p:spPr bwMode="auto">
            <a:xfrm>
              <a:off x="5070" y="1155"/>
              <a:ext cx="5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Rectangle 85"/>
            <p:cNvSpPr>
              <a:spLocks noChangeArrowheads="1"/>
            </p:cNvSpPr>
            <p:nvPr/>
          </p:nvSpPr>
          <p:spPr bwMode="auto">
            <a:xfrm>
              <a:off x="5070" y="1155"/>
              <a:ext cx="56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Line 86"/>
            <p:cNvSpPr>
              <a:spLocks noChangeShapeType="1"/>
            </p:cNvSpPr>
            <p:nvPr/>
          </p:nvSpPr>
          <p:spPr bwMode="auto">
            <a:xfrm>
              <a:off x="101" y="1325"/>
              <a:ext cx="495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Rectangle 87"/>
            <p:cNvSpPr>
              <a:spLocks noChangeArrowheads="1"/>
            </p:cNvSpPr>
            <p:nvPr/>
          </p:nvSpPr>
          <p:spPr bwMode="auto">
            <a:xfrm>
              <a:off x="101" y="1325"/>
              <a:ext cx="4953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Line 88"/>
            <p:cNvSpPr>
              <a:spLocks noChangeShapeType="1"/>
            </p:cNvSpPr>
            <p:nvPr/>
          </p:nvSpPr>
          <p:spPr bwMode="auto">
            <a:xfrm>
              <a:off x="5070" y="1325"/>
              <a:ext cx="5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Rectangle 89"/>
            <p:cNvSpPr>
              <a:spLocks noChangeArrowheads="1"/>
            </p:cNvSpPr>
            <p:nvPr/>
          </p:nvSpPr>
          <p:spPr bwMode="auto">
            <a:xfrm>
              <a:off x="5070" y="1325"/>
              <a:ext cx="56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Line 90"/>
            <p:cNvSpPr>
              <a:spLocks noChangeShapeType="1"/>
            </p:cNvSpPr>
            <p:nvPr/>
          </p:nvSpPr>
          <p:spPr bwMode="auto">
            <a:xfrm>
              <a:off x="101" y="1494"/>
              <a:ext cx="495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Rectangle 91"/>
            <p:cNvSpPr>
              <a:spLocks noChangeArrowheads="1"/>
            </p:cNvSpPr>
            <p:nvPr/>
          </p:nvSpPr>
          <p:spPr bwMode="auto">
            <a:xfrm>
              <a:off x="101" y="1494"/>
              <a:ext cx="495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Line 92"/>
            <p:cNvSpPr>
              <a:spLocks noChangeShapeType="1"/>
            </p:cNvSpPr>
            <p:nvPr/>
          </p:nvSpPr>
          <p:spPr bwMode="auto">
            <a:xfrm>
              <a:off x="5070" y="1494"/>
              <a:ext cx="5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Rectangle 93"/>
            <p:cNvSpPr>
              <a:spLocks noChangeArrowheads="1"/>
            </p:cNvSpPr>
            <p:nvPr/>
          </p:nvSpPr>
          <p:spPr bwMode="auto">
            <a:xfrm>
              <a:off x="5070" y="1494"/>
              <a:ext cx="56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Line 94"/>
            <p:cNvSpPr>
              <a:spLocks noChangeShapeType="1"/>
            </p:cNvSpPr>
            <p:nvPr/>
          </p:nvSpPr>
          <p:spPr bwMode="auto">
            <a:xfrm>
              <a:off x="101" y="1664"/>
              <a:ext cx="495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Rectangle 95"/>
            <p:cNvSpPr>
              <a:spLocks noChangeArrowheads="1"/>
            </p:cNvSpPr>
            <p:nvPr/>
          </p:nvSpPr>
          <p:spPr bwMode="auto">
            <a:xfrm>
              <a:off x="101" y="1664"/>
              <a:ext cx="4953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Line 96"/>
            <p:cNvSpPr>
              <a:spLocks noChangeShapeType="1"/>
            </p:cNvSpPr>
            <p:nvPr/>
          </p:nvSpPr>
          <p:spPr bwMode="auto">
            <a:xfrm>
              <a:off x="5070" y="1664"/>
              <a:ext cx="5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Rectangle 97"/>
            <p:cNvSpPr>
              <a:spLocks noChangeArrowheads="1"/>
            </p:cNvSpPr>
            <p:nvPr/>
          </p:nvSpPr>
          <p:spPr bwMode="auto">
            <a:xfrm>
              <a:off x="5070" y="1664"/>
              <a:ext cx="56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Rectangle 98"/>
            <p:cNvSpPr>
              <a:spLocks noChangeArrowheads="1"/>
            </p:cNvSpPr>
            <p:nvPr/>
          </p:nvSpPr>
          <p:spPr bwMode="auto">
            <a:xfrm>
              <a:off x="5054" y="816"/>
              <a:ext cx="16" cy="102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Line 99"/>
            <p:cNvSpPr>
              <a:spLocks noChangeShapeType="1"/>
            </p:cNvSpPr>
            <p:nvPr/>
          </p:nvSpPr>
          <p:spPr bwMode="auto">
            <a:xfrm>
              <a:off x="101" y="1833"/>
              <a:ext cx="495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3" name="Rectangle 100"/>
            <p:cNvSpPr>
              <a:spLocks noChangeArrowheads="1"/>
            </p:cNvSpPr>
            <p:nvPr/>
          </p:nvSpPr>
          <p:spPr bwMode="auto">
            <a:xfrm>
              <a:off x="101" y="1833"/>
              <a:ext cx="4953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4" name="Line 101"/>
            <p:cNvSpPr>
              <a:spLocks noChangeShapeType="1"/>
            </p:cNvSpPr>
            <p:nvPr/>
          </p:nvSpPr>
          <p:spPr bwMode="auto">
            <a:xfrm>
              <a:off x="5070" y="1833"/>
              <a:ext cx="5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5" name="Rectangle 102"/>
            <p:cNvSpPr>
              <a:spLocks noChangeArrowheads="1"/>
            </p:cNvSpPr>
            <p:nvPr/>
          </p:nvSpPr>
          <p:spPr bwMode="auto">
            <a:xfrm>
              <a:off x="5070" y="1833"/>
              <a:ext cx="56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" name="Line 103"/>
            <p:cNvSpPr>
              <a:spLocks noChangeShapeType="1"/>
            </p:cNvSpPr>
            <p:nvPr/>
          </p:nvSpPr>
          <p:spPr bwMode="auto">
            <a:xfrm>
              <a:off x="96" y="96"/>
              <a:ext cx="0" cy="191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7" name="Rectangle 104"/>
            <p:cNvSpPr>
              <a:spLocks noChangeArrowheads="1"/>
            </p:cNvSpPr>
            <p:nvPr/>
          </p:nvSpPr>
          <p:spPr bwMode="auto">
            <a:xfrm>
              <a:off x="96" y="96"/>
              <a:ext cx="5" cy="19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8" name="Line 105"/>
            <p:cNvSpPr>
              <a:spLocks noChangeShapeType="1"/>
            </p:cNvSpPr>
            <p:nvPr/>
          </p:nvSpPr>
          <p:spPr bwMode="auto">
            <a:xfrm>
              <a:off x="1049" y="101"/>
              <a:ext cx="0" cy="19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9" name="Rectangle 106"/>
            <p:cNvSpPr>
              <a:spLocks noChangeArrowheads="1"/>
            </p:cNvSpPr>
            <p:nvPr/>
          </p:nvSpPr>
          <p:spPr bwMode="auto">
            <a:xfrm>
              <a:off x="1049" y="101"/>
              <a:ext cx="6" cy="190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0" name="Line 107"/>
            <p:cNvSpPr>
              <a:spLocks noChangeShapeType="1"/>
            </p:cNvSpPr>
            <p:nvPr/>
          </p:nvSpPr>
          <p:spPr bwMode="auto">
            <a:xfrm>
              <a:off x="2294" y="101"/>
              <a:ext cx="0" cy="19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1" name="Rectangle 108"/>
            <p:cNvSpPr>
              <a:spLocks noChangeArrowheads="1"/>
            </p:cNvSpPr>
            <p:nvPr/>
          </p:nvSpPr>
          <p:spPr bwMode="auto">
            <a:xfrm>
              <a:off x="2294" y="101"/>
              <a:ext cx="5" cy="190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2" name="Line 109"/>
            <p:cNvSpPr>
              <a:spLocks noChangeShapeType="1"/>
            </p:cNvSpPr>
            <p:nvPr/>
          </p:nvSpPr>
          <p:spPr bwMode="auto">
            <a:xfrm>
              <a:off x="3714" y="101"/>
              <a:ext cx="0" cy="19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3" name="Rectangle 110"/>
            <p:cNvSpPr>
              <a:spLocks noChangeArrowheads="1"/>
            </p:cNvSpPr>
            <p:nvPr/>
          </p:nvSpPr>
          <p:spPr bwMode="auto">
            <a:xfrm>
              <a:off x="3714" y="101"/>
              <a:ext cx="5" cy="190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4" name="Line 111"/>
            <p:cNvSpPr>
              <a:spLocks noChangeShapeType="1"/>
            </p:cNvSpPr>
            <p:nvPr/>
          </p:nvSpPr>
          <p:spPr bwMode="auto">
            <a:xfrm>
              <a:off x="5059" y="1839"/>
              <a:ext cx="0" cy="16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5" name="Rectangle 112"/>
            <p:cNvSpPr>
              <a:spLocks noChangeArrowheads="1"/>
            </p:cNvSpPr>
            <p:nvPr/>
          </p:nvSpPr>
          <p:spPr bwMode="auto">
            <a:xfrm>
              <a:off x="5059" y="1839"/>
              <a:ext cx="5" cy="16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" name="Line 113"/>
            <p:cNvSpPr>
              <a:spLocks noChangeShapeType="1"/>
            </p:cNvSpPr>
            <p:nvPr/>
          </p:nvSpPr>
          <p:spPr bwMode="auto">
            <a:xfrm>
              <a:off x="101" y="2003"/>
              <a:ext cx="553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7" name="Rectangle 114"/>
            <p:cNvSpPr>
              <a:spLocks noChangeArrowheads="1"/>
            </p:cNvSpPr>
            <p:nvPr/>
          </p:nvSpPr>
          <p:spPr bwMode="auto">
            <a:xfrm>
              <a:off x="101" y="2003"/>
              <a:ext cx="553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8" name="Line 115"/>
            <p:cNvSpPr>
              <a:spLocks noChangeShapeType="1"/>
            </p:cNvSpPr>
            <p:nvPr/>
          </p:nvSpPr>
          <p:spPr bwMode="auto">
            <a:xfrm>
              <a:off x="5626" y="101"/>
              <a:ext cx="0" cy="19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9" name="Rectangle 116"/>
            <p:cNvSpPr>
              <a:spLocks noChangeArrowheads="1"/>
            </p:cNvSpPr>
            <p:nvPr/>
          </p:nvSpPr>
          <p:spPr bwMode="auto">
            <a:xfrm>
              <a:off x="5626" y="101"/>
              <a:ext cx="5" cy="190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" name="Line 117"/>
            <p:cNvSpPr>
              <a:spLocks noChangeShapeType="1"/>
            </p:cNvSpPr>
            <p:nvPr/>
          </p:nvSpPr>
          <p:spPr bwMode="auto">
            <a:xfrm>
              <a:off x="96" y="200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" name="Rectangle 118"/>
            <p:cNvSpPr>
              <a:spLocks noChangeArrowheads="1"/>
            </p:cNvSpPr>
            <p:nvPr/>
          </p:nvSpPr>
          <p:spPr bwMode="auto">
            <a:xfrm>
              <a:off x="96" y="2008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" name="Line 119"/>
            <p:cNvSpPr>
              <a:spLocks noChangeShapeType="1"/>
            </p:cNvSpPr>
            <p:nvPr/>
          </p:nvSpPr>
          <p:spPr bwMode="auto">
            <a:xfrm>
              <a:off x="1049" y="200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" name="Rectangle 120"/>
            <p:cNvSpPr>
              <a:spLocks noChangeArrowheads="1"/>
            </p:cNvSpPr>
            <p:nvPr/>
          </p:nvSpPr>
          <p:spPr bwMode="auto">
            <a:xfrm>
              <a:off x="1049" y="2008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" name="Line 121"/>
            <p:cNvSpPr>
              <a:spLocks noChangeShapeType="1"/>
            </p:cNvSpPr>
            <p:nvPr/>
          </p:nvSpPr>
          <p:spPr bwMode="auto">
            <a:xfrm>
              <a:off x="2294" y="200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" name="Rectangle 122"/>
            <p:cNvSpPr>
              <a:spLocks noChangeArrowheads="1"/>
            </p:cNvSpPr>
            <p:nvPr/>
          </p:nvSpPr>
          <p:spPr bwMode="auto">
            <a:xfrm>
              <a:off x="2294" y="2008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" name="Line 123"/>
            <p:cNvSpPr>
              <a:spLocks noChangeShapeType="1"/>
            </p:cNvSpPr>
            <p:nvPr/>
          </p:nvSpPr>
          <p:spPr bwMode="auto">
            <a:xfrm>
              <a:off x="3714" y="200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" name="Rectangle 124"/>
            <p:cNvSpPr>
              <a:spLocks noChangeArrowheads="1"/>
            </p:cNvSpPr>
            <p:nvPr/>
          </p:nvSpPr>
          <p:spPr bwMode="auto">
            <a:xfrm>
              <a:off x="3714" y="2008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" name="Line 125"/>
            <p:cNvSpPr>
              <a:spLocks noChangeShapeType="1"/>
            </p:cNvSpPr>
            <p:nvPr/>
          </p:nvSpPr>
          <p:spPr bwMode="auto">
            <a:xfrm>
              <a:off x="5059" y="200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" name="Rectangle 126"/>
            <p:cNvSpPr>
              <a:spLocks noChangeArrowheads="1"/>
            </p:cNvSpPr>
            <p:nvPr/>
          </p:nvSpPr>
          <p:spPr bwMode="auto">
            <a:xfrm>
              <a:off x="5059" y="2008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" name="Line 127"/>
            <p:cNvSpPr>
              <a:spLocks noChangeShapeType="1"/>
            </p:cNvSpPr>
            <p:nvPr/>
          </p:nvSpPr>
          <p:spPr bwMode="auto">
            <a:xfrm>
              <a:off x="5626" y="200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" name="Rectangle 128"/>
            <p:cNvSpPr>
              <a:spLocks noChangeArrowheads="1"/>
            </p:cNvSpPr>
            <p:nvPr/>
          </p:nvSpPr>
          <p:spPr bwMode="auto">
            <a:xfrm>
              <a:off x="5626" y="2008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" name="Line 129"/>
            <p:cNvSpPr>
              <a:spLocks noChangeShapeType="1"/>
            </p:cNvSpPr>
            <p:nvPr/>
          </p:nvSpPr>
          <p:spPr bwMode="auto">
            <a:xfrm>
              <a:off x="5631" y="9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" name="Rectangle 130"/>
            <p:cNvSpPr>
              <a:spLocks noChangeArrowheads="1"/>
            </p:cNvSpPr>
            <p:nvPr/>
          </p:nvSpPr>
          <p:spPr bwMode="auto">
            <a:xfrm>
              <a:off x="5631" y="96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" name="Line 131"/>
            <p:cNvSpPr>
              <a:spLocks noChangeShapeType="1"/>
            </p:cNvSpPr>
            <p:nvPr/>
          </p:nvSpPr>
          <p:spPr bwMode="auto">
            <a:xfrm>
              <a:off x="5631" y="47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" name="Rectangle 132"/>
            <p:cNvSpPr>
              <a:spLocks noChangeArrowheads="1"/>
            </p:cNvSpPr>
            <p:nvPr/>
          </p:nvSpPr>
          <p:spPr bwMode="auto">
            <a:xfrm>
              <a:off x="5631" y="477"/>
              <a:ext cx="5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" name="Line 133"/>
            <p:cNvSpPr>
              <a:spLocks noChangeShapeType="1"/>
            </p:cNvSpPr>
            <p:nvPr/>
          </p:nvSpPr>
          <p:spPr bwMode="auto">
            <a:xfrm>
              <a:off x="5631" y="64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" name="Rectangle 134"/>
            <p:cNvSpPr>
              <a:spLocks noChangeArrowheads="1"/>
            </p:cNvSpPr>
            <p:nvPr/>
          </p:nvSpPr>
          <p:spPr bwMode="auto">
            <a:xfrm>
              <a:off x="5631" y="647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" name="Line 135"/>
            <p:cNvSpPr>
              <a:spLocks noChangeShapeType="1"/>
            </p:cNvSpPr>
            <p:nvPr/>
          </p:nvSpPr>
          <p:spPr bwMode="auto">
            <a:xfrm>
              <a:off x="5631" y="81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" name="Rectangle 136"/>
            <p:cNvSpPr>
              <a:spLocks noChangeArrowheads="1"/>
            </p:cNvSpPr>
            <p:nvPr/>
          </p:nvSpPr>
          <p:spPr bwMode="auto">
            <a:xfrm>
              <a:off x="5631" y="816"/>
              <a:ext cx="5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" name="Line 137"/>
            <p:cNvSpPr>
              <a:spLocks noChangeShapeType="1"/>
            </p:cNvSpPr>
            <p:nvPr/>
          </p:nvSpPr>
          <p:spPr bwMode="auto">
            <a:xfrm>
              <a:off x="5631" y="98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" name="Rectangle 138"/>
            <p:cNvSpPr>
              <a:spLocks noChangeArrowheads="1"/>
            </p:cNvSpPr>
            <p:nvPr/>
          </p:nvSpPr>
          <p:spPr bwMode="auto">
            <a:xfrm>
              <a:off x="5631" y="986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" name="Line 139"/>
            <p:cNvSpPr>
              <a:spLocks noChangeShapeType="1"/>
            </p:cNvSpPr>
            <p:nvPr/>
          </p:nvSpPr>
          <p:spPr bwMode="auto">
            <a:xfrm>
              <a:off x="5631" y="1155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3" name="Rectangle 140"/>
            <p:cNvSpPr>
              <a:spLocks noChangeArrowheads="1"/>
            </p:cNvSpPr>
            <p:nvPr/>
          </p:nvSpPr>
          <p:spPr bwMode="auto">
            <a:xfrm>
              <a:off x="5631" y="1155"/>
              <a:ext cx="5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4" name="Line 141"/>
            <p:cNvSpPr>
              <a:spLocks noChangeShapeType="1"/>
            </p:cNvSpPr>
            <p:nvPr/>
          </p:nvSpPr>
          <p:spPr bwMode="auto">
            <a:xfrm>
              <a:off x="5631" y="1325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5" name="Rectangle 142"/>
            <p:cNvSpPr>
              <a:spLocks noChangeArrowheads="1"/>
            </p:cNvSpPr>
            <p:nvPr/>
          </p:nvSpPr>
          <p:spPr bwMode="auto">
            <a:xfrm>
              <a:off x="5631" y="1325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6" name="Line 143"/>
            <p:cNvSpPr>
              <a:spLocks noChangeShapeType="1"/>
            </p:cNvSpPr>
            <p:nvPr/>
          </p:nvSpPr>
          <p:spPr bwMode="auto">
            <a:xfrm>
              <a:off x="5631" y="149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" name="Rectangle 144"/>
            <p:cNvSpPr>
              <a:spLocks noChangeArrowheads="1"/>
            </p:cNvSpPr>
            <p:nvPr/>
          </p:nvSpPr>
          <p:spPr bwMode="auto">
            <a:xfrm>
              <a:off x="5631" y="1494"/>
              <a:ext cx="5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" name="Line 145"/>
            <p:cNvSpPr>
              <a:spLocks noChangeShapeType="1"/>
            </p:cNvSpPr>
            <p:nvPr/>
          </p:nvSpPr>
          <p:spPr bwMode="auto">
            <a:xfrm>
              <a:off x="5631" y="16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9" name="Rectangle 146"/>
            <p:cNvSpPr>
              <a:spLocks noChangeArrowheads="1"/>
            </p:cNvSpPr>
            <p:nvPr/>
          </p:nvSpPr>
          <p:spPr bwMode="auto">
            <a:xfrm>
              <a:off x="5631" y="1664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0" name="Line 147"/>
            <p:cNvSpPr>
              <a:spLocks noChangeShapeType="1"/>
            </p:cNvSpPr>
            <p:nvPr/>
          </p:nvSpPr>
          <p:spPr bwMode="auto">
            <a:xfrm>
              <a:off x="5631" y="183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1" name="Rectangle 148"/>
            <p:cNvSpPr>
              <a:spLocks noChangeArrowheads="1"/>
            </p:cNvSpPr>
            <p:nvPr/>
          </p:nvSpPr>
          <p:spPr bwMode="auto">
            <a:xfrm>
              <a:off x="5631" y="1833"/>
              <a:ext cx="5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2" name="Line 149"/>
            <p:cNvSpPr>
              <a:spLocks noChangeShapeType="1"/>
            </p:cNvSpPr>
            <p:nvPr/>
          </p:nvSpPr>
          <p:spPr bwMode="auto">
            <a:xfrm>
              <a:off x="5631" y="200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3" name="Rectangle 150"/>
            <p:cNvSpPr>
              <a:spLocks noChangeArrowheads="1"/>
            </p:cNvSpPr>
            <p:nvPr/>
          </p:nvSpPr>
          <p:spPr bwMode="auto">
            <a:xfrm>
              <a:off x="5631" y="2003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44" name="Group 153"/>
          <p:cNvGrpSpPr>
            <a:grpSpLocks noChangeAspect="1"/>
          </p:cNvGrpSpPr>
          <p:nvPr/>
        </p:nvGrpSpPr>
        <p:grpSpPr bwMode="auto">
          <a:xfrm>
            <a:off x="76200" y="3236913"/>
            <a:ext cx="9034463" cy="3595687"/>
            <a:chOff x="48" y="2039"/>
            <a:chExt cx="5691" cy="2265"/>
          </a:xfrm>
        </p:grpSpPr>
        <p:sp>
          <p:nvSpPr>
            <p:cNvPr id="1145" name="AutoShape 152"/>
            <p:cNvSpPr>
              <a:spLocks noChangeAspect="1" noChangeArrowheads="1" noTextEdit="1"/>
            </p:cNvSpPr>
            <p:nvPr/>
          </p:nvSpPr>
          <p:spPr bwMode="auto">
            <a:xfrm>
              <a:off x="48" y="2039"/>
              <a:ext cx="5664" cy="2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6" name="Rectangle 154"/>
            <p:cNvSpPr>
              <a:spLocks noChangeArrowheads="1"/>
            </p:cNvSpPr>
            <p:nvPr/>
          </p:nvSpPr>
          <p:spPr bwMode="auto">
            <a:xfrm>
              <a:off x="75" y="2061"/>
              <a:ext cx="53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Bundle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7" name="Rectangle 155"/>
            <p:cNvSpPr>
              <a:spLocks noChangeArrowheads="1"/>
            </p:cNvSpPr>
            <p:nvPr/>
          </p:nvSpPr>
          <p:spPr bwMode="auto">
            <a:xfrm>
              <a:off x="75" y="2250"/>
              <a:ext cx="629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Template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8" name="Rectangle 156"/>
            <p:cNvSpPr>
              <a:spLocks noChangeArrowheads="1"/>
            </p:cNvSpPr>
            <p:nvPr/>
          </p:nvSpPr>
          <p:spPr bwMode="auto">
            <a:xfrm>
              <a:off x="1051" y="2153"/>
              <a:ext cx="41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Slot 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9" name="Rectangle 157"/>
            <p:cNvSpPr>
              <a:spLocks noChangeArrowheads="1"/>
            </p:cNvSpPr>
            <p:nvPr/>
          </p:nvSpPr>
          <p:spPr bwMode="auto">
            <a:xfrm>
              <a:off x="2324" y="2153"/>
              <a:ext cx="41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Slot 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0" name="Rectangle 158"/>
            <p:cNvSpPr>
              <a:spLocks noChangeArrowheads="1"/>
            </p:cNvSpPr>
            <p:nvPr/>
          </p:nvSpPr>
          <p:spPr bwMode="auto">
            <a:xfrm>
              <a:off x="3777" y="2153"/>
              <a:ext cx="417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Slot 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1" name="Rectangle 159"/>
            <p:cNvSpPr>
              <a:spLocks noChangeArrowheads="1"/>
            </p:cNvSpPr>
            <p:nvPr/>
          </p:nvSpPr>
          <p:spPr bwMode="auto">
            <a:xfrm>
              <a:off x="5154" y="2061"/>
              <a:ext cx="585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Execute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2" name="Rectangle 160"/>
            <p:cNvSpPr>
              <a:spLocks noChangeArrowheads="1"/>
            </p:cNvSpPr>
            <p:nvPr/>
          </p:nvSpPr>
          <p:spPr bwMode="auto">
            <a:xfrm>
              <a:off x="5154" y="2250"/>
              <a:ext cx="41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Cycle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3" name="Rectangle 161"/>
            <p:cNvSpPr>
              <a:spLocks noChangeArrowheads="1"/>
            </p:cNvSpPr>
            <p:nvPr/>
          </p:nvSpPr>
          <p:spPr bwMode="auto">
            <a:xfrm>
              <a:off x="70" y="2440"/>
              <a:ext cx="51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8:  MMI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4" name="Rectangle 162"/>
            <p:cNvSpPr>
              <a:spLocks noChangeArrowheads="1"/>
            </p:cNvSpPr>
            <p:nvPr/>
          </p:nvSpPr>
          <p:spPr bwMode="auto">
            <a:xfrm>
              <a:off x="1045" y="2440"/>
              <a:ext cx="58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f0, 0(x1)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5" name="Rectangle 163"/>
            <p:cNvSpPr>
              <a:spLocks noChangeArrowheads="1"/>
            </p:cNvSpPr>
            <p:nvPr/>
          </p:nvSpPr>
          <p:spPr bwMode="auto">
            <a:xfrm>
              <a:off x="2319" y="2440"/>
              <a:ext cx="63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f6, -8(x1)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6" name="Rectangle 164"/>
            <p:cNvSpPr>
              <a:spLocks noChangeArrowheads="1"/>
            </p:cNvSpPr>
            <p:nvPr/>
          </p:nvSpPr>
          <p:spPr bwMode="auto">
            <a:xfrm>
              <a:off x="5148" y="2440"/>
              <a:ext cx="1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7" name="Rectangle 165"/>
            <p:cNvSpPr>
              <a:spLocks noChangeArrowheads="1"/>
            </p:cNvSpPr>
            <p:nvPr/>
          </p:nvSpPr>
          <p:spPr bwMode="auto">
            <a:xfrm>
              <a:off x="70" y="2608"/>
              <a:ext cx="48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9: MMI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8" name="Rectangle 166"/>
            <p:cNvSpPr>
              <a:spLocks noChangeArrowheads="1"/>
            </p:cNvSpPr>
            <p:nvPr/>
          </p:nvSpPr>
          <p:spPr bwMode="auto">
            <a:xfrm>
              <a:off x="1045" y="2608"/>
              <a:ext cx="7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f10, -16(x1)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9" name="Rectangle 167"/>
            <p:cNvSpPr>
              <a:spLocks noChangeArrowheads="1"/>
            </p:cNvSpPr>
            <p:nvPr/>
          </p:nvSpPr>
          <p:spPr bwMode="auto">
            <a:xfrm>
              <a:off x="2319" y="2608"/>
              <a:ext cx="7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f14, -24(x1)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0" name="Rectangle 168"/>
            <p:cNvSpPr>
              <a:spLocks noChangeArrowheads="1"/>
            </p:cNvSpPr>
            <p:nvPr/>
          </p:nvSpPr>
          <p:spPr bwMode="auto">
            <a:xfrm>
              <a:off x="5148" y="2608"/>
              <a:ext cx="1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1" name="Rectangle 169"/>
            <p:cNvSpPr>
              <a:spLocks noChangeArrowheads="1"/>
            </p:cNvSpPr>
            <p:nvPr/>
          </p:nvSpPr>
          <p:spPr bwMode="auto">
            <a:xfrm>
              <a:off x="70" y="2776"/>
              <a:ext cx="58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14: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2" name="Rectangle 170"/>
            <p:cNvSpPr>
              <a:spLocks noChangeArrowheads="1"/>
            </p:cNvSpPr>
            <p:nvPr/>
          </p:nvSpPr>
          <p:spPr bwMode="auto">
            <a:xfrm>
              <a:off x="1045" y="2776"/>
              <a:ext cx="7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f18, -32(x1)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3" name="Rectangle 171"/>
            <p:cNvSpPr>
              <a:spLocks noChangeArrowheads="1"/>
            </p:cNvSpPr>
            <p:nvPr/>
          </p:nvSpPr>
          <p:spPr bwMode="auto">
            <a:xfrm>
              <a:off x="2319" y="2776"/>
              <a:ext cx="7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f22, -40(x1)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4" name="Rectangle 172"/>
            <p:cNvSpPr>
              <a:spLocks noChangeArrowheads="1"/>
            </p:cNvSpPr>
            <p:nvPr/>
          </p:nvSpPr>
          <p:spPr bwMode="auto">
            <a:xfrm>
              <a:off x="3772" y="2776"/>
              <a:ext cx="73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dadd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f4, f0, f2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5" name="Rectangle 173"/>
            <p:cNvSpPr>
              <a:spLocks noChangeArrowheads="1"/>
            </p:cNvSpPr>
            <p:nvPr/>
          </p:nvSpPr>
          <p:spPr bwMode="auto">
            <a:xfrm>
              <a:off x="5148" y="2776"/>
              <a:ext cx="1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6" name="Rectangle 174"/>
            <p:cNvSpPr>
              <a:spLocks noChangeArrowheads="1"/>
            </p:cNvSpPr>
            <p:nvPr/>
          </p:nvSpPr>
          <p:spPr bwMode="auto">
            <a:xfrm>
              <a:off x="70" y="2944"/>
              <a:ext cx="58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14: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7" name="Rectangle 175"/>
            <p:cNvSpPr>
              <a:spLocks noChangeArrowheads="1"/>
            </p:cNvSpPr>
            <p:nvPr/>
          </p:nvSpPr>
          <p:spPr bwMode="auto">
            <a:xfrm>
              <a:off x="1045" y="2944"/>
              <a:ext cx="75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ld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f26, -48(x1)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8" name="Rectangle 176"/>
            <p:cNvSpPr>
              <a:spLocks noChangeArrowheads="1"/>
            </p:cNvSpPr>
            <p:nvPr/>
          </p:nvSpPr>
          <p:spPr bwMode="auto">
            <a:xfrm>
              <a:off x="3772" y="2944"/>
              <a:ext cx="73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1600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dadd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8, f6, f2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9" name="Rectangle 177"/>
            <p:cNvSpPr>
              <a:spLocks noChangeArrowheads="1"/>
            </p:cNvSpPr>
            <p:nvPr/>
          </p:nvSpPr>
          <p:spPr bwMode="auto">
            <a:xfrm>
              <a:off x="5148" y="2944"/>
              <a:ext cx="1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0" name="Rectangle 178"/>
            <p:cNvSpPr>
              <a:spLocks noChangeArrowheads="1"/>
            </p:cNvSpPr>
            <p:nvPr/>
          </p:nvSpPr>
          <p:spPr bwMode="auto">
            <a:xfrm>
              <a:off x="70" y="3112"/>
              <a:ext cx="58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15: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1" name="Rectangle 179"/>
            <p:cNvSpPr>
              <a:spLocks noChangeArrowheads="1"/>
            </p:cNvSpPr>
            <p:nvPr/>
          </p:nvSpPr>
          <p:spPr bwMode="auto">
            <a:xfrm>
              <a:off x="3772" y="3112"/>
              <a:ext cx="8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1600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dadd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12, f10, f2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2" name="Rectangle 180"/>
            <p:cNvSpPr>
              <a:spLocks noChangeArrowheads="1"/>
            </p:cNvSpPr>
            <p:nvPr/>
          </p:nvSpPr>
          <p:spPr bwMode="auto">
            <a:xfrm>
              <a:off x="5148" y="3112"/>
              <a:ext cx="1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3" name="Rectangle 181"/>
            <p:cNvSpPr>
              <a:spLocks noChangeArrowheads="1"/>
            </p:cNvSpPr>
            <p:nvPr/>
          </p:nvSpPr>
          <p:spPr bwMode="auto">
            <a:xfrm>
              <a:off x="70" y="3280"/>
              <a:ext cx="58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14: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5" name="Rectangle 183"/>
            <p:cNvSpPr>
              <a:spLocks noChangeArrowheads="1"/>
            </p:cNvSpPr>
            <p:nvPr/>
          </p:nvSpPr>
          <p:spPr bwMode="auto">
            <a:xfrm>
              <a:off x="3772" y="3280"/>
              <a:ext cx="8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1600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dadd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f16, f14, 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f2</a:t>
              </a:r>
              <a:endParaRPr lang="en-US" altLang="en-US" dirty="0"/>
            </a:p>
          </p:txBody>
        </p:sp>
        <p:sp>
          <p:nvSpPr>
            <p:cNvPr id="1176" name="Rectangle 184"/>
            <p:cNvSpPr>
              <a:spLocks noChangeArrowheads="1"/>
            </p:cNvSpPr>
            <p:nvPr/>
          </p:nvSpPr>
          <p:spPr bwMode="auto">
            <a:xfrm>
              <a:off x="5148" y="3280"/>
              <a:ext cx="1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7" name="Rectangle 185"/>
            <p:cNvSpPr>
              <a:spLocks noChangeArrowheads="1"/>
            </p:cNvSpPr>
            <p:nvPr/>
          </p:nvSpPr>
          <p:spPr bwMode="auto">
            <a:xfrm>
              <a:off x="70" y="3448"/>
              <a:ext cx="58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14: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8" name="Rectangle 186"/>
            <p:cNvSpPr>
              <a:spLocks noChangeArrowheads="1"/>
            </p:cNvSpPr>
            <p:nvPr/>
          </p:nvSpPr>
          <p:spPr bwMode="auto">
            <a:xfrm>
              <a:off x="2319" y="3448"/>
              <a:ext cx="6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sd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f8, -8(x1)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9" name="Rectangle 187"/>
            <p:cNvSpPr>
              <a:spLocks noChangeArrowheads="1"/>
            </p:cNvSpPr>
            <p:nvPr/>
          </p:nvSpPr>
          <p:spPr bwMode="auto">
            <a:xfrm>
              <a:off x="3772" y="3448"/>
              <a:ext cx="8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1600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dadd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f20, f18, 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f2</a:t>
              </a:r>
              <a:endParaRPr lang="en-US" altLang="en-US" dirty="0"/>
            </a:p>
          </p:txBody>
        </p:sp>
        <p:sp>
          <p:nvSpPr>
            <p:cNvPr id="1180" name="Rectangle 188"/>
            <p:cNvSpPr>
              <a:spLocks noChangeArrowheads="1"/>
            </p:cNvSpPr>
            <p:nvPr/>
          </p:nvSpPr>
          <p:spPr bwMode="auto">
            <a:xfrm>
              <a:off x="5148" y="3448"/>
              <a:ext cx="1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1" name="Rectangle 189"/>
            <p:cNvSpPr>
              <a:spLocks noChangeArrowheads="1"/>
            </p:cNvSpPr>
            <p:nvPr/>
          </p:nvSpPr>
          <p:spPr bwMode="auto">
            <a:xfrm>
              <a:off x="70" y="3616"/>
              <a:ext cx="58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15: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2" name="Rectangle 190"/>
            <p:cNvSpPr>
              <a:spLocks noChangeArrowheads="1"/>
            </p:cNvSpPr>
            <p:nvPr/>
          </p:nvSpPr>
          <p:spPr bwMode="auto">
            <a:xfrm>
              <a:off x="2319" y="3616"/>
              <a:ext cx="70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1600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sd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f12, 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-8(x1)</a:t>
              </a:r>
              <a:endParaRPr lang="en-US" altLang="en-US" dirty="0"/>
            </a:p>
          </p:txBody>
        </p:sp>
        <p:sp>
          <p:nvSpPr>
            <p:cNvPr id="1183" name="Rectangle 191"/>
            <p:cNvSpPr>
              <a:spLocks noChangeArrowheads="1"/>
            </p:cNvSpPr>
            <p:nvPr/>
          </p:nvSpPr>
          <p:spPr bwMode="auto">
            <a:xfrm>
              <a:off x="3772" y="3616"/>
              <a:ext cx="8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1600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dadd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f24, f22, 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f2</a:t>
              </a:r>
              <a:endParaRPr lang="en-US" altLang="en-US" dirty="0"/>
            </a:p>
          </p:txBody>
        </p:sp>
        <p:sp>
          <p:nvSpPr>
            <p:cNvPr id="1184" name="Rectangle 192"/>
            <p:cNvSpPr>
              <a:spLocks noChangeArrowheads="1"/>
            </p:cNvSpPr>
            <p:nvPr/>
          </p:nvSpPr>
          <p:spPr bwMode="auto">
            <a:xfrm>
              <a:off x="5148" y="3616"/>
              <a:ext cx="1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5" name="Rectangle 193"/>
            <p:cNvSpPr>
              <a:spLocks noChangeArrowheads="1"/>
            </p:cNvSpPr>
            <p:nvPr/>
          </p:nvSpPr>
          <p:spPr bwMode="auto">
            <a:xfrm>
              <a:off x="70" y="3784"/>
              <a:ext cx="58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14: MMF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6" name="Rectangle 194"/>
            <p:cNvSpPr>
              <a:spLocks noChangeArrowheads="1"/>
            </p:cNvSpPr>
            <p:nvPr/>
          </p:nvSpPr>
          <p:spPr bwMode="auto">
            <a:xfrm>
              <a:off x="2319" y="3784"/>
              <a:ext cx="70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1600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sd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f16, 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-8(x1)</a:t>
              </a:r>
              <a:endParaRPr lang="en-US" altLang="en-US" dirty="0"/>
            </a:p>
          </p:txBody>
        </p:sp>
        <p:sp>
          <p:nvSpPr>
            <p:cNvPr id="1187" name="Rectangle 195"/>
            <p:cNvSpPr>
              <a:spLocks noChangeArrowheads="1"/>
            </p:cNvSpPr>
            <p:nvPr/>
          </p:nvSpPr>
          <p:spPr bwMode="auto">
            <a:xfrm>
              <a:off x="3772" y="3784"/>
              <a:ext cx="8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dadd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f28,</a:t>
              </a:r>
              <a:r>
                <a:rPr kumimoji="0" lang="en-US" altLang="en-US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f26, f2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8" name="Rectangle 196"/>
            <p:cNvSpPr>
              <a:spLocks noChangeArrowheads="1"/>
            </p:cNvSpPr>
            <p:nvPr/>
          </p:nvSpPr>
          <p:spPr bwMode="auto">
            <a:xfrm>
              <a:off x="5148" y="3784"/>
              <a:ext cx="1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9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9" name="Rectangle 197"/>
            <p:cNvSpPr>
              <a:spLocks noChangeArrowheads="1"/>
            </p:cNvSpPr>
            <p:nvPr/>
          </p:nvSpPr>
          <p:spPr bwMode="auto">
            <a:xfrm>
              <a:off x="70" y="3952"/>
              <a:ext cx="48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9: MMI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0" name="Rectangle 198"/>
            <p:cNvSpPr>
              <a:spLocks noChangeArrowheads="1"/>
            </p:cNvSpPr>
            <p:nvPr/>
          </p:nvSpPr>
          <p:spPr bwMode="auto">
            <a:xfrm>
              <a:off x="1045" y="3952"/>
              <a:ext cx="70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1600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sd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f24, 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-8(x1)</a:t>
              </a:r>
              <a:endParaRPr lang="en-US" altLang="en-US" dirty="0"/>
            </a:p>
          </p:txBody>
        </p:sp>
        <p:sp>
          <p:nvSpPr>
            <p:cNvPr id="1191" name="Rectangle 199"/>
            <p:cNvSpPr>
              <a:spLocks noChangeArrowheads="1"/>
            </p:cNvSpPr>
            <p:nvPr/>
          </p:nvSpPr>
          <p:spPr bwMode="auto">
            <a:xfrm>
              <a:off x="2319" y="3952"/>
              <a:ext cx="70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1600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sd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f24, 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-8(x1)</a:t>
              </a:r>
              <a:endParaRPr lang="en-US" altLang="en-US" dirty="0"/>
            </a:p>
          </p:txBody>
        </p:sp>
        <p:sp>
          <p:nvSpPr>
            <p:cNvPr id="1192" name="Rectangle 200"/>
            <p:cNvSpPr>
              <a:spLocks noChangeArrowheads="1"/>
            </p:cNvSpPr>
            <p:nvPr/>
          </p:nvSpPr>
          <p:spPr bwMode="auto">
            <a:xfrm>
              <a:off x="5148" y="3952"/>
              <a:ext cx="1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3" name="Rectangle 201"/>
            <p:cNvSpPr>
              <a:spLocks noChangeArrowheads="1"/>
            </p:cNvSpPr>
            <p:nvPr/>
          </p:nvSpPr>
          <p:spPr bwMode="auto">
            <a:xfrm>
              <a:off x="70" y="4120"/>
              <a:ext cx="52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16: MIB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4" name="Rectangle 202"/>
            <p:cNvSpPr>
              <a:spLocks noChangeArrowheads="1"/>
            </p:cNvSpPr>
            <p:nvPr/>
          </p:nvSpPr>
          <p:spPr bwMode="auto">
            <a:xfrm>
              <a:off x="1045" y="4120"/>
              <a:ext cx="70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1600" dirty="0" err="1">
                  <a:solidFill>
                    <a:srgbClr val="000000"/>
                  </a:solidFill>
                  <a:latin typeface="Times New Roman" panose="02020603050405020304" pitchFamily="18" charset="0"/>
                </a:rPr>
                <a:t>sd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f28</a:t>
              </a:r>
              <a:r>
                <a:rPr lang="en-US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, -8(x1)</a:t>
              </a:r>
              <a:endParaRPr lang="en-US" altLang="en-US" dirty="0"/>
            </a:p>
          </p:txBody>
        </p:sp>
        <p:sp>
          <p:nvSpPr>
            <p:cNvPr id="1195" name="Rectangle 203"/>
            <p:cNvSpPr>
              <a:spLocks noChangeArrowheads="1"/>
            </p:cNvSpPr>
            <p:nvPr/>
          </p:nvSpPr>
          <p:spPr bwMode="auto">
            <a:xfrm>
              <a:off x="2319" y="4120"/>
              <a:ext cx="88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dirty="0" err="1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addui</a:t>
              </a:r>
              <a:r>
                <a:rPr lang="en-US" altLang="en-US" sz="16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x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1, x1, 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56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6" name="Rectangle 204"/>
            <p:cNvSpPr>
              <a:spLocks noChangeArrowheads="1"/>
            </p:cNvSpPr>
            <p:nvPr/>
          </p:nvSpPr>
          <p:spPr bwMode="auto">
            <a:xfrm>
              <a:off x="3772" y="4120"/>
              <a:ext cx="8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bne</a:t>
              </a:r>
              <a:r>
                <a: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x1, x2, Loop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7" name="Rectangle 205"/>
            <p:cNvSpPr>
              <a:spLocks noChangeArrowheads="1"/>
            </p:cNvSpPr>
            <p:nvPr/>
          </p:nvSpPr>
          <p:spPr bwMode="auto">
            <a:xfrm>
              <a:off x="5148" y="4120"/>
              <a:ext cx="19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8" name="Rectangle 206"/>
            <p:cNvSpPr>
              <a:spLocks noChangeArrowheads="1"/>
            </p:cNvSpPr>
            <p:nvPr/>
          </p:nvSpPr>
          <p:spPr bwMode="auto">
            <a:xfrm>
              <a:off x="48" y="2039"/>
              <a:ext cx="5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9" name="Rectangle 207"/>
            <p:cNvSpPr>
              <a:spLocks noChangeArrowheads="1"/>
            </p:cNvSpPr>
            <p:nvPr/>
          </p:nvSpPr>
          <p:spPr bwMode="auto">
            <a:xfrm>
              <a:off x="1024" y="2039"/>
              <a:ext cx="5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0" name="Rectangle 208"/>
            <p:cNvSpPr>
              <a:spLocks noChangeArrowheads="1"/>
            </p:cNvSpPr>
            <p:nvPr/>
          </p:nvSpPr>
          <p:spPr bwMode="auto">
            <a:xfrm>
              <a:off x="2297" y="2039"/>
              <a:ext cx="6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1" name="Rectangle 209"/>
            <p:cNvSpPr>
              <a:spLocks noChangeArrowheads="1"/>
            </p:cNvSpPr>
            <p:nvPr/>
          </p:nvSpPr>
          <p:spPr bwMode="auto">
            <a:xfrm>
              <a:off x="3750" y="2039"/>
              <a:ext cx="5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2" name="Rectangle 210"/>
            <p:cNvSpPr>
              <a:spLocks noChangeArrowheads="1"/>
            </p:cNvSpPr>
            <p:nvPr/>
          </p:nvSpPr>
          <p:spPr bwMode="auto">
            <a:xfrm>
              <a:off x="5127" y="2039"/>
              <a:ext cx="5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3" name="Line 211"/>
            <p:cNvSpPr>
              <a:spLocks noChangeShapeType="1"/>
            </p:cNvSpPr>
            <p:nvPr/>
          </p:nvSpPr>
          <p:spPr bwMode="auto">
            <a:xfrm>
              <a:off x="53" y="2039"/>
              <a:ext cx="565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4" name="Rectangle 212"/>
            <p:cNvSpPr>
              <a:spLocks noChangeArrowheads="1"/>
            </p:cNvSpPr>
            <p:nvPr/>
          </p:nvSpPr>
          <p:spPr bwMode="auto">
            <a:xfrm>
              <a:off x="53" y="2039"/>
              <a:ext cx="565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5" name="Rectangle 213"/>
            <p:cNvSpPr>
              <a:spLocks noChangeArrowheads="1"/>
            </p:cNvSpPr>
            <p:nvPr/>
          </p:nvSpPr>
          <p:spPr bwMode="auto">
            <a:xfrm>
              <a:off x="5707" y="2039"/>
              <a:ext cx="5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6" name="Line 214"/>
            <p:cNvSpPr>
              <a:spLocks noChangeShapeType="1"/>
            </p:cNvSpPr>
            <p:nvPr/>
          </p:nvSpPr>
          <p:spPr bwMode="auto">
            <a:xfrm>
              <a:off x="53" y="2418"/>
              <a:ext cx="565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7" name="Rectangle 215"/>
            <p:cNvSpPr>
              <a:spLocks noChangeArrowheads="1"/>
            </p:cNvSpPr>
            <p:nvPr/>
          </p:nvSpPr>
          <p:spPr bwMode="auto">
            <a:xfrm>
              <a:off x="53" y="2418"/>
              <a:ext cx="5659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8" name="Line 216"/>
            <p:cNvSpPr>
              <a:spLocks noChangeShapeType="1"/>
            </p:cNvSpPr>
            <p:nvPr/>
          </p:nvSpPr>
          <p:spPr bwMode="auto">
            <a:xfrm>
              <a:off x="5127" y="2044"/>
              <a:ext cx="0" cy="5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9" name="Rectangle 217"/>
            <p:cNvSpPr>
              <a:spLocks noChangeArrowheads="1"/>
            </p:cNvSpPr>
            <p:nvPr/>
          </p:nvSpPr>
          <p:spPr bwMode="auto">
            <a:xfrm>
              <a:off x="5127" y="2044"/>
              <a:ext cx="5" cy="5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0" name="Line 218"/>
            <p:cNvSpPr>
              <a:spLocks noChangeShapeType="1"/>
            </p:cNvSpPr>
            <p:nvPr/>
          </p:nvSpPr>
          <p:spPr bwMode="auto">
            <a:xfrm>
              <a:off x="53" y="2586"/>
              <a:ext cx="506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1" name="Rectangle 219"/>
            <p:cNvSpPr>
              <a:spLocks noChangeArrowheads="1"/>
            </p:cNvSpPr>
            <p:nvPr/>
          </p:nvSpPr>
          <p:spPr bwMode="auto">
            <a:xfrm>
              <a:off x="53" y="2586"/>
              <a:ext cx="506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2" name="Line 220"/>
            <p:cNvSpPr>
              <a:spLocks noChangeShapeType="1"/>
            </p:cNvSpPr>
            <p:nvPr/>
          </p:nvSpPr>
          <p:spPr bwMode="auto">
            <a:xfrm>
              <a:off x="5137" y="2586"/>
              <a:ext cx="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3" name="Rectangle 221"/>
            <p:cNvSpPr>
              <a:spLocks noChangeArrowheads="1"/>
            </p:cNvSpPr>
            <p:nvPr/>
          </p:nvSpPr>
          <p:spPr bwMode="auto">
            <a:xfrm>
              <a:off x="5137" y="2586"/>
              <a:ext cx="575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4" name="Rectangle 222"/>
            <p:cNvSpPr>
              <a:spLocks noChangeArrowheads="1"/>
            </p:cNvSpPr>
            <p:nvPr/>
          </p:nvSpPr>
          <p:spPr bwMode="auto">
            <a:xfrm>
              <a:off x="5121" y="2586"/>
              <a:ext cx="16" cy="17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5" name="Line 223"/>
            <p:cNvSpPr>
              <a:spLocks noChangeShapeType="1"/>
            </p:cNvSpPr>
            <p:nvPr/>
          </p:nvSpPr>
          <p:spPr bwMode="auto">
            <a:xfrm>
              <a:off x="53" y="2754"/>
              <a:ext cx="506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6" name="Rectangle 224"/>
            <p:cNvSpPr>
              <a:spLocks noChangeArrowheads="1"/>
            </p:cNvSpPr>
            <p:nvPr/>
          </p:nvSpPr>
          <p:spPr bwMode="auto">
            <a:xfrm>
              <a:off x="53" y="2754"/>
              <a:ext cx="506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7" name="Line 225"/>
            <p:cNvSpPr>
              <a:spLocks noChangeShapeType="1"/>
            </p:cNvSpPr>
            <p:nvPr/>
          </p:nvSpPr>
          <p:spPr bwMode="auto">
            <a:xfrm>
              <a:off x="5137" y="2754"/>
              <a:ext cx="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8" name="Rectangle 226"/>
            <p:cNvSpPr>
              <a:spLocks noChangeArrowheads="1"/>
            </p:cNvSpPr>
            <p:nvPr/>
          </p:nvSpPr>
          <p:spPr bwMode="auto">
            <a:xfrm>
              <a:off x="5137" y="2754"/>
              <a:ext cx="575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9" name="Line 227"/>
            <p:cNvSpPr>
              <a:spLocks noChangeShapeType="1"/>
            </p:cNvSpPr>
            <p:nvPr/>
          </p:nvSpPr>
          <p:spPr bwMode="auto">
            <a:xfrm>
              <a:off x="53" y="2922"/>
              <a:ext cx="565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0" name="Rectangle 228"/>
            <p:cNvSpPr>
              <a:spLocks noChangeArrowheads="1"/>
            </p:cNvSpPr>
            <p:nvPr/>
          </p:nvSpPr>
          <p:spPr bwMode="auto">
            <a:xfrm>
              <a:off x="53" y="2922"/>
              <a:ext cx="5659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1" name="Line 229"/>
            <p:cNvSpPr>
              <a:spLocks noChangeShapeType="1"/>
            </p:cNvSpPr>
            <p:nvPr/>
          </p:nvSpPr>
          <p:spPr bwMode="auto">
            <a:xfrm>
              <a:off x="5127" y="2760"/>
              <a:ext cx="0" cy="3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2" name="Rectangle 230"/>
            <p:cNvSpPr>
              <a:spLocks noChangeArrowheads="1"/>
            </p:cNvSpPr>
            <p:nvPr/>
          </p:nvSpPr>
          <p:spPr bwMode="auto">
            <a:xfrm>
              <a:off x="5127" y="2760"/>
              <a:ext cx="5" cy="33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3" name="Line 231"/>
            <p:cNvSpPr>
              <a:spLocks noChangeShapeType="1"/>
            </p:cNvSpPr>
            <p:nvPr/>
          </p:nvSpPr>
          <p:spPr bwMode="auto">
            <a:xfrm>
              <a:off x="53" y="3090"/>
              <a:ext cx="506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4" name="Rectangle 232"/>
            <p:cNvSpPr>
              <a:spLocks noChangeArrowheads="1"/>
            </p:cNvSpPr>
            <p:nvPr/>
          </p:nvSpPr>
          <p:spPr bwMode="auto">
            <a:xfrm>
              <a:off x="53" y="3090"/>
              <a:ext cx="506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5" name="Line 233"/>
            <p:cNvSpPr>
              <a:spLocks noChangeShapeType="1"/>
            </p:cNvSpPr>
            <p:nvPr/>
          </p:nvSpPr>
          <p:spPr bwMode="auto">
            <a:xfrm>
              <a:off x="5137" y="3090"/>
              <a:ext cx="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6" name="Rectangle 234"/>
            <p:cNvSpPr>
              <a:spLocks noChangeArrowheads="1"/>
            </p:cNvSpPr>
            <p:nvPr/>
          </p:nvSpPr>
          <p:spPr bwMode="auto">
            <a:xfrm>
              <a:off x="5137" y="3090"/>
              <a:ext cx="575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7" name="Rectangle 235"/>
            <p:cNvSpPr>
              <a:spLocks noChangeArrowheads="1"/>
            </p:cNvSpPr>
            <p:nvPr/>
          </p:nvSpPr>
          <p:spPr bwMode="auto">
            <a:xfrm>
              <a:off x="5121" y="3090"/>
              <a:ext cx="16" cy="17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8" name="Line 236"/>
            <p:cNvSpPr>
              <a:spLocks noChangeShapeType="1"/>
            </p:cNvSpPr>
            <p:nvPr/>
          </p:nvSpPr>
          <p:spPr bwMode="auto">
            <a:xfrm>
              <a:off x="53" y="3259"/>
              <a:ext cx="506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" name="Rectangle 237"/>
            <p:cNvSpPr>
              <a:spLocks noChangeArrowheads="1"/>
            </p:cNvSpPr>
            <p:nvPr/>
          </p:nvSpPr>
          <p:spPr bwMode="auto">
            <a:xfrm>
              <a:off x="53" y="3259"/>
              <a:ext cx="5068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" name="Line 238"/>
            <p:cNvSpPr>
              <a:spLocks noChangeShapeType="1"/>
            </p:cNvSpPr>
            <p:nvPr/>
          </p:nvSpPr>
          <p:spPr bwMode="auto">
            <a:xfrm>
              <a:off x="5137" y="3259"/>
              <a:ext cx="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" name="Rectangle 239"/>
            <p:cNvSpPr>
              <a:spLocks noChangeArrowheads="1"/>
            </p:cNvSpPr>
            <p:nvPr/>
          </p:nvSpPr>
          <p:spPr bwMode="auto">
            <a:xfrm>
              <a:off x="5137" y="3259"/>
              <a:ext cx="575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2" name="Line 240"/>
            <p:cNvSpPr>
              <a:spLocks noChangeShapeType="1"/>
            </p:cNvSpPr>
            <p:nvPr/>
          </p:nvSpPr>
          <p:spPr bwMode="auto">
            <a:xfrm>
              <a:off x="53" y="3427"/>
              <a:ext cx="565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3" name="Rectangle 241"/>
            <p:cNvSpPr>
              <a:spLocks noChangeArrowheads="1"/>
            </p:cNvSpPr>
            <p:nvPr/>
          </p:nvSpPr>
          <p:spPr bwMode="auto">
            <a:xfrm>
              <a:off x="53" y="3427"/>
              <a:ext cx="565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4" name="Line 242"/>
            <p:cNvSpPr>
              <a:spLocks noChangeShapeType="1"/>
            </p:cNvSpPr>
            <p:nvPr/>
          </p:nvSpPr>
          <p:spPr bwMode="auto">
            <a:xfrm>
              <a:off x="5127" y="3264"/>
              <a:ext cx="0" cy="3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5" name="Rectangle 243"/>
            <p:cNvSpPr>
              <a:spLocks noChangeArrowheads="1"/>
            </p:cNvSpPr>
            <p:nvPr/>
          </p:nvSpPr>
          <p:spPr bwMode="auto">
            <a:xfrm>
              <a:off x="5127" y="3264"/>
              <a:ext cx="5" cy="33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6" name="Line 244"/>
            <p:cNvSpPr>
              <a:spLocks noChangeShapeType="1"/>
            </p:cNvSpPr>
            <p:nvPr/>
          </p:nvSpPr>
          <p:spPr bwMode="auto">
            <a:xfrm>
              <a:off x="53" y="3595"/>
              <a:ext cx="506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7" name="Rectangle 245"/>
            <p:cNvSpPr>
              <a:spLocks noChangeArrowheads="1"/>
            </p:cNvSpPr>
            <p:nvPr/>
          </p:nvSpPr>
          <p:spPr bwMode="auto">
            <a:xfrm>
              <a:off x="53" y="3595"/>
              <a:ext cx="5068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8" name="Line 246"/>
            <p:cNvSpPr>
              <a:spLocks noChangeShapeType="1"/>
            </p:cNvSpPr>
            <p:nvPr/>
          </p:nvSpPr>
          <p:spPr bwMode="auto">
            <a:xfrm>
              <a:off x="5137" y="3595"/>
              <a:ext cx="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" name="Rectangle 247"/>
            <p:cNvSpPr>
              <a:spLocks noChangeArrowheads="1"/>
            </p:cNvSpPr>
            <p:nvPr/>
          </p:nvSpPr>
          <p:spPr bwMode="auto">
            <a:xfrm>
              <a:off x="5137" y="3595"/>
              <a:ext cx="575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" name="Rectangle 248"/>
            <p:cNvSpPr>
              <a:spLocks noChangeArrowheads="1"/>
            </p:cNvSpPr>
            <p:nvPr/>
          </p:nvSpPr>
          <p:spPr bwMode="auto">
            <a:xfrm>
              <a:off x="5121" y="3595"/>
              <a:ext cx="16" cy="17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" name="Line 249"/>
            <p:cNvSpPr>
              <a:spLocks noChangeShapeType="1"/>
            </p:cNvSpPr>
            <p:nvPr/>
          </p:nvSpPr>
          <p:spPr bwMode="auto">
            <a:xfrm>
              <a:off x="53" y="3763"/>
              <a:ext cx="506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2" name="Rectangle 250"/>
            <p:cNvSpPr>
              <a:spLocks noChangeArrowheads="1"/>
            </p:cNvSpPr>
            <p:nvPr/>
          </p:nvSpPr>
          <p:spPr bwMode="auto">
            <a:xfrm>
              <a:off x="53" y="3763"/>
              <a:ext cx="5068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3" name="Line 251"/>
            <p:cNvSpPr>
              <a:spLocks noChangeShapeType="1"/>
            </p:cNvSpPr>
            <p:nvPr/>
          </p:nvSpPr>
          <p:spPr bwMode="auto">
            <a:xfrm>
              <a:off x="5137" y="3763"/>
              <a:ext cx="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4" name="Rectangle 252"/>
            <p:cNvSpPr>
              <a:spLocks noChangeArrowheads="1"/>
            </p:cNvSpPr>
            <p:nvPr/>
          </p:nvSpPr>
          <p:spPr bwMode="auto">
            <a:xfrm>
              <a:off x="5137" y="3763"/>
              <a:ext cx="575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5" name="Line 253"/>
            <p:cNvSpPr>
              <a:spLocks noChangeShapeType="1"/>
            </p:cNvSpPr>
            <p:nvPr/>
          </p:nvSpPr>
          <p:spPr bwMode="auto">
            <a:xfrm>
              <a:off x="5127" y="3768"/>
              <a:ext cx="0" cy="16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6" name="Rectangle 254"/>
            <p:cNvSpPr>
              <a:spLocks noChangeArrowheads="1"/>
            </p:cNvSpPr>
            <p:nvPr/>
          </p:nvSpPr>
          <p:spPr bwMode="auto">
            <a:xfrm>
              <a:off x="5127" y="3768"/>
              <a:ext cx="5" cy="1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7" name="Line 255"/>
            <p:cNvSpPr>
              <a:spLocks noChangeShapeType="1"/>
            </p:cNvSpPr>
            <p:nvPr/>
          </p:nvSpPr>
          <p:spPr bwMode="auto">
            <a:xfrm>
              <a:off x="53" y="3931"/>
              <a:ext cx="506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8" name="Rectangle 256"/>
            <p:cNvSpPr>
              <a:spLocks noChangeArrowheads="1"/>
            </p:cNvSpPr>
            <p:nvPr/>
          </p:nvSpPr>
          <p:spPr bwMode="auto">
            <a:xfrm>
              <a:off x="53" y="3931"/>
              <a:ext cx="5068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" name="Line 257"/>
            <p:cNvSpPr>
              <a:spLocks noChangeShapeType="1"/>
            </p:cNvSpPr>
            <p:nvPr/>
          </p:nvSpPr>
          <p:spPr bwMode="auto">
            <a:xfrm>
              <a:off x="5137" y="3931"/>
              <a:ext cx="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" name="Rectangle 258"/>
            <p:cNvSpPr>
              <a:spLocks noChangeArrowheads="1"/>
            </p:cNvSpPr>
            <p:nvPr/>
          </p:nvSpPr>
          <p:spPr bwMode="auto">
            <a:xfrm>
              <a:off x="5137" y="3931"/>
              <a:ext cx="575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1" name="Rectangle 259"/>
            <p:cNvSpPr>
              <a:spLocks noChangeArrowheads="1"/>
            </p:cNvSpPr>
            <p:nvPr/>
          </p:nvSpPr>
          <p:spPr bwMode="auto">
            <a:xfrm>
              <a:off x="5121" y="3931"/>
              <a:ext cx="16" cy="17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2" name="Line 260"/>
            <p:cNvSpPr>
              <a:spLocks noChangeShapeType="1"/>
            </p:cNvSpPr>
            <p:nvPr/>
          </p:nvSpPr>
          <p:spPr bwMode="auto">
            <a:xfrm>
              <a:off x="53" y="4099"/>
              <a:ext cx="506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3" name="Rectangle 261"/>
            <p:cNvSpPr>
              <a:spLocks noChangeArrowheads="1"/>
            </p:cNvSpPr>
            <p:nvPr/>
          </p:nvSpPr>
          <p:spPr bwMode="auto">
            <a:xfrm>
              <a:off x="53" y="4099"/>
              <a:ext cx="5068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4" name="Line 262"/>
            <p:cNvSpPr>
              <a:spLocks noChangeShapeType="1"/>
            </p:cNvSpPr>
            <p:nvPr/>
          </p:nvSpPr>
          <p:spPr bwMode="auto">
            <a:xfrm>
              <a:off x="5137" y="4099"/>
              <a:ext cx="5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5" name="Rectangle 263"/>
            <p:cNvSpPr>
              <a:spLocks noChangeArrowheads="1"/>
            </p:cNvSpPr>
            <p:nvPr/>
          </p:nvSpPr>
          <p:spPr bwMode="auto">
            <a:xfrm>
              <a:off x="5137" y="4099"/>
              <a:ext cx="575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6" name="Line 264"/>
            <p:cNvSpPr>
              <a:spLocks noChangeShapeType="1"/>
            </p:cNvSpPr>
            <p:nvPr/>
          </p:nvSpPr>
          <p:spPr bwMode="auto">
            <a:xfrm>
              <a:off x="48" y="2039"/>
              <a:ext cx="0" cy="22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7" name="Rectangle 265"/>
            <p:cNvSpPr>
              <a:spLocks noChangeArrowheads="1"/>
            </p:cNvSpPr>
            <p:nvPr/>
          </p:nvSpPr>
          <p:spPr bwMode="auto">
            <a:xfrm>
              <a:off x="48" y="2039"/>
              <a:ext cx="5" cy="22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8" name="Line 266"/>
            <p:cNvSpPr>
              <a:spLocks noChangeShapeType="1"/>
            </p:cNvSpPr>
            <p:nvPr/>
          </p:nvSpPr>
          <p:spPr bwMode="auto">
            <a:xfrm>
              <a:off x="1024" y="2044"/>
              <a:ext cx="0" cy="22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9" name="Rectangle 267"/>
            <p:cNvSpPr>
              <a:spLocks noChangeArrowheads="1"/>
            </p:cNvSpPr>
            <p:nvPr/>
          </p:nvSpPr>
          <p:spPr bwMode="auto">
            <a:xfrm>
              <a:off x="1024" y="2044"/>
              <a:ext cx="5" cy="22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0" name="Line 268"/>
            <p:cNvSpPr>
              <a:spLocks noChangeShapeType="1"/>
            </p:cNvSpPr>
            <p:nvPr/>
          </p:nvSpPr>
          <p:spPr bwMode="auto">
            <a:xfrm>
              <a:off x="2297" y="2044"/>
              <a:ext cx="0" cy="22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1" name="Rectangle 269"/>
            <p:cNvSpPr>
              <a:spLocks noChangeArrowheads="1"/>
            </p:cNvSpPr>
            <p:nvPr/>
          </p:nvSpPr>
          <p:spPr bwMode="auto">
            <a:xfrm>
              <a:off x="2297" y="2044"/>
              <a:ext cx="6" cy="22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2" name="Line 270"/>
            <p:cNvSpPr>
              <a:spLocks noChangeShapeType="1"/>
            </p:cNvSpPr>
            <p:nvPr/>
          </p:nvSpPr>
          <p:spPr bwMode="auto">
            <a:xfrm>
              <a:off x="3750" y="2044"/>
              <a:ext cx="0" cy="22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3" name="Rectangle 271"/>
            <p:cNvSpPr>
              <a:spLocks noChangeArrowheads="1"/>
            </p:cNvSpPr>
            <p:nvPr/>
          </p:nvSpPr>
          <p:spPr bwMode="auto">
            <a:xfrm>
              <a:off x="3750" y="2044"/>
              <a:ext cx="5" cy="22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4" name="Line 272"/>
            <p:cNvSpPr>
              <a:spLocks noChangeShapeType="1"/>
            </p:cNvSpPr>
            <p:nvPr/>
          </p:nvSpPr>
          <p:spPr bwMode="auto">
            <a:xfrm>
              <a:off x="5127" y="4104"/>
              <a:ext cx="0" cy="1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5" name="Rectangle 273"/>
            <p:cNvSpPr>
              <a:spLocks noChangeArrowheads="1"/>
            </p:cNvSpPr>
            <p:nvPr/>
          </p:nvSpPr>
          <p:spPr bwMode="auto">
            <a:xfrm>
              <a:off x="5127" y="4104"/>
              <a:ext cx="5" cy="1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6" name="Line 274"/>
            <p:cNvSpPr>
              <a:spLocks noChangeShapeType="1"/>
            </p:cNvSpPr>
            <p:nvPr/>
          </p:nvSpPr>
          <p:spPr bwMode="auto">
            <a:xfrm>
              <a:off x="53" y="4267"/>
              <a:ext cx="565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7" name="Rectangle 275"/>
            <p:cNvSpPr>
              <a:spLocks noChangeArrowheads="1"/>
            </p:cNvSpPr>
            <p:nvPr/>
          </p:nvSpPr>
          <p:spPr bwMode="auto">
            <a:xfrm>
              <a:off x="53" y="4267"/>
              <a:ext cx="565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8" name="Line 276"/>
            <p:cNvSpPr>
              <a:spLocks noChangeShapeType="1"/>
            </p:cNvSpPr>
            <p:nvPr/>
          </p:nvSpPr>
          <p:spPr bwMode="auto">
            <a:xfrm>
              <a:off x="5707" y="2044"/>
              <a:ext cx="0" cy="22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9" name="Rectangle 277"/>
            <p:cNvSpPr>
              <a:spLocks noChangeArrowheads="1"/>
            </p:cNvSpPr>
            <p:nvPr/>
          </p:nvSpPr>
          <p:spPr bwMode="auto">
            <a:xfrm>
              <a:off x="5707" y="2044"/>
              <a:ext cx="5" cy="222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0" name="Line 278"/>
            <p:cNvSpPr>
              <a:spLocks noChangeShapeType="1"/>
            </p:cNvSpPr>
            <p:nvPr/>
          </p:nvSpPr>
          <p:spPr bwMode="auto">
            <a:xfrm>
              <a:off x="48" y="427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1" name="Rectangle 279"/>
            <p:cNvSpPr>
              <a:spLocks noChangeArrowheads="1"/>
            </p:cNvSpPr>
            <p:nvPr/>
          </p:nvSpPr>
          <p:spPr bwMode="auto">
            <a:xfrm>
              <a:off x="48" y="4272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2" name="Line 280"/>
            <p:cNvSpPr>
              <a:spLocks noChangeShapeType="1"/>
            </p:cNvSpPr>
            <p:nvPr/>
          </p:nvSpPr>
          <p:spPr bwMode="auto">
            <a:xfrm>
              <a:off x="1024" y="427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3" name="Rectangle 281"/>
            <p:cNvSpPr>
              <a:spLocks noChangeArrowheads="1"/>
            </p:cNvSpPr>
            <p:nvPr/>
          </p:nvSpPr>
          <p:spPr bwMode="auto">
            <a:xfrm>
              <a:off x="1024" y="4272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4" name="Line 282"/>
            <p:cNvSpPr>
              <a:spLocks noChangeShapeType="1"/>
            </p:cNvSpPr>
            <p:nvPr/>
          </p:nvSpPr>
          <p:spPr bwMode="auto">
            <a:xfrm>
              <a:off x="2297" y="427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5" name="Rectangle 283"/>
            <p:cNvSpPr>
              <a:spLocks noChangeArrowheads="1"/>
            </p:cNvSpPr>
            <p:nvPr/>
          </p:nvSpPr>
          <p:spPr bwMode="auto">
            <a:xfrm>
              <a:off x="2297" y="4272"/>
              <a:ext cx="6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6" name="Line 284"/>
            <p:cNvSpPr>
              <a:spLocks noChangeShapeType="1"/>
            </p:cNvSpPr>
            <p:nvPr/>
          </p:nvSpPr>
          <p:spPr bwMode="auto">
            <a:xfrm>
              <a:off x="3750" y="427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7" name="Rectangle 285"/>
            <p:cNvSpPr>
              <a:spLocks noChangeArrowheads="1"/>
            </p:cNvSpPr>
            <p:nvPr/>
          </p:nvSpPr>
          <p:spPr bwMode="auto">
            <a:xfrm>
              <a:off x="3750" y="4272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8" name="Line 286"/>
            <p:cNvSpPr>
              <a:spLocks noChangeShapeType="1"/>
            </p:cNvSpPr>
            <p:nvPr/>
          </p:nvSpPr>
          <p:spPr bwMode="auto">
            <a:xfrm>
              <a:off x="5127" y="427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9" name="Rectangle 287"/>
            <p:cNvSpPr>
              <a:spLocks noChangeArrowheads="1"/>
            </p:cNvSpPr>
            <p:nvPr/>
          </p:nvSpPr>
          <p:spPr bwMode="auto">
            <a:xfrm>
              <a:off x="5127" y="4272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0" name="Line 288"/>
            <p:cNvSpPr>
              <a:spLocks noChangeShapeType="1"/>
            </p:cNvSpPr>
            <p:nvPr/>
          </p:nvSpPr>
          <p:spPr bwMode="auto">
            <a:xfrm>
              <a:off x="5707" y="427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1" name="Rectangle 289"/>
            <p:cNvSpPr>
              <a:spLocks noChangeArrowheads="1"/>
            </p:cNvSpPr>
            <p:nvPr/>
          </p:nvSpPr>
          <p:spPr bwMode="auto">
            <a:xfrm>
              <a:off x="5707" y="4272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2" name="Line 290"/>
            <p:cNvSpPr>
              <a:spLocks noChangeShapeType="1"/>
            </p:cNvSpPr>
            <p:nvPr/>
          </p:nvSpPr>
          <p:spPr bwMode="auto">
            <a:xfrm>
              <a:off x="5712" y="203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3" name="Rectangle 291"/>
            <p:cNvSpPr>
              <a:spLocks noChangeArrowheads="1"/>
            </p:cNvSpPr>
            <p:nvPr/>
          </p:nvSpPr>
          <p:spPr bwMode="auto">
            <a:xfrm>
              <a:off x="5712" y="2039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4" name="Line 292"/>
            <p:cNvSpPr>
              <a:spLocks noChangeShapeType="1"/>
            </p:cNvSpPr>
            <p:nvPr/>
          </p:nvSpPr>
          <p:spPr bwMode="auto">
            <a:xfrm>
              <a:off x="5712" y="241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5" name="Rectangle 293"/>
            <p:cNvSpPr>
              <a:spLocks noChangeArrowheads="1"/>
            </p:cNvSpPr>
            <p:nvPr/>
          </p:nvSpPr>
          <p:spPr bwMode="auto">
            <a:xfrm>
              <a:off x="5712" y="2418"/>
              <a:ext cx="5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6" name="Line 294"/>
            <p:cNvSpPr>
              <a:spLocks noChangeShapeType="1"/>
            </p:cNvSpPr>
            <p:nvPr/>
          </p:nvSpPr>
          <p:spPr bwMode="auto">
            <a:xfrm>
              <a:off x="5712" y="258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7" name="Rectangle 295"/>
            <p:cNvSpPr>
              <a:spLocks noChangeArrowheads="1"/>
            </p:cNvSpPr>
            <p:nvPr/>
          </p:nvSpPr>
          <p:spPr bwMode="auto">
            <a:xfrm>
              <a:off x="5712" y="2586"/>
              <a:ext cx="5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8" name="Line 296"/>
            <p:cNvSpPr>
              <a:spLocks noChangeShapeType="1"/>
            </p:cNvSpPr>
            <p:nvPr/>
          </p:nvSpPr>
          <p:spPr bwMode="auto">
            <a:xfrm>
              <a:off x="5712" y="275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9" name="Rectangle 297"/>
            <p:cNvSpPr>
              <a:spLocks noChangeArrowheads="1"/>
            </p:cNvSpPr>
            <p:nvPr/>
          </p:nvSpPr>
          <p:spPr bwMode="auto">
            <a:xfrm>
              <a:off x="5712" y="2754"/>
              <a:ext cx="5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0" name="Line 298"/>
            <p:cNvSpPr>
              <a:spLocks noChangeShapeType="1"/>
            </p:cNvSpPr>
            <p:nvPr/>
          </p:nvSpPr>
          <p:spPr bwMode="auto">
            <a:xfrm>
              <a:off x="5712" y="292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1" name="Rectangle 299"/>
            <p:cNvSpPr>
              <a:spLocks noChangeArrowheads="1"/>
            </p:cNvSpPr>
            <p:nvPr/>
          </p:nvSpPr>
          <p:spPr bwMode="auto">
            <a:xfrm>
              <a:off x="5712" y="2922"/>
              <a:ext cx="5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2" name="Line 300"/>
            <p:cNvSpPr>
              <a:spLocks noChangeShapeType="1"/>
            </p:cNvSpPr>
            <p:nvPr/>
          </p:nvSpPr>
          <p:spPr bwMode="auto">
            <a:xfrm>
              <a:off x="5712" y="309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3" name="Rectangle 301"/>
            <p:cNvSpPr>
              <a:spLocks noChangeArrowheads="1"/>
            </p:cNvSpPr>
            <p:nvPr/>
          </p:nvSpPr>
          <p:spPr bwMode="auto">
            <a:xfrm>
              <a:off x="5712" y="3090"/>
              <a:ext cx="5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4" name="Line 302"/>
            <p:cNvSpPr>
              <a:spLocks noChangeShapeType="1"/>
            </p:cNvSpPr>
            <p:nvPr/>
          </p:nvSpPr>
          <p:spPr bwMode="auto">
            <a:xfrm>
              <a:off x="5712" y="32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5" name="Rectangle 303"/>
            <p:cNvSpPr>
              <a:spLocks noChangeArrowheads="1"/>
            </p:cNvSpPr>
            <p:nvPr/>
          </p:nvSpPr>
          <p:spPr bwMode="auto">
            <a:xfrm>
              <a:off x="5712" y="3259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6" name="Line 304"/>
            <p:cNvSpPr>
              <a:spLocks noChangeShapeType="1"/>
            </p:cNvSpPr>
            <p:nvPr/>
          </p:nvSpPr>
          <p:spPr bwMode="auto">
            <a:xfrm>
              <a:off x="5712" y="342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7" name="Rectangle 305"/>
            <p:cNvSpPr>
              <a:spLocks noChangeArrowheads="1"/>
            </p:cNvSpPr>
            <p:nvPr/>
          </p:nvSpPr>
          <p:spPr bwMode="auto">
            <a:xfrm>
              <a:off x="5712" y="3427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" name="Line 306"/>
            <p:cNvSpPr>
              <a:spLocks noChangeShapeType="1"/>
            </p:cNvSpPr>
            <p:nvPr/>
          </p:nvSpPr>
          <p:spPr bwMode="auto">
            <a:xfrm>
              <a:off x="5712" y="3595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" name="Rectangle 307"/>
            <p:cNvSpPr>
              <a:spLocks noChangeArrowheads="1"/>
            </p:cNvSpPr>
            <p:nvPr/>
          </p:nvSpPr>
          <p:spPr bwMode="auto">
            <a:xfrm>
              <a:off x="5712" y="3595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" name="Line 308"/>
            <p:cNvSpPr>
              <a:spLocks noChangeShapeType="1"/>
            </p:cNvSpPr>
            <p:nvPr/>
          </p:nvSpPr>
          <p:spPr bwMode="auto">
            <a:xfrm>
              <a:off x="5712" y="376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" name="Rectangle 309"/>
            <p:cNvSpPr>
              <a:spLocks noChangeArrowheads="1"/>
            </p:cNvSpPr>
            <p:nvPr/>
          </p:nvSpPr>
          <p:spPr bwMode="auto">
            <a:xfrm>
              <a:off x="5712" y="3763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" name="Line 310"/>
            <p:cNvSpPr>
              <a:spLocks noChangeShapeType="1"/>
            </p:cNvSpPr>
            <p:nvPr/>
          </p:nvSpPr>
          <p:spPr bwMode="auto">
            <a:xfrm>
              <a:off x="5712" y="39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" name="Rectangle 311"/>
            <p:cNvSpPr>
              <a:spLocks noChangeArrowheads="1"/>
            </p:cNvSpPr>
            <p:nvPr/>
          </p:nvSpPr>
          <p:spPr bwMode="auto">
            <a:xfrm>
              <a:off x="5712" y="3931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" name="Line 312"/>
            <p:cNvSpPr>
              <a:spLocks noChangeShapeType="1"/>
            </p:cNvSpPr>
            <p:nvPr/>
          </p:nvSpPr>
          <p:spPr bwMode="auto">
            <a:xfrm>
              <a:off x="5712" y="409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" name="Rectangle 313"/>
            <p:cNvSpPr>
              <a:spLocks noChangeArrowheads="1"/>
            </p:cNvSpPr>
            <p:nvPr/>
          </p:nvSpPr>
          <p:spPr bwMode="auto">
            <a:xfrm>
              <a:off x="5712" y="4099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" name="Line 314"/>
            <p:cNvSpPr>
              <a:spLocks noChangeShapeType="1"/>
            </p:cNvSpPr>
            <p:nvPr/>
          </p:nvSpPr>
          <p:spPr bwMode="auto">
            <a:xfrm>
              <a:off x="5712" y="42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" name="Rectangle 315"/>
            <p:cNvSpPr>
              <a:spLocks noChangeArrowheads="1"/>
            </p:cNvSpPr>
            <p:nvPr/>
          </p:nvSpPr>
          <p:spPr bwMode="auto">
            <a:xfrm>
              <a:off x="5712" y="4267"/>
              <a:ext cx="5" cy="5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80993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Speculation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106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Nearly every instruction can be predicated</a:t>
            </a:r>
          </a:p>
          <a:p>
            <a:pPr lvl="1"/>
            <a:r>
              <a:rPr lang="en-US" dirty="0" smtClean="0"/>
              <a:t>use a predicate register</a:t>
            </a:r>
          </a:p>
          <a:p>
            <a:pPr lvl="2"/>
            <a:r>
              <a:rPr lang="en-US" dirty="0" smtClean="0"/>
              <a:t>conditional branch becomes an unconditional branch with a predicate register</a:t>
            </a:r>
          </a:p>
          <a:p>
            <a:pPr lvl="1"/>
            <a:r>
              <a:rPr lang="en-US" dirty="0" smtClean="0"/>
              <a:t>predicate registers set using compare instruction</a:t>
            </a:r>
          </a:p>
          <a:p>
            <a:r>
              <a:rPr lang="en-US" dirty="0" smtClean="0"/>
              <a:t>Hardware supports predication by </a:t>
            </a:r>
          </a:p>
          <a:p>
            <a:pPr lvl="1"/>
            <a:r>
              <a:rPr lang="en-US" dirty="0" smtClean="0"/>
              <a:t>controlling when exceptions are handled </a:t>
            </a:r>
          </a:p>
          <a:p>
            <a:pPr lvl="2"/>
            <a:r>
              <a:rPr lang="en-US" dirty="0" smtClean="0"/>
              <a:t>for a predicated instruction, exception only handled once the predicate’s result is known and by using registers with poison bits</a:t>
            </a:r>
          </a:p>
          <a:p>
            <a:pPr lvl="2"/>
            <a:r>
              <a:rPr lang="en-US" dirty="0" smtClean="0"/>
              <a:t>compiler tasked with generating recovery code for exceptions that arise because of miss-speculation</a:t>
            </a:r>
          </a:p>
          <a:p>
            <a:pPr lvl="1"/>
            <a:r>
              <a:rPr lang="en-US" dirty="0" smtClean="0"/>
              <a:t>speculated loads use a special table so that if the load is miss-speculated, it does not wipe out a current register value</a:t>
            </a:r>
          </a:p>
        </p:txBody>
      </p:sp>
    </p:spTree>
    <p:extLst>
      <p:ext uri="{BB962C8B-B14F-4D97-AF65-F5344CB8AC3E}">
        <p14:creationId xmlns:p14="http://schemas.microsoft.com/office/powerpoint/2010/main" val="32010954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Itanium 2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2895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IA-64/EPIC instruction set was implemented in the Itanium 2 processor with a 1.5 GHz clock</a:t>
            </a:r>
          </a:p>
          <a:p>
            <a:pPr lvl="1"/>
            <a:r>
              <a:rPr lang="en-US" dirty="0" smtClean="0"/>
              <a:t>performance compared to other processors shown below on </a:t>
            </a:r>
            <a:r>
              <a:rPr lang="en-US" dirty="0" err="1" smtClean="0"/>
              <a:t>int</a:t>
            </a:r>
            <a:r>
              <a:rPr lang="en-US" dirty="0" smtClean="0"/>
              <a:t> and FP benchmarks </a:t>
            </a:r>
          </a:p>
          <a:p>
            <a:pPr lvl="2"/>
            <a:r>
              <a:rPr lang="en-US" dirty="0" smtClean="0"/>
              <a:t>Pentium IV had a 3.8 GHz clock cycle</a:t>
            </a:r>
          </a:p>
          <a:p>
            <a:pPr lvl="1"/>
            <a:r>
              <a:rPr lang="en-US" dirty="0" smtClean="0"/>
              <a:t>Itanium 2 compares favorably to Pentium IV &amp; Athlon for FP benchmarks, slower on </a:t>
            </a:r>
            <a:r>
              <a:rPr lang="en-US" dirty="0" err="1" smtClean="0"/>
              <a:t>int</a:t>
            </a:r>
            <a:r>
              <a:rPr lang="en-US" dirty="0" smtClean="0"/>
              <a:t> benchmarks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945" y="3667046"/>
            <a:ext cx="5991855" cy="3190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740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152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Dependencies occur both within and across loop iterations</a:t>
            </a:r>
          </a:p>
          <a:p>
            <a:pPr lvl="1"/>
            <a:r>
              <a:rPr lang="en-US" dirty="0" smtClean="0"/>
              <a:t>let’s find them and determine if this the loop is parallelizable (</a:t>
            </a:r>
            <a:r>
              <a:rPr lang="en-US" dirty="0" err="1" smtClean="0"/>
              <a:t>unrollable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6200" y="2209800"/>
            <a:ext cx="8839200" cy="225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for (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=1;i&lt;=100;i=i+1) {	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	for(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=1;i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&lt;=100;i=i+1)	 {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	y[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]=x[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]/c;	/* S1 */	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	t[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]=x[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]/c;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	x[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]=x[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]+c;	/* S2 */	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	x1[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]=x[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]+c;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	z[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]=y[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]+c;	/* S3 */	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	z[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]=t[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]+c;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		y[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]=c-y[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]; 	/* S4 */		</a:t>
            </a:r>
            <a:r>
              <a:rPr lang="en-US" sz="2200" b="0" dirty="0" smtClean="0">
                <a:latin typeface="Times New Roman" pitchFamily="18" charset="0"/>
                <a:cs typeface="Times New Roman" pitchFamily="18" charset="0"/>
              </a:rPr>
              <a:t>	y[</a:t>
            </a:r>
            <a:r>
              <a:rPr lang="en-US" sz="2200" b="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]=c-t[</a:t>
            </a:r>
            <a:r>
              <a:rPr lang="en-US" sz="2200" b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0" dirty="0">
                <a:latin typeface="Times New Roman" pitchFamily="18" charset="0"/>
                <a:cs typeface="Times New Roman" pitchFamily="18" charset="0"/>
              </a:rPr>
              <a:t>]; </a:t>
            </a:r>
            <a:endParaRPr lang="en-US" sz="22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}					}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419600"/>
            <a:ext cx="885530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True dependence:  from S1 to S3 (y), from S1 to S4 (y)</a:t>
            </a:r>
          </a:p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Antidependence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 from S1 to S2 (x), from S3 to S4 (y)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Output dependence:  from S1 to S4 (y)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loop is parallelizable because all dependencies occur within an iteration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– but to unroll it, we need to do some renaming, as shown on the right</a:t>
            </a:r>
          </a:p>
        </p:txBody>
      </p:sp>
    </p:spTree>
    <p:extLst>
      <p:ext uri="{BB962C8B-B14F-4D97-AF65-F5344CB8AC3E}">
        <p14:creationId xmlns:p14="http://schemas.microsoft.com/office/powerpoint/2010/main" val="1211530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previous example had no loop-carried dependencies</a:t>
            </a:r>
          </a:p>
          <a:p>
            <a:pPr lvl="1"/>
            <a:r>
              <a:rPr lang="en-US" dirty="0" smtClean="0"/>
              <a:t>here’s an example with a loop-carried dependence</a:t>
            </a:r>
          </a:p>
          <a:p>
            <a:pPr lvl="1"/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=1;i&lt;=100;i++) {</a:t>
            </a:r>
          </a:p>
          <a:p>
            <a:pPr lvl="2"/>
            <a:r>
              <a:rPr lang="en-US" dirty="0" smtClean="0"/>
              <a:t>a[i+1] = a[</a:t>
            </a:r>
            <a:r>
              <a:rPr lang="en-US" dirty="0" err="1" smtClean="0"/>
              <a:t>i</a:t>
            </a:r>
            <a:r>
              <a:rPr lang="en-US" dirty="0" smtClean="0"/>
              <a:t>] + c[</a:t>
            </a:r>
            <a:r>
              <a:rPr lang="en-US" dirty="0" err="1" smtClean="0"/>
              <a:t>i</a:t>
            </a:r>
            <a:r>
              <a:rPr lang="en-US" dirty="0" smtClean="0"/>
              <a:t>];      // S1</a:t>
            </a:r>
          </a:p>
          <a:p>
            <a:pPr lvl="2"/>
            <a:r>
              <a:rPr lang="en-US" dirty="0" smtClean="0"/>
              <a:t>b[i+1] = b[</a:t>
            </a:r>
            <a:r>
              <a:rPr lang="en-US" dirty="0" err="1" smtClean="0"/>
              <a:t>i</a:t>
            </a:r>
            <a:r>
              <a:rPr lang="en-US" dirty="0" smtClean="0"/>
              <a:t>] + a[i+1]; // S2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this code has the following true dependencies</a:t>
            </a:r>
          </a:p>
          <a:p>
            <a:pPr lvl="2"/>
            <a:r>
              <a:rPr lang="en-US" dirty="0" smtClean="0"/>
              <a:t>a from S1 to S2</a:t>
            </a:r>
          </a:p>
          <a:p>
            <a:pPr lvl="2"/>
            <a:r>
              <a:rPr lang="en-US" dirty="0" smtClean="0"/>
              <a:t>a from S1 to S1 (loop carried) </a:t>
            </a:r>
          </a:p>
          <a:p>
            <a:pPr lvl="2"/>
            <a:r>
              <a:rPr lang="en-US" dirty="0" smtClean="0"/>
              <a:t>b from S2 to S2 (loop carried)</a:t>
            </a:r>
          </a:p>
          <a:p>
            <a:pPr lvl="1"/>
            <a:r>
              <a:rPr lang="en-US" dirty="0" smtClean="0"/>
              <a:t>the loop carried dependencies, at least in this case, prevent the loop from being parallelizable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119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Not all loop carried dependencies prevent a loop from being parallelizable, consider this example</a:t>
            </a:r>
          </a:p>
          <a:p>
            <a:pPr lvl="1"/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=1;i&lt;=100;i++) {</a:t>
            </a:r>
          </a:p>
          <a:p>
            <a:pPr lvl="2"/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 = a[</a:t>
            </a:r>
            <a:r>
              <a:rPr lang="en-US" dirty="0" err="1" smtClean="0"/>
              <a:t>i</a:t>
            </a:r>
            <a:r>
              <a:rPr lang="en-US" dirty="0" smtClean="0"/>
              <a:t>] + b[</a:t>
            </a:r>
            <a:r>
              <a:rPr lang="en-US" dirty="0" err="1" smtClean="0"/>
              <a:t>i</a:t>
            </a:r>
            <a:r>
              <a:rPr lang="en-US" dirty="0" smtClean="0"/>
              <a:t>];	// S1</a:t>
            </a:r>
          </a:p>
          <a:p>
            <a:pPr lvl="2"/>
            <a:r>
              <a:rPr lang="en-US" dirty="0" smtClean="0"/>
              <a:t>b[i+1] = c[</a:t>
            </a:r>
            <a:r>
              <a:rPr lang="en-US" dirty="0" err="1" smtClean="0"/>
              <a:t>i</a:t>
            </a:r>
            <a:r>
              <a:rPr lang="en-US" dirty="0" smtClean="0"/>
              <a:t>] + d[</a:t>
            </a:r>
            <a:r>
              <a:rPr lang="en-US" dirty="0" err="1" smtClean="0"/>
              <a:t>i</a:t>
            </a:r>
            <a:r>
              <a:rPr lang="en-US" dirty="0" smtClean="0"/>
              <a:t>];	// S2</a:t>
            </a:r>
          </a:p>
          <a:p>
            <a:pPr lvl="2"/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loop-carried dependence on b from S2 to S1 </a:t>
            </a:r>
          </a:p>
          <a:p>
            <a:pPr lvl="3"/>
            <a:r>
              <a:rPr lang="en-US" dirty="0" smtClean="0"/>
              <a:t>the dependence from a to a in S1 is not loop carried</a:t>
            </a:r>
          </a:p>
          <a:p>
            <a:pPr lvl="1"/>
            <a:r>
              <a:rPr lang="en-US" dirty="0" smtClean="0"/>
              <a:t>to parallelize this loop, eliminate the dependence</a:t>
            </a:r>
          </a:p>
          <a:p>
            <a:pPr lvl="2"/>
            <a:r>
              <a:rPr lang="en-US" dirty="0" smtClean="0"/>
              <a:t>reorder S1 and S2 so that S1 operations on b[i+1]</a:t>
            </a:r>
          </a:p>
          <a:p>
            <a:pPr lvl="2"/>
            <a:r>
              <a:rPr lang="en-US" dirty="0" smtClean="0"/>
              <a:t>to do this, we need an initial S1 before the loop and a final S2 after</a:t>
            </a:r>
          </a:p>
          <a:p>
            <a:pPr lvl="1"/>
            <a:r>
              <a:rPr lang="en-US" dirty="0" smtClean="0"/>
              <a:t>a[1] = a[1] + b[1];	// initial S1</a:t>
            </a:r>
          </a:p>
          <a:p>
            <a:pPr lvl="1"/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=1;i&lt;=100;i++) {</a:t>
            </a:r>
          </a:p>
          <a:p>
            <a:pPr lvl="2"/>
            <a:r>
              <a:rPr lang="en-US" dirty="0" smtClean="0"/>
              <a:t>b[i+1] = c[</a:t>
            </a:r>
            <a:r>
              <a:rPr lang="en-US" dirty="0" err="1" smtClean="0"/>
              <a:t>i</a:t>
            </a:r>
            <a:r>
              <a:rPr lang="en-US" dirty="0" smtClean="0"/>
              <a:t>] + d[</a:t>
            </a:r>
            <a:r>
              <a:rPr lang="en-US" dirty="0" err="1" smtClean="0"/>
              <a:t>i</a:t>
            </a:r>
            <a:r>
              <a:rPr lang="en-US" dirty="0" smtClean="0"/>
              <a:t>];	// S2</a:t>
            </a:r>
          </a:p>
          <a:p>
            <a:pPr lvl="2"/>
            <a:r>
              <a:rPr lang="en-US" dirty="0" smtClean="0"/>
              <a:t>a[i+1] = a[i+1] + b[i+1];	// S1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b[101] = c[101] + d[101];	// final S2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53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Recurrences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10600" cy="6019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key to identifying if a loop carries a dependence across iterations is to find if a recurrence of loop indices arises</a:t>
            </a:r>
          </a:p>
          <a:p>
            <a:pPr lvl="1"/>
            <a:r>
              <a:rPr lang="en-US" dirty="0" smtClean="0"/>
              <a:t>recurrence is when a loop index for a given variable is reused in another iteration</a:t>
            </a:r>
          </a:p>
          <a:p>
            <a:pPr lvl="1"/>
            <a:r>
              <a:rPr lang="en-US" dirty="0" smtClean="0"/>
              <a:t>with a[</a:t>
            </a:r>
            <a:r>
              <a:rPr lang="en-US" dirty="0" err="1" smtClean="0"/>
              <a:t>i</a:t>
            </a:r>
            <a:r>
              <a:rPr lang="en-US" dirty="0" smtClean="0"/>
              <a:t>], a[i+1], the recurrence is easy to detect, but consider these two statements:</a:t>
            </a:r>
          </a:p>
          <a:p>
            <a:pPr lvl="2"/>
            <a:r>
              <a:rPr lang="en-US" dirty="0" smtClean="0"/>
              <a:t>a[</a:t>
            </a:r>
            <a:r>
              <a:rPr lang="en-US" dirty="0" err="1" smtClean="0"/>
              <a:t>i</a:t>
            </a:r>
            <a:r>
              <a:rPr lang="en-US" dirty="0" smtClean="0"/>
              <a:t>] = b[2*</a:t>
            </a:r>
            <a:r>
              <a:rPr lang="en-US" dirty="0" err="1" smtClean="0"/>
              <a:t>i</a:t>
            </a:r>
            <a:r>
              <a:rPr lang="en-US" dirty="0" smtClean="0"/>
              <a:t>] + c;		// S1</a:t>
            </a:r>
          </a:p>
          <a:p>
            <a:pPr lvl="2"/>
            <a:r>
              <a:rPr lang="en-US" dirty="0" smtClean="0"/>
              <a:t>b[2*i+1] = d[</a:t>
            </a:r>
            <a:r>
              <a:rPr lang="en-US" dirty="0" err="1" smtClean="0"/>
              <a:t>i</a:t>
            </a:r>
            <a:r>
              <a:rPr lang="en-US" dirty="0" smtClean="0"/>
              <a:t>] * e;		// S2</a:t>
            </a:r>
          </a:p>
          <a:p>
            <a:pPr lvl="1"/>
            <a:r>
              <a:rPr lang="en-US" dirty="0" smtClean="0"/>
              <a:t>there is no recurrence of b between S1 and S2 because the index in S1 is always even and the index in S2 is always odd</a:t>
            </a:r>
          </a:p>
          <a:p>
            <a:pPr lvl="2"/>
            <a:r>
              <a:rPr lang="en-US" dirty="0" smtClean="0"/>
              <a:t>y[</a:t>
            </a:r>
            <a:r>
              <a:rPr lang="en-US" dirty="0" err="1" smtClean="0"/>
              <a:t>i</a:t>
            </a:r>
            <a:r>
              <a:rPr lang="en-US" dirty="0" smtClean="0"/>
              <a:t>] = y[i-5] + y[</a:t>
            </a:r>
            <a:r>
              <a:rPr lang="en-US" dirty="0" err="1" smtClean="0"/>
              <a:t>i</a:t>
            </a:r>
            <a:r>
              <a:rPr lang="en-US" dirty="0" smtClean="0"/>
              <a:t>];  		// S3</a:t>
            </a:r>
          </a:p>
          <a:p>
            <a:pPr lvl="1"/>
            <a:r>
              <a:rPr lang="en-US" dirty="0" smtClean="0"/>
              <a:t>in S3, the recurrence exists in every fifth iteration which may or may not prevent loop unrolling</a:t>
            </a:r>
          </a:p>
          <a:p>
            <a:r>
              <a:rPr lang="en-US" dirty="0" smtClean="0"/>
              <a:t>Identifying a recurrence can be computationally challenging, there are a number of tests we can apply</a:t>
            </a:r>
          </a:p>
        </p:txBody>
      </p:sp>
    </p:spTree>
    <p:extLst>
      <p:ext uri="{BB962C8B-B14F-4D97-AF65-F5344CB8AC3E}">
        <p14:creationId xmlns:p14="http://schemas.microsoft.com/office/powerpoint/2010/main" val="4223041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GCD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248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One easy test is applied when array indices are </a:t>
            </a:r>
            <a:r>
              <a:rPr lang="en-US" i="1" dirty="0" smtClean="0"/>
              <a:t>affine</a:t>
            </a:r>
          </a:p>
          <a:p>
            <a:pPr lvl="1"/>
            <a:r>
              <a:rPr lang="en-US" dirty="0" smtClean="0"/>
              <a:t>affine index can be written in the from a*</a:t>
            </a:r>
            <a:r>
              <a:rPr lang="en-US" dirty="0" err="1" smtClean="0"/>
              <a:t>i</a:t>
            </a:r>
            <a:r>
              <a:rPr lang="en-US" dirty="0" smtClean="0"/>
              <a:t> + b </a:t>
            </a:r>
          </a:p>
          <a:p>
            <a:pPr lvl="2"/>
            <a:r>
              <a:rPr lang="en-US" dirty="0" err="1" smtClean="0"/>
              <a:t>i</a:t>
            </a:r>
            <a:r>
              <a:rPr lang="en-US" dirty="0" smtClean="0"/>
              <a:t> is the loop index, a and b are integer constants</a:t>
            </a:r>
          </a:p>
          <a:p>
            <a:pPr lvl="1"/>
            <a:r>
              <a:rPr lang="en-US" dirty="0" smtClean="0"/>
              <a:t>GCD test – if two indices of the same array are affine then a dependence exists if these three conditions hold:</a:t>
            </a:r>
          </a:p>
          <a:p>
            <a:pPr lvl="2"/>
            <a:r>
              <a:rPr lang="en-US" dirty="0" smtClean="0"/>
              <a:t>there are two iteration indices, j and k, within the bounds of the loop</a:t>
            </a:r>
          </a:p>
          <a:p>
            <a:pPr lvl="2"/>
            <a:r>
              <a:rPr lang="en-US" dirty="0" smtClean="0"/>
              <a:t>the loop stores into an array element by a*</a:t>
            </a:r>
            <a:r>
              <a:rPr lang="en-US" dirty="0" err="1" smtClean="0"/>
              <a:t>j+b</a:t>
            </a:r>
            <a:r>
              <a:rPr lang="en-US" dirty="0" smtClean="0"/>
              <a:t> and later fetches from the same array at c*</a:t>
            </a:r>
            <a:r>
              <a:rPr lang="en-US" dirty="0" err="1" smtClean="0"/>
              <a:t>k+d</a:t>
            </a:r>
            <a:endParaRPr lang="en-US" dirty="0" smtClean="0"/>
          </a:p>
          <a:p>
            <a:pPr lvl="2"/>
            <a:r>
              <a:rPr lang="en-US" dirty="0" smtClean="0"/>
              <a:t>the value of d – b is evenly divisible by the greatest common divisor of c and a</a:t>
            </a:r>
          </a:p>
          <a:p>
            <a:pPr lvl="1"/>
            <a:r>
              <a:rPr lang="en-US" dirty="0" smtClean="0"/>
              <a:t>Examples:  </a:t>
            </a:r>
          </a:p>
          <a:p>
            <a:pPr lvl="2"/>
            <a:r>
              <a:rPr lang="en-US" dirty="0" smtClean="0"/>
              <a:t>x[2*i+3] = x[2*</a:t>
            </a:r>
            <a:r>
              <a:rPr lang="en-US" dirty="0" err="1" smtClean="0"/>
              <a:t>i</a:t>
            </a:r>
            <a:r>
              <a:rPr lang="en-US" dirty="0" smtClean="0"/>
              <a:t>]:  2 does not divide -3, test fails (does not mean there is a recurrence, we cannot conclude anything)</a:t>
            </a:r>
          </a:p>
          <a:p>
            <a:pPr lvl="2"/>
            <a:r>
              <a:rPr lang="en-US" dirty="0" smtClean="0"/>
              <a:t>y[5*</a:t>
            </a:r>
            <a:r>
              <a:rPr lang="en-US" dirty="0" err="1" smtClean="0"/>
              <a:t>i</a:t>
            </a:r>
            <a:r>
              <a:rPr lang="en-US" dirty="0" smtClean="0"/>
              <a:t> – 4] = y[15*</a:t>
            </a:r>
            <a:r>
              <a:rPr lang="en-US" dirty="0" err="1" smtClean="0"/>
              <a:t>i</a:t>
            </a:r>
            <a:r>
              <a:rPr lang="en-US" dirty="0" smtClean="0"/>
              <a:t> + 6]:  5 does divide 10 (6 - -4) so there is a loop carried dependence (for instance when </a:t>
            </a:r>
            <a:r>
              <a:rPr lang="en-US" dirty="0" err="1" smtClean="0"/>
              <a:t>i</a:t>
            </a:r>
            <a:r>
              <a:rPr lang="en-US" dirty="0" smtClean="0"/>
              <a:t> = 8 and </a:t>
            </a:r>
            <a:r>
              <a:rPr lang="en-US" dirty="0" err="1" smtClean="0"/>
              <a:t>i</a:t>
            </a:r>
            <a:r>
              <a:rPr lang="en-US" dirty="0" smtClean="0"/>
              <a:t> = 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824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Dependence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a number of challenges that complicate loop dependence analysis</a:t>
            </a:r>
          </a:p>
          <a:p>
            <a:pPr lvl="1"/>
            <a:r>
              <a:rPr lang="en-US" dirty="0" smtClean="0"/>
              <a:t>storage referenced by pointer rather than array index</a:t>
            </a:r>
          </a:p>
          <a:p>
            <a:pPr lvl="1"/>
            <a:r>
              <a:rPr lang="en-US" dirty="0" smtClean="0"/>
              <a:t>array indexing is indirect through another array</a:t>
            </a:r>
          </a:p>
          <a:p>
            <a:pPr lvl="1"/>
            <a:r>
              <a:rPr lang="en-US" dirty="0" smtClean="0"/>
              <a:t>dependencies exist for a subset of inputs but do not all inputs</a:t>
            </a:r>
          </a:p>
          <a:p>
            <a:r>
              <a:rPr lang="en-US" dirty="0" smtClean="0"/>
              <a:t>Pointers pose a very difficult problem to static analysis since pointers take on their values at run time</a:t>
            </a:r>
          </a:p>
          <a:p>
            <a:pPr lvl="1"/>
            <a:r>
              <a:rPr lang="en-US" dirty="0" smtClean="0"/>
              <a:t>there are some forms of analysis available</a:t>
            </a:r>
          </a:p>
          <a:p>
            <a:pPr lvl="2"/>
            <a:r>
              <a:rPr lang="en-US" dirty="0" smtClean="0"/>
              <a:t>if two pointers cannot point to the same type, there can be no dependence</a:t>
            </a:r>
          </a:p>
          <a:p>
            <a:pPr lvl="2"/>
            <a:r>
              <a:rPr lang="en-US" dirty="0" smtClean="0"/>
              <a:t>if an object being referenced by a pointer is only allocated under conditions that differ from those of another pointer</a:t>
            </a:r>
          </a:p>
          <a:p>
            <a:pPr lvl="2"/>
            <a:r>
              <a:rPr lang="en-US" dirty="0" smtClean="0"/>
              <a:t>if one pointer can only point to a local referent while another points only to a 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30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5779</TotalTime>
  <Words>3707</Words>
  <Application>Microsoft Office PowerPoint</Application>
  <PresentationFormat>On-screen Show (4:3)</PresentationFormat>
  <Paragraphs>608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Courier New</vt:lpstr>
      <vt:lpstr>Times New Roman</vt:lpstr>
      <vt:lpstr>Office Theme</vt:lpstr>
      <vt:lpstr>Software Exploits for ILP</vt:lpstr>
      <vt:lpstr>Loop Dependencies</vt:lpstr>
      <vt:lpstr>Example Examined</vt:lpstr>
      <vt:lpstr>Example</vt:lpstr>
      <vt:lpstr>Example</vt:lpstr>
      <vt:lpstr>Example</vt:lpstr>
      <vt:lpstr>Recurrences</vt:lpstr>
      <vt:lpstr>GCD Test</vt:lpstr>
      <vt:lpstr>Dependence Challenges</vt:lpstr>
      <vt:lpstr>Eliminating Computation</vt:lpstr>
      <vt:lpstr>Another Example</vt:lpstr>
      <vt:lpstr>Software Pipelining</vt:lpstr>
      <vt:lpstr>Continued</vt:lpstr>
      <vt:lpstr>Example</vt:lpstr>
      <vt:lpstr>Code Scheduling</vt:lpstr>
      <vt:lpstr>Example</vt:lpstr>
      <vt:lpstr>Example</vt:lpstr>
      <vt:lpstr>Trace Scheduling</vt:lpstr>
      <vt:lpstr>Superblocks</vt:lpstr>
      <vt:lpstr>Example Superblock</vt:lpstr>
      <vt:lpstr>Example</vt:lpstr>
      <vt:lpstr>Predicated Instructions</vt:lpstr>
      <vt:lpstr>Examples</vt:lpstr>
      <vt:lpstr>Example Improvement</vt:lpstr>
      <vt:lpstr>Handling Exceptions</vt:lpstr>
      <vt:lpstr>Four Approaches</vt:lpstr>
      <vt:lpstr>Example</vt:lpstr>
      <vt:lpstr>Preventing the Exception</vt:lpstr>
      <vt:lpstr>Using a Poison Bit</vt:lpstr>
      <vt:lpstr>Intel IA-64/EPIC</vt:lpstr>
      <vt:lpstr>Compiler Techniques</vt:lpstr>
      <vt:lpstr>Bundle Components</vt:lpstr>
      <vt:lpstr>Example</vt:lpstr>
      <vt:lpstr>PowerPoint Presentation</vt:lpstr>
      <vt:lpstr>Speculation Support</vt:lpstr>
      <vt:lpstr>Itanium 2 Performance</vt:lpstr>
    </vt:vector>
  </TitlesOfParts>
  <Company>NKU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Static-based Scheduling</dc:title>
  <dc:creator>Administrator</dc:creator>
  <cp:lastModifiedBy>Richard Fox</cp:lastModifiedBy>
  <cp:revision>44</cp:revision>
  <dcterms:created xsi:type="dcterms:W3CDTF">2012-04-17T17:09:57Z</dcterms:created>
  <dcterms:modified xsi:type="dcterms:W3CDTF">2019-01-07T19:30:23Z</dcterms:modified>
</cp:coreProperties>
</file>