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7" r:id="rId4"/>
    <p:sldId id="300" r:id="rId5"/>
    <p:sldId id="258" r:id="rId6"/>
    <p:sldId id="301" r:id="rId7"/>
    <p:sldId id="302" r:id="rId8"/>
    <p:sldId id="259" r:id="rId9"/>
    <p:sldId id="261" r:id="rId10"/>
    <p:sldId id="262" r:id="rId11"/>
    <p:sldId id="263" r:id="rId12"/>
    <p:sldId id="264" r:id="rId13"/>
    <p:sldId id="265" r:id="rId14"/>
    <p:sldId id="266" r:id="rId15"/>
    <p:sldId id="303" r:id="rId16"/>
    <p:sldId id="267" r:id="rId17"/>
    <p:sldId id="269" r:id="rId18"/>
    <p:sldId id="304" r:id="rId19"/>
    <p:sldId id="305" r:id="rId20"/>
    <p:sldId id="270" r:id="rId21"/>
    <p:sldId id="271" r:id="rId22"/>
    <p:sldId id="306" r:id="rId23"/>
    <p:sldId id="272" r:id="rId24"/>
    <p:sldId id="273" r:id="rId25"/>
    <p:sldId id="307" r:id="rId26"/>
    <p:sldId id="274" r:id="rId27"/>
    <p:sldId id="276" r:id="rId28"/>
    <p:sldId id="308" r:id="rId29"/>
    <p:sldId id="277" r:id="rId30"/>
    <p:sldId id="278" r:id="rId31"/>
    <p:sldId id="309" r:id="rId32"/>
    <p:sldId id="279" r:id="rId33"/>
    <p:sldId id="275" r:id="rId34"/>
    <p:sldId id="310" r:id="rId35"/>
    <p:sldId id="280" r:id="rId36"/>
    <p:sldId id="311" r:id="rId37"/>
    <p:sldId id="312" r:id="rId38"/>
    <p:sldId id="315" r:id="rId39"/>
    <p:sldId id="316" r:id="rId40"/>
    <p:sldId id="317" r:id="rId41"/>
    <p:sldId id="318" r:id="rId42"/>
    <p:sldId id="291" r:id="rId43"/>
    <p:sldId id="292" r:id="rId44"/>
    <p:sldId id="298" r:id="rId45"/>
    <p:sldId id="293" r:id="rId46"/>
    <p:sldId id="294" r:id="rId47"/>
    <p:sldId id="295" r:id="rId48"/>
    <p:sldId id="313" r:id="rId49"/>
    <p:sldId id="296" r:id="rId50"/>
    <p:sldId id="284" r:id="rId51"/>
    <p:sldId id="285" r:id="rId52"/>
    <p:sldId id="314" r:id="rId53"/>
    <p:sldId id="286" r:id="rId54"/>
    <p:sldId id="287" r:id="rId55"/>
    <p:sldId id="319" r:id="rId56"/>
    <p:sldId id="320" r:id="rId57"/>
    <p:sldId id="321" r:id="rId58"/>
    <p:sldId id="322" r:id="rId59"/>
    <p:sldId id="323" r:id="rId60"/>
    <p:sldId id="324" r:id="rId61"/>
    <p:sldId id="325" r:id="rId62"/>
    <p:sldId id="326" r:id="rId63"/>
    <p:sldId id="328" r:id="rId64"/>
    <p:sldId id="32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5F7"/>
    <a:srgbClr val="C2EAEE"/>
    <a:srgbClr val="C3D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25448-9C1B-4412-8357-EF30E1D307B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282257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25448-9C1B-4412-8357-EF30E1D307B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404960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25448-9C1B-4412-8357-EF30E1D307B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29746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25448-9C1B-4412-8357-EF30E1D307B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28864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25448-9C1B-4412-8357-EF30E1D307B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71953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25448-9C1B-4412-8357-EF30E1D307B6}"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80627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25448-9C1B-4412-8357-EF30E1D307B6}"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118320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25448-9C1B-4412-8357-EF30E1D307B6}"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57098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25448-9C1B-4412-8357-EF30E1D307B6}"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301184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25448-9C1B-4412-8357-EF30E1D307B6}"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310568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25448-9C1B-4412-8357-EF30E1D307B6}"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6C133-B705-414B-8174-2E78CD96AAA5}" type="slidenum">
              <a:rPr lang="en-US" smtClean="0"/>
              <a:t>‹#›</a:t>
            </a:fld>
            <a:endParaRPr lang="en-US"/>
          </a:p>
        </p:txBody>
      </p:sp>
    </p:spTree>
    <p:extLst>
      <p:ext uri="{BB962C8B-B14F-4D97-AF65-F5344CB8AC3E}">
        <p14:creationId xmlns:p14="http://schemas.microsoft.com/office/powerpoint/2010/main" val="55025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3D3EF"/>
            </a:gs>
            <a:gs pos="74194">
              <a:srgbClr val="CBC5F7"/>
            </a:gs>
            <a:gs pos="31000">
              <a:srgbClr val="C2EAEE"/>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B3925448-9C1B-4412-8357-EF30E1D307B6}" type="datetimeFigureOut">
              <a:rPr lang="en-US" smtClean="0"/>
              <a:pPr/>
              <a:t>2/11/2019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EDF6C133-B705-414B-8174-2E78CD96AAA5}" type="slidenum">
              <a:rPr lang="en-US" smtClean="0"/>
              <a:pPr/>
              <a:t>‹#›</a:t>
            </a:fld>
            <a:endParaRPr lang="en-US" dirty="0"/>
          </a:p>
        </p:txBody>
      </p:sp>
    </p:spTree>
    <p:extLst>
      <p:ext uri="{BB962C8B-B14F-4D97-AF65-F5344CB8AC3E}">
        <p14:creationId xmlns:p14="http://schemas.microsoft.com/office/powerpoint/2010/main" val="387547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smtClean="0"/>
              <a:t>Pipelining</a:t>
            </a:r>
            <a:endParaRPr lang="en-US" dirty="0"/>
          </a:p>
        </p:txBody>
      </p:sp>
      <p:sp>
        <p:nvSpPr>
          <p:cNvPr id="5" name="Content Placeholder 4"/>
          <p:cNvSpPr>
            <a:spLocks noGrp="1"/>
          </p:cNvSpPr>
          <p:nvPr>
            <p:ph idx="1"/>
          </p:nvPr>
        </p:nvSpPr>
        <p:spPr>
          <a:xfrm>
            <a:off x="228600" y="533400"/>
            <a:ext cx="8763000" cy="6324600"/>
          </a:xfrm>
        </p:spPr>
        <p:txBody>
          <a:bodyPr>
            <a:normAutofit/>
          </a:bodyPr>
          <a:lstStyle/>
          <a:p>
            <a:r>
              <a:rPr lang="en-US" smtClean="0"/>
              <a:t>Two forms </a:t>
            </a:r>
            <a:r>
              <a:rPr lang="en-US" dirty="0" smtClean="0"/>
              <a:t>of pipelining</a:t>
            </a:r>
          </a:p>
          <a:p>
            <a:pPr lvl="1"/>
            <a:r>
              <a:rPr lang="en-US" smtClean="0"/>
              <a:t>instruction </a:t>
            </a:r>
            <a:r>
              <a:rPr lang="en-US" dirty="0" smtClean="0"/>
              <a:t>unit</a:t>
            </a:r>
          </a:p>
          <a:p>
            <a:pPr lvl="2"/>
            <a:r>
              <a:rPr lang="en-US" smtClean="0"/>
              <a:t>overlap </a:t>
            </a:r>
            <a:r>
              <a:rPr lang="en-US" dirty="0" smtClean="0"/>
              <a:t>fetch-execute cycle so that </a:t>
            </a:r>
            <a:r>
              <a:rPr lang="en-US" smtClean="0"/>
              <a:t>multiple instructions are being processed </a:t>
            </a:r>
            <a:r>
              <a:rPr lang="en-US" dirty="0" smtClean="0"/>
              <a:t>at the same time, </a:t>
            </a:r>
            <a:r>
              <a:rPr lang="en-US" smtClean="0"/>
              <a:t>each instruction </a:t>
            </a:r>
            <a:r>
              <a:rPr lang="en-US" dirty="0" smtClean="0"/>
              <a:t>in </a:t>
            </a:r>
            <a:r>
              <a:rPr lang="en-US" smtClean="0"/>
              <a:t>a different portion </a:t>
            </a:r>
            <a:r>
              <a:rPr lang="en-US" dirty="0" smtClean="0"/>
              <a:t>of the fetch-execute cycle</a:t>
            </a:r>
          </a:p>
          <a:p>
            <a:pPr lvl="1"/>
            <a:r>
              <a:rPr lang="en-US" smtClean="0"/>
              <a:t>operation </a:t>
            </a:r>
            <a:r>
              <a:rPr lang="en-US" dirty="0" smtClean="0"/>
              <a:t>(functional) unit</a:t>
            </a:r>
          </a:p>
          <a:p>
            <a:pPr lvl="2"/>
            <a:r>
              <a:rPr lang="en-US" smtClean="0"/>
              <a:t>overlap </a:t>
            </a:r>
            <a:r>
              <a:rPr lang="en-US" dirty="0" smtClean="0"/>
              <a:t>execution of </a:t>
            </a:r>
            <a:r>
              <a:rPr lang="en-US" smtClean="0"/>
              <a:t>ALU operations</a:t>
            </a:r>
            <a:endParaRPr lang="en-US" dirty="0" smtClean="0"/>
          </a:p>
          <a:p>
            <a:pPr lvl="2"/>
            <a:r>
              <a:rPr lang="en-US" dirty="0" smtClean="0"/>
              <a:t>only useful if execution takes &gt; 1 cycle</a:t>
            </a:r>
          </a:p>
          <a:p>
            <a:pPr lvl="3"/>
            <a:r>
              <a:rPr lang="en-US" dirty="0" smtClean="0"/>
              <a:t>e.g., floating </a:t>
            </a:r>
            <a:r>
              <a:rPr lang="en-US" smtClean="0"/>
              <a:t>point operations</a:t>
            </a:r>
            <a:endParaRPr lang="en-US" dirty="0" smtClean="0"/>
          </a:p>
          <a:p>
            <a:r>
              <a:rPr lang="en-US" dirty="0" smtClean="0"/>
              <a:t>We </a:t>
            </a:r>
            <a:r>
              <a:rPr lang="en-US" smtClean="0"/>
              <a:t>will concentrate </a:t>
            </a:r>
            <a:r>
              <a:rPr lang="en-US" dirty="0" smtClean="0"/>
              <a:t>mostly </a:t>
            </a:r>
            <a:r>
              <a:rPr lang="en-US" smtClean="0"/>
              <a:t>on instruction </a:t>
            </a:r>
            <a:r>
              <a:rPr lang="en-US" dirty="0" smtClean="0"/>
              <a:t>unit-level</a:t>
            </a:r>
          </a:p>
          <a:p>
            <a:pPr lvl="1"/>
            <a:r>
              <a:rPr lang="en-US" dirty="0" smtClean="0"/>
              <a:t>but we will see the </a:t>
            </a:r>
            <a:r>
              <a:rPr lang="en-US" smtClean="0"/>
              <a:t>necessity for </a:t>
            </a:r>
            <a:r>
              <a:rPr lang="en-US" dirty="0" smtClean="0"/>
              <a:t>functional unit </a:t>
            </a:r>
            <a:r>
              <a:rPr lang="en-US" smtClean="0"/>
              <a:t>pipelining later </a:t>
            </a:r>
            <a:r>
              <a:rPr lang="en-US" dirty="0" smtClean="0"/>
              <a:t>in </a:t>
            </a:r>
            <a:r>
              <a:rPr lang="en-US" smtClean="0"/>
              <a:t>the semester</a:t>
            </a:r>
            <a:endParaRPr lang="en-US" dirty="0" smtClean="0"/>
          </a:p>
        </p:txBody>
      </p:sp>
    </p:spTree>
    <p:extLst>
      <p:ext uri="{BB962C8B-B14F-4D97-AF65-F5344CB8AC3E}">
        <p14:creationId xmlns:p14="http://schemas.microsoft.com/office/powerpoint/2010/main" val="4122715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mtClean="0"/>
              <a:t>Structural Hazards</a:t>
            </a:r>
            <a:endParaRPr lang="en-US" dirty="0"/>
          </a:p>
        </p:txBody>
      </p:sp>
      <p:sp>
        <p:nvSpPr>
          <p:cNvPr id="3" name="Content Placeholder 2"/>
          <p:cNvSpPr>
            <a:spLocks noGrp="1"/>
          </p:cNvSpPr>
          <p:nvPr>
            <p:ph idx="1"/>
          </p:nvPr>
        </p:nvSpPr>
        <p:spPr>
          <a:xfrm>
            <a:off x="152400" y="838200"/>
            <a:ext cx="8991600" cy="6096000"/>
          </a:xfrm>
        </p:spPr>
        <p:txBody>
          <a:bodyPr>
            <a:normAutofit/>
          </a:bodyPr>
          <a:lstStyle/>
          <a:p>
            <a:r>
              <a:rPr lang="en-US" dirty="0" smtClean="0"/>
              <a:t>We </a:t>
            </a:r>
            <a:r>
              <a:rPr lang="en-US" smtClean="0"/>
              <a:t>have already resolved one structural hazard</a:t>
            </a:r>
            <a:endParaRPr lang="en-US" dirty="0" smtClean="0"/>
          </a:p>
          <a:p>
            <a:pPr lvl="1"/>
            <a:r>
              <a:rPr lang="en-US" dirty="0" smtClean="0"/>
              <a:t>two possible cache accesses in one cycle</a:t>
            </a:r>
          </a:p>
          <a:p>
            <a:r>
              <a:rPr lang="en-US" smtClean="0"/>
              <a:t>The other source of structural hazard occurs </a:t>
            </a:r>
            <a:r>
              <a:rPr lang="en-US" dirty="0" smtClean="0"/>
              <a:t>in the EX stage if </a:t>
            </a:r>
            <a:r>
              <a:rPr lang="en-US" smtClean="0"/>
              <a:t>an operation takes more </a:t>
            </a:r>
            <a:r>
              <a:rPr lang="en-US" dirty="0" smtClean="0"/>
              <a:t>than 1 cycle to complete</a:t>
            </a:r>
          </a:p>
          <a:p>
            <a:pPr lvl="1"/>
            <a:r>
              <a:rPr lang="en-US" dirty="0" smtClean="0"/>
              <a:t>happens </a:t>
            </a:r>
            <a:r>
              <a:rPr lang="en-US" smtClean="0"/>
              <a:t>with longer ALU operations</a:t>
            </a:r>
            <a:r>
              <a:rPr lang="en-US" dirty="0" smtClean="0"/>
              <a:t>:  multiplication, division, floating </a:t>
            </a:r>
            <a:r>
              <a:rPr lang="en-US" smtClean="0"/>
              <a:t>point operations</a:t>
            </a:r>
            <a:endParaRPr lang="en-US" dirty="0" smtClean="0"/>
          </a:p>
          <a:p>
            <a:pPr lvl="1"/>
            <a:r>
              <a:rPr lang="en-US" dirty="0" smtClean="0"/>
              <a:t>we </a:t>
            </a:r>
            <a:r>
              <a:rPr lang="en-US" smtClean="0"/>
              <a:t>will resolve this problem later </a:t>
            </a:r>
            <a:r>
              <a:rPr lang="en-US" dirty="0" smtClean="0"/>
              <a:t>when we add FP </a:t>
            </a:r>
            <a:r>
              <a:rPr lang="en-US" smtClean="0"/>
              <a:t>to our </a:t>
            </a:r>
            <a:r>
              <a:rPr lang="en-US" dirty="0" smtClean="0"/>
              <a:t>pipeline</a:t>
            </a:r>
          </a:p>
          <a:p>
            <a:pPr lvl="1"/>
            <a:r>
              <a:rPr lang="en-US" smtClean="0"/>
              <a:t>for </a:t>
            </a:r>
            <a:r>
              <a:rPr lang="en-US" dirty="0" smtClean="0"/>
              <a:t>now, assume all </a:t>
            </a:r>
            <a:r>
              <a:rPr lang="en-US" smtClean="0"/>
              <a:t>ALU operations </a:t>
            </a:r>
            <a:r>
              <a:rPr lang="en-US" dirty="0" smtClean="0"/>
              <a:t>take 1 cycle </a:t>
            </a:r>
          </a:p>
          <a:p>
            <a:pPr lvl="2"/>
            <a:r>
              <a:rPr lang="en-US" dirty="0" smtClean="0"/>
              <a:t>we will </a:t>
            </a:r>
            <a:r>
              <a:rPr lang="en-US" smtClean="0"/>
              <a:t>not factor </a:t>
            </a:r>
            <a:r>
              <a:rPr lang="en-US" dirty="0" smtClean="0"/>
              <a:t>in </a:t>
            </a:r>
            <a:r>
              <a:rPr lang="en-US" smtClean="0"/>
              <a:t>* or / operations </a:t>
            </a:r>
            <a:r>
              <a:rPr lang="en-US" dirty="0" smtClean="0"/>
              <a:t>(they will use the </a:t>
            </a:r>
            <a:r>
              <a:rPr lang="en-US" smtClean="0"/>
              <a:t>FP hardware</a:t>
            </a:r>
            <a:r>
              <a:rPr lang="en-US" dirty="0" smtClean="0"/>
              <a:t>)</a:t>
            </a:r>
            <a:endParaRPr lang="en-US" dirty="0"/>
          </a:p>
        </p:txBody>
      </p:sp>
    </p:spTree>
    <p:extLst>
      <p:ext uri="{BB962C8B-B14F-4D97-AF65-F5344CB8AC3E}">
        <p14:creationId xmlns:p14="http://schemas.microsoft.com/office/powerpoint/2010/main" val="1716891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Data Hazards</a:t>
            </a:r>
            <a:endParaRPr lang="en-US" dirty="0"/>
          </a:p>
        </p:txBody>
      </p:sp>
      <p:sp>
        <p:nvSpPr>
          <p:cNvPr id="3" name="Content Placeholder 2"/>
          <p:cNvSpPr>
            <a:spLocks noGrp="1"/>
          </p:cNvSpPr>
          <p:nvPr>
            <p:ph idx="1"/>
          </p:nvPr>
        </p:nvSpPr>
        <p:spPr>
          <a:xfrm>
            <a:off x="228600" y="914400"/>
            <a:ext cx="8763000" cy="5943600"/>
          </a:xfrm>
        </p:spPr>
        <p:txBody>
          <a:bodyPr>
            <a:normAutofit fontScale="92500" lnSpcReduction="20000"/>
          </a:bodyPr>
          <a:lstStyle/>
          <a:p>
            <a:r>
              <a:rPr lang="en-US" dirty="0" smtClean="0"/>
              <a:t>The </a:t>
            </a:r>
            <a:r>
              <a:rPr lang="en-US" smtClean="0"/>
              <a:t>data hazard arises </a:t>
            </a:r>
            <a:r>
              <a:rPr lang="en-US" dirty="0" smtClean="0"/>
              <a:t>when a value is needed in </a:t>
            </a:r>
            <a:r>
              <a:rPr lang="en-US" smtClean="0"/>
              <a:t>a later instruction but earlier </a:t>
            </a:r>
            <a:r>
              <a:rPr lang="en-US" dirty="0" smtClean="0"/>
              <a:t>in the pipeline</a:t>
            </a:r>
          </a:p>
          <a:p>
            <a:r>
              <a:rPr lang="en-US" smtClean="0"/>
              <a:t>Consider </a:t>
            </a:r>
            <a:r>
              <a:rPr lang="en-US" dirty="0" smtClean="0"/>
              <a:t>the following (s = stall)</a:t>
            </a:r>
          </a:p>
          <a:p>
            <a:pPr lvl="1"/>
            <a:endParaRPr lang="en-US" dirty="0" smtClean="0"/>
          </a:p>
          <a:p>
            <a:pPr lvl="1"/>
            <a:endParaRPr lang="en-US" dirty="0" smtClean="0"/>
          </a:p>
          <a:p>
            <a:pPr lvl="1"/>
            <a:r>
              <a:rPr lang="en-US" dirty="0" smtClean="0"/>
              <a:t>value of x1 is not available until the </a:t>
            </a:r>
            <a:r>
              <a:rPr lang="en-US" err="1" smtClean="0"/>
              <a:t>lw</a:t>
            </a:r>
            <a:r>
              <a:rPr lang="en-US" smtClean="0"/>
              <a:t> reaches </a:t>
            </a:r>
            <a:r>
              <a:rPr lang="en-US" dirty="0" smtClean="0"/>
              <a:t>its WB </a:t>
            </a:r>
            <a:r>
              <a:rPr lang="en-US" smtClean="0"/>
              <a:t>stage resulting </a:t>
            </a:r>
            <a:r>
              <a:rPr lang="en-US" dirty="0" smtClean="0"/>
              <a:t>in 3 cycles of </a:t>
            </a:r>
            <a:r>
              <a:rPr lang="en-US" smtClean="0"/>
              <a:t>stalls for </a:t>
            </a:r>
            <a:r>
              <a:rPr lang="en-US" dirty="0" smtClean="0"/>
              <a:t>the </a:t>
            </a:r>
            <a:r>
              <a:rPr lang="en-US" dirty="0" err="1" smtClean="0"/>
              <a:t>addi</a:t>
            </a:r>
            <a:endParaRPr lang="en-US" dirty="0" smtClean="0"/>
          </a:p>
          <a:p>
            <a:r>
              <a:rPr lang="en-US" smtClean="0"/>
              <a:t>Stalls are </a:t>
            </a:r>
            <a:r>
              <a:rPr lang="en-US" dirty="0" smtClean="0"/>
              <a:t>needed </a:t>
            </a:r>
            <a:r>
              <a:rPr lang="en-US" smtClean="0"/>
              <a:t>to prevent the latter instruction from </a:t>
            </a:r>
            <a:r>
              <a:rPr lang="en-US" dirty="0" smtClean="0"/>
              <a:t>moving into the ID stage as the datum is not </a:t>
            </a:r>
            <a:r>
              <a:rPr lang="en-US" smtClean="0"/>
              <a:t>yet ready </a:t>
            </a:r>
            <a:r>
              <a:rPr lang="en-US" dirty="0" smtClean="0"/>
              <a:t>in </a:t>
            </a:r>
            <a:r>
              <a:rPr lang="en-US" smtClean="0"/>
              <a:t>the register file for reading</a:t>
            </a:r>
            <a:endParaRPr lang="en-US" dirty="0" smtClean="0"/>
          </a:p>
          <a:p>
            <a:pPr lvl="1"/>
            <a:r>
              <a:rPr lang="en-US" smtClean="0"/>
              <a:t>data hazards arise </a:t>
            </a:r>
            <a:r>
              <a:rPr lang="en-US" dirty="0" smtClean="0"/>
              <a:t>when </a:t>
            </a:r>
          </a:p>
          <a:p>
            <a:pPr lvl="2"/>
            <a:r>
              <a:rPr lang="en-US" dirty="0" smtClean="0"/>
              <a:t>load followed by </a:t>
            </a:r>
            <a:r>
              <a:rPr lang="en-US" smtClean="0"/>
              <a:t>ALU operation </a:t>
            </a:r>
            <a:r>
              <a:rPr lang="en-US" dirty="0" smtClean="0"/>
              <a:t>that needs loaded value</a:t>
            </a:r>
          </a:p>
          <a:p>
            <a:pPr lvl="2"/>
            <a:r>
              <a:rPr lang="en-US" smtClean="0"/>
              <a:t>ALU operation </a:t>
            </a:r>
            <a:r>
              <a:rPr lang="en-US" dirty="0" smtClean="0"/>
              <a:t>followed </a:t>
            </a:r>
            <a:r>
              <a:rPr lang="en-US" smtClean="0"/>
              <a:t>by store </a:t>
            </a:r>
            <a:r>
              <a:rPr lang="en-US" dirty="0" smtClean="0"/>
              <a:t>of computed value</a:t>
            </a:r>
          </a:p>
          <a:p>
            <a:pPr lvl="2"/>
            <a:r>
              <a:rPr lang="en-US" smtClean="0"/>
              <a:t>loads/ALU operations </a:t>
            </a:r>
            <a:r>
              <a:rPr lang="en-US" dirty="0" smtClean="0"/>
              <a:t>followed by a </a:t>
            </a:r>
            <a:r>
              <a:rPr lang="en-US" smtClean="0"/>
              <a:t>conditional branch </a:t>
            </a:r>
            <a:r>
              <a:rPr lang="en-US" dirty="0" smtClean="0"/>
              <a:t>that uses the loaded/computed value</a:t>
            </a:r>
          </a:p>
        </p:txBody>
      </p:sp>
      <p:sp>
        <p:nvSpPr>
          <p:cNvPr id="4" name="TextBox 3"/>
          <p:cNvSpPr txBox="1"/>
          <p:nvPr/>
        </p:nvSpPr>
        <p:spPr>
          <a:xfrm>
            <a:off x="990600" y="2133600"/>
            <a:ext cx="7491153" cy="769441"/>
          </a:xfrm>
          <a:prstGeom prst="rect">
            <a:avLst/>
          </a:prstGeom>
          <a:noFill/>
        </p:spPr>
        <p:txBody>
          <a:bodyPr wrap="none" rtlCol="0">
            <a:spAutoFit/>
          </a:bodyPr>
          <a:lstStyle/>
          <a:p>
            <a:r>
              <a:rPr lang="en-US" sz="2200" dirty="0" err="1" smtClean="0">
                <a:latin typeface="Courier New" panose="02070309020205020404" pitchFamily="49" charset="0"/>
                <a:cs typeface="Courier New" panose="02070309020205020404" pitchFamily="49" charset="0"/>
              </a:rPr>
              <a:t>lw</a:t>
            </a:r>
            <a:r>
              <a:rPr lang="en-US" sz="2200" dirty="0" smtClean="0">
                <a:latin typeface="Courier New" panose="02070309020205020404" pitchFamily="49" charset="0"/>
                <a:cs typeface="Courier New" panose="02070309020205020404" pitchFamily="49" charset="0"/>
              </a:rPr>
              <a:t>    x1, 0(x2)     IF  ID  EX  MEM  WB</a:t>
            </a:r>
          </a:p>
          <a:p>
            <a:r>
              <a:rPr lang="en-US" sz="2200" dirty="0" err="1" smtClean="0">
                <a:latin typeface="Courier New" panose="02070309020205020404" pitchFamily="49" charset="0"/>
                <a:cs typeface="Courier New" panose="02070309020205020404" pitchFamily="49" charset="0"/>
              </a:rPr>
              <a:t>addi</a:t>
            </a:r>
            <a:r>
              <a:rPr lang="en-US" sz="2200" dirty="0" smtClean="0">
                <a:latin typeface="Courier New" panose="02070309020205020404" pitchFamily="49" charset="0"/>
                <a:cs typeface="Courier New" panose="02070309020205020404" pitchFamily="49" charset="0"/>
              </a:rPr>
              <a:t>  x3, x1, 1         IF  s   </a:t>
            </a:r>
            <a:r>
              <a:rPr lang="en-US" sz="2200" dirty="0" err="1" smtClean="0">
                <a:latin typeface="Courier New" panose="02070309020205020404" pitchFamily="49" charset="0"/>
                <a:cs typeface="Courier New" panose="02070309020205020404" pitchFamily="49" charset="0"/>
              </a:rPr>
              <a:t>s</a:t>
            </a: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s</a:t>
            </a:r>
            <a:r>
              <a:rPr lang="en-US" sz="2200" dirty="0" smtClean="0">
                <a:latin typeface="Courier New" panose="02070309020205020404" pitchFamily="49" charset="0"/>
                <a:cs typeface="Courier New" panose="02070309020205020404" pitchFamily="49" charset="0"/>
              </a:rPr>
              <a:t>   ID</a:t>
            </a:r>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77870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Data Hazards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985496"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854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Solutions</a:t>
            </a:r>
            <a:endParaRPr lang="en-US" dirty="0"/>
          </a:p>
        </p:txBody>
      </p:sp>
      <p:sp>
        <p:nvSpPr>
          <p:cNvPr id="4" name="Content Placeholder 3"/>
          <p:cNvSpPr>
            <a:spLocks noGrp="1"/>
          </p:cNvSpPr>
          <p:nvPr>
            <p:ph idx="1"/>
          </p:nvPr>
        </p:nvSpPr>
        <p:spPr>
          <a:xfrm>
            <a:off x="228600" y="762000"/>
            <a:ext cx="8686800" cy="6096000"/>
          </a:xfrm>
        </p:spPr>
        <p:txBody>
          <a:bodyPr>
            <a:normAutofit/>
          </a:bodyPr>
          <a:lstStyle/>
          <a:p>
            <a:r>
              <a:rPr lang="en-US" dirty="0" smtClean="0"/>
              <a:t>We will implement 3 solutions to </a:t>
            </a:r>
            <a:r>
              <a:rPr lang="en-US" smtClean="0"/>
              <a:t>data hazards</a:t>
            </a:r>
            <a:endParaRPr lang="en-US" dirty="0" smtClean="0"/>
          </a:p>
          <a:p>
            <a:pPr lvl="1"/>
            <a:r>
              <a:rPr lang="en-US" smtClean="0"/>
              <a:t>as registers are </a:t>
            </a:r>
            <a:r>
              <a:rPr lang="en-US" dirty="0" smtClean="0"/>
              <a:t>accessed in both ID and WB stages, let WB “</a:t>
            </a:r>
            <a:r>
              <a:rPr lang="en-US" smtClean="0"/>
              <a:t>go first</a:t>
            </a:r>
            <a:r>
              <a:rPr lang="en-US" dirty="0" smtClean="0"/>
              <a:t>” in any clock cycle</a:t>
            </a:r>
          </a:p>
          <a:p>
            <a:pPr lvl="2"/>
            <a:r>
              <a:rPr lang="en-US" smtClean="0"/>
              <a:t>instructions </a:t>
            </a:r>
            <a:r>
              <a:rPr lang="en-US" dirty="0" smtClean="0"/>
              <a:t>in ID stage can still access the datum </a:t>
            </a:r>
            <a:r>
              <a:rPr lang="en-US" smtClean="0"/>
              <a:t>being written </a:t>
            </a:r>
            <a:r>
              <a:rPr lang="en-US" dirty="0" smtClean="0"/>
              <a:t>to because they </a:t>
            </a:r>
            <a:r>
              <a:rPr lang="en-US" smtClean="0"/>
              <a:t>access after </a:t>
            </a:r>
            <a:r>
              <a:rPr lang="en-US" dirty="0" smtClean="0"/>
              <a:t>the </a:t>
            </a:r>
            <a:r>
              <a:rPr lang="en-US" smtClean="0"/>
              <a:t>WB write </a:t>
            </a:r>
            <a:r>
              <a:rPr lang="en-US" dirty="0" smtClean="0"/>
              <a:t>– </a:t>
            </a:r>
            <a:r>
              <a:rPr lang="en-US" smtClean="0"/>
              <a:t>this reduce </a:t>
            </a:r>
            <a:r>
              <a:rPr lang="en-US" dirty="0" smtClean="0"/>
              <a:t>the stalls by 1</a:t>
            </a:r>
          </a:p>
          <a:p>
            <a:pPr lvl="1"/>
            <a:r>
              <a:rPr lang="en-US" smtClean="0"/>
              <a:t>implement forwarding (covered </a:t>
            </a:r>
            <a:r>
              <a:rPr lang="en-US" dirty="0" smtClean="0"/>
              <a:t>in the next slide) </a:t>
            </a:r>
          </a:p>
          <a:p>
            <a:pPr lvl="2"/>
            <a:r>
              <a:rPr lang="en-US" dirty="0" smtClean="0"/>
              <a:t>shunt </a:t>
            </a:r>
            <a:r>
              <a:rPr lang="en-US" smtClean="0"/>
              <a:t>value directly from where </a:t>
            </a:r>
            <a:r>
              <a:rPr lang="en-US" dirty="0" smtClean="0"/>
              <a:t>it was obtained to the waiting stage</a:t>
            </a:r>
          </a:p>
          <a:p>
            <a:pPr lvl="3"/>
            <a:r>
              <a:rPr lang="en-US" dirty="0" smtClean="0"/>
              <a:t>ALU output to ALU input</a:t>
            </a:r>
          </a:p>
          <a:p>
            <a:pPr lvl="3"/>
            <a:r>
              <a:rPr lang="en-US" dirty="0" smtClean="0"/>
              <a:t>MEM </a:t>
            </a:r>
            <a:r>
              <a:rPr lang="en-US" smtClean="0"/>
              <a:t>(from </a:t>
            </a:r>
            <a:r>
              <a:rPr lang="en-US" dirty="0" smtClean="0"/>
              <a:t>a load) to ALU input</a:t>
            </a:r>
          </a:p>
          <a:p>
            <a:pPr lvl="3"/>
            <a:r>
              <a:rPr lang="en-US" dirty="0" smtClean="0"/>
              <a:t>MEM </a:t>
            </a:r>
            <a:r>
              <a:rPr lang="en-US" smtClean="0"/>
              <a:t>(from </a:t>
            </a:r>
            <a:r>
              <a:rPr lang="en-US" dirty="0" smtClean="0"/>
              <a:t>a load) to MEM </a:t>
            </a:r>
            <a:r>
              <a:rPr lang="en-US" smtClean="0"/>
              <a:t>(for a store</a:t>
            </a:r>
            <a:r>
              <a:rPr lang="en-US" dirty="0" smtClean="0"/>
              <a:t>)</a:t>
            </a:r>
          </a:p>
          <a:p>
            <a:pPr lvl="1"/>
            <a:r>
              <a:rPr lang="en-US" dirty="0" smtClean="0"/>
              <a:t>let </a:t>
            </a:r>
            <a:r>
              <a:rPr lang="en-US" smtClean="0"/>
              <a:t>the compiler </a:t>
            </a:r>
            <a:r>
              <a:rPr lang="en-US" i="1" smtClean="0"/>
              <a:t>schedule</a:t>
            </a:r>
            <a:r>
              <a:rPr lang="en-US" smtClean="0"/>
              <a:t> instructions to remove </a:t>
            </a:r>
            <a:r>
              <a:rPr lang="en-US" dirty="0" smtClean="0"/>
              <a:t>stalls</a:t>
            </a:r>
            <a:endParaRPr lang="en-US" i="1" dirty="0"/>
          </a:p>
        </p:txBody>
      </p:sp>
    </p:spTree>
    <p:extLst>
      <p:ext uri="{BB962C8B-B14F-4D97-AF65-F5344CB8AC3E}">
        <p14:creationId xmlns:p14="http://schemas.microsoft.com/office/powerpoint/2010/main" val="417464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Forwarding</a:t>
            </a:r>
            <a:endParaRPr lang="en-US" dirty="0"/>
          </a:p>
        </p:txBody>
      </p:sp>
      <p:sp>
        <p:nvSpPr>
          <p:cNvPr id="3" name="Content Placeholder 2"/>
          <p:cNvSpPr>
            <a:spLocks noGrp="1"/>
          </p:cNvSpPr>
          <p:nvPr>
            <p:ph idx="1"/>
          </p:nvPr>
        </p:nvSpPr>
        <p:spPr>
          <a:xfrm>
            <a:off x="533400" y="609601"/>
            <a:ext cx="8229600" cy="1295399"/>
          </a:xfrm>
        </p:spPr>
        <p:txBody>
          <a:bodyPr>
            <a:normAutofit/>
          </a:bodyPr>
          <a:lstStyle/>
          <a:p>
            <a:r>
              <a:rPr lang="en-US" dirty="0" smtClean="0"/>
              <a:t>Add logic to latches </a:t>
            </a:r>
            <a:r>
              <a:rPr lang="en-US" smtClean="0"/>
              <a:t>to determine when forwarding </a:t>
            </a:r>
            <a:r>
              <a:rPr lang="en-US" dirty="0" smtClean="0"/>
              <a:t>should take place</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2397"/>
            <a:ext cx="6400800" cy="521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72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smtClean="0"/>
              <a:t>Forwarding </a:t>
            </a:r>
            <a:r>
              <a:rPr lang="en-US" dirty="0" smtClean="0"/>
              <a:t>Logic</a:t>
            </a:r>
            <a:endParaRPr lang="en-US" dirty="0"/>
          </a:p>
        </p:txBody>
      </p:sp>
      <p:pic>
        <p:nvPicPr>
          <p:cNvPr id="6" name="Picture 5"/>
          <p:cNvPicPr>
            <a:picLocks noChangeAspect="1"/>
          </p:cNvPicPr>
          <p:nvPr/>
        </p:nvPicPr>
        <p:blipFill>
          <a:blip r:embed="rId2"/>
          <a:stretch>
            <a:fillRect/>
          </a:stretch>
        </p:blipFill>
        <p:spPr>
          <a:xfrm>
            <a:off x="277312" y="914400"/>
            <a:ext cx="8589376" cy="4690400"/>
          </a:xfrm>
          <a:prstGeom prst="rect">
            <a:avLst/>
          </a:prstGeom>
        </p:spPr>
      </p:pic>
    </p:spTree>
    <p:extLst>
      <p:ext uri="{BB962C8B-B14F-4D97-AF65-F5344CB8AC3E}">
        <p14:creationId xmlns:p14="http://schemas.microsoft.com/office/powerpoint/2010/main" val="130678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Forwarding </a:t>
            </a:r>
            <a:r>
              <a:rPr lang="en-US" dirty="0" smtClean="0"/>
              <a:t>Examples</a:t>
            </a:r>
            <a:endParaRPr lang="en-US" dirty="0"/>
          </a:p>
        </p:txBody>
      </p:sp>
      <p:pic>
        <p:nvPicPr>
          <p:cNvPr id="5" name="Picture 4"/>
          <p:cNvPicPr>
            <a:picLocks noChangeAspect="1"/>
          </p:cNvPicPr>
          <p:nvPr/>
        </p:nvPicPr>
        <p:blipFill>
          <a:blip r:embed="rId2"/>
          <a:stretch>
            <a:fillRect/>
          </a:stretch>
        </p:blipFill>
        <p:spPr>
          <a:xfrm>
            <a:off x="228600" y="914400"/>
            <a:ext cx="8691669" cy="5791200"/>
          </a:xfrm>
          <a:prstGeom prst="rect">
            <a:avLst/>
          </a:prstGeom>
        </p:spPr>
      </p:pic>
    </p:spTree>
    <p:extLst>
      <p:ext uri="{BB962C8B-B14F-4D97-AF65-F5344CB8AC3E}">
        <p14:creationId xmlns:p14="http://schemas.microsoft.com/office/powerpoint/2010/main" val="1347399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Forwarding </a:t>
            </a:r>
            <a:r>
              <a:rPr lang="en-US" dirty="0" smtClean="0"/>
              <a:t>is Not Enough</a:t>
            </a:r>
            <a:endParaRPr lang="en-US" dirty="0"/>
          </a:p>
        </p:txBody>
      </p:sp>
      <p:sp>
        <p:nvSpPr>
          <p:cNvPr id="3" name="Content Placeholder 2"/>
          <p:cNvSpPr>
            <a:spLocks noGrp="1"/>
          </p:cNvSpPr>
          <p:nvPr>
            <p:ph idx="1"/>
          </p:nvPr>
        </p:nvSpPr>
        <p:spPr>
          <a:xfrm>
            <a:off x="228600" y="838200"/>
            <a:ext cx="8763000" cy="6019800"/>
          </a:xfrm>
        </p:spPr>
        <p:txBody>
          <a:bodyPr>
            <a:normAutofit fontScale="77500" lnSpcReduction="20000"/>
          </a:bodyPr>
          <a:lstStyle/>
          <a:p>
            <a:r>
              <a:rPr lang="en-US" smtClean="0"/>
              <a:t>Forwarding will resolve </a:t>
            </a:r>
            <a:r>
              <a:rPr lang="en-US" dirty="0" smtClean="0"/>
              <a:t>the following situations:</a:t>
            </a:r>
          </a:p>
          <a:p>
            <a:pPr lvl="1"/>
            <a:r>
              <a:rPr lang="en-US" dirty="0" err="1" smtClean="0"/>
              <a:t>addi</a:t>
            </a:r>
            <a:r>
              <a:rPr lang="en-US" dirty="0" smtClean="0"/>
              <a:t> x1, x1, #4</a:t>
            </a:r>
          </a:p>
          <a:p>
            <a:pPr lvl="1"/>
            <a:r>
              <a:rPr lang="en-US" dirty="0" err="1" smtClean="0"/>
              <a:t>subi</a:t>
            </a:r>
            <a:r>
              <a:rPr lang="en-US" dirty="0" smtClean="0"/>
              <a:t> x2, x1, x3</a:t>
            </a:r>
          </a:p>
          <a:p>
            <a:pPr lvl="2"/>
            <a:r>
              <a:rPr lang="en-US" dirty="0" smtClean="0"/>
              <a:t>the value of x1 is </a:t>
            </a:r>
            <a:r>
              <a:rPr lang="en-US" smtClean="0"/>
              <a:t>passed from </a:t>
            </a:r>
            <a:r>
              <a:rPr lang="en-US" dirty="0" smtClean="0"/>
              <a:t>ALU output to ALU input</a:t>
            </a:r>
          </a:p>
          <a:p>
            <a:pPr lvl="1"/>
            <a:r>
              <a:rPr lang="en-US" dirty="0" err="1" smtClean="0"/>
              <a:t>lw</a:t>
            </a:r>
            <a:r>
              <a:rPr lang="en-US" dirty="0" smtClean="0"/>
              <a:t> x1, 0(x3)</a:t>
            </a:r>
          </a:p>
          <a:p>
            <a:pPr lvl="1"/>
            <a:r>
              <a:rPr lang="en-US" dirty="0" err="1" smtClean="0"/>
              <a:t>sw</a:t>
            </a:r>
            <a:r>
              <a:rPr lang="en-US" dirty="0" smtClean="0"/>
              <a:t> x1, 0(x4)</a:t>
            </a:r>
          </a:p>
          <a:p>
            <a:pPr lvl="2"/>
            <a:r>
              <a:rPr lang="en-US" dirty="0" smtClean="0"/>
              <a:t>the value of x1 is </a:t>
            </a:r>
            <a:r>
              <a:rPr lang="en-US" smtClean="0"/>
              <a:t>passed from </a:t>
            </a:r>
            <a:r>
              <a:rPr lang="en-US" dirty="0" smtClean="0"/>
              <a:t>MEM output to MEM input</a:t>
            </a:r>
          </a:p>
          <a:p>
            <a:pPr lvl="1"/>
            <a:r>
              <a:rPr lang="en-US" dirty="0" err="1" smtClean="0"/>
              <a:t>slt</a:t>
            </a:r>
            <a:r>
              <a:rPr lang="en-US" dirty="0" smtClean="0"/>
              <a:t> x1, x2, x3</a:t>
            </a:r>
          </a:p>
          <a:p>
            <a:pPr lvl="1"/>
            <a:r>
              <a:rPr lang="en-US" dirty="0" err="1" smtClean="0"/>
              <a:t>beq</a:t>
            </a:r>
            <a:r>
              <a:rPr lang="en-US" dirty="0" smtClean="0"/>
              <a:t> x1, x2, foo</a:t>
            </a:r>
          </a:p>
          <a:p>
            <a:pPr lvl="2"/>
            <a:r>
              <a:rPr lang="en-US" dirty="0" smtClean="0"/>
              <a:t>the value of x1 is </a:t>
            </a:r>
            <a:r>
              <a:rPr lang="en-US" smtClean="0"/>
              <a:t>passed from </a:t>
            </a:r>
            <a:r>
              <a:rPr lang="en-US" dirty="0" smtClean="0"/>
              <a:t>ALU output to ALU input</a:t>
            </a:r>
          </a:p>
          <a:p>
            <a:r>
              <a:rPr lang="en-US" dirty="0" smtClean="0"/>
              <a:t>It does </a:t>
            </a:r>
            <a:r>
              <a:rPr lang="en-US" smtClean="0"/>
              <a:t>not resolve </a:t>
            </a:r>
            <a:r>
              <a:rPr lang="en-US" dirty="0" smtClean="0"/>
              <a:t>these </a:t>
            </a:r>
            <a:r>
              <a:rPr lang="en-US" smtClean="0"/>
              <a:t>two problems</a:t>
            </a:r>
            <a:endParaRPr lang="en-US" dirty="0" smtClean="0"/>
          </a:p>
          <a:p>
            <a:pPr lvl="1"/>
            <a:r>
              <a:rPr lang="en-US" dirty="0" err="1" smtClean="0"/>
              <a:t>lw</a:t>
            </a:r>
            <a:r>
              <a:rPr lang="en-US" dirty="0" smtClean="0"/>
              <a:t> x1, 0(x2)		IF  ID  EX  MEM  WB</a:t>
            </a:r>
          </a:p>
          <a:p>
            <a:pPr lvl="1"/>
            <a:r>
              <a:rPr lang="en-US" dirty="0" err="1" smtClean="0"/>
              <a:t>addi</a:t>
            </a:r>
            <a:r>
              <a:rPr lang="en-US" dirty="0" smtClean="0"/>
              <a:t> x1, x1, 1	                    IF   ID   ….       EX</a:t>
            </a:r>
          </a:p>
          <a:p>
            <a:pPr lvl="2"/>
            <a:r>
              <a:rPr lang="en-US" dirty="0" smtClean="0"/>
              <a:t>the value of x1 is available at the end of MEM but needed by the </a:t>
            </a:r>
            <a:r>
              <a:rPr lang="en-US" dirty="0" err="1" smtClean="0"/>
              <a:t>addi</a:t>
            </a:r>
            <a:r>
              <a:rPr lang="en-US" dirty="0" smtClean="0"/>
              <a:t> at the beginning of its EX, need a 1 cycle stall</a:t>
            </a:r>
          </a:p>
          <a:p>
            <a:pPr lvl="1"/>
            <a:r>
              <a:rPr lang="en-US" dirty="0" err="1" smtClean="0"/>
              <a:t>lw</a:t>
            </a:r>
            <a:r>
              <a:rPr lang="en-US" dirty="0" smtClean="0"/>
              <a:t> x1, 0(x2)</a:t>
            </a:r>
          </a:p>
          <a:p>
            <a:pPr lvl="1"/>
            <a:r>
              <a:rPr lang="en-US" dirty="0" err="1" smtClean="0"/>
              <a:t>beq</a:t>
            </a:r>
            <a:r>
              <a:rPr lang="en-US" dirty="0" smtClean="0"/>
              <a:t> x1, x2, foo</a:t>
            </a:r>
          </a:p>
          <a:p>
            <a:pPr lvl="2"/>
            <a:r>
              <a:rPr lang="en-US" dirty="0" smtClean="0"/>
              <a:t>same</a:t>
            </a:r>
            <a:endParaRPr lang="en-US" dirty="0"/>
          </a:p>
        </p:txBody>
      </p:sp>
    </p:spTree>
    <p:extLst>
      <p:ext uri="{BB962C8B-B14F-4D97-AF65-F5344CB8AC3E}">
        <p14:creationId xmlns:p14="http://schemas.microsoft.com/office/powerpoint/2010/main" val="2948207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Stalling Logic</a:t>
            </a:r>
            <a:endParaRPr lang="en-US" dirty="0"/>
          </a:p>
        </p:txBody>
      </p:sp>
      <p:sp>
        <p:nvSpPr>
          <p:cNvPr id="5" name="Content Placeholder 4"/>
          <p:cNvSpPr>
            <a:spLocks noGrp="1"/>
          </p:cNvSpPr>
          <p:nvPr>
            <p:ph idx="1"/>
          </p:nvPr>
        </p:nvSpPr>
        <p:spPr>
          <a:xfrm>
            <a:off x="457200" y="3733800"/>
            <a:ext cx="8229600" cy="3124200"/>
          </a:xfrm>
        </p:spPr>
        <p:txBody>
          <a:bodyPr>
            <a:normAutofit lnSpcReduction="10000"/>
          </a:bodyPr>
          <a:lstStyle/>
          <a:p>
            <a:r>
              <a:rPr lang="en-US" smtClean="0"/>
              <a:t>If instruction entering </a:t>
            </a:r>
            <a:r>
              <a:rPr lang="en-US" dirty="0" smtClean="0"/>
              <a:t>EX stage is a load</a:t>
            </a:r>
          </a:p>
          <a:p>
            <a:pPr lvl="1"/>
            <a:r>
              <a:rPr lang="en-US" smtClean="0"/>
              <a:t>and instruction entering </a:t>
            </a:r>
            <a:r>
              <a:rPr lang="en-US" dirty="0" smtClean="0"/>
              <a:t>ID </a:t>
            </a:r>
            <a:r>
              <a:rPr lang="en-US" smtClean="0"/>
              <a:t>stage requires </a:t>
            </a:r>
            <a:r>
              <a:rPr lang="en-US" dirty="0" smtClean="0"/>
              <a:t>the use of the loaded value (ALU</a:t>
            </a:r>
            <a:r>
              <a:rPr lang="en-US" smtClean="0"/>
              <a:t>, load/store where </a:t>
            </a:r>
            <a:r>
              <a:rPr lang="en-US" dirty="0" smtClean="0"/>
              <a:t>datum </a:t>
            </a:r>
            <a:r>
              <a:rPr lang="en-US" smtClean="0"/>
              <a:t>is part </a:t>
            </a:r>
            <a:r>
              <a:rPr lang="en-US" dirty="0" smtClean="0"/>
              <a:t>of </a:t>
            </a:r>
            <a:r>
              <a:rPr lang="en-US" smtClean="0"/>
              <a:t>the address, branch where </a:t>
            </a:r>
            <a:r>
              <a:rPr lang="en-US" dirty="0" smtClean="0"/>
              <a:t>datum </a:t>
            </a:r>
            <a:r>
              <a:rPr lang="en-US" smtClean="0"/>
              <a:t>is part </a:t>
            </a:r>
            <a:r>
              <a:rPr lang="en-US" dirty="0" smtClean="0"/>
              <a:t>of </a:t>
            </a:r>
            <a:r>
              <a:rPr lang="en-US" smtClean="0"/>
              <a:t>the branch </a:t>
            </a:r>
            <a:r>
              <a:rPr lang="en-US" dirty="0" smtClean="0"/>
              <a:t>condition)</a:t>
            </a:r>
          </a:p>
          <a:p>
            <a:pPr lvl="1"/>
            <a:r>
              <a:rPr lang="en-US" dirty="0" smtClean="0"/>
              <a:t>then </a:t>
            </a:r>
            <a:r>
              <a:rPr lang="en-US" smtClean="0"/>
              <a:t>stall instruction from entering </a:t>
            </a:r>
            <a:r>
              <a:rPr lang="en-US" dirty="0" smtClean="0"/>
              <a:t>the ID </a:t>
            </a:r>
            <a:r>
              <a:rPr lang="en-US" smtClean="0"/>
              <a:t>stage for </a:t>
            </a:r>
            <a:r>
              <a:rPr lang="en-US" dirty="0" smtClean="0"/>
              <a:t>1 cycle</a:t>
            </a:r>
            <a:endParaRPr lang="en-US" dirty="0"/>
          </a:p>
        </p:txBody>
      </p:sp>
      <p:pic>
        <p:nvPicPr>
          <p:cNvPr id="4" name="Picture 3"/>
          <p:cNvPicPr>
            <a:picLocks noChangeAspect="1"/>
          </p:cNvPicPr>
          <p:nvPr/>
        </p:nvPicPr>
        <p:blipFill>
          <a:blip r:embed="rId2"/>
          <a:stretch>
            <a:fillRect/>
          </a:stretch>
        </p:blipFill>
        <p:spPr>
          <a:xfrm>
            <a:off x="457200" y="1219200"/>
            <a:ext cx="8467350" cy="2322514"/>
          </a:xfrm>
          <a:prstGeom prst="rect">
            <a:avLst/>
          </a:prstGeom>
        </p:spPr>
      </p:pic>
    </p:spTree>
    <p:extLst>
      <p:ext uri="{BB962C8B-B14F-4D97-AF65-F5344CB8AC3E}">
        <p14:creationId xmlns:p14="http://schemas.microsoft.com/office/powerpoint/2010/main" val="23003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smtClean="0"/>
              <a:t>of Forwarding/Stalling</a:t>
            </a:r>
            <a:endParaRPr lang="en-US" dirty="0"/>
          </a:p>
        </p:txBody>
      </p:sp>
      <p:pic>
        <p:nvPicPr>
          <p:cNvPr id="3" name="Picture 2"/>
          <p:cNvPicPr>
            <a:picLocks noChangeAspect="1"/>
          </p:cNvPicPr>
          <p:nvPr/>
        </p:nvPicPr>
        <p:blipFill>
          <a:blip r:embed="rId2"/>
          <a:stretch>
            <a:fillRect/>
          </a:stretch>
        </p:blipFill>
        <p:spPr>
          <a:xfrm>
            <a:off x="381000" y="1357533"/>
            <a:ext cx="8169451" cy="5195667"/>
          </a:xfrm>
          <a:prstGeom prst="rect">
            <a:avLst/>
          </a:prstGeom>
        </p:spPr>
      </p:pic>
    </p:spTree>
    <p:extLst>
      <p:ext uri="{BB962C8B-B14F-4D97-AF65-F5344CB8AC3E}">
        <p14:creationId xmlns:p14="http://schemas.microsoft.com/office/powerpoint/2010/main" val="186023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2"/>
            <a:ext cx="8229600" cy="1143000"/>
          </a:xfrm>
        </p:spPr>
        <p:txBody>
          <a:bodyPr/>
          <a:lstStyle/>
          <a:p>
            <a:r>
              <a:rPr lang="en-US" smtClean="0"/>
              <a:t>Pipeline Related Terms</a:t>
            </a:r>
            <a:endParaRPr lang="en-US" dirty="0"/>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US" dirty="0" smtClean="0"/>
              <a:t>Stage </a:t>
            </a:r>
          </a:p>
          <a:p>
            <a:pPr lvl="1"/>
            <a:r>
              <a:rPr lang="en-US" smtClean="0"/>
              <a:t>a portion </a:t>
            </a:r>
            <a:r>
              <a:rPr lang="en-US" dirty="0"/>
              <a:t>of the pipeline that can accommodate </a:t>
            </a:r>
            <a:r>
              <a:rPr lang="en-US"/>
              <a:t>one </a:t>
            </a:r>
            <a:r>
              <a:rPr lang="en-US" smtClean="0"/>
              <a:t>instruction</a:t>
            </a:r>
            <a:r>
              <a:rPr lang="en-US" dirty="0"/>
              <a:t>, the length of the pipeline is in stages</a:t>
            </a:r>
          </a:p>
          <a:p>
            <a:r>
              <a:rPr lang="en-US" smtClean="0"/>
              <a:t>Throughput </a:t>
            </a:r>
            <a:endParaRPr lang="en-US" dirty="0" smtClean="0"/>
          </a:p>
          <a:p>
            <a:pPr lvl="1"/>
            <a:r>
              <a:rPr lang="en-US" dirty="0" smtClean="0"/>
              <a:t>how </a:t>
            </a:r>
            <a:r>
              <a:rPr lang="en-US" dirty="0"/>
              <a:t>often the </a:t>
            </a:r>
            <a:r>
              <a:rPr lang="en-US"/>
              <a:t>pipeline </a:t>
            </a:r>
            <a:r>
              <a:rPr lang="en-US" smtClean="0"/>
              <a:t>delivers </a:t>
            </a:r>
            <a:r>
              <a:rPr lang="en-US" dirty="0"/>
              <a:t>a </a:t>
            </a:r>
            <a:r>
              <a:rPr lang="en-US"/>
              <a:t>completed </a:t>
            </a:r>
            <a:r>
              <a:rPr lang="en-US" smtClean="0"/>
              <a:t>instruction</a:t>
            </a:r>
            <a:r>
              <a:rPr lang="en-US"/>
              <a:t>, </a:t>
            </a:r>
            <a:r>
              <a:rPr lang="en-US" smtClean="0"/>
              <a:t>our </a:t>
            </a:r>
            <a:r>
              <a:rPr lang="en-US" dirty="0"/>
              <a:t>goal is 1.0 </a:t>
            </a:r>
            <a:r>
              <a:rPr lang="en-US"/>
              <a:t>(</a:t>
            </a:r>
            <a:r>
              <a:rPr lang="en-US" smtClean="0"/>
              <a:t>or </a:t>
            </a:r>
            <a:r>
              <a:rPr lang="en-US" dirty="0"/>
              <a:t>less</a:t>
            </a:r>
            <a:r>
              <a:rPr lang="en-US" dirty="0" smtClean="0"/>
              <a:t>!)</a:t>
            </a:r>
          </a:p>
          <a:p>
            <a:pPr lvl="2"/>
            <a:r>
              <a:rPr lang="en-US" dirty="0" smtClean="0"/>
              <a:t> </a:t>
            </a:r>
            <a:r>
              <a:rPr lang="en-US" smtClean="0"/>
              <a:t>one instruction </a:t>
            </a:r>
            <a:r>
              <a:rPr lang="en-US" dirty="0"/>
              <a:t>leaves the pipeline at the end of each clock cycle </a:t>
            </a:r>
            <a:r>
              <a:rPr lang="en-US" dirty="0" smtClean="0"/>
              <a:t>would </a:t>
            </a:r>
            <a:r>
              <a:rPr lang="en-US" dirty="0"/>
              <a:t>give us an ideal CPI of </a:t>
            </a:r>
            <a:r>
              <a:rPr lang="en-US" dirty="0" smtClean="0"/>
              <a:t>1.0 and a speedup equal to </a:t>
            </a:r>
            <a:r>
              <a:rPr lang="en-US" smtClean="0"/>
              <a:t>the number </a:t>
            </a:r>
            <a:r>
              <a:rPr lang="en-US" dirty="0" smtClean="0"/>
              <a:t>of stages</a:t>
            </a:r>
            <a:endParaRPr lang="en-US" dirty="0"/>
          </a:p>
          <a:p>
            <a:r>
              <a:rPr lang="en-US" dirty="0"/>
              <a:t>Stall </a:t>
            </a:r>
            <a:endParaRPr lang="en-US" dirty="0" smtClean="0"/>
          </a:p>
          <a:p>
            <a:pPr lvl="1"/>
            <a:r>
              <a:rPr lang="en-US" dirty="0" smtClean="0"/>
              <a:t>the </a:t>
            </a:r>
            <a:r>
              <a:rPr lang="en-US" dirty="0"/>
              <a:t>need to </a:t>
            </a:r>
            <a:r>
              <a:rPr lang="en-US"/>
              <a:t>postpone </a:t>
            </a:r>
            <a:r>
              <a:rPr lang="en-US" smtClean="0"/>
              <a:t>instructions from </a:t>
            </a:r>
            <a:r>
              <a:rPr lang="en-US" dirty="0"/>
              <a:t>moving down the pipeline, </a:t>
            </a:r>
            <a:r>
              <a:rPr lang="en-US"/>
              <a:t>stalls </a:t>
            </a:r>
            <a:r>
              <a:rPr lang="en-US" smtClean="0"/>
              <a:t>are </a:t>
            </a:r>
            <a:r>
              <a:rPr lang="en-US" dirty="0"/>
              <a:t>caused </a:t>
            </a:r>
            <a:r>
              <a:rPr lang="en-US"/>
              <a:t>by </a:t>
            </a:r>
            <a:r>
              <a:rPr lang="en-US" smtClean="0"/>
              <a:t>hazards</a:t>
            </a:r>
            <a:endParaRPr lang="en-US" dirty="0"/>
          </a:p>
          <a:p>
            <a:endParaRPr lang="en-US" dirty="0"/>
          </a:p>
        </p:txBody>
      </p:sp>
    </p:spTree>
    <p:extLst>
      <p:ext uri="{BB962C8B-B14F-4D97-AF65-F5344CB8AC3E}">
        <p14:creationId xmlns:p14="http://schemas.microsoft.com/office/powerpoint/2010/main" val="409517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Stalling or </a:t>
            </a:r>
            <a:r>
              <a:rPr lang="en-US" dirty="0" smtClean="0"/>
              <a:t>Scheduling</a:t>
            </a:r>
            <a:endParaRPr lang="en-US" dirty="0"/>
          </a:p>
        </p:txBody>
      </p:sp>
      <p:sp>
        <p:nvSpPr>
          <p:cNvPr id="3" name="Content Placeholder 2"/>
          <p:cNvSpPr>
            <a:spLocks noGrp="1"/>
          </p:cNvSpPr>
          <p:nvPr>
            <p:ph idx="1"/>
          </p:nvPr>
        </p:nvSpPr>
        <p:spPr>
          <a:xfrm>
            <a:off x="152400" y="685800"/>
            <a:ext cx="8839200" cy="3429000"/>
          </a:xfrm>
        </p:spPr>
        <p:txBody>
          <a:bodyPr>
            <a:normAutofit fontScale="92500" lnSpcReduction="20000"/>
          </a:bodyPr>
          <a:lstStyle/>
          <a:p>
            <a:r>
              <a:rPr lang="en-US" dirty="0" smtClean="0"/>
              <a:t>We might be able </a:t>
            </a:r>
            <a:r>
              <a:rPr lang="en-US" smtClean="0"/>
              <a:t>to remove </a:t>
            </a:r>
            <a:r>
              <a:rPr lang="en-US" dirty="0" smtClean="0"/>
              <a:t>some of the stalls</a:t>
            </a:r>
          </a:p>
          <a:p>
            <a:r>
              <a:rPr lang="en-US" smtClean="0"/>
              <a:t>Compilers </a:t>
            </a:r>
            <a:r>
              <a:rPr lang="en-US" dirty="0" smtClean="0"/>
              <a:t>can </a:t>
            </a:r>
            <a:r>
              <a:rPr lang="en-US" smtClean="0"/>
              <a:t>be written </a:t>
            </a:r>
            <a:r>
              <a:rPr lang="en-US" dirty="0" smtClean="0"/>
              <a:t>to </a:t>
            </a:r>
            <a:r>
              <a:rPr lang="en-US" smtClean="0"/>
              <a:t>look for </a:t>
            </a:r>
            <a:r>
              <a:rPr lang="en-US" dirty="0" smtClean="0"/>
              <a:t>these stalling situations</a:t>
            </a:r>
          </a:p>
          <a:p>
            <a:pPr lvl="1"/>
            <a:r>
              <a:rPr lang="en-US" dirty="0" smtClean="0"/>
              <a:t>loaded datum needed by the </a:t>
            </a:r>
            <a:r>
              <a:rPr lang="en-US" smtClean="0"/>
              <a:t>next instruction </a:t>
            </a:r>
            <a:r>
              <a:rPr lang="en-US" dirty="0" smtClean="0"/>
              <a:t>in its EX stage</a:t>
            </a:r>
          </a:p>
          <a:p>
            <a:pPr lvl="1"/>
            <a:r>
              <a:rPr lang="en-US" smtClean="0"/>
              <a:t>search code for </a:t>
            </a:r>
            <a:r>
              <a:rPr lang="en-US" dirty="0" smtClean="0"/>
              <a:t>an </a:t>
            </a:r>
            <a:r>
              <a:rPr lang="en-US" i="1" smtClean="0"/>
              <a:t>independent </a:t>
            </a:r>
            <a:r>
              <a:rPr lang="en-US" smtClean="0"/>
              <a:t>instruction </a:t>
            </a:r>
            <a:endParaRPr lang="en-US" dirty="0" smtClean="0"/>
          </a:p>
          <a:p>
            <a:pPr lvl="1"/>
            <a:r>
              <a:rPr lang="en-US" dirty="0" smtClean="0"/>
              <a:t>if found, move it into the </a:t>
            </a:r>
            <a:r>
              <a:rPr lang="en-US" smtClean="0"/>
              <a:t>location after </a:t>
            </a:r>
            <a:r>
              <a:rPr lang="en-US" dirty="0" smtClean="0"/>
              <a:t>the load</a:t>
            </a:r>
          </a:p>
          <a:p>
            <a:pPr lvl="1"/>
            <a:r>
              <a:rPr lang="en-US" dirty="0" smtClean="0"/>
              <a:t>code on </a:t>
            </a:r>
            <a:r>
              <a:rPr lang="en-US" smtClean="0"/>
              <a:t>left requires </a:t>
            </a:r>
            <a:r>
              <a:rPr lang="en-US" dirty="0" smtClean="0"/>
              <a:t>1 cycle </a:t>
            </a:r>
            <a:r>
              <a:rPr lang="en-US" smtClean="0"/>
              <a:t>stalls after </a:t>
            </a:r>
            <a:r>
              <a:rPr lang="en-US" dirty="0" smtClean="0"/>
              <a:t>each of the </a:t>
            </a:r>
            <a:r>
              <a:rPr lang="en-US" dirty="0" err="1" smtClean="0"/>
              <a:t>lw’s</a:t>
            </a:r>
            <a:r>
              <a:rPr lang="en-US" dirty="0" smtClean="0"/>
              <a:t>, the code on </a:t>
            </a:r>
            <a:r>
              <a:rPr lang="en-US" smtClean="0"/>
              <a:t>the right </a:t>
            </a:r>
            <a:r>
              <a:rPr lang="en-US" dirty="0" smtClean="0"/>
              <a:t>does not</a:t>
            </a:r>
          </a:p>
        </p:txBody>
      </p:sp>
      <p:sp>
        <p:nvSpPr>
          <p:cNvPr id="4" name="TextBox 3"/>
          <p:cNvSpPr txBox="1"/>
          <p:nvPr/>
        </p:nvSpPr>
        <p:spPr>
          <a:xfrm>
            <a:off x="1143000" y="4119562"/>
            <a:ext cx="2563522" cy="2462213"/>
          </a:xfrm>
          <a:prstGeom prst="rect">
            <a:avLst/>
          </a:prstGeom>
          <a:noFill/>
        </p:spPr>
        <p:txBody>
          <a:bodyPr wrap="none" rtlCol="0">
            <a:spAutoFit/>
          </a:bodyPr>
          <a:lstStyle/>
          <a:p>
            <a:r>
              <a:rPr lang="en-US" sz="2200" dirty="0" err="1" smtClean="0">
                <a:latin typeface="Courier New" panose="02070309020205020404" pitchFamily="49" charset="0"/>
                <a:cs typeface="Courier New" panose="02070309020205020404" pitchFamily="49" charset="0"/>
              </a:rPr>
              <a:t>lw</a:t>
            </a:r>
            <a:r>
              <a:rPr lang="en-US" sz="2200" dirty="0" smtClean="0">
                <a:latin typeface="Courier New" panose="02070309020205020404" pitchFamily="49" charset="0"/>
                <a:cs typeface="Courier New" panose="02070309020205020404" pitchFamily="49" charset="0"/>
              </a:rPr>
              <a:t> x1, 0(x5)</a:t>
            </a:r>
          </a:p>
          <a:p>
            <a:r>
              <a:rPr lang="en-US" sz="2200" dirty="0" err="1" smtClean="0">
                <a:latin typeface="Courier New" panose="02070309020205020404" pitchFamily="49" charset="0"/>
                <a:cs typeface="Courier New" panose="02070309020205020404" pitchFamily="49" charset="0"/>
              </a:rPr>
              <a:t>addi</a:t>
            </a:r>
            <a:r>
              <a:rPr lang="en-US" sz="2200" dirty="0" smtClean="0">
                <a:latin typeface="Courier New" panose="02070309020205020404" pitchFamily="49" charset="0"/>
                <a:cs typeface="Courier New" panose="02070309020205020404" pitchFamily="49" charset="0"/>
              </a:rPr>
              <a:t> x1, </a:t>
            </a:r>
            <a:r>
              <a:rPr lang="en-US" sz="2200" dirty="0">
                <a:latin typeface="Courier New" panose="02070309020205020404" pitchFamily="49" charset="0"/>
                <a:cs typeface="Courier New" panose="02070309020205020404" pitchFamily="49" charset="0"/>
              </a:rPr>
              <a:t>x</a:t>
            </a:r>
            <a:r>
              <a:rPr lang="en-US" sz="2200" dirty="0" smtClean="0">
                <a:latin typeface="Courier New" panose="02070309020205020404" pitchFamily="49" charset="0"/>
                <a:cs typeface="Courier New" panose="02070309020205020404" pitchFamily="49" charset="0"/>
              </a:rPr>
              <a:t>1, 1</a:t>
            </a:r>
          </a:p>
          <a:p>
            <a:r>
              <a:rPr lang="en-US" sz="2200" dirty="0" err="1" smtClean="0">
                <a:latin typeface="Courier New" panose="02070309020205020404" pitchFamily="49" charset="0"/>
                <a:cs typeface="Courier New" panose="02070309020205020404" pitchFamily="49" charset="0"/>
              </a:rPr>
              <a:t>sw</a:t>
            </a:r>
            <a:r>
              <a:rPr lang="en-US" sz="2200" dirty="0" smtClean="0">
                <a:latin typeface="Courier New" panose="02070309020205020404" pitchFamily="49" charset="0"/>
                <a:cs typeface="Courier New" panose="02070309020205020404" pitchFamily="49" charset="0"/>
              </a:rPr>
              <a:t> x1, 0(x5)</a:t>
            </a:r>
          </a:p>
          <a:p>
            <a:r>
              <a:rPr lang="en-US" sz="2200" dirty="0" err="1" smtClean="0">
                <a:latin typeface="Courier New" panose="02070309020205020404" pitchFamily="49" charset="0"/>
                <a:cs typeface="Courier New" panose="02070309020205020404" pitchFamily="49" charset="0"/>
              </a:rPr>
              <a:t>addi</a:t>
            </a:r>
            <a:r>
              <a:rPr lang="en-US" sz="2200" dirty="0" smtClean="0">
                <a:latin typeface="Courier New" panose="02070309020205020404" pitchFamily="49" charset="0"/>
                <a:cs typeface="Courier New" panose="02070309020205020404" pitchFamily="49" charset="0"/>
              </a:rPr>
              <a:t> x5, </a:t>
            </a:r>
            <a:r>
              <a:rPr lang="en-US" sz="2200" dirty="0">
                <a:latin typeface="Courier New" panose="02070309020205020404" pitchFamily="49" charset="0"/>
                <a:cs typeface="Courier New" panose="02070309020205020404" pitchFamily="49" charset="0"/>
              </a:rPr>
              <a:t>x</a:t>
            </a:r>
            <a:r>
              <a:rPr lang="en-US" sz="2200" dirty="0" smtClean="0">
                <a:latin typeface="Courier New" panose="02070309020205020404" pitchFamily="49" charset="0"/>
                <a:cs typeface="Courier New" panose="02070309020205020404" pitchFamily="49" charset="0"/>
              </a:rPr>
              <a:t>5, 4</a:t>
            </a:r>
          </a:p>
          <a:p>
            <a:r>
              <a:rPr lang="en-US" sz="2200" dirty="0" err="1">
                <a:latin typeface="Courier New" panose="02070309020205020404" pitchFamily="49" charset="0"/>
                <a:cs typeface="Courier New" panose="02070309020205020404" pitchFamily="49" charset="0"/>
              </a:rPr>
              <a:t>lw</a:t>
            </a:r>
            <a:r>
              <a:rPr lang="en-US" sz="2200" dirty="0">
                <a:latin typeface="Courier New" panose="02070309020205020404" pitchFamily="49" charset="0"/>
                <a:cs typeface="Courier New" panose="02070309020205020404" pitchFamily="49" charset="0"/>
              </a:rPr>
              <a:t> x</a:t>
            </a:r>
            <a:r>
              <a:rPr lang="en-US" sz="2200" dirty="0" smtClean="0">
                <a:latin typeface="Courier New" panose="02070309020205020404" pitchFamily="49" charset="0"/>
                <a:cs typeface="Courier New" panose="02070309020205020404" pitchFamily="49" charset="0"/>
              </a:rPr>
              <a:t>1</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0(x5</a:t>
            </a:r>
            <a:r>
              <a:rPr lang="en-US" sz="2200" dirty="0">
                <a:latin typeface="Courier New" panose="02070309020205020404" pitchFamily="49" charset="0"/>
                <a:cs typeface="Courier New" panose="02070309020205020404" pitchFamily="49" charset="0"/>
              </a:rPr>
              <a:t>)</a:t>
            </a:r>
          </a:p>
          <a:p>
            <a:r>
              <a:rPr lang="en-US" sz="2200" dirty="0" err="1">
                <a:latin typeface="Courier New" panose="02070309020205020404" pitchFamily="49" charset="0"/>
                <a:cs typeface="Courier New" panose="02070309020205020404" pitchFamily="49" charset="0"/>
              </a:rPr>
              <a:t>addi</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x1</a:t>
            </a:r>
            <a:r>
              <a:rPr lang="en-US" sz="2200" dirty="0">
                <a:latin typeface="Courier New" panose="02070309020205020404" pitchFamily="49" charset="0"/>
                <a:cs typeface="Courier New" panose="02070309020205020404" pitchFamily="49" charset="0"/>
              </a:rPr>
              <a:t>, x</a:t>
            </a:r>
            <a:r>
              <a:rPr lang="en-US" sz="2200" dirty="0" smtClean="0">
                <a:latin typeface="Courier New" panose="02070309020205020404" pitchFamily="49" charset="0"/>
                <a:cs typeface="Courier New" panose="02070309020205020404" pitchFamily="49" charset="0"/>
              </a:rPr>
              <a:t>1</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1</a:t>
            </a:r>
            <a:endParaRPr lang="en-US" sz="2200" dirty="0">
              <a:latin typeface="Courier New" panose="02070309020205020404" pitchFamily="49" charset="0"/>
              <a:cs typeface="Courier New" panose="02070309020205020404" pitchFamily="49" charset="0"/>
            </a:endParaRPr>
          </a:p>
          <a:p>
            <a:r>
              <a:rPr lang="en-US" sz="2200" dirty="0" err="1">
                <a:latin typeface="Courier New" panose="02070309020205020404" pitchFamily="49" charset="0"/>
                <a:cs typeface="Courier New" panose="02070309020205020404" pitchFamily="49" charset="0"/>
              </a:rPr>
              <a:t>sw</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x1</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0(x5)</a:t>
            </a:r>
            <a:endParaRPr lang="en-US" sz="2200" dirty="0">
              <a:latin typeface="Courier New" panose="02070309020205020404" pitchFamily="49" charset="0"/>
              <a:cs typeface="Courier New" panose="02070309020205020404" pitchFamily="49" charset="0"/>
            </a:endParaRPr>
          </a:p>
        </p:txBody>
      </p:sp>
      <p:sp>
        <p:nvSpPr>
          <p:cNvPr id="5" name="Rectangle 4"/>
          <p:cNvSpPr/>
          <p:nvPr/>
        </p:nvSpPr>
        <p:spPr>
          <a:xfrm>
            <a:off x="5410200" y="4176712"/>
            <a:ext cx="2933700" cy="2462213"/>
          </a:xfrm>
          <a:prstGeom prst="rect">
            <a:avLst/>
          </a:prstGeom>
        </p:spPr>
        <p:txBody>
          <a:bodyPr wrap="square">
            <a:spAutoFit/>
          </a:bodyPr>
          <a:lstStyle/>
          <a:p>
            <a:r>
              <a:rPr lang="en-US" sz="2200" dirty="0" err="1" smtClean="0">
                <a:latin typeface="Courier New" panose="02070309020205020404" pitchFamily="49" charset="0"/>
                <a:cs typeface="Courier New" panose="02070309020205020404" pitchFamily="49" charset="0"/>
              </a:rPr>
              <a:t>addi</a:t>
            </a:r>
            <a:r>
              <a:rPr lang="en-US" sz="2200" dirty="0" smtClean="0">
                <a:latin typeface="Courier New" panose="02070309020205020404" pitchFamily="49" charset="0"/>
                <a:cs typeface="Courier New" panose="02070309020205020404" pitchFamily="49" charset="0"/>
              </a:rPr>
              <a:t> x6, x5, 4</a:t>
            </a:r>
          </a:p>
          <a:p>
            <a:r>
              <a:rPr lang="en-US" sz="2200" dirty="0" err="1" smtClean="0">
                <a:latin typeface="Courier New" panose="02070309020205020404" pitchFamily="49" charset="0"/>
                <a:cs typeface="Courier New" panose="02070309020205020404" pitchFamily="49" charset="0"/>
              </a:rPr>
              <a:t>lw</a:t>
            </a:r>
            <a:r>
              <a:rPr lang="en-US" sz="2200" dirty="0" smtClean="0">
                <a:latin typeface="Courier New" panose="02070309020205020404" pitchFamily="49" charset="0"/>
                <a:cs typeface="Courier New" panose="02070309020205020404" pitchFamily="49" charset="0"/>
              </a:rPr>
              <a:t> x1</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0(x5)</a:t>
            </a:r>
          </a:p>
          <a:p>
            <a:r>
              <a:rPr lang="en-US" sz="2200" dirty="0" err="1" smtClean="0">
                <a:latin typeface="Courier New" panose="02070309020205020404" pitchFamily="49" charset="0"/>
                <a:cs typeface="Courier New" panose="02070309020205020404" pitchFamily="49" charset="0"/>
              </a:rPr>
              <a:t>lw</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x</a:t>
            </a:r>
            <a:r>
              <a:rPr lang="en-US" sz="2200" dirty="0" smtClean="0">
                <a:latin typeface="Courier New" panose="02070309020205020404" pitchFamily="49" charset="0"/>
                <a:cs typeface="Courier New" panose="02070309020205020404" pitchFamily="49" charset="0"/>
              </a:rPr>
              <a:t>2, 0(x6)</a:t>
            </a:r>
            <a:endParaRPr lang="en-US" sz="2200" dirty="0">
              <a:latin typeface="Courier New" panose="02070309020205020404" pitchFamily="49" charset="0"/>
              <a:cs typeface="Courier New" panose="02070309020205020404" pitchFamily="49" charset="0"/>
            </a:endParaRPr>
          </a:p>
          <a:p>
            <a:r>
              <a:rPr lang="en-US" sz="2200" dirty="0" err="1">
                <a:latin typeface="Courier New" panose="02070309020205020404" pitchFamily="49" charset="0"/>
                <a:cs typeface="Courier New" panose="02070309020205020404" pitchFamily="49" charset="0"/>
              </a:rPr>
              <a:t>addi</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x1</a:t>
            </a:r>
            <a:r>
              <a:rPr lang="en-US" sz="2200" dirty="0">
                <a:latin typeface="Courier New" panose="02070309020205020404" pitchFamily="49" charset="0"/>
                <a:cs typeface="Courier New" panose="02070309020205020404" pitchFamily="49" charset="0"/>
              </a:rPr>
              <a:t>, x</a:t>
            </a:r>
            <a:r>
              <a:rPr lang="en-US" sz="2200" dirty="0" smtClean="0">
                <a:latin typeface="Courier New" panose="02070309020205020404" pitchFamily="49" charset="0"/>
                <a:cs typeface="Courier New" panose="02070309020205020404" pitchFamily="49" charset="0"/>
              </a:rPr>
              <a:t>1</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1</a:t>
            </a:r>
            <a:endParaRPr lang="en-US" sz="2200" dirty="0">
              <a:latin typeface="Courier New" panose="02070309020205020404" pitchFamily="49" charset="0"/>
              <a:cs typeface="Courier New" panose="02070309020205020404" pitchFamily="49" charset="0"/>
            </a:endParaRPr>
          </a:p>
          <a:p>
            <a:r>
              <a:rPr lang="en-US" sz="2200" dirty="0" err="1" smtClean="0">
                <a:latin typeface="Courier New" panose="02070309020205020404" pitchFamily="49" charset="0"/>
                <a:cs typeface="Courier New" panose="02070309020205020404" pitchFamily="49" charset="0"/>
              </a:rPr>
              <a:t>addi</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x</a:t>
            </a:r>
            <a:r>
              <a:rPr lang="en-US" sz="2200" dirty="0" smtClean="0">
                <a:latin typeface="Courier New" panose="02070309020205020404" pitchFamily="49" charset="0"/>
                <a:cs typeface="Courier New" panose="02070309020205020404" pitchFamily="49" charset="0"/>
              </a:rPr>
              <a:t>2, </a:t>
            </a:r>
            <a:r>
              <a:rPr lang="en-US" sz="2200" dirty="0">
                <a:latin typeface="Courier New" panose="02070309020205020404" pitchFamily="49" charset="0"/>
                <a:cs typeface="Courier New" panose="02070309020205020404" pitchFamily="49" charset="0"/>
              </a:rPr>
              <a:t>x</a:t>
            </a:r>
            <a:r>
              <a:rPr lang="en-US" sz="2200" dirty="0" smtClean="0">
                <a:latin typeface="Courier New" panose="02070309020205020404" pitchFamily="49" charset="0"/>
                <a:cs typeface="Courier New" panose="02070309020205020404" pitchFamily="49" charset="0"/>
              </a:rPr>
              <a:t>2, 1</a:t>
            </a:r>
            <a:endParaRPr lang="en-US" sz="2200" dirty="0">
              <a:latin typeface="Courier New" panose="02070309020205020404" pitchFamily="49" charset="0"/>
              <a:cs typeface="Courier New" panose="02070309020205020404" pitchFamily="49" charset="0"/>
            </a:endParaRPr>
          </a:p>
          <a:p>
            <a:r>
              <a:rPr lang="en-US" sz="2200" dirty="0" err="1" smtClean="0">
                <a:latin typeface="Courier New" panose="02070309020205020404" pitchFamily="49" charset="0"/>
                <a:cs typeface="Courier New" panose="02070309020205020404" pitchFamily="49" charset="0"/>
              </a:rPr>
              <a:t>sw</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x</a:t>
            </a:r>
            <a:r>
              <a:rPr lang="en-US" sz="2200" dirty="0" smtClean="0">
                <a:latin typeface="Courier New" panose="02070309020205020404" pitchFamily="49" charset="0"/>
                <a:cs typeface="Courier New" panose="02070309020205020404" pitchFamily="49" charset="0"/>
              </a:rPr>
              <a:t>1</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0(x5)</a:t>
            </a:r>
          </a:p>
          <a:p>
            <a:r>
              <a:rPr lang="en-US" sz="2200" dirty="0" err="1">
                <a:latin typeface="Courier New" panose="02070309020205020404" pitchFamily="49" charset="0"/>
                <a:cs typeface="Courier New" panose="02070309020205020404" pitchFamily="49" charset="0"/>
              </a:rPr>
              <a:t>sw</a:t>
            </a:r>
            <a:r>
              <a:rPr lang="en-US" sz="2200" dirty="0">
                <a:latin typeface="Courier New" panose="02070309020205020404" pitchFamily="49" charset="0"/>
                <a:cs typeface="Courier New" panose="02070309020205020404" pitchFamily="49" charset="0"/>
              </a:rPr>
              <a:t> x</a:t>
            </a:r>
            <a:r>
              <a:rPr lang="en-US" sz="2200" dirty="0" smtClean="0">
                <a:latin typeface="Courier New" panose="02070309020205020404" pitchFamily="49" charset="0"/>
                <a:cs typeface="Courier New" panose="02070309020205020404" pitchFamily="49" charset="0"/>
              </a:rPr>
              <a:t>2, 0(x6)</a:t>
            </a:r>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4317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Impact of Stalls</a:t>
            </a:r>
            <a:endParaRPr lang="en-US" dirty="0"/>
          </a:p>
        </p:txBody>
      </p:sp>
      <p:sp>
        <p:nvSpPr>
          <p:cNvPr id="3" name="Content Placeholder 2"/>
          <p:cNvSpPr>
            <a:spLocks noGrp="1"/>
          </p:cNvSpPr>
          <p:nvPr>
            <p:ph idx="1"/>
          </p:nvPr>
        </p:nvSpPr>
        <p:spPr>
          <a:xfrm>
            <a:off x="228600" y="762000"/>
            <a:ext cx="8763000" cy="6019800"/>
          </a:xfrm>
        </p:spPr>
        <p:txBody>
          <a:bodyPr>
            <a:normAutofit lnSpcReduction="10000"/>
          </a:bodyPr>
          <a:lstStyle/>
          <a:p>
            <a:r>
              <a:rPr lang="en-US" dirty="0" smtClean="0"/>
              <a:t>Benchmark: 35% loads, 15% stores, 10% branches, 40% ALU</a:t>
            </a:r>
          </a:p>
          <a:p>
            <a:pPr lvl="1"/>
            <a:r>
              <a:rPr lang="en-US" dirty="0" smtClean="0"/>
              <a:t>of the loads</a:t>
            </a:r>
          </a:p>
          <a:p>
            <a:pPr lvl="2"/>
            <a:r>
              <a:rPr lang="en-US" dirty="0" smtClean="0"/>
              <a:t>50% have ALU/branch operations immediately after (case 1)</a:t>
            </a:r>
          </a:p>
          <a:p>
            <a:pPr lvl="2"/>
            <a:r>
              <a:rPr lang="en-US" dirty="0" smtClean="0"/>
              <a:t>10% have store operations immediately after (case 2)</a:t>
            </a:r>
          </a:p>
          <a:p>
            <a:pPr lvl="1"/>
            <a:r>
              <a:rPr lang="en-US" dirty="0"/>
              <a:t>o</a:t>
            </a:r>
            <a:r>
              <a:rPr lang="en-US" dirty="0" smtClean="0"/>
              <a:t>f the ALU operations</a:t>
            </a:r>
          </a:p>
          <a:p>
            <a:pPr lvl="2"/>
            <a:r>
              <a:rPr lang="en-US" dirty="0" smtClean="0"/>
              <a:t>25% have ALU/branch/store operations immediately after (case 3)</a:t>
            </a:r>
          </a:p>
          <a:p>
            <a:r>
              <a:rPr lang="en-US" dirty="0" smtClean="0"/>
              <a:t>With no forwarding, each case requires a 2 cycle stall</a:t>
            </a:r>
          </a:p>
          <a:p>
            <a:r>
              <a:rPr lang="en-US" dirty="0" smtClean="0"/>
              <a:t>With no forwarding</a:t>
            </a:r>
            <a:r>
              <a:rPr lang="en-US" dirty="0"/>
              <a:t>:  </a:t>
            </a:r>
            <a:endParaRPr lang="en-US" dirty="0" smtClean="0"/>
          </a:p>
          <a:p>
            <a:pPr lvl="1"/>
            <a:r>
              <a:rPr lang="en-US" dirty="0" smtClean="0"/>
              <a:t>CPI </a:t>
            </a:r>
            <a:r>
              <a:rPr lang="en-US" dirty="0"/>
              <a:t>= 1 + stalls </a:t>
            </a:r>
            <a:r>
              <a:rPr lang="en-US" dirty="0" smtClean="0"/>
              <a:t>= 1 + .35 </a:t>
            </a:r>
            <a:r>
              <a:rPr lang="en-US" dirty="0"/>
              <a:t>* </a:t>
            </a:r>
            <a:r>
              <a:rPr lang="en-US" dirty="0" smtClean="0"/>
              <a:t>(.5 + .1) </a:t>
            </a:r>
            <a:r>
              <a:rPr lang="en-US" dirty="0"/>
              <a:t>* 2 + </a:t>
            </a:r>
            <a:r>
              <a:rPr lang="en-US" dirty="0" smtClean="0"/>
              <a:t>.</a:t>
            </a:r>
            <a:r>
              <a:rPr lang="en-US" dirty="0"/>
              <a:t>40 * .25 * </a:t>
            </a:r>
            <a:r>
              <a:rPr lang="en-US" dirty="0" smtClean="0"/>
              <a:t>2 = 1.62</a:t>
            </a:r>
            <a:endParaRPr lang="en-US" dirty="0"/>
          </a:p>
        </p:txBody>
      </p:sp>
    </p:spTree>
    <p:extLst>
      <p:ext uri="{BB962C8B-B14F-4D97-AF65-F5344CB8AC3E}">
        <p14:creationId xmlns:p14="http://schemas.microsoft.com/office/powerpoint/2010/main" val="4294324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With </a:t>
            </a:r>
            <a:r>
              <a:rPr lang="en-US" dirty="0" smtClean="0"/>
              <a:t>forwarding</a:t>
            </a:r>
          </a:p>
          <a:p>
            <a:pPr lvl="1"/>
            <a:r>
              <a:rPr lang="en-US" dirty="0" smtClean="0"/>
              <a:t>1 </a:t>
            </a:r>
            <a:r>
              <a:rPr lang="en-US" dirty="0"/>
              <a:t>stall </a:t>
            </a:r>
            <a:r>
              <a:rPr lang="en-US" dirty="0" smtClean="0"/>
              <a:t>for </a:t>
            </a:r>
            <a:r>
              <a:rPr lang="en-US" dirty="0"/>
              <a:t>case </a:t>
            </a:r>
            <a:r>
              <a:rPr lang="en-US" dirty="0" smtClean="0"/>
              <a:t>1 only</a:t>
            </a:r>
            <a:endParaRPr lang="en-US" dirty="0"/>
          </a:p>
          <a:p>
            <a:r>
              <a:rPr lang="en-US" dirty="0"/>
              <a:t>With </a:t>
            </a:r>
            <a:r>
              <a:rPr lang="en-US" dirty="0" smtClean="0"/>
              <a:t>forwarding</a:t>
            </a:r>
          </a:p>
          <a:p>
            <a:pPr lvl="1"/>
            <a:r>
              <a:rPr lang="en-US" dirty="0" smtClean="0"/>
              <a:t>CPI </a:t>
            </a:r>
            <a:r>
              <a:rPr lang="en-US" dirty="0"/>
              <a:t>= 1 + stalls = </a:t>
            </a:r>
            <a:endParaRPr lang="en-US" dirty="0" smtClean="0"/>
          </a:p>
          <a:p>
            <a:pPr lvl="2"/>
            <a:r>
              <a:rPr lang="en-US" dirty="0" smtClean="0"/>
              <a:t>1 </a:t>
            </a:r>
            <a:r>
              <a:rPr lang="en-US" dirty="0"/>
              <a:t>+ .35 * .5 * 1 = 1.175</a:t>
            </a:r>
          </a:p>
          <a:p>
            <a:pPr lvl="1"/>
            <a:r>
              <a:rPr lang="en-US" dirty="0" smtClean="0"/>
              <a:t>forwarding provides 1.62 </a:t>
            </a:r>
            <a:r>
              <a:rPr lang="en-US" dirty="0"/>
              <a:t>/ 1.175 = </a:t>
            </a:r>
            <a:r>
              <a:rPr lang="en-US" dirty="0" smtClean="0"/>
              <a:t>1.39 </a:t>
            </a:r>
            <a:r>
              <a:rPr lang="en-US" dirty="0"/>
              <a:t>speedup</a:t>
            </a:r>
          </a:p>
          <a:p>
            <a:r>
              <a:rPr lang="en-US" dirty="0"/>
              <a:t>Assume </a:t>
            </a:r>
            <a:r>
              <a:rPr lang="en-US" dirty="0" smtClean="0"/>
              <a:t>compiler </a:t>
            </a:r>
            <a:r>
              <a:rPr lang="en-US" dirty="0"/>
              <a:t>can </a:t>
            </a:r>
            <a:r>
              <a:rPr lang="en-US" dirty="0" smtClean="0"/>
              <a:t>remove </a:t>
            </a:r>
            <a:r>
              <a:rPr lang="en-US" dirty="0"/>
              <a:t>60% of </a:t>
            </a:r>
            <a:r>
              <a:rPr lang="en-US" dirty="0" smtClean="0"/>
              <a:t>stalls from case 1</a:t>
            </a:r>
          </a:p>
          <a:p>
            <a:pPr lvl="1"/>
            <a:r>
              <a:rPr lang="en-US" dirty="0" smtClean="0"/>
              <a:t>CPI </a:t>
            </a:r>
            <a:r>
              <a:rPr lang="en-US" dirty="0"/>
              <a:t>= 1 + .35 * .5 * 1 * .4 = </a:t>
            </a:r>
            <a:r>
              <a:rPr lang="en-US" dirty="0" smtClean="0"/>
              <a:t>1.07</a:t>
            </a:r>
          </a:p>
          <a:p>
            <a:pPr lvl="1"/>
            <a:r>
              <a:rPr lang="en-US" dirty="0" smtClean="0"/>
              <a:t>speedup </a:t>
            </a:r>
            <a:r>
              <a:rPr lang="en-US" dirty="0"/>
              <a:t>= </a:t>
            </a:r>
            <a:r>
              <a:rPr lang="en-US" dirty="0" smtClean="0"/>
              <a:t>1.62 </a:t>
            </a:r>
            <a:r>
              <a:rPr lang="en-US" dirty="0"/>
              <a:t>/ 1.07 = </a:t>
            </a:r>
            <a:r>
              <a:rPr lang="en-US" dirty="0" smtClean="0"/>
              <a:t>1.51</a:t>
            </a:r>
            <a:endParaRPr lang="en-US" dirty="0"/>
          </a:p>
        </p:txBody>
      </p:sp>
    </p:spTree>
    <p:extLst>
      <p:ext uri="{BB962C8B-B14F-4D97-AF65-F5344CB8AC3E}">
        <p14:creationId xmlns:p14="http://schemas.microsoft.com/office/powerpoint/2010/main" val="420099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Branch Hazards</a:t>
            </a:r>
            <a:endParaRPr lang="en-US" dirty="0"/>
          </a:p>
        </p:txBody>
      </p:sp>
      <p:sp>
        <p:nvSpPr>
          <p:cNvPr id="3" name="Content Placeholder 2"/>
          <p:cNvSpPr>
            <a:spLocks noGrp="1"/>
          </p:cNvSpPr>
          <p:nvPr>
            <p:ph idx="1"/>
          </p:nvPr>
        </p:nvSpPr>
        <p:spPr>
          <a:xfrm>
            <a:off x="304800" y="914400"/>
            <a:ext cx="8534400" cy="5715000"/>
          </a:xfrm>
        </p:spPr>
        <p:txBody>
          <a:bodyPr>
            <a:normAutofit fontScale="92500"/>
          </a:bodyPr>
          <a:lstStyle/>
          <a:p>
            <a:r>
              <a:rPr lang="en-US" dirty="0" smtClean="0"/>
              <a:t>PC is updated in MEM stage </a:t>
            </a:r>
            <a:r>
              <a:rPr lang="en-US" smtClean="0"/>
              <a:t>if branch </a:t>
            </a:r>
            <a:r>
              <a:rPr lang="en-US" dirty="0" smtClean="0"/>
              <a:t>is taken</a:t>
            </a:r>
          </a:p>
          <a:p>
            <a:r>
              <a:rPr lang="en-US" smtClean="0"/>
              <a:t>Three incorrect instructions </a:t>
            </a:r>
            <a:r>
              <a:rPr lang="en-US" dirty="0" smtClean="0"/>
              <a:t>will have been fetched</a:t>
            </a:r>
          </a:p>
          <a:p>
            <a:r>
              <a:rPr lang="en-US" smtClean="0"/>
              <a:t>Three forms of branch</a:t>
            </a:r>
            <a:endParaRPr lang="en-US" dirty="0" smtClean="0"/>
          </a:p>
          <a:p>
            <a:pPr lvl="1"/>
            <a:r>
              <a:rPr lang="en-US"/>
              <a:t>u</a:t>
            </a:r>
            <a:r>
              <a:rPr lang="en-US" smtClean="0"/>
              <a:t>nconditional branches</a:t>
            </a:r>
            <a:r>
              <a:rPr lang="en-US" dirty="0" smtClean="0"/>
              <a:t>, always taken</a:t>
            </a:r>
          </a:p>
          <a:p>
            <a:pPr lvl="1"/>
            <a:r>
              <a:rPr lang="en-US"/>
              <a:t>c</a:t>
            </a:r>
            <a:r>
              <a:rPr lang="en-US" smtClean="0"/>
              <a:t>onditional branches</a:t>
            </a:r>
            <a:r>
              <a:rPr lang="en-US" dirty="0" smtClean="0"/>
              <a:t>, taken when condition </a:t>
            </a:r>
            <a:r>
              <a:rPr lang="en-US" smtClean="0"/>
              <a:t>is true</a:t>
            </a:r>
            <a:endParaRPr lang="en-US" dirty="0" smtClean="0"/>
          </a:p>
          <a:p>
            <a:pPr lvl="1"/>
            <a:r>
              <a:rPr lang="en-US"/>
              <a:t>c</a:t>
            </a:r>
            <a:r>
              <a:rPr lang="en-US" smtClean="0"/>
              <a:t>onditional branches</a:t>
            </a:r>
            <a:r>
              <a:rPr lang="en-US" dirty="0" smtClean="0"/>
              <a:t>, not taken when condition is false</a:t>
            </a:r>
          </a:p>
          <a:p>
            <a:r>
              <a:rPr lang="en-US" smtClean="0"/>
              <a:t>In our </a:t>
            </a:r>
            <a:r>
              <a:rPr lang="en-US" dirty="0" smtClean="0"/>
              <a:t>5-stage pipeline</a:t>
            </a:r>
          </a:p>
          <a:p>
            <a:pPr lvl="1"/>
            <a:r>
              <a:rPr lang="en-US" dirty="0" smtClean="0"/>
              <a:t>we </a:t>
            </a:r>
            <a:r>
              <a:rPr lang="en-US" smtClean="0"/>
              <a:t>don’t worry </a:t>
            </a:r>
            <a:r>
              <a:rPr lang="en-US" dirty="0" smtClean="0"/>
              <a:t>about </a:t>
            </a:r>
            <a:r>
              <a:rPr lang="en-US" smtClean="0"/>
              <a:t>untaken branches </a:t>
            </a:r>
            <a:r>
              <a:rPr lang="en-US" dirty="0" smtClean="0"/>
              <a:t>because </a:t>
            </a:r>
            <a:r>
              <a:rPr lang="en-US" smtClean="0"/>
              <a:t>we are already </a:t>
            </a:r>
            <a:r>
              <a:rPr lang="en-US" dirty="0" smtClean="0"/>
              <a:t>fetching the next </a:t>
            </a:r>
            <a:r>
              <a:rPr lang="en-US" smtClean="0"/>
              <a:t>sequential instruction</a:t>
            </a:r>
            <a:endParaRPr lang="en-US" dirty="0" smtClean="0"/>
          </a:p>
          <a:p>
            <a:pPr lvl="1"/>
            <a:r>
              <a:rPr lang="en-US" dirty="0" smtClean="0"/>
              <a:t>but </a:t>
            </a:r>
            <a:r>
              <a:rPr lang="en-US" smtClean="0"/>
              <a:t>taken branches are </a:t>
            </a:r>
            <a:r>
              <a:rPr lang="en-US" dirty="0" smtClean="0"/>
              <a:t>common </a:t>
            </a:r>
            <a:r>
              <a:rPr lang="en-US" smtClean="0"/>
              <a:t>and result </a:t>
            </a:r>
            <a:r>
              <a:rPr lang="en-US" dirty="0" smtClean="0"/>
              <a:t>in a heavy penalty</a:t>
            </a:r>
          </a:p>
        </p:txBody>
      </p:sp>
    </p:spTree>
    <p:extLst>
      <p:ext uri="{BB962C8B-B14F-4D97-AF65-F5344CB8AC3E}">
        <p14:creationId xmlns:p14="http://schemas.microsoft.com/office/powerpoint/2010/main" val="598905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Branch </a:t>
            </a:r>
            <a:r>
              <a:rPr lang="en-US" dirty="0" smtClean="0"/>
              <a:t>Penalty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18" y="762000"/>
            <a:ext cx="88201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105400"/>
            <a:ext cx="8900193" cy="1785104"/>
          </a:xfrm>
          <a:prstGeom prst="rect">
            <a:avLst/>
          </a:prstGeom>
          <a:noFill/>
        </p:spPr>
        <p:txBody>
          <a:bodyPr wrap="none" rtlCol="0">
            <a:spAutoFit/>
          </a:bodyPr>
          <a:lstStyle/>
          <a:p>
            <a:r>
              <a:rPr lang="en-US" sz="2200" dirty="0" smtClean="0">
                <a:latin typeface="Times New Roman" pitchFamily="18" charset="0"/>
                <a:cs typeface="Times New Roman" pitchFamily="18" charset="0"/>
              </a:rPr>
              <a:t>If </a:t>
            </a:r>
            <a:r>
              <a:rPr lang="en-US" sz="2200" smtClean="0">
                <a:latin typeface="Times New Roman" pitchFamily="18" charset="0"/>
                <a:cs typeface="Times New Roman" pitchFamily="18" charset="0"/>
              </a:rPr>
              <a:t>the branch </a:t>
            </a:r>
            <a:r>
              <a:rPr lang="en-US" sz="2200" dirty="0" smtClean="0">
                <a:latin typeface="Times New Roman" pitchFamily="18" charset="0"/>
                <a:cs typeface="Times New Roman" pitchFamily="18" charset="0"/>
              </a:rPr>
              <a:t>is taken</a:t>
            </a:r>
            <a:r>
              <a:rPr lang="en-US" sz="2200" smtClean="0">
                <a:latin typeface="Times New Roman" pitchFamily="18" charset="0"/>
                <a:cs typeface="Times New Roman" pitchFamily="18" charset="0"/>
              </a:rPr>
              <a:t>, instructions </a:t>
            </a:r>
            <a:r>
              <a:rPr lang="en-US" sz="2200" dirty="0" smtClean="0">
                <a:latin typeface="Times New Roman" pitchFamily="18" charset="0"/>
                <a:cs typeface="Times New Roman" pitchFamily="18" charset="0"/>
              </a:rPr>
              <a:t>i+1 and i+2 should not have been fetched, </a:t>
            </a:r>
          </a:p>
          <a:p>
            <a:r>
              <a:rPr lang="en-US" sz="2200" dirty="0" smtClean="0">
                <a:latin typeface="Times New Roman" pitchFamily="18" charset="0"/>
                <a:cs typeface="Times New Roman" pitchFamily="18" charset="0"/>
              </a:rPr>
              <a:t>but we do not know this </a:t>
            </a:r>
            <a:r>
              <a:rPr lang="en-US" sz="2200" smtClean="0">
                <a:latin typeface="Times New Roman" pitchFamily="18" charset="0"/>
                <a:cs typeface="Times New Roman" pitchFamily="18" charset="0"/>
              </a:rPr>
              <a:t>until instruction </a:t>
            </a: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completes its EX stage</a:t>
            </a:r>
          </a:p>
          <a:p>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If </a:t>
            </a:r>
            <a:r>
              <a:rPr lang="en-US" sz="2200" smtClean="0">
                <a:latin typeface="Times New Roman" pitchFamily="18" charset="0"/>
                <a:cs typeface="Times New Roman" pitchFamily="18" charset="0"/>
              </a:rPr>
              <a:t>the branch </a:t>
            </a:r>
            <a:r>
              <a:rPr lang="en-US" sz="2200" dirty="0" smtClean="0">
                <a:latin typeface="Times New Roman" pitchFamily="18" charset="0"/>
                <a:cs typeface="Times New Roman" pitchFamily="18" charset="0"/>
              </a:rPr>
              <a:t>is not taken, i+1 and i+2 would need to be fetched anyway,</a:t>
            </a:r>
          </a:p>
          <a:p>
            <a:r>
              <a:rPr lang="en-US" sz="2200" dirty="0" smtClean="0">
                <a:latin typeface="Times New Roman" pitchFamily="18" charset="0"/>
                <a:cs typeface="Times New Roman" pitchFamily="18" charset="0"/>
              </a:rPr>
              <a:t>no penalty</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87151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106680"/>
            <a:ext cx="8229600" cy="1143000"/>
          </a:xfrm>
        </p:spPr>
        <p:txBody>
          <a:bodyPr/>
          <a:lstStyle/>
          <a:p>
            <a:r>
              <a:rPr lang="en-US" smtClean="0"/>
              <a:t>Branch </a:t>
            </a:r>
            <a:r>
              <a:rPr lang="en-US" dirty="0" smtClean="0"/>
              <a:t>Penalty</a:t>
            </a:r>
            <a:endParaRPr lang="en-US" dirty="0"/>
          </a:p>
        </p:txBody>
      </p:sp>
      <p:sp>
        <p:nvSpPr>
          <p:cNvPr id="3" name="Content Placeholder 2"/>
          <p:cNvSpPr>
            <a:spLocks noGrp="1"/>
          </p:cNvSpPr>
          <p:nvPr>
            <p:ph idx="1"/>
          </p:nvPr>
        </p:nvSpPr>
        <p:spPr>
          <a:xfrm>
            <a:off x="457200" y="685800"/>
            <a:ext cx="8229600" cy="6248400"/>
          </a:xfrm>
        </p:spPr>
        <p:txBody>
          <a:bodyPr>
            <a:normAutofit lnSpcReduction="10000"/>
          </a:bodyPr>
          <a:lstStyle/>
          <a:p>
            <a:r>
              <a:rPr lang="en-US" dirty="0" smtClean="0"/>
              <a:t>The reason for the penalty is</a:t>
            </a:r>
          </a:p>
          <a:p>
            <a:pPr lvl="1"/>
            <a:r>
              <a:rPr lang="en-US" dirty="0" smtClean="0"/>
              <a:t>we have to wait until the new PC is computed </a:t>
            </a:r>
          </a:p>
          <a:p>
            <a:pPr lvl="2"/>
            <a:r>
              <a:rPr lang="en-US" dirty="0" smtClean="0"/>
              <a:t>PC + offset, using the adder in the EX stage</a:t>
            </a:r>
          </a:p>
          <a:p>
            <a:pPr lvl="2"/>
            <a:r>
              <a:rPr lang="en-US" dirty="0" smtClean="0"/>
              <a:t>perform the condition testing in EX (for conditional branches)</a:t>
            </a:r>
          </a:p>
          <a:p>
            <a:pPr lvl="1"/>
            <a:r>
              <a:rPr lang="en-US" dirty="0" smtClean="0"/>
              <a:t>both of these steps take place in the EX stage but the MUX to update the PC is in the MEM stage</a:t>
            </a:r>
          </a:p>
          <a:p>
            <a:pPr lvl="2"/>
            <a:r>
              <a:rPr lang="en-US" dirty="0" smtClean="0"/>
              <a:t>as this is the 4</a:t>
            </a:r>
            <a:r>
              <a:rPr lang="en-US" baseline="30000" dirty="0" smtClean="0"/>
              <a:t>th</a:t>
            </a:r>
            <a:r>
              <a:rPr lang="en-US" dirty="0" smtClean="0"/>
              <a:t> stage of our pipeline, 3 additional instructions will be fetched by the time we know if and where to branch to</a:t>
            </a:r>
          </a:p>
          <a:p>
            <a:pPr lvl="2"/>
            <a:r>
              <a:rPr lang="en-US" dirty="0" smtClean="0"/>
              <a:t>3-cycle branch penalty</a:t>
            </a:r>
          </a:p>
          <a:p>
            <a:pPr lvl="2"/>
            <a:r>
              <a:rPr lang="en-US" dirty="0" smtClean="0"/>
              <a:t>these 3 instructions are flushed from the pipeline</a:t>
            </a:r>
          </a:p>
          <a:p>
            <a:pPr lvl="1"/>
            <a:r>
              <a:rPr lang="en-US" dirty="0" smtClean="0"/>
              <a:t>we can slightly improve over the 3-cycle penalty by moving the MUX into the EX stage</a:t>
            </a:r>
          </a:p>
          <a:p>
            <a:pPr lvl="2"/>
            <a:r>
              <a:rPr lang="en-US" dirty="0" smtClean="0"/>
              <a:t>gives us a 2 cycle penalty – can we do even better?</a:t>
            </a:r>
          </a:p>
        </p:txBody>
      </p:sp>
    </p:spTree>
    <p:extLst>
      <p:ext uri="{BB962C8B-B14F-4D97-AF65-F5344CB8AC3E}">
        <p14:creationId xmlns:p14="http://schemas.microsoft.com/office/powerpoint/2010/main" val="195333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r>
              <a:rPr lang="en-US" smtClean="0"/>
              <a:t>RISC-V </a:t>
            </a:r>
            <a:r>
              <a:rPr lang="en-US" dirty="0" smtClean="0"/>
              <a:t>Solutions </a:t>
            </a:r>
            <a:r>
              <a:rPr lang="en-US" smtClean="0"/>
              <a:t>to Branch </a:t>
            </a:r>
            <a:r>
              <a:rPr lang="en-US" dirty="0" smtClean="0"/>
              <a:t>Penalty</a:t>
            </a:r>
            <a:endParaRPr lang="en-US" dirty="0"/>
          </a:p>
        </p:txBody>
      </p:sp>
      <p:sp>
        <p:nvSpPr>
          <p:cNvPr id="4" name="Content Placeholder 3"/>
          <p:cNvSpPr>
            <a:spLocks noGrp="1"/>
          </p:cNvSpPr>
          <p:nvPr>
            <p:ph idx="1"/>
          </p:nvPr>
        </p:nvSpPr>
        <p:spPr>
          <a:xfrm>
            <a:off x="228600" y="685800"/>
            <a:ext cx="8686800" cy="6172200"/>
          </a:xfrm>
        </p:spPr>
        <p:txBody>
          <a:bodyPr>
            <a:normAutofit fontScale="92500" lnSpcReduction="20000"/>
          </a:bodyPr>
          <a:lstStyle/>
          <a:p>
            <a:r>
              <a:rPr lang="en-US" dirty="0" smtClean="0"/>
              <a:t>Hardware solution</a:t>
            </a:r>
          </a:p>
          <a:p>
            <a:pPr lvl="1"/>
            <a:r>
              <a:rPr lang="en-US" dirty="0" smtClean="0"/>
              <a:t>both PC and offset are available in ID stage</a:t>
            </a:r>
          </a:p>
          <a:p>
            <a:pPr lvl="2"/>
            <a:r>
              <a:rPr lang="en-US" dirty="0" smtClean="0"/>
              <a:t>offset needs to be sign extended during ID stage</a:t>
            </a:r>
          </a:p>
          <a:p>
            <a:pPr lvl="2"/>
            <a:r>
              <a:rPr lang="en-US" dirty="0" smtClean="0"/>
              <a:t>remember that the ID &amp; WB stages are the shortest, can we do more in the ID stage?</a:t>
            </a:r>
          </a:p>
          <a:p>
            <a:pPr lvl="1"/>
            <a:r>
              <a:rPr lang="en-US" dirty="0"/>
              <a:t>c</a:t>
            </a:r>
            <a:r>
              <a:rPr lang="en-US" dirty="0" smtClean="0"/>
              <a:t>onditional branches compare two registers</a:t>
            </a:r>
          </a:p>
          <a:p>
            <a:pPr lvl="2"/>
            <a:r>
              <a:rPr lang="en-US" dirty="0" smtClean="0"/>
              <a:t>both registers are fetched during the second half of the ID stage</a:t>
            </a:r>
          </a:p>
          <a:p>
            <a:pPr lvl="2"/>
            <a:r>
              <a:rPr lang="en-US" dirty="0" smtClean="0"/>
              <a:t>comparison test is quick, move it to ID stage</a:t>
            </a:r>
          </a:p>
          <a:p>
            <a:pPr lvl="2"/>
            <a:r>
              <a:rPr lang="en-US" dirty="0" smtClean="0"/>
              <a:t>offset is already sign extended, add an adder to the ID stage to compute PC + offset</a:t>
            </a:r>
          </a:p>
          <a:p>
            <a:pPr lvl="2"/>
            <a:r>
              <a:rPr lang="en-US" dirty="0" smtClean="0"/>
              <a:t>move MUX to ID stage to select PC + 4 or PC + offset</a:t>
            </a:r>
          </a:p>
          <a:p>
            <a:pPr lvl="1"/>
            <a:r>
              <a:rPr lang="en-US" dirty="0" smtClean="0"/>
              <a:t>cost:  1 adder</a:t>
            </a:r>
          </a:p>
          <a:p>
            <a:pPr lvl="1"/>
            <a:r>
              <a:rPr lang="en-US" dirty="0" smtClean="0"/>
              <a:t>benefit:  1 cycle penalty instead of 2 (or 3)</a:t>
            </a:r>
          </a:p>
          <a:p>
            <a:r>
              <a:rPr lang="en-US" dirty="0" smtClean="0"/>
              <a:t>Software solution</a:t>
            </a:r>
          </a:p>
          <a:p>
            <a:pPr lvl="1"/>
            <a:r>
              <a:rPr lang="en-US" dirty="0" smtClean="0"/>
              <a:t>compiler tries to move a neutral instruction into that penalty location</a:t>
            </a:r>
          </a:p>
          <a:p>
            <a:pPr lvl="2"/>
            <a:r>
              <a:rPr lang="en-US" dirty="0" smtClean="0"/>
              <a:t>known as the </a:t>
            </a:r>
            <a:r>
              <a:rPr lang="en-US" i="1" dirty="0" smtClean="0"/>
              <a:t>branch delay slot</a:t>
            </a:r>
            <a:endParaRPr lang="en-US" i="1" dirty="0"/>
          </a:p>
        </p:txBody>
      </p:sp>
    </p:spTree>
    <p:extLst>
      <p:ext uri="{BB962C8B-B14F-4D97-AF65-F5344CB8AC3E}">
        <p14:creationId xmlns:p14="http://schemas.microsoft.com/office/powerpoint/2010/main" val="3811479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324600" cy="1143000"/>
          </a:xfrm>
        </p:spPr>
        <p:txBody>
          <a:bodyPr>
            <a:normAutofit/>
          </a:bodyPr>
          <a:lstStyle/>
          <a:p>
            <a:r>
              <a:rPr lang="en-US" smtClean="0"/>
              <a:t>Revised Hardware</a:t>
            </a:r>
            <a:endParaRPr lang="en-US" dirty="0"/>
          </a:p>
        </p:txBody>
      </p:sp>
      <p:sp>
        <p:nvSpPr>
          <p:cNvPr id="3" name="Content Placeholder 2"/>
          <p:cNvSpPr>
            <a:spLocks noGrp="1"/>
          </p:cNvSpPr>
          <p:nvPr>
            <p:ph idx="1"/>
          </p:nvPr>
        </p:nvSpPr>
        <p:spPr>
          <a:xfrm>
            <a:off x="-15240" y="1295400"/>
            <a:ext cx="4800600" cy="5562600"/>
          </a:xfrm>
        </p:spPr>
        <p:txBody>
          <a:bodyPr>
            <a:normAutofit fontScale="92500" lnSpcReduction="10000"/>
          </a:bodyPr>
          <a:lstStyle/>
          <a:p>
            <a:r>
              <a:rPr lang="en-US" dirty="0" smtClean="0"/>
              <a:t>ID </a:t>
            </a:r>
            <a:r>
              <a:rPr lang="en-US" smtClean="0"/>
              <a:t>stage receives instruction in IR </a:t>
            </a:r>
            <a:r>
              <a:rPr lang="en-US" dirty="0" smtClean="0"/>
              <a:t>including offset, and PC</a:t>
            </a:r>
          </a:p>
          <a:p>
            <a:pPr lvl="1"/>
            <a:r>
              <a:rPr lang="en-US" dirty="0" smtClean="0"/>
              <a:t>offset sign extended</a:t>
            </a:r>
          </a:p>
          <a:p>
            <a:pPr lvl="1"/>
            <a:r>
              <a:rPr lang="en-US" dirty="0" smtClean="0"/>
              <a:t>PC + Offset computed</a:t>
            </a:r>
          </a:p>
          <a:p>
            <a:pPr lvl="1"/>
            <a:r>
              <a:rPr lang="en-US" smtClean="0"/>
              <a:t>registers accessed during </a:t>
            </a:r>
            <a:r>
              <a:rPr lang="en-US" dirty="0" smtClean="0"/>
              <a:t>second half of the cycle</a:t>
            </a:r>
          </a:p>
          <a:p>
            <a:pPr lvl="1"/>
            <a:r>
              <a:rPr lang="en-US" smtClean="0"/>
              <a:t>comparison performed</a:t>
            </a:r>
            <a:endParaRPr lang="en-US" dirty="0" smtClean="0"/>
          </a:p>
          <a:p>
            <a:pPr lvl="1"/>
            <a:r>
              <a:rPr lang="en-US" dirty="0"/>
              <a:t>b</a:t>
            </a:r>
            <a:r>
              <a:rPr lang="en-US" dirty="0" smtClean="0"/>
              <a:t>ased </a:t>
            </a:r>
            <a:r>
              <a:rPr lang="en-US" smtClean="0"/>
              <a:t>on result</a:t>
            </a:r>
            <a:r>
              <a:rPr lang="en-US" dirty="0" smtClean="0"/>
              <a:t>, MUX in IF stage used </a:t>
            </a:r>
            <a:r>
              <a:rPr lang="en-US" smtClean="0"/>
              <a:t>to determine whether </a:t>
            </a:r>
            <a:r>
              <a:rPr lang="en-US" dirty="0" smtClean="0"/>
              <a:t>PC is modified PC (PC + 4</a:t>
            </a:r>
            <a:r>
              <a:rPr lang="en-US" smtClean="0"/>
              <a:t>) or result </a:t>
            </a:r>
            <a:r>
              <a:rPr lang="en-US" dirty="0" smtClean="0"/>
              <a:t>of PC + offset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40"/>
          <a:stretch/>
        </p:blipFill>
        <p:spPr bwMode="auto">
          <a:xfrm>
            <a:off x="4785360" y="1306829"/>
            <a:ext cx="4358640" cy="453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00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7" y="-152400"/>
            <a:ext cx="8229600" cy="1143000"/>
          </a:xfrm>
        </p:spPr>
        <p:txBody>
          <a:bodyPr/>
          <a:lstStyle/>
          <a:p>
            <a:r>
              <a:rPr lang="en-US" smtClean="0"/>
              <a:t>New Source </a:t>
            </a:r>
            <a:r>
              <a:rPr lang="en-US" dirty="0" smtClean="0"/>
              <a:t>of Stall</a:t>
            </a:r>
            <a:endParaRPr lang="en-US" dirty="0"/>
          </a:p>
        </p:txBody>
      </p:sp>
      <p:sp>
        <p:nvSpPr>
          <p:cNvPr id="3" name="Content Placeholder 2"/>
          <p:cNvSpPr>
            <a:spLocks noGrp="1"/>
          </p:cNvSpPr>
          <p:nvPr>
            <p:ph idx="1"/>
          </p:nvPr>
        </p:nvSpPr>
        <p:spPr>
          <a:xfrm>
            <a:off x="457200" y="838200"/>
            <a:ext cx="8229600" cy="6019800"/>
          </a:xfrm>
        </p:spPr>
        <p:txBody>
          <a:bodyPr>
            <a:normAutofit fontScale="92500" lnSpcReduction="10000"/>
          </a:bodyPr>
          <a:lstStyle/>
          <a:p>
            <a:r>
              <a:rPr lang="en-US" dirty="0" smtClean="0"/>
              <a:t>Consider the following sequence of instructions</a:t>
            </a:r>
          </a:p>
          <a:p>
            <a:pPr lvl="1"/>
            <a:r>
              <a:rPr lang="en-US" dirty="0" err="1" smtClean="0"/>
              <a:t>lw</a:t>
            </a:r>
            <a:r>
              <a:rPr lang="en-US" dirty="0" smtClean="0"/>
              <a:t> x1, 0(x2)</a:t>
            </a:r>
          </a:p>
          <a:p>
            <a:pPr lvl="1"/>
            <a:r>
              <a:rPr lang="en-US" dirty="0" err="1" smtClean="0"/>
              <a:t>beq</a:t>
            </a:r>
            <a:r>
              <a:rPr lang="en-US" dirty="0" smtClean="0"/>
              <a:t> x1, x3, foo</a:t>
            </a:r>
          </a:p>
          <a:p>
            <a:r>
              <a:rPr lang="en-US" dirty="0" smtClean="0"/>
              <a:t>Before we implemented forwarding, we would need to postpone the </a:t>
            </a:r>
            <a:r>
              <a:rPr lang="en-US" dirty="0" err="1" smtClean="0"/>
              <a:t>beq</a:t>
            </a:r>
            <a:r>
              <a:rPr lang="en-US" dirty="0" smtClean="0"/>
              <a:t> in its IF/ID latch while the </a:t>
            </a:r>
            <a:r>
              <a:rPr lang="en-US" dirty="0" err="1" smtClean="0"/>
              <a:t>lw</a:t>
            </a:r>
            <a:r>
              <a:rPr lang="en-US" dirty="0" smtClean="0"/>
              <a:t> moved through its MEM stage</a:t>
            </a:r>
          </a:p>
          <a:p>
            <a:r>
              <a:rPr lang="en-US" dirty="0" smtClean="0"/>
              <a:t>After forwarding, we needed a 1-cycle stall</a:t>
            </a:r>
          </a:p>
          <a:p>
            <a:pPr lvl="1"/>
            <a:r>
              <a:rPr lang="en-US" dirty="0" err="1" smtClean="0"/>
              <a:t>lw</a:t>
            </a:r>
            <a:r>
              <a:rPr lang="en-US" dirty="0" smtClean="0"/>
              <a:t> 	IF  ID  EX  MEM  WB</a:t>
            </a:r>
          </a:p>
          <a:p>
            <a:pPr lvl="1"/>
            <a:r>
              <a:rPr lang="en-US" dirty="0" err="1" smtClean="0"/>
              <a:t>beq</a:t>
            </a:r>
            <a:r>
              <a:rPr lang="en-US" dirty="0" smtClean="0"/>
              <a:t>              IF  ID    s          EX   WB</a:t>
            </a:r>
          </a:p>
          <a:p>
            <a:r>
              <a:rPr lang="en-US" dirty="0" smtClean="0"/>
              <a:t>But with branches moved to the ID stage, we need a two cycle stall</a:t>
            </a:r>
          </a:p>
          <a:p>
            <a:pPr lvl="1"/>
            <a:r>
              <a:rPr lang="en-US" dirty="0" err="1"/>
              <a:t>lw</a:t>
            </a:r>
            <a:r>
              <a:rPr lang="en-US" dirty="0"/>
              <a:t> 	IF  ID  EX  MEM  WB</a:t>
            </a:r>
          </a:p>
          <a:p>
            <a:pPr lvl="1"/>
            <a:r>
              <a:rPr lang="en-US" dirty="0" err="1"/>
              <a:t>beq</a:t>
            </a:r>
            <a:r>
              <a:rPr lang="en-US" dirty="0"/>
              <a:t>          </a:t>
            </a:r>
            <a:r>
              <a:rPr lang="en-US" dirty="0" smtClean="0"/>
              <a:t>   IF  s       </a:t>
            </a:r>
            <a:r>
              <a:rPr lang="en-US" dirty="0" err="1" smtClean="0"/>
              <a:t>s</a:t>
            </a:r>
            <a:r>
              <a:rPr lang="en-US" dirty="0" smtClean="0"/>
              <a:t>          ID    EX   </a:t>
            </a:r>
            <a:r>
              <a:rPr lang="en-US" dirty="0"/>
              <a:t>WB</a:t>
            </a:r>
          </a:p>
          <a:p>
            <a:pPr lvl="1"/>
            <a:endParaRPr lang="en-US" dirty="0" smtClean="0"/>
          </a:p>
        </p:txBody>
      </p:sp>
    </p:spTree>
    <p:extLst>
      <p:ext uri="{BB962C8B-B14F-4D97-AF65-F5344CB8AC3E}">
        <p14:creationId xmlns:p14="http://schemas.microsoft.com/office/powerpoint/2010/main" val="53668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Filling </a:t>
            </a:r>
            <a:r>
              <a:rPr lang="en-US" smtClean="0"/>
              <a:t>the Branch </a:t>
            </a:r>
            <a:r>
              <a:rPr lang="en-US" dirty="0" smtClean="0"/>
              <a:t>Delay Slot</a:t>
            </a:r>
            <a:endParaRPr lang="en-US" dirty="0"/>
          </a:p>
        </p:txBody>
      </p:sp>
      <p:sp>
        <p:nvSpPr>
          <p:cNvPr id="3" name="Content Placeholder 2"/>
          <p:cNvSpPr>
            <a:spLocks noGrp="1"/>
          </p:cNvSpPr>
          <p:nvPr>
            <p:ph idx="1"/>
          </p:nvPr>
        </p:nvSpPr>
        <p:spPr>
          <a:xfrm>
            <a:off x="125104" y="685800"/>
            <a:ext cx="8839200" cy="2895599"/>
          </a:xfrm>
        </p:spPr>
        <p:txBody>
          <a:bodyPr>
            <a:normAutofit lnSpcReduction="10000"/>
          </a:bodyPr>
          <a:lstStyle/>
          <a:p>
            <a:r>
              <a:rPr lang="en-US" smtClean="0"/>
              <a:t>Compiler looks for a neutral instruction </a:t>
            </a:r>
            <a:r>
              <a:rPr lang="en-US" dirty="0" smtClean="0"/>
              <a:t>to move into </a:t>
            </a:r>
            <a:r>
              <a:rPr lang="en-US" smtClean="0"/>
              <a:t>the branch </a:t>
            </a:r>
            <a:r>
              <a:rPr lang="en-US" dirty="0" smtClean="0"/>
              <a:t>delay</a:t>
            </a:r>
          </a:p>
          <a:p>
            <a:pPr lvl="1"/>
            <a:r>
              <a:rPr lang="en-US" dirty="0" smtClean="0"/>
              <a:t>without this, </a:t>
            </a:r>
            <a:r>
              <a:rPr lang="en-US" smtClean="0"/>
              <a:t>if branch </a:t>
            </a:r>
            <a:r>
              <a:rPr lang="en-US" dirty="0" smtClean="0"/>
              <a:t>is taken</a:t>
            </a:r>
            <a:r>
              <a:rPr lang="en-US" smtClean="0"/>
              <a:t>, instruction after branch is incorrect </a:t>
            </a:r>
            <a:r>
              <a:rPr lang="en-US" dirty="0" smtClean="0"/>
              <a:t>and must be flushed</a:t>
            </a:r>
            <a:endParaRPr lang="en-US" dirty="0"/>
          </a:p>
          <a:p>
            <a:pPr lvl="1"/>
            <a:r>
              <a:rPr lang="en-US" dirty="0"/>
              <a:t>w</a:t>
            </a:r>
            <a:r>
              <a:rPr lang="en-US" dirty="0" smtClean="0"/>
              <a:t>ith this</a:t>
            </a:r>
            <a:r>
              <a:rPr lang="en-US" smtClean="0"/>
              <a:t>, whether branch </a:t>
            </a:r>
            <a:r>
              <a:rPr lang="en-US" dirty="0" smtClean="0"/>
              <a:t>is </a:t>
            </a:r>
            <a:r>
              <a:rPr lang="en-US" smtClean="0"/>
              <a:t>taken or </a:t>
            </a:r>
            <a:r>
              <a:rPr lang="en-US" dirty="0" smtClean="0"/>
              <a:t>not, </a:t>
            </a:r>
            <a:r>
              <a:rPr lang="en-US" smtClean="0"/>
              <a:t>this instruction </a:t>
            </a:r>
            <a:r>
              <a:rPr lang="en-US" dirty="0" smtClean="0"/>
              <a:t>will execute and so no penalty</a:t>
            </a:r>
          </a:p>
        </p:txBody>
      </p:sp>
      <p:pic>
        <p:nvPicPr>
          <p:cNvPr id="6" name="Picture 5"/>
          <p:cNvPicPr>
            <a:picLocks noChangeAspect="1"/>
          </p:cNvPicPr>
          <p:nvPr/>
        </p:nvPicPr>
        <p:blipFill>
          <a:blip r:embed="rId2"/>
          <a:stretch>
            <a:fillRect/>
          </a:stretch>
        </p:blipFill>
        <p:spPr>
          <a:xfrm>
            <a:off x="1371600" y="3373610"/>
            <a:ext cx="6413401" cy="2421467"/>
          </a:xfrm>
          <a:prstGeom prst="rect">
            <a:avLst/>
          </a:prstGeom>
        </p:spPr>
      </p:pic>
      <p:pic>
        <p:nvPicPr>
          <p:cNvPr id="7" name="Picture 6"/>
          <p:cNvPicPr>
            <a:picLocks noChangeAspect="1"/>
          </p:cNvPicPr>
          <p:nvPr/>
        </p:nvPicPr>
        <p:blipFill>
          <a:blip r:embed="rId3"/>
          <a:stretch>
            <a:fillRect/>
          </a:stretch>
        </p:blipFill>
        <p:spPr>
          <a:xfrm>
            <a:off x="1371600" y="5795077"/>
            <a:ext cx="6413401" cy="1093630"/>
          </a:xfrm>
          <a:prstGeom prst="rect">
            <a:avLst/>
          </a:prstGeom>
        </p:spPr>
      </p:pic>
    </p:spTree>
    <p:extLst>
      <p:ext uri="{BB962C8B-B14F-4D97-AF65-F5344CB8AC3E}">
        <p14:creationId xmlns:p14="http://schemas.microsoft.com/office/powerpoint/2010/main" val="180856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51" y="304800"/>
            <a:ext cx="2607675" cy="1143000"/>
          </a:xfrm>
        </p:spPr>
        <p:txBody>
          <a:bodyPr>
            <a:normAutofit fontScale="90000"/>
          </a:bodyPr>
          <a:lstStyle/>
          <a:p>
            <a:r>
              <a:rPr lang="en-US" smtClean="0"/>
              <a:t>From </a:t>
            </a:r>
            <a:r>
              <a:rPr lang="en-US" dirty="0" smtClean="0"/>
              <a:t>Non-pipelined to Pipelined</a:t>
            </a:r>
            <a:endParaRPr lang="en-US" dirty="0"/>
          </a:p>
        </p:txBody>
      </p:sp>
      <p:sp>
        <p:nvSpPr>
          <p:cNvPr id="5" name="TextBox 4"/>
          <p:cNvSpPr txBox="1"/>
          <p:nvPr/>
        </p:nvSpPr>
        <p:spPr>
          <a:xfrm>
            <a:off x="140805" y="3733800"/>
            <a:ext cx="2930610" cy="2862322"/>
          </a:xfrm>
          <a:prstGeom prst="rect">
            <a:avLst/>
          </a:prstGeom>
          <a:noFill/>
        </p:spPr>
        <p:txBody>
          <a:bodyPr wrap="none" rtlCol="0">
            <a:spAutoFit/>
          </a:bodyPr>
          <a:lstStyle/>
          <a:p>
            <a:r>
              <a:rPr lang="en-US" sz="2000" dirty="0" smtClean="0">
                <a:latin typeface="Times New Roman" pitchFamily="18" charset="0"/>
                <a:cs typeface="Times New Roman" pitchFamily="18" charset="0"/>
              </a:rPr>
              <a:t>Add latches between</a:t>
            </a:r>
          </a:p>
          <a:p>
            <a:r>
              <a:rPr lang="en-US" sz="2000" dirty="0" smtClean="0">
                <a:latin typeface="Times New Roman" pitchFamily="18" charset="0"/>
                <a:cs typeface="Times New Roman" pitchFamily="18" charset="0"/>
              </a:rPr>
              <a:t>stages </a:t>
            </a:r>
            <a:r>
              <a:rPr lang="en-US" sz="2000" smtClean="0">
                <a:latin typeface="Times New Roman" pitchFamily="18" charset="0"/>
                <a:cs typeface="Times New Roman" pitchFamily="18" charset="0"/>
              </a:rPr>
              <a:t>to control </a:t>
            </a:r>
            <a:r>
              <a:rPr lang="en-US" sz="2000" dirty="0" smtClean="0">
                <a:latin typeface="Times New Roman" pitchFamily="18" charset="0"/>
                <a:cs typeface="Times New Roman" pitchFamily="18" charset="0"/>
              </a:rPr>
              <a:t>when</a:t>
            </a:r>
          </a:p>
          <a:p>
            <a:r>
              <a:rPr lang="en-US" sz="2000">
                <a:latin typeface="Times New Roman" pitchFamily="18" charset="0"/>
                <a:cs typeface="Times New Roman" pitchFamily="18" charset="0"/>
              </a:rPr>
              <a:t>t</a:t>
            </a:r>
            <a:r>
              <a:rPr lang="en-US" sz="2000" smtClean="0">
                <a:latin typeface="Times New Roman" pitchFamily="18" charset="0"/>
                <a:cs typeface="Times New Roman" pitchFamily="18" charset="0"/>
              </a:rPr>
              <a:t>he instructions </a:t>
            </a:r>
            <a:r>
              <a:rPr lang="en-US" sz="2000" dirty="0" smtClean="0">
                <a:latin typeface="Times New Roman" pitchFamily="18" charset="0"/>
                <a:cs typeface="Times New Roman" pitchFamily="18" charset="0"/>
              </a:rPr>
              <a:t>can </a:t>
            </a:r>
          </a:p>
          <a:p>
            <a:r>
              <a:rPr lang="en-US" sz="2000" dirty="0" smtClean="0">
                <a:latin typeface="Times New Roman" pitchFamily="18" charset="0"/>
                <a:cs typeface="Times New Roman" pitchFamily="18" charset="0"/>
              </a:rPr>
              <a:t>move into the next</a:t>
            </a:r>
          </a:p>
          <a:p>
            <a:r>
              <a:rPr lang="en-US" sz="2000" dirty="0" smtClean="0">
                <a:latin typeface="Times New Roman" pitchFamily="18" charset="0"/>
                <a:cs typeface="Times New Roman" pitchFamily="18" charset="0"/>
              </a:rPr>
              <a:t>pipe stages</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Latches contain logic </a:t>
            </a:r>
          </a:p>
          <a:p>
            <a:r>
              <a:rPr lang="en-US" sz="2000" dirty="0" smtClean="0">
                <a:latin typeface="Times New Roman" pitchFamily="18" charset="0"/>
                <a:cs typeface="Times New Roman" pitchFamily="18" charset="0"/>
              </a:rPr>
              <a:t>used to </a:t>
            </a:r>
            <a:r>
              <a:rPr lang="en-US" sz="2000" smtClean="0">
                <a:latin typeface="Times New Roman" pitchFamily="18" charset="0"/>
                <a:cs typeface="Times New Roman" pitchFamily="18" charset="0"/>
              </a:rPr>
              <a:t>handle forwarding </a:t>
            </a:r>
            <a:endParaRPr lang="en-US" sz="2000" dirty="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and insert </a:t>
            </a:r>
            <a:r>
              <a:rPr lang="en-US" sz="2000" dirty="0" smtClean="0">
                <a:latin typeface="Times New Roman" pitchFamily="18" charset="0"/>
                <a:cs typeface="Times New Roman" pitchFamily="18" charset="0"/>
              </a:rPr>
              <a:t>stalls</a:t>
            </a:r>
            <a:endParaRPr lang="en-US" sz="2000" dirty="0">
              <a:latin typeface="Times New Roman" pitchFamily="18" charset="0"/>
              <a:cs typeface="Times New Roman" pitchFamily="18" charset="0"/>
            </a:endParaRPr>
          </a:p>
        </p:txBody>
      </p:sp>
      <p:sp>
        <p:nvSpPr>
          <p:cNvPr id="7" name="TextBox 6"/>
          <p:cNvSpPr txBox="1"/>
          <p:nvPr/>
        </p:nvSpPr>
        <p:spPr>
          <a:xfrm>
            <a:off x="6248400" y="2057400"/>
            <a:ext cx="2905219" cy="1015663"/>
          </a:xfrm>
          <a:prstGeom prst="rect">
            <a:avLst/>
          </a:prstGeom>
          <a:noFill/>
        </p:spPr>
        <p:txBody>
          <a:bodyPr wrap="none" rtlCol="0">
            <a:spAutoFit/>
          </a:bodyPr>
          <a:lstStyle/>
          <a:p>
            <a:r>
              <a:rPr lang="en-US" sz="2000" smtClean="0">
                <a:latin typeface="Times New Roman" pitchFamily="18" charset="0"/>
                <a:cs typeface="Times New Roman" pitchFamily="18" charset="0"/>
              </a:rPr>
              <a:t>Latches are registers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Denoted </a:t>
            </a:r>
            <a:r>
              <a:rPr lang="en-US" sz="2000" smtClean="0">
                <a:latin typeface="Times New Roman" pitchFamily="18" charset="0"/>
                <a:cs typeface="Times New Roman" pitchFamily="18" charset="0"/>
              </a:rPr>
              <a:t>as IF/ID.IR</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And </a:t>
            </a:r>
            <a:r>
              <a:rPr lang="en-US" sz="2000" smtClean="0">
                <a:latin typeface="Times New Roman" pitchFamily="18" charset="0"/>
                <a:cs typeface="Times New Roman" pitchFamily="18" charset="0"/>
              </a:rPr>
              <a:t>ID/EX.A for </a:t>
            </a:r>
            <a:r>
              <a:rPr lang="en-US" sz="2000" dirty="0" smtClean="0">
                <a:latin typeface="Times New Roman" pitchFamily="18" charset="0"/>
                <a:cs typeface="Times New Roman" pitchFamily="18" charset="0"/>
              </a:rPr>
              <a:t>example</a:t>
            </a: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343810" y="159820"/>
            <a:ext cx="5408380" cy="3388500"/>
          </a:xfrm>
          <a:prstGeom prst="rect">
            <a:avLst/>
          </a:prstGeom>
        </p:spPr>
      </p:pic>
      <p:pic>
        <p:nvPicPr>
          <p:cNvPr id="8" name="Picture 7"/>
          <p:cNvPicPr>
            <a:picLocks noChangeAspect="1"/>
          </p:cNvPicPr>
          <p:nvPr/>
        </p:nvPicPr>
        <p:blipFill>
          <a:blip r:embed="rId3"/>
          <a:stretch>
            <a:fillRect/>
          </a:stretch>
        </p:blipFill>
        <p:spPr>
          <a:xfrm>
            <a:off x="2666999" y="3510348"/>
            <a:ext cx="6486619" cy="3333363"/>
          </a:xfrm>
          <a:prstGeom prst="rect">
            <a:avLst/>
          </a:prstGeom>
        </p:spPr>
      </p:pic>
    </p:spTree>
    <p:extLst>
      <p:ext uri="{BB962C8B-B14F-4D97-AF65-F5344CB8AC3E}">
        <p14:creationId xmlns:p14="http://schemas.microsoft.com/office/powerpoint/2010/main" val="3777701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Impact </a:t>
            </a:r>
            <a:r>
              <a:rPr lang="en-US" smtClean="0"/>
              <a:t>of Branch Hazards</a:t>
            </a:r>
            <a:endParaRPr lang="en-US" dirty="0"/>
          </a:p>
        </p:txBody>
      </p:sp>
      <p:sp>
        <p:nvSpPr>
          <p:cNvPr id="3" name="Content Placeholder 2"/>
          <p:cNvSpPr>
            <a:spLocks noGrp="1"/>
          </p:cNvSpPr>
          <p:nvPr>
            <p:ph idx="1"/>
          </p:nvPr>
        </p:nvSpPr>
        <p:spPr>
          <a:xfrm>
            <a:off x="228600" y="762000"/>
            <a:ext cx="8686800" cy="6096000"/>
          </a:xfrm>
        </p:spPr>
        <p:txBody>
          <a:bodyPr>
            <a:normAutofit/>
          </a:bodyPr>
          <a:lstStyle/>
          <a:p>
            <a:r>
              <a:rPr lang="en-US" dirty="0" smtClean="0"/>
              <a:t>Assume </a:t>
            </a:r>
            <a:r>
              <a:rPr lang="en-US" smtClean="0"/>
              <a:t>a benchmark </a:t>
            </a:r>
            <a:r>
              <a:rPr lang="en-US" dirty="0" smtClean="0"/>
              <a:t>of </a:t>
            </a:r>
          </a:p>
          <a:p>
            <a:pPr lvl="1"/>
            <a:r>
              <a:rPr lang="en-US" dirty="0" smtClean="0"/>
              <a:t>30% loads, 10</a:t>
            </a:r>
            <a:r>
              <a:rPr lang="en-US" smtClean="0"/>
              <a:t>% stores</a:t>
            </a:r>
            <a:r>
              <a:rPr lang="en-US" dirty="0" smtClean="0"/>
              <a:t>, 40% </a:t>
            </a:r>
            <a:r>
              <a:rPr lang="en-US" smtClean="0"/>
              <a:t>ALU operations</a:t>
            </a:r>
            <a:r>
              <a:rPr lang="en-US" dirty="0" smtClean="0"/>
              <a:t>, 16% </a:t>
            </a:r>
            <a:r>
              <a:rPr lang="en-US" smtClean="0"/>
              <a:t>conditional branches </a:t>
            </a:r>
            <a:r>
              <a:rPr lang="en-US" dirty="0" smtClean="0"/>
              <a:t>and 4% </a:t>
            </a:r>
            <a:r>
              <a:rPr lang="en-US" smtClean="0"/>
              <a:t>unconditional branches</a:t>
            </a:r>
            <a:r>
              <a:rPr lang="en-US" dirty="0" smtClean="0"/>
              <a:t>, assume 67% of </a:t>
            </a:r>
            <a:r>
              <a:rPr lang="en-US" smtClean="0"/>
              <a:t>conditional branches are </a:t>
            </a:r>
            <a:r>
              <a:rPr lang="en-US" dirty="0" smtClean="0"/>
              <a:t>taken</a:t>
            </a:r>
          </a:p>
          <a:p>
            <a:pPr lvl="1"/>
            <a:r>
              <a:rPr lang="en-US" smtClean="0"/>
              <a:t>assume for </a:t>
            </a:r>
            <a:r>
              <a:rPr lang="en-US" dirty="0" smtClean="0"/>
              <a:t>all </a:t>
            </a:r>
            <a:r>
              <a:rPr lang="en-US" smtClean="0"/>
              <a:t>conditional branches </a:t>
            </a:r>
            <a:r>
              <a:rPr lang="en-US" dirty="0" smtClean="0"/>
              <a:t>that none of </a:t>
            </a:r>
            <a:r>
              <a:rPr lang="en-US" smtClean="0"/>
              <a:t>the registers are loaded from memory </a:t>
            </a:r>
            <a:r>
              <a:rPr lang="en-US" dirty="0" smtClean="0"/>
              <a:t>but instead computed using </a:t>
            </a:r>
            <a:r>
              <a:rPr lang="en-US" smtClean="0"/>
              <a:t>ALU operations</a:t>
            </a:r>
            <a:endParaRPr lang="en-US" dirty="0" smtClean="0"/>
          </a:p>
          <a:p>
            <a:r>
              <a:rPr lang="en-US" dirty="0" smtClean="0"/>
              <a:t>Compute impact </a:t>
            </a:r>
            <a:r>
              <a:rPr lang="en-US" smtClean="0"/>
              <a:t>of branches </a:t>
            </a:r>
            <a:r>
              <a:rPr lang="en-US" dirty="0" smtClean="0"/>
              <a:t>if</a:t>
            </a:r>
          </a:p>
          <a:p>
            <a:pPr lvl="1"/>
            <a:r>
              <a:rPr lang="en-US" smtClean="0"/>
              <a:t>original </a:t>
            </a:r>
            <a:r>
              <a:rPr lang="en-US" dirty="0" smtClean="0"/>
              <a:t>pipeline with </a:t>
            </a:r>
            <a:r>
              <a:rPr lang="en-US" smtClean="0"/>
              <a:t>no compiler </a:t>
            </a:r>
            <a:r>
              <a:rPr lang="en-US" dirty="0" smtClean="0"/>
              <a:t>scheduling</a:t>
            </a:r>
          </a:p>
          <a:p>
            <a:pPr lvl="1"/>
            <a:r>
              <a:rPr lang="en-US" smtClean="0"/>
              <a:t>revised </a:t>
            </a:r>
            <a:r>
              <a:rPr lang="en-US" dirty="0" smtClean="0"/>
              <a:t>pipeline with </a:t>
            </a:r>
            <a:r>
              <a:rPr lang="en-US" smtClean="0"/>
              <a:t>no compiler </a:t>
            </a:r>
            <a:r>
              <a:rPr lang="en-US" dirty="0" smtClean="0"/>
              <a:t>scheduling</a:t>
            </a:r>
          </a:p>
          <a:p>
            <a:pPr lvl="1"/>
            <a:r>
              <a:rPr lang="en-US" smtClean="0"/>
              <a:t>revised pipeline where compiler </a:t>
            </a:r>
            <a:r>
              <a:rPr lang="en-US" dirty="0" smtClean="0"/>
              <a:t>can </a:t>
            </a:r>
            <a:r>
              <a:rPr lang="en-US" smtClean="0"/>
              <a:t>fill branch </a:t>
            </a:r>
            <a:r>
              <a:rPr lang="en-US" dirty="0" smtClean="0"/>
              <a:t>delay slot 60% of the time</a:t>
            </a:r>
          </a:p>
        </p:txBody>
      </p:sp>
    </p:spTree>
    <p:extLst>
      <p:ext uri="{BB962C8B-B14F-4D97-AF65-F5344CB8AC3E}">
        <p14:creationId xmlns:p14="http://schemas.microsoft.com/office/powerpoint/2010/main" val="307588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Solution</a:t>
            </a:r>
            <a:endParaRPr lang="en-US" dirty="0"/>
          </a:p>
        </p:txBody>
      </p:sp>
      <p:sp>
        <p:nvSpPr>
          <p:cNvPr id="3" name="Content Placeholder 2"/>
          <p:cNvSpPr>
            <a:spLocks noGrp="1"/>
          </p:cNvSpPr>
          <p:nvPr>
            <p:ph idx="1"/>
          </p:nvPr>
        </p:nvSpPr>
        <p:spPr>
          <a:xfrm>
            <a:off x="228600" y="762000"/>
            <a:ext cx="8686800" cy="6096000"/>
          </a:xfrm>
        </p:spPr>
        <p:txBody>
          <a:bodyPr>
            <a:normAutofit fontScale="92500" lnSpcReduction="20000"/>
          </a:bodyPr>
          <a:lstStyle/>
          <a:p>
            <a:r>
              <a:rPr lang="en-US" dirty="0"/>
              <a:t>% </a:t>
            </a:r>
            <a:r>
              <a:rPr lang="en-US"/>
              <a:t>of </a:t>
            </a:r>
            <a:r>
              <a:rPr lang="en-US" smtClean="0"/>
              <a:t>instructions </a:t>
            </a:r>
            <a:r>
              <a:rPr lang="en-US"/>
              <a:t>with </a:t>
            </a:r>
            <a:r>
              <a:rPr lang="en-US" smtClean="0"/>
              <a:t>branches </a:t>
            </a:r>
            <a:r>
              <a:rPr lang="en-US" dirty="0"/>
              <a:t>taken:  </a:t>
            </a:r>
            <a:endParaRPr lang="en-US" dirty="0" smtClean="0"/>
          </a:p>
          <a:p>
            <a:pPr lvl="1"/>
            <a:r>
              <a:rPr lang="en-US" dirty="0" smtClean="0"/>
              <a:t>16</a:t>
            </a:r>
            <a:r>
              <a:rPr lang="en-US" dirty="0"/>
              <a:t>% * 67% + 4% * 100% = 14.7%</a:t>
            </a:r>
          </a:p>
          <a:p>
            <a:r>
              <a:rPr lang="en-US" smtClean="0"/>
              <a:t>Original </a:t>
            </a:r>
            <a:r>
              <a:rPr lang="en-US" dirty="0"/>
              <a:t>pipeline, no scheduling = 3 cycle </a:t>
            </a:r>
            <a:r>
              <a:rPr lang="en-US" smtClean="0"/>
              <a:t>penalty per branch </a:t>
            </a:r>
            <a:r>
              <a:rPr lang="en-US" dirty="0" smtClean="0"/>
              <a:t>taken</a:t>
            </a:r>
          </a:p>
          <a:p>
            <a:pPr lvl="1"/>
            <a:r>
              <a:rPr lang="en-US" dirty="0" smtClean="0"/>
              <a:t>CPI </a:t>
            </a:r>
            <a:r>
              <a:rPr lang="en-US" dirty="0"/>
              <a:t>= 1 + .147 * 3 = 1.44</a:t>
            </a:r>
          </a:p>
          <a:p>
            <a:r>
              <a:rPr lang="en-US" smtClean="0"/>
              <a:t>Revised </a:t>
            </a:r>
            <a:r>
              <a:rPr lang="en-US" dirty="0"/>
              <a:t>pipeline, no scheduling = 1 cycle </a:t>
            </a:r>
            <a:r>
              <a:rPr lang="en-US" smtClean="0"/>
              <a:t>penalty per branch </a:t>
            </a:r>
            <a:r>
              <a:rPr lang="en-US" dirty="0" smtClean="0"/>
              <a:t>taken</a:t>
            </a:r>
          </a:p>
          <a:p>
            <a:pPr lvl="1"/>
            <a:r>
              <a:rPr lang="en-US" dirty="0" smtClean="0"/>
              <a:t>CPI </a:t>
            </a:r>
            <a:r>
              <a:rPr lang="en-US" dirty="0"/>
              <a:t>= 1 + .147 * 1 = 1.147</a:t>
            </a:r>
          </a:p>
          <a:p>
            <a:r>
              <a:rPr lang="en-US" smtClean="0"/>
              <a:t>Revised </a:t>
            </a:r>
            <a:r>
              <a:rPr lang="en-US" dirty="0"/>
              <a:t>pipeline, </a:t>
            </a:r>
            <a:r>
              <a:rPr lang="en-US"/>
              <a:t>scheduling </a:t>
            </a:r>
            <a:r>
              <a:rPr lang="en-US" smtClean="0"/>
              <a:t>removes </a:t>
            </a:r>
            <a:r>
              <a:rPr lang="en-US" dirty="0"/>
              <a:t>60% of </a:t>
            </a:r>
            <a:r>
              <a:rPr lang="en-US" dirty="0" smtClean="0"/>
              <a:t>penalties, 1 cycle </a:t>
            </a:r>
            <a:r>
              <a:rPr lang="en-US" smtClean="0"/>
              <a:t>penalty for the other </a:t>
            </a:r>
            <a:r>
              <a:rPr lang="en-US" dirty="0" smtClean="0"/>
              <a:t>40%</a:t>
            </a:r>
          </a:p>
          <a:p>
            <a:pPr lvl="1"/>
            <a:r>
              <a:rPr lang="en-US" dirty="0" smtClean="0"/>
              <a:t>CPI </a:t>
            </a:r>
            <a:r>
              <a:rPr lang="en-US" dirty="0"/>
              <a:t>= 1 + .147 * .4 = </a:t>
            </a:r>
            <a:r>
              <a:rPr lang="en-US" dirty="0" smtClean="0"/>
              <a:t>1.059</a:t>
            </a:r>
          </a:p>
          <a:p>
            <a:pPr lvl="2"/>
            <a:r>
              <a:rPr lang="en-US" dirty="0"/>
              <a:t>s</a:t>
            </a:r>
            <a:r>
              <a:rPr lang="en-US" dirty="0" smtClean="0"/>
              <a:t>peedup </a:t>
            </a:r>
            <a:r>
              <a:rPr lang="en-US" smtClean="0"/>
              <a:t>of revised </a:t>
            </a:r>
            <a:r>
              <a:rPr lang="en-US" dirty="0" smtClean="0"/>
              <a:t>pipeline with </a:t>
            </a:r>
            <a:r>
              <a:rPr lang="en-US" smtClean="0"/>
              <a:t>scheduling over original </a:t>
            </a:r>
            <a:r>
              <a:rPr lang="en-US" dirty="0" smtClean="0"/>
              <a:t>= 1.44 / 1.059 = 1.359</a:t>
            </a:r>
            <a:endParaRPr lang="en-US" dirty="0"/>
          </a:p>
          <a:p>
            <a:pPr lvl="2"/>
            <a:r>
              <a:rPr lang="en-US" dirty="0" smtClean="0"/>
              <a:t>speedup </a:t>
            </a:r>
            <a:r>
              <a:rPr lang="en-US" smtClean="0"/>
              <a:t>of revised </a:t>
            </a:r>
            <a:r>
              <a:rPr lang="en-US" dirty="0" smtClean="0"/>
              <a:t>pipeline with </a:t>
            </a:r>
            <a:r>
              <a:rPr lang="en-US" smtClean="0"/>
              <a:t>scheduling over revised </a:t>
            </a:r>
            <a:r>
              <a:rPr lang="en-US" dirty="0" smtClean="0"/>
              <a:t>pipeline without scheduling = 1.147 / 1.059 = 1.083</a:t>
            </a:r>
            <a:endParaRPr lang="en-US" dirty="0"/>
          </a:p>
        </p:txBody>
      </p:sp>
    </p:spTree>
    <p:extLst>
      <p:ext uri="{BB962C8B-B14F-4D97-AF65-F5344CB8AC3E}">
        <p14:creationId xmlns:p14="http://schemas.microsoft.com/office/powerpoint/2010/main" val="179355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Scheduling Example</a:t>
            </a:r>
            <a:endParaRPr lang="en-US" dirty="0"/>
          </a:p>
        </p:txBody>
      </p:sp>
      <p:sp>
        <p:nvSpPr>
          <p:cNvPr id="3" name="Content Placeholder 2"/>
          <p:cNvSpPr>
            <a:spLocks noGrp="1"/>
          </p:cNvSpPr>
          <p:nvPr>
            <p:ph idx="1"/>
          </p:nvPr>
        </p:nvSpPr>
        <p:spPr>
          <a:xfrm>
            <a:off x="228598" y="2461260"/>
            <a:ext cx="8915401" cy="2567940"/>
          </a:xfrm>
        </p:spPr>
        <p:txBody>
          <a:bodyPr>
            <a:normAutofit fontScale="85000" lnSpcReduction="20000"/>
          </a:bodyPr>
          <a:lstStyle/>
          <a:p>
            <a:r>
              <a:rPr lang="en-US" dirty="0" smtClean="0"/>
              <a:t>Stalls arise after the </a:t>
            </a:r>
            <a:r>
              <a:rPr lang="en-US" dirty="0" err="1" smtClean="0"/>
              <a:t>lw</a:t>
            </a:r>
            <a:r>
              <a:rPr lang="en-US" dirty="0" smtClean="0"/>
              <a:t> (data hazard), after the </a:t>
            </a:r>
            <a:r>
              <a:rPr lang="en-US" dirty="0" err="1" smtClean="0"/>
              <a:t>subw</a:t>
            </a:r>
            <a:r>
              <a:rPr lang="en-US" dirty="0" smtClean="0"/>
              <a:t> (data hazard caused by moving the branch computation to ID) and after the </a:t>
            </a:r>
            <a:r>
              <a:rPr lang="en-US" dirty="0" err="1" smtClean="0"/>
              <a:t>bne</a:t>
            </a:r>
            <a:r>
              <a:rPr lang="en-US" dirty="0" smtClean="0"/>
              <a:t> (branch penalty)</a:t>
            </a:r>
          </a:p>
          <a:p>
            <a:r>
              <a:rPr lang="en-US" dirty="0" smtClean="0"/>
              <a:t>Below, the code has been scheduled by the compiler to remove all stalls with the </a:t>
            </a:r>
            <a:r>
              <a:rPr lang="en-US" dirty="0" err="1" smtClean="0"/>
              <a:t>sw</a:t>
            </a:r>
            <a:r>
              <a:rPr lang="en-US" dirty="0" smtClean="0"/>
              <a:t> filling the branch delay slot </a:t>
            </a:r>
          </a:p>
          <a:p>
            <a:pPr lvl="1"/>
            <a:r>
              <a:rPr lang="en-US" dirty="0" smtClean="0"/>
              <a:t>note the adjustment made to the address for storing x1, x2 has already been incremented</a:t>
            </a:r>
          </a:p>
        </p:txBody>
      </p:sp>
      <p:graphicFrame>
        <p:nvGraphicFramePr>
          <p:cNvPr id="7" name="Table 6"/>
          <p:cNvGraphicFramePr>
            <a:graphicFrameLocks noGrp="1"/>
          </p:cNvGraphicFramePr>
          <p:nvPr>
            <p:extLst>
              <p:ext uri="{D42A27DB-BD31-4B8C-83A1-F6EECF244321}">
                <p14:modId xmlns:p14="http://schemas.microsoft.com/office/powerpoint/2010/main" val="2537155070"/>
              </p:ext>
            </p:extLst>
          </p:nvPr>
        </p:nvGraphicFramePr>
        <p:xfrm>
          <a:off x="228599" y="609600"/>
          <a:ext cx="8686803" cy="1775460"/>
        </p:xfrm>
        <a:graphic>
          <a:graphicData uri="http://schemas.openxmlformats.org/drawingml/2006/table">
            <a:tbl>
              <a:tblPr>
                <a:tableStyleId>{5C22544A-7EE6-4342-B048-85BDC9FD1C3A}</a:tableStyleId>
              </a:tblPr>
              <a:tblGrid>
                <a:gridCol w="609601">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674712">
                  <a:extLst>
                    <a:ext uri="{9D8B030D-6E8A-4147-A177-3AD203B41FA5}">
                      <a16:colId xmlns:a16="http://schemas.microsoft.com/office/drawing/2014/main" val="20013"/>
                    </a:ext>
                  </a:extLst>
                </a:gridCol>
                <a:gridCol w="315890">
                  <a:extLst>
                    <a:ext uri="{9D8B030D-6E8A-4147-A177-3AD203B41FA5}">
                      <a16:colId xmlns:a16="http://schemas.microsoft.com/office/drawing/2014/main" val="20014"/>
                    </a:ext>
                  </a:extLst>
                </a:gridCol>
              </a:tblGrid>
              <a:tr h="200025">
                <a:tc>
                  <a:txBody>
                    <a:bodyPr/>
                    <a:lstStyle/>
                    <a:p>
                      <a:pPr algn="l" fontAlgn="b"/>
                      <a:r>
                        <a:rPr lang="en-US" sz="1600" u="none" strike="noStrike" dirty="0">
                          <a:effectLst/>
                        </a:rPr>
                        <a:t>Loop:</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b="0" i="0" u="none" strike="noStrike" dirty="0" err="1" smtClean="0">
                          <a:solidFill>
                            <a:srgbClr val="000000"/>
                          </a:solidFill>
                          <a:effectLst/>
                          <a:latin typeface="Calibri"/>
                        </a:rPr>
                        <a:t>lw</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x1</a:t>
                      </a:r>
                      <a:r>
                        <a:rPr lang="en-US" sz="1600" u="none" strike="noStrike" dirty="0">
                          <a:effectLst/>
                        </a:rPr>
                        <a:t>, </a:t>
                      </a:r>
                      <a:r>
                        <a:rPr lang="en-US" sz="1600" u="none" strike="noStrike" dirty="0" smtClean="0">
                          <a:effectLst/>
                        </a:rPr>
                        <a:t>0(x2</a:t>
                      </a:r>
                      <a:r>
                        <a:rPr lang="en-US" sz="1600" u="none" strike="noStrike" dirty="0">
                          <a:effectLst/>
                        </a:rPr>
                        <a:t>)</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ID</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EX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MEM</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WB</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00025">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err="1" smtClean="0">
                          <a:effectLst/>
                        </a:rPr>
                        <a:t>addi</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x1</a:t>
                      </a:r>
                      <a:r>
                        <a:rPr lang="en-US" sz="1600" u="none" strike="noStrike" dirty="0">
                          <a:effectLst/>
                        </a:rPr>
                        <a:t>, </a:t>
                      </a:r>
                      <a:r>
                        <a:rPr lang="en-US" sz="1600" u="none" strike="noStrike" dirty="0" smtClean="0">
                          <a:effectLst/>
                        </a:rPr>
                        <a:t>x1</a:t>
                      </a:r>
                      <a:r>
                        <a:rPr lang="en-US" sz="1600" u="none" strike="noStrike" dirty="0">
                          <a:effectLst/>
                        </a:rPr>
                        <a:t>, </a:t>
                      </a:r>
                      <a:r>
                        <a:rPr lang="en-US" sz="1600" u="none" strike="noStrike" dirty="0" smtClean="0">
                          <a:effectLst/>
                        </a:rPr>
                        <a:t>1</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ID</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s</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EX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MEM</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WB</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55270">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err="1" smtClean="0">
                          <a:effectLst/>
                        </a:rPr>
                        <a:t>sw</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x1</a:t>
                      </a:r>
                      <a:r>
                        <a:rPr lang="en-US" sz="1600" u="none" strike="noStrike" dirty="0">
                          <a:effectLst/>
                        </a:rPr>
                        <a:t>, </a:t>
                      </a:r>
                      <a:r>
                        <a:rPr lang="en-US" sz="1600" u="none" strike="noStrike" dirty="0" smtClean="0">
                          <a:effectLst/>
                        </a:rPr>
                        <a:t>0(x2</a:t>
                      </a:r>
                      <a:r>
                        <a:rPr lang="en-US" sz="1600" u="none" strike="noStrike" dirty="0">
                          <a:effectLst/>
                        </a:rPr>
                        <a:t>)</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s</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ID</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EX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MEM</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WB</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00025">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err="1" smtClean="0">
                          <a:effectLst/>
                        </a:rPr>
                        <a:t>addi</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x2</a:t>
                      </a:r>
                      <a:r>
                        <a:rPr lang="en-US" sz="1600" u="none" strike="noStrike" dirty="0">
                          <a:effectLst/>
                        </a:rPr>
                        <a:t>, </a:t>
                      </a:r>
                      <a:r>
                        <a:rPr lang="en-US" sz="1600" u="none" strike="noStrike" dirty="0" smtClean="0">
                          <a:effectLst/>
                        </a:rPr>
                        <a:t>x2</a:t>
                      </a:r>
                      <a:r>
                        <a:rPr lang="en-US" sz="1600" u="none" strike="noStrike" dirty="0">
                          <a:effectLst/>
                        </a:rPr>
                        <a:t>, </a:t>
                      </a:r>
                      <a:r>
                        <a:rPr lang="en-US" sz="1600" u="none" strike="noStrike" dirty="0" smtClean="0">
                          <a:effectLst/>
                        </a:rPr>
                        <a:t>4</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ID</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EX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MEM</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WB</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00025">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err="1" smtClean="0">
                          <a:effectLst/>
                        </a:rPr>
                        <a:t>subw</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x4</a:t>
                      </a:r>
                      <a:r>
                        <a:rPr lang="en-US" sz="1600" u="none" strike="noStrike" dirty="0">
                          <a:effectLst/>
                        </a:rPr>
                        <a:t>, </a:t>
                      </a:r>
                      <a:r>
                        <a:rPr lang="en-US" sz="1600" u="none" strike="noStrike" dirty="0" smtClean="0">
                          <a:effectLst/>
                        </a:rPr>
                        <a:t>x3</a:t>
                      </a:r>
                      <a:r>
                        <a:rPr lang="en-US" sz="1600" u="none" strike="noStrike" dirty="0">
                          <a:effectLst/>
                        </a:rPr>
                        <a:t>, </a:t>
                      </a:r>
                      <a:r>
                        <a:rPr lang="en-US" sz="1600" u="none" strike="noStrike" dirty="0" smtClean="0">
                          <a:effectLst/>
                        </a:rPr>
                        <a:t>x2</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ID</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EX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MEM</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WB</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00025">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err="1" smtClean="0">
                          <a:effectLst/>
                        </a:rPr>
                        <a:t>bne</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x0, x4</a:t>
                      </a:r>
                      <a:r>
                        <a:rPr lang="en-US" sz="1600" u="none" strike="noStrike" dirty="0">
                          <a:effectLst/>
                        </a:rPr>
                        <a:t>, Loop</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s</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ID</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EX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MEM</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WB</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00025">
                <a:tc gridSpan="11">
                  <a:txBody>
                    <a:bodyPr/>
                    <a:lstStyle/>
                    <a:p>
                      <a:pPr algn="l" fontAlgn="b"/>
                      <a:r>
                        <a:rPr lang="en-US" sz="1600" u="none" strike="noStrike" smtClean="0">
                          <a:effectLst/>
                        </a:rPr>
                        <a:t>branch </a:t>
                      </a:r>
                      <a:r>
                        <a:rPr lang="en-US" sz="1600" u="none" strike="noStrike" dirty="0">
                          <a:effectLst/>
                        </a:rPr>
                        <a:t>delay </a:t>
                      </a:r>
                      <a:r>
                        <a:rPr lang="en-US" sz="1600" u="none" strike="noStrike" dirty="0" smtClean="0">
                          <a:effectLst/>
                        </a:rPr>
                        <a:t>(</a:t>
                      </a:r>
                      <a:r>
                        <a:rPr lang="en-US" sz="1600" u="none" strike="noStrike" err="1" smtClean="0">
                          <a:effectLst/>
                        </a:rPr>
                        <a:t>lw</a:t>
                      </a:r>
                      <a:r>
                        <a:rPr lang="en-US" sz="1600" u="none" strike="noStrike" smtClean="0">
                          <a:effectLst/>
                        </a:rPr>
                        <a:t> or </a:t>
                      </a:r>
                      <a:r>
                        <a:rPr lang="en-US" sz="1600" u="none" strike="noStrike">
                          <a:effectLst/>
                        </a:rPr>
                        <a:t>next </a:t>
                      </a:r>
                      <a:r>
                        <a:rPr lang="en-US" sz="1600" u="none" strike="noStrike" smtClean="0">
                          <a:effectLst/>
                        </a:rPr>
                        <a:t>instruction </a:t>
                      </a:r>
                      <a:r>
                        <a:rPr lang="en-US" sz="1600" u="none" strike="noStrike" dirty="0">
                          <a:effectLst/>
                        </a:rPr>
                        <a:t>sequential)</a:t>
                      </a:r>
                      <a:endParaRPr lang="en-US" sz="16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s</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IF</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66424498"/>
              </p:ext>
            </p:extLst>
          </p:nvPr>
        </p:nvGraphicFramePr>
        <p:xfrm>
          <a:off x="381000" y="5002530"/>
          <a:ext cx="8153406" cy="1703070"/>
        </p:xfrm>
        <a:graphic>
          <a:graphicData uri="http://schemas.openxmlformats.org/drawingml/2006/table">
            <a:tbl>
              <a:tblPr>
                <a:tableStyleId>{5C22544A-7EE6-4342-B048-85BDC9FD1C3A}</a:tableStyleId>
              </a:tblPr>
              <a:tblGrid>
                <a:gridCol w="655184">
                  <a:extLst>
                    <a:ext uri="{9D8B030D-6E8A-4147-A177-3AD203B41FA5}">
                      <a16:colId xmlns:a16="http://schemas.microsoft.com/office/drawing/2014/main" val="20000"/>
                    </a:ext>
                  </a:extLst>
                </a:gridCol>
                <a:gridCol w="800780">
                  <a:extLst>
                    <a:ext uri="{9D8B030D-6E8A-4147-A177-3AD203B41FA5}">
                      <a16:colId xmlns:a16="http://schemas.microsoft.com/office/drawing/2014/main" val="20001"/>
                    </a:ext>
                  </a:extLst>
                </a:gridCol>
                <a:gridCol w="1188382">
                  <a:extLst>
                    <a:ext uri="{9D8B030D-6E8A-4147-A177-3AD203B41FA5}">
                      <a16:colId xmlns:a16="http://schemas.microsoft.com/office/drawing/2014/main" val="20002"/>
                    </a:ext>
                  </a:extLst>
                </a:gridCol>
                <a:gridCol w="550906">
                  <a:extLst>
                    <a:ext uri="{9D8B030D-6E8A-4147-A177-3AD203B41FA5}">
                      <a16:colId xmlns:a16="http://schemas.microsoft.com/office/drawing/2014/main" val="20003"/>
                    </a:ext>
                  </a:extLst>
                </a:gridCol>
                <a:gridCol w="550906">
                  <a:extLst>
                    <a:ext uri="{9D8B030D-6E8A-4147-A177-3AD203B41FA5}">
                      <a16:colId xmlns:a16="http://schemas.microsoft.com/office/drawing/2014/main" val="20004"/>
                    </a:ext>
                  </a:extLst>
                </a:gridCol>
                <a:gridCol w="550906">
                  <a:extLst>
                    <a:ext uri="{9D8B030D-6E8A-4147-A177-3AD203B41FA5}">
                      <a16:colId xmlns:a16="http://schemas.microsoft.com/office/drawing/2014/main" val="20005"/>
                    </a:ext>
                  </a:extLst>
                </a:gridCol>
                <a:gridCol w="550906">
                  <a:extLst>
                    <a:ext uri="{9D8B030D-6E8A-4147-A177-3AD203B41FA5}">
                      <a16:colId xmlns:a16="http://schemas.microsoft.com/office/drawing/2014/main" val="20006"/>
                    </a:ext>
                  </a:extLst>
                </a:gridCol>
                <a:gridCol w="550906">
                  <a:extLst>
                    <a:ext uri="{9D8B030D-6E8A-4147-A177-3AD203B41FA5}">
                      <a16:colId xmlns:a16="http://schemas.microsoft.com/office/drawing/2014/main" val="20007"/>
                    </a:ext>
                  </a:extLst>
                </a:gridCol>
                <a:gridCol w="550906">
                  <a:extLst>
                    <a:ext uri="{9D8B030D-6E8A-4147-A177-3AD203B41FA5}">
                      <a16:colId xmlns:a16="http://schemas.microsoft.com/office/drawing/2014/main" val="20008"/>
                    </a:ext>
                  </a:extLst>
                </a:gridCol>
                <a:gridCol w="550906">
                  <a:extLst>
                    <a:ext uri="{9D8B030D-6E8A-4147-A177-3AD203B41FA5}">
                      <a16:colId xmlns:a16="http://schemas.microsoft.com/office/drawing/2014/main" val="20009"/>
                    </a:ext>
                  </a:extLst>
                </a:gridCol>
                <a:gridCol w="550906">
                  <a:extLst>
                    <a:ext uri="{9D8B030D-6E8A-4147-A177-3AD203B41FA5}">
                      <a16:colId xmlns:a16="http://schemas.microsoft.com/office/drawing/2014/main" val="20010"/>
                    </a:ext>
                  </a:extLst>
                </a:gridCol>
                <a:gridCol w="550906">
                  <a:extLst>
                    <a:ext uri="{9D8B030D-6E8A-4147-A177-3AD203B41FA5}">
                      <a16:colId xmlns:a16="http://schemas.microsoft.com/office/drawing/2014/main" val="20011"/>
                    </a:ext>
                  </a:extLst>
                </a:gridCol>
                <a:gridCol w="550906">
                  <a:extLst>
                    <a:ext uri="{9D8B030D-6E8A-4147-A177-3AD203B41FA5}">
                      <a16:colId xmlns:a16="http://schemas.microsoft.com/office/drawing/2014/main" val="20012"/>
                    </a:ext>
                  </a:extLst>
                </a:gridCol>
              </a:tblGrid>
              <a:tr h="266700">
                <a:tc>
                  <a:txBody>
                    <a:bodyPr/>
                    <a:lstStyle/>
                    <a:p>
                      <a:pPr algn="l" fontAlgn="b"/>
                      <a:r>
                        <a:rPr lang="en-US" sz="1800" u="none" strike="noStrike" dirty="0">
                          <a:effectLst/>
                        </a:rPr>
                        <a:t>Loop:</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b="0" i="0" u="none" strike="noStrike" dirty="0" err="1" smtClean="0">
                          <a:solidFill>
                            <a:schemeClr val="dk1"/>
                          </a:solidFill>
                          <a:effectLst/>
                          <a:latin typeface="+mn-lt"/>
                        </a:rPr>
                        <a:t>lw</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smtClean="0">
                          <a:effectLst/>
                        </a:rPr>
                        <a:t>x1</a:t>
                      </a:r>
                      <a:r>
                        <a:rPr lang="en-US" sz="1800" u="none" strike="noStrike" dirty="0">
                          <a:effectLst/>
                        </a:rPr>
                        <a:t>, </a:t>
                      </a:r>
                      <a:r>
                        <a:rPr lang="en-US" sz="1800" u="none" strike="noStrike" dirty="0" smtClean="0">
                          <a:effectLst/>
                        </a:rPr>
                        <a:t>0(x2</a:t>
                      </a:r>
                      <a:r>
                        <a:rPr lang="en-US" sz="1800" u="none" strike="noStrike" dirty="0">
                          <a:effectLst/>
                        </a:rPr>
                        <a:t>)</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IF</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ID</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EX</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MEM</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WB</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66700">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err="1" smtClean="0">
                          <a:effectLst/>
                        </a:rPr>
                        <a:t>addi</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smtClean="0">
                          <a:effectLst/>
                        </a:rPr>
                        <a:t>x2</a:t>
                      </a:r>
                      <a:r>
                        <a:rPr lang="en-US" sz="1800" u="none" strike="noStrike" dirty="0">
                          <a:effectLst/>
                        </a:rPr>
                        <a:t>, </a:t>
                      </a:r>
                      <a:r>
                        <a:rPr lang="en-US" sz="1800" u="none" strike="noStrike" dirty="0" smtClean="0">
                          <a:effectLst/>
                        </a:rPr>
                        <a:t>x2</a:t>
                      </a:r>
                      <a:r>
                        <a:rPr lang="en-US" sz="1800" u="none" strike="noStrike" dirty="0">
                          <a:effectLst/>
                        </a:rPr>
                        <a:t>, </a:t>
                      </a:r>
                      <a:r>
                        <a:rPr lang="en-US" sz="1800" u="none" strike="noStrike" dirty="0" smtClean="0">
                          <a:effectLst/>
                        </a:rPr>
                        <a:t>4</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IF</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ID</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EX</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MEM</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WB</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66700">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err="1" smtClean="0">
                          <a:effectLst/>
                        </a:rPr>
                        <a:t>addi</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smtClean="0">
                          <a:effectLst/>
                        </a:rPr>
                        <a:t>x1</a:t>
                      </a:r>
                      <a:r>
                        <a:rPr lang="en-US" sz="1800" u="none" strike="noStrike" dirty="0">
                          <a:effectLst/>
                        </a:rPr>
                        <a:t>, </a:t>
                      </a:r>
                      <a:r>
                        <a:rPr lang="en-US" sz="1800" u="none" strike="noStrike" dirty="0" smtClean="0">
                          <a:effectLst/>
                        </a:rPr>
                        <a:t>x1</a:t>
                      </a:r>
                      <a:r>
                        <a:rPr lang="en-US" sz="1800" u="none" strike="noStrike" dirty="0">
                          <a:effectLst/>
                        </a:rPr>
                        <a:t>, </a:t>
                      </a:r>
                      <a:r>
                        <a:rPr lang="en-US" sz="1800" u="none" strike="noStrike" dirty="0" smtClean="0">
                          <a:effectLst/>
                        </a:rPr>
                        <a:t>1</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IF</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ID</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EX</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MEM</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WB</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66700">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err="1" smtClean="0">
                          <a:effectLst/>
                        </a:rPr>
                        <a:t>subw</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smtClean="0">
                          <a:effectLst/>
                        </a:rPr>
                        <a:t>x4</a:t>
                      </a:r>
                      <a:r>
                        <a:rPr lang="en-US" sz="1800" u="none" strike="noStrike" dirty="0">
                          <a:effectLst/>
                        </a:rPr>
                        <a:t>, </a:t>
                      </a:r>
                      <a:r>
                        <a:rPr lang="en-US" sz="1800" u="none" strike="noStrike" dirty="0" smtClean="0">
                          <a:effectLst/>
                        </a:rPr>
                        <a:t>x3</a:t>
                      </a:r>
                      <a:r>
                        <a:rPr lang="en-US" sz="1800" u="none" strike="noStrike" dirty="0">
                          <a:effectLst/>
                        </a:rPr>
                        <a:t>, </a:t>
                      </a:r>
                      <a:r>
                        <a:rPr lang="en-US" sz="1800" u="none" strike="noStrike" dirty="0" smtClean="0">
                          <a:effectLst/>
                        </a:rPr>
                        <a:t>x2</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IF</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ID</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EX</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MEM</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WB</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6700">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err="1" smtClean="0">
                          <a:effectLst/>
                        </a:rPr>
                        <a:t>bne</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smtClean="0">
                          <a:effectLst/>
                        </a:rPr>
                        <a:t>x0, x4, </a:t>
                      </a:r>
                      <a:r>
                        <a:rPr lang="en-US" sz="1800" u="none" strike="noStrike" dirty="0">
                          <a:effectLst/>
                        </a:rPr>
                        <a:t>Loop</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IF</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ID</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EX</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MEM</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WB</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66700">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b="0" i="0" u="none" strike="noStrike" dirty="0" err="1" smtClean="0">
                          <a:solidFill>
                            <a:schemeClr val="dk1"/>
                          </a:solidFill>
                          <a:effectLst/>
                          <a:latin typeface="+mn-lt"/>
                        </a:rPr>
                        <a:t>sw</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dirty="0" smtClean="0">
                          <a:effectLst/>
                        </a:rPr>
                        <a:t>x1</a:t>
                      </a:r>
                      <a:r>
                        <a:rPr lang="en-US" sz="1800" u="none" strike="noStrike" dirty="0">
                          <a:effectLst/>
                        </a:rPr>
                        <a:t>, </a:t>
                      </a:r>
                      <a:r>
                        <a:rPr lang="en-US" sz="1800" u="none" strike="noStrike" dirty="0" smtClean="0">
                          <a:effectLst/>
                        </a:rPr>
                        <a:t>-4(x2</a:t>
                      </a:r>
                      <a:r>
                        <a:rPr lang="en-US" sz="1800" u="none" strike="noStrike" dirty="0">
                          <a:effectLst/>
                        </a:rPr>
                        <a:t>)</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IF</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ID</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EX</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MEM</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a:effectLst/>
                        </a:rPr>
                        <a:t>WB</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4161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Branches in Other </a:t>
            </a:r>
            <a:r>
              <a:rPr lang="en-US" dirty="0" smtClean="0"/>
              <a:t>Pipelines</a:t>
            </a:r>
            <a:endParaRPr lang="en-US" dirty="0"/>
          </a:p>
        </p:txBody>
      </p:sp>
      <p:sp>
        <p:nvSpPr>
          <p:cNvPr id="3" name="Content Placeholder 2"/>
          <p:cNvSpPr>
            <a:spLocks noGrp="1"/>
          </p:cNvSpPr>
          <p:nvPr>
            <p:ph idx="1"/>
          </p:nvPr>
        </p:nvSpPr>
        <p:spPr>
          <a:xfrm>
            <a:off x="228600" y="685800"/>
            <a:ext cx="8763000" cy="6172200"/>
          </a:xfrm>
        </p:spPr>
        <p:txBody>
          <a:bodyPr>
            <a:normAutofit fontScale="92500"/>
          </a:bodyPr>
          <a:lstStyle/>
          <a:p>
            <a:r>
              <a:rPr lang="en-US" dirty="0" smtClean="0"/>
              <a:t>Our 5-stage pipeline has a fairly simple solution to branch penalties</a:t>
            </a:r>
          </a:p>
          <a:p>
            <a:r>
              <a:rPr lang="en-US" dirty="0" smtClean="0"/>
              <a:t>Some pipelines though are not as simple and so have complicating factors to improve branch penalties</a:t>
            </a:r>
          </a:p>
          <a:p>
            <a:pPr lvl="1"/>
            <a:r>
              <a:rPr lang="en-US" dirty="0" smtClean="0"/>
              <a:t>stage where target PC is computed might occur earlier than the stage in which the condition is determined</a:t>
            </a:r>
          </a:p>
          <a:p>
            <a:pPr lvl="2"/>
            <a:r>
              <a:rPr lang="en-US" dirty="0" smtClean="0"/>
              <a:t>this might happen because the PC and sign extended offset are available earlier than when the registers are read</a:t>
            </a:r>
          </a:p>
          <a:p>
            <a:pPr lvl="1"/>
            <a:r>
              <a:rPr lang="en-US" dirty="0" smtClean="0"/>
              <a:t>if so, we know </a:t>
            </a:r>
            <a:r>
              <a:rPr lang="en-US" i="1" dirty="0" smtClean="0"/>
              <a:t>where </a:t>
            </a:r>
            <a:r>
              <a:rPr lang="en-US" dirty="0" smtClean="0"/>
              <a:t>to branch earlier than we know </a:t>
            </a:r>
            <a:r>
              <a:rPr lang="en-US" i="1" dirty="0" smtClean="0"/>
              <a:t>if </a:t>
            </a:r>
            <a:r>
              <a:rPr lang="en-US" dirty="0" smtClean="0"/>
              <a:t>we are branching</a:t>
            </a:r>
          </a:p>
          <a:p>
            <a:pPr lvl="2"/>
            <a:r>
              <a:rPr lang="en-US" dirty="0" smtClean="0"/>
              <a:t>since most branches are taken, we might take the branch immediately on knowing where to branch to, and only flush the pipeline if later we determine that the branch condition is false</a:t>
            </a:r>
          </a:p>
        </p:txBody>
      </p:sp>
    </p:spTree>
    <p:extLst>
      <p:ext uri="{BB962C8B-B14F-4D97-AF65-F5344CB8AC3E}">
        <p14:creationId xmlns:p14="http://schemas.microsoft.com/office/powerpoint/2010/main" val="257439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Why Assume Taken?</a:t>
            </a:r>
            <a:endParaRPr lang="en-US" dirty="0"/>
          </a:p>
        </p:txBody>
      </p:sp>
      <p:sp>
        <p:nvSpPr>
          <p:cNvPr id="3" name="Content Placeholder 2"/>
          <p:cNvSpPr>
            <a:spLocks noGrp="1"/>
          </p:cNvSpPr>
          <p:nvPr>
            <p:ph idx="1"/>
          </p:nvPr>
        </p:nvSpPr>
        <p:spPr>
          <a:xfrm>
            <a:off x="228600" y="609600"/>
            <a:ext cx="8686800" cy="6248400"/>
          </a:xfrm>
        </p:spPr>
        <p:txBody>
          <a:bodyPr>
            <a:normAutofit fontScale="92500" lnSpcReduction="10000"/>
          </a:bodyPr>
          <a:lstStyle/>
          <a:p>
            <a:r>
              <a:rPr lang="en-US" dirty="0" smtClean="0"/>
              <a:t>All unconditional branches are taken </a:t>
            </a:r>
          </a:p>
          <a:p>
            <a:r>
              <a:rPr lang="en-US" dirty="0" smtClean="0"/>
              <a:t>What about conditional branches?</a:t>
            </a:r>
          </a:p>
          <a:p>
            <a:pPr lvl="1"/>
            <a:r>
              <a:rPr lang="en-US" dirty="0" smtClean="0"/>
              <a:t>assume 30% of conditional branches are loops</a:t>
            </a:r>
          </a:p>
          <a:p>
            <a:pPr lvl="2"/>
            <a:r>
              <a:rPr lang="en-US" dirty="0" smtClean="0"/>
              <a:t>a for-loop that iterates 100 times takes its conditional branch 99 times, let’s assume 90% of all loop branches are taken</a:t>
            </a:r>
          </a:p>
          <a:p>
            <a:pPr lvl="1"/>
            <a:r>
              <a:rPr lang="en-US" dirty="0" smtClean="0"/>
              <a:t>the other source of conditional branch is for if/if-else</a:t>
            </a:r>
          </a:p>
          <a:p>
            <a:pPr lvl="2"/>
            <a:r>
              <a:rPr lang="en-US" dirty="0" smtClean="0"/>
              <a:t>assume 50% of all if-else statements have a conditional branch that is taken</a:t>
            </a:r>
          </a:p>
          <a:p>
            <a:pPr lvl="1"/>
            <a:r>
              <a:rPr lang="en-US" dirty="0" smtClean="0"/>
              <a:t>let’s further assume 75% of all branches are conditional branches</a:t>
            </a:r>
          </a:p>
          <a:p>
            <a:pPr lvl="1"/>
            <a:r>
              <a:rPr lang="en-US" dirty="0" smtClean="0"/>
              <a:t>percentage of branches taken:  </a:t>
            </a:r>
          </a:p>
          <a:p>
            <a:pPr lvl="2"/>
            <a:r>
              <a:rPr lang="en-US" dirty="0" smtClean="0"/>
              <a:t>25% (unconditional branches) + 75% * 30% * 90% (90% of all </a:t>
            </a:r>
            <a:r>
              <a:rPr lang="en-US" smtClean="0"/>
              <a:t>loop branches </a:t>
            </a:r>
            <a:r>
              <a:rPr lang="en-US" dirty="0" smtClean="0"/>
              <a:t>are taken) + 75% * 70% * 50% (50% of all if-else statement branches are taken) = </a:t>
            </a:r>
          </a:p>
          <a:p>
            <a:pPr lvl="2"/>
            <a:r>
              <a:rPr lang="en-US" dirty="0" smtClean="0"/>
              <a:t>71.5% of all branches are taken</a:t>
            </a:r>
            <a:endParaRPr lang="en-US" dirty="0"/>
          </a:p>
          <a:p>
            <a:endParaRPr lang="en-US" dirty="0"/>
          </a:p>
        </p:txBody>
      </p:sp>
    </p:spTree>
    <p:extLst>
      <p:ext uri="{BB962C8B-B14F-4D97-AF65-F5344CB8AC3E}">
        <p14:creationId xmlns:p14="http://schemas.microsoft.com/office/powerpoint/2010/main" val="78861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152400" y="838200"/>
            <a:ext cx="8839200" cy="5867400"/>
          </a:xfrm>
        </p:spPr>
        <p:txBody>
          <a:bodyPr>
            <a:normAutofit fontScale="85000" lnSpcReduction="20000"/>
          </a:bodyPr>
          <a:lstStyle/>
          <a:p>
            <a:r>
              <a:rPr lang="en-US" dirty="0" smtClean="0"/>
              <a:t>The </a:t>
            </a:r>
            <a:r>
              <a:rPr lang="en-US" smtClean="0"/>
              <a:t>MIPS R4000 </a:t>
            </a:r>
            <a:r>
              <a:rPr lang="en-US" dirty="0" smtClean="0"/>
              <a:t>pipeline has 8 stages </a:t>
            </a:r>
          </a:p>
          <a:p>
            <a:pPr lvl="1"/>
            <a:r>
              <a:rPr lang="en-US" smtClean="0"/>
              <a:t>branch target </a:t>
            </a:r>
            <a:r>
              <a:rPr lang="en-US" dirty="0" smtClean="0"/>
              <a:t>locations known in stage 3 </a:t>
            </a:r>
          </a:p>
          <a:p>
            <a:pPr lvl="1"/>
            <a:r>
              <a:rPr lang="en-US" smtClean="0"/>
              <a:t>branch </a:t>
            </a:r>
            <a:r>
              <a:rPr lang="en-US" dirty="0" smtClean="0"/>
              <a:t>conditions evaluated in stage 4</a:t>
            </a:r>
          </a:p>
          <a:p>
            <a:endParaRPr lang="en-US" dirty="0" smtClean="0"/>
          </a:p>
          <a:p>
            <a:endParaRPr lang="en-US" dirty="0" smtClean="0"/>
          </a:p>
          <a:p>
            <a:endParaRPr lang="en-US" dirty="0"/>
          </a:p>
          <a:p>
            <a:r>
              <a:rPr lang="en-US" smtClean="0"/>
              <a:t>From our previous </a:t>
            </a:r>
            <a:r>
              <a:rPr lang="en-US" dirty="0" smtClean="0"/>
              <a:t>slide</a:t>
            </a:r>
          </a:p>
          <a:p>
            <a:pPr lvl="1"/>
            <a:r>
              <a:rPr lang="en-US" dirty="0" smtClean="0"/>
              <a:t>all </a:t>
            </a:r>
            <a:r>
              <a:rPr lang="en-US" smtClean="0"/>
              <a:t>unconditional branches are </a:t>
            </a:r>
            <a:r>
              <a:rPr lang="en-US" dirty="0" smtClean="0"/>
              <a:t>taken (25% of </a:t>
            </a:r>
            <a:r>
              <a:rPr lang="en-US" smtClean="0"/>
              <a:t>all branches</a:t>
            </a:r>
            <a:r>
              <a:rPr lang="en-US" dirty="0" smtClean="0"/>
              <a:t>) </a:t>
            </a:r>
          </a:p>
          <a:p>
            <a:pPr lvl="1"/>
            <a:r>
              <a:rPr lang="en-US" dirty="0" smtClean="0"/>
              <a:t>62% of </a:t>
            </a:r>
            <a:r>
              <a:rPr lang="en-US" smtClean="0"/>
              <a:t>conditional branches are </a:t>
            </a:r>
            <a:r>
              <a:rPr lang="en-US" dirty="0" smtClean="0"/>
              <a:t>taken</a:t>
            </a:r>
          </a:p>
          <a:p>
            <a:r>
              <a:rPr lang="en-US" smtClean="0"/>
              <a:t>Predict </a:t>
            </a:r>
            <a:r>
              <a:rPr lang="en-US" dirty="0" smtClean="0"/>
              <a:t>taken penalty = </a:t>
            </a:r>
          </a:p>
          <a:p>
            <a:pPr lvl="1"/>
            <a:r>
              <a:rPr lang="en-US" dirty="0" smtClean="0"/>
              <a:t>.25 * 2 + .75 * .38 * 3 + .75 * .62 * 2 = 2.285</a:t>
            </a:r>
          </a:p>
          <a:p>
            <a:r>
              <a:rPr lang="en-US" smtClean="0"/>
              <a:t>Predict </a:t>
            </a:r>
            <a:r>
              <a:rPr lang="en-US" dirty="0" smtClean="0"/>
              <a:t>not taken penalty = </a:t>
            </a:r>
          </a:p>
          <a:p>
            <a:pPr lvl="1"/>
            <a:r>
              <a:rPr lang="en-US" dirty="0" smtClean="0"/>
              <a:t>.25 * 2 + .75 * .62 * 3 = 1.895</a:t>
            </a:r>
          </a:p>
          <a:p>
            <a:r>
              <a:rPr lang="en-US" smtClean="0"/>
              <a:t>This argues </a:t>
            </a:r>
            <a:r>
              <a:rPr lang="en-US" dirty="0" smtClean="0"/>
              <a:t>that we should </a:t>
            </a:r>
            <a:r>
              <a:rPr lang="en-US" smtClean="0"/>
              <a:t>assume branches are </a:t>
            </a:r>
            <a:r>
              <a:rPr lang="en-US" dirty="0" smtClean="0"/>
              <a:t>not </a:t>
            </a:r>
            <a:r>
              <a:rPr lang="en-US" smtClean="0"/>
              <a:t>taken for </a:t>
            </a:r>
            <a:r>
              <a:rPr lang="en-US" dirty="0" smtClean="0"/>
              <a:t>this pipeline</a:t>
            </a:r>
          </a:p>
        </p:txBody>
      </p:sp>
      <p:graphicFrame>
        <p:nvGraphicFramePr>
          <p:cNvPr id="4" name="Table 3"/>
          <p:cNvGraphicFramePr>
            <a:graphicFrameLocks noGrp="1"/>
          </p:cNvGraphicFramePr>
          <p:nvPr>
            <p:extLst>
              <p:ext uri="{D42A27DB-BD31-4B8C-83A1-F6EECF244321}">
                <p14:modId xmlns:p14="http://schemas.microsoft.com/office/powerpoint/2010/main" val="1560424665"/>
              </p:ext>
            </p:extLst>
          </p:nvPr>
        </p:nvGraphicFramePr>
        <p:xfrm>
          <a:off x="952499" y="1941500"/>
          <a:ext cx="7239001" cy="1286941"/>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gridCol w="1672897">
                  <a:extLst>
                    <a:ext uri="{9D8B030D-6E8A-4147-A177-3AD203B41FA5}">
                      <a16:colId xmlns:a16="http://schemas.microsoft.com/office/drawing/2014/main" val="20001"/>
                    </a:ext>
                  </a:extLst>
                </a:gridCol>
                <a:gridCol w="2060904">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54673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unconditional </a:t>
                      </a:r>
                      <a:r>
                        <a:rPr lang="en-US" sz="2000" u="none" strike="noStrike" smtClean="0">
                          <a:effectLst/>
                          <a:latin typeface="Times New Roman" panose="02020603050405020304" pitchFamily="18" charset="0"/>
                          <a:cs typeface="Times New Roman" panose="02020603050405020304" pitchFamily="18" charset="0"/>
                        </a:rPr>
                        <a:t>branch</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conditional </a:t>
                      </a:r>
                      <a:r>
                        <a:rPr lang="en-US" sz="2000" u="none" strike="noStrike" smtClean="0">
                          <a:effectLst/>
                          <a:latin typeface="Times New Roman" panose="02020603050405020304" pitchFamily="18" charset="0"/>
                          <a:cs typeface="Times New Roman" panose="02020603050405020304" pitchFamily="18" charset="0"/>
                        </a:rPr>
                        <a:t>branch </a:t>
                      </a:r>
                      <a:r>
                        <a:rPr lang="en-US" sz="2000" u="none" strike="noStrike" dirty="0">
                          <a:effectLst/>
                          <a:latin typeface="Times New Roman" panose="02020603050405020304" pitchFamily="18" charset="0"/>
                          <a:cs typeface="Times New Roman" panose="02020603050405020304" pitchFamily="18" charset="0"/>
                        </a:rPr>
                        <a:t>not taken</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conditional </a:t>
                      </a:r>
                      <a:r>
                        <a:rPr lang="en-US" sz="2000" u="none" strike="noStrike" smtClean="0">
                          <a:effectLst/>
                          <a:latin typeface="Times New Roman" panose="02020603050405020304" pitchFamily="18" charset="0"/>
                          <a:cs typeface="Times New Roman" panose="02020603050405020304" pitchFamily="18" charset="0"/>
                        </a:rPr>
                        <a:t>branch </a:t>
                      </a:r>
                      <a:r>
                        <a:rPr lang="en-US" sz="2000" u="none" strike="noStrike" dirty="0">
                          <a:effectLst/>
                          <a:latin typeface="Times New Roman" panose="02020603050405020304" pitchFamily="18" charset="0"/>
                          <a:cs typeface="Times New Roman" panose="02020603050405020304" pitchFamily="18" charset="0"/>
                        </a:rPr>
                        <a:t>taken</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333908">
                <a:tc>
                  <a:txBody>
                    <a:bodyPr/>
                    <a:lstStyle/>
                    <a:p>
                      <a:pPr algn="l" fontAlgn="b"/>
                      <a:r>
                        <a:rPr lang="en-US" sz="2000" u="none" strike="noStrike" smtClean="0">
                          <a:effectLst/>
                          <a:latin typeface="Times New Roman" panose="02020603050405020304" pitchFamily="18" charset="0"/>
                          <a:cs typeface="Times New Roman" panose="02020603050405020304" pitchFamily="18" charset="0"/>
                        </a:rPr>
                        <a:t>Predict </a:t>
                      </a:r>
                      <a:r>
                        <a:rPr lang="en-US" sz="2000" u="none" strike="noStrike" dirty="0">
                          <a:effectLst/>
                          <a:latin typeface="Times New Roman" panose="02020603050405020304" pitchFamily="18" charset="0"/>
                          <a:cs typeface="Times New Roman" panose="02020603050405020304" pitchFamily="18" charset="0"/>
                        </a:rPr>
                        <a:t>taken</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33908">
                <a:tc>
                  <a:txBody>
                    <a:bodyPr/>
                    <a:lstStyle/>
                    <a:p>
                      <a:pPr algn="l" fontAlgn="b"/>
                      <a:r>
                        <a:rPr lang="en-US" sz="2000" u="none" strike="noStrike" smtClean="0">
                          <a:effectLst/>
                          <a:latin typeface="Times New Roman" panose="02020603050405020304" pitchFamily="18" charset="0"/>
                          <a:cs typeface="Times New Roman" panose="02020603050405020304" pitchFamily="18" charset="0"/>
                        </a:rPr>
                        <a:t>Predict </a:t>
                      </a:r>
                      <a:r>
                        <a:rPr lang="en-US" sz="2000" u="none" strike="noStrike" dirty="0">
                          <a:effectLst/>
                          <a:latin typeface="Times New Roman" panose="02020603050405020304" pitchFamily="18" charset="0"/>
                          <a:cs typeface="Times New Roman" panose="02020603050405020304" pitchFamily="18" charset="0"/>
                        </a:rPr>
                        <a:t>not taken</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8728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21" y="0"/>
            <a:ext cx="8229600" cy="1143000"/>
          </a:xfrm>
        </p:spPr>
        <p:txBody>
          <a:bodyPr/>
          <a:lstStyle/>
          <a:p>
            <a:r>
              <a:rPr lang="en-US" smtClean="0"/>
              <a:t>Revised </a:t>
            </a:r>
            <a:r>
              <a:rPr lang="en-US" dirty="0" smtClean="0"/>
              <a:t>5-Stage Pipeline</a:t>
            </a:r>
            <a:endParaRPr lang="en-US" dirty="0"/>
          </a:p>
        </p:txBody>
      </p:sp>
      <p:sp>
        <p:nvSpPr>
          <p:cNvPr id="3" name="Content Placeholder 2"/>
          <p:cNvSpPr>
            <a:spLocks noGrp="1"/>
          </p:cNvSpPr>
          <p:nvPr>
            <p:ph idx="1"/>
          </p:nvPr>
        </p:nvSpPr>
        <p:spPr>
          <a:xfrm>
            <a:off x="457200" y="1143000"/>
            <a:ext cx="8229600" cy="5562600"/>
          </a:xfrm>
        </p:spPr>
        <p:txBody>
          <a:bodyPr>
            <a:normAutofit lnSpcReduction="10000"/>
          </a:bodyPr>
          <a:lstStyle/>
          <a:p>
            <a:r>
              <a:rPr lang="en-US" dirty="0" smtClean="0"/>
              <a:t>Assume we can sign extend the offset and add to the PC in the IF stage</a:t>
            </a:r>
          </a:p>
          <a:p>
            <a:pPr lvl="1"/>
            <a:r>
              <a:rPr lang="en-US" smtClean="0"/>
              <a:t>requires increasing our </a:t>
            </a:r>
            <a:r>
              <a:rPr lang="en-US" dirty="0" smtClean="0"/>
              <a:t>clock cycle time by 10%</a:t>
            </a:r>
          </a:p>
          <a:p>
            <a:pPr lvl="1"/>
            <a:r>
              <a:rPr lang="en-US" smtClean="0"/>
              <a:t>conditions are </a:t>
            </a:r>
            <a:r>
              <a:rPr lang="en-US" dirty="0" smtClean="0"/>
              <a:t>still evaluated in ID</a:t>
            </a:r>
          </a:p>
          <a:p>
            <a:r>
              <a:rPr lang="en-US" smtClean="0"/>
              <a:t>Alternatively</a:t>
            </a:r>
            <a:r>
              <a:rPr lang="en-US" dirty="0" smtClean="0"/>
              <a:t>, 60% of </a:t>
            </a:r>
            <a:r>
              <a:rPr lang="en-US" smtClean="0"/>
              <a:t>all branch </a:t>
            </a:r>
            <a:r>
              <a:rPr lang="en-US" dirty="0" smtClean="0"/>
              <a:t>delay slots can be filled by </a:t>
            </a:r>
            <a:r>
              <a:rPr lang="en-US" smtClean="0"/>
              <a:t>the compiler</a:t>
            </a:r>
            <a:endParaRPr lang="en-US" dirty="0" smtClean="0"/>
          </a:p>
          <a:p>
            <a:r>
              <a:rPr lang="en-US" dirty="0" smtClean="0"/>
              <a:t>Assume </a:t>
            </a:r>
            <a:r>
              <a:rPr lang="en-US" smtClean="0"/>
              <a:t>a benchmark </a:t>
            </a:r>
            <a:r>
              <a:rPr lang="en-US" dirty="0" smtClean="0"/>
              <a:t>of 20</a:t>
            </a:r>
            <a:r>
              <a:rPr lang="en-US" smtClean="0"/>
              <a:t>% branches </a:t>
            </a:r>
            <a:r>
              <a:rPr lang="en-US" dirty="0" smtClean="0"/>
              <a:t>with 75% being </a:t>
            </a:r>
            <a:r>
              <a:rPr lang="en-US" smtClean="0"/>
              <a:t>conditional branches</a:t>
            </a:r>
            <a:endParaRPr lang="en-US" dirty="0" smtClean="0"/>
          </a:p>
          <a:p>
            <a:pPr lvl="1"/>
            <a:r>
              <a:rPr lang="en-US" dirty="0" smtClean="0"/>
              <a:t>which </a:t>
            </a:r>
            <a:r>
              <a:rPr lang="en-US" smtClean="0"/>
              <a:t>is better, the current </a:t>
            </a:r>
            <a:r>
              <a:rPr lang="en-US" dirty="0" smtClean="0"/>
              <a:t>5-stage pipeline with </a:t>
            </a:r>
            <a:r>
              <a:rPr lang="en-US" smtClean="0"/>
              <a:t>scheduling or this revised </a:t>
            </a:r>
            <a:r>
              <a:rPr lang="en-US" dirty="0" smtClean="0"/>
              <a:t>pipeline with no scheduling?</a:t>
            </a:r>
            <a:endParaRPr lang="en-US" dirty="0"/>
          </a:p>
        </p:txBody>
      </p:sp>
    </p:spTree>
    <p:extLst>
      <p:ext uri="{BB962C8B-B14F-4D97-AF65-F5344CB8AC3E}">
        <p14:creationId xmlns:p14="http://schemas.microsoft.com/office/powerpoint/2010/main" val="187710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04800"/>
            <a:ext cx="8229600" cy="1143000"/>
          </a:xfrm>
        </p:spPr>
        <p:txBody>
          <a:bodyPr/>
          <a:lstStyle/>
          <a:p>
            <a:r>
              <a:rPr lang="en-US" dirty="0" smtClean="0"/>
              <a:t>Solution</a:t>
            </a:r>
            <a:endParaRPr lang="en-US" dirty="0"/>
          </a:p>
        </p:txBody>
      </p:sp>
      <p:sp>
        <p:nvSpPr>
          <p:cNvPr id="3" name="Content Placeholder 2"/>
          <p:cNvSpPr>
            <a:spLocks noGrp="1"/>
          </p:cNvSpPr>
          <p:nvPr>
            <p:ph idx="1"/>
          </p:nvPr>
        </p:nvSpPr>
        <p:spPr>
          <a:xfrm>
            <a:off x="228600" y="685800"/>
            <a:ext cx="8763000" cy="6172200"/>
          </a:xfrm>
        </p:spPr>
        <p:txBody>
          <a:bodyPr>
            <a:normAutofit fontScale="92500" lnSpcReduction="20000"/>
          </a:bodyPr>
          <a:lstStyle/>
          <a:p>
            <a:r>
              <a:rPr lang="en-US" dirty="0" smtClean="0"/>
              <a:t>5-Stage pipeline with scheduling</a:t>
            </a:r>
          </a:p>
          <a:p>
            <a:pPr lvl="1"/>
            <a:r>
              <a:rPr lang="en-US" dirty="0" smtClean="0"/>
              <a:t>1 cycle penalty arises when branch delay slot cannot be filled (40% for all branches)</a:t>
            </a:r>
          </a:p>
          <a:p>
            <a:pPr lvl="2"/>
            <a:r>
              <a:rPr lang="en-US" dirty="0" smtClean="0"/>
              <a:t>note:  we assume no stalls for loads followed by branches</a:t>
            </a:r>
          </a:p>
          <a:p>
            <a:r>
              <a:rPr lang="en-US" dirty="0" smtClean="0"/>
              <a:t>Revised pipeline without scheduling</a:t>
            </a:r>
          </a:p>
          <a:p>
            <a:pPr lvl="1"/>
            <a:r>
              <a:rPr lang="en-US" dirty="0" smtClean="0"/>
              <a:t>0 cycle penalty when branch is taken</a:t>
            </a:r>
          </a:p>
          <a:p>
            <a:pPr lvl="1"/>
            <a:r>
              <a:rPr lang="en-US" dirty="0" smtClean="0"/>
              <a:t>1 cycle penalty when branch is not taken</a:t>
            </a:r>
          </a:p>
          <a:p>
            <a:r>
              <a:rPr lang="en-US" dirty="0" smtClean="0"/>
              <a:t>CPU time without revision = </a:t>
            </a:r>
          </a:p>
          <a:p>
            <a:pPr lvl="1"/>
            <a:r>
              <a:rPr lang="en-US" dirty="0" smtClean="0"/>
              <a:t>IC * (1 + .2 * .4) * CCT = 1.08 * IC * CCT</a:t>
            </a:r>
          </a:p>
          <a:p>
            <a:r>
              <a:rPr lang="en-US" dirty="0" smtClean="0"/>
              <a:t>CPU time with revision = </a:t>
            </a:r>
          </a:p>
          <a:p>
            <a:pPr lvl="1"/>
            <a:r>
              <a:rPr lang="en-US" dirty="0" smtClean="0"/>
              <a:t>IC * (1 + .2 * (1 – 71.5%) * 1) * CCT *1.1 = 1.063 * IC * CCT</a:t>
            </a:r>
            <a:endParaRPr lang="en-US" dirty="0"/>
          </a:p>
          <a:p>
            <a:r>
              <a:rPr lang="en-US" dirty="0" smtClean="0"/>
              <a:t>Slowing down the clock but assuming branches taken pays off in this case</a:t>
            </a:r>
            <a:endParaRPr lang="en-US" dirty="0"/>
          </a:p>
        </p:txBody>
      </p:sp>
    </p:spTree>
    <p:extLst>
      <p:ext uri="{BB962C8B-B14F-4D97-AF65-F5344CB8AC3E}">
        <p14:creationId xmlns:p14="http://schemas.microsoft.com/office/powerpoint/2010/main" val="86528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82" y="-152400"/>
            <a:ext cx="8229600" cy="1143000"/>
          </a:xfrm>
        </p:spPr>
        <p:txBody>
          <a:bodyPr/>
          <a:lstStyle/>
          <a:p>
            <a:r>
              <a:rPr lang="en-US" smtClean="0"/>
              <a:t>Another Strategy</a:t>
            </a:r>
            <a:r>
              <a:rPr lang="en-US" dirty="0" smtClean="0"/>
              <a:t>:  Speculation</a:t>
            </a:r>
            <a:endParaRPr lang="en-US" dirty="0"/>
          </a:p>
        </p:txBody>
      </p:sp>
      <p:sp>
        <p:nvSpPr>
          <p:cNvPr id="3" name="Content Placeholder 2"/>
          <p:cNvSpPr>
            <a:spLocks noGrp="1"/>
          </p:cNvSpPr>
          <p:nvPr>
            <p:ph idx="1"/>
          </p:nvPr>
        </p:nvSpPr>
        <p:spPr>
          <a:xfrm>
            <a:off x="152400" y="762000"/>
            <a:ext cx="8839200" cy="6096000"/>
          </a:xfrm>
        </p:spPr>
        <p:txBody>
          <a:bodyPr>
            <a:normAutofit fontScale="92500" lnSpcReduction="10000"/>
          </a:bodyPr>
          <a:lstStyle/>
          <a:p>
            <a:r>
              <a:rPr lang="en-US" smtClean="0"/>
              <a:t>With branch </a:t>
            </a:r>
            <a:r>
              <a:rPr lang="en-US" dirty="0" smtClean="0"/>
              <a:t>locations </a:t>
            </a:r>
            <a:r>
              <a:rPr lang="en-US" smtClean="0"/>
              <a:t>and branch </a:t>
            </a:r>
            <a:r>
              <a:rPr lang="en-US" dirty="0" smtClean="0"/>
              <a:t>conditions being computed in the same stage</a:t>
            </a:r>
            <a:r>
              <a:rPr lang="en-US" smtClean="0"/>
              <a:t>, there </a:t>
            </a:r>
            <a:r>
              <a:rPr lang="en-US" dirty="0" smtClean="0"/>
              <a:t>is no point to assuming </a:t>
            </a:r>
            <a:r>
              <a:rPr lang="en-US" smtClean="0"/>
              <a:t>taken versus </a:t>
            </a:r>
            <a:r>
              <a:rPr lang="en-US" dirty="0" smtClean="0"/>
              <a:t>not taken</a:t>
            </a:r>
          </a:p>
          <a:p>
            <a:pPr lvl="1"/>
            <a:r>
              <a:rPr lang="en-US" smtClean="0"/>
              <a:t>there </a:t>
            </a:r>
            <a:r>
              <a:rPr lang="en-US" dirty="0" smtClean="0"/>
              <a:t>is also a minimal penalty in the 5-stage pipeline if we can schedule </a:t>
            </a:r>
            <a:r>
              <a:rPr lang="en-US" smtClean="0"/>
              <a:t>the branch </a:t>
            </a:r>
            <a:r>
              <a:rPr lang="en-US" dirty="0" smtClean="0"/>
              <a:t>delay slot</a:t>
            </a:r>
          </a:p>
          <a:p>
            <a:r>
              <a:rPr lang="en-US" smtClean="0"/>
              <a:t>Other </a:t>
            </a:r>
            <a:r>
              <a:rPr lang="en-US" dirty="0" smtClean="0"/>
              <a:t>pipelines may benefit by </a:t>
            </a:r>
            <a:r>
              <a:rPr lang="en-US" smtClean="0"/>
              <a:t>using</a:t>
            </a:r>
            <a:r>
              <a:rPr lang="en-US" i="1" smtClean="0"/>
              <a:t> branch </a:t>
            </a:r>
            <a:r>
              <a:rPr lang="en-US" i="1" dirty="0" smtClean="0"/>
              <a:t>speculation</a:t>
            </a:r>
            <a:r>
              <a:rPr lang="en-US" dirty="0" smtClean="0"/>
              <a:t>, which we might use in </a:t>
            </a:r>
            <a:r>
              <a:rPr lang="en-US" smtClean="0"/>
              <a:t>a longer </a:t>
            </a:r>
            <a:r>
              <a:rPr lang="en-US" dirty="0" smtClean="0"/>
              <a:t>pipeline</a:t>
            </a:r>
            <a:endParaRPr lang="en-US" i="1" dirty="0" smtClean="0"/>
          </a:p>
          <a:p>
            <a:pPr lvl="1"/>
            <a:r>
              <a:rPr lang="en-US" smtClean="0"/>
              <a:t>where branch locations are computed earlier than branch </a:t>
            </a:r>
            <a:r>
              <a:rPr lang="en-US" dirty="0" smtClean="0"/>
              <a:t>conditions</a:t>
            </a:r>
          </a:p>
          <a:p>
            <a:r>
              <a:rPr lang="en-US" dirty="0" smtClean="0"/>
              <a:t>The idea is </a:t>
            </a:r>
            <a:r>
              <a:rPr lang="en-US" smtClean="0"/>
              <a:t>to predict whether the branch </a:t>
            </a:r>
            <a:r>
              <a:rPr lang="en-US" dirty="0" smtClean="0"/>
              <a:t>is taken and </a:t>
            </a:r>
            <a:r>
              <a:rPr lang="en-US" smtClean="0"/>
              <a:t>immediately branch there </a:t>
            </a:r>
            <a:r>
              <a:rPr lang="en-US" dirty="0" smtClean="0"/>
              <a:t>once we’ve computed the new location if </a:t>
            </a:r>
            <a:r>
              <a:rPr lang="en-US" smtClean="0"/>
              <a:t>we predict </a:t>
            </a:r>
            <a:r>
              <a:rPr lang="en-US" dirty="0" smtClean="0"/>
              <a:t>taken</a:t>
            </a:r>
          </a:p>
          <a:p>
            <a:pPr lvl="1"/>
            <a:r>
              <a:rPr lang="en-US" dirty="0" smtClean="0"/>
              <a:t>if </a:t>
            </a:r>
            <a:r>
              <a:rPr lang="en-US" smtClean="0"/>
              <a:t>we predict </a:t>
            </a:r>
            <a:r>
              <a:rPr lang="en-US" dirty="0" smtClean="0"/>
              <a:t>not taken, continue </a:t>
            </a:r>
            <a:r>
              <a:rPr lang="en-US" smtClean="0"/>
              <a:t>fetching instructions </a:t>
            </a:r>
            <a:r>
              <a:rPr lang="en-US" dirty="0" smtClean="0"/>
              <a:t>sequentially </a:t>
            </a:r>
            <a:r>
              <a:rPr lang="en-US" smtClean="0"/>
              <a:t>as normal</a:t>
            </a:r>
            <a:endParaRPr lang="en-US" dirty="0"/>
          </a:p>
        </p:txBody>
      </p:sp>
    </p:spTree>
    <p:extLst>
      <p:ext uri="{BB962C8B-B14F-4D97-AF65-F5344CB8AC3E}">
        <p14:creationId xmlns:p14="http://schemas.microsoft.com/office/powerpoint/2010/main" val="3757608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
            <a:ext cx="8229600" cy="1143000"/>
          </a:xfrm>
        </p:spPr>
        <p:txBody>
          <a:bodyPr/>
          <a:lstStyle/>
          <a:p>
            <a:r>
              <a:rPr lang="en-US" dirty="0" smtClean="0"/>
              <a:t>Implementing Speculation</a:t>
            </a:r>
            <a:endParaRPr lang="en-US" dirty="0"/>
          </a:p>
        </p:txBody>
      </p:sp>
      <p:sp>
        <p:nvSpPr>
          <p:cNvPr id="3" name="Content Placeholder 2"/>
          <p:cNvSpPr>
            <a:spLocks noGrp="1"/>
          </p:cNvSpPr>
          <p:nvPr>
            <p:ph idx="1"/>
          </p:nvPr>
        </p:nvSpPr>
        <p:spPr>
          <a:xfrm>
            <a:off x="228600" y="1096371"/>
            <a:ext cx="8763000" cy="5685429"/>
          </a:xfrm>
        </p:spPr>
        <p:txBody>
          <a:bodyPr>
            <a:normAutofit fontScale="92500"/>
          </a:bodyPr>
          <a:lstStyle/>
          <a:p>
            <a:r>
              <a:rPr lang="en-US" smtClean="0"/>
              <a:t>Prediction buffer stored </a:t>
            </a:r>
            <a:r>
              <a:rPr lang="en-US" dirty="0" smtClean="0"/>
              <a:t>in a cache</a:t>
            </a:r>
          </a:p>
          <a:p>
            <a:pPr lvl="1"/>
            <a:r>
              <a:rPr lang="en-US" smtClean="0"/>
              <a:t>stores for each branch reached so far </a:t>
            </a:r>
            <a:r>
              <a:rPr lang="en-US" dirty="0" smtClean="0"/>
              <a:t>its last outcome</a:t>
            </a:r>
          </a:p>
          <a:p>
            <a:pPr lvl="2"/>
            <a:r>
              <a:rPr lang="en-US" smtClean="0"/>
              <a:t>stored </a:t>
            </a:r>
            <a:r>
              <a:rPr lang="en-US" dirty="0" smtClean="0"/>
              <a:t>in the cache using </a:t>
            </a:r>
            <a:r>
              <a:rPr lang="en-US" smtClean="0"/>
              <a:t>the branch instruction’s address</a:t>
            </a:r>
            <a:endParaRPr lang="en-US" dirty="0" smtClean="0"/>
          </a:p>
          <a:p>
            <a:pPr lvl="1"/>
            <a:r>
              <a:rPr lang="en-US" smtClean="0"/>
              <a:t>prediction is merely a binary </a:t>
            </a:r>
            <a:r>
              <a:rPr lang="en-US" dirty="0" smtClean="0"/>
              <a:t>value – </a:t>
            </a:r>
            <a:r>
              <a:rPr lang="en-US" smtClean="0"/>
              <a:t>taken or </a:t>
            </a:r>
            <a:r>
              <a:rPr lang="en-US" dirty="0" smtClean="0"/>
              <a:t>not taken</a:t>
            </a:r>
          </a:p>
          <a:p>
            <a:pPr lvl="1"/>
            <a:r>
              <a:rPr lang="en-US" dirty="0" smtClean="0"/>
              <a:t>in the IF stage when fetching </a:t>
            </a:r>
            <a:r>
              <a:rPr lang="en-US" smtClean="0"/>
              <a:t>an instruction</a:t>
            </a:r>
            <a:r>
              <a:rPr lang="en-US" dirty="0" smtClean="0"/>
              <a:t>, access </a:t>
            </a:r>
            <a:r>
              <a:rPr lang="en-US" smtClean="0"/>
              <a:t>the prediction buffer </a:t>
            </a:r>
            <a:r>
              <a:rPr lang="en-US" dirty="0" smtClean="0"/>
              <a:t>using the </a:t>
            </a:r>
            <a:r>
              <a:rPr lang="en-US" smtClean="0"/>
              <a:t>same address</a:t>
            </a:r>
            <a:endParaRPr lang="en-US" dirty="0" smtClean="0"/>
          </a:p>
          <a:p>
            <a:pPr lvl="2"/>
            <a:r>
              <a:rPr lang="en-US" smtClean="0"/>
              <a:t>only branches are </a:t>
            </a:r>
            <a:r>
              <a:rPr lang="en-US" dirty="0" smtClean="0"/>
              <a:t>found in </a:t>
            </a:r>
            <a:r>
              <a:rPr lang="en-US" smtClean="0"/>
              <a:t>the buffer, non-branches result </a:t>
            </a:r>
            <a:r>
              <a:rPr lang="en-US" dirty="0" smtClean="0"/>
              <a:t>in a miss which we </a:t>
            </a:r>
            <a:r>
              <a:rPr lang="en-US" smtClean="0"/>
              <a:t>can ignore </a:t>
            </a:r>
            <a:r>
              <a:rPr lang="en-US" dirty="0" smtClean="0"/>
              <a:t>because by the ID stage we know its not </a:t>
            </a:r>
            <a:r>
              <a:rPr lang="en-US" smtClean="0"/>
              <a:t>a branch</a:t>
            </a:r>
            <a:endParaRPr lang="en-US" dirty="0" smtClean="0"/>
          </a:p>
          <a:p>
            <a:pPr lvl="2"/>
            <a:r>
              <a:rPr lang="en-US" dirty="0" smtClean="0"/>
              <a:t>if </a:t>
            </a:r>
            <a:r>
              <a:rPr lang="en-US" smtClean="0"/>
              <a:t>the buffer </a:t>
            </a:r>
            <a:r>
              <a:rPr lang="en-US" dirty="0" smtClean="0"/>
              <a:t>gives us a hit and </a:t>
            </a:r>
            <a:r>
              <a:rPr lang="en-US" smtClean="0"/>
              <a:t>the prediction </a:t>
            </a:r>
            <a:r>
              <a:rPr lang="en-US" dirty="0" smtClean="0"/>
              <a:t>is </a:t>
            </a:r>
            <a:r>
              <a:rPr lang="en-US" smtClean="0"/>
              <a:t>to branch</a:t>
            </a:r>
            <a:r>
              <a:rPr lang="en-US" dirty="0" smtClean="0"/>
              <a:t>, </a:t>
            </a:r>
            <a:r>
              <a:rPr lang="en-US" smtClean="0"/>
              <a:t>we branch </a:t>
            </a:r>
            <a:r>
              <a:rPr lang="en-US" dirty="0" smtClean="0"/>
              <a:t>as soon as possible</a:t>
            </a:r>
          </a:p>
          <a:p>
            <a:pPr lvl="2"/>
            <a:r>
              <a:rPr lang="en-US" dirty="0" smtClean="0"/>
              <a:t>if </a:t>
            </a:r>
            <a:r>
              <a:rPr lang="en-US" smtClean="0"/>
              <a:t>the instruction </a:t>
            </a:r>
            <a:r>
              <a:rPr lang="en-US" dirty="0" smtClean="0"/>
              <a:t>is </a:t>
            </a:r>
            <a:r>
              <a:rPr lang="en-US" smtClean="0"/>
              <a:t>a branch </a:t>
            </a:r>
            <a:r>
              <a:rPr lang="en-US" dirty="0" smtClean="0"/>
              <a:t>and </a:t>
            </a:r>
            <a:r>
              <a:rPr lang="en-US" smtClean="0"/>
              <a:t>an entry </a:t>
            </a:r>
            <a:r>
              <a:rPr lang="en-US" dirty="0" smtClean="0"/>
              <a:t>is not found in </a:t>
            </a:r>
            <a:r>
              <a:rPr lang="en-US" smtClean="0"/>
              <a:t>the buffer, </a:t>
            </a:r>
            <a:r>
              <a:rPr lang="en-US" dirty="0" smtClean="0"/>
              <a:t>wait until we know the outcome of </a:t>
            </a:r>
            <a:r>
              <a:rPr lang="en-US" smtClean="0"/>
              <a:t>the branch </a:t>
            </a:r>
            <a:r>
              <a:rPr lang="en-US" dirty="0" smtClean="0"/>
              <a:t>condition</a:t>
            </a:r>
            <a:r>
              <a:rPr lang="en-US" smtClean="0"/>
              <a:t>, perform the branch and store the result </a:t>
            </a:r>
            <a:r>
              <a:rPr lang="en-US" dirty="0" smtClean="0"/>
              <a:t>in the cache</a:t>
            </a:r>
          </a:p>
        </p:txBody>
      </p:sp>
    </p:spTree>
    <p:extLst>
      <p:ext uri="{BB962C8B-B14F-4D97-AF65-F5344CB8AC3E}">
        <p14:creationId xmlns:p14="http://schemas.microsoft.com/office/powerpoint/2010/main" val="38147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lstStyle/>
          <a:p>
            <a:r>
              <a:rPr lang="en-US" dirty="0" smtClean="0"/>
              <a:t>5-Stage Pipeline </a:t>
            </a:r>
            <a:r>
              <a:rPr lang="en-US" smtClean="0"/>
              <a:t>Timing Diagrams</a:t>
            </a:r>
            <a:endParaRPr lang="en-US" dirty="0"/>
          </a:p>
        </p:txBody>
      </p:sp>
      <p:pic>
        <p:nvPicPr>
          <p:cNvPr id="3" name="Picture 11" descr="AppA-fig02"/>
          <p:cNvPicPr>
            <a:picLocks noChangeAspect="1" noChangeArrowheads="1"/>
          </p:cNvPicPr>
          <p:nvPr/>
        </p:nvPicPr>
        <p:blipFill>
          <a:blip r:embed="rId2" cstate="print">
            <a:extLst>
              <a:ext uri="{28A0092B-C50C-407E-A947-70E740481C1C}">
                <a14:useLocalDpi xmlns:a14="http://schemas.microsoft.com/office/drawing/2010/main" val="0"/>
              </a:ext>
            </a:extLst>
          </a:blip>
          <a:srcRect b="13371"/>
          <a:stretch>
            <a:fillRect/>
          </a:stretch>
        </p:blipFill>
        <p:spPr bwMode="auto">
          <a:xfrm>
            <a:off x="152400" y="762000"/>
            <a:ext cx="5791200" cy="3782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16428" t="11423" r="10695" b="74033"/>
          <a:stretch>
            <a:fillRect/>
          </a:stretch>
        </p:blipFill>
        <p:spPr bwMode="auto">
          <a:xfrm>
            <a:off x="1676400" y="4800600"/>
            <a:ext cx="7315200" cy="195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470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mtClean="0"/>
              <a:t>Poor Prediction Accuracy</a:t>
            </a:r>
            <a:endParaRPr lang="en-US" dirty="0"/>
          </a:p>
        </p:txBody>
      </p:sp>
      <p:sp>
        <p:nvSpPr>
          <p:cNvPr id="3" name="Content Placeholder 2"/>
          <p:cNvSpPr>
            <a:spLocks noGrp="1"/>
          </p:cNvSpPr>
          <p:nvPr>
            <p:ph idx="1"/>
          </p:nvPr>
        </p:nvSpPr>
        <p:spPr>
          <a:xfrm>
            <a:off x="152400" y="685801"/>
            <a:ext cx="8763000" cy="4114799"/>
          </a:xfrm>
        </p:spPr>
        <p:txBody>
          <a:bodyPr>
            <a:normAutofit fontScale="77500" lnSpcReduction="20000"/>
          </a:bodyPr>
          <a:lstStyle/>
          <a:p>
            <a:r>
              <a:rPr lang="en-US" smtClean="0"/>
              <a:t>This approach </a:t>
            </a:r>
            <a:r>
              <a:rPr lang="en-US" dirty="0" smtClean="0"/>
              <a:t>is not </a:t>
            </a:r>
            <a:r>
              <a:rPr lang="en-US" smtClean="0"/>
              <a:t>as accurate </a:t>
            </a:r>
            <a:r>
              <a:rPr lang="en-US" dirty="0" smtClean="0"/>
              <a:t>as we </a:t>
            </a:r>
            <a:r>
              <a:rPr lang="en-US" smtClean="0"/>
              <a:t>might desire</a:t>
            </a:r>
            <a:endParaRPr lang="en-US" dirty="0" smtClean="0"/>
          </a:p>
          <a:p>
            <a:r>
              <a:rPr lang="en-US" smtClean="0"/>
              <a:t>Consider a for-loop that iterates </a:t>
            </a:r>
            <a:r>
              <a:rPr lang="en-US" dirty="0" smtClean="0"/>
              <a:t>10 times</a:t>
            </a:r>
          </a:p>
          <a:p>
            <a:pPr lvl="1"/>
            <a:r>
              <a:rPr lang="en-US" dirty="0" smtClean="0"/>
              <a:t>initially, </a:t>
            </a:r>
            <a:r>
              <a:rPr lang="en-US" smtClean="0"/>
              <a:t>no entry</a:t>
            </a:r>
            <a:r>
              <a:rPr lang="en-US" dirty="0" smtClean="0"/>
              <a:t>, </a:t>
            </a:r>
            <a:r>
              <a:rPr lang="en-US" smtClean="0"/>
              <a:t>no prediction</a:t>
            </a:r>
            <a:endParaRPr lang="en-US" dirty="0" smtClean="0"/>
          </a:p>
          <a:p>
            <a:pPr lvl="1"/>
            <a:r>
              <a:rPr lang="en-US" dirty="0" smtClean="0"/>
              <a:t>followed by 8 consecutive </a:t>
            </a:r>
            <a:r>
              <a:rPr lang="en-US" smtClean="0"/>
              <a:t>hits where it predicts </a:t>
            </a:r>
            <a:r>
              <a:rPr lang="en-US" dirty="0" smtClean="0"/>
              <a:t>taken each time</a:t>
            </a:r>
          </a:p>
          <a:p>
            <a:pPr lvl="1"/>
            <a:r>
              <a:rPr lang="en-US" dirty="0" smtClean="0"/>
              <a:t>the </a:t>
            </a:r>
            <a:r>
              <a:rPr lang="en-US" smtClean="0"/>
              <a:t>last iteration </a:t>
            </a:r>
            <a:r>
              <a:rPr lang="en-US" dirty="0" smtClean="0"/>
              <a:t>is </a:t>
            </a:r>
            <a:r>
              <a:rPr lang="en-US" smtClean="0"/>
              <a:t>a misprediction </a:t>
            </a:r>
            <a:r>
              <a:rPr lang="en-US" dirty="0" smtClean="0"/>
              <a:t>as we </a:t>
            </a:r>
            <a:r>
              <a:rPr lang="en-US" smtClean="0"/>
              <a:t>exit after 10 iterations</a:t>
            </a:r>
            <a:endParaRPr lang="en-US" dirty="0" smtClean="0"/>
          </a:p>
          <a:p>
            <a:r>
              <a:rPr lang="en-US" smtClean="0"/>
              <a:t>We reach </a:t>
            </a:r>
            <a:r>
              <a:rPr lang="en-US" dirty="0" smtClean="0"/>
              <a:t>the same loop again</a:t>
            </a:r>
          </a:p>
          <a:p>
            <a:pPr lvl="1"/>
            <a:r>
              <a:rPr lang="en-US" dirty="0" smtClean="0"/>
              <a:t>last </a:t>
            </a:r>
            <a:r>
              <a:rPr lang="en-US" smtClean="0"/>
              <a:t>time through we reset the prediction </a:t>
            </a:r>
            <a:r>
              <a:rPr lang="en-US" dirty="0" smtClean="0"/>
              <a:t>to not taken because we left the loop </a:t>
            </a:r>
            <a:r>
              <a:rPr lang="en-US" smtClean="0"/>
              <a:t>so our first prediction </a:t>
            </a:r>
            <a:r>
              <a:rPr lang="en-US" dirty="0" smtClean="0"/>
              <a:t>is </a:t>
            </a:r>
            <a:r>
              <a:rPr lang="en-US" i="1" dirty="0" smtClean="0"/>
              <a:t>not </a:t>
            </a:r>
            <a:r>
              <a:rPr lang="en-US" dirty="0" smtClean="0"/>
              <a:t>taken, as is the </a:t>
            </a:r>
            <a:r>
              <a:rPr lang="en-US" smtClean="0"/>
              <a:t>last iteration</a:t>
            </a:r>
            <a:endParaRPr lang="en-US" dirty="0" smtClean="0"/>
          </a:p>
          <a:p>
            <a:r>
              <a:rPr lang="en-US" dirty="0" smtClean="0"/>
              <a:t>We have </a:t>
            </a:r>
            <a:r>
              <a:rPr lang="en-US" smtClean="0"/>
              <a:t>2 misses/miss-predictions </a:t>
            </a:r>
            <a:r>
              <a:rPr lang="en-US" dirty="0" smtClean="0"/>
              <a:t>out of 10</a:t>
            </a:r>
          </a:p>
          <a:p>
            <a:r>
              <a:rPr lang="en-US" smtClean="0"/>
              <a:t>In general</a:t>
            </a:r>
            <a:r>
              <a:rPr lang="en-US" dirty="0" smtClean="0"/>
              <a:t>, we have </a:t>
            </a:r>
            <a:r>
              <a:rPr lang="en-US" smtClean="0"/>
              <a:t>2 mispredictions </a:t>
            </a:r>
            <a:r>
              <a:rPr lang="en-US" dirty="0" smtClean="0"/>
              <a:t>in a </a:t>
            </a:r>
            <a:r>
              <a:rPr lang="en-US" smtClean="0"/>
              <a:t>loop rather </a:t>
            </a:r>
            <a:r>
              <a:rPr lang="en-US" dirty="0" smtClean="0"/>
              <a:t>than 1</a:t>
            </a:r>
          </a:p>
        </p:txBody>
      </p:sp>
      <p:pic>
        <p:nvPicPr>
          <p:cNvPr id="4" name="Picture 3"/>
          <p:cNvPicPr>
            <a:picLocks noChangeAspect="1"/>
          </p:cNvPicPr>
          <p:nvPr/>
        </p:nvPicPr>
        <p:blipFill>
          <a:blip r:embed="rId2"/>
          <a:stretch>
            <a:fillRect/>
          </a:stretch>
        </p:blipFill>
        <p:spPr>
          <a:xfrm>
            <a:off x="4810125" y="4191000"/>
            <a:ext cx="4191000" cy="2506347"/>
          </a:xfrm>
          <a:prstGeom prst="rect">
            <a:avLst/>
          </a:prstGeom>
        </p:spPr>
      </p:pic>
      <p:sp>
        <p:nvSpPr>
          <p:cNvPr id="5" name="TextBox 4"/>
          <p:cNvSpPr txBox="1"/>
          <p:nvPr/>
        </p:nvSpPr>
        <p:spPr>
          <a:xfrm>
            <a:off x="228600" y="4395787"/>
            <a:ext cx="4618572" cy="2123658"/>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Use a </a:t>
            </a:r>
            <a:r>
              <a:rPr lang="en-US" sz="2200" smtClean="0">
                <a:latin typeface="Times New Roman" panose="02020603050405020304" pitchFamily="18" charset="0"/>
                <a:cs typeface="Times New Roman" panose="02020603050405020304" pitchFamily="18" charset="0"/>
              </a:rPr>
              <a:t>2-bit predictor </a:t>
            </a:r>
            <a:r>
              <a:rPr lang="en-US" sz="2200" dirty="0" smtClean="0">
                <a:latin typeface="Times New Roman" panose="02020603050405020304" pitchFamily="18" charset="0"/>
                <a:cs typeface="Times New Roman" panose="02020603050405020304" pitchFamily="18" charset="0"/>
              </a:rPr>
              <a:t>instead of a </a:t>
            </a:r>
          </a:p>
          <a:p>
            <a:r>
              <a:rPr lang="en-US" sz="2200" smtClean="0">
                <a:latin typeface="Times New Roman" panose="02020603050405020304" pitchFamily="18" charset="0"/>
                <a:cs typeface="Times New Roman" panose="02020603050405020304" pitchFamily="18" charset="0"/>
              </a:rPr>
              <a:t>1-bit predictor </a:t>
            </a:r>
            <a:r>
              <a:rPr lang="en-US" sz="2200" dirty="0" smtClean="0">
                <a:latin typeface="Times New Roman" panose="02020603050405020304" pitchFamily="18" charset="0"/>
                <a:cs typeface="Times New Roman" panose="02020603050405020304" pitchFamily="18" charset="0"/>
              </a:rPr>
              <a:t>in which it takes 2 </a:t>
            </a:r>
          </a:p>
          <a:p>
            <a:r>
              <a:rPr lang="en-US" sz="2200" smtClean="0">
                <a:latin typeface="Times New Roman" panose="02020603050405020304" pitchFamily="18" charset="0"/>
                <a:cs typeface="Times New Roman" panose="02020603050405020304" pitchFamily="18" charset="0"/>
              </a:rPr>
              <a:t>miss-predictions </a:t>
            </a:r>
            <a:r>
              <a:rPr lang="en-US" sz="2200" dirty="0" smtClean="0">
                <a:latin typeface="Times New Roman" panose="02020603050405020304" pitchFamily="18" charset="0"/>
                <a:cs typeface="Times New Roman" panose="02020603050405020304" pitchFamily="18" charset="0"/>
              </a:rPr>
              <a:t>to change </a:t>
            </a:r>
            <a:r>
              <a:rPr lang="en-US" sz="2200" smtClean="0">
                <a:latin typeface="Times New Roman" panose="02020603050405020304" pitchFamily="18" charset="0"/>
                <a:cs typeface="Times New Roman" panose="02020603050405020304" pitchFamily="18" charset="0"/>
              </a:rPr>
              <a:t>a prediction</a:t>
            </a:r>
            <a:endParaRPr lang="en-US" sz="2200" dirty="0" smtClean="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This version </a:t>
            </a:r>
            <a:r>
              <a:rPr lang="en-US" sz="2200" dirty="0" smtClean="0">
                <a:latin typeface="Times New Roman" panose="02020603050405020304" pitchFamily="18" charset="0"/>
                <a:cs typeface="Times New Roman" panose="02020603050405020304" pitchFamily="18" charset="0"/>
              </a:rPr>
              <a:t>gives us </a:t>
            </a:r>
            <a:r>
              <a:rPr lang="en-US" sz="2200" smtClean="0">
                <a:latin typeface="Times New Roman" panose="02020603050405020304" pitchFamily="18" charset="0"/>
                <a:cs typeface="Times New Roman" panose="02020603050405020304" pitchFamily="18" charset="0"/>
              </a:rPr>
              <a:t>n-1 correct </a:t>
            </a:r>
            <a:endParaRPr lang="en-US" sz="2200" dirty="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predictions for </a:t>
            </a:r>
            <a:r>
              <a:rPr lang="en-US" sz="2200" dirty="0" smtClean="0">
                <a:latin typeface="Times New Roman" panose="02020603050405020304" pitchFamily="18" charset="0"/>
                <a:cs typeface="Times New Roman" panose="02020603050405020304" pitchFamily="18" charset="0"/>
              </a:rPr>
              <a:t>a loop of </a:t>
            </a:r>
            <a:r>
              <a:rPr lang="en-US" sz="2200" smtClean="0">
                <a:latin typeface="Times New Roman" panose="02020603050405020304" pitchFamily="18" charset="0"/>
                <a:cs typeface="Times New Roman" panose="02020603050405020304" pitchFamily="18" charset="0"/>
              </a:rPr>
              <a:t>n iterations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010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86000" y="2819400"/>
            <a:ext cx="6477000" cy="1143000"/>
          </a:xfrm>
        </p:spPr>
        <p:txBody>
          <a:bodyPr>
            <a:normAutofit fontScale="90000"/>
          </a:bodyPr>
          <a:lstStyle/>
          <a:p>
            <a:r>
              <a:rPr lang="en-US" smtClean="0"/>
              <a:t>Miss-prediction Rate </a:t>
            </a:r>
            <a:r>
              <a:rPr lang="en-US" dirty="0" smtClean="0"/>
              <a:t>of </a:t>
            </a:r>
            <a:r>
              <a:rPr lang="en-US" smtClean="0"/>
              <a:t>2-bit Predictions</a:t>
            </a:r>
            <a:endParaRPr lang="en-US" dirty="0"/>
          </a:p>
        </p:txBody>
      </p:sp>
      <p:pic>
        <p:nvPicPr>
          <p:cNvPr id="3" name="Picture 2"/>
          <p:cNvPicPr>
            <a:picLocks noChangeAspect="1"/>
          </p:cNvPicPr>
          <p:nvPr/>
        </p:nvPicPr>
        <p:blipFill>
          <a:blip r:embed="rId2"/>
          <a:stretch>
            <a:fillRect/>
          </a:stretch>
        </p:blipFill>
        <p:spPr>
          <a:xfrm>
            <a:off x="1752600" y="76200"/>
            <a:ext cx="5715000" cy="6691938"/>
          </a:xfrm>
          <a:prstGeom prst="rect">
            <a:avLst/>
          </a:prstGeom>
        </p:spPr>
      </p:pic>
      <p:sp>
        <p:nvSpPr>
          <p:cNvPr id="5" name="TextBox 4"/>
          <p:cNvSpPr txBox="1"/>
          <p:nvPr/>
        </p:nvSpPr>
        <p:spPr>
          <a:xfrm>
            <a:off x="7545485" y="1676400"/>
            <a:ext cx="1598515" cy="4401205"/>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Notice little</a:t>
            </a:r>
          </a:p>
          <a:p>
            <a:r>
              <a:rPr lang="en-US" sz="2000" smtClean="0">
                <a:latin typeface="Times New Roman" panose="02020603050405020304" pitchFamily="18" charset="0"/>
                <a:cs typeface="Times New Roman" panose="02020603050405020304" pitchFamily="18" charset="0"/>
              </a:rPr>
              <a:t>difference</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between</a:t>
            </a:r>
          </a:p>
          <a:p>
            <a:r>
              <a:rPr lang="en-US" sz="2000" smtClean="0">
                <a:latin typeface="Times New Roman" panose="02020603050405020304" pitchFamily="18" charset="0"/>
                <a:cs typeface="Times New Roman" panose="02020603050405020304" pitchFamily="18" charset="0"/>
              </a:rPr>
              <a:t>4096 entry</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cache vs</a:t>
            </a:r>
          </a:p>
          <a:p>
            <a:r>
              <a:rPr lang="en-US" sz="2000" smtClean="0">
                <a:latin typeface="Times New Roman" panose="02020603050405020304" pitchFamily="18" charset="0"/>
                <a:cs typeface="Times New Roman" panose="02020603050405020304" pitchFamily="18" charset="0"/>
              </a:rPr>
              <a:t>larger </a:t>
            </a:r>
            <a:r>
              <a:rPr lang="en-US" sz="2000" dirty="0" smtClean="0">
                <a:latin typeface="Times New Roman" panose="02020603050405020304" pitchFamily="18" charset="0"/>
                <a:cs typeface="Times New Roman" panose="02020603050405020304" pitchFamily="18" charset="0"/>
              </a:rPr>
              <a:t>cache</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This is </a:t>
            </a:r>
            <a:r>
              <a:rPr lang="en-US" sz="2000" smtClean="0">
                <a:latin typeface="Times New Roman" panose="02020603050405020304" pitchFamily="18" charset="0"/>
                <a:cs typeface="Times New Roman" panose="02020603050405020304" pitchFamily="18" charset="0"/>
              </a:rPr>
              <a:t>in part</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because you</a:t>
            </a:r>
          </a:p>
          <a:p>
            <a:r>
              <a:rPr lang="en-US" sz="2000" dirty="0" smtClean="0">
                <a:latin typeface="Times New Roman" panose="02020603050405020304" pitchFamily="18" charset="0"/>
                <a:cs typeface="Times New Roman" panose="02020603050405020304" pitchFamily="18" charset="0"/>
              </a:rPr>
              <a:t>don’t tend to</a:t>
            </a:r>
          </a:p>
          <a:p>
            <a:r>
              <a:rPr lang="en-US" sz="2000" smtClean="0">
                <a:latin typeface="Times New Roman" panose="02020603050405020304" pitchFamily="18" charset="0"/>
                <a:cs typeface="Times New Roman" panose="02020603050405020304" pitchFamily="18" charset="0"/>
              </a:rPr>
              <a:t>have more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than a few</a:t>
            </a:r>
          </a:p>
          <a:p>
            <a:r>
              <a:rPr lang="en-US" sz="2000" dirty="0" smtClean="0">
                <a:latin typeface="Times New Roman" panose="02020603050405020304" pitchFamily="18" charset="0"/>
                <a:cs typeface="Times New Roman" panose="02020603050405020304" pitchFamily="18" charset="0"/>
              </a:rPr>
              <a:t>thousand</a:t>
            </a:r>
          </a:p>
          <a:p>
            <a:r>
              <a:rPr lang="en-US" sz="2000" smtClean="0">
                <a:latin typeface="Times New Roman" panose="02020603050405020304" pitchFamily="18" charset="0"/>
                <a:cs typeface="Times New Roman" panose="02020603050405020304" pitchFamily="18" charset="0"/>
              </a:rPr>
              <a:t>branches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763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Floating Point</a:t>
            </a:r>
            <a:endParaRPr lang="en-US" dirty="0"/>
          </a:p>
        </p:txBody>
      </p:sp>
      <p:sp>
        <p:nvSpPr>
          <p:cNvPr id="3" name="Content Placeholder 2"/>
          <p:cNvSpPr>
            <a:spLocks noGrp="1"/>
          </p:cNvSpPr>
          <p:nvPr>
            <p:ph idx="1"/>
          </p:nvPr>
        </p:nvSpPr>
        <p:spPr>
          <a:xfrm>
            <a:off x="228600" y="990600"/>
            <a:ext cx="8686800" cy="5867400"/>
          </a:xfrm>
        </p:spPr>
        <p:txBody>
          <a:bodyPr>
            <a:normAutofit fontScale="92500" lnSpcReduction="10000"/>
          </a:bodyPr>
          <a:lstStyle/>
          <a:p>
            <a:r>
              <a:rPr lang="en-US" smtClean="0"/>
              <a:t>FP operations take longer than integer</a:t>
            </a:r>
            <a:endParaRPr lang="en-US" dirty="0" smtClean="0"/>
          </a:p>
          <a:p>
            <a:pPr lvl="1"/>
            <a:r>
              <a:rPr lang="en-US" dirty="0" smtClean="0"/>
              <a:t>need </a:t>
            </a:r>
            <a:r>
              <a:rPr lang="en-US" smtClean="0"/>
              <a:t>to unnormalize </a:t>
            </a:r>
            <a:r>
              <a:rPr lang="en-US" dirty="0" smtClean="0"/>
              <a:t>the FP values</a:t>
            </a:r>
            <a:r>
              <a:rPr lang="en-US" smtClean="0"/>
              <a:t>, perform the arithmetic, normalize the result </a:t>
            </a:r>
            <a:r>
              <a:rPr lang="en-US" dirty="0" smtClean="0"/>
              <a:t>back</a:t>
            </a:r>
          </a:p>
          <a:p>
            <a:pPr lvl="2"/>
            <a:r>
              <a:rPr lang="en-US" dirty="0" smtClean="0"/>
              <a:t>even an FP add might </a:t>
            </a:r>
            <a:r>
              <a:rPr lang="en-US" smtClean="0"/>
              <a:t>take four </a:t>
            </a:r>
            <a:r>
              <a:rPr lang="en-US" dirty="0" smtClean="0"/>
              <a:t>times as long as an </a:t>
            </a:r>
            <a:r>
              <a:rPr lang="en-US" dirty="0" err="1" smtClean="0"/>
              <a:t>int</a:t>
            </a:r>
            <a:r>
              <a:rPr lang="en-US" dirty="0" smtClean="0"/>
              <a:t> add</a:t>
            </a:r>
          </a:p>
          <a:p>
            <a:pPr lvl="1"/>
            <a:r>
              <a:rPr lang="en-US" smtClean="0"/>
              <a:t>either </a:t>
            </a:r>
            <a:r>
              <a:rPr lang="en-US" dirty="0" smtClean="0"/>
              <a:t>lengthen the clock cycle </a:t>
            </a:r>
            <a:r>
              <a:rPr lang="en-US" smtClean="0"/>
              <a:t>time or alter our </a:t>
            </a:r>
            <a:r>
              <a:rPr lang="en-US" dirty="0" smtClean="0"/>
              <a:t>EX stage to </a:t>
            </a:r>
            <a:r>
              <a:rPr lang="en-US" smtClean="0"/>
              <a:t>handle variable length operations</a:t>
            </a:r>
            <a:endParaRPr lang="en-US" dirty="0" smtClean="0"/>
          </a:p>
          <a:p>
            <a:pPr lvl="2"/>
            <a:r>
              <a:rPr lang="en-US" smtClean="0"/>
              <a:t>the former </a:t>
            </a:r>
            <a:r>
              <a:rPr lang="en-US" dirty="0" smtClean="0"/>
              <a:t>is </a:t>
            </a:r>
            <a:r>
              <a:rPr lang="en-US" smtClean="0"/>
              <a:t>not preferred </a:t>
            </a:r>
            <a:r>
              <a:rPr lang="en-US" dirty="0" smtClean="0"/>
              <a:t>as it impacts </a:t>
            </a:r>
            <a:r>
              <a:rPr lang="en-US" smtClean="0"/>
              <a:t>all operations</a:t>
            </a:r>
            <a:endParaRPr lang="en-US" dirty="0" smtClean="0"/>
          </a:p>
          <a:p>
            <a:r>
              <a:rPr lang="en-US" smtClean="0"/>
              <a:t>We replace the current </a:t>
            </a:r>
            <a:r>
              <a:rPr lang="en-US" dirty="0" smtClean="0"/>
              <a:t>EX stage with a 4-device EX stage</a:t>
            </a:r>
          </a:p>
          <a:p>
            <a:pPr lvl="1"/>
            <a:r>
              <a:rPr lang="en-US" smtClean="0"/>
              <a:t>integer </a:t>
            </a:r>
            <a:r>
              <a:rPr lang="en-US" dirty="0" smtClean="0"/>
              <a:t>ALU </a:t>
            </a:r>
            <a:r>
              <a:rPr lang="en-US" smtClean="0"/>
              <a:t>(for all integer operations </a:t>
            </a:r>
            <a:r>
              <a:rPr lang="en-US" dirty="0" smtClean="0"/>
              <a:t>except * and /)</a:t>
            </a:r>
          </a:p>
          <a:p>
            <a:pPr lvl="1"/>
            <a:r>
              <a:rPr lang="en-US" smtClean="0"/>
              <a:t>FP adder</a:t>
            </a:r>
            <a:endParaRPr lang="en-US" dirty="0" smtClean="0"/>
          </a:p>
          <a:p>
            <a:pPr lvl="1"/>
            <a:r>
              <a:rPr lang="en-US" smtClean="0"/>
              <a:t>FP multiplier </a:t>
            </a:r>
            <a:r>
              <a:rPr lang="en-US" dirty="0" smtClean="0"/>
              <a:t>(including </a:t>
            </a:r>
            <a:r>
              <a:rPr lang="en-US" smtClean="0"/>
              <a:t>all integer </a:t>
            </a:r>
            <a:r>
              <a:rPr lang="en-US" dirty="0" smtClean="0"/>
              <a:t>multiplications)</a:t>
            </a:r>
          </a:p>
          <a:p>
            <a:pPr lvl="1"/>
            <a:r>
              <a:rPr lang="en-US"/>
              <a:t>FP </a:t>
            </a:r>
            <a:r>
              <a:rPr lang="en-US" smtClean="0"/>
              <a:t>divider </a:t>
            </a:r>
            <a:r>
              <a:rPr lang="en-US" dirty="0"/>
              <a:t>(including </a:t>
            </a:r>
            <a:r>
              <a:rPr lang="en-US"/>
              <a:t>all </a:t>
            </a:r>
            <a:r>
              <a:rPr lang="en-US" smtClean="0"/>
              <a:t>integer </a:t>
            </a:r>
            <a:r>
              <a:rPr lang="en-US" dirty="0" smtClean="0"/>
              <a:t>divisions)</a:t>
            </a:r>
          </a:p>
        </p:txBody>
      </p:sp>
    </p:spTree>
    <p:extLst>
      <p:ext uri="{BB962C8B-B14F-4D97-AF65-F5344CB8AC3E}">
        <p14:creationId xmlns:p14="http://schemas.microsoft.com/office/powerpoint/2010/main" val="1101089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304800"/>
            <a:ext cx="3962400" cy="1143000"/>
          </a:xfrm>
        </p:spPr>
        <p:txBody>
          <a:bodyPr/>
          <a:lstStyle/>
          <a:p>
            <a:r>
              <a:rPr lang="en-US" dirty="0" smtClean="0"/>
              <a:t>New Pipeline</a:t>
            </a:r>
            <a:endParaRPr lang="en-US" dirty="0"/>
          </a:p>
        </p:txBody>
      </p:sp>
      <p:sp>
        <p:nvSpPr>
          <p:cNvPr id="3" name="Content Placeholder 2"/>
          <p:cNvSpPr>
            <a:spLocks noGrp="1"/>
          </p:cNvSpPr>
          <p:nvPr>
            <p:ph idx="1"/>
          </p:nvPr>
        </p:nvSpPr>
        <p:spPr>
          <a:xfrm>
            <a:off x="152400" y="609600"/>
            <a:ext cx="3802028" cy="6096000"/>
          </a:xfrm>
        </p:spPr>
        <p:txBody>
          <a:bodyPr>
            <a:normAutofit fontScale="77500" lnSpcReduction="20000"/>
          </a:bodyPr>
          <a:lstStyle/>
          <a:p>
            <a:r>
              <a:rPr lang="en-US" smtClean="0"/>
              <a:t>Integer </a:t>
            </a:r>
            <a:r>
              <a:rPr lang="en-US" dirty="0" smtClean="0"/>
              <a:t>unit takes 1 cycle to </a:t>
            </a:r>
            <a:r>
              <a:rPr lang="en-US" smtClean="0"/>
              <a:t>complete operation</a:t>
            </a:r>
            <a:endParaRPr lang="en-US" dirty="0" smtClean="0"/>
          </a:p>
          <a:p>
            <a:r>
              <a:rPr lang="en-US" smtClean="0"/>
              <a:t>FP adder </a:t>
            </a:r>
            <a:r>
              <a:rPr lang="en-US" dirty="0" smtClean="0"/>
              <a:t>takes 4 cycles</a:t>
            </a:r>
          </a:p>
          <a:p>
            <a:r>
              <a:rPr lang="en-US" smtClean="0"/>
              <a:t>FP/</a:t>
            </a:r>
            <a:r>
              <a:rPr lang="en-US" err="1" smtClean="0"/>
              <a:t>int</a:t>
            </a:r>
            <a:r>
              <a:rPr lang="en-US" smtClean="0"/>
              <a:t> multiplier </a:t>
            </a:r>
            <a:r>
              <a:rPr lang="en-US" dirty="0" smtClean="0"/>
              <a:t>takes 7 cycles</a:t>
            </a:r>
          </a:p>
          <a:p>
            <a:r>
              <a:rPr lang="en-US" smtClean="0"/>
              <a:t>FP/</a:t>
            </a:r>
            <a:r>
              <a:rPr lang="en-US" err="1" smtClean="0"/>
              <a:t>int</a:t>
            </a:r>
            <a:r>
              <a:rPr lang="en-US" smtClean="0"/>
              <a:t> divider </a:t>
            </a:r>
            <a:r>
              <a:rPr lang="en-US" dirty="0" smtClean="0"/>
              <a:t>takes 25 cycles</a:t>
            </a:r>
          </a:p>
          <a:p>
            <a:r>
              <a:rPr lang="en-US" smtClean="0"/>
              <a:t>FP adder </a:t>
            </a:r>
            <a:r>
              <a:rPr lang="en-US" dirty="0" smtClean="0"/>
              <a:t>and </a:t>
            </a:r>
            <a:r>
              <a:rPr lang="en-US" smtClean="0"/>
              <a:t>FP/</a:t>
            </a:r>
            <a:r>
              <a:rPr lang="en-US" err="1" smtClean="0"/>
              <a:t>int</a:t>
            </a:r>
            <a:r>
              <a:rPr lang="en-US" smtClean="0"/>
              <a:t> multiplier </a:t>
            </a:r>
            <a:r>
              <a:rPr lang="en-US" dirty="0" smtClean="0"/>
              <a:t>will be pipelined </a:t>
            </a:r>
          </a:p>
          <a:p>
            <a:pPr lvl="1"/>
            <a:r>
              <a:rPr lang="en-US" dirty="0" smtClean="0"/>
              <a:t>allows a </a:t>
            </a:r>
            <a:r>
              <a:rPr lang="en-US" smtClean="0"/>
              <a:t>second operation to start rather </a:t>
            </a:r>
            <a:r>
              <a:rPr lang="en-US" dirty="0" smtClean="0"/>
              <a:t>than stalling </a:t>
            </a:r>
            <a:r>
              <a:rPr lang="en-US" smtClean="0"/>
              <a:t>until current operation </a:t>
            </a:r>
            <a:r>
              <a:rPr lang="en-US" dirty="0" smtClean="0"/>
              <a:t>is done</a:t>
            </a:r>
          </a:p>
          <a:p>
            <a:pPr lvl="1"/>
            <a:r>
              <a:rPr lang="en-US" dirty="0" smtClean="0"/>
              <a:t>no need to pipeline </a:t>
            </a:r>
            <a:r>
              <a:rPr lang="en-US" smtClean="0"/>
              <a:t>the integer </a:t>
            </a:r>
            <a:r>
              <a:rPr lang="en-US" dirty="0" smtClean="0"/>
              <a:t>unit</a:t>
            </a:r>
          </a:p>
          <a:p>
            <a:pPr lvl="1"/>
            <a:r>
              <a:rPr lang="en-US" smtClean="0"/>
              <a:t>divider </a:t>
            </a:r>
            <a:r>
              <a:rPr lang="en-US" dirty="0" smtClean="0"/>
              <a:t>not used often enough </a:t>
            </a:r>
            <a:r>
              <a:rPr lang="en-US" smtClean="0"/>
              <a:t>to warrant </a:t>
            </a:r>
            <a:r>
              <a:rPr lang="en-US" dirty="0" smtClean="0"/>
              <a:t>it being pipelined</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168" y="609600"/>
            <a:ext cx="5037172"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176023208"/>
              </p:ext>
            </p:extLst>
          </p:nvPr>
        </p:nvGraphicFramePr>
        <p:xfrm>
          <a:off x="3954428" y="4992687"/>
          <a:ext cx="5014912" cy="1895475"/>
        </p:xfrm>
        <a:graphic>
          <a:graphicData uri="http://schemas.openxmlformats.org/presentationml/2006/ole">
            <mc:AlternateContent xmlns:mc="http://schemas.openxmlformats.org/markup-compatibility/2006">
              <mc:Choice xmlns:v="urn:schemas-microsoft-com:vml" Requires="v">
                <p:oleObj spid="_x0000_s8224" name="Worksheet" r:id="rId4" imgW="2867156" imgH="1228685" progId="Excel.Sheet.8">
                  <p:embed/>
                </p:oleObj>
              </mc:Choice>
              <mc:Fallback>
                <p:oleObj name="Worksheet" r:id="rId4" imgW="2867156" imgH="1228685" progId="Excel.Sheet.8">
                  <p:embed/>
                  <p:pic>
                    <p:nvPicPr>
                      <p:cNvPr id="0" name="Object 4"/>
                      <p:cNvPicPr>
                        <a:picLocks noChangeAspect="1" noChangeArrowheads="1"/>
                      </p:cNvPicPr>
                      <p:nvPr/>
                    </p:nvPicPr>
                    <p:blipFill>
                      <a:blip r:embed="rId5"/>
                      <a:srcRect/>
                      <a:stretch>
                        <a:fillRect/>
                      </a:stretch>
                    </p:blipFill>
                    <p:spPr bwMode="auto">
                      <a:xfrm>
                        <a:off x="3954428" y="4992687"/>
                        <a:ext cx="5014912" cy="18954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97294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Pipelining </a:t>
            </a:r>
            <a:r>
              <a:rPr lang="en-US" smtClean="0"/>
              <a:t>FP Adder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936"/>
            <a:ext cx="2209800" cy="528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6183"/>
          <a:stretch/>
        </p:blipFill>
        <p:spPr bwMode="auto">
          <a:xfrm>
            <a:off x="2362199" y="1124170"/>
            <a:ext cx="6781801" cy="527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26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New Complications</a:t>
            </a:r>
            <a:endParaRPr lang="en-US" dirty="0"/>
          </a:p>
        </p:txBody>
      </p:sp>
      <p:sp>
        <p:nvSpPr>
          <p:cNvPr id="3" name="Content Placeholder 2"/>
          <p:cNvSpPr>
            <a:spLocks noGrp="1"/>
          </p:cNvSpPr>
          <p:nvPr>
            <p:ph idx="1"/>
          </p:nvPr>
        </p:nvSpPr>
        <p:spPr>
          <a:xfrm>
            <a:off x="228600" y="609600"/>
            <a:ext cx="8763000" cy="4114800"/>
          </a:xfrm>
        </p:spPr>
        <p:txBody>
          <a:bodyPr>
            <a:normAutofit fontScale="77500" lnSpcReduction="20000"/>
          </a:bodyPr>
          <a:lstStyle/>
          <a:p>
            <a:r>
              <a:rPr lang="en-US" smtClean="0"/>
              <a:t>Forwarding available from </a:t>
            </a:r>
            <a:r>
              <a:rPr lang="en-US" dirty="0" smtClean="0"/>
              <a:t>M7/A4/</a:t>
            </a:r>
            <a:r>
              <a:rPr lang="en-US" dirty="0" err="1" smtClean="0"/>
              <a:t>Div</a:t>
            </a:r>
            <a:r>
              <a:rPr lang="en-US" dirty="0" smtClean="0"/>
              <a:t>/Ex to Ex/M1/A1/</a:t>
            </a:r>
            <a:r>
              <a:rPr lang="en-US" dirty="0" err="1" smtClean="0"/>
              <a:t>Div</a:t>
            </a:r>
            <a:r>
              <a:rPr lang="en-US" dirty="0" smtClean="0"/>
              <a:t> </a:t>
            </a:r>
          </a:p>
          <a:p>
            <a:pPr lvl="1"/>
            <a:r>
              <a:rPr lang="en-US" smtClean="0"/>
              <a:t>but more data hazard </a:t>
            </a:r>
            <a:r>
              <a:rPr lang="en-US" dirty="0" smtClean="0"/>
              <a:t>stalls may be needed</a:t>
            </a:r>
          </a:p>
          <a:p>
            <a:r>
              <a:rPr lang="en-US" smtClean="0"/>
              <a:t>Two instructions </a:t>
            </a:r>
            <a:r>
              <a:rPr lang="en-US" dirty="0" smtClean="0"/>
              <a:t>cannot </a:t>
            </a:r>
            <a:r>
              <a:rPr lang="en-US" smtClean="0"/>
              <a:t>be permitted to reach </a:t>
            </a:r>
            <a:r>
              <a:rPr lang="en-US" dirty="0" smtClean="0"/>
              <a:t>MEM at the same time </a:t>
            </a:r>
            <a:r>
              <a:rPr lang="en-US" smtClean="0"/>
              <a:t>– requires </a:t>
            </a:r>
            <a:r>
              <a:rPr lang="en-US" dirty="0" smtClean="0"/>
              <a:t>a stall</a:t>
            </a:r>
          </a:p>
          <a:p>
            <a:r>
              <a:rPr lang="en-US" smtClean="0"/>
              <a:t>Two instructions could reach </a:t>
            </a:r>
            <a:r>
              <a:rPr lang="en-US" dirty="0" smtClean="0"/>
              <a:t>MEM out </a:t>
            </a:r>
            <a:r>
              <a:rPr lang="en-US" smtClean="0"/>
              <a:t>of order</a:t>
            </a:r>
            <a:endParaRPr lang="en-US" dirty="0" smtClean="0"/>
          </a:p>
          <a:p>
            <a:pPr lvl="1"/>
            <a:r>
              <a:rPr lang="en-US" dirty="0" smtClean="0"/>
              <a:t>an </a:t>
            </a:r>
            <a:r>
              <a:rPr lang="en-US" dirty="0" err="1" smtClean="0"/>
              <a:t>int</a:t>
            </a:r>
            <a:r>
              <a:rPr lang="en-US" dirty="0" smtClean="0"/>
              <a:t> multiplication followed immediately by a FP add </a:t>
            </a:r>
            <a:r>
              <a:rPr lang="en-US" smtClean="0"/>
              <a:t>will result </a:t>
            </a:r>
            <a:r>
              <a:rPr lang="en-US" dirty="0" smtClean="0"/>
              <a:t>in the </a:t>
            </a:r>
            <a:r>
              <a:rPr lang="en-US" smtClean="0"/>
              <a:t>add reaching MEM before </a:t>
            </a:r>
            <a:r>
              <a:rPr lang="en-US" dirty="0" smtClean="0"/>
              <a:t>the multiplication</a:t>
            </a:r>
          </a:p>
          <a:p>
            <a:pPr lvl="1"/>
            <a:r>
              <a:rPr lang="en-US" smtClean="0"/>
              <a:t>this introduces </a:t>
            </a:r>
            <a:r>
              <a:rPr lang="en-US" dirty="0" smtClean="0"/>
              <a:t>new types of </a:t>
            </a:r>
            <a:r>
              <a:rPr lang="en-US" smtClean="0"/>
              <a:t>data hazards</a:t>
            </a:r>
            <a:endParaRPr lang="en-US" dirty="0" smtClean="0"/>
          </a:p>
          <a:p>
            <a:pPr lvl="1"/>
            <a:r>
              <a:rPr lang="en-US" dirty="0" smtClean="0"/>
              <a:t>also </a:t>
            </a:r>
            <a:r>
              <a:rPr lang="en-US" smtClean="0"/>
              <a:t>a problem </a:t>
            </a:r>
            <a:r>
              <a:rPr lang="en-US" dirty="0" smtClean="0"/>
              <a:t>if the multiplication causes </a:t>
            </a:r>
            <a:r>
              <a:rPr lang="en-US" smtClean="0"/>
              <a:t>an interrupt after </a:t>
            </a:r>
            <a:r>
              <a:rPr lang="en-US" dirty="0" smtClean="0"/>
              <a:t>the add has left the pipeline</a:t>
            </a:r>
          </a:p>
          <a:p>
            <a:r>
              <a:rPr lang="en-US" dirty="0" smtClean="0"/>
              <a:t>Two divisions cannot be accommodated within 25 cycles of </a:t>
            </a:r>
            <a:r>
              <a:rPr lang="en-US" smtClean="0"/>
              <a:t>each other</a:t>
            </a:r>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03204"/>
            <a:ext cx="4876800" cy="254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214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New Stalls</a:t>
            </a:r>
            <a:endParaRPr lang="en-US" dirty="0"/>
          </a:p>
        </p:txBody>
      </p:sp>
      <p:sp>
        <p:nvSpPr>
          <p:cNvPr id="3" name="Content Placeholder 2"/>
          <p:cNvSpPr>
            <a:spLocks noGrp="1"/>
          </p:cNvSpPr>
          <p:nvPr>
            <p:ph idx="1"/>
          </p:nvPr>
        </p:nvSpPr>
        <p:spPr>
          <a:xfrm>
            <a:off x="228600" y="2667000"/>
            <a:ext cx="8686800" cy="4172802"/>
          </a:xfrm>
        </p:spPr>
        <p:txBody>
          <a:bodyPr>
            <a:normAutofit fontScale="77500" lnSpcReduction="20000"/>
          </a:bodyPr>
          <a:lstStyle/>
          <a:p>
            <a:r>
              <a:rPr lang="en-US" dirty="0" err="1" smtClean="0"/>
              <a:t>fmul.d</a:t>
            </a:r>
            <a:r>
              <a:rPr lang="en-US" dirty="0" smtClean="0"/>
              <a:t> stalled 1 cycle because of the </a:t>
            </a:r>
            <a:r>
              <a:rPr lang="en-US" smtClean="0"/>
              <a:t>data hazard </a:t>
            </a:r>
            <a:r>
              <a:rPr lang="en-US" dirty="0" smtClean="0"/>
              <a:t>with </a:t>
            </a:r>
            <a:r>
              <a:rPr lang="en-US" dirty="0" err="1" smtClean="0"/>
              <a:t>fld</a:t>
            </a:r>
            <a:endParaRPr lang="en-US" dirty="0" smtClean="0"/>
          </a:p>
          <a:p>
            <a:r>
              <a:rPr lang="en-US" dirty="0" err="1" smtClean="0"/>
              <a:t>fadd.d</a:t>
            </a:r>
            <a:r>
              <a:rPr lang="en-US" dirty="0" smtClean="0"/>
              <a:t> stalled 6 cycles </a:t>
            </a:r>
            <a:r>
              <a:rPr lang="en-US" smtClean="0"/>
              <a:t>waiting for </a:t>
            </a:r>
            <a:r>
              <a:rPr lang="en-US" err="1" smtClean="0"/>
              <a:t>fmul.d</a:t>
            </a:r>
            <a:r>
              <a:rPr lang="en-US" smtClean="0"/>
              <a:t> result </a:t>
            </a:r>
            <a:endParaRPr lang="en-US" dirty="0" smtClean="0"/>
          </a:p>
          <a:p>
            <a:pPr lvl="1"/>
            <a:r>
              <a:rPr lang="en-US" smtClean="0"/>
              <a:t>forwarded from </a:t>
            </a:r>
            <a:r>
              <a:rPr lang="en-US" dirty="0" smtClean="0"/>
              <a:t>M7 to A1</a:t>
            </a:r>
          </a:p>
          <a:p>
            <a:r>
              <a:rPr lang="en-US" dirty="0" err="1" smtClean="0"/>
              <a:t>fsd</a:t>
            </a:r>
            <a:r>
              <a:rPr lang="en-US" dirty="0" smtClean="0"/>
              <a:t> stalled 2 cycles </a:t>
            </a:r>
            <a:r>
              <a:rPr lang="en-US" smtClean="0"/>
              <a:t>waiting for </a:t>
            </a:r>
            <a:r>
              <a:rPr lang="en-US" err="1" smtClean="0"/>
              <a:t>fadd.d</a:t>
            </a:r>
            <a:r>
              <a:rPr lang="en-US" smtClean="0"/>
              <a:t> result</a:t>
            </a:r>
            <a:endParaRPr lang="en-US" dirty="0" smtClean="0"/>
          </a:p>
          <a:p>
            <a:pPr lvl="1"/>
            <a:r>
              <a:rPr lang="en-US" smtClean="0"/>
              <a:t>forwarded from </a:t>
            </a:r>
            <a:r>
              <a:rPr lang="en-US" dirty="0" smtClean="0"/>
              <a:t>A4 to MEM</a:t>
            </a:r>
          </a:p>
          <a:p>
            <a:r>
              <a:rPr lang="en-US" dirty="0" err="1" smtClean="0"/>
              <a:t>fds</a:t>
            </a:r>
            <a:r>
              <a:rPr lang="en-US" dirty="0" smtClean="0"/>
              <a:t> stalled 1 additional cycle </a:t>
            </a:r>
            <a:r>
              <a:rPr lang="en-US" smtClean="0"/>
              <a:t>because otherwise </a:t>
            </a:r>
            <a:r>
              <a:rPr lang="en-US" dirty="0" err="1" smtClean="0"/>
              <a:t>fsd</a:t>
            </a:r>
            <a:r>
              <a:rPr lang="en-US" dirty="0" smtClean="0"/>
              <a:t> </a:t>
            </a:r>
            <a:r>
              <a:rPr lang="en-US" smtClean="0"/>
              <a:t>will reach </a:t>
            </a:r>
            <a:r>
              <a:rPr lang="en-US" dirty="0" smtClean="0"/>
              <a:t>MEM stage at the same time as </a:t>
            </a:r>
            <a:r>
              <a:rPr lang="en-US" dirty="0" err="1" smtClean="0"/>
              <a:t>fadd.d</a:t>
            </a:r>
            <a:endParaRPr lang="en-US" dirty="0" smtClean="0"/>
          </a:p>
          <a:p>
            <a:pPr lvl="1"/>
            <a:r>
              <a:rPr lang="en-US" smtClean="0"/>
              <a:t>this structural hazard </a:t>
            </a:r>
            <a:r>
              <a:rPr lang="en-US" dirty="0" smtClean="0"/>
              <a:t>could be eliminated (and thus the </a:t>
            </a:r>
            <a:r>
              <a:rPr lang="en-US" smtClean="0"/>
              <a:t>stall removed</a:t>
            </a:r>
            <a:r>
              <a:rPr lang="en-US" dirty="0" smtClean="0"/>
              <a:t>) if the </a:t>
            </a:r>
            <a:r>
              <a:rPr lang="en-US" dirty="0" err="1" smtClean="0"/>
              <a:t>fadd.d</a:t>
            </a:r>
            <a:r>
              <a:rPr lang="en-US" dirty="0" smtClean="0"/>
              <a:t> could bypass MEM as it does nothing in its MEM stage (we would shunt the </a:t>
            </a:r>
            <a:r>
              <a:rPr lang="en-US" err="1" smtClean="0"/>
              <a:t>fadd.d</a:t>
            </a:r>
            <a:r>
              <a:rPr lang="en-US" smtClean="0"/>
              <a:t> right </a:t>
            </a:r>
            <a:r>
              <a:rPr lang="en-US" dirty="0" smtClean="0"/>
              <a:t>to WB)</a:t>
            </a:r>
          </a:p>
          <a:p>
            <a:pPr lvl="1"/>
            <a:r>
              <a:rPr lang="en-US" dirty="0" smtClean="0"/>
              <a:t>we won’t do this because this situation </a:t>
            </a:r>
            <a:r>
              <a:rPr lang="en-US" smtClean="0"/>
              <a:t>is rare </a:t>
            </a:r>
            <a:r>
              <a:rPr lang="en-US" dirty="0" smtClean="0"/>
              <a:t>and the solution </a:t>
            </a:r>
            <a:r>
              <a:rPr lang="en-US" smtClean="0"/>
              <a:t>will require more </a:t>
            </a:r>
            <a:r>
              <a:rPr lang="en-US" dirty="0" smtClean="0"/>
              <a:t>logic </a:t>
            </a:r>
            <a:r>
              <a:rPr lang="en-US" smtClean="0"/>
              <a:t>in our </a:t>
            </a:r>
            <a:r>
              <a:rPr lang="en-US" dirty="0" smtClean="0"/>
              <a:t>latches </a:t>
            </a:r>
            <a:r>
              <a:rPr lang="en-US" smtClean="0"/>
              <a:t>(greater </a:t>
            </a:r>
            <a:r>
              <a:rPr lang="en-US" dirty="0" smtClean="0"/>
              <a:t>expense)</a:t>
            </a:r>
          </a:p>
        </p:txBody>
      </p:sp>
      <p:pic>
        <p:nvPicPr>
          <p:cNvPr id="7" name="Picture 6"/>
          <p:cNvPicPr>
            <a:picLocks noChangeAspect="1"/>
          </p:cNvPicPr>
          <p:nvPr/>
        </p:nvPicPr>
        <p:blipFill>
          <a:blip r:embed="rId2"/>
          <a:stretch>
            <a:fillRect/>
          </a:stretch>
        </p:blipFill>
        <p:spPr>
          <a:xfrm>
            <a:off x="228600" y="663767"/>
            <a:ext cx="8686800" cy="1893085"/>
          </a:xfrm>
          <a:prstGeom prst="rect">
            <a:avLst/>
          </a:prstGeom>
        </p:spPr>
      </p:pic>
    </p:spTree>
    <p:extLst>
      <p:ext uri="{BB962C8B-B14F-4D97-AF65-F5344CB8AC3E}">
        <p14:creationId xmlns:p14="http://schemas.microsoft.com/office/powerpoint/2010/main" val="3413141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Data Hazards Revised</a:t>
            </a:r>
            <a:endParaRPr lang="en-US" dirty="0"/>
          </a:p>
        </p:txBody>
      </p:sp>
      <p:sp>
        <p:nvSpPr>
          <p:cNvPr id="3" name="Content Placeholder 2"/>
          <p:cNvSpPr>
            <a:spLocks noGrp="1"/>
          </p:cNvSpPr>
          <p:nvPr>
            <p:ph idx="1"/>
          </p:nvPr>
        </p:nvSpPr>
        <p:spPr>
          <a:xfrm>
            <a:off x="457200" y="838200"/>
            <a:ext cx="8229600" cy="5867399"/>
          </a:xfrm>
        </p:spPr>
        <p:txBody>
          <a:bodyPr>
            <a:normAutofit fontScale="92500" lnSpcReduction="10000"/>
          </a:bodyPr>
          <a:lstStyle/>
          <a:p>
            <a:r>
              <a:rPr lang="en-US" dirty="0" smtClean="0"/>
              <a:t>We classify </a:t>
            </a:r>
            <a:r>
              <a:rPr lang="en-US" smtClean="0"/>
              <a:t>data hazards into three categories</a:t>
            </a:r>
            <a:endParaRPr lang="en-US" dirty="0" smtClean="0"/>
          </a:p>
          <a:p>
            <a:pPr lvl="1"/>
            <a:r>
              <a:rPr lang="en-US" smtClean="0"/>
              <a:t>RAW (read after write</a:t>
            </a:r>
            <a:r>
              <a:rPr lang="en-US" dirty="0" smtClean="0"/>
              <a:t>) </a:t>
            </a:r>
          </a:p>
          <a:p>
            <a:pPr lvl="2"/>
            <a:r>
              <a:rPr lang="en-US" smtClean="0"/>
              <a:t>a later instruction </a:t>
            </a:r>
            <a:r>
              <a:rPr lang="en-US" dirty="0" smtClean="0"/>
              <a:t>needs </a:t>
            </a:r>
            <a:r>
              <a:rPr lang="en-US" smtClean="0"/>
              <a:t>to read from a register before the write </a:t>
            </a:r>
            <a:r>
              <a:rPr lang="en-US" dirty="0" smtClean="0"/>
              <a:t>of </a:t>
            </a:r>
            <a:r>
              <a:rPr lang="en-US" smtClean="0"/>
              <a:t>an earlier instruction has provided </a:t>
            </a:r>
            <a:r>
              <a:rPr lang="en-US" dirty="0" smtClean="0"/>
              <a:t>it</a:t>
            </a:r>
          </a:p>
          <a:p>
            <a:pPr lvl="2"/>
            <a:r>
              <a:rPr lang="en-US" dirty="0" smtClean="0"/>
              <a:t>we have handled </a:t>
            </a:r>
            <a:r>
              <a:rPr lang="en-US" smtClean="0"/>
              <a:t>this through forwarded and/or </a:t>
            </a:r>
            <a:r>
              <a:rPr lang="en-US" dirty="0" smtClean="0"/>
              <a:t>stalls</a:t>
            </a:r>
          </a:p>
          <a:p>
            <a:pPr lvl="1"/>
            <a:r>
              <a:rPr lang="en-US" dirty="0" smtClean="0"/>
              <a:t>WAW </a:t>
            </a:r>
            <a:r>
              <a:rPr lang="en-US" smtClean="0"/>
              <a:t>(write after write</a:t>
            </a:r>
            <a:r>
              <a:rPr lang="en-US" dirty="0" smtClean="0"/>
              <a:t>) </a:t>
            </a:r>
          </a:p>
          <a:p>
            <a:pPr lvl="2"/>
            <a:r>
              <a:rPr lang="en-US" dirty="0" smtClean="0"/>
              <a:t>the </a:t>
            </a:r>
            <a:r>
              <a:rPr lang="en-US" smtClean="0"/>
              <a:t>same register is written </a:t>
            </a:r>
            <a:r>
              <a:rPr lang="en-US" dirty="0" smtClean="0"/>
              <a:t>to by </a:t>
            </a:r>
            <a:r>
              <a:rPr lang="en-US" smtClean="0"/>
              <a:t>2 instructions</a:t>
            </a:r>
            <a:r>
              <a:rPr lang="en-US" dirty="0" smtClean="0"/>
              <a:t>, but </a:t>
            </a:r>
            <a:r>
              <a:rPr lang="en-US" smtClean="0"/>
              <a:t>the writes are </a:t>
            </a:r>
            <a:r>
              <a:rPr lang="en-US" dirty="0" smtClean="0"/>
              <a:t>out </a:t>
            </a:r>
            <a:r>
              <a:rPr lang="en-US" smtClean="0"/>
              <a:t>of order </a:t>
            </a:r>
            <a:r>
              <a:rPr lang="en-US" dirty="0" smtClean="0"/>
              <a:t>thanks </a:t>
            </a:r>
            <a:r>
              <a:rPr lang="en-US" smtClean="0"/>
              <a:t>to different length instructions</a:t>
            </a:r>
            <a:endParaRPr lang="en-US" dirty="0" smtClean="0"/>
          </a:p>
          <a:p>
            <a:pPr lvl="2"/>
            <a:r>
              <a:rPr lang="en-US" smtClean="0"/>
              <a:t>this form of hazard </a:t>
            </a:r>
            <a:r>
              <a:rPr lang="en-US" dirty="0" smtClean="0"/>
              <a:t>can </a:t>
            </a:r>
            <a:r>
              <a:rPr lang="en-US" smtClean="0"/>
              <a:t>not arise </a:t>
            </a:r>
            <a:r>
              <a:rPr lang="en-US" dirty="0" smtClean="0"/>
              <a:t>with the 5-stage pipeline but </a:t>
            </a:r>
            <a:r>
              <a:rPr lang="en-US" smtClean="0"/>
              <a:t>can arise with our revised </a:t>
            </a:r>
            <a:r>
              <a:rPr lang="en-US" dirty="0" smtClean="0"/>
              <a:t>FP pipeline</a:t>
            </a:r>
          </a:p>
          <a:p>
            <a:pPr lvl="1"/>
            <a:r>
              <a:rPr lang="en-US" smtClean="0"/>
              <a:t>WAR (write after read</a:t>
            </a:r>
            <a:r>
              <a:rPr lang="en-US" dirty="0" smtClean="0"/>
              <a:t>) </a:t>
            </a:r>
          </a:p>
          <a:p>
            <a:pPr lvl="2"/>
            <a:r>
              <a:rPr lang="en-US" dirty="0" smtClean="0"/>
              <a:t>this cannot happen in the 5-stage pipeline because </a:t>
            </a:r>
            <a:r>
              <a:rPr lang="en-US" smtClean="0"/>
              <a:t>all reads are </a:t>
            </a:r>
            <a:r>
              <a:rPr lang="en-US" dirty="0" smtClean="0"/>
              <a:t>in the ID stage and </a:t>
            </a:r>
            <a:r>
              <a:rPr lang="en-US" smtClean="0"/>
              <a:t>all writes </a:t>
            </a:r>
            <a:r>
              <a:rPr lang="en-US" dirty="0" smtClean="0"/>
              <a:t>in the WB stage</a:t>
            </a:r>
          </a:p>
          <a:p>
            <a:pPr lvl="2"/>
            <a:r>
              <a:rPr lang="en-US" smtClean="0"/>
              <a:t>other </a:t>
            </a:r>
            <a:r>
              <a:rPr lang="en-US" dirty="0" smtClean="0"/>
              <a:t>pipelines </a:t>
            </a:r>
            <a:r>
              <a:rPr lang="en-US" smtClean="0"/>
              <a:t>might suffer from this hazard </a:t>
            </a:r>
            <a:r>
              <a:rPr lang="en-US" dirty="0" smtClean="0"/>
              <a:t>(example shown on next slide)</a:t>
            </a:r>
          </a:p>
        </p:txBody>
      </p:sp>
    </p:spTree>
    <p:extLst>
      <p:ext uri="{BB962C8B-B14F-4D97-AF65-F5344CB8AC3E}">
        <p14:creationId xmlns:p14="http://schemas.microsoft.com/office/powerpoint/2010/main" val="1943159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001" y="-210177"/>
            <a:ext cx="8229600" cy="1143000"/>
          </a:xfrm>
        </p:spPr>
        <p:txBody>
          <a:bodyPr/>
          <a:lstStyle/>
          <a:p>
            <a:r>
              <a:rPr lang="en-US" dirty="0" smtClean="0"/>
              <a:t>WAW </a:t>
            </a:r>
            <a:r>
              <a:rPr lang="en-US" smtClean="0"/>
              <a:t>and WAR Hazards</a:t>
            </a:r>
            <a:endParaRPr lang="en-US" dirty="0"/>
          </a:p>
        </p:txBody>
      </p:sp>
      <p:sp>
        <p:nvSpPr>
          <p:cNvPr id="3" name="Content Placeholder 2"/>
          <p:cNvSpPr>
            <a:spLocks noGrp="1"/>
          </p:cNvSpPr>
          <p:nvPr>
            <p:ph idx="1"/>
          </p:nvPr>
        </p:nvSpPr>
        <p:spPr>
          <a:xfrm>
            <a:off x="152400" y="685800"/>
            <a:ext cx="8991600" cy="6172200"/>
          </a:xfrm>
        </p:spPr>
        <p:txBody>
          <a:bodyPr>
            <a:normAutofit fontScale="92500" lnSpcReduction="20000"/>
          </a:bodyPr>
          <a:lstStyle/>
          <a:p>
            <a:r>
              <a:rPr lang="en-US" dirty="0"/>
              <a:t>The WAW </a:t>
            </a:r>
            <a:r>
              <a:rPr lang="en-US" dirty="0" smtClean="0"/>
              <a:t>hazard </a:t>
            </a:r>
            <a:r>
              <a:rPr lang="en-US" dirty="0"/>
              <a:t>could not </a:t>
            </a:r>
            <a:r>
              <a:rPr lang="en-US" dirty="0" smtClean="0"/>
              <a:t>arise </a:t>
            </a:r>
            <a:r>
              <a:rPr lang="en-US" dirty="0"/>
              <a:t>in the 5-stage </a:t>
            </a:r>
            <a:r>
              <a:rPr lang="en-US" dirty="0" smtClean="0"/>
              <a:t>pipeline </a:t>
            </a:r>
            <a:r>
              <a:rPr lang="en-US" dirty="0"/>
              <a:t>but could happen in the floating point </a:t>
            </a:r>
            <a:r>
              <a:rPr lang="en-US" dirty="0" smtClean="0"/>
              <a:t>pipeline</a:t>
            </a:r>
          </a:p>
          <a:p>
            <a:pPr lvl="1"/>
            <a:endParaRPr lang="en-US" dirty="0"/>
          </a:p>
          <a:p>
            <a:pPr lvl="1"/>
            <a:endParaRPr lang="en-US" dirty="0" smtClean="0"/>
          </a:p>
          <a:p>
            <a:pPr lvl="1"/>
            <a:r>
              <a:rPr lang="en-US" dirty="0" smtClean="0"/>
              <a:t>f0 being written to by both instructions but out of order, the result is that the earlier instruction wipes out the result of the latter instruction</a:t>
            </a:r>
          </a:p>
          <a:p>
            <a:r>
              <a:rPr lang="en-US" dirty="0" smtClean="0"/>
              <a:t>Consider a pipeline with 2 MEM stages to allow for indirect addressing where each MEM stage is 2 cycles long, and where ALU operations can bypass MEM</a:t>
            </a:r>
          </a:p>
          <a:p>
            <a:endParaRPr lang="en-US" dirty="0"/>
          </a:p>
          <a:p>
            <a:endParaRPr lang="en-US" dirty="0" smtClean="0"/>
          </a:p>
          <a:p>
            <a:pPr lvl="1"/>
            <a:r>
              <a:rPr lang="en-US" dirty="0" smtClean="0"/>
              <a:t>in this example, the </a:t>
            </a:r>
            <a:r>
              <a:rPr lang="en-US" dirty="0" err="1" smtClean="0"/>
              <a:t>lw</a:t>
            </a:r>
            <a:r>
              <a:rPr lang="en-US" dirty="0" smtClean="0"/>
              <a:t> reads x2 in ID but x3 in Mem2a and since writes happen before reads, the new value of x3 (produced by the </a:t>
            </a:r>
            <a:r>
              <a:rPr lang="en-US" dirty="0" err="1" smtClean="0"/>
              <a:t>addiw</a:t>
            </a:r>
            <a:r>
              <a:rPr lang="en-US" dirty="0" smtClean="0"/>
              <a:t>) overwrites the original address needed by the </a:t>
            </a:r>
            <a:r>
              <a:rPr lang="en-US" dirty="0" err="1" smtClean="0"/>
              <a:t>lw</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68972184"/>
              </p:ext>
            </p:extLst>
          </p:nvPr>
        </p:nvGraphicFramePr>
        <p:xfrm>
          <a:off x="1338097" y="1600200"/>
          <a:ext cx="6696405" cy="50673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855863388"/>
                    </a:ext>
                  </a:extLst>
                </a:gridCol>
                <a:gridCol w="1447802">
                  <a:extLst>
                    <a:ext uri="{9D8B030D-6E8A-4147-A177-3AD203B41FA5}">
                      <a16:colId xmlns:a16="http://schemas.microsoft.com/office/drawing/2014/main" val="1558154914"/>
                    </a:ext>
                  </a:extLst>
                </a:gridCol>
                <a:gridCol w="399473">
                  <a:extLst>
                    <a:ext uri="{9D8B030D-6E8A-4147-A177-3AD203B41FA5}">
                      <a16:colId xmlns:a16="http://schemas.microsoft.com/office/drawing/2014/main" val="814580037"/>
                    </a:ext>
                  </a:extLst>
                </a:gridCol>
                <a:gridCol w="393473">
                  <a:extLst>
                    <a:ext uri="{9D8B030D-6E8A-4147-A177-3AD203B41FA5}">
                      <a16:colId xmlns:a16="http://schemas.microsoft.com/office/drawing/2014/main" val="811585829"/>
                    </a:ext>
                  </a:extLst>
                </a:gridCol>
                <a:gridCol w="393473">
                  <a:extLst>
                    <a:ext uri="{9D8B030D-6E8A-4147-A177-3AD203B41FA5}">
                      <a16:colId xmlns:a16="http://schemas.microsoft.com/office/drawing/2014/main" val="2368833079"/>
                    </a:ext>
                  </a:extLst>
                </a:gridCol>
                <a:gridCol w="393473">
                  <a:extLst>
                    <a:ext uri="{9D8B030D-6E8A-4147-A177-3AD203B41FA5}">
                      <a16:colId xmlns:a16="http://schemas.microsoft.com/office/drawing/2014/main" val="3576738104"/>
                    </a:ext>
                  </a:extLst>
                </a:gridCol>
                <a:gridCol w="393473">
                  <a:extLst>
                    <a:ext uri="{9D8B030D-6E8A-4147-A177-3AD203B41FA5}">
                      <a16:colId xmlns:a16="http://schemas.microsoft.com/office/drawing/2014/main" val="2328540379"/>
                    </a:ext>
                  </a:extLst>
                </a:gridCol>
                <a:gridCol w="393473">
                  <a:extLst>
                    <a:ext uri="{9D8B030D-6E8A-4147-A177-3AD203B41FA5}">
                      <a16:colId xmlns:a16="http://schemas.microsoft.com/office/drawing/2014/main" val="194858462"/>
                    </a:ext>
                  </a:extLst>
                </a:gridCol>
                <a:gridCol w="393473">
                  <a:extLst>
                    <a:ext uri="{9D8B030D-6E8A-4147-A177-3AD203B41FA5}">
                      <a16:colId xmlns:a16="http://schemas.microsoft.com/office/drawing/2014/main" val="3615216826"/>
                    </a:ext>
                  </a:extLst>
                </a:gridCol>
                <a:gridCol w="393473">
                  <a:extLst>
                    <a:ext uri="{9D8B030D-6E8A-4147-A177-3AD203B41FA5}">
                      <a16:colId xmlns:a16="http://schemas.microsoft.com/office/drawing/2014/main" val="4154470595"/>
                    </a:ext>
                  </a:extLst>
                </a:gridCol>
                <a:gridCol w="393473">
                  <a:extLst>
                    <a:ext uri="{9D8B030D-6E8A-4147-A177-3AD203B41FA5}">
                      <a16:colId xmlns:a16="http://schemas.microsoft.com/office/drawing/2014/main" val="3777457554"/>
                    </a:ext>
                  </a:extLst>
                </a:gridCol>
                <a:gridCol w="393473">
                  <a:extLst>
                    <a:ext uri="{9D8B030D-6E8A-4147-A177-3AD203B41FA5}">
                      <a16:colId xmlns:a16="http://schemas.microsoft.com/office/drawing/2014/main" val="137958192"/>
                    </a:ext>
                  </a:extLst>
                </a:gridCol>
                <a:gridCol w="393473">
                  <a:extLst>
                    <a:ext uri="{9D8B030D-6E8A-4147-A177-3AD203B41FA5}">
                      <a16:colId xmlns:a16="http://schemas.microsoft.com/office/drawing/2014/main" val="2611341400"/>
                    </a:ext>
                  </a:extLst>
                </a:gridCol>
              </a:tblGrid>
              <a:tr h="200025">
                <a:tc>
                  <a:txBody>
                    <a:bodyPr/>
                    <a:lstStyle/>
                    <a:p>
                      <a:pPr algn="l" fontAlgn="b"/>
                      <a:r>
                        <a:rPr lang="en-US" sz="1600" u="none" strike="noStrike" dirty="0" err="1">
                          <a:effectLst/>
                          <a:latin typeface="Courier New" panose="02070309020205020404" pitchFamily="49" charset="0"/>
                          <a:cs typeface="Courier New" panose="02070309020205020404" pitchFamily="49" charset="0"/>
                        </a:rPr>
                        <a:t>fmult.d</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l" fontAlgn="b"/>
                      <a:r>
                        <a:rPr lang="en-US" sz="1600" u="none" strike="noStrike" dirty="0">
                          <a:effectLst/>
                          <a:latin typeface="Courier New" panose="02070309020205020404" pitchFamily="49" charset="0"/>
                          <a:cs typeface="Courier New" panose="02070309020205020404" pitchFamily="49" charset="0"/>
                        </a:rPr>
                        <a:t>f0, f2, f4</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IF</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ID</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M1</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M2</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M3</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M4</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M5</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M6</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M7</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MEM</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WB</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extLst>
                  <a:ext uri="{0D108BD9-81ED-4DB2-BD59-A6C34878D82A}">
                    <a16:rowId xmlns:a16="http://schemas.microsoft.com/office/drawing/2014/main" val="1042375167"/>
                  </a:ext>
                </a:extLst>
              </a:tr>
              <a:tr h="200025">
                <a:tc>
                  <a:txBody>
                    <a:bodyPr/>
                    <a:lstStyle/>
                    <a:p>
                      <a:pPr algn="l" fontAlgn="b"/>
                      <a:r>
                        <a:rPr lang="en-US" sz="1600" u="none" strike="noStrike" dirty="0" err="1">
                          <a:effectLst/>
                          <a:latin typeface="Courier New" panose="02070309020205020404" pitchFamily="49" charset="0"/>
                          <a:cs typeface="Courier New" panose="02070309020205020404" pitchFamily="49" charset="0"/>
                        </a:rPr>
                        <a:t>fadd.d</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l" fontAlgn="b"/>
                      <a:r>
                        <a:rPr lang="en-US" sz="1600" u="none" strike="noStrike" dirty="0">
                          <a:effectLst/>
                          <a:latin typeface="Courier New" panose="02070309020205020404" pitchFamily="49" charset="0"/>
                          <a:cs typeface="Courier New" panose="02070309020205020404" pitchFamily="49" charset="0"/>
                        </a:rPr>
                        <a:t>f0, f6, f8</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 </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IF</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ID</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A1</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A2</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A3</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A4</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MEM</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WB</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 </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 </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extLst>
                  <a:ext uri="{0D108BD9-81ED-4DB2-BD59-A6C34878D82A}">
                    <a16:rowId xmlns:a16="http://schemas.microsoft.com/office/drawing/2014/main" val="413561241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7823253"/>
              </p:ext>
            </p:extLst>
          </p:nvPr>
        </p:nvGraphicFramePr>
        <p:xfrm>
          <a:off x="1143000" y="4648200"/>
          <a:ext cx="7086600" cy="68580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402553474"/>
                    </a:ext>
                  </a:extLst>
                </a:gridCol>
                <a:gridCol w="1576582">
                  <a:extLst>
                    <a:ext uri="{9D8B030D-6E8A-4147-A177-3AD203B41FA5}">
                      <a16:colId xmlns:a16="http://schemas.microsoft.com/office/drawing/2014/main" val="1141339833"/>
                    </a:ext>
                  </a:extLst>
                </a:gridCol>
                <a:gridCol w="555955">
                  <a:extLst>
                    <a:ext uri="{9D8B030D-6E8A-4147-A177-3AD203B41FA5}">
                      <a16:colId xmlns:a16="http://schemas.microsoft.com/office/drawing/2014/main" val="4010875380"/>
                    </a:ext>
                  </a:extLst>
                </a:gridCol>
                <a:gridCol w="555955">
                  <a:extLst>
                    <a:ext uri="{9D8B030D-6E8A-4147-A177-3AD203B41FA5}">
                      <a16:colId xmlns:a16="http://schemas.microsoft.com/office/drawing/2014/main" val="189066202"/>
                    </a:ext>
                  </a:extLst>
                </a:gridCol>
                <a:gridCol w="753230">
                  <a:extLst>
                    <a:ext uri="{9D8B030D-6E8A-4147-A177-3AD203B41FA5}">
                      <a16:colId xmlns:a16="http://schemas.microsoft.com/office/drawing/2014/main" val="3556416585"/>
                    </a:ext>
                  </a:extLst>
                </a:gridCol>
                <a:gridCol w="717362">
                  <a:extLst>
                    <a:ext uri="{9D8B030D-6E8A-4147-A177-3AD203B41FA5}">
                      <a16:colId xmlns:a16="http://schemas.microsoft.com/office/drawing/2014/main" val="2988901075"/>
                    </a:ext>
                  </a:extLst>
                </a:gridCol>
                <a:gridCol w="793581">
                  <a:extLst>
                    <a:ext uri="{9D8B030D-6E8A-4147-A177-3AD203B41FA5}">
                      <a16:colId xmlns:a16="http://schemas.microsoft.com/office/drawing/2014/main" val="4248869222"/>
                    </a:ext>
                  </a:extLst>
                </a:gridCol>
                <a:gridCol w="739780">
                  <a:extLst>
                    <a:ext uri="{9D8B030D-6E8A-4147-A177-3AD203B41FA5}">
                      <a16:colId xmlns:a16="http://schemas.microsoft.com/office/drawing/2014/main" val="73287799"/>
                    </a:ext>
                  </a:extLst>
                </a:gridCol>
                <a:gridCol w="555955">
                  <a:extLst>
                    <a:ext uri="{9D8B030D-6E8A-4147-A177-3AD203B41FA5}">
                      <a16:colId xmlns:a16="http://schemas.microsoft.com/office/drawing/2014/main" val="386798565"/>
                    </a:ext>
                  </a:extLst>
                </a:gridCol>
              </a:tblGrid>
              <a:tr h="342900">
                <a:tc>
                  <a:txBody>
                    <a:bodyPr/>
                    <a:lstStyle/>
                    <a:p>
                      <a:pPr algn="l" fontAlgn="b"/>
                      <a:r>
                        <a:rPr lang="en-US" sz="1600" u="none" strike="noStrike" dirty="0" err="1">
                          <a:effectLst/>
                          <a:latin typeface="Courier New" panose="02070309020205020404" pitchFamily="49" charset="0"/>
                          <a:cs typeface="Courier New" panose="02070309020205020404" pitchFamily="49" charset="0"/>
                        </a:rPr>
                        <a:t>lw</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l" fontAlgn="b"/>
                      <a:r>
                        <a:rPr lang="en-US" sz="1600" u="none" strike="noStrike" dirty="0">
                          <a:effectLst/>
                          <a:latin typeface="Courier New" panose="02070309020205020404" pitchFamily="49" charset="0"/>
                          <a:cs typeface="Courier New" panose="02070309020205020404" pitchFamily="49" charset="0"/>
                        </a:rPr>
                        <a:t>x1, (x2+x3)</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IF</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ID</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Mem1a</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Mem1b</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Mem2a</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Mem2b</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WB</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extLst>
                  <a:ext uri="{0D108BD9-81ED-4DB2-BD59-A6C34878D82A}">
                    <a16:rowId xmlns:a16="http://schemas.microsoft.com/office/drawing/2014/main" val="3881690147"/>
                  </a:ext>
                </a:extLst>
              </a:tr>
              <a:tr h="342900">
                <a:tc>
                  <a:txBody>
                    <a:bodyPr/>
                    <a:lstStyle/>
                    <a:p>
                      <a:pPr algn="l" fontAlgn="b"/>
                      <a:r>
                        <a:rPr lang="en-US" sz="1600" u="none" strike="noStrike">
                          <a:effectLst/>
                          <a:latin typeface="Courier New" panose="02070309020205020404" pitchFamily="49" charset="0"/>
                          <a:cs typeface="Courier New" panose="02070309020205020404" pitchFamily="49" charset="0"/>
                        </a:rPr>
                        <a:t>addiw</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l" fontAlgn="b"/>
                      <a:r>
                        <a:rPr lang="en-US" sz="1600" u="none" strike="noStrike">
                          <a:effectLst/>
                          <a:latin typeface="Courier New" panose="02070309020205020404" pitchFamily="49" charset="0"/>
                          <a:cs typeface="Courier New" panose="02070309020205020404" pitchFamily="49" charset="0"/>
                        </a:rPr>
                        <a:t>x3, x4, 5</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 </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IF</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ID</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a:effectLst/>
                          <a:latin typeface="Courier New" panose="02070309020205020404" pitchFamily="49" charset="0"/>
                          <a:cs typeface="Courier New" panose="02070309020205020404" pitchFamily="49" charset="0"/>
                        </a:rPr>
                        <a:t>EX</a:t>
                      </a:r>
                      <a:endParaRPr lang="en-US" sz="1600" b="0" i="0" u="none" strike="noStrike">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WB</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 </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tc>
                  <a:txBody>
                    <a:bodyPr/>
                    <a:lstStyle/>
                    <a:p>
                      <a:pPr algn="ctr" fontAlgn="b"/>
                      <a:r>
                        <a:rPr lang="en-US" sz="1600" u="none" strike="noStrike" dirty="0">
                          <a:effectLst/>
                          <a:latin typeface="Courier New" panose="02070309020205020404" pitchFamily="49" charset="0"/>
                          <a:cs typeface="Courier New" panose="02070309020205020404" pitchFamily="49" charset="0"/>
                        </a:rPr>
                        <a:t> </a:t>
                      </a:r>
                      <a:endParaRPr lang="en-US" sz="1600" b="0" i="0" u="none" strike="noStrike" dirty="0">
                        <a:solidFill>
                          <a:srgbClr val="000000"/>
                        </a:solidFill>
                        <a:effectLst/>
                        <a:latin typeface="Courier New" panose="02070309020205020404" pitchFamily="49" charset="0"/>
                        <a:cs typeface="Courier New" panose="02070309020205020404" pitchFamily="49" charset="0"/>
                      </a:endParaRPr>
                    </a:p>
                  </a:txBody>
                  <a:tcPr marL="9525" marR="9525" marT="9525" marB="0" anchor="b"/>
                </a:tc>
                <a:extLst>
                  <a:ext uri="{0D108BD9-81ED-4DB2-BD59-A6C34878D82A}">
                    <a16:rowId xmlns:a16="http://schemas.microsoft.com/office/drawing/2014/main" val="2619682129"/>
                  </a:ext>
                </a:extLst>
              </a:tr>
            </a:tbl>
          </a:graphicData>
        </a:graphic>
      </p:graphicFrame>
    </p:spTree>
    <p:extLst>
      <p:ext uri="{BB962C8B-B14F-4D97-AF65-F5344CB8AC3E}">
        <p14:creationId xmlns:p14="http://schemas.microsoft.com/office/powerpoint/2010/main" val="90067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Handling </a:t>
            </a:r>
            <a:r>
              <a:rPr lang="en-US" smtClean="0"/>
              <a:t>WAW Hazards</a:t>
            </a:r>
            <a:endParaRPr lang="en-US" dirty="0"/>
          </a:p>
        </p:txBody>
      </p:sp>
      <p:sp>
        <p:nvSpPr>
          <p:cNvPr id="3" name="Content Placeholder 2"/>
          <p:cNvSpPr>
            <a:spLocks noGrp="1"/>
          </p:cNvSpPr>
          <p:nvPr>
            <p:ph idx="1"/>
          </p:nvPr>
        </p:nvSpPr>
        <p:spPr>
          <a:xfrm>
            <a:off x="228600" y="990600"/>
            <a:ext cx="8763000" cy="5867400"/>
          </a:xfrm>
        </p:spPr>
        <p:txBody>
          <a:bodyPr>
            <a:normAutofit fontScale="77500" lnSpcReduction="20000"/>
          </a:bodyPr>
          <a:lstStyle/>
          <a:p>
            <a:r>
              <a:rPr lang="en-US" dirty="0" smtClean="0"/>
              <a:t>The WAW hazard cannot arise in the 5-stage pipeline but can arise in our revised pipeline with the FP units since instructions can finish out of order</a:t>
            </a:r>
          </a:p>
          <a:p>
            <a:r>
              <a:rPr lang="en-US" dirty="0" smtClean="0"/>
              <a:t>Logically, WAW hazard makes no sense </a:t>
            </a:r>
          </a:p>
          <a:p>
            <a:pPr lvl="1"/>
            <a:r>
              <a:rPr lang="en-US" dirty="0" smtClean="0"/>
              <a:t>we are using the same destination without any intervening loads so the first result is never used</a:t>
            </a:r>
          </a:p>
          <a:p>
            <a:pPr lvl="1"/>
            <a:r>
              <a:rPr lang="en-US" dirty="0" smtClean="0"/>
              <a:t>its like doing the following two instructions sequentially in a program</a:t>
            </a:r>
          </a:p>
          <a:p>
            <a:pPr lvl="2"/>
            <a:r>
              <a:rPr lang="en-US" dirty="0" smtClean="0"/>
              <a:t>x = y * 5;</a:t>
            </a:r>
          </a:p>
          <a:p>
            <a:pPr lvl="2"/>
            <a:r>
              <a:rPr lang="en-US" dirty="0" smtClean="0"/>
              <a:t>x = z + 1;</a:t>
            </a:r>
          </a:p>
          <a:p>
            <a:pPr lvl="1"/>
            <a:r>
              <a:rPr lang="en-US" dirty="0" smtClean="0"/>
              <a:t>in spite of them being illogical, WAW hazards can arise</a:t>
            </a:r>
          </a:p>
          <a:p>
            <a:pPr lvl="2"/>
            <a:r>
              <a:rPr lang="en-US" dirty="0" smtClean="0"/>
              <a:t>compiler optimizations dealing with branch delays and speculation</a:t>
            </a:r>
          </a:p>
          <a:p>
            <a:pPr lvl="2"/>
            <a:r>
              <a:rPr lang="en-US" dirty="0" smtClean="0"/>
              <a:t>dynamic scheduling (something we cover in chapter 3)</a:t>
            </a:r>
          </a:p>
          <a:p>
            <a:r>
              <a:rPr lang="en-US" dirty="0"/>
              <a:t>To handle WAW hazards, when detected, the pipeline shuts off the earlier instruction so that it does not reach the WB stage</a:t>
            </a:r>
          </a:p>
          <a:p>
            <a:pPr lvl="1"/>
            <a:r>
              <a:rPr lang="en-US" dirty="0" smtClean="0"/>
              <a:t>WAR hazards can also arise because of dynamic scheduling but not with standard pipelines – we’ll find another mechanism for coping with WAR hazards</a:t>
            </a:r>
          </a:p>
        </p:txBody>
      </p:sp>
    </p:spTree>
    <p:extLst>
      <p:ext uri="{BB962C8B-B14F-4D97-AF65-F5344CB8AC3E}">
        <p14:creationId xmlns:p14="http://schemas.microsoft.com/office/powerpoint/2010/main" val="4285324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5-Stage </a:t>
            </a:r>
            <a:r>
              <a:rPr lang="en-US" smtClean="0"/>
              <a:t>Pipeline Performance</a:t>
            </a:r>
            <a:endParaRPr lang="en-US" dirty="0"/>
          </a:p>
        </p:txBody>
      </p:sp>
      <p:sp>
        <p:nvSpPr>
          <p:cNvPr id="4" name="Content Placeholder 3"/>
          <p:cNvSpPr>
            <a:spLocks noGrp="1"/>
          </p:cNvSpPr>
          <p:nvPr>
            <p:ph idx="1"/>
          </p:nvPr>
        </p:nvSpPr>
        <p:spPr>
          <a:xfrm>
            <a:off x="457200" y="914400"/>
            <a:ext cx="8229600" cy="5638799"/>
          </a:xfrm>
        </p:spPr>
        <p:txBody>
          <a:bodyPr>
            <a:normAutofit fontScale="92500"/>
          </a:bodyPr>
          <a:lstStyle/>
          <a:p>
            <a:r>
              <a:rPr lang="en-US" dirty="0" smtClean="0"/>
              <a:t>CPU Cycles = (n + k – 1 + s) </a:t>
            </a:r>
            <a:r>
              <a:rPr lang="en-US" smtClean="0"/>
              <a:t>* overhead</a:t>
            </a:r>
            <a:endParaRPr lang="en-US" dirty="0" smtClean="0"/>
          </a:p>
          <a:p>
            <a:pPr lvl="1"/>
            <a:r>
              <a:rPr lang="en-US" dirty="0" smtClean="0"/>
              <a:t>n </a:t>
            </a:r>
            <a:r>
              <a:rPr lang="en-US" smtClean="0"/>
              <a:t>= number of instructions</a:t>
            </a:r>
            <a:endParaRPr lang="en-US" dirty="0" smtClean="0"/>
          </a:p>
          <a:p>
            <a:pPr lvl="1"/>
            <a:r>
              <a:rPr lang="en-US" dirty="0" smtClean="0"/>
              <a:t>k = 5 </a:t>
            </a:r>
            <a:r>
              <a:rPr lang="en-US" smtClean="0"/>
              <a:t>(number </a:t>
            </a:r>
            <a:r>
              <a:rPr lang="en-US" dirty="0" smtClean="0"/>
              <a:t>of stages)</a:t>
            </a:r>
          </a:p>
          <a:p>
            <a:pPr lvl="1"/>
            <a:r>
              <a:rPr lang="en-US" dirty="0" smtClean="0"/>
              <a:t>s = stalls</a:t>
            </a:r>
            <a:r>
              <a:rPr lang="en-US" smtClean="0"/>
              <a:t>, number </a:t>
            </a:r>
            <a:r>
              <a:rPr lang="en-US" dirty="0" smtClean="0"/>
              <a:t>of </a:t>
            </a:r>
            <a:r>
              <a:rPr lang="en-US" smtClean="0"/>
              <a:t>stalls inserted </a:t>
            </a:r>
            <a:r>
              <a:rPr lang="en-US" dirty="0" smtClean="0"/>
              <a:t>is based on the code</a:t>
            </a:r>
          </a:p>
          <a:p>
            <a:pPr lvl="1"/>
            <a:r>
              <a:rPr lang="en-US" smtClean="0"/>
              <a:t>overhead </a:t>
            </a:r>
            <a:r>
              <a:rPr lang="en-US" dirty="0" smtClean="0"/>
              <a:t>= </a:t>
            </a:r>
            <a:r>
              <a:rPr lang="en-US" i="1" dirty="0" smtClean="0"/>
              <a:t>pipeline latency</a:t>
            </a:r>
          </a:p>
          <a:p>
            <a:pPr lvl="2"/>
            <a:r>
              <a:rPr lang="en-US" smtClean="0"/>
              <a:t>which primarily </a:t>
            </a:r>
            <a:r>
              <a:rPr lang="en-US" dirty="0" smtClean="0"/>
              <a:t>is the time it </a:t>
            </a:r>
            <a:r>
              <a:rPr lang="en-US" smtClean="0"/>
              <a:t>takes for </a:t>
            </a:r>
            <a:r>
              <a:rPr lang="en-US" dirty="0" smtClean="0"/>
              <a:t>the logic in the latches to compute as well </a:t>
            </a:r>
            <a:r>
              <a:rPr lang="en-US" smtClean="0"/>
              <a:t>as extra </a:t>
            </a:r>
            <a:r>
              <a:rPr lang="en-US" dirty="0" smtClean="0"/>
              <a:t>time to open latches, </a:t>
            </a:r>
            <a:r>
              <a:rPr lang="en-US" dirty="0" err="1" smtClean="0"/>
              <a:t>etc</a:t>
            </a:r>
            <a:endParaRPr lang="en-US" dirty="0" smtClean="0"/>
          </a:p>
          <a:p>
            <a:pPr lvl="1"/>
            <a:r>
              <a:rPr lang="en-US" dirty="0" smtClean="0"/>
              <a:t>Ideal CPI = 1, actual CPI = 1 </a:t>
            </a:r>
            <a:r>
              <a:rPr lang="en-US" smtClean="0"/>
              <a:t>+ number </a:t>
            </a:r>
            <a:r>
              <a:rPr lang="en-US" dirty="0" smtClean="0"/>
              <a:t>of </a:t>
            </a:r>
            <a:r>
              <a:rPr lang="en-US" smtClean="0"/>
              <a:t>stalls per instruction</a:t>
            </a:r>
            <a:endParaRPr lang="en-US" dirty="0" smtClean="0"/>
          </a:p>
          <a:p>
            <a:r>
              <a:rPr lang="en-US" smtClean="0"/>
              <a:t>Speedup over </a:t>
            </a:r>
            <a:r>
              <a:rPr lang="en-US" dirty="0" smtClean="0"/>
              <a:t>non-pipelined machine</a:t>
            </a:r>
          </a:p>
          <a:p>
            <a:pPr lvl="1"/>
            <a:r>
              <a:rPr lang="en-US" dirty="0" smtClean="0"/>
              <a:t>k / [ (1 + </a:t>
            </a:r>
            <a:r>
              <a:rPr lang="en-US" smtClean="0"/>
              <a:t>stalls per instruction</a:t>
            </a:r>
            <a:r>
              <a:rPr lang="en-US" dirty="0" smtClean="0"/>
              <a:t>) </a:t>
            </a:r>
            <a:r>
              <a:rPr lang="en-US" smtClean="0"/>
              <a:t>* overhead </a:t>
            </a:r>
            <a:r>
              <a:rPr lang="en-US" dirty="0" smtClean="0"/>
              <a:t>]</a:t>
            </a:r>
          </a:p>
          <a:p>
            <a:pPr lvl="1"/>
            <a:endParaRPr lang="en-US" dirty="0" smtClean="0"/>
          </a:p>
        </p:txBody>
      </p:sp>
    </p:spTree>
    <p:extLst>
      <p:ext uri="{BB962C8B-B14F-4D97-AF65-F5344CB8AC3E}">
        <p14:creationId xmlns:p14="http://schemas.microsoft.com/office/powerpoint/2010/main" val="4040705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mtClean="0"/>
              <a:t>Handling Interrupts</a:t>
            </a:r>
            <a:endParaRPr lang="en-US" dirty="0"/>
          </a:p>
        </p:txBody>
      </p:sp>
      <p:sp>
        <p:nvSpPr>
          <p:cNvPr id="3" name="Content Placeholder 2"/>
          <p:cNvSpPr>
            <a:spLocks noGrp="1"/>
          </p:cNvSpPr>
          <p:nvPr>
            <p:ph idx="1"/>
          </p:nvPr>
        </p:nvSpPr>
        <p:spPr>
          <a:xfrm>
            <a:off x="228600" y="762000"/>
            <a:ext cx="8686800" cy="6019800"/>
          </a:xfrm>
        </p:spPr>
        <p:txBody>
          <a:bodyPr>
            <a:normAutofit fontScale="85000" lnSpcReduction="20000"/>
          </a:bodyPr>
          <a:lstStyle/>
          <a:p>
            <a:r>
              <a:rPr lang="en-US" dirty="0" smtClean="0"/>
              <a:t>In a non-pipelined machine</a:t>
            </a:r>
            <a:r>
              <a:rPr lang="en-US" smtClean="0"/>
              <a:t>, interrupts are </a:t>
            </a:r>
            <a:r>
              <a:rPr lang="en-US" dirty="0" smtClean="0"/>
              <a:t>handled at the end of each fetch-execute cycle</a:t>
            </a:r>
          </a:p>
          <a:p>
            <a:pPr lvl="1"/>
            <a:r>
              <a:rPr lang="en-US" dirty="0"/>
              <a:t>h</a:t>
            </a:r>
            <a:r>
              <a:rPr lang="en-US" dirty="0" smtClean="0"/>
              <a:t>andling </a:t>
            </a:r>
            <a:r>
              <a:rPr lang="en-US" smtClean="0"/>
              <a:t>the interrupt requires </a:t>
            </a:r>
            <a:r>
              <a:rPr lang="en-US" dirty="0" smtClean="0"/>
              <a:t>saving </a:t>
            </a:r>
            <a:r>
              <a:rPr lang="en-US" smtClean="0"/>
              <a:t>the important register </a:t>
            </a:r>
            <a:r>
              <a:rPr lang="en-US" dirty="0" smtClean="0"/>
              <a:t>values (PC</a:t>
            </a:r>
            <a:r>
              <a:rPr lang="en-US" smtClean="0"/>
              <a:t>, IR, </a:t>
            </a:r>
            <a:r>
              <a:rPr lang="en-US" dirty="0" err="1" smtClean="0"/>
              <a:t>etc</a:t>
            </a:r>
            <a:r>
              <a:rPr lang="en-US" dirty="0" smtClean="0"/>
              <a:t>)</a:t>
            </a:r>
          </a:p>
          <a:p>
            <a:r>
              <a:rPr lang="en-US" dirty="0" smtClean="0"/>
              <a:t>In a pipelined machine</a:t>
            </a:r>
            <a:r>
              <a:rPr lang="en-US" smtClean="0"/>
              <a:t>, there are multiple instructions </a:t>
            </a:r>
            <a:r>
              <a:rPr lang="en-US" dirty="0" smtClean="0"/>
              <a:t>and so </a:t>
            </a:r>
            <a:r>
              <a:rPr lang="en-US" smtClean="0"/>
              <a:t>multiple register </a:t>
            </a:r>
            <a:r>
              <a:rPr lang="en-US" dirty="0" smtClean="0"/>
              <a:t>values </a:t>
            </a:r>
          </a:p>
          <a:p>
            <a:pPr lvl="1"/>
            <a:r>
              <a:rPr lang="en-US" dirty="0" smtClean="0"/>
              <a:t>which PC do we save?  </a:t>
            </a:r>
            <a:r>
              <a:rPr lang="en-US" smtClean="0"/>
              <a:t>which IR?</a:t>
            </a:r>
            <a:endParaRPr lang="en-US" dirty="0" smtClean="0"/>
          </a:p>
          <a:p>
            <a:r>
              <a:rPr lang="en-US" smtClean="0"/>
              <a:t>Exceptions are </a:t>
            </a:r>
            <a:r>
              <a:rPr lang="en-US" dirty="0" smtClean="0"/>
              <a:t>somewhat simplified </a:t>
            </a:r>
            <a:r>
              <a:rPr lang="en-US" smtClean="0"/>
              <a:t>in our </a:t>
            </a:r>
            <a:r>
              <a:rPr lang="en-US" dirty="0" smtClean="0"/>
              <a:t>5-stage pipeline</a:t>
            </a:r>
          </a:p>
          <a:p>
            <a:pPr lvl="1"/>
            <a:r>
              <a:rPr lang="en-US" dirty="0" smtClean="0"/>
              <a:t>IF:  page fault</a:t>
            </a:r>
            <a:r>
              <a:rPr lang="en-US" smtClean="0"/>
              <a:t>, memory </a:t>
            </a:r>
            <a:r>
              <a:rPr lang="en-US" dirty="0" smtClean="0"/>
              <a:t>violation, </a:t>
            </a:r>
            <a:r>
              <a:rPr lang="en-US" smtClean="0"/>
              <a:t>misaligned memory </a:t>
            </a:r>
            <a:r>
              <a:rPr lang="en-US" dirty="0" smtClean="0"/>
              <a:t>access</a:t>
            </a:r>
          </a:p>
          <a:p>
            <a:pPr lvl="1"/>
            <a:r>
              <a:rPr lang="en-US" dirty="0" smtClean="0"/>
              <a:t>ID:  </a:t>
            </a:r>
            <a:r>
              <a:rPr lang="en-US" smtClean="0"/>
              <a:t>undefined or </a:t>
            </a:r>
            <a:r>
              <a:rPr lang="en-US" dirty="0" smtClean="0"/>
              <a:t>illegal op code</a:t>
            </a:r>
          </a:p>
          <a:p>
            <a:pPr lvl="1"/>
            <a:r>
              <a:rPr lang="en-US" dirty="0" smtClean="0"/>
              <a:t>EX</a:t>
            </a:r>
            <a:r>
              <a:rPr lang="en-US" smtClean="0"/>
              <a:t>:  arithmetic </a:t>
            </a:r>
            <a:r>
              <a:rPr lang="en-US" dirty="0" smtClean="0"/>
              <a:t>exception</a:t>
            </a:r>
          </a:p>
          <a:p>
            <a:pPr lvl="1"/>
            <a:r>
              <a:rPr lang="en-US" dirty="0" smtClean="0"/>
              <a:t>MEM:  same as IF</a:t>
            </a:r>
          </a:p>
          <a:p>
            <a:pPr lvl="1"/>
            <a:r>
              <a:rPr lang="en-US" dirty="0" smtClean="0"/>
              <a:t>WB:  none</a:t>
            </a:r>
          </a:p>
          <a:p>
            <a:r>
              <a:rPr lang="en-US" dirty="0" smtClean="0"/>
              <a:t>This list does not </a:t>
            </a:r>
            <a:r>
              <a:rPr lang="en-US" smtClean="0"/>
              <a:t>include break points or hardware interrupts</a:t>
            </a:r>
            <a:endParaRPr lang="en-US" dirty="0" smtClean="0"/>
          </a:p>
        </p:txBody>
      </p:sp>
    </p:spTree>
    <p:extLst>
      <p:ext uri="{BB962C8B-B14F-4D97-AF65-F5344CB8AC3E}">
        <p14:creationId xmlns:p14="http://schemas.microsoft.com/office/powerpoint/2010/main" val="1578010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Simple Solution</a:t>
            </a:r>
            <a:endParaRPr lang="en-US" dirty="0"/>
          </a:p>
        </p:txBody>
      </p:sp>
      <p:sp>
        <p:nvSpPr>
          <p:cNvPr id="3" name="Content Placeholder 2"/>
          <p:cNvSpPr>
            <a:spLocks noGrp="1"/>
          </p:cNvSpPr>
          <p:nvPr>
            <p:ph idx="1"/>
          </p:nvPr>
        </p:nvSpPr>
        <p:spPr>
          <a:xfrm>
            <a:off x="228600" y="762000"/>
            <a:ext cx="8686800" cy="6019800"/>
          </a:xfrm>
        </p:spPr>
        <p:txBody>
          <a:bodyPr>
            <a:normAutofit/>
          </a:bodyPr>
          <a:lstStyle/>
          <a:p>
            <a:r>
              <a:rPr lang="en-US" dirty="0" smtClean="0"/>
              <a:t>At the stage </a:t>
            </a:r>
            <a:r>
              <a:rPr lang="en-US" smtClean="0"/>
              <a:t>an interrupt arises</a:t>
            </a:r>
            <a:endParaRPr lang="en-US" dirty="0" smtClean="0"/>
          </a:p>
          <a:p>
            <a:pPr lvl="1"/>
            <a:r>
              <a:rPr lang="en-US" dirty="0"/>
              <a:t>s</a:t>
            </a:r>
            <a:r>
              <a:rPr lang="en-US" dirty="0" smtClean="0"/>
              <a:t>hut down </a:t>
            </a:r>
            <a:r>
              <a:rPr lang="en-US" smtClean="0"/>
              <a:t>all register writes and memory writes for instructions earlier </a:t>
            </a:r>
            <a:r>
              <a:rPr lang="en-US" dirty="0" smtClean="0"/>
              <a:t>in the pipeline</a:t>
            </a:r>
          </a:p>
          <a:p>
            <a:pPr lvl="2"/>
            <a:r>
              <a:rPr lang="en-US" smtClean="0"/>
              <a:t>instructions further </a:t>
            </a:r>
            <a:r>
              <a:rPr lang="en-US" dirty="0" smtClean="0"/>
              <a:t>down the pipeline can </a:t>
            </a:r>
            <a:r>
              <a:rPr lang="en-US" smtClean="0"/>
              <a:t>be permitted </a:t>
            </a:r>
            <a:r>
              <a:rPr lang="en-US" dirty="0" smtClean="0"/>
              <a:t>to complete</a:t>
            </a:r>
          </a:p>
          <a:p>
            <a:pPr lvl="1"/>
            <a:r>
              <a:rPr lang="en-US" smtClean="0"/>
              <a:t>insert a TRAP instruction </a:t>
            </a:r>
            <a:r>
              <a:rPr lang="en-US" dirty="0" smtClean="0"/>
              <a:t>in the next IF </a:t>
            </a:r>
            <a:r>
              <a:rPr lang="en-US" smtClean="0"/>
              <a:t>stage rather </a:t>
            </a:r>
            <a:r>
              <a:rPr lang="en-US" dirty="0" smtClean="0"/>
              <a:t>than </a:t>
            </a:r>
            <a:r>
              <a:rPr lang="en-US" smtClean="0"/>
              <a:t>an instruction </a:t>
            </a:r>
            <a:r>
              <a:rPr lang="en-US" dirty="0" smtClean="0"/>
              <a:t>fetch (</a:t>
            </a:r>
            <a:r>
              <a:rPr lang="en-US" smtClean="0"/>
              <a:t>the trap </a:t>
            </a:r>
            <a:r>
              <a:rPr lang="en-US" dirty="0" smtClean="0"/>
              <a:t>is </a:t>
            </a:r>
            <a:r>
              <a:rPr lang="en-US" smtClean="0"/>
              <a:t>a branch </a:t>
            </a:r>
            <a:r>
              <a:rPr lang="en-US" dirty="0" smtClean="0"/>
              <a:t>to the OS)</a:t>
            </a:r>
          </a:p>
          <a:p>
            <a:pPr lvl="1"/>
            <a:r>
              <a:rPr lang="en-US" dirty="0" smtClean="0"/>
              <a:t>save the PC of the </a:t>
            </a:r>
            <a:r>
              <a:rPr lang="en-US" i="1" smtClean="0"/>
              <a:t>faulting </a:t>
            </a:r>
            <a:r>
              <a:rPr lang="en-US" smtClean="0"/>
              <a:t>instruction </a:t>
            </a:r>
            <a:r>
              <a:rPr lang="en-US" dirty="0" smtClean="0"/>
              <a:t>when </a:t>
            </a:r>
            <a:r>
              <a:rPr lang="en-US" smtClean="0"/>
              <a:t>the TRAP </a:t>
            </a:r>
            <a:r>
              <a:rPr lang="en-US" dirty="0" smtClean="0"/>
              <a:t>is executed so that we </a:t>
            </a:r>
            <a:r>
              <a:rPr lang="en-US" smtClean="0"/>
              <a:t>can resume executing from </a:t>
            </a:r>
            <a:r>
              <a:rPr lang="en-US" dirty="0" smtClean="0"/>
              <a:t>that point</a:t>
            </a:r>
          </a:p>
        </p:txBody>
      </p:sp>
    </p:spTree>
    <p:extLst>
      <p:ext uri="{BB962C8B-B14F-4D97-AF65-F5344CB8AC3E}">
        <p14:creationId xmlns:p14="http://schemas.microsoft.com/office/powerpoint/2010/main" val="356523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smtClean="0"/>
              <a:t>Problems</a:t>
            </a:r>
            <a:endParaRPr lang="en-US" dirty="0"/>
          </a:p>
        </p:txBody>
      </p:sp>
      <p:sp>
        <p:nvSpPr>
          <p:cNvPr id="3" name="Content Placeholder 2"/>
          <p:cNvSpPr>
            <a:spLocks noGrp="1"/>
          </p:cNvSpPr>
          <p:nvPr>
            <p:ph idx="1"/>
          </p:nvPr>
        </p:nvSpPr>
        <p:spPr>
          <a:xfrm>
            <a:off x="457200" y="838200"/>
            <a:ext cx="8229600" cy="5943600"/>
          </a:xfrm>
        </p:spPr>
        <p:txBody>
          <a:bodyPr>
            <a:normAutofit lnSpcReduction="10000"/>
          </a:bodyPr>
          <a:lstStyle/>
          <a:p>
            <a:r>
              <a:rPr lang="en-US" dirty="0" smtClean="0"/>
              <a:t>What </a:t>
            </a:r>
            <a:r>
              <a:rPr lang="en-US" dirty="0"/>
              <a:t>if the faulting </a:t>
            </a:r>
            <a:r>
              <a:rPr lang="en-US" dirty="0" smtClean="0"/>
              <a:t>instruction </a:t>
            </a:r>
            <a:r>
              <a:rPr lang="en-US" dirty="0"/>
              <a:t>is in the </a:t>
            </a:r>
            <a:r>
              <a:rPr lang="en-US" dirty="0" smtClean="0"/>
              <a:t>branch </a:t>
            </a:r>
            <a:r>
              <a:rPr lang="en-US" dirty="0"/>
              <a:t>delay slot?  </a:t>
            </a:r>
            <a:endParaRPr lang="en-US" dirty="0" smtClean="0"/>
          </a:p>
          <a:p>
            <a:pPr lvl="1"/>
            <a:r>
              <a:rPr lang="en-US" dirty="0" smtClean="0"/>
              <a:t>if </a:t>
            </a:r>
            <a:r>
              <a:rPr lang="en-US" dirty="0"/>
              <a:t>the </a:t>
            </a:r>
            <a:r>
              <a:rPr lang="en-US" dirty="0" smtClean="0"/>
              <a:t>branch </a:t>
            </a:r>
            <a:r>
              <a:rPr lang="en-US" dirty="0"/>
              <a:t>is taken, the PC value is </a:t>
            </a:r>
            <a:r>
              <a:rPr lang="en-US" dirty="0" smtClean="0"/>
              <a:t>already replaced </a:t>
            </a:r>
            <a:r>
              <a:rPr lang="en-US" dirty="0"/>
              <a:t>with the </a:t>
            </a:r>
            <a:r>
              <a:rPr lang="en-US" dirty="0" smtClean="0"/>
              <a:t>branch target </a:t>
            </a:r>
            <a:r>
              <a:rPr lang="en-US" dirty="0"/>
              <a:t>location</a:t>
            </a:r>
          </a:p>
          <a:p>
            <a:pPr lvl="1"/>
            <a:r>
              <a:rPr lang="en-US" dirty="0" smtClean="0"/>
              <a:t>to resolve </a:t>
            </a:r>
            <a:r>
              <a:rPr lang="en-US" dirty="0"/>
              <a:t>this </a:t>
            </a:r>
            <a:r>
              <a:rPr lang="en-US" dirty="0" smtClean="0"/>
              <a:t>problem</a:t>
            </a:r>
            <a:r>
              <a:rPr lang="en-US" dirty="0"/>
              <a:t>, we can pass the PC value down the pipeline in the </a:t>
            </a:r>
            <a:r>
              <a:rPr lang="en-US" dirty="0" smtClean="0"/>
              <a:t>latches</a:t>
            </a:r>
          </a:p>
          <a:p>
            <a:r>
              <a:rPr lang="en-US" dirty="0" smtClean="0"/>
              <a:t>What if we have out-of-order completion so that a later instruction has completed before an earlier instruction raises the interrupt?</a:t>
            </a:r>
          </a:p>
          <a:p>
            <a:pPr lvl="1"/>
            <a:r>
              <a:rPr lang="en-US" dirty="0" smtClean="0"/>
              <a:t>consider a </a:t>
            </a:r>
            <a:r>
              <a:rPr lang="en-US" dirty="0" err="1" smtClean="0"/>
              <a:t>fmult.d</a:t>
            </a:r>
            <a:r>
              <a:rPr lang="en-US" dirty="0" smtClean="0"/>
              <a:t> followed by an integer add</a:t>
            </a:r>
          </a:p>
          <a:p>
            <a:pPr lvl="2"/>
            <a:r>
              <a:rPr lang="en-US" dirty="0" smtClean="0"/>
              <a:t>the add completes and updates a register and then the </a:t>
            </a:r>
            <a:r>
              <a:rPr lang="en-US" dirty="0" err="1" smtClean="0"/>
              <a:t>fmult.d</a:t>
            </a:r>
            <a:r>
              <a:rPr lang="en-US" dirty="0" smtClean="0"/>
              <a:t> causes an overflow, the </a:t>
            </a:r>
            <a:r>
              <a:rPr lang="en-US" dirty="0" err="1" smtClean="0"/>
              <a:t>add’s</a:t>
            </a:r>
            <a:r>
              <a:rPr lang="en-US" dirty="0" smtClean="0"/>
              <a:t> result has already altered a register</a:t>
            </a:r>
            <a:endParaRPr lang="en-US" dirty="0"/>
          </a:p>
          <a:p>
            <a:pPr lvl="1"/>
            <a:endParaRPr lang="en-US" dirty="0"/>
          </a:p>
          <a:p>
            <a:endParaRPr lang="en-US" dirty="0"/>
          </a:p>
        </p:txBody>
      </p:sp>
    </p:spTree>
    <p:extLst>
      <p:ext uri="{BB962C8B-B14F-4D97-AF65-F5344CB8AC3E}">
        <p14:creationId xmlns:p14="http://schemas.microsoft.com/office/powerpoint/2010/main" val="2268127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mtClean="0"/>
              <a:t>Another problem</a:t>
            </a:r>
            <a:r>
              <a:rPr lang="en-US" dirty="0" smtClean="0"/>
              <a:t>:  Multiple Exceptions</a:t>
            </a:r>
            <a:endParaRPr lang="en-US" dirty="0"/>
          </a:p>
        </p:txBody>
      </p:sp>
      <p:sp>
        <p:nvSpPr>
          <p:cNvPr id="3" name="Content Placeholder 2"/>
          <p:cNvSpPr>
            <a:spLocks noGrp="1"/>
          </p:cNvSpPr>
          <p:nvPr>
            <p:ph idx="1"/>
          </p:nvPr>
        </p:nvSpPr>
        <p:spPr>
          <a:xfrm>
            <a:off x="228600" y="838200"/>
            <a:ext cx="8686800" cy="5867400"/>
          </a:xfrm>
        </p:spPr>
        <p:txBody>
          <a:bodyPr>
            <a:normAutofit fontScale="92500" lnSpcReduction="10000"/>
          </a:bodyPr>
          <a:lstStyle/>
          <a:p>
            <a:r>
              <a:rPr lang="en-US" smtClean="0"/>
              <a:t>Consider </a:t>
            </a:r>
            <a:r>
              <a:rPr lang="en-US" dirty="0" smtClean="0"/>
              <a:t>the following </a:t>
            </a:r>
            <a:r>
              <a:rPr lang="en-US" smtClean="0"/>
              <a:t>two instructions</a:t>
            </a:r>
            <a:endParaRPr lang="en-US" dirty="0" smtClean="0"/>
          </a:p>
          <a:p>
            <a:endParaRPr lang="en-US" dirty="0"/>
          </a:p>
          <a:p>
            <a:endParaRPr lang="en-US" dirty="0" smtClean="0"/>
          </a:p>
          <a:p>
            <a:r>
              <a:rPr lang="en-US" dirty="0" smtClean="0"/>
              <a:t>What if the </a:t>
            </a:r>
            <a:r>
              <a:rPr lang="en-US" err="1" smtClean="0"/>
              <a:t>lw</a:t>
            </a:r>
            <a:r>
              <a:rPr lang="en-US" smtClean="0"/>
              <a:t> raises </a:t>
            </a:r>
            <a:r>
              <a:rPr lang="en-US" dirty="0" smtClean="0"/>
              <a:t>an exception in the MEM stage and the </a:t>
            </a:r>
            <a:r>
              <a:rPr lang="en-US" smtClean="0"/>
              <a:t>add raises </a:t>
            </a:r>
            <a:r>
              <a:rPr lang="en-US" dirty="0" smtClean="0"/>
              <a:t>an </a:t>
            </a:r>
            <a:r>
              <a:rPr lang="en-US" smtClean="0"/>
              <a:t>exception earlier </a:t>
            </a:r>
            <a:r>
              <a:rPr lang="en-US" dirty="0" smtClean="0"/>
              <a:t>in time in the IF stage?</a:t>
            </a:r>
          </a:p>
          <a:p>
            <a:pPr lvl="1"/>
            <a:r>
              <a:rPr lang="en-US" dirty="0" smtClean="0"/>
              <a:t>exceptions need to be handled in </a:t>
            </a:r>
            <a:r>
              <a:rPr lang="en-US" smtClean="0"/>
              <a:t>the order they arise </a:t>
            </a:r>
            <a:r>
              <a:rPr lang="en-US" dirty="0" smtClean="0"/>
              <a:t>sequentially, </a:t>
            </a:r>
            <a:r>
              <a:rPr lang="en-US" smtClean="0"/>
              <a:t>not temporally</a:t>
            </a:r>
            <a:endParaRPr lang="en-US" dirty="0" smtClean="0"/>
          </a:p>
          <a:p>
            <a:pPr lvl="1"/>
            <a:r>
              <a:rPr lang="en-US"/>
              <a:t>t</a:t>
            </a:r>
            <a:r>
              <a:rPr lang="en-US" smtClean="0"/>
              <a:t>o resolve </a:t>
            </a:r>
            <a:r>
              <a:rPr lang="en-US" dirty="0" smtClean="0"/>
              <a:t>this, only handle an exception when </a:t>
            </a:r>
            <a:r>
              <a:rPr lang="en-US" smtClean="0"/>
              <a:t>the instruction reaches </a:t>
            </a:r>
            <a:r>
              <a:rPr lang="en-US" dirty="0" smtClean="0"/>
              <a:t>the WB stage</a:t>
            </a:r>
          </a:p>
          <a:p>
            <a:pPr lvl="1"/>
            <a:r>
              <a:rPr lang="en-US" smtClean="0"/>
              <a:t>similar </a:t>
            </a:r>
            <a:r>
              <a:rPr lang="en-US" dirty="0" smtClean="0"/>
              <a:t>to passing down the PC value of </a:t>
            </a:r>
            <a:r>
              <a:rPr lang="en-US" smtClean="0"/>
              <a:t>each instruction </a:t>
            </a:r>
            <a:r>
              <a:rPr lang="en-US" dirty="0" smtClean="0"/>
              <a:t>as it moves down the pipeline, we also pass down a </a:t>
            </a:r>
            <a:r>
              <a:rPr lang="en-US" smtClean="0"/>
              <a:t>status vector regarding possible interrupts</a:t>
            </a:r>
            <a:endParaRPr lang="en-US" dirty="0" smtClean="0"/>
          </a:p>
          <a:p>
            <a:pPr marL="457200" lvl="1" indent="0">
              <a:buNone/>
            </a:pPr>
            <a:endParaRPr lang="en-US" dirty="0"/>
          </a:p>
        </p:txBody>
      </p:sp>
      <p:grpSp>
        <p:nvGrpSpPr>
          <p:cNvPr id="7" name="Group 8"/>
          <p:cNvGrpSpPr>
            <a:grpSpLocks/>
          </p:cNvGrpSpPr>
          <p:nvPr/>
        </p:nvGrpSpPr>
        <p:grpSpPr bwMode="auto">
          <a:xfrm>
            <a:off x="1524000" y="1371600"/>
            <a:ext cx="5802313" cy="838200"/>
            <a:chOff x="816" y="1824"/>
            <a:chExt cx="3415" cy="432"/>
          </a:xfrm>
        </p:grpSpPr>
        <p:graphicFrame>
          <p:nvGraphicFramePr>
            <p:cNvPr id="8" name="Object 9"/>
            <p:cNvGraphicFramePr>
              <a:graphicFrameLocks noChangeAspect="1"/>
            </p:cNvGraphicFramePr>
            <p:nvPr>
              <p:extLst>
                <p:ext uri="{D42A27DB-BD31-4B8C-83A1-F6EECF244321}">
                  <p14:modId xmlns:p14="http://schemas.microsoft.com/office/powerpoint/2010/main" val="3808343771"/>
                </p:ext>
              </p:extLst>
            </p:nvPr>
          </p:nvGraphicFramePr>
          <p:xfrm>
            <a:off x="816" y="1872"/>
            <a:ext cx="3415" cy="328"/>
          </p:xfrm>
          <a:graphic>
            <a:graphicData uri="http://schemas.openxmlformats.org/presentationml/2006/ole">
              <mc:AlternateContent xmlns:mc="http://schemas.openxmlformats.org/markup-compatibility/2006">
                <mc:Choice xmlns:v="urn:schemas-microsoft-com:vml" Requires="v">
                  <p:oleObj spid="_x0000_s7199" name="Worksheet" r:id="rId3" imgW="3228964" imgH="333428" progId="Excel.Sheet.8">
                    <p:embed/>
                  </p:oleObj>
                </mc:Choice>
                <mc:Fallback>
                  <p:oleObj name="Worksheet" r:id="rId3" imgW="3228964" imgH="333428" progId="Excel.Sheet.8">
                    <p:embed/>
                    <p:pic>
                      <p:nvPicPr>
                        <p:cNvPr id="0" name=""/>
                        <p:cNvPicPr>
                          <a:picLocks noChangeAspect="1" noChangeArrowheads="1"/>
                        </p:cNvPicPr>
                        <p:nvPr/>
                      </p:nvPicPr>
                      <p:blipFill>
                        <a:blip r:embed="rId4"/>
                        <a:srcRect/>
                        <a:stretch>
                          <a:fillRect/>
                        </a:stretch>
                      </p:blipFill>
                      <p:spPr bwMode="auto">
                        <a:xfrm>
                          <a:off x="816" y="1872"/>
                          <a:ext cx="3415"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10"/>
            <p:cNvSpPr>
              <a:spLocks noChangeArrowheads="1"/>
            </p:cNvSpPr>
            <p:nvPr/>
          </p:nvSpPr>
          <p:spPr bwMode="auto">
            <a:xfrm>
              <a:off x="2400" y="2016"/>
              <a:ext cx="336" cy="24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1"/>
            <p:cNvSpPr>
              <a:spLocks noChangeArrowheads="1"/>
            </p:cNvSpPr>
            <p:nvPr/>
          </p:nvSpPr>
          <p:spPr bwMode="auto">
            <a:xfrm>
              <a:off x="2976" y="1824"/>
              <a:ext cx="432" cy="192"/>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75163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Other Concerns</a:t>
            </a:r>
            <a:endParaRPr lang="en-US" dirty="0"/>
          </a:p>
        </p:txBody>
      </p:sp>
      <p:sp>
        <p:nvSpPr>
          <p:cNvPr id="3" name="Content Placeholder 2"/>
          <p:cNvSpPr>
            <a:spLocks noGrp="1"/>
          </p:cNvSpPr>
          <p:nvPr>
            <p:ph idx="1"/>
          </p:nvPr>
        </p:nvSpPr>
        <p:spPr>
          <a:xfrm>
            <a:off x="152400" y="914400"/>
            <a:ext cx="8839200" cy="5638800"/>
          </a:xfrm>
        </p:spPr>
        <p:txBody>
          <a:bodyPr>
            <a:normAutofit fontScale="92500" lnSpcReduction="10000"/>
          </a:bodyPr>
          <a:lstStyle/>
          <a:p>
            <a:r>
              <a:rPr lang="en-US" dirty="0" smtClean="0"/>
              <a:t>Handling exceptions </a:t>
            </a:r>
            <a:r>
              <a:rPr lang="en-US" smtClean="0"/>
              <a:t>is trickier in longer </a:t>
            </a:r>
            <a:r>
              <a:rPr lang="en-US" dirty="0" smtClean="0"/>
              <a:t>pipelines</a:t>
            </a:r>
          </a:p>
          <a:p>
            <a:pPr lvl="1"/>
            <a:r>
              <a:rPr lang="en-US" dirty="0" smtClean="0"/>
              <a:t>multiple </a:t>
            </a:r>
            <a:r>
              <a:rPr lang="en-US" smtClean="0"/>
              <a:t>stages where registers </a:t>
            </a:r>
            <a:r>
              <a:rPr lang="en-US" dirty="0" smtClean="0"/>
              <a:t>might </a:t>
            </a:r>
            <a:r>
              <a:rPr lang="en-US" smtClean="0"/>
              <a:t>be written </a:t>
            </a:r>
            <a:r>
              <a:rPr lang="en-US" dirty="0" smtClean="0"/>
              <a:t>to </a:t>
            </a:r>
          </a:p>
          <a:p>
            <a:pPr lvl="1"/>
            <a:r>
              <a:rPr lang="en-US" dirty="0" smtClean="0"/>
              <a:t>multiple </a:t>
            </a:r>
            <a:r>
              <a:rPr lang="en-US" smtClean="0"/>
              <a:t>stages for memory writes</a:t>
            </a:r>
            <a:endParaRPr lang="en-US" dirty="0" smtClean="0"/>
          </a:p>
          <a:p>
            <a:pPr lvl="1"/>
            <a:r>
              <a:rPr lang="en-US" dirty="0" smtClean="0"/>
              <a:t>if condition </a:t>
            </a:r>
            <a:r>
              <a:rPr lang="en-US" smtClean="0"/>
              <a:t>codes are </a:t>
            </a:r>
            <a:r>
              <a:rPr lang="en-US" dirty="0" smtClean="0"/>
              <a:t>used, they also have to be passed down the pipeline</a:t>
            </a:r>
          </a:p>
          <a:p>
            <a:r>
              <a:rPr lang="en-US" smtClean="0"/>
              <a:t>A </a:t>
            </a:r>
            <a:r>
              <a:rPr lang="en-US" i="1" smtClean="0"/>
              <a:t>precise </a:t>
            </a:r>
            <a:r>
              <a:rPr lang="en-US" dirty="0" smtClean="0"/>
              <a:t>exception is one that can be handled as if the </a:t>
            </a:r>
            <a:r>
              <a:rPr lang="en-US" smtClean="0"/>
              <a:t>machine were </a:t>
            </a:r>
            <a:r>
              <a:rPr lang="en-US" dirty="0" smtClean="0"/>
              <a:t>not pipelined</a:t>
            </a:r>
          </a:p>
          <a:p>
            <a:pPr lvl="1"/>
            <a:r>
              <a:rPr lang="en-US" dirty="0" smtClean="0"/>
              <a:t>pipelined machines may not be able to easily </a:t>
            </a:r>
            <a:r>
              <a:rPr lang="en-US" smtClean="0"/>
              <a:t>handle precise </a:t>
            </a:r>
            <a:r>
              <a:rPr lang="en-US" dirty="0" smtClean="0"/>
              <a:t>exceptions</a:t>
            </a:r>
          </a:p>
          <a:p>
            <a:pPr lvl="1"/>
            <a:r>
              <a:rPr lang="en-US" dirty="0" smtClean="0"/>
              <a:t>some pipelines use two modes</a:t>
            </a:r>
            <a:r>
              <a:rPr lang="en-US" smtClean="0"/>
              <a:t>, imprecise </a:t>
            </a:r>
            <a:r>
              <a:rPr lang="en-US" dirty="0" smtClean="0"/>
              <a:t>modes in which exceptions can be handled out </a:t>
            </a:r>
            <a:r>
              <a:rPr lang="en-US" smtClean="0"/>
              <a:t>of order </a:t>
            </a:r>
            <a:r>
              <a:rPr lang="en-US" dirty="0" smtClean="0"/>
              <a:t>(which may lead </a:t>
            </a:r>
            <a:r>
              <a:rPr lang="en-US" smtClean="0"/>
              <a:t>to errors) or precise </a:t>
            </a:r>
            <a:r>
              <a:rPr lang="en-US" dirty="0" smtClean="0"/>
              <a:t>mode which may cause </a:t>
            </a:r>
            <a:r>
              <a:rPr lang="en-US" smtClean="0"/>
              <a:t>a slower performance</a:t>
            </a:r>
            <a:endParaRPr lang="en-US" dirty="0" smtClean="0"/>
          </a:p>
        </p:txBody>
      </p:sp>
    </p:spTree>
    <p:extLst>
      <p:ext uri="{BB962C8B-B14F-4D97-AF65-F5344CB8AC3E}">
        <p14:creationId xmlns:p14="http://schemas.microsoft.com/office/powerpoint/2010/main" val="1997595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MIPS R4000 </a:t>
            </a:r>
            <a:r>
              <a:rPr lang="en-US" dirty="0" smtClean="0"/>
              <a:t>Pipeline</a:t>
            </a:r>
            <a:endParaRPr lang="en-US" dirty="0"/>
          </a:p>
        </p:txBody>
      </p:sp>
      <p:sp>
        <p:nvSpPr>
          <p:cNvPr id="3" name="Content Placeholder 2"/>
          <p:cNvSpPr>
            <a:spLocks noGrp="1"/>
          </p:cNvSpPr>
          <p:nvPr>
            <p:ph idx="1"/>
          </p:nvPr>
        </p:nvSpPr>
        <p:spPr>
          <a:xfrm>
            <a:off x="152400" y="838200"/>
            <a:ext cx="8839200" cy="4419600"/>
          </a:xfrm>
        </p:spPr>
        <p:txBody>
          <a:bodyPr>
            <a:normAutofit fontScale="77500" lnSpcReduction="20000"/>
          </a:bodyPr>
          <a:lstStyle/>
          <a:p>
            <a:r>
              <a:rPr lang="en-US" smtClean="0"/>
              <a:t>We wrap up our </a:t>
            </a:r>
            <a:r>
              <a:rPr lang="en-US" dirty="0" smtClean="0"/>
              <a:t>look at pipelines with an 8-stage pipeline</a:t>
            </a:r>
          </a:p>
          <a:p>
            <a:r>
              <a:rPr lang="en-US" dirty="0" smtClean="0"/>
              <a:t>This pipeline </a:t>
            </a:r>
            <a:r>
              <a:rPr lang="en-US" smtClean="0"/>
              <a:t>is similar </a:t>
            </a:r>
            <a:r>
              <a:rPr lang="en-US" dirty="0" smtClean="0"/>
              <a:t>to the 5-stage pipeline but to keep the clock cycle time down, the IF/MEM </a:t>
            </a:r>
            <a:r>
              <a:rPr lang="en-US" smtClean="0"/>
              <a:t>stages are </a:t>
            </a:r>
            <a:r>
              <a:rPr lang="en-US" dirty="0" smtClean="0"/>
              <a:t>extended to 2/3 stages apiece</a:t>
            </a:r>
          </a:p>
          <a:p>
            <a:pPr lvl="1"/>
            <a:r>
              <a:rPr lang="en-US" dirty="0" smtClean="0"/>
              <a:t>known </a:t>
            </a:r>
            <a:r>
              <a:rPr lang="en-US" smtClean="0"/>
              <a:t>as superpipelining</a:t>
            </a:r>
            <a:endParaRPr lang="en-US" dirty="0" smtClean="0"/>
          </a:p>
          <a:p>
            <a:r>
              <a:rPr lang="en-US" dirty="0" smtClean="0"/>
              <a:t>IF stage is now two stages known as IF and IS</a:t>
            </a:r>
          </a:p>
          <a:p>
            <a:pPr lvl="1"/>
            <a:r>
              <a:rPr lang="en-US" dirty="0" smtClean="0"/>
              <a:t>IF –send PC to cache</a:t>
            </a:r>
            <a:r>
              <a:rPr lang="en-US" smtClean="0"/>
              <a:t>, start </a:t>
            </a:r>
            <a:r>
              <a:rPr lang="en-US" dirty="0" smtClean="0"/>
              <a:t>cache access, MUX to modify PC is at this stage (PC + </a:t>
            </a:r>
            <a:r>
              <a:rPr lang="en-US" smtClean="0"/>
              <a:t>4 or result of branch</a:t>
            </a:r>
            <a:r>
              <a:rPr lang="en-US" dirty="0" smtClean="0"/>
              <a:t>)</a:t>
            </a:r>
          </a:p>
          <a:p>
            <a:pPr lvl="1"/>
            <a:r>
              <a:rPr lang="en-US" dirty="0" smtClean="0"/>
              <a:t>IS – complete cache access</a:t>
            </a:r>
            <a:r>
              <a:rPr lang="en-US" smtClean="0"/>
              <a:t>, instruction to IR</a:t>
            </a:r>
            <a:endParaRPr lang="en-US" dirty="0" smtClean="0"/>
          </a:p>
          <a:p>
            <a:r>
              <a:rPr lang="en-US" dirty="0" smtClean="0"/>
              <a:t>MEM stage is now DF, DS, TC</a:t>
            </a:r>
          </a:p>
          <a:p>
            <a:pPr lvl="1"/>
            <a:r>
              <a:rPr lang="en-US" dirty="0" smtClean="0"/>
              <a:t>DF and </a:t>
            </a:r>
            <a:r>
              <a:rPr lang="en-US" smtClean="0"/>
              <a:t>DS are </a:t>
            </a:r>
            <a:r>
              <a:rPr lang="en-US" dirty="0" smtClean="0"/>
              <a:t>like IF and IS</a:t>
            </a:r>
          </a:p>
          <a:p>
            <a:pPr lvl="1"/>
            <a:r>
              <a:rPr lang="en-US" dirty="0" smtClean="0"/>
              <a:t>TC is tag check – test cache tag </a:t>
            </a:r>
            <a:r>
              <a:rPr lang="en-US" smtClean="0"/>
              <a:t>to ensure </a:t>
            </a:r>
            <a:r>
              <a:rPr lang="en-US" dirty="0" smtClean="0"/>
              <a:t>that cache access is a hit</a:t>
            </a:r>
            <a:endParaRPr lang="en-US" dirty="0"/>
          </a:p>
        </p:txBody>
      </p:sp>
      <p:pic>
        <p:nvPicPr>
          <p:cNvPr id="4" name="Picture 3"/>
          <p:cNvPicPr>
            <a:picLocks noChangeAspect="1"/>
          </p:cNvPicPr>
          <p:nvPr/>
        </p:nvPicPr>
        <p:blipFill>
          <a:blip r:embed="rId2"/>
          <a:stretch>
            <a:fillRect/>
          </a:stretch>
        </p:blipFill>
        <p:spPr>
          <a:xfrm>
            <a:off x="457200" y="5257801"/>
            <a:ext cx="7890329" cy="1400666"/>
          </a:xfrm>
          <a:prstGeom prst="rect">
            <a:avLst/>
          </a:prstGeom>
        </p:spPr>
      </p:pic>
    </p:spTree>
    <p:extLst>
      <p:ext uri="{BB962C8B-B14F-4D97-AF65-F5344CB8AC3E}">
        <p14:creationId xmlns:p14="http://schemas.microsoft.com/office/powerpoint/2010/main" val="3170721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33" y="-34119"/>
            <a:ext cx="8229600" cy="1143000"/>
          </a:xfrm>
        </p:spPr>
        <p:txBody>
          <a:bodyPr/>
          <a:lstStyle/>
          <a:p>
            <a:r>
              <a:rPr lang="en-US" smtClean="0"/>
              <a:t>Forwarding </a:t>
            </a:r>
            <a:r>
              <a:rPr lang="en-US" dirty="0" smtClean="0"/>
              <a:t>and Stalls</a:t>
            </a:r>
            <a:endParaRPr lang="en-US" dirty="0"/>
          </a:p>
        </p:txBody>
      </p:sp>
      <p:sp>
        <p:nvSpPr>
          <p:cNvPr id="3" name="Content Placeholder 2"/>
          <p:cNvSpPr>
            <a:spLocks noGrp="1"/>
          </p:cNvSpPr>
          <p:nvPr>
            <p:ph idx="1"/>
          </p:nvPr>
        </p:nvSpPr>
        <p:spPr>
          <a:xfrm>
            <a:off x="304800" y="886687"/>
            <a:ext cx="8410433" cy="2923313"/>
          </a:xfrm>
        </p:spPr>
        <p:txBody>
          <a:bodyPr>
            <a:normAutofit fontScale="85000" lnSpcReduction="10000"/>
          </a:bodyPr>
          <a:lstStyle/>
          <a:p>
            <a:r>
              <a:rPr lang="en-US" dirty="0" smtClean="0"/>
              <a:t>Instead of MEM to </a:t>
            </a:r>
            <a:r>
              <a:rPr lang="en-US" smtClean="0"/>
              <a:t>EX forwarding</a:t>
            </a:r>
            <a:endParaRPr lang="en-US" dirty="0" smtClean="0"/>
          </a:p>
          <a:p>
            <a:pPr lvl="1"/>
            <a:r>
              <a:rPr lang="en-US" smtClean="0"/>
              <a:t>MIPS R4000 </a:t>
            </a:r>
            <a:r>
              <a:rPr lang="en-US" dirty="0" smtClean="0"/>
              <a:t>has DS to </a:t>
            </a:r>
            <a:r>
              <a:rPr lang="en-US" smtClean="0"/>
              <a:t>EX forwarding </a:t>
            </a:r>
            <a:r>
              <a:rPr lang="en-US" dirty="0" smtClean="0"/>
              <a:t>(as well as EX to </a:t>
            </a:r>
            <a:r>
              <a:rPr lang="en-US" smtClean="0"/>
              <a:t>EX forwarding</a:t>
            </a:r>
            <a:r>
              <a:rPr lang="en-US" dirty="0" smtClean="0"/>
              <a:t>)</a:t>
            </a:r>
          </a:p>
          <a:p>
            <a:pPr lvl="1"/>
            <a:r>
              <a:rPr lang="en-US" smtClean="0"/>
              <a:t>RAW hazard requires </a:t>
            </a:r>
            <a:r>
              <a:rPr lang="en-US" dirty="0" smtClean="0"/>
              <a:t>a 2 cycle stall </a:t>
            </a:r>
            <a:r>
              <a:rPr lang="en-US" smtClean="0"/>
              <a:t>when instruction reaches </a:t>
            </a:r>
            <a:r>
              <a:rPr lang="en-US" dirty="0" smtClean="0"/>
              <a:t>the EX stage, </a:t>
            </a:r>
            <a:r>
              <a:rPr lang="en-US" smtClean="0"/>
              <a:t>waiting for the result from </a:t>
            </a:r>
            <a:r>
              <a:rPr lang="en-US" dirty="0" smtClean="0"/>
              <a:t>the DS stage </a:t>
            </a:r>
          </a:p>
          <a:p>
            <a:pPr lvl="2"/>
            <a:r>
              <a:rPr lang="en-US" dirty="0" smtClean="0"/>
              <a:t>note though that if it is a cache miss in the TC stage, then the </a:t>
            </a:r>
            <a:r>
              <a:rPr lang="en-US" smtClean="0"/>
              <a:t>EX instruction must resume after </a:t>
            </a:r>
            <a:r>
              <a:rPr lang="en-US" dirty="0" smtClean="0"/>
              <a:t>the datum is </a:t>
            </a:r>
            <a:r>
              <a:rPr lang="en-US" smtClean="0"/>
              <a:t>found lower </a:t>
            </a:r>
            <a:r>
              <a:rPr lang="en-US" dirty="0" smtClean="0"/>
              <a:t>in </a:t>
            </a:r>
            <a:r>
              <a:rPr lang="en-US" smtClean="0"/>
              <a:t>the memory hierarchy</a:t>
            </a:r>
            <a:endParaRPr lang="en-US" dirty="0" smtClean="0"/>
          </a:p>
        </p:txBody>
      </p:sp>
      <p:pic>
        <p:nvPicPr>
          <p:cNvPr id="4" name="Picture 3"/>
          <p:cNvPicPr>
            <a:picLocks noChangeAspect="1"/>
          </p:cNvPicPr>
          <p:nvPr/>
        </p:nvPicPr>
        <p:blipFill>
          <a:blip r:embed="rId2"/>
          <a:stretch>
            <a:fillRect/>
          </a:stretch>
        </p:blipFill>
        <p:spPr>
          <a:xfrm>
            <a:off x="1018357" y="3886200"/>
            <a:ext cx="7133846" cy="2811789"/>
          </a:xfrm>
          <a:prstGeom prst="rect">
            <a:avLst/>
          </a:prstGeom>
        </p:spPr>
      </p:pic>
    </p:spTree>
    <p:extLst>
      <p:ext uri="{BB962C8B-B14F-4D97-AF65-F5344CB8AC3E}">
        <p14:creationId xmlns:p14="http://schemas.microsoft.com/office/powerpoint/2010/main" val="3237596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Branch </a:t>
            </a:r>
            <a:r>
              <a:rPr lang="en-US" dirty="0" smtClean="0"/>
              <a:t>Penalties</a:t>
            </a:r>
            <a:endParaRPr lang="en-US" dirty="0"/>
          </a:p>
        </p:txBody>
      </p:sp>
      <p:sp>
        <p:nvSpPr>
          <p:cNvPr id="3" name="Content Placeholder 2"/>
          <p:cNvSpPr>
            <a:spLocks noGrp="1"/>
          </p:cNvSpPr>
          <p:nvPr>
            <p:ph idx="1"/>
          </p:nvPr>
        </p:nvSpPr>
        <p:spPr/>
        <p:txBody>
          <a:bodyPr>
            <a:normAutofit fontScale="92500"/>
          </a:bodyPr>
          <a:lstStyle/>
          <a:p>
            <a:r>
              <a:rPr lang="en-US" smtClean="0"/>
              <a:t>Branches are determined </a:t>
            </a:r>
            <a:r>
              <a:rPr lang="en-US" dirty="0" smtClean="0"/>
              <a:t>in the EX stage (4</a:t>
            </a:r>
            <a:r>
              <a:rPr lang="en-US" baseline="30000" dirty="0" smtClean="0"/>
              <a:t>th</a:t>
            </a:r>
            <a:r>
              <a:rPr lang="en-US" dirty="0" smtClean="0"/>
              <a:t> stage)</a:t>
            </a:r>
          </a:p>
          <a:p>
            <a:r>
              <a:rPr lang="en-US" dirty="0" smtClean="0"/>
              <a:t>Pipeline </a:t>
            </a:r>
            <a:r>
              <a:rPr lang="en-US" smtClean="0"/>
              <a:t>assumes branches are </a:t>
            </a:r>
            <a:r>
              <a:rPr lang="en-US" dirty="0" smtClean="0"/>
              <a:t>not taken</a:t>
            </a:r>
          </a:p>
          <a:p>
            <a:pPr lvl="1"/>
            <a:r>
              <a:rPr lang="en-US" dirty="0" smtClean="0"/>
              <a:t>3 cycle </a:t>
            </a:r>
            <a:r>
              <a:rPr lang="en-US" smtClean="0"/>
              <a:t>penalty for taken branches</a:t>
            </a:r>
            <a:endParaRPr lang="en-US" dirty="0" smtClean="0"/>
          </a:p>
          <a:p>
            <a:pPr lvl="1"/>
            <a:r>
              <a:rPr lang="en-US" dirty="0" smtClean="0"/>
              <a:t>0 cycle </a:t>
            </a:r>
            <a:r>
              <a:rPr lang="en-US" smtClean="0"/>
              <a:t>penalty for non-taken branches</a:t>
            </a:r>
            <a:endParaRPr lang="en-US" dirty="0" smtClean="0"/>
          </a:p>
          <a:p>
            <a:r>
              <a:rPr lang="en-US" smtClean="0"/>
              <a:t>Compiler </a:t>
            </a:r>
            <a:r>
              <a:rPr lang="en-US" dirty="0" smtClean="0"/>
              <a:t>attempts to fill the </a:t>
            </a:r>
            <a:r>
              <a:rPr lang="en-US" smtClean="0"/>
              <a:t>slot after a branch </a:t>
            </a:r>
            <a:r>
              <a:rPr lang="en-US" dirty="0" smtClean="0"/>
              <a:t>with </a:t>
            </a:r>
            <a:r>
              <a:rPr lang="en-US" smtClean="0"/>
              <a:t>a neutral instruction</a:t>
            </a:r>
            <a:endParaRPr lang="en-US" dirty="0" smtClean="0"/>
          </a:p>
          <a:p>
            <a:pPr lvl="1"/>
            <a:r>
              <a:rPr lang="en-US" dirty="0" smtClean="0"/>
              <a:t>if successful, </a:t>
            </a:r>
            <a:r>
              <a:rPr lang="en-US" smtClean="0"/>
              <a:t>taken branches </a:t>
            </a:r>
            <a:r>
              <a:rPr lang="en-US" dirty="0" smtClean="0"/>
              <a:t>have a 2 cycle penalty and </a:t>
            </a:r>
            <a:r>
              <a:rPr lang="en-US" smtClean="0"/>
              <a:t>untaken branches remain </a:t>
            </a:r>
            <a:r>
              <a:rPr lang="en-US" dirty="0" smtClean="0"/>
              <a:t>with a 0 cycle penalty</a:t>
            </a:r>
            <a:endParaRPr lang="en-US" dirty="0"/>
          </a:p>
        </p:txBody>
      </p:sp>
    </p:spTree>
    <p:extLst>
      <p:ext uri="{BB962C8B-B14F-4D97-AF65-F5344CB8AC3E}">
        <p14:creationId xmlns:p14="http://schemas.microsoft.com/office/powerpoint/2010/main" val="33798570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47288"/>
            <a:ext cx="7287649" cy="3685157"/>
          </a:xfrm>
          <a:prstGeom prst="rect">
            <a:avLst/>
          </a:prstGeom>
        </p:spPr>
      </p:pic>
      <p:pic>
        <p:nvPicPr>
          <p:cNvPr id="3" name="Picture 2"/>
          <p:cNvPicPr>
            <a:picLocks noChangeAspect="1"/>
          </p:cNvPicPr>
          <p:nvPr/>
        </p:nvPicPr>
        <p:blipFill>
          <a:blip r:embed="rId3"/>
          <a:stretch>
            <a:fillRect/>
          </a:stretch>
        </p:blipFill>
        <p:spPr>
          <a:xfrm>
            <a:off x="975432" y="3757069"/>
            <a:ext cx="7529270" cy="3102068"/>
          </a:xfrm>
          <a:prstGeom prst="rect">
            <a:avLst/>
          </a:prstGeom>
        </p:spPr>
      </p:pic>
    </p:spTree>
    <p:extLst>
      <p:ext uri="{BB962C8B-B14F-4D97-AF65-F5344CB8AC3E}">
        <p14:creationId xmlns:p14="http://schemas.microsoft.com/office/powerpoint/2010/main" val="19653216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Comparison </a:t>
            </a:r>
            <a:r>
              <a:rPr lang="en-US" dirty="0" smtClean="0"/>
              <a:t>to 5-Stage Pipeline</a:t>
            </a:r>
            <a:endParaRPr lang="en-US" dirty="0"/>
          </a:p>
        </p:txBody>
      </p:sp>
      <p:sp>
        <p:nvSpPr>
          <p:cNvPr id="3" name="Content Placeholder 2"/>
          <p:cNvSpPr>
            <a:spLocks noGrp="1"/>
          </p:cNvSpPr>
          <p:nvPr>
            <p:ph idx="1"/>
          </p:nvPr>
        </p:nvSpPr>
        <p:spPr>
          <a:xfrm>
            <a:off x="457200" y="838200"/>
            <a:ext cx="8229600" cy="5791200"/>
          </a:xfrm>
        </p:spPr>
        <p:txBody>
          <a:bodyPr>
            <a:normAutofit fontScale="92500" lnSpcReduction="10000"/>
          </a:bodyPr>
          <a:lstStyle/>
          <a:p>
            <a:r>
              <a:rPr lang="en-US" dirty="0" smtClean="0"/>
              <a:t>Being </a:t>
            </a:r>
            <a:r>
              <a:rPr lang="en-US" dirty="0" err="1" smtClean="0"/>
              <a:t>superpipelined</a:t>
            </a:r>
            <a:r>
              <a:rPr lang="en-US" dirty="0" smtClean="0"/>
              <a:t>, let’s assume the MIPS R4000 clock is 50% faster than the 5-Stage pipeline’s</a:t>
            </a:r>
          </a:p>
          <a:p>
            <a:r>
              <a:rPr lang="en-US" dirty="0" smtClean="0"/>
              <a:t>Assume a benchmark of </a:t>
            </a:r>
          </a:p>
          <a:p>
            <a:pPr lvl="1"/>
            <a:r>
              <a:rPr lang="en-US" dirty="0" smtClean="0"/>
              <a:t>30% loads (of which 80% cause RAW hazards of which 75% can be scheduled to remove 1 stall, the MIPS R4000 does not attempt to fill the second stall)</a:t>
            </a:r>
          </a:p>
          <a:p>
            <a:pPr lvl="1"/>
            <a:r>
              <a:rPr lang="en-US" dirty="0" smtClean="0"/>
              <a:t>10% stores (of which, 20% are storing values loaded from the previous instruction, this requires a 1 cycle stall in MIPS R4000, assume 50% of these can be removed through scheduling)</a:t>
            </a:r>
          </a:p>
          <a:p>
            <a:pPr lvl="1"/>
            <a:r>
              <a:rPr lang="en-US" dirty="0" smtClean="0"/>
              <a:t>40% ALU operations </a:t>
            </a:r>
          </a:p>
          <a:p>
            <a:pPr lvl="1"/>
            <a:r>
              <a:rPr lang="en-US" dirty="0" smtClean="0"/>
              <a:t>20% branches (70% are taken, of which 75% can have 1 branch delay slot filled)</a:t>
            </a:r>
            <a:endParaRPr lang="en-US" dirty="0"/>
          </a:p>
        </p:txBody>
      </p:sp>
    </p:spTree>
    <p:extLst>
      <p:ext uri="{BB962C8B-B14F-4D97-AF65-F5344CB8AC3E}">
        <p14:creationId xmlns:p14="http://schemas.microsoft.com/office/powerpoint/2010/main" val="233037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Example Comparison</a:t>
            </a:r>
            <a:endParaRPr lang="en-US" dirty="0"/>
          </a:p>
        </p:txBody>
      </p:sp>
      <p:sp>
        <p:nvSpPr>
          <p:cNvPr id="3" name="Content Placeholder 2"/>
          <p:cNvSpPr>
            <a:spLocks noGrp="1"/>
          </p:cNvSpPr>
          <p:nvPr>
            <p:ph idx="1"/>
          </p:nvPr>
        </p:nvSpPr>
        <p:spPr>
          <a:xfrm>
            <a:off x="152400" y="685800"/>
            <a:ext cx="8763000" cy="6172200"/>
          </a:xfrm>
        </p:spPr>
        <p:txBody>
          <a:bodyPr>
            <a:normAutofit fontScale="92500"/>
          </a:bodyPr>
          <a:lstStyle/>
          <a:p>
            <a:r>
              <a:rPr lang="en-US" smtClean="0"/>
              <a:t>Two processors </a:t>
            </a:r>
            <a:r>
              <a:rPr lang="en-US" dirty="0" smtClean="0"/>
              <a:t>use </a:t>
            </a:r>
            <a:r>
              <a:rPr lang="en-US" smtClean="0"/>
              <a:t>the RISC-V </a:t>
            </a:r>
            <a:r>
              <a:rPr lang="en-US" dirty="0" smtClean="0"/>
              <a:t>ISA</a:t>
            </a:r>
          </a:p>
          <a:p>
            <a:pPr lvl="1"/>
            <a:r>
              <a:rPr lang="en-US" dirty="0" smtClean="0"/>
              <a:t>both with 4 GHz clock speeds (.5 </a:t>
            </a:r>
            <a:r>
              <a:rPr lang="en-US" smtClean="0"/>
              <a:t>ns per </a:t>
            </a:r>
            <a:r>
              <a:rPr lang="en-US" dirty="0" smtClean="0"/>
              <a:t>clock cycle)</a:t>
            </a:r>
          </a:p>
          <a:p>
            <a:pPr lvl="1"/>
            <a:r>
              <a:rPr lang="en-US" smtClean="0"/>
              <a:t>pipelined processor </a:t>
            </a:r>
            <a:r>
              <a:rPr lang="en-US" dirty="0" smtClean="0"/>
              <a:t>has latency of .1 ns</a:t>
            </a:r>
          </a:p>
          <a:p>
            <a:pPr lvl="2"/>
            <a:r>
              <a:rPr lang="en-US" dirty="0" smtClean="0"/>
              <a:t>assume no stalls so CPI = 1</a:t>
            </a:r>
          </a:p>
          <a:p>
            <a:pPr lvl="1"/>
            <a:r>
              <a:rPr lang="en-US" smtClean="0"/>
              <a:t>non-pipelined processor </a:t>
            </a:r>
            <a:r>
              <a:rPr lang="en-US" dirty="0" smtClean="0"/>
              <a:t>has a CPI of </a:t>
            </a:r>
          </a:p>
          <a:p>
            <a:pPr lvl="2"/>
            <a:r>
              <a:rPr lang="en-US" dirty="0" smtClean="0"/>
              <a:t>4 </a:t>
            </a:r>
            <a:r>
              <a:rPr lang="en-US" smtClean="0"/>
              <a:t>cycles for </a:t>
            </a:r>
            <a:r>
              <a:rPr lang="en-US" dirty="0" smtClean="0"/>
              <a:t>ALU </a:t>
            </a:r>
            <a:r>
              <a:rPr lang="en-US" smtClean="0"/>
              <a:t>and branches </a:t>
            </a:r>
            <a:r>
              <a:rPr lang="en-US" dirty="0" smtClean="0"/>
              <a:t>(ALU doesn’t use the MEM stage</a:t>
            </a:r>
            <a:r>
              <a:rPr lang="en-US" smtClean="0"/>
              <a:t>, branches </a:t>
            </a:r>
            <a:r>
              <a:rPr lang="en-US" dirty="0" smtClean="0"/>
              <a:t>don’t use the WB stage) </a:t>
            </a:r>
          </a:p>
          <a:p>
            <a:pPr lvl="2"/>
            <a:r>
              <a:rPr lang="en-US" dirty="0" smtClean="0"/>
              <a:t>5 </a:t>
            </a:r>
            <a:r>
              <a:rPr lang="en-US" smtClean="0"/>
              <a:t>cycles for </a:t>
            </a:r>
            <a:r>
              <a:rPr lang="en-US" dirty="0" smtClean="0"/>
              <a:t>loads </a:t>
            </a:r>
            <a:r>
              <a:rPr lang="en-US" smtClean="0"/>
              <a:t>and stores</a:t>
            </a:r>
            <a:endParaRPr lang="en-US" dirty="0" smtClean="0"/>
          </a:p>
          <a:p>
            <a:pPr lvl="1"/>
            <a:r>
              <a:rPr lang="en-US" smtClean="0"/>
              <a:t>benchmark </a:t>
            </a:r>
            <a:r>
              <a:rPr lang="en-US" dirty="0" smtClean="0"/>
              <a:t>consists of 40% ALU, 20</a:t>
            </a:r>
            <a:r>
              <a:rPr lang="en-US" smtClean="0"/>
              <a:t>% branches</a:t>
            </a:r>
            <a:r>
              <a:rPr lang="en-US" dirty="0" smtClean="0"/>
              <a:t>, 30% loads, 10</a:t>
            </a:r>
            <a:r>
              <a:rPr lang="en-US" smtClean="0"/>
              <a:t>% stores</a:t>
            </a:r>
            <a:endParaRPr lang="en-US" dirty="0" smtClean="0"/>
          </a:p>
          <a:p>
            <a:pPr lvl="2"/>
            <a:r>
              <a:rPr lang="en-US" dirty="0" smtClean="0"/>
              <a:t>Non-pipelined CPI = 60% * 4 + 40% * 5 = 4.4</a:t>
            </a:r>
          </a:p>
          <a:p>
            <a:pPr lvl="2"/>
            <a:r>
              <a:rPr lang="en-US" dirty="0" smtClean="0"/>
              <a:t>Non-pipelined execution time =.5 ns * 4.4 * IC = 2.2 ns * IC</a:t>
            </a:r>
          </a:p>
          <a:p>
            <a:pPr lvl="2"/>
            <a:r>
              <a:rPr lang="en-US" dirty="0" smtClean="0"/>
              <a:t>Pipelined machine execution = (.5 ns + 1.ns) * 1 * IC = .6 ns * IC</a:t>
            </a:r>
          </a:p>
          <a:p>
            <a:pPr lvl="1"/>
            <a:r>
              <a:rPr lang="en-US" dirty="0" smtClean="0"/>
              <a:t>speedup of pipelined machine = 2.2 / .6 = 3.7</a:t>
            </a:r>
          </a:p>
          <a:p>
            <a:endParaRPr lang="en-US" dirty="0"/>
          </a:p>
        </p:txBody>
      </p:sp>
    </p:spTree>
    <p:extLst>
      <p:ext uri="{BB962C8B-B14F-4D97-AF65-F5344CB8AC3E}">
        <p14:creationId xmlns:p14="http://schemas.microsoft.com/office/powerpoint/2010/main" val="2897349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1" y="-152400"/>
            <a:ext cx="8229600" cy="1143000"/>
          </a:xfrm>
        </p:spPr>
        <p:txBody>
          <a:bodyPr/>
          <a:lstStyle/>
          <a:p>
            <a:r>
              <a:rPr lang="en-US" dirty="0" smtClean="0"/>
              <a:t>Solution</a:t>
            </a:r>
            <a:endParaRPr lang="en-US" dirty="0"/>
          </a:p>
        </p:txBody>
      </p:sp>
      <p:sp>
        <p:nvSpPr>
          <p:cNvPr id="3" name="Content Placeholder 2"/>
          <p:cNvSpPr>
            <a:spLocks noGrp="1"/>
          </p:cNvSpPr>
          <p:nvPr>
            <p:ph idx="1"/>
          </p:nvPr>
        </p:nvSpPr>
        <p:spPr>
          <a:xfrm>
            <a:off x="228600" y="762000"/>
            <a:ext cx="8686800" cy="6096000"/>
          </a:xfrm>
        </p:spPr>
        <p:txBody>
          <a:bodyPr>
            <a:normAutofit/>
          </a:bodyPr>
          <a:lstStyle/>
          <a:p>
            <a:r>
              <a:rPr lang="en-US" dirty="0" smtClean="0"/>
              <a:t>5-stage pipeline CPI</a:t>
            </a:r>
          </a:p>
          <a:p>
            <a:pPr lvl="1"/>
            <a:r>
              <a:rPr lang="en-US" dirty="0" smtClean="0"/>
              <a:t>1 + 30% * 80% * </a:t>
            </a:r>
            <a:r>
              <a:rPr lang="en-US" dirty="0" smtClean="0"/>
              <a:t>25% </a:t>
            </a:r>
            <a:r>
              <a:rPr lang="en-US" dirty="0" smtClean="0"/>
              <a:t>+ 20% * 25% = </a:t>
            </a:r>
            <a:r>
              <a:rPr lang="en-US" dirty="0" smtClean="0"/>
              <a:t>1.11</a:t>
            </a:r>
            <a:endParaRPr lang="en-US" dirty="0" smtClean="0"/>
          </a:p>
          <a:p>
            <a:r>
              <a:rPr lang="en-US" dirty="0" smtClean="0"/>
              <a:t>MIPS R4000 CPI </a:t>
            </a:r>
          </a:p>
          <a:p>
            <a:pPr lvl="1"/>
            <a:r>
              <a:rPr lang="en-US" dirty="0" smtClean="0"/>
              <a:t>1 + 30% * 80% * </a:t>
            </a:r>
            <a:r>
              <a:rPr lang="en-US" dirty="0" smtClean="0"/>
              <a:t>75% </a:t>
            </a:r>
            <a:r>
              <a:rPr lang="en-US" dirty="0" smtClean="0"/>
              <a:t>* 1 + 30% * 80% * </a:t>
            </a:r>
            <a:r>
              <a:rPr lang="en-US" dirty="0" smtClean="0"/>
              <a:t>25% </a:t>
            </a:r>
            <a:r>
              <a:rPr lang="en-US" dirty="0" smtClean="0"/>
              <a:t>* 2 + 10% * 20% * 50% * 1 + 20% * 30% * 0 + 20% * 70% * 75% * 2 + 20% * 70% * 25% * 3 = </a:t>
            </a:r>
            <a:r>
              <a:rPr lang="en-US" dirty="0" smtClean="0"/>
              <a:t>1.625</a:t>
            </a:r>
            <a:endParaRPr lang="en-US" dirty="0" smtClean="0"/>
          </a:p>
          <a:p>
            <a:r>
              <a:rPr lang="en-US" dirty="0" smtClean="0"/>
              <a:t>Since the MIPS R4000 clock speed is twice as fast, we have the following CPU times</a:t>
            </a:r>
          </a:p>
          <a:p>
            <a:pPr lvl="1"/>
            <a:r>
              <a:rPr lang="en-US" dirty="0" smtClean="0"/>
              <a:t>5-stage pipeline = IC * </a:t>
            </a:r>
            <a:r>
              <a:rPr lang="en-US" dirty="0" smtClean="0"/>
              <a:t>1.11 </a:t>
            </a:r>
            <a:r>
              <a:rPr lang="en-US" dirty="0" smtClean="0"/>
              <a:t>* CCT * 1.5</a:t>
            </a:r>
          </a:p>
          <a:p>
            <a:pPr lvl="1"/>
            <a:r>
              <a:rPr lang="en-US" dirty="0" smtClean="0"/>
              <a:t>MIPS R4000 = IC * 1.661 * CCT</a:t>
            </a:r>
          </a:p>
          <a:p>
            <a:pPr lvl="1"/>
            <a:r>
              <a:rPr lang="en-US" dirty="0" smtClean="0"/>
              <a:t>The MIPS R4000 is faster by </a:t>
            </a:r>
            <a:r>
              <a:rPr lang="en-US" dirty="0" smtClean="0"/>
              <a:t>1.11 </a:t>
            </a:r>
            <a:r>
              <a:rPr lang="en-US" dirty="0" smtClean="0"/>
              <a:t>* 1.5 / </a:t>
            </a:r>
            <a:r>
              <a:rPr lang="en-US" dirty="0" smtClean="0"/>
              <a:t>1.625 </a:t>
            </a:r>
            <a:r>
              <a:rPr lang="en-US" dirty="0" smtClean="0"/>
              <a:t>= </a:t>
            </a:r>
            <a:r>
              <a:rPr lang="en-US" dirty="0" smtClean="0"/>
              <a:t>1.025 (2.5</a:t>
            </a:r>
            <a:r>
              <a:rPr lang="en-US" dirty="0" smtClean="0"/>
              <a:t>% faster)</a:t>
            </a:r>
          </a:p>
          <a:p>
            <a:pPr lvl="1"/>
            <a:endParaRPr lang="en-US" dirty="0"/>
          </a:p>
        </p:txBody>
      </p:sp>
    </p:spTree>
    <p:extLst>
      <p:ext uri="{BB962C8B-B14F-4D97-AF65-F5344CB8AC3E}">
        <p14:creationId xmlns:p14="http://schemas.microsoft.com/office/powerpoint/2010/main" val="3541554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
            <a:ext cx="8229600" cy="1143000"/>
          </a:xfrm>
        </p:spPr>
        <p:txBody>
          <a:bodyPr/>
          <a:lstStyle/>
          <a:p>
            <a:r>
              <a:rPr lang="en-US" smtClean="0"/>
              <a:t>More </a:t>
            </a:r>
            <a:r>
              <a:rPr lang="en-US" dirty="0" smtClean="0"/>
              <a:t>on </a:t>
            </a:r>
            <a:r>
              <a:rPr lang="en-US" smtClean="0"/>
              <a:t>the R4000</a:t>
            </a:r>
            <a:endParaRPr lang="en-US" dirty="0"/>
          </a:p>
        </p:txBody>
      </p:sp>
      <p:sp>
        <p:nvSpPr>
          <p:cNvPr id="3" name="Content Placeholder 2"/>
          <p:cNvSpPr>
            <a:spLocks noGrp="1"/>
          </p:cNvSpPr>
          <p:nvPr>
            <p:ph idx="1"/>
          </p:nvPr>
        </p:nvSpPr>
        <p:spPr>
          <a:xfrm>
            <a:off x="457200" y="838200"/>
            <a:ext cx="8229600" cy="6019800"/>
          </a:xfrm>
        </p:spPr>
        <p:txBody>
          <a:bodyPr>
            <a:normAutofit fontScale="92500" lnSpcReduction="20000"/>
          </a:bodyPr>
          <a:lstStyle/>
          <a:p>
            <a:r>
              <a:rPr lang="en-US" dirty="0" smtClean="0"/>
              <a:t>The </a:t>
            </a:r>
            <a:r>
              <a:rPr lang="en-US" smtClean="0"/>
              <a:t>FP version </a:t>
            </a:r>
            <a:r>
              <a:rPr lang="en-US" dirty="0" smtClean="0"/>
              <a:t>of the pipeline </a:t>
            </a:r>
            <a:r>
              <a:rPr lang="en-US" smtClean="0"/>
              <a:t>is similar </a:t>
            </a:r>
            <a:r>
              <a:rPr lang="en-US" dirty="0" smtClean="0"/>
              <a:t>to the 5-stage pipeline</a:t>
            </a:r>
          </a:p>
          <a:p>
            <a:pPr lvl="1"/>
            <a:r>
              <a:rPr lang="en-US" smtClean="0"/>
              <a:t>separate </a:t>
            </a:r>
            <a:r>
              <a:rPr lang="en-US" dirty="0" smtClean="0"/>
              <a:t>units</a:t>
            </a:r>
          </a:p>
          <a:p>
            <a:pPr lvl="1"/>
            <a:r>
              <a:rPr lang="en-US" dirty="0"/>
              <a:t>o</a:t>
            </a:r>
            <a:r>
              <a:rPr lang="en-US" dirty="0" smtClean="0"/>
              <a:t>ut </a:t>
            </a:r>
            <a:r>
              <a:rPr lang="en-US" smtClean="0"/>
              <a:t>of order completion permitted</a:t>
            </a:r>
            <a:endParaRPr lang="en-US" dirty="0" smtClean="0"/>
          </a:p>
          <a:p>
            <a:pPr lvl="1"/>
            <a:r>
              <a:rPr lang="en-US" dirty="0" smtClean="0"/>
              <a:t>FP </a:t>
            </a:r>
            <a:r>
              <a:rPr lang="en-US" smtClean="0"/>
              <a:t>units are </a:t>
            </a:r>
            <a:r>
              <a:rPr lang="en-US" dirty="0" smtClean="0"/>
              <a:t>pipelined</a:t>
            </a:r>
          </a:p>
          <a:p>
            <a:pPr lvl="1"/>
            <a:r>
              <a:rPr lang="en-US" smtClean="0"/>
              <a:t>forwarding available from </a:t>
            </a:r>
            <a:r>
              <a:rPr lang="en-US" dirty="0" smtClean="0"/>
              <a:t>end of unit to beginning of EX stage</a:t>
            </a:r>
          </a:p>
          <a:p>
            <a:pPr lvl="2"/>
            <a:r>
              <a:rPr lang="en-US" smtClean="0"/>
              <a:t>details are </a:t>
            </a:r>
            <a:r>
              <a:rPr lang="en-US" dirty="0" smtClean="0"/>
              <a:t>shown </a:t>
            </a:r>
            <a:r>
              <a:rPr lang="en-US" smtClean="0"/>
              <a:t>in figures </a:t>
            </a:r>
            <a:r>
              <a:rPr lang="en-US" dirty="0" smtClean="0"/>
              <a:t>C.41-C.46 on pages C-60 – C-63, we skip </a:t>
            </a:r>
            <a:r>
              <a:rPr lang="en-US" smtClean="0"/>
              <a:t>them here</a:t>
            </a:r>
            <a:endParaRPr lang="en-US" dirty="0" smtClean="0"/>
          </a:p>
          <a:p>
            <a:r>
              <a:rPr lang="en-US" smtClean="0"/>
              <a:t>Recall </a:t>
            </a:r>
            <a:r>
              <a:rPr lang="en-US" dirty="0" smtClean="0"/>
              <a:t>the ideal </a:t>
            </a:r>
            <a:r>
              <a:rPr lang="en-US" smtClean="0"/>
              <a:t>CPI for </a:t>
            </a:r>
            <a:r>
              <a:rPr lang="en-US" dirty="0" smtClean="0"/>
              <a:t>a pipelined machine is 1.0</a:t>
            </a:r>
          </a:p>
          <a:p>
            <a:pPr lvl="1"/>
            <a:r>
              <a:rPr lang="en-US" smtClean="0"/>
              <a:t>various benchmarks </a:t>
            </a:r>
            <a:r>
              <a:rPr lang="en-US" dirty="0" smtClean="0"/>
              <a:t>have a </a:t>
            </a:r>
            <a:r>
              <a:rPr lang="en-US" smtClean="0"/>
              <a:t>CPI ranging from slightly over </a:t>
            </a:r>
            <a:r>
              <a:rPr lang="en-US" dirty="0" smtClean="0"/>
              <a:t>1.0 </a:t>
            </a:r>
            <a:r>
              <a:rPr lang="en-US" smtClean="0"/>
              <a:t>(compress</a:t>
            </a:r>
            <a:r>
              <a:rPr lang="en-US" dirty="0" smtClean="0"/>
              <a:t>) to about 2.7 (</a:t>
            </a:r>
            <a:r>
              <a:rPr lang="en-US" dirty="0" err="1" smtClean="0"/>
              <a:t>doduc</a:t>
            </a:r>
            <a:r>
              <a:rPr lang="en-US" dirty="0" smtClean="0"/>
              <a:t>)</a:t>
            </a:r>
          </a:p>
          <a:p>
            <a:pPr lvl="2"/>
            <a:r>
              <a:rPr lang="en-US" dirty="0" smtClean="0"/>
              <a:t>most of the </a:t>
            </a:r>
            <a:r>
              <a:rPr lang="en-US" smtClean="0"/>
              <a:t>stalls are </a:t>
            </a:r>
            <a:r>
              <a:rPr lang="en-US" dirty="0" smtClean="0"/>
              <a:t>due to </a:t>
            </a:r>
            <a:r>
              <a:rPr lang="en-US" smtClean="0"/>
              <a:t>FP operations</a:t>
            </a:r>
            <a:endParaRPr lang="en-US" dirty="0" smtClean="0"/>
          </a:p>
          <a:p>
            <a:pPr lvl="2"/>
            <a:r>
              <a:rPr lang="en-US" smtClean="0"/>
              <a:t>the average branch delay for a benchmark </a:t>
            </a:r>
            <a:r>
              <a:rPr lang="en-US" dirty="0" smtClean="0"/>
              <a:t>is 0.36</a:t>
            </a:r>
          </a:p>
          <a:p>
            <a:pPr lvl="2"/>
            <a:r>
              <a:rPr lang="en-US" dirty="0" smtClean="0"/>
              <a:t>details shown </a:t>
            </a:r>
            <a:r>
              <a:rPr lang="en-US" smtClean="0"/>
              <a:t>in figures </a:t>
            </a:r>
            <a:r>
              <a:rPr lang="en-US" dirty="0" smtClean="0"/>
              <a:t>C.47 and C.48 on page C-64</a:t>
            </a:r>
            <a:endParaRPr lang="en-US" dirty="0"/>
          </a:p>
        </p:txBody>
      </p:sp>
    </p:spTree>
    <p:extLst>
      <p:ext uri="{BB962C8B-B14F-4D97-AF65-F5344CB8AC3E}">
        <p14:creationId xmlns:p14="http://schemas.microsoft.com/office/powerpoint/2010/main" val="4044556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152400"/>
            <a:ext cx="8229600" cy="1143000"/>
          </a:xfrm>
        </p:spPr>
        <p:txBody>
          <a:bodyPr/>
          <a:lstStyle/>
          <a:p>
            <a:r>
              <a:rPr lang="en-US" dirty="0" smtClean="0"/>
              <a:t>Dynamic Scheduling in Pipelines</a:t>
            </a:r>
            <a:endParaRPr lang="en-US" dirty="0"/>
          </a:p>
        </p:txBody>
      </p:sp>
      <p:sp>
        <p:nvSpPr>
          <p:cNvPr id="3" name="Content Placeholder 2"/>
          <p:cNvSpPr>
            <a:spLocks noGrp="1"/>
          </p:cNvSpPr>
          <p:nvPr>
            <p:ph idx="1"/>
          </p:nvPr>
        </p:nvSpPr>
        <p:spPr>
          <a:xfrm>
            <a:off x="152400" y="838200"/>
            <a:ext cx="8839200" cy="6019800"/>
          </a:xfrm>
        </p:spPr>
        <p:txBody>
          <a:bodyPr>
            <a:normAutofit fontScale="92500" lnSpcReduction="10000"/>
          </a:bodyPr>
          <a:lstStyle/>
          <a:p>
            <a:r>
              <a:rPr lang="en-US" dirty="0" smtClean="0"/>
              <a:t>We study this in detail </a:t>
            </a:r>
            <a:r>
              <a:rPr lang="en-US" smtClean="0"/>
              <a:t>in chapter </a:t>
            </a:r>
            <a:r>
              <a:rPr lang="en-US" dirty="0" smtClean="0"/>
              <a:t>3</a:t>
            </a:r>
          </a:p>
          <a:p>
            <a:pPr lvl="1"/>
            <a:r>
              <a:rPr lang="en-US" dirty="0" smtClean="0"/>
              <a:t>static scheduling has </a:t>
            </a:r>
            <a:r>
              <a:rPr lang="en-US" smtClean="0"/>
              <a:t>the compiler rearranging instructions to remove </a:t>
            </a:r>
            <a:r>
              <a:rPr lang="en-US" dirty="0" smtClean="0"/>
              <a:t>stalling situations</a:t>
            </a:r>
          </a:p>
          <a:p>
            <a:pPr lvl="1"/>
            <a:r>
              <a:rPr lang="en-US" dirty="0"/>
              <a:t>d</a:t>
            </a:r>
            <a:r>
              <a:rPr lang="en-US" dirty="0" smtClean="0"/>
              <a:t>ynamic </a:t>
            </a:r>
            <a:r>
              <a:rPr lang="en-US" smtClean="0"/>
              <a:t>scheduling requires hardware </a:t>
            </a:r>
            <a:r>
              <a:rPr lang="en-US" dirty="0" smtClean="0"/>
              <a:t>to </a:t>
            </a:r>
            <a:r>
              <a:rPr lang="en-US" smtClean="0"/>
              <a:t>select instructions </a:t>
            </a:r>
            <a:r>
              <a:rPr lang="en-US" dirty="0" smtClean="0"/>
              <a:t>to launch down the pipeline (known as issuing)</a:t>
            </a:r>
          </a:p>
          <a:p>
            <a:pPr lvl="1"/>
            <a:r>
              <a:rPr lang="en-US" dirty="0"/>
              <a:t>h</a:t>
            </a:r>
            <a:r>
              <a:rPr lang="en-US" dirty="0" smtClean="0"/>
              <a:t>aving fetched </a:t>
            </a:r>
            <a:r>
              <a:rPr lang="en-US" smtClean="0"/>
              <a:t>an instruction </a:t>
            </a:r>
            <a:r>
              <a:rPr lang="en-US" dirty="0" smtClean="0"/>
              <a:t>in the IF stage, the ID stage</a:t>
            </a:r>
          </a:p>
          <a:p>
            <a:pPr lvl="2"/>
            <a:r>
              <a:rPr lang="en-US" dirty="0" smtClean="0"/>
              <a:t>decodes </a:t>
            </a:r>
            <a:r>
              <a:rPr lang="en-US" smtClean="0"/>
              <a:t>the instruction to determine what hardware is required </a:t>
            </a:r>
            <a:endParaRPr lang="en-US" dirty="0" smtClean="0"/>
          </a:p>
          <a:p>
            <a:pPr lvl="2"/>
            <a:r>
              <a:rPr lang="en-US" smtClean="0"/>
              <a:t>checks for structural hazards </a:t>
            </a:r>
            <a:r>
              <a:rPr lang="en-US" dirty="0" smtClean="0"/>
              <a:t>(is </a:t>
            </a:r>
            <a:r>
              <a:rPr lang="en-US" smtClean="0"/>
              <a:t>the appropriate </a:t>
            </a:r>
            <a:r>
              <a:rPr lang="en-US" dirty="0" smtClean="0"/>
              <a:t>functional unit available?), if so, issues </a:t>
            </a:r>
            <a:r>
              <a:rPr lang="en-US" smtClean="0"/>
              <a:t>the instruction </a:t>
            </a:r>
            <a:r>
              <a:rPr lang="en-US" dirty="0" smtClean="0"/>
              <a:t>to that unit (EX, FP add, FP/</a:t>
            </a:r>
            <a:r>
              <a:rPr lang="en-US" dirty="0" err="1" smtClean="0"/>
              <a:t>int</a:t>
            </a:r>
            <a:r>
              <a:rPr lang="en-US" dirty="0" smtClean="0"/>
              <a:t> </a:t>
            </a:r>
            <a:r>
              <a:rPr lang="en-US" dirty="0" err="1" smtClean="0"/>
              <a:t>mult</a:t>
            </a:r>
            <a:r>
              <a:rPr lang="en-US" dirty="0" smtClean="0"/>
              <a:t>, FP/</a:t>
            </a:r>
            <a:r>
              <a:rPr lang="en-US" dirty="0" err="1" smtClean="0"/>
              <a:t>int</a:t>
            </a:r>
            <a:r>
              <a:rPr lang="en-US" dirty="0"/>
              <a:t> </a:t>
            </a:r>
            <a:r>
              <a:rPr lang="en-US" dirty="0" smtClean="0"/>
              <a:t>divide)</a:t>
            </a:r>
          </a:p>
          <a:p>
            <a:pPr lvl="2"/>
            <a:r>
              <a:rPr lang="en-US" smtClean="0"/>
              <a:t>operands are read </a:t>
            </a:r>
            <a:r>
              <a:rPr lang="en-US" dirty="0" smtClean="0"/>
              <a:t>at the functional unit itself once they become </a:t>
            </a:r>
            <a:r>
              <a:rPr lang="en-US" smtClean="0"/>
              <a:t>available from their source </a:t>
            </a:r>
            <a:r>
              <a:rPr lang="en-US" dirty="0" smtClean="0"/>
              <a:t>(load unit</a:t>
            </a:r>
            <a:r>
              <a:rPr lang="en-US" smtClean="0"/>
              <a:t>, other </a:t>
            </a:r>
            <a:r>
              <a:rPr lang="en-US" dirty="0" smtClean="0"/>
              <a:t>functional unit)</a:t>
            </a:r>
          </a:p>
          <a:p>
            <a:pPr lvl="2"/>
            <a:r>
              <a:rPr lang="en-US" smtClean="0"/>
              <a:t>as operands are read later, there </a:t>
            </a:r>
            <a:r>
              <a:rPr lang="en-US" dirty="0" smtClean="0"/>
              <a:t>can </a:t>
            </a:r>
            <a:r>
              <a:rPr lang="en-US" smtClean="0"/>
              <a:t>be WAR hazards</a:t>
            </a:r>
            <a:endParaRPr lang="en-US" dirty="0" smtClean="0"/>
          </a:p>
          <a:p>
            <a:r>
              <a:rPr lang="en-US" dirty="0" smtClean="0"/>
              <a:t>Implemented in the CDC 6600 using </a:t>
            </a:r>
            <a:r>
              <a:rPr lang="en-US" smtClean="0"/>
              <a:t>a </a:t>
            </a:r>
            <a:r>
              <a:rPr lang="en-US" i="1" smtClean="0"/>
              <a:t>scoreboard</a:t>
            </a:r>
            <a:endParaRPr lang="en-US" i="1" dirty="0" smtClean="0"/>
          </a:p>
          <a:p>
            <a:pPr lvl="1"/>
            <a:r>
              <a:rPr lang="en-US" dirty="0" smtClean="0"/>
              <a:t>16 functional units (4 FP, </a:t>
            </a:r>
            <a:r>
              <a:rPr lang="en-US" smtClean="0"/>
              <a:t>5 memory</a:t>
            </a:r>
            <a:r>
              <a:rPr lang="en-US" dirty="0" smtClean="0"/>
              <a:t>, </a:t>
            </a:r>
            <a:r>
              <a:rPr lang="en-US" smtClean="0"/>
              <a:t>7 integer)</a:t>
            </a:r>
            <a:endParaRPr lang="en-US" dirty="0" smtClean="0"/>
          </a:p>
          <a:p>
            <a:pPr lvl="2"/>
            <a:endParaRPr lang="en-US" dirty="0"/>
          </a:p>
        </p:txBody>
      </p:sp>
    </p:spTree>
    <p:extLst>
      <p:ext uri="{BB962C8B-B14F-4D97-AF65-F5344CB8AC3E}">
        <p14:creationId xmlns:p14="http://schemas.microsoft.com/office/powerpoint/2010/main" val="3009366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
            <a:ext cx="8229600" cy="1143000"/>
          </a:xfrm>
        </p:spPr>
        <p:txBody>
          <a:bodyPr/>
          <a:lstStyle/>
          <a:p>
            <a:r>
              <a:rPr lang="en-US" smtClean="0"/>
              <a:t>Revised Pipeline for </a:t>
            </a:r>
            <a:r>
              <a:rPr lang="en-US" dirty="0" smtClean="0"/>
              <a:t>Dynamic Issue</a:t>
            </a:r>
            <a:endParaRPr lang="en-US" dirty="0"/>
          </a:p>
        </p:txBody>
      </p:sp>
      <p:sp>
        <p:nvSpPr>
          <p:cNvPr id="3" name="Content Placeholder 2"/>
          <p:cNvSpPr>
            <a:spLocks noGrp="1"/>
          </p:cNvSpPr>
          <p:nvPr>
            <p:ph idx="1"/>
          </p:nvPr>
        </p:nvSpPr>
        <p:spPr>
          <a:xfrm>
            <a:off x="457200" y="990600"/>
            <a:ext cx="8229600" cy="5867400"/>
          </a:xfrm>
        </p:spPr>
        <p:txBody>
          <a:bodyPr>
            <a:normAutofit fontScale="92500" lnSpcReduction="10000"/>
          </a:bodyPr>
          <a:lstStyle/>
          <a:p>
            <a:r>
              <a:rPr lang="en-US" dirty="0" smtClean="0"/>
              <a:t>IF – same </a:t>
            </a:r>
            <a:r>
              <a:rPr lang="en-US" smtClean="0"/>
              <a:t>as before</a:t>
            </a:r>
            <a:endParaRPr lang="en-US" dirty="0" smtClean="0"/>
          </a:p>
          <a:p>
            <a:r>
              <a:rPr lang="en-US" dirty="0" smtClean="0"/>
              <a:t>ID – divided into</a:t>
            </a:r>
          </a:p>
          <a:p>
            <a:pPr lvl="1"/>
            <a:r>
              <a:rPr lang="en-US" dirty="0" smtClean="0"/>
              <a:t>issue stage (issue </a:t>
            </a:r>
            <a:r>
              <a:rPr lang="en-US" smtClean="0"/>
              <a:t>to hardware </a:t>
            </a:r>
            <a:r>
              <a:rPr lang="en-US" dirty="0" smtClean="0"/>
              <a:t>unit when available)</a:t>
            </a:r>
          </a:p>
          <a:p>
            <a:pPr lvl="1"/>
            <a:r>
              <a:rPr lang="en-US" smtClean="0"/>
              <a:t>read operand </a:t>
            </a:r>
            <a:r>
              <a:rPr lang="en-US" dirty="0" smtClean="0"/>
              <a:t>(when </a:t>
            </a:r>
            <a:r>
              <a:rPr lang="en-US" smtClean="0"/>
              <a:t>data are </a:t>
            </a:r>
            <a:r>
              <a:rPr lang="en-US" dirty="0" smtClean="0"/>
              <a:t>available) </a:t>
            </a:r>
          </a:p>
          <a:p>
            <a:pPr lvl="2"/>
            <a:r>
              <a:rPr lang="en-US" smtClean="0"/>
              <a:t>watch for </a:t>
            </a:r>
            <a:r>
              <a:rPr lang="en-US" dirty="0" smtClean="0"/>
              <a:t>WAW </a:t>
            </a:r>
            <a:r>
              <a:rPr lang="en-US" smtClean="0"/>
              <a:t>and WAR hazards</a:t>
            </a:r>
            <a:endParaRPr lang="en-US" dirty="0" smtClean="0"/>
          </a:p>
          <a:p>
            <a:r>
              <a:rPr lang="en-US" dirty="0" smtClean="0"/>
              <a:t>EX – </a:t>
            </a:r>
            <a:r>
              <a:rPr lang="en-US" smtClean="0"/>
              <a:t>handled strictly </a:t>
            </a:r>
            <a:r>
              <a:rPr lang="en-US" dirty="0" smtClean="0"/>
              <a:t>within </a:t>
            </a:r>
            <a:r>
              <a:rPr lang="en-US" smtClean="0"/>
              <a:t>the hardware </a:t>
            </a:r>
            <a:r>
              <a:rPr lang="en-US" dirty="0" smtClean="0"/>
              <a:t>unit, </a:t>
            </a:r>
            <a:r>
              <a:rPr lang="en-US" smtClean="0"/>
              <a:t>including memory </a:t>
            </a:r>
            <a:r>
              <a:rPr lang="en-US" dirty="0" smtClean="0"/>
              <a:t>access </a:t>
            </a:r>
            <a:r>
              <a:rPr lang="en-US" smtClean="0"/>
              <a:t>in memory </a:t>
            </a:r>
            <a:r>
              <a:rPr lang="en-US" dirty="0" smtClean="0"/>
              <a:t>units </a:t>
            </a:r>
          </a:p>
          <a:p>
            <a:pPr lvl="1"/>
            <a:r>
              <a:rPr lang="en-US" smtClean="0"/>
              <a:t>since memory operations </a:t>
            </a:r>
            <a:r>
              <a:rPr lang="en-US" dirty="0" smtClean="0"/>
              <a:t>handled in functional units</a:t>
            </a:r>
            <a:r>
              <a:rPr lang="en-US" smtClean="0"/>
              <a:t>, there </a:t>
            </a:r>
            <a:r>
              <a:rPr lang="en-US" dirty="0" smtClean="0"/>
              <a:t>is no MEM stage</a:t>
            </a:r>
          </a:p>
          <a:p>
            <a:r>
              <a:rPr lang="en-US" dirty="0" smtClean="0"/>
              <a:t>WB </a:t>
            </a:r>
            <a:r>
              <a:rPr lang="en-US" smtClean="0"/>
              <a:t>– store result in register and forward result to other </a:t>
            </a:r>
            <a:r>
              <a:rPr lang="en-US" dirty="0" smtClean="0"/>
              <a:t>EX units</a:t>
            </a:r>
          </a:p>
          <a:p>
            <a:pPr lvl="1"/>
            <a:r>
              <a:rPr lang="en-US" smtClean="0"/>
              <a:t>if WAR hazard </a:t>
            </a:r>
            <a:r>
              <a:rPr lang="en-US" dirty="0" smtClean="0"/>
              <a:t>is detected, WB stage is postponed</a:t>
            </a:r>
          </a:p>
          <a:p>
            <a:pPr lvl="1"/>
            <a:r>
              <a:rPr lang="en-US" dirty="0" smtClean="0"/>
              <a:t>we </a:t>
            </a:r>
            <a:r>
              <a:rPr lang="en-US" smtClean="0"/>
              <a:t>will cover </a:t>
            </a:r>
            <a:r>
              <a:rPr lang="en-US" dirty="0" smtClean="0"/>
              <a:t>the details </a:t>
            </a:r>
            <a:r>
              <a:rPr lang="en-US" smtClean="0"/>
              <a:t>in chapter </a:t>
            </a:r>
            <a:r>
              <a:rPr lang="en-US" dirty="0" smtClean="0"/>
              <a:t>3</a:t>
            </a:r>
          </a:p>
          <a:p>
            <a:pPr lvl="1"/>
            <a:endParaRPr lang="en-US" dirty="0"/>
          </a:p>
        </p:txBody>
      </p:sp>
    </p:spTree>
    <p:extLst>
      <p:ext uri="{BB962C8B-B14F-4D97-AF65-F5344CB8AC3E}">
        <p14:creationId xmlns:p14="http://schemas.microsoft.com/office/powerpoint/2010/main" val="1863751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12510"/>
            <a:ext cx="8229600" cy="1143000"/>
          </a:xfrm>
        </p:spPr>
        <p:txBody>
          <a:bodyPr/>
          <a:lstStyle/>
          <a:p>
            <a:r>
              <a:rPr lang="en-US" dirty="0" smtClean="0"/>
              <a:t>Fallacies and Pitfalls</a:t>
            </a:r>
            <a:endParaRPr lang="en-US" dirty="0"/>
          </a:p>
        </p:txBody>
      </p:sp>
      <p:sp>
        <p:nvSpPr>
          <p:cNvPr id="3" name="Content Placeholder 2"/>
          <p:cNvSpPr>
            <a:spLocks noGrp="1"/>
          </p:cNvSpPr>
          <p:nvPr>
            <p:ph idx="1"/>
          </p:nvPr>
        </p:nvSpPr>
        <p:spPr>
          <a:xfrm>
            <a:off x="457200" y="990600"/>
            <a:ext cx="8229600" cy="5867400"/>
          </a:xfrm>
        </p:spPr>
        <p:txBody>
          <a:bodyPr>
            <a:normAutofit fontScale="92500" lnSpcReduction="10000"/>
          </a:bodyPr>
          <a:lstStyle/>
          <a:p>
            <a:r>
              <a:rPr lang="en-US" dirty="0" smtClean="0"/>
              <a:t>P:  Unexpected execution sequences can cause unexpected </a:t>
            </a:r>
            <a:r>
              <a:rPr lang="en-US" smtClean="0"/>
              <a:t>data hazards (primarily </a:t>
            </a:r>
            <a:r>
              <a:rPr lang="en-US" dirty="0" smtClean="0"/>
              <a:t>WAW)</a:t>
            </a:r>
          </a:p>
          <a:p>
            <a:r>
              <a:rPr lang="en-US" dirty="0" smtClean="0"/>
              <a:t>P:  Extensive pipelining can </a:t>
            </a:r>
            <a:r>
              <a:rPr lang="en-US" smtClean="0"/>
              <a:t>impact other </a:t>
            </a:r>
            <a:r>
              <a:rPr lang="en-US" dirty="0" smtClean="0"/>
              <a:t>aspects of a design</a:t>
            </a:r>
          </a:p>
          <a:p>
            <a:pPr lvl="1"/>
            <a:r>
              <a:rPr lang="en-US" smtClean="0"/>
              <a:t>longer </a:t>
            </a:r>
            <a:r>
              <a:rPr lang="en-US" dirty="0" smtClean="0"/>
              <a:t>pipelines tend to </a:t>
            </a:r>
            <a:r>
              <a:rPr lang="en-US" smtClean="0"/>
              <a:t>have faster </a:t>
            </a:r>
            <a:r>
              <a:rPr lang="en-US" dirty="0" smtClean="0"/>
              <a:t>clock speeds </a:t>
            </a:r>
            <a:r>
              <a:rPr lang="en-US" smtClean="0"/>
              <a:t>but are more </a:t>
            </a:r>
            <a:r>
              <a:rPr lang="en-US" dirty="0" smtClean="0"/>
              <a:t>susceptible to stalls – we saw that the 5-stage pipeline and the </a:t>
            </a:r>
            <a:r>
              <a:rPr lang="en-US" smtClean="0"/>
              <a:t>MIPS R4000 had similar performances </a:t>
            </a:r>
            <a:r>
              <a:rPr lang="en-US" dirty="0" smtClean="0"/>
              <a:t>but the </a:t>
            </a:r>
            <a:r>
              <a:rPr lang="en-US" smtClean="0"/>
              <a:t>MIPS R4000 was more </a:t>
            </a:r>
            <a:r>
              <a:rPr lang="en-US" dirty="0" smtClean="0"/>
              <a:t>costly to build</a:t>
            </a:r>
          </a:p>
          <a:p>
            <a:r>
              <a:rPr lang="en-US" dirty="0" smtClean="0"/>
              <a:t>P:  Evaluating </a:t>
            </a:r>
            <a:r>
              <a:rPr lang="en-US" smtClean="0"/>
              <a:t>dynamic or </a:t>
            </a:r>
            <a:r>
              <a:rPr lang="en-US" dirty="0" smtClean="0"/>
              <a:t>static scheduling of </a:t>
            </a:r>
            <a:r>
              <a:rPr lang="en-US" dirty="0" err="1" smtClean="0"/>
              <a:t>unoptimized</a:t>
            </a:r>
            <a:r>
              <a:rPr lang="en-US" dirty="0" smtClean="0"/>
              <a:t> code</a:t>
            </a:r>
          </a:p>
          <a:p>
            <a:pPr lvl="1"/>
            <a:r>
              <a:rPr lang="en-US" dirty="0" smtClean="0"/>
              <a:t>we need </a:t>
            </a:r>
            <a:r>
              <a:rPr lang="en-US" smtClean="0"/>
              <a:t>the compiler’s </a:t>
            </a:r>
            <a:r>
              <a:rPr lang="en-US" dirty="0" smtClean="0"/>
              <a:t>assistance to take the most advantage of the pipeline, without that</a:t>
            </a:r>
            <a:r>
              <a:rPr lang="en-US" smtClean="0"/>
              <a:t>, results </a:t>
            </a:r>
            <a:r>
              <a:rPr lang="en-US" dirty="0" smtClean="0"/>
              <a:t>may not </a:t>
            </a:r>
            <a:r>
              <a:rPr lang="en-US" smtClean="0"/>
              <a:t>be encouraging</a:t>
            </a:r>
            <a:endParaRPr lang="en-US" dirty="0"/>
          </a:p>
        </p:txBody>
      </p:sp>
    </p:spTree>
    <p:extLst>
      <p:ext uri="{BB962C8B-B14F-4D97-AF65-F5344CB8AC3E}">
        <p14:creationId xmlns:p14="http://schemas.microsoft.com/office/powerpoint/2010/main" val="259289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152400"/>
            <a:ext cx="8229600" cy="1143000"/>
          </a:xfrm>
        </p:spPr>
        <p:txBody>
          <a:bodyPr/>
          <a:lstStyle/>
          <a:p>
            <a:r>
              <a:rPr lang="en-US" dirty="0" smtClean="0"/>
              <a:t>Assume Stalls</a:t>
            </a:r>
            <a:endParaRPr lang="en-US" dirty="0"/>
          </a:p>
        </p:txBody>
      </p:sp>
      <p:sp>
        <p:nvSpPr>
          <p:cNvPr id="3" name="Content Placeholder 2"/>
          <p:cNvSpPr>
            <a:spLocks noGrp="1"/>
          </p:cNvSpPr>
          <p:nvPr>
            <p:ph idx="1"/>
          </p:nvPr>
        </p:nvSpPr>
        <p:spPr>
          <a:xfrm>
            <a:off x="466725" y="990600"/>
            <a:ext cx="8229600" cy="5867400"/>
          </a:xfrm>
        </p:spPr>
        <p:txBody>
          <a:bodyPr>
            <a:normAutofit lnSpcReduction="10000"/>
          </a:bodyPr>
          <a:lstStyle/>
          <a:p>
            <a:r>
              <a:rPr lang="en-US" smtClean="0"/>
              <a:t>Unrealistic for </a:t>
            </a:r>
            <a:r>
              <a:rPr lang="en-US" dirty="0" smtClean="0"/>
              <a:t>a pipeline to not stall</a:t>
            </a:r>
          </a:p>
          <a:p>
            <a:r>
              <a:rPr lang="en-US" dirty="0" smtClean="0"/>
              <a:t>Assume </a:t>
            </a:r>
            <a:r>
              <a:rPr lang="en-US" smtClean="0"/>
              <a:t>stalls are needed after </a:t>
            </a:r>
            <a:r>
              <a:rPr lang="en-US" dirty="0" smtClean="0"/>
              <a:t>Loads and </a:t>
            </a:r>
            <a:r>
              <a:rPr lang="en-US" smtClean="0"/>
              <a:t>ALU operations </a:t>
            </a:r>
            <a:r>
              <a:rPr lang="en-US" dirty="0" smtClean="0"/>
              <a:t>of 2 </a:t>
            </a:r>
            <a:r>
              <a:rPr lang="en-US" smtClean="0"/>
              <a:t>cycles per instruction</a:t>
            </a:r>
            <a:endParaRPr lang="en-US" dirty="0" smtClean="0"/>
          </a:p>
          <a:p>
            <a:r>
              <a:rPr lang="en-US" smtClean="0"/>
              <a:t>Branches </a:t>
            </a:r>
            <a:r>
              <a:rPr lang="en-US" dirty="0" smtClean="0"/>
              <a:t>cause 3 cycle stalls</a:t>
            </a:r>
          </a:p>
          <a:p>
            <a:pPr lvl="1"/>
            <a:r>
              <a:rPr lang="en-US" dirty="0" smtClean="0"/>
              <a:t>pipeline CPI = 1 + 70% * 2 + 20% * 3 = 3.0</a:t>
            </a:r>
          </a:p>
          <a:p>
            <a:pPr lvl="1"/>
            <a:r>
              <a:rPr lang="en-US" dirty="0"/>
              <a:t>p</a:t>
            </a:r>
            <a:r>
              <a:rPr lang="en-US" dirty="0" smtClean="0"/>
              <a:t>ipeline execution time = 3.0 * 0.6 * IC = 1.8 * IC</a:t>
            </a:r>
          </a:p>
          <a:p>
            <a:pPr lvl="1"/>
            <a:r>
              <a:rPr lang="en-US" dirty="0"/>
              <a:t>s</a:t>
            </a:r>
            <a:r>
              <a:rPr lang="en-US" dirty="0" smtClean="0"/>
              <a:t>peedup = 2.2 / 1.8 = 1.22</a:t>
            </a:r>
          </a:p>
          <a:p>
            <a:pPr lvl="2"/>
            <a:r>
              <a:rPr lang="en-US" smtClean="0"/>
              <a:t>nearly </a:t>
            </a:r>
            <a:r>
              <a:rPr lang="en-US" dirty="0" smtClean="0"/>
              <a:t>as slow as the non-pipelined machine!</a:t>
            </a:r>
          </a:p>
          <a:p>
            <a:r>
              <a:rPr lang="en-US" dirty="0" smtClean="0"/>
              <a:t>Is the </a:t>
            </a:r>
            <a:r>
              <a:rPr lang="en-US" smtClean="0"/>
              <a:t>pipeline worth </a:t>
            </a:r>
            <a:r>
              <a:rPr lang="en-US" dirty="0" smtClean="0"/>
              <a:t>it?</a:t>
            </a:r>
          </a:p>
          <a:p>
            <a:pPr lvl="1"/>
            <a:r>
              <a:rPr lang="en-US" dirty="0" smtClean="0"/>
              <a:t>yes, we </a:t>
            </a:r>
            <a:r>
              <a:rPr lang="en-US" smtClean="0"/>
              <a:t>can reduce the number </a:t>
            </a:r>
            <a:r>
              <a:rPr lang="en-US" dirty="0" smtClean="0"/>
              <a:t>of stalls by modifying </a:t>
            </a:r>
            <a:r>
              <a:rPr lang="en-US" smtClean="0"/>
              <a:t>the hardware </a:t>
            </a:r>
            <a:r>
              <a:rPr lang="en-US" dirty="0" smtClean="0"/>
              <a:t>and using </a:t>
            </a:r>
            <a:r>
              <a:rPr lang="en-US" smtClean="0"/>
              <a:t>the compiler </a:t>
            </a:r>
            <a:r>
              <a:rPr lang="en-US" dirty="0" smtClean="0"/>
              <a:t>to optimize the code</a:t>
            </a:r>
            <a:endParaRPr lang="en-US" dirty="0"/>
          </a:p>
        </p:txBody>
      </p:sp>
    </p:spTree>
    <p:extLst>
      <p:ext uri="{BB962C8B-B14F-4D97-AF65-F5344CB8AC3E}">
        <p14:creationId xmlns:p14="http://schemas.microsoft.com/office/powerpoint/2010/main" val="73479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Problems </a:t>
            </a:r>
            <a:r>
              <a:rPr lang="en-US" dirty="0" smtClean="0"/>
              <a:t>with the Pipeline</a:t>
            </a:r>
            <a:endParaRPr lang="en-US" dirty="0"/>
          </a:p>
        </p:txBody>
      </p:sp>
      <p:sp>
        <p:nvSpPr>
          <p:cNvPr id="3" name="Content Placeholder 2"/>
          <p:cNvSpPr>
            <a:spLocks noGrp="1"/>
          </p:cNvSpPr>
          <p:nvPr>
            <p:ph idx="1"/>
          </p:nvPr>
        </p:nvSpPr>
        <p:spPr>
          <a:xfrm>
            <a:off x="152400" y="762000"/>
            <a:ext cx="8839200" cy="6096000"/>
          </a:xfrm>
        </p:spPr>
        <p:txBody>
          <a:bodyPr>
            <a:normAutofit fontScale="92500" lnSpcReduction="20000"/>
          </a:bodyPr>
          <a:lstStyle/>
          <a:p>
            <a:r>
              <a:rPr lang="en-US" smtClean="0"/>
              <a:t>Instructions might try to alter </a:t>
            </a:r>
            <a:r>
              <a:rPr lang="en-US" dirty="0" smtClean="0"/>
              <a:t>the PC at the same time</a:t>
            </a:r>
          </a:p>
          <a:p>
            <a:pPr lvl="1"/>
            <a:r>
              <a:rPr lang="en-US" smtClean="0"/>
              <a:t>PC incremented </a:t>
            </a:r>
            <a:r>
              <a:rPr lang="en-US" dirty="0" smtClean="0"/>
              <a:t>in IF</a:t>
            </a:r>
          </a:p>
          <a:p>
            <a:pPr lvl="1"/>
            <a:r>
              <a:rPr lang="en-US" smtClean="0"/>
              <a:t>branch instruction </a:t>
            </a:r>
            <a:r>
              <a:rPr lang="en-US" dirty="0" smtClean="0"/>
              <a:t>in EX </a:t>
            </a:r>
            <a:r>
              <a:rPr lang="en-US" smtClean="0"/>
              <a:t>could alter </a:t>
            </a:r>
            <a:r>
              <a:rPr lang="en-US" dirty="0" smtClean="0"/>
              <a:t>the PC</a:t>
            </a:r>
          </a:p>
          <a:p>
            <a:pPr lvl="1"/>
            <a:r>
              <a:rPr lang="en-US" dirty="0" smtClean="0"/>
              <a:t>use a MUX (in the MEM stage) to decide which PC to use</a:t>
            </a:r>
          </a:p>
          <a:p>
            <a:r>
              <a:rPr lang="en-US" smtClean="0"/>
              <a:t>Two instructions </a:t>
            </a:r>
            <a:r>
              <a:rPr lang="en-US" dirty="0" smtClean="0"/>
              <a:t>could attempt to </a:t>
            </a:r>
            <a:r>
              <a:rPr lang="en-US" smtClean="0"/>
              <a:t>access memory </a:t>
            </a:r>
            <a:r>
              <a:rPr lang="en-US" dirty="0" smtClean="0"/>
              <a:t>at the same time</a:t>
            </a:r>
          </a:p>
          <a:p>
            <a:pPr lvl="1"/>
            <a:r>
              <a:rPr lang="en-US" smtClean="0"/>
              <a:t>instruction </a:t>
            </a:r>
            <a:r>
              <a:rPr lang="en-US" dirty="0" smtClean="0"/>
              <a:t>fetch in IF and data access in MEM</a:t>
            </a:r>
          </a:p>
          <a:p>
            <a:pPr lvl="1"/>
            <a:r>
              <a:rPr lang="en-US" dirty="0" smtClean="0"/>
              <a:t>use </a:t>
            </a:r>
            <a:r>
              <a:rPr lang="en-US" smtClean="0"/>
              <a:t>2 separate </a:t>
            </a:r>
            <a:r>
              <a:rPr lang="en-US" dirty="0" smtClean="0"/>
              <a:t>caches, </a:t>
            </a:r>
            <a:r>
              <a:rPr lang="en-US" smtClean="0"/>
              <a:t>an instruction cache for </a:t>
            </a:r>
            <a:r>
              <a:rPr lang="en-US" dirty="0" smtClean="0"/>
              <a:t>the IF stage and a data </a:t>
            </a:r>
            <a:r>
              <a:rPr lang="en-US" smtClean="0"/>
              <a:t>cache for </a:t>
            </a:r>
            <a:r>
              <a:rPr lang="en-US" dirty="0" smtClean="0"/>
              <a:t>the MEM stage</a:t>
            </a:r>
          </a:p>
          <a:p>
            <a:r>
              <a:rPr lang="en-US" dirty="0" smtClean="0"/>
              <a:t>Stages </a:t>
            </a:r>
            <a:r>
              <a:rPr lang="en-US" smtClean="0"/>
              <a:t>take different </a:t>
            </a:r>
            <a:r>
              <a:rPr lang="en-US" dirty="0" smtClean="0"/>
              <a:t>amounts of time</a:t>
            </a:r>
          </a:p>
          <a:p>
            <a:pPr lvl="1"/>
            <a:r>
              <a:rPr lang="en-US" dirty="0" smtClean="0"/>
              <a:t>set system clock to slowest stages (those that involve cache access, IF and MEM stages)</a:t>
            </a:r>
          </a:p>
          <a:p>
            <a:r>
              <a:rPr lang="en-US" smtClean="0"/>
              <a:t>Hazards</a:t>
            </a:r>
            <a:endParaRPr lang="en-US" dirty="0" smtClean="0"/>
          </a:p>
          <a:p>
            <a:pPr lvl="1"/>
            <a:r>
              <a:rPr lang="en-US" dirty="0" smtClean="0"/>
              <a:t>these cause stalls, </a:t>
            </a:r>
            <a:r>
              <a:rPr lang="en-US" smtClean="0"/>
              <a:t>we cover this shortly</a:t>
            </a:r>
            <a:endParaRPr lang="en-US" dirty="0" smtClean="0"/>
          </a:p>
        </p:txBody>
      </p:sp>
    </p:spTree>
    <p:extLst>
      <p:ext uri="{BB962C8B-B14F-4D97-AF65-F5344CB8AC3E}">
        <p14:creationId xmlns:p14="http://schemas.microsoft.com/office/powerpoint/2010/main" val="189867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Another </a:t>
            </a:r>
            <a:r>
              <a:rPr lang="en-US" dirty="0" smtClean="0"/>
              <a:t>Example</a:t>
            </a:r>
            <a:endParaRPr lang="en-US" dirty="0"/>
          </a:p>
        </p:txBody>
      </p:sp>
      <p:sp>
        <p:nvSpPr>
          <p:cNvPr id="3" name="Content Placeholder 2"/>
          <p:cNvSpPr>
            <a:spLocks noGrp="1"/>
          </p:cNvSpPr>
          <p:nvPr>
            <p:ph idx="1"/>
          </p:nvPr>
        </p:nvSpPr>
        <p:spPr>
          <a:xfrm>
            <a:off x="228600" y="838200"/>
            <a:ext cx="8763000" cy="6096000"/>
          </a:xfrm>
        </p:spPr>
        <p:txBody>
          <a:bodyPr>
            <a:normAutofit lnSpcReduction="10000"/>
          </a:bodyPr>
          <a:lstStyle/>
          <a:p>
            <a:r>
              <a:rPr lang="en-US" dirty="0" smtClean="0"/>
              <a:t>What is the </a:t>
            </a:r>
            <a:r>
              <a:rPr lang="en-US" smtClean="0"/>
              <a:t>impact different </a:t>
            </a:r>
            <a:r>
              <a:rPr lang="en-US" dirty="0" smtClean="0"/>
              <a:t>stage speeds?</a:t>
            </a:r>
          </a:p>
          <a:p>
            <a:pPr lvl="1"/>
            <a:r>
              <a:rPr lang="en-US" dirty="0" smtClean="0"/>
              <a:t>assume IF/MEM take .5 ns each, ID, WB take .35 ns each and EX takes .4 ns</a:t>
            </a:r>
          </a:p>
          <a:p>
            <a:pPr lvl="1"/>
            <a:r>
              <a:rPr lang="en-US" dirty="0" smtClean="0"/>
              <a:t>non-pipelined machine: execution </a:t>
            </a:r>
            <a:r>
              <a:rPr lang="en-US" smtClean="0"/>
              <a:t>speed varies by instruction </a:t>
            </a:r>
            <a:r>
              <a:rPr lang="en-US" dirty="0" smtClean="0"/>
              <a:t>type</a:t>
            </a:r>
          </a:p>
          <a:p>
            <a:pPr lvl="2"/>
            <a:r>
              <a:rPr lang="en-US" dirty="0" smtClean="0"/>
              <a:t>loads: all 5 stages, ALU: all but MEM</a:t>
            </a:r>
            <a:r>
              <a:rPr lang="en-US" smtClean="0"/>
              <a:t>, branches and stores</a:t>
            </a:r>
            <a:r>
              <a:rPr lang="en-US" dirty="0" smtClean="0"/>
              <a:t>: all but WB, </a:t>
            </a:r>
            <a:r>
              <a:rPr lang="en-US" smtClean="0"/>
              <a:t>time per instruction</a:t>
            </a:r>
            <a:r>
              <a:rPr lang="en-US" dirty="0" smtClean="0"/>
              <a:t>:</a:t>
            </a:r>
          </a:p>
          <a:p>
            <a:pPr lvl="3"/>
            <a:r>
              <a:rPr lang="en-US" dirty="0" smtClean="0"/>
              <a:t>loads:  .5 + .35 + .4 + .5 + .35 = 2.1 ns</a:t>
            </a:r>
          </a:p>
          <a:p>
            <a:pPr lvl="3"/>
            <a:r>
              <a:rPr lang="en-US" dirty="0" smtClean="0"/>
              <a:t>ALU:  .5 + .35 + .4 + .35 = 1.6 ns</a:t>
            </a:r>
          </a:p>
          <a:p>
            <a:pPr lvl="3"/>
            <a:r>
              <a:rPr lang="en-US" smtClean="0"/>
              <a:t>branches/stores</a:t>
            </a:r>
            <a:r>
              <a:rPr lang="en-US" dirty="0" smtClean="0"/>
              <a:t>:  .5 + .35 + .4 + .5 = 1.75 ns</a:t>
            </a:r>
          </a:p>
          <a:p>
            <a:pPr lvl="2"/>
            <a:r>
              <a:rPr lang="en-US" dirty="0" smtClean="0"/>
              <a:t>CPU execution time = </a:t>
            </a:r>
          </a:p>
          <a:p>
            <a:pPr lvl="3"/>
            <a:r>
              <a:rPr lang="en-US" dirty="0" smtClean="0"/>
              <a:t>2.1 * 30% + 1.6 * 40% + 1.75 * 30% = 1.795 ns</a:t>
            </a:r>
          </a:p>
          <a:p>
            <a:pPr lvl="2"/>
            <a:r>
              <a:rPr lang="en-US" dirty="0" smtClean="0"/>
              <a:t>pipeline machine w/ stalls </a:t>
            </a:r>
            <a:r>
              <a:rPr lang="en-US" smtClean="0"/>
              <a:t>(from previous </a:t>
            </a:r>
            <a:r>
              <a:rPr lang="en-US" dirty="0" smtClean="0"/>
              <a:t>example) has CPU execution time of 1.8</a:t>
            </a:r>
          </a:p>
          <a:p>
            <a:pPr lvl="1"/>
            <a:r>
              <a:rPr lang="en-US" dirty="0" smtClean="0"/>
              <a:t>Now the non-pipelined machine </a:t>
            </a:r>
            <a:r>
              <a:rPr lang="en-US" smtClean="0"/>
              <a:t>is faster!</a:t>
            </a:r>
            <a:endParaRPr lang="en-US" dirty="0" smtClean="0"/>
          </a:p>
        </p:txBody>
      </p:sp>
    </p:spTree>
    <p:extLst>
      <p:ext uri="{BB962C8B-B14F-4D97-AF65-F5344CB8AC3E}">
        <p14:creationId xmlns:p14="http://schemas.microsoft.com/office/powerpoint/2010/main" val="3791401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5933</Words>
  <Application>Microsoft Office PowerPoint</Application>
  <PresentationFormat>On-screen Show (4:3)</PresentationFormat>
  <Paragraphs>794</Paragraphs>
  <Slides>64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0" baseType="lpstr">
      <vt:lpstr>Arial</vt:lpstr>
      <vt:lpstr>Calibri</vt:lpstr>
      <vt:lpstr>Courier New</vt:lpstr>
      <vt:lpstr>Times New Roman</vt:lpstr>
      <vt:lpstr>Office Theme</vt:lpstr>
      <vt:lpstr>Worksheet</vt:lpstr>
      <vt:lpstr>Pipelining</vt:lpstr>
      <vt:lpstr>Pipeline Related Terms</vt:lpstr>
      <vt:lpstr>From Non-pipelined to Pipelined</vt:lpstr>
      <vt:lpstr>5-Stage Pipeline Timing Diagrams</vt:lpstr>
      <vt:lpstr>5-Stage Pipeline Performance</vt:lpstr>
      <vt:lpstr>Example Comparison</vt:lpstr>
      <vt:lpstr>Assume Stalls</vt:lpstr>
      <vt:lpstr>Problems with the Pipeline</vt:lpstr>
      <vt:lpstr>Another Example</vt:lpstr>
      <vt:lpstr>Structural Hazards</vt:lpstr>
      <vt:lpstr>Data Hazards</vt:lpstr>
      <vt:lpstr>Data Hazards</vt:lpstr>
      <vt:lpstr>Solutions</vt:lpstr>
      <vt:lpstr>Forwarding</vt:lpstr>
      <vt:lpstr>Forwarding Logic</vt:lpstr>
      <vt:lpstr>Forwarding Examples</vt:lpstr>
      <vt:lpstr>Forwarding is Not Enough</vt:lpstr>
      <vt:lpstr>Stalling Logic</vt:lpstr>
      <vt:lpstr>Examples of Forwarding/Stalling</vt:lpstr>
      <vt:lpstr>Stalling or Scheduling</vt:lpstr>
      <vt:lpstr>Impact of Stalls</vt:lpstr>
      <vt:lpstr>Continued</vt:lpstr>
      <vt:lpstr>Branch Hazards</vt:lpstr>
      <vt:lpstr>Branch Penalty</vt:lpstr>
      <vt:lpstr>Branch Penalty</vt:lpstr>
      <vt:lpstr>RISC-V Solutions to Branch Penalty</vt:lpstr>
      <vt:lpstr>Revised Hardware</vt:lpstr>
      <vt:lpstr>New Source of Stall</vt:lpstr>
      <vt:lpstr>Filling the Branch Delay Slot</vt:lpstr>
      <vt:lpstr>Impact of Branch Hazards</vt:lpstr>
      <vt:lpstr>Solution</vt:lpstr>
      <vt:lpstr>Scheduling Example</vt:lpstr>
      <vt:lpstr>Branches in Other Pipelines</vt:lpstr>
      <vt:lpstr>Why Assume Taken?</vt:lpstr>
      <vt:lpstr>Example</vt:lpstr>
      <vt:lpstr>Revised 5-Stage Pipeline</vt:lpstr>
      <vt:lpstr>Solution</vt:lpstr>
      <vt:lpstr>Another Strategy:  Speculation</vt:lpstr>
      <vt:lpstr>Implementing Speculation</vt:lpstr>
      <vt:lpstr>Poor Prediction Accuracy</vt:lpstr>
      <vt:lpstr>Miss-prediction Rate of 2-bit Predictions</vt:lpstr>
      <vt:lpstr>Floating Point</vt:lpstr>
      <vt:lpstr>New Pipeline</vt:lpstr>
      <vt:lpstr>Pipelining FP Adder</vt:lpstr>
      <vt:lpstr>New Complications</vt:lpstr>
      <vt:lpstr>New Stalls</vt:lpstr>
      <vt:lpstr>Data Hazards Revised</vt:lpstr>
      <vt:lpstr>WAW and WAR Hazards</vt:lpstr>
      <vt:lpstr>Handling WAW Hazards</vt:lpstr>
      <vt:lpstr>Handling Interrupts</vt:lpstr>
      <vt:lpstr>Simple Solution</vt:lpstr>
      <vt:lpstr>Problems</vt:lpstr>
      <vt:lpstr>Another problem:  Multiple Exceptions</vt:lpstr>
      <vt:lpstr>Other Concerns</vt:lpstr>
      <vt:lpstr>MIPS R4000 Pipeline</vt:lpstr>
      <vt:lpstr>Forwarding and Stalls</vt:lpstr>
      <vt:lpstr>Branch Penalties</vt:lpstr>
      <vt:lpstr>PowerPoint Presentation</vt:lpstr>
      <vt:lpstr>Comparison to 5-Stage Pipeline</vt:lpstr>
      <vt:lpstr>Solution</vt:lpstr>
      <vt:lpstr>More on the R4000</vt:lpstr>
      <vt:lpstr>Dynamic Scheduling in Pipelines</vt:lpstr>
      <vt:lpstr>Revised Pipeline for Dynamic Issue</vt:lpstr>
      <vt:lpstr>Fallacies and Pitfalls</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Pipelining</dc:title>
  <dc:creator>Administrator</dc:creator>
  <cp:lastModifiedBy>Richard Fox</cp:lastModifiedBy>
  <cp:revision>72</cp:revision>
  <dcterms:created xsi:type="dcterms:W3CDTF">2012-03-27T12:58:26Z</dcterms:created>
  <dcterms:modified xsi:type="dcterms:W3CDTF">2019-02-11T14:13:21Z</dcterms:modified>
</cp:coreProperties>
</file>