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68" r:id="rId4"/>
    <p:sldId id="264" r:id="rId5"/>
    <p:sldId id="269" r:id="rId6"/>
    <p:sldId id="270" r:id="rId7"/>
    <p:sldId id="271" r:id="rId8"/>
    <p:sldId id="273" r:id="rId9"/>
    <p:sldId id="274" r:id="rId10"/>
    <p:sldId id="275" r:id="rId11"/>
    <p:sldId id="272" r:id="rId12"/>
    <p:sldId id="276" r:id="rId13"/>
    <p:sldId id="277" r:id="rId14"/>
    <p:sldId id="278" r:id="rId15"/>
    <p:sldId id="279" r:id="rId16"/>
    <p:sldId id="280" r:id="rId17"/>
    <p:sldId id="265"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DFF3"/>
    <a:srgbClr val="10D4EE"/>
    <a:srgbClr val="9EE6F4"/>
    <a:srgbClr val="99CFE7"/>
    <a:srgbClr val="85BCF9"/>
    <a:srgbClr val="ACE6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422" y="-3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3E827DD-97BA-455A-A11B-5BD29D8A457B}" type="datetimeFigureOut">
              <a:rPr lang="en-US"/>
              <a:pPr>
                <a:defRPr/>
              </a:pPr>
              <a:t>Fri 11/13/2015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06B0812-D44F-4509-824C-F36DF6D2AD92}" type="slidenum">
              <a:rPr lang="en-US"/>
              <a:pPr>
                <a:defRPr/>
              </a:pPr>
              <a:t>‹#›</a:t>
            </a:fld>
            <a:endParaRPr lang="en-US" dirty="0"/>
          </a:p>
        </p:txBody>
      </p:sp>
    </p:spTree>
    <p:extLst>
      <p:ext uri="{BB962C8B-B14F-4D97-AF65-F5344CB8AC3E}">
        <p14:creationId xmlns:p14="http://schemas.microsoft.com/office/powerpoint/2010/main" val="1675628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7EF414A-B6E5-4BF9-9A8D-3488C1937254}" type="datetimeFigureOut">
              <a:rPr lang="en-US"/>
              <a:pPr>
                <a:defRPr/>
              </a:pPr>
              <a:t>Fri 11/13/2015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E41F062-CF77-459A-AA7C-0E313D0ED4B4}" type="slidenum">
              <a:rPr lang="en-US"/>
              <a:pPr>
                <a:defRPr/>
              </a:pPr>
              <a:t>‹#›</a:t>
            </a:fld>
            <a:endParaRPr lang="en-US" dirty="0"/>
          </a:p>
        </p:txBody>
      </p:sp>
    </p:spTree>
    <p:extLst>
      <p:ext uri="{BB962C8B-B14F-4D97-AF65-F5344CB8AC3E}">
        <p14:creationId xmlns:p14="http://schemas.microsoft.com/office/powerpoint/2010/main" val="1524486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C61521E-B835-497C-B88D-27D1699718CE}" type="datetimeFigureOut">
              <a:rPr lang="en-US"/>
              <a:pPr>
                <a:defRPr/>
              </a:pPr>
              <a:t>Fri 11/13/2015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A097D9C-DAD0-49B5-8E7B-AE7C777F6F52}" type="slidenum">
              <a:rPr lang="en-US"/>
              <a:pPr>
                <a:defRPr/>
              </a:pPr>
              <a:t>‹#›</a:t>
            </a:fld>
            <a:endParaRPr lang="en-US" dirty="0"/>
          </a:p>
        </p:txBody>
      </p:sp>
    </p:spTree>
    <p:extLst>
      <p:ext uri="{BB962C8B-B14F-4D97-AF65-F5344CB8AC3E}">
        <p14:creationId xmlns:p14="http://schemas.microsoft.com/office/powerpoint/2010/main" val="3855716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F8FF1C9-6040-4FEC-AE87-123C6FA8FAFF}" type="datetimeFigureOut">
              <a:rPr lang="en-US"/>
              <a:pPr>
                <a:defRPr/>
              </a:pPr>
              <a:t>Fri 11/13/2015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78C8F7-4C40-4C38-9CF1-0A7486D386FC}" type="slidenum">
              <a:rPr lang="en-US"/>
              <a:pPr>
                <a:defRPr/>
              </a:pPr>
              <a:t>‹#›</a:t>
            </a:fld>
            <a:endParaRPr lang="en-US" dirty="0"/>
          </a:p>
        </p:txBody>
      </p:sp>
    </p:spTree>
    <p:extLst>
      <p:ext uri="{BB962C8B-B14F-4D97-AF65-F5344CB8AC3E}">
        <p14:creationId xmlns:p14="http://schemas.microsoft.com/office/powerpoint/2010/main" val="1797135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BB7F53D-8690-40C4-B65A-59E2E43CBDD6}" type="datetimeFigureOut">
              <a:rPr lang="en-US"/>
              <a:pPr>
                <a:defRPr/>
              </a:pPr>
              <a:t>Fri 11/13/2015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B2FEF2-46FB-4232-A070-C82DDC81A018}" type="slidenum">
              <a:rPr lang="en-US"/>
              <a:pPr>
                <a:defRPr/>
              </a:pPr>
              <a:t>‹#›</a:t>
            </a:fld>
            <a:endParaRPr lang="en-US" dirty="0"/>
          </a:p>
        </p:txBody>
      </p:sp>
    </p:spTree>
    <p:extLst>
      <p:ext uri="{BB962C8B-B14F-4D97-AF65-F5344CB8AC3E}">
        <p14:creationId xmlns:p14="http://schemas.microsoft.com/office/powerpoint/2010/main" val="437935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A66AEF6-A634-411B-BA70-E0FF21F6015D}" type="datetimeFigureOut">
              <a:rPr lang="en-US"/>
              <a:pPr>
                <a:defRPr/>
              </a:pPr>
              <a:t>Fri 11/13/2015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0AC06A-ECDF-4428-A54D-28F8E2A4B370}" type="slidenum">
              <a:rPr lang="en-US"/>
              <a:pPr>
                <a:defRPr/>
              </a:pPr>
              <a:t>‹#›</a:t>
            </a:fld>
            <a:endParaRPr lang="en-US" dirty="0"/>
          </a:p>
        </p:txBody>
      </p:sp>
    </p:spTree>
    <p:extLst>
      <p:ext uri="{BB962C8B-B14F-4D97-AF65-F5344CB8AC3E}">
        <p14:creationId xmlns:p14="http://schemas.microsoft.com/office/powerpoint/2010/main" val="282683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B5EF48C-3A7E-4963-9A98-E8D7F38AE058}" type="datetimeFigureOut">
              <a:rPr lang="en-US"/>
              <a:pPr>
                <a:defRPr/>
              </a:pPr>
              <a:t>Fri 11/13/2015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194BD62-6E3E-475D-87F3-F0A1EF3CBC12}" type="slidenum">
              <a:rPr lang="en-US"/>
              <a:pPr>
                <a:defRPr/>
              </a:pPr>
              <a:t>‹#›</a:t>
            </a:fld>
            <a:endParaRPr lang="en-US" dirty="0"/>
          </a:p>
        </p:txBody>
      </p:sp>
    </p:spTree>
    <p:extLst>
      <p:ext uri="{BB962C8B-B14F-4D97-AF65-F5344CB8AC3E}">
        <p14:creationId xmlns:p14="http://schemas.microsoft.com/office/powerpoint/2010/main" val="2899920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E4F1FDB-175B-42B3-9372-9BDBE8F46FDD}" type="datetimeFigureOut">
              <a:rPr lang="en-US"/>
              <a:pPr>
                <a:defRPr/>
              </a:pPr>
              <a:t>Fri 11/13/2015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EB6E47C-2752-4E1C-B14F-9298143B5092}" type="slidenum">
              <a:rPr lang="en-US"/>
              <a:pPr>
                <a:defRPr/>
              </a:pPr>
              <a:t>‹#›</a:t>
            </a:fld>
            <a:endParaRPr lang="en-US" dirty="0"/>
          </a:p>
        </p:txBody>
      </p:sp>
    </p:spTree>
    <p:extLst>
      <p:ext uri="{BB962C8B-B14F-4D97-AF65-F5344CB8AC3E}">
        <p14:creationId xmlns:p14="http://schemas.microsoft.com/office/powerpoint/2010/main" val="3716344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686F9C0-79FF-496F-B897-625AB6DB285D}" type="datetimeFigureOut">
              <a:rPr lang="en-US"/>
              <a:pPr>
                <a:defRPr/>
              </a:pPr>
              <a:t>Fri 11/13/2015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8678B96-9E14-4648-906B-F3C3446F5791}" type="slidenum">
              <a:rPr lang="en-US"/>
              <a:pPr>
                <a:defRPr/>
              </a:pPr>
              <a:t>‹#›</a:t>
            </a:fld>
            <a:endParaRPr lang="en-US" dirty="0"/>
          </a:p>
        </p:txBody>
      </p:sp>
    </p:spTree>
    <p:extLst>
      <p:ext uri="{BB962C8B-B14F-4D97-AF65-F5344CB8AC3E}">
        <p14:creationId xmlns:p14="http://schemas.microsoft.com/office/powerpoint/2010/main" val="1458641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0E7E78B-0238-4107-8793-D8E13942651D}" type="datetimeFigureOut">
              <a:rPr lang="en-US"/>
              <a:pPr>
                <a:defRPr/>
              </a:pPr>
              <a:t>Fri 11/13/2015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62685AB-57E7-45E6-948B-2349F10F432C}" type="slidenum">
              <a:rPr lang="en-US"/>
              <a:pPr>
                <a:defRPr/>
              </a:pPr>
              <a:t>‹#›</a:t>
            </a:fld>
            <a:endParaRPr lang="en-US" dirty="0"/>
          </a:p>
        </p:txBody>
      </p:sp>
    </p:spTree>
    <p:extLst>
      <p:ext uri="{BB962C8B-B14F-4D97-AF65-F5344CB8AC3E}">
        <p14:creationId xmlns:p14="http://schemas.microsoft.com/office/powerpoint/2010/main" val="1433306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9C08EE9-098D-4D48-A663-64CF6166D329}" type="datetimeFigureOut">
              <a:rPr lang="en-US"/>
              <a:pPr>
                <a:defRPr/>
              </a:pPr>
              <a:t>Fri 11/13/2015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485EA39-E1A9-4969-92BF-5E333E6DACC2}" type="slidenum">
              <a:rPr lang="en-US"/>
              <a:pPr>
                <a:defRPr/>
              </a:pPr>
              <a:t>‹#›</a:t>
            </a:fld>
            <a:endParaRPr lang="en-US" dirty="0"/>
          </a:p>
        </p:txBody>
      </p:sp>
    </p:spTree>
    <p:extLst>
      <p:ext uri="{BB962C8B-B14F-4D97-AF65-F5344CB8AC3E}">
        <p14:creationId xmlns:p14="http://schemas.microsoft.com/office/powerpoint/2010/main" val="3533277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85BCF9"/>
            </a:gs>
            <a:gs pos="28999">
              <a:srgbClr val="9EE6F4"/>
            </a:gs>
            <a:gs pos="52000">
              <a:srgbClr val="47DFF3"/>
            </a:gs>
            <a:gs pos="75999">
              <a:srgbClr val="ACE6EE"/>
            </a:gs>
            <a:gs pos="100000">
              <a:srgbClr val="E1E8F5"/>
            </a:gs>
          </a:gsLst>
          <a:lin ang="540000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Times New Roman" pitchFamily="18" charset="0"/>
                <a:cs typeface="+mn-cs"/>
              </a:defRPr>
            </a:lvl1pPr>
          </a:lstStyle>
          <a:p>
            <a:pPr>
              <a:defRPr/>
            </a:pPr>
            <a:fld id="{2D0B6476-36D8-4BEE-8864-F70D114FE27F}" type="datetimeFigureOut">
              <a:rPr lang="en-US"/>
              <a:pPr>
                <a:defRPr/>
              </a:pPr>
              <a:t>Fri 11/13/2015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Times New Roman" pitchFamily="18" charset="0"/>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Times New Roman" pitchFamily="18" charset="0"/>
                <a:cs typeface="+mn-cs"/>
              </a:defRPr>
            </a:lvl1pPr>
          </a:lstStyle>
          <a:p>
            <a:pPr>
              <a:defRPr/>
            </a:pPr>
            <a:fld id="{D19A0870-4AC7-4BA6-9F00-B3947BC5461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Times New Roman" pitchFamily="18" charset="0"/>
          <a:ea typeface="+mj-ea"/>
          <a:cs typeface="+mj-cs"/>
        </a:defRPr>
      </a:lvl1pPr>
      <a:lvl2pPr algn="ctr" rtl="0" fontAlgn="base">
        <a:spcBef>
          <a:spcPct val="0"/>
        </a:spcBef>
        <a:spcAft>
          <a:spcPct val="0"/>
        </a:spcAft>
        <a:defRPr sz="4400">
          <a:solidFill>
            <a:schemeClr val="tx1"/>
          </a:solidFill>
          <a:latin typeface="Times New Roman" pitchFamily="18" charset="0"/>
        </a:defRPr>
      </a:lvl2pPr>
      <a:lvl3pPr algn="ctr" rtl="0" fontAlgn="base">
        <a:spcBef>
          <a:spcPct val="0"/>
        </a:spcBef>
        <a:spcAft>
          <a:spcPct val="0"/>
        </a:spcAft>
        <a:defRPr sz="4400">
          <a:solidFill>
            <a:schemeClr val="tx1"/>
          </a:solidFill>
          <a:latin typeface="Times New Roman" pitchFamily="18" charset="0"/>
        </a:defRPr>
      </a:lvl3pPr>
      <a:lvl4pPr algn="ctr" rtl="0" fontAlgn="base">
        <a:spcBef>
          <a:spcPct val="0"/>
        </a:spcBef>
        <a:spcAft>
          <a:spcPct val="0"/>
        </a:spcAft>
        <a:defRPr sz="4400">
          <a:solidFill>
            <a:schemeClr val="tx1"/>
          </a:solidFill>
          <a:latin typeface="Times New Roman" pitchFamily="18" charset="0"/>
        </a:defRPr>
      </a:lvl4pPr>
      <a:lvl5pPr algn="ctr" rtl="0" fontAlgn="base">
        <a:spcBef>
          <a:spcPct val="0"/>
        </a:spcBef>
        <a:spcAft>
          <a:spcPct val="0"/>
        </a:spcAft>
        <a:defRPr sz="4400">
          <a:solidFill>
            <a:schemeClr val="tx1"/>
          </a:solidFill>
          <a:latin typeface="Times New Roman" pitchFamily="18" charset="0"/>
        </a:defRPr>
      </a:lvl5pPr>
      <a:lvl6pPr marL="457200" algn="ctr" rtl="0" fontAlgn="base">
        <a:spcBef>
          <a:spcPct val="0"/>
        </a:spcBef>
        <a:spcAft>
          <a:spcPct val="0"/>
        </a:spcAft>
        <a:defRPr sz="4400">
          <a:solidFill>
            <a:schemeClr val="tx1"/>
          </a:solidFill>
          <a:latin typeface="Times New Roman" pitchFamily="18" charset="0"/>
        </a:defRPr>
      </a:lvl6pPr>
      <a:lvl7pPr marL="914400" algn="ctr" rtl="0" fontAlgn="base">
        <a:spcBef>
          <a:spcPct val="0"/>
        </a:spcBef>
        <a:spcAft>
          <a:spcPct val="0"/>
        </a:spcAft>
        <a:defRPr sz="4400">
          <a:solidFill>
            <a:schemeClr val="tx1"/>
          </a:solidFill>
          <a:latin typeface="Times New Roman" pitchFamily="18" charset="0"/>
        </a:defRPr>
      </a:lvl7pPr>
      <a:lvl8pPr marL="1371600" algn="ctr" rtl="0" fontAlgn="base">
        <a:spcBef>
          <a:spcPct val="0"/>
        </a:spcBef>
        <a:spcAft>
          <a:spcPct val="0"/>
        </a:spcAft>
        <a:defRPr sz="4400">
          <a:solidFill>
            <a:schemeClr val="tx1"/>
          </a:solidFill>
          <a:latin typeface="Times New Roman" pitchFamily="18" charset="0"/>
        </a:defRPr>
      </a:lvl8pPr>
      <a:lvl9pPr marL="1828800" algn="ctr" rtl="0" fontAlgn="base">
        <a:spcBef>
          <a:spcPct val="0"/>
        </a:spcBef>
        <a:spcAft>
          <a:spcPct val="0"/>
        </a:spcAft>
        <a:defRPr sz="4400">
          <a:solidFill>
            <a:schemeClr val="tx1"/>
          </a:solidFill>
          <a:latin typeface="Times New Roman" pitchFamily="18"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Times New Roman" pitchFamily="18" charset="0"/>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Times New Roman" pitchFamily="18" charset="0"/>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Times New Roman" pitchFamily="18" charset="0"/>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Times New Roman" pitchFamily="18" charset="0"/>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longbets.org/be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457200" y="-152400"/>
            <a:ext cx="8229600" cy="1143000"/>
          </a:xfrm>
        </p:spPr>
        <p:txBody>
          <a:bodyPr/>
          <a:lstStyle/>
          <a:p>
            <a:r>
              <a:rPr lang="en-US" altLang="en-US" smtClean="0"/>
              <a:t>AI Redefined</a:t>
            </a:r>
          </a:p>
        </p:txBody>
      </p:sp>
      <p:sp>
        <p:nvSpPr>
          <p:cNvPr id="3" name="Content Placeholder 2"/>
          <p:cNvSpPr>
            <a:spLocks noGrp="1"/>
          </p:cNvSpPr>
          <p:nvPr>
            <p:ph idx="1"/>
          </p:nvPr>
        </p:nvSpPr>
        <p:spPr>
          <a:xfrm>
            <a:off x="228600" y="762000"/>
            <a:ext cx="8686800" cy="6096000"/>
          </a:xfrm>
        </p:spPr>
        <p:txBody>
          <a:bodyPr rtlCol="0">
            <a:normAutofit fontScale="92500" lnSpcReduction="10000"/>
          </a:bodyPr>
          <a:lstStyle/>
          <a:p>
            <a:pPr fontAlgn="auto">
              <a:spcAft>
                <a:spcPts val="0"/>
              </a:spcAft>
              <a:buFont typeface="Arial" pitchFamily="34" charset="0"/>
              <a:buChar char="•"/>
              <a:defRPr/>
            </a:pPr>
            <a:r>
              <a:rPr lang="en-US" dirty="0" smtClean="0"/>
              <a:t>Given what we have studied in this course, the author offers a new definition</a:t>
            </a:r>
          </a:p>
          <a:p>
            <a:pPr lvl="1" fontAlgn="auto">
              <a:spcAft>
                <a:spcPts val="0"/>
              </a:spcAft>
              <a:buFont typeface="Arial" pitchFamily="34" charset="0"/>
              <a:buChar char="–"/>
              <a:defRPr/>
            </a:pPr>
            <a:r>
              <a:rPr lang="en-US" dirty="0" smtClean="0"/>
              <a:t>AI is the study of the mechanisms underlying intelligent behavior through the construction and evaluation of artifacts designed to enact those mechanisms</a:t>
            </a:r>
          </a:p>
          <a:p>
            <a:pPr fontAlgn="auto">
              <a:spcAft>
                <a:spcPts val="0"/>
              </a:spcAft>
              <a:buFont typeface="Arial" pitchFamily="34" charset="0"/>
              <a:buChar char="•"/>
              <a:defRPr/>
            </a:pPr>
            <a:r>
              <a:rPr lang="en-US" dirty="0" smtClean="0"/>
              <a:t>There are several noteworthy things about this definition</a:t>
            </a:r>
          </a:p>
          <a:p>
            <a:pPr lvl="1" fontAlgn="auto">
              <a:spcAft>
                <a:spcPts val="0"/>
              </a:spcAft>
              <a:buFont typeface="Arial" pitchFamily="34" charset="0"/>
              <a:buChar char="–"/>
              <a:defRPr/>
            </a:pPr>
            <a:r>
              <a:rPr lang="en-US" dirty="0" smtClean="0"/>
              <a:t>we only commit to intelligent behavior</a:t>
            </a:r>
          </a:p>
          <a:p>
            <a:pPr lvl="1" fontAlgn="auto">
              <a:spcAft>
                <a:spcPts val="0"/>
              </a:spcAft>
              <a:buFont typeface="Arial" pitchFamily="34" charset="0"/>
              <a:buChar char="–"/>
              <a:defRPr/>
            </a:pPr>
            <a:r>
              <a:rPr lang="en-US" dirty="0" smtClean="0"/>
              <a:t>evaluation is a critical component for the definition – we are no longer relying just on the Turing Test, but instead we look to evaluate the performance of any AI system – although the definition does not tell us how to perform that evaluation</a:t>
            </a:r>
          </a:p>
          <a:p>
            <a:pPr lvl="1" fontAlgn="auto">
              <a:spcAft>
                <a:spcPts val="0"/>
              </a:spcAft>
              <a:buFont typeface="Arial" pitchFamily="34" charset="0"/>
              <a:buChar char="–"/>
              <a:defRPr/>
            </a:pPr>
            <a:r>
              <a:rPr lang="en-US" dirty="0" smtClean="0"/>
              <a:t>the emphasis here is on artifacts – working systems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76200"/>
            <a:ext cx="8229600" cy="1143000"/>
          </a:xfrm>
        </p:spPr>
        <p:txBody>
          <a:bodyPr/>
          <a:lstStyle/>
          <a:p>
            <a:r>
              <a:rPr lang="en-US" altLang="en-US" smtClean="0"/>
              <a:t>Research Topic:  Machine Learning</a:t>
            </a:r>
          </a:p>
        </p:txBody>
      </p:sp>
      <p:sp>
        <p:nvSpPr>
          <p:cNvPr id="3" name="Content Placeholder 2"/>
          <p:cNvSpPr>
            <a:spLocks noGrp="1"/>
          </p:cNvSpPr>
          <p:nvPr>
            <p:ph idx="1"/>
          </p:nvPr>
        </p:nvSpPr>
        <p:spPr>
          <a:xfrm>
            <a:off x="457200" y="914400"/>
            <a:ext cx="8229600" cy="5943600"/>
          </a:xfrm>
        </p:spPr>
        <p:txBody>
          <a:bodyPr rtlCol="0">
            <a:normAutofit fontScale="92500" lnSpcReduction="20000"/>
          </a:bodyPr>
          <a:lstStyle/>
          <a:p>
            <a:pPr fontAlgn="auto">
              <a:spcAft>
                <a:spcPts val="0"/>
              </a:spcAft>
              <a:buFont typeface="Arial" pitchFamily="34" charset="0"/>
              <a:buChar char="•"/>
              <a:defRPr/>
            </a:pPr>
            <a:r>
              <a:rPr lang="en-US" dirty="0" smtClean="0"/>
              <a:t>Data mining</a:t>
            </a:r>
          </a:p>
          <a:p>
            <a:pPr fontAlgn="auto">
              <a:spcAft>
                <a:spcPts val="0"/>
              </a:spcAft>
              <a:buFont typeface="Arial" pitchFamily="34" charset="0"/>
              <a:buChar char="•"/>
              <a:defRPr/>
            </a:pPr>
            <a:r>
              <a:rPr lang="en-US" dirty="0" smtClean="0"/>
              <a:t>Improvements to HMM and Bayesian learning</a:t>
            </a:r>
          </a:p>
          <a:p>
            <a:pPr fontAlgn="auto">
              <a:spcAft>
                <a:spcPts val="0"/>
              </a:spcAft>
              <a:buFont typeface="Arial" pitchFamily="34" charset="0"/>
              <a:buChar char="•"/>
              <a:defRPr/>
            </a:pPr>
            <a:r>
              <a:rPr lang="en-US" dirty="0" smtClean="0"/>
              <a:t>Other mathematical-models such as support vector machines which use auto-regression analysis, new forms of clustering</a:t>
            </a:r>
          </a:p>
          <a:p>
            <a:pPr fontAlgn="auto">
              <a:spcAft>
                <a:spcPts val="0"/>
              </a:spcAft>
              <a:buFont typeface="Arial" pitchFamily="34" charset="0"/>
              <a:buChar char="•"/>
              <a:defRPr/>
            </a:pPr>
            <a:r>
              <a:rPr lang="en-US" dirty="0" smtClean="0"/>
              <a:t>EBL, case-based reasoning approaches</a:t>
            </a:r>
          </a:p>
          <a:p>
            <a:pPr fontAlgn="auto">
              <a:spcAft>
                <a:spcPts val="0"/>
              </a:spcAft>
              <a:buFont typeface="Arial" pitchFamily="34" charset="0"/>
              <a:buChar char="•"/>
              <a:defRPr/>
            </a:pPr>
            <a:r>
              <a:rPr lang="en-US" dirty="0" smtClean="0"/>
              <a:t>Application areas include:</a:t>
            </a:r>
          </a:p>
          <a:p>
            <a:pPr lvl="1" fontAlgn="auto">
              <a:spcAft>
                <a:spcPts val="0"/>
              </a:spcAft>
              <a:buFont typeface="Arial" pitchFamily="34" charset="0"/>
              <a:buChar char="–"/>
              <a:defRPr/>
            </a:pPr>
            <a:r>
              <a:rPr lang="en-US" dirty="0" smtClean="0"/>
              <a:t>computer vision, natural language processing, speech recognition (training)</a:t>
            </a:r>
          </a:p>
          <a:p>
            <a:pPr lvl="1" fontAlgn="auto">
              <a:spcAft>
                <a:spcPts val="0"/>
              </a:spcAft>
              <a:buFont typeface="Arial" pitchFamily="34" charset="0"/>
              <a:buChar char="–"/>
              <a:defRPr/>
            </a:pPr>
            <a:r>
              <a:rPr lang="en-US" dirty="0" smtClean="0"/>
              <a:t>search engines</a:t>
            </a:r>
          </a:p>
          <a:p>
            <a:pPr lvl="1" fontAlgn="auto">
              <a:spcAft>
                <a:spcPts val="0"/>
              </a:spcAft>
              <a:buFont typeface="Arial" pitchFamily="34" charset="0"/>
              <a:buChar char="–"/>
              <a:defRPr/>
            </a:pPr>
            <a:r>
              <a:rPr lang="en-US" dirty="0" smtClean="0"/>
              <a:t>medical diagnosis, bioinformatics</a:t>
            </a:r>
          </a:p>
          <a:p>
            <a:pPr lvl="1" fontAlgn="auto">
              <a:spcAft>
                <a:spcPts val="0"/>
              </a:spcAft>
              <a:buFont typeface="Arial" pitchFamily="34" charset="0"/>
              <a:buChar char="–"/>
              <a:defRPr/>
            </a:pPr>
            <a:r>
              <a:rPr lang="en-US" dirty="0" smtClean="0"/>
              <a:t>stock market analysis</a:t>
            </a:r>
          </a:p>
          <a:p>
            <a:pPr lvl="1" fontAlgn="auto">
              <a:spcAft>
                <a:spcPts val="0"/>
              </a:spcAft>
              <a:buFont typeface="Arial" pitchFamily="34" charset="0"/>
              <a:buChar char="–"/>
              <a:defRPr/>
            </a:pPr>
            <a:r>
              <a:rPr lang="en-US" dirty="0"/>
              <a:t>d</a:t>
            </a:r>
            <a:r>
              <a:rPr lang="en-US" dirty="0" smtClean="0"/>
              <a:t>etecting credit card fraud</a:t>
            </a:r>
          </a:p>
          <a:p>
            <a:pPr lvl="1" fontAlgn="auto">
              <a:spcAft>
                <a:spcPts val="0"/>
              </a:spcAft>
              <a:buFont typeface="Arial" pitchFamily="34" charset="0"/>
              <a:buChar char="–"/>
              <a:defRPr/>
            </a:pPr>
            <a:r>
              <a:rPr lang="en-US" dirty="0"/>
              <a:t>a</a:t>
            </a:r>
            <a:r>
              <a:rPr lang="en-US" dirty="0" smtClean="0"/>
              <a:t>daptive websites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rtlCol="0">
            <a:normAutofit fontScale="90000"/>
          </a:bodyPr>
          <a:lstStyle/>
          <a:p>
            <a:pPr fontAlgn="auto">
              <a:spcAft>
                <a:spcPts val="0"/>
              </a:spcAft>
              <a:defRPr/>
            </a:pPr>
            <a:r>
              <a:rPr lang="en-US" dirty="0" smtClean="0"/>
              <a:t>Research Topic:  Homeland Security</a:t>
            </a:r>
            <a:endParaRPr lang="en-US" dirty="0"/>
          </a:p>
        </p:txBody>
      </p:sp>
      <p:sp>
        <p:nvSpPr>
          <p:cNvPr id="3" name="Content Placeholder 2"/>
          <p:cNvSpPr>
            <a:spLocks noGrp="1"/>
          </p:cNvSpPr>
          <p:nvPr>
            <p:ph idx="1"/>
          </p:nvPr>
        </p:nvSpPr>
        <p:spPr>
          <a:xfrm>
            <a:off x="457200" y="838200"/>
            <a:ext cx="8229600" cy="6019800"/>
          </a:xfrm>
        </p:spPr>
        <p:txBody>
          <a:bodyPr rtlCol="0">
            <a:normAutofit fontScale="92500"/>
          </a:bodyPr>
          <a:lstStyle/>
          <a:p>
            <a:pPr fontAlgn="auto">
              <a:spcAft>
                <a:spcPts val="0"/>
              </a:spcAft>
              <a:buFont typeface="Arial" pitchFamily="34" charset="0"/>
              <a:buChar char="•"/>
              <a:defRPr/>
            </a:pPr>
            <a:r>
              <a:rPr lang="en-US" dirty="0" smtClean="0"/>
              <a:t>Given the sheer amount of data available through</a:t>
            </a:r>
          </a:p>
          <a:p>
            <a:pPr lvl="1" fontAlgn="auto">
              <a:spcAft>
                <a:spcPts val="0"/>
              </a:spcAft>
              <a:buFont typeface="Arial" pitchFamily="34" charset="0"/>
              <a:buChar char="–"/>
              <a:defRPr/>
            </a:pPr>
            <a:r>
              <a:rPr lang="en-US" dirty="0" smtClean="0"/>
              <a:t>communications networks (cell phones, Internet, land-line phones), newspaper ads</a:t>
            </a:r>
          </a:p>
          <a:p>
            <a:pPr lvl="1" fontAlgn="auto">
              <a:spcAft>
                <a:spcPts val="0"/>
              </a:spcAft>
              <a:buFont typeface="Arial" pitchFamily="34" charset="0"/>
              <a:buChar char="–"/>
              <a:defRPr/>
            </a:pPr>
            <a:r>
              <a:rPr lang="en-US" dirty="0" smtClean="0"/>
              <a:t>video captured from cameras in transportation centers and outdoor cameras</a:t>
            </a:r>
          </a:p>
          <a:p>
            <a:pPr fontAlgn="auto">
              <a:spcAft>
                <a:spcPts val="0"/>
              </a:spcAft>
              <a:buFont typeface="Arial" pitchFamily="34" charset="0"/>
              <a:buChar char="•"/>
              <a:defRPr/>
            </a:pPr>
            <a:r>
              <a:rPr lang="en-US" dirty="0" smtClean="0"/>
              <a:t>Interpret/recognize threats and identities</a:t>
            </a:r>
          </a:p>
          <a:p>
            <a:pPr lvl="1" fontAlgn="auto">
              <a:spcAft>
                <a:spcPts val="0"/>
              </a:spcAft>
              <a:buFont typeface="Arial" pitchFamily="34" charset="0"/>
              <a:buChar char="–"/>
              <a:defRPr/>
            </a:pPr>
            <a:r>
              <a:rPr lang="en-US" dirty="0" smtClean="0"/>
              <a:t>facial recognition</a:t>
            </a:r>
          </a:p>
          <a:p>
            <a:pPr lvl="1" fontAlgn="auto">
              <a:spcAft>
                <a:spcPts val="0"/>
              </a:spcAft>
              <a:buFont typeface="Arial" pitchFamily="34" charset="0"/>
              <a:buChar char="–"/>
              <a:defRPr/>
            </a:pPr>
            <a:r>
              <a:rPr lang="en-US" dirty="0" smtClean="0"/>
              <a:t>recognizing the source of an on-line post (through context of how it was written) or hand-written messages based on hand-writing analysis</a:t>
            </a:r>
          </a:p>
          <a:p>
            <a:pPr lvl="1" fontAlgn="auto">
              <a:spcAft>
                <a:spcPts val="0"/>
              </a:spcAft>
              <a:buFont typeface="Arial" pitchFamily="34" charset="0"/>
              <a:buChar char="–"/>
              <a:defRPr/>
            </a:pPr>
            <a:r>
              <a:rPr lang="en-US" dirty="0" smtClean="0"/>
              <a:t>identifying based on content, if something constitutes a threat</a:t>
            </a:r>
          </a:p>
          <a:p>
            <a:pPr lvl="1" fontAlgn="auto">
              <a:spcAft>
                <a:spcPts val="0"/>
              </a:spcAft>
              <a:buFont typeface="Arial" pitchFamily="34" charset="0"/>
              <a:buChar char="–"/>
              <a:defRPr/>
            </a:pPr>
            <a:r>
              <a:rPr lang="en-US" dirty="0" smtClean="0"/>
              <a:t>linking together terrorist websites for easier analysis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76200"/>
            <a:ext cx="8229600" cy="1143000"/>
          </a:xfrm>
        </p:spPr>
        <p:txBody>
          <a:bodyPr/>
          <a:lstStyle/>
          <a:p>
            <a:r>
              <a:rPr lang="en-US" altLang="en-US" smtClean="0"/>
              <a:t>AI in Society</a:t>
            </a:r>
          </a:p>
        </p:txBody>
      </p:sp>
      <p:sp>
        <p:nvSpPr>
          <p:cNvPr id="3" name="Content Placeholder 2"/>
          <p:cNvSpPr>
            <a:spLocks noGrp="1"/>
          </p:cNvSpPr>
          <p:nvPr>
            <p:ph idx="1"/>
          </p:nvPr>
        </p:nvSpPr>
        <p:spPr>
          <a:xfrm>
            <a:off x="228600" y="762000"/>
            <a:ext cx="8686800" cy="5943600"/>
          </a:xfrm>
        </p:spPr>
        <p:txBody>
          <a:bodyPr rtlCol="0">
            <a:normAutofit lnSpcReduction="10000"/>
          </a:bodyPr>
          <a:lstStyle/>
          <a:p>
            <a:pPr fontAlgn="auto">
              <a:spcAft>
                <a:spcPts val="0"/>
              </a:spcAft>
              <a:buFont typeface="Arial" pitchFamily="34" charset="0"/>
              <a:buChar char="•"/>
              <a:defRPr/>
            </a:pPr>
            <a:r>
              <a:rPr lang="en-US" dirty="0" smtClean="0"/>
              <a:t>50 years ago people predicted AI as part of our society by 2000</a:t>
            </a:r>
          </a:p>
          <a:p>
            <a:pPr lvl="1" fontAlgn="auto">
              <a:spcAft>
                <a:spcPts val="0"/>
              </a:spcAft>
              <a:buFont typeface="Arial" pitchFamily="34" charset="0"/>
              <a:buChar char="–"/>
              <a:defRPr/>
            </a:pPr>
            <a:r>
              <a:rPr lang="en-US" dirty="0" smtClean="0"/>
              <a:t>we don’t have “AI”, but AI is everywhere</a:t>
            </a:r>
          </a:p>
          <a:p>
            <a:pPr lvl="2" fontAlgn="auto">
              <a:spcAft>
                <a:spcPts val="0"/>
              </a:spcAft>
              <a:buFont typeface="Arial" pitchFamily="34" charset="0"/>
              <a:buChar char="•"/>
              <a:defRPr/>
            </a:pPr>
            <a:r>
              <a:rPr lang="en-US" dirty="0" smtClean="0"/>
              <a:t>smart devices, appliances</a:t>
            </a:r>
          </a:p>
          <a:p>
            <a:pPr lvl="2" fontAlgn="auto">
              <a:spcAft>
                <a:spcPts val="0"/>
              </a:spcAft>
              <a:buFont typeface="Arial" pitchFamily="34" charset="0"/>
              <a:buChar char="•"/>
              <a:defRPr/>
            </a:pPr>
            <a:r>
              <a:rPr lang="en-US" dirty="0" smtClean="0"/>
              <a:t>SR, NLU</a:t>
            </a:r>
          </a:p>
          <a:p>
            <a:pPr lvl="2" fontAlgn="auto">
              <a:spcAft>
                <a:spcPts val="0"/>
              </a:spcAft>
              <a:buFont typeface="Arial" pitchFamily="34" charset="0"/>
              <a:buChar char="•"/>
              <a:defRPr/>
            </a:pPr>
            <a:r>
              <a:rPr lang="en-US" dirty="0" smtClean="0"/>
              <a:t>data </a:t>
            </a:r>
            <a:r>
              <a:rPr lang="en-US" dirty="0" err="1" smtClean="0"/>
              <a:t>intrepretation</a:t>
            </a:r>
            <a:r>
              <a:rPr lang="en-US" dirty="0" smtClean="0"/>
              <a:t>/analysis built into hardware devices to save the diagnosticians a step or two</a:t>
            </a:r>
          </a:p>
          <a:p>
            <a:pPr lvl="2" fontAlgn="auto">
              <a:spcAft>
                <a:spcPts val="0"/>
              </a:spcAft>
              <a:buFont typeface="Arial" pitchFamily="34" charset="0"/>
              <a:buChar char="•"/>
              <a:defRPr/>
            </a:pPr>
            <a:r>
              <a:rPr lang="en-US" dirty="0" smtClean="0"/>
              <a:t>fuzzy logic controllers</a:t>
            </a:r>
          </a:p>
          <a:p>
            <a:pPr lvl="2" fontAlgn="auto">
              <a:spcAft>
                <a:spcPts val="0"/>
              </a:spcAft>
              <a:buFont typeface="Arial" pitchFamily="34" charset="0"/>
              <a:buChar char="•"/>
              <a:defRPr/>
            </a:pPr>
            <a:r>
              <a:rPr lang="en-US" dirty="0" smtClean="0"/>
              <a:t>software analysis and data mining tools used in Wall Street, business analysts, economists, </a:t>
            </a:r>
            <a:r>
              <a:rPr lang="en-US" dirty="0" err="1" smtClean="0"/>
              <a:t>etc</a:t>
            </a:r>
            <a:endParaRPr lang="en-US" dirty="0" smtClean="0"/>
          </a:p>
          <a:p>
            <a:pPr lvl="2" fontAlgn="auto">
              <a:spcAft>
                <a:spcPts val="0"/>
              </a:spcAft>
              <a:buFont typeface="Arial" pitchFamily="34" charset="0"/>
              <a:buChar char="•"/>
              <a:defRPr/>
            </a:pPr>
            <a:r>
              <a:rPr lang="en-US" dirty="0" smtClean="0"/>
              <a:t>autonomous vehicles and robots</a:t>
            </a:r>
          </a:p>
          <a:p>
            <a:pPr lvl="1" fontAlgn="auto">
              <a:spcAft>
                <a:spcPts val="0"/>
              </a:spcAft>
              <a:buFont typeface="Arial" pitchFamily="34" charset="0"/>
              <a:buChar char="–"/>
              <a:defRPr/>
            </a:pPr>
            <a:r>
              <a:rPr lang="en-US" dirty="0" smtClean="0"/>
              <a:t>AI is pervasive in our society but we don’t have “AI” </a:t>
            </a:r>
          </a:p>
          <a:p>
            <a:pPr lvl="2" fontAlgn="auto">
              <a:spcAft>
                <a:spcPts val="0"/>
              </a:spcAft>
              <a:buFont typeface="Arial" pitchFamily="34" charset="0"/>
              <a:buChar char="•"/>
              <a:defRPr/>
            </a:pPr>
            <a:r>
              <a:rPr lang="en-US" dirty="0" smtClean="0"/>
              <a:t>aside from a few stand alone systems like Watson, Deep Blue and </a:t>
            </a:r>
            <a:r>
              <a:rPr lang="en-US" dirty="0" err="1" smtClean="0"/>
              <a:t>Cyc</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76200"/>
            <a:ext cx="8229600" cy="1143000"/>
          </a:xfrm>
        </p:spPr>
        <p:txBody>
          <a:bodyPr/>
          <a:lstStyle/>
          <a:p>
            <a:r>
              <a:rPr lang="en-US" altLang="en-US" dirty="0" smtClean="0"/>
              <a:t>Example: Pervasiveness of Agents</a:t>
            </a:r>
          </a:p>
        </p:txBody>
      </p:sp>
      <p:sp>
        <p:nvSpPr>
          <p:cNvPr id="33795" name="Content Placeholder 2"/>
          <p:cNvSpPr>
            <a:spLocks noGrp="1"/>
          </p:cNvSpPr>
          <p:nvPr>
            <p:ph idx="1"/>
          </p:nvPr>
        </p:nvSpPr>
        <p:spPr>
          <a:xfrm>
            <a:off x="304800" y="914400"/>
            <a:ext cx="8610600" cy="5943600"/>
          </a:xfrm>
        </p:spPr>
        <p:txBody>
          <a:bodyPr/>
          <a:lstStyle/>
          <a:p>
            <a:pPr>
              <a:lnSpc>
                <a:spcPct val="80000"/>
              </a:lnSpc>
              <a:spcBef>
                <a:spcPts val="1200"/>
              </a:spcBef>
            </a:pPr>
            <a:r>
              <a:rPr lang="en-US" altLang="en-US" sz="2800" dirty="0" smtClean="0"/>
              <a:t>Calendar/scheduling agents</a:t>
            </a:r>
          </a:p>
          <a:p>
            <a:pPr>
              <a:lnSpc>
                <a:spcPct val="80000"/>
              </a:lnSpc>
              <a:spcBef>
                <a:spcPts val="1200"/>
              </a:spcBef>
            </a:pPr>
            <a:r>
              <a:rPr lang="en-US" altLang="en-US" sz="2800" dirty="0" smtClean="0"/>
              <a:t>Customization of web sites/Recommender agents</a:t>
            </a:r>
          </a:p>
          <a:p>
            <a:pPr>
              <a:lnSpc>
                <a:spcPct val="80000"/>
              </a:lnSpc>
              <a:spcBef>
                <a:spcPts val="1200"/>
              </a:spcBef>
            </a:pPr>
            <a:r>
              <a:rPr lang="en-US" altLang="en-US" sz="2800" dirty="0" smtClean="0"/>
              <a:t>Filtering agents (e.g., spam filters)</a:t>
            </a:r>
          </a:p>
          <a:p>
            <a:pPr>
              <a:lnSpc>
                <a:spcPct val="80000"/>
              </a:lnSpc>
              <a:spcBef>
                <a:spcPts val="1200"/>
              </a:spcBef>
            </a:pPr>
            <a:r>
              <a:rPr lang="en-US" altLang="en-US" sz="2800" dirty="0" smtClean="0"/>
              <a:t>Shopper agents</a:t>
            </a:r>
          </a:p>
          <a:p>
            <a:pPr>
              <a:lnSpc>
                <a:spcPct val="80000"/>
              </a:lnSpc>
              <a:spcBef>
                <a:spcPts val="1200"/>
              </a:spcBef>
            </a:pPr>
            <a:r>
              <a:rPr lang="en-US" altLang="en-US" sz="2800" dirty="0" smtClean="0"/>
              <a:t>Commerce agents</a:t>
            </a:r>
          </a:p>
          <a:p>
            <a:pPr>
              <a:lnSpc>
                <a:spcPct val="90000"/>
              </a:lnSpc>
            </a:pPr>
            <a:r>
              <a:rPr lang="en-US" altLang="en-US" sz="2800" dirty="0" smtClean="0"/>
              <a:t>Personal communications, secretary agents</a:t>
            </a:r>
          </a:p>
          <a:p>
            <a:pPr>
              <a:lnSpc>
                <a:spcPct val="90000"/>
              </a:lnSpc>
            </a:pPr>
            <a:r>
              <a:rPr lang="en-US" altLang="en-US" sz="2800" dirty="0" smtClean="0"/>
              <a:t>Research tools</a:t>
            </a:r>
          </a:p>
          <a:p>
            <a:pPr>
              <a:lnSpc>
                <a:spcPct val="90000"/>
              </a:lnSpc>
            </a:pPr>
            <a:r>
              <a:rPr lang="en-US" altLang="en-US" sz="2800" dirty="0" smtClean="0"/>
              <a:t>Assisting agents (authors, musicians, artists)</a:t>
            </a:r>
          </a:p>
          <a:p>
            <a:pPr>
              <a:lnSpc>
                <a:spcPct val="90000"/>
              </a:lnSpc>
            </a:pPr>
            <a:r>
              <a:rPr lang="en-US" altLang="en-US" sz="2800" dirty="0" smtClean="0"/>
              <a:t>Homeland security (data analysis agents)</a:t>
            </a:r>
          </a:p>
          <a:p>
            <a:pPr>
              <a:lnSpc>
                <a:spcPct val="90000"/>
              </a:lnSpc>
            </a:pPr>
            <a:r>
              <a:rPr lang="en-US" altLang="en-US" sz="2800" dirty="0" smtClean="0"/>
              <a:t>Sensor interpretation </a:t>
            </a:r>
          </a:p>
          <a:p>
            <a:pPr lvl="1">
              <a:lnSpc>
                <a:spcPct val="90000"/>
              </a:lnSpc>
            </a:pPr>
            <a:r>
              <a:rPr lang="en-US" altLang="en-US" sz="2400" dirty="0" smtClean="0"/>
              <a:t>these agents have earned a new name in our society, softbots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76200"/>
            <a:ext cx="8229600" cy="1143000"/>
          </a:xfrm>
        </p:spPr>
        <p:txBody>
          <a:bodyPr/>
          <a:lstStyle/>
          <a:p>
            <a:r>
              <a:rPr lang="en-US" altLang="en-US" smtClean="0"/>
              <a:t>Some Predictions</a:t>
            </a:r>
          </a:p>
        </p:txBody>
      </p:sp>
      <p:sp>
        <p:nvSpPr>
          <p:cNvPr id="34819" name="Content Placeholder 2"/>
          <p:cNvSpPr>
            <a:spLocks noGrp="1"/>
          </p:cNvSpPr>
          <p:nvPr>
            <p:ph idx="1"/>
          </p:nvPr>
        </p:nvSpPr>
        <p:spPr>
          <a:xfrm>
            <a:off x="228600" y="838200"/>
            <a:ext cx="8686800" cy="5791200"/>
          </a:xfrm>
        </p:spPr>
        <p:txBody>
          <a:bodyPr/>
          <a:lstStyle/>
          <a:p>
            <a:pPr>
              <a:lnSpc>
                <a:spcPct val="80000"/>
              </a:lnSpc>
            </a:pPr>
            <a:r>
              <a:rPr lang="en-US" altLang="en-US" smtClean="0"/>
              <a:t>Next 5-10 years</a:t>
            </a:r>
          </a:p>
          <a:p>
            <a:pPr lvl="1">
              <a:lnSpc>
                <a:spcPct val="80000"/>
              </a:lnSpc>
            </a:pPr>
            <a:r>
              <a:rPr lang="en-US" altLang="en-US" smtClean="0"/>
              <a:t>Work continues on semantic web, robotics/autonomous vehicles, NLP, SR, Vision </a:t>
            </a:r>
          </a:p>
          <a:p>
            <a:pPr>
              <a:lnSpc>
                <a:spcPct val="80000"/>
              </a:lnSpc>
            </a:pPr>
            <a:r>
              <a:rPr lang="en-US" altLang="en-US" smtClean="0"/>
              <a:t>Within 10 years</a:t>
            </a:r>
          </a:p>
          <a:p>
            <a:pPr lvl="1">
              <a:lnSpc>
                <a:spcPct val="80000"/>
              </a:lnSpc>
            </a:pPr>
            <a:r>
              <a:rPr lang="en-US" altLang="en-US" smtClean="0"/>
              <a:t>part of the web is annotated for intelligent agent usage</a:t>
            </a:r>
          </a:p>
          <a:p>
            <a:pPr lvl="1">
              <a:lnSpc>
                <a:spcPct val="80000"/>
              </a:lnSpc>
            </a:pPr>
            <a:r>
              <a:rPr lang="en-US" altLang="en-US" smtClean="0"/>
              <a:t>modest intelligent agents are added to a lot of applications software</a:t>
            </a:r>
          </a:p>
          <a:p>
            <a:pPr lvl="1">
              <a:lnSpc>
                <a:spcPct val="80000"/>
              </a:lnSpc>
            </a:pPr>
            <a:r>
              <a:rPr lang="en-US" altLang="en-US" smtClean="0"/>
              <a:t>robotic caretakers reach fruition (but are too expensive for most)</a:t>
            </a:r>
          </a:p>
          <a:p>
            <a:pPr lvl="1">
              <a:lnSpc>
                <a:spcPct val="80000"/>
              </a:lnSpc>
            </a:pPr>
            <a:r>
              <a:rPr lang="en-US" altLang="en-US" smtClean="0"/>
              <a:t>SR reaches a sufficient level so that continuous speech in specific domains is solved</a:t>
            </a:r>
          </a:p>
          <a:p>
            <a:pPr lvl="1">
              <a:lnSpc>
                <a:spcPct val="80000"/>
              </a:lnSpc>
            </a:pPr>
            <a:r>
              <a:rPr lang="en-US" altLang="en-US" smtClean="0"/>
              <a:t>NLP in specific domains is solved</a:t>
            </a:r>
          </a:p>
          <a:p>
            <a:pPr lvl="1">
              <a:lnSpc>
                <a:spcPct val="80000"/>
              </a:lnSpc>
            </a:pPr>
            <a:r>
              <a:rPr lang="en-US" altLang="en-US" smtClean="0"/>
              <a:t>Reliable autonomous vehicles used in specialized cases (e.g., military)</a:t>
            </a:r>
          </a:p>
          <a:p>
            <a:endParaRPr lang="en-US" alt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76200"/>
            <a:ext cx="8229600" cy="1143000"/>
          </a:xfrm>
        </p:spPr>
        <p:txBody>
          <a:bodyPr/>
          <a:lstStyle/>
          <a:p>
            <a:r>
              <a:rPr lang="en-US" altLang="en-US" smtClean="0"/>
              <a:t>More Predictions</a:t>
            </a:r>
          </a:p>
        </p:txBody>
      </p:sp>
      <p:sp>
        <p:nvSpPr>
          <p:cNvPr id="3" name="Content Placeholder 2"/>
          <p:cNvSpPr>
            <a:spLocks noGrp="1"/>
          </p:cNvSpPr>
          <p:nvPr>
            <p:ph idx="1"/>
          </p:nvPr>
        </p:nvSpPr>
        <p:spPr>
          <a:xfrm>
            <a:off x="152400" y="838200"/>
            <a:ext cx="8839200" cy="6019800"/>
          </a:xfrm>
        </p:spPr>
        <p:txBody>
          <a:bodyPr rtlCol="0">
            <a:normAutofit fontScale="85000" lnSpcReduction="20000"/>
          </a:bodyPr>
          <a:lstStyle/>
          <a:p>
            <a:pPr fontAlgn="auto">
              <a:lnSpc>
                <a:spcPct val="80000"/>
              </a:lnSpc>
              <a:spcAft>
                <a:spcPts val="600"/>
              </a:spcAft>
              <a:buFont typeface="Arial" pitchFamily="34" charset="0"/>
              <a:buChar char="•"/>
              <a:defRPr/>
            </a:pPr>
            <a:r>
              <a:rPr lang="en-US" sz="3800" dirty="0"/>
              <a:t>Within 20 years</a:t>
            </a:r>
          </a:p>
          <a:p>
            <a:pPr lvl="1" fontAlgn="auto">
              <a:lnSpc>
                <a:spcPct val="80000"/>
              </a:lnSpc>
              <a:spcAft>
                <a:spcPts val="600"/>
              </a:spcAft>
              <a:buFont typeface="Arial" pitchFamily="34" charset="0"/>
              <a:buChar char="–"/>
              <a:defRPr/>
            </a:pPr>
            <a:r>
              <a:rPr lang="en-US" sz="3200" dirty="0"/>
              <a:t>robotic healthcare </a:t>
            </a:r>
            <a:r>
              <a:rPr lang="en-US" sz="3200" dirty="0" smtClean="0"/>
              <a:t>regularly </a:t>
            </a:r>
            <a:r>
              <a:rPr lang="en-US" sz="3200" dirty="0"/>
              <a:t>available</a:t>
            </a:r>
          </a:p>
          <a:p>
            <a:pPr lvl="1" fontAlgn="auto">
              <a:lnSpc>
                <a:spcPct val="80000"/>
              </a:lnSpc>
              <a:spcAft>
                <a:spcPts val="600"/>
              </a:spcAft>
              <a:buFont typeface="Arial" pitchFamily="34" charset="0"/>
              <a:buChar char="–"/>
              <a:defRPr/>
            </a:pPr>
            <a:r>
              <a:rPr lang="en-US" sz="3200" dirty="0"/>
              <a:t>vision problem largely solved</a:t>
            </a:r>
          </a:p>
          <a:p>
            <a:pPr lvl="1" fontAlgn="auto">
              <a:lnSpc>
                <a:spcPct val="80000"/>
              </a:lnSpc>
              <a:spcAft>
                <a:spcPts val="600"/>
              </a:spcAft>
              <a:buFont typeface="Arial" pitchFamily="34" charset="0"/>
              <a:buChar char="–"/>
              <a:defRPr/>
            </a:pPr>
            <a:r>
              <a:rPr lang="en-US" sz="3200" dirty="0"/>
              <a:t>autonomous vehicles available</a:t>
            </a:r>
          </a:p>
          <a:p>
            <a:pPr lvl="1" fontAlgn="auto">
              <a:lnSpc>
                <a:spcPct val="80000"/>
              </a:lnSpc>
              <a:spcAft>
                <a:spcPts val="600"/>
              </a:spcAft>
              <a:buFont typeface="Arial" pitchFamily="34" charset="0"/>
              <a:buChar char="–"/>
              <a:defRPr/>
            </a:pPr>
            <a:r>
              <a:rPr lang="en-US" sz="3200" dirty="0"/>
              <a:t>intelligent agents part of most software</a:t>
            </a:r>
          </a:p>
          <a:p>
            <a:pPr lvl="1" fontAlgn="auto">
              <a:lnSpc>
                <a:spcPct val="80000"/>
              </a:lnSpc>
              <a:spcAft>
                <a:spcPts val="600"/>
              </a:spcAft>
              <a:buFont typeface="Arial" pitchFamily="34" charset="0"/>
              <a:buChar char="–"/>
              <a:defRPr/>
            </a:pPr>
            <a:r>
              <a:rPr lang="en-US" sz="3200" dirty="0"/>
              <a:t>cognitive prosthetics</a:t>
            </a:r>
          </a:p>
          <a:p>
            <a:pPr lvl="1" fontAlgn="auto">
              <a:lnSpc>
                <a:spcPct val="80000"/>
              </a:lnSpc>
              <a:spcAft>
                <a:spcPts val="600"/>
              </a:spcAft>
              <a:buFont typeface="Arial" pitchFamily="34" charset="0"/>
              <a:buChar char="–"/>
              <a:defRPr/>
            </a:pPr>
            <a:r>
              <a:rPr lang="en-US" sz="3200" dirty="0"/>
              <a:t>semantic web </a:t>
            </a:r>
            <a:r>
              <a:rPr lang="en-US" sz="3200" dirty="0" smtClean="0"/>
              <a:t>makes up a </a:t>
            </a:r>
            <a:r>
              <a:rPr lang="en-US" sz="3200" dirty="0"/>
              <a:t>majority of web pages </a:t>
            </a:r>
          </a:p>
          <a:p>
            <a:pPr lvl="1" fontAlgn="auto">
              <a:lnSpc>
                <a:spcPct val="80000"/>
              </a:lnSpc>
              <a:spcAft>
                <a:spcPts val="600"/>
              </a:spcAft>
              <a:buFont typeface="Arial" pitchFamily="34" charset="0"/>
              <a:buChar char="–"/>
              <a:defRPr/>
            </a:pPr>
            <a:r>
              <a:rPr lang="en-US" sz="3200" dirty="0"/>
              <a:t>computers regularly pass the Turing Test</a:t>
            </a:r>
          </a:p>
          <a:p>
            <a:pPr fontAlgn="auto">
              <a:lnSpc>
                <a:spcPct val="80000"/>
              </a:lnSpc>
              <a:spcAft>
                <a:spcPts val="600"/>
              </a:spcAft>
              <a:buFont typeface="Arial" pitchFamily="34" charset="0"/>
              <a:buChar char="•"/>
              <a:defRPr/>
            </a:pPr>
            <a:r>
              <a:rPr lang="en-US" sz="3800" dirty="0"/>
              <a:t>Within 50 years</a:t>
            </a:r>
          </a:p>
          <a:p>
            <a:pPr lvl="1" fontAlgn="auto">
              <a:lnSpc>
                <a:spcPct val="120000"/>
              </a:lnSpc>
              <a:spcAft>
                <a:spcPts val="600"/>
              </a:spcAft>
              <a:buFont typeface="Arial" pitchFamily="34" charset="0"/>
              <a:buChar char="–"/>
              <a:defRPr/>
            </a:pPr>
            <a:r>
              <a:rPr lang="en-US" sz="3200" dirty="0" err="1"/>
              <a:t>nano</a:t>
            </a:r>
            <a:r>
              <a:rPr lang="en-US" sz="3200" dirty="0"/>
              <a:t>-technology </a:t>
            </a:r>
            <a:r>
              <a:rPr lang="en-US" sz="3200" dirty="0" smtClean="0"/>
              <a:t>inserted into human bodies, humans augmented </a:t>
            </a:r>
            <a:r>
              <a:rPr lang="en-US" sz="3200" dirty="0"/>
              <a:t>with computer memory and processors</a:t>
            </a:r>
          </a:p>
          <a:p>
            <a:pPr fontAlgn="auto">
              <a:lnSpc>
                <a:spcPct val="80000"/>
              </a:lnSpc>
              <a:spcAft>
                <a:spcPts val="600"/>
              </a:spcAft>
              <a:buFont typeface="Arial" pitchFamily="34" charset="0"/>
              <a:buChar char="•"/>
              <a:defRPr/>
            </a:pPr>
            <a:r>
              <a:rPr lang="en-US" sz="3800" dirty="0" smtClean="0"/>
              <a:t>Within </a:t>
            </a:r>
            <a:r>
              <a:rPr lang="en-US" sz="3800" dirty="0"/>
              <a:t>100 years (?)</a:t>
            </a:r>
          </a:p>
          <a:p>
            <a:pPr lvl="1" fontAlgn="auto">
              <a:lnSpc>
                <a:spcPct val="80000"/>
              </a:lnSpc>
              <a:spcAft>
                <a:spcPts val="600"/>
              </a:spcAft>
              <a:buFont typeface="Arial" pitchFamily="34" charset="0"/>
              <a:buChar char="–"/>
              <a:defRPr/>
            </a:pPr>
            <a:r>
              <a:rPr lang="en-US" sz="3200" dirty="0"/>
              <a:t>true (strong) AI</a:t>
            </a:r>
            <a:endParaRPr lang="en-US" dirty="0"/>
          </a:p>
          <a:p>
            <a:pPr fontAlgn="auto">
              <a:spcAft>
                <a:spcPts val="0"/>
              </a:spcAft>
              <a:buFont typeface="Arial" pitchFamily="34" charset="0"/>
              <a:buChar char="•"/>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52400"/>
            <a:ext cx="8229600" cy="1143000"/>
          </a:xfrm>
        </p:spPr>
        <p:txBody>
          <a:bodyPr/>
          <a:lstStyle/>
          <a:p>
            <a:r>
              <a:rPr lang="en-US" altLang="en-US" smtClean="0"/>
              <a:t>More Predictions</a:t>
            </a:r>
          </a:p>
        </p:txBody>
      </p:sp>
      <p:sp>
        <p:nvSpPr>
          <p:cNvPr id="3" name="Content Placeholder 2"/>
          <p:cNvSpPr>
            <a:spLocks noGrp="1"/>
          </p:cNvSpPr>
          <p:nvPr>
            <p:ph idx="1"/>
          </p:nvPr>
        </p:nvSpPr>
        <p:spPr>
          <a:xfrm>
            <a:off x="228600" y="685800"/>
            <a:ext cx="8686800" cy="6172200"/>
          </a:xfrm>
        </p:spPr>
        <p:txBody>
          <a:bodyPr rtlCol="0">
            <a:normAutofit fontScale="85000" lnSpcReduction="20000"/>
          </a:bodyPr>
          <a:lstStyle/>
          <a:p>
            <a:pPr fontAlgn="auto">
              <a:spcAft>
                <a:spcPts val="0"/>
              </a:spcAft>
              <a:buFont typeface="Arial" pitchFamily="34" charset="0"/>
              <a:buChar char="•"/>
              <a:defRPr/>
            </a:pPr>
            <a:r>
              <a:rPr lang="en-US" dirty="0"/>
              <a:t>Want to place a bet?  These bets are available from </a:t>
            </a:r>
            <a:r>
              <a:rPr lang="en-US" dirty="0">
                <a:hlinkClick r:id="rId2"/>
              </a:rPr>
              <a:t>www.longbets.org/bets</a:t>
            </a:r>
            <a:endParaRPr lang="en-US" dirty="0"/>
          </a:p>
          <a:p>
            <a:pPr lvl="1" fontAlgn="auto">
              <a:spcAft>
                <a:spcPts val="0"/>
              </a:spcAft>
              <a:buFont typeface="Arial" pitchFamily="34" charset="0"/>
              <a:buChar char="–"/>
              <a:defRPr/>
            </a:pPr>
            <a:r>
              <a:rPr lang="en-US" dirty="0"/>
              <a:t>By 2020, wearable devices will be available that will use speech recognition to monitor and index conversations and can be used as supplemental memories – by Greg Webster (??)</a:t>
            </a:r>
          </a:p>
          <a:p>
            <a:pPr lvl="1" fontAlgn="auto">
              <a:spcAft>
                <a:spcPts val="0"/>
              </a:spcAft>
              <a:buFont typeface="Arial" pitchFamily="34" charset="0"/>
              <a:buChar char="–"/>
              <a:defRPr/>
            </a:pPr>
            <a:r>
              <a:rPr lang="en-US" dirty="0"/>
              <a:t>By 2025, at least half of US citizens will have some form of technology embedded in their bodies for ID/tracking – Douglas </a:t>
            </a:r>
            <a:r>
              <a:rPr lang="en-US" dirty="0" err="1"/>
              <a:t>Hewes</a:t>
            </a:r>
            <a:r>
              <a:rPr lang="en-US" dirty="0"/>
              <a:t> (CEO Business Technologies)</a:t>
            </a:r>
          </a:p>
          <a:p>
            <a:pPr lvl="1" fontAlgn="auto">
              <a:spcAft>
                <a:spcPts val="0"/>
              </a:spcAft>
              <a:buFont typeface="Arial" pitchFamily="34" charset="0"/>
              <a:buChar char="–"/>
              <a:defRPr/>
            </a:pPr>
            <a:r>
              <a:rPr lang="en-US" dirty="0"/>
              <a:t>By 2029, no computer will have passed the Turing test – by Ray Kurzweil (a well known entrepreneur and technologist)</a:t>
            </a:r>
          </a:p>
          <a:p>
            <a:pPr lvl="1" fontAlgn="auto">
              <a:spcAft>
                <a:spcPts val="0"/>
              </a:spcAft>
              <a:buFont typeface="Arial" pitchFamily="34" charset="0"/>
              <a:buChar char="–"/>
              <a:defRPr/>
            </a:pPr>
            <a:r>
              <a:rPr lang="en-US" dirty="0"/>
              <a:t>By 2030, commercial passenger planes will fly pilotless – by Eric Schmidt (CEO Google)</a:t>
            </a:r>
          </a:p>
          <a:p>
            <a:pPr lvl="1" fontAlgn="auto">
              <a:spcAft>
                <a:spcPts val="0"/>
              </a:spcAft>
              <a:buFont typeface="Arial" pitchFamily="34" charset="0"/>
              <a:buChar char="–"/>
              <a:defRPr/>
            </a:pPr>
            <a:r>
              <a:rPr lang="en-US" dirty="0"/>
              <a:t>By 2050, no machine intelligence will be self-aware – by Nova </a:t>
            </a:r>
            <a:r>
              <a:rPr lang="en-US" dirty="0" err="1"/>
              <a:t>Spivack</a:t>
            </a:r>
            <a:r>
              <a:rPr lang="en-US" dirty="0"/>
              <a:t> (CEO of Lucid Ventures)</a:t>
            </a:r>
          </a:p>
          <a:p>
            <a:pPr lvl="1" fontAlgn="auto">
              <a:spcAft>
                <a:spcPts val="0"/>
              </a:spcAft>
              <a:buFont typeface="Arial" pitchFamily="34" charset="0"/>
              <a:buChar char="–"/>
              <a:defRPr/>
            </a:pPr>
            <a:r>
              <a:rPr lang="en-US" dirty="0"/>
              <a:t>By 2108, a sentient AI will exist as a corporation providing services as well as making its own financial and strategic decisions – by Jane Walter (??)</a:t>
            </a:r>
          </a:p>
          <a:p>
            <a:pPr fontAlgn="auto">
              <a:spcAft>
                <a:spcPts val="0"/>
              </a:spcAft>
              <a:buFont typeface="Arial" pitchFamily="34" charset="0"/>
              <a:buChar char="•"/>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0"/>
            <a:ext cx="8229600" cy="1143000"/>
          </a:xfrm>
        </p:spPr>
        <p:txBody>
          <a:bodyPr/>
          <a:lstStyle/>
          <a:p>
            <a:r>
              <a:rPr lang="en-US" altLang="en-US" smtClean="0"/>
              <a:t>AI and Ethics</a:t>
            </a:r>
          </a:p>
        </p:txBody>
      </p:sp>
      <p:sp>
        <p:nvSpPr>
          <p:cNvPr id="3" name="Content Placeholder 2"/>
          <p:cNvSpPr>
            <a:spLocks noGrp="1"/>
          </p:cNvSpPr>
          <p:nvPr>
            <p:ph idx="1"/>
          </p:nvPr>
        </p:nvSpPr>
        <p:spPr>
          <a:xfrm>
            <a:off x="304800" y="990600"/>
            <a:ext cx="8686800" cy="5867400"/>
          </a:xfrm>
        </p:spPr>
        <p:txBody>
          <a:bodyPr rtlCol="0">
            <a:normAutofit lnSpcReduction="10000"/>
          </a:bodyPr>
          <a:lstStyle/>
          <a:p>
            <a:pPr fontAlgn="auto">
              <a:spcAft>
                <a:spcPts val="0"/>
              </a:spcAft>
              <a:buFont typeface="Arial" pitchFamily="34" charset="0"/>
              <a:buChar char="•"/>
              <a:defRPr/>
            </a:pPr>
            <a:r>
              <a:rPr lang="en-US" dirty="0" smtClean="0"/>
              <a:t>Is AI a good thing?</a:t>
            </a:r>
          </a:p>
          <a:p>
            <a:pPr lvl="1" fontAlgn="auto">
              <a:spcAft>
                <a:spcPts val="0"/>
              </a:spcAft>
              <a:buFont typeface="Arial" pitchFamily="34" charset="0"/>
              <a:buChar char="–"/>
              <a:defRPr/>
            </a:pPr>
            <a:r>
              <a:rPr lang="en-US" dirty="0" smtClean="0"/>
              <a:t>social concerns:</a:t>
            </a:r>
          </a:p>
          <a:p>
            <a:pPr lvl="2" fontAlgn="auto">
              <a:spcAft>
                <a:spcPts val="0"/>
              </a:spcAft>
              <a:buFont typeface="Arial" pitchFamily="34" charset="0"/>
              <a:buChar char="•"/>
              <a:defRPr/>
            </a:pPr>
            <a:r>
              <a:rPr lang="en-US" dirty="0" smtClean="0"/>
              <a:t>unemployment</a:t>
            </a:r>
          </a:p>
          <a:p>
            <a:pPr lvl="2" fontAlgn="auto">
              <a:spcAft>
                <a:spcPts val="0"/>
              </a:spcAft>
              <a:buFont typeface="Arial" pitchFamily="34" charset="0"/>
              <a:buChar char="•"/>
              <a:defRPr/>
            </a:pPr>
            <a:r>
              <a:rPr lang="en-US" dirty="0" smtClean="0"/>
              <a:t>liability and the need for security/safety in critical systems</a:t>
            </a:r>
          </a:p>
          <a:p>
            <a:pPr lvl="2" fontAlgn="auto">
              <a:spcAft>
                <a:spcPts val="0"/>
              </a:spcAft>
              <a:buFont typeface="Arial" pitchFamily="34" charset="0"/>
              <a:buChar char="•"/>
              <a:defRPr/>
            </a:pPr>
            <a:r>
              <a:rPr lang="en-US" dirty="0" smtClean="0"/>
              <a:t>accuracy</a:t>
            </a:r>
          </a:p>
          <a:p>
            <a:pPr lvl="2" fontAlgn="auto">
              <a:spcAft>
                <a:spcPts val="0"/>
              </a:spcAft>
              <a:buFont typeface="Arial" pitchFamily="34" charset="0"/>
              <a:buChar char="•"/>
              <a:defRPr/>
            </a:pPr>
            <a:r>
              <a:rPr lang="en-US" dirty="0" smtClean="0"/>
              <a:t>explanation</a:t>
            </a:r>
          </a:p>
          <a:p>
            <a:pPr lvl="2" fontAlgn="auto">
              <a:spcAft>
                <a:spcPts val="0"/>
              </a:spcAft>
              <a:buFont typeface="Arial" pitchFamily="34" charset="0"/>
              <a:buChar char="•"/>
              <a:defRPr/>
            </a:pPr>
            <a:r>
              <a:rPr lang="en-US" dirty="0" smtClean="0"/>
              <a:t>AI and warfare</a:t>
            </a:r>
          </a:p>
          <a:p>
            <a:pPr lvl="2" fontAlgn="auto">
              <a:spcAft>
                <a:spcPts val="0"/>
              </a:spcAft>
              <a:buFont typeface="Arial" pitchFamily="34" charset="0"/>
              <a:buChar char="•"/>
              <a:defRPr/>
            </a:pPr>
            <a:r>
              <a:rPr lang="en-US" dirty="0" smtClean="0"/>
              <a:t>security against AI surveillance, privacy</a:t>
            </a:r>
          </a:p>
          <a:p>
            <a:pPr lvl="2" fontAlgn="auto">
              <a:spcAft>
                <a:spcPts val="0"/>
              </a:spcAft>
              <a:buFont typeface="Arial" pitchFamily="34" charset="0"/>
              <a:buChar char="•"/>
              <a:defRPr/>
            </a:pPr>
            <a:r>
              <a:rPr lang="en-US" dirty="0" smtClean="0"/>
              <a:t>end of the world scenarios (e.g., terminator)</a:t>
            </a:r>
          </a:p>
          <a:p>
            <a:pPr fontAlgn="auto">
              <a:spcAft>
                <a:spcPts val="0"/>
              </a:spcAft>
              <a:buFont typeface="Arial" pitchFamily="34" charset="0"/>
              <a:buChar char="•"/>
              <a:defRPr/>
            </a:pPr>
            <a:r>
              <a:rPr lang="en-US" dirty="0" smtClean="0"/>
              <a:t>True AI might constitute a moral dilemma</a:t>
            </a:r>
          </a:p>
          <a:p>
            <a:pPr lvl="1" fontAlgn="auto">
              <a:spcAft>
                <a:spcPts val="0"/>
              </a:spcAft>
              <a:buFont typeface="Arial" pitchFamily="34" charset="0"/>
              <a:buChar char="–"/>
              <a:defRPr/>
            </a:pPr>
            <a:r>
              <a:rPr lang="en-US" dirty="0" smtClean="0"/>
              <a:t>computers are devices, what would it mean to equip a device with intelligence?  would it be a slave?  would we give AI rights?</a:t>
            </a:r>
          </a:p>
          <a:p>
            <a:pPr lvl="1" fontAlgn="auto">
              <a:spcAft>
                <a:spcPts val="0"/>
              </a:spcAft>
              <a:buFont typeface="Arial" pitchFamily="34" charset="0"/>
              <a:buChar char="–"/>
              <a:defRPr/>
            </a:pPr>
            <a:endParaRPr lang="en-US" dirty="0" smtClean="0"/>
          </a:p>
          <a:p>
            <a:pPr lvl="2"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76200"/>
            <a:ext cx="8229600" cy="1143000"/>
          </a:xfrm>
        </p:spPr>
        <p:txBody>
          <a:bodyPr/>
          <a:lstStyle/>
          <a:p>
            <a:r>
              <a:rPr lang="en-US" altLang="en-US" smtClean="0"/>
              <a:t>AI as a Field</a:t>
            </a:r>
          </a:p>
        </p:txBody>
      </p:sp>
      <p:sp>
        <p:nvSpPr>
          <p:cNvPr id="3" name="Content Placeholder 2"/>
          <p:cNvSpPr>
            <a:spLocks noGrp="1"/>
          </p:cNvSpPr>
          <p:nvPr>
            <p:ph idx="1"/>
          </p:nvPr>
        </p:nvSpPr>
        <p:spPr>
          <a:xfrm>
            <a:off x="228600" y="990600"/>
            <a:ext cx="8686800" cy="5867400"/>
          </a:xfrm>
        </p:spPr>
        <p:txBody>
          <a:bodyPr rtlCol="0">
            <a:normAutofit fontScale="85000" lnSpcReduction="20000"/>
          </a:bodyPr>
          <a:lstStyle/>
          <a:p>
            <a:pPr fontAlgn="auto">
              <a:spcAft>
                <a:spcPts val="0"/>
              </a:spcAft>
              <a:buFont typeface="Arial" pitchFamily="34" charset="0"/>
              <a:buChar char="•"/>
              <a:defRPr/>
            </a:pPr>
            <a:r>
              <a:rPr lang="en-US" dirty="0" smtClean="0"/>
              <a:t>From the definition, we see that AI is (or should be) less concerned about a central or single theory of mind</a:t>
            </a:r>
          </a:p>
          <a:p>
            <a:pPr lvl="1" fontAlgn="auto">
              <a:spcAft>
                <a:spcPts val="0"/>
              </a:spcAft>
              <a:buFont typeface="Arial" pitchFamily="34" charset="0"/>
              <a:buChar char="–"/>
              <a:defRPr/>
            </a:pPr>
            <a:r>
              <a:rPr lang="en-US" dirty="0" smtClean="0"/>
              <a:t>it is more empirically targeted – working systems</a:t>
            </a:r>
          </a:p>
          <a:p>
            <a:pPr fontAlgn="auto">
              <a:spcAft>
                <a:spcPts val="0"/>
              </a:spcAft>
              <a:buFont typeface="Arial" pitchFamily="34" charset="0"/>
              <a:buChar char="•"/>
              <a:defRPr/>
            </a:pPr>
            <a:r>
              <a:rPr lang="en-US" dirty="0" smtClean="0"/>
              <a:t>Thus, AI is an engineering pursuit </a:t>
            </a:r>
          </a:p>
          <a:p>
            <a:pPr lvl="1" fontAlgn="auto">
              <a:spcAft>
                <a:spcPts val="0"/>
              </a:spcAft>
              <a:buFont typeface="Arial" pitchFamily="34" charset="0"/>
              <a:buChar char="–"/>
              <a:defRPr/>
            </a:pPr>
            <a:r>
              <a:rPr lang="en-US" dirty="0" smtClean="0"/>
              <a:t>the creation of working systems</a:t>
            </a:r>
          </a:p>
          <a:p>
            <a:pPr fontAlgn="auto">
              <a:spcAft>
                <a:spcPts val="0"/>
              </a:spcAft>
              <a:buFont typeface="Arial" pitchFamily="34" charset="0"/>
              <a:buChar char="•"/>
              <a:defRPr/>
            </a:pPr>
            <a:r>
              <a:rPr lang="en-US" dirty="0" smtClean="0"/>
              <a:t>The need for evaluation makes AI a science</a:t>
            </a:r>
          </a:p>
          <a:p>
            <a:pPr lvl="1" fontAlgn="auto">
              <a:spcAft>
                <a:spcPts val="0"/>
              </a:spcAft>
              <a:buFont typeface="Arial" pitchFamily="34" charset="0"/>
              <a:buChar char="–"/>
              <a:defRPr/>
            </a:pPr>
            <a:r>
              <a:rPr lang="en-US" dirty="0" smtClean="0"/>
              <a:t>while creating systems is well and good, without analyzing the systems to understand why they work or do not work, AI will be working in a void</a:t>
            </a:r>
          </a:p>
          <a:p>
            <a:pPr fontAlgn="auto">
              <a:spcAft>
                <a:spcPts val="0"/>
              </a:spcAft>
              <a:buFont typeface="Arial" pitchFamily="34" charset="0"/>
              <a:buChar char="•"/>
              <a:defRPr/>
            </a:pPr>
            <a:r>
              <a:rPr lang="en-US" dirty="0" smtClean="0"/>
              <a:t>This definition denotes a paradigm shift away from </a:t>
            </a:r>
          </a:p>
          <a:p>
            <a:pPr lvl="1" fontAlgn="auto">
              <a:spcAft>
                <a:spcPts val="0"/>
              </a:spcAft>
              <a:buFont typeface="Arial" pitchFamily="34" charset="0"/>
              <a:buChar char="–"/>
              <a:defRPr/>
            </a:pPr>
            <a:r>
              <a:rPr lang="en-US" dirty="0" smtClean="0"/>
              <a:t>philosophy of mind – we do not need to study mind to create mind, human mind might help with models but the formal studies found in philosophy have done little to help</a:t>
            </a:r>
          </a:p>
          <a:p>
            <a:pPr lvl="1" fontAlgn="auto">
              <a:spcAft>
                <a:spcPts val="0"/>
              </a:spcAft>
              <a:buFont typeface="Arial" pitchFamily="34" charset="0"/>
              <a:buChar char="–"/>
              <a:defRPr/>
            </a:pPr>
            <a:r>
              <a:rPr lang="en-US" dirty="0" smtClean="0"/>
              <a:t>psychology of the human mind – we may gain some understanding of what to do through experimentation but again, this sort of pursuit has led AI astray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76200"/>
            <a:ext cx="8229600" cy="1143000"/>
          </a:xfrm>
        </p:spPr>
        <p:txBody>
          <a:bodyPr/>
          <a:lstStyle/>
          <a:p>
            <a:r>
              <a:rPr lang="en-US" altLang="en-US" smtClean="0"/>
              <a:t>PSS Hypothesis Redux</a:t>
            </a:r>
          </a:p>
        </p:txBody>
      </p:sp>
      <p:sp>
        <p:nvSpPr>
          <p:cNvPr id="3" name="Content Placeholder 2"/>
          <p:cNvSpPr>
            <a:spLocks noGrp="1"/>
          </p:cNvSpPr>
          <p:nvPr>
            <p:ph idx="1"/>
          </p:nvPr>
        </p:nvSpPr>
        <p:spPr>
          <a:xfrm>
            <a:off x="228600" y="838200"/>
            <a:ext cx="8686800" cy="6019800"/>
          </a:xfrm>
        </p:spPr>
        <p:txBody>
          <a:bodyPr rtlCol="0">
            <a:normAutofit fontScale="85000" lnSpcReduction="20000"/>
          </a:bodyPr>
          <a:lstStyle/>
          <a:p>
            <a:pPr fontAlgn="auto">
              <a:spcAft>
                <a:spcPts val="0"/>
              </a:spcAft>
              <a:buFont typeface="Arial" pitchFamily="34" charset="0"/>
              <a:buChar char="•"/>
              <a:defRPr/>
            </a:pPr>
            <a:r>
              <a:rPr lang="en-US" dirty="0" smtClean="0"/>
              <a:t>Recall in our first lecture, we considered the PSS Hypothesis – a PSS has the necessary and sufficient means to exhibit intelligent action</a:t>
            </a:r>
          </a:p>
          <a:p>
            <a:pPr lvl="1" fontAlgn="auto">
              <a:spcAft>
                <a:spcPts val="0"/>
              </a:spcAft>
              <a:buFont typeface="Arial" pitchFamily="34" charset="0"/>
              <a:buChar char="–"/>
              <a:defRPr/>
            </a:pPr>
            <a:r>
              <a:rPr lang="en-US" dirty="0" smtClean="0"/>
              <a:t>the focus on this hypothesis led AI to research</a:t>
            </a:r>
          </a:p>
          <a:p>
            <a:pPr lvl="2" fontAlgn="auto">
              <a:spcAft>
                <a:spcPts val="0"/>
              </a:spcAft>
              <a:buFont typeface="Arial" pitchFamily="34" charset="0"/>
              <a:buChar char="•"/>
              <a:defRPr/>
            </a:pPr>
            <a:r>
              <a:rPr lang="en-US" dirty="0" smtClean="0"/>
              <a:t>use of symbols to model the world</a:t>
            </a:r>
          </a:p>
          <a:p>
            <a:pPr lvl="2" fontAlgn="auto">
              <a:spcAft>
                <a:spcPts val="0"/>
              </a:spcAft>
              <a:buFont typeface="Arial" pitchFamily="34" charset="0"/>
              <a:buChar char="•"/>
              <a:defRPr/>
            </a:pPr>
            <a:r>
              <a:rPr lang="en-US" dirty="0" smtClean="0"/>
              <a:t>design of search strategies to apply operators on the given symbols</a:t>
            </a:r>
          </a:p>
          <a:p>
            <a:pPr lvl="2" fontAlgn="auto">
              <a:spcAft>
                <a:spcPts val="0"/>
              </a:spcAft>
              <a:buFont typeface="Arial" pitchFamily="34" charset="0"/>
              <a:buChar char="•"/>
              <a:defRPr/>
            </a:pPr>
            <a:r>
              <a:rPr lang="en-US" dirty="0" smtClean="0"/>
              <a:t>use of heuristics to guide the search</a:t>
            </a:r>
          </a:p>
          <a:p>
            <a:pPr lvl="2" fontAlgn="auto">
              <a:spcAft>
                <a:spcPts val="0"/>
              </a:spcAft>
              <a:buFont typeface="Arial" pitchFamily="34" charset="0"/>
              <a:buChar char="•"/>
              <a:defRPr/>
            </a:pPr>
            <a:r>
              <a:rPr lang="en-US" dirty="0" smtClean="0"/>
              <a:t>the use of an empirical approach to research – build (construct) and test to prove your point</a:t>
            </a:r>
          </a:p>
          <a:p>
            <a:pPr fontAlgn="auto">
              <a:spcAft>
                <a:spcPts val="0"/>
              </a:spcAft>
              <a:buFont typeface="Arial" pitchFamily="34" charset="0"/>
              <a:buChar char="•"/>
              <a:defRPr/>
            </a:pPr>
            <a:r>
              <a:rPr lang="en-US" dirty="0" smtClean="0"/>
              <a:t>While this has helped form a basis for AI, it has also misled AI as much as earlier reliance on philosophy and psychology</a:t>
            </a:r>
          </a:p>
          <a:p>
            <a:pPr lvl="1" fontAlgn="auto">
              <a:spcAft>
                <a:spcPts val="0"/>
              </a:spcAft>
              <a:buFont typeface="Arial" pitchFamily="34" charset="0"/>
              <a:buChar char="–"/>
              <a:defRPr/>
            </a:pPr>
            <a:r>
              <a:rPr lang="en-US" dirty="0" smtClean="0"/>
              <a:t>do we need symbolic knowledge? neural networks show otherwise</a:t>
            </a:r>
          </a:p>
          <a:p>
            <a:pPr lvl="1" fontAlgn="auto">
              <a:spcAft>
                <a:spcPts val="0"/>
              </a:spcAft>
              <a:buFont typeface="Arial" pitchFamily="34" charset="0"/>
              <a:buChar char="–"/>
              <a:defRPr/>
            </a:pPr>
            <a:r>
              <a:rPr lang="en-US" dirty="0" smtClean="0"/>
              <a:t>do we need heuristic search strategies?  model based approaches (whether structural/functional, Bayesian or HMM based seem to indicate less need for this)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0"/>
            <a:ext cx="8229600" cy="1143000"/>
          </a:xfrm>
        </p:spPr>
        <p:txBody>
          <a:bodyPr/>
          <a:lstStyle/>
          <a:p>
            <a:r>
              <a:rPr lang="en-US" altLang="en-US" smtClean="0"/>
              <a:t>Why Has AI Not Succeeded?</a:t>
            </a:r>
          </a:p>
        </p:txBody>
      </p:sp>
      <p:sp>
        <p:nvSpPr>
          <p:cNvPr id="3" name="Content Placeholder 2"/>
          <p:cNvSpPr>
            <a:spLocks noGrp="1"/>
          </p:cNvSpPr>
          <p:nvPr>
            <p:ph idx="1"/>
          </p:nvPr>
        </p:nvSpPr>
        <p:spPr>
          <a:xfrm>
            <a:off x="76200" y="838200"/>
            <a:ext cx="8991600" cy="6019800"/>
          </a:xfrm>
        </p:spPr>
        <p:txBody>
          <a:bodyPr rtlCol="0">
            <a:normAutofit fontScale="92500"/>
          </a:bodyPr>
          <a:lstStyle/>
          <a:p>
            <a:pPr fontAlgn="auto">
              <a:spcAft>
                <a:spcPts val="0"/>
              </a:spcAft>
              <a:buFont typeface="Arial" pitchFamily="34" charset="0"/>
              <a:buChar char="•"/>
              <a:defRPr/>
            </a:pPr>
            <a:r>
              <a:rPr lang="en-US" dirty="0" smtClean="0"/>
              <a:t>The author continues by examining the challenges of</a:t>
            </a:r>
          </a:p>
          <a:p>
            <a:pPr lvl="1" fontAlgn="auto">
              <a:spcAft>
                <a:spcPts val="0"/>
              </a:spcAft>
              <a:buFont typeface="Arial" pitchFamily="34" charset="0"/>
              <a:buChar char="–"/>
              <a:defRPr/>
            </a:pPr>
            <a:r>
              <a:rPr lang="en-US" dirty="0" smtClean="0"/>
              <a:t>symbolic AI – lack of grounding of symbols, lack of a social context by which symbols are learned in humans, systems constructed using symbolic AI approaches remain too brittle (striving for single interpretations rather than multiple interpretations or contexts, having limited amounts of knowledge)</a:t>
            </a:r>
          </a:p>
          <a:p>
            <a:pPr lvl="1" fontAlgn="auto">
              <a:spcAft>
                <a:spcPts val="0"/>
              </a:spcAft>
              <a:buFont typeface="Arial" pitchFamily="34" charset="0"/>
              <a:buChar char="–"/>
              <a:defRPr/>
            </a:pPr>
            <a:r>
              <a:rPr lang="en-US" dirty="0" err="1" smtClean="0"/>
              <a:t>subsymbolic</a:t>
            </a:r>
            <a:r>
              <a:rPr lang="en-US" dirty="0" smtClean="0"/>
              <a:t> AI – neural network nodes are not equivalent to neurons, the number of nodes differs substantially from a brain, even of the smallest creatures, while neural networks can be used to construct context-sensitive memories, the actual storage of memories (situations, cases, events) remains beyond our abilities because we do not know how memories are formed in the brain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6200"/>
            <a:ext cx="8229600" cy="1143000"/>
          </a:xfrm>
        </p:spPr>
        <p:txBody>
          <a:bodyPr/>
          <a:lstStyle/>
          <a:p>
            <a:r>
              <a:rPr lang="en-US" altLang="en-US" smtClean="0"/>
              <a:t>What Should AI Research?</a:t>
            </a:r>
          </a:p>
        </p:txBody>
      </p:sp>
      <p:sp>
        <p:nvSpPr>
          <p:cNvPr id="3" name="Content Placeholder 2"/>
          <p:cNvSpPr>
            <a:spLocks noGrp="1"/>
          </p:cNvSpPr>
          <p:nvPr>
            <p:ph idx="1"/>
          </p:nvPr>
        </p:nvSpPr>
        <p:spPr>
          <a:xfrm>
            <a:off x="304800" y="838200"/>
            <a:ext cx="8610600" cy="6019800"/>
          </a:xfrm>
        </p:spPr>
        <p:txBody>
          <a:bodyPr rtlCol="0">
            <a:normAutofit fontScale="92500" lnSpcReduction="20000"/>
          </a:bodyPr>
          <a:lstStyle/>
          <a:p>
            <a:pPr fontAlgn="auto">
              <a:spcAft>
                <a:spcPts val="0"/>
              </a:spcAft>
              <a:buFont typeface="Arial" pitchFamily="34" charset="0"/>
              <a:buChar char="•"/>
              <a:defRPr/>
            </a:pPr>
            <a:r>
              <a:rPr lang="en-US" dirty="0" smtClean="0"/>
              <a:t>This is an open question</a:t>
            </a:r>
          </a:p>
          <a:p>
            <a:pPr lvl="1" fontAlgn="auto">
              <a:spcAft>
                <a:spcPts val="0"/>
              </a:spcAft>
              <a:buFont typeface="Arial" pitchFamily="34" charset="0"/>
              <a:buChar char="–"/>
              <a:defRPr/>
            </a:pPr>
            <a:r>
              <a:rPr lang="en-US" dirty="0" smtClean="0"/>
              <a:t>what we tend to find is that there is less emphasis in AI research on a grand unifying theme or holy grail and far more emphasis on solving fundable problems</a:t>
            </a:r>
          </a:p>
          <a:p>
            <a:pPr fontAlgn="auto">
              <a:spcAft>
                <a:spcPts val="0"/>
              </a:spcAft>
              <a:buFont typeface="Arial" pitchFamily="34" charset="0"/>
              <a:buChar char="•"/>
              <a:defRPr/>
            </a:pPr>
            <a:r>
              <a:rPr lang="en-US" dirty="0" smtClean="0"/>
              <a:t>Some of the more common approaches found in AI research are to</a:t>
            </a:r>
          </a:p>
          <a:p>
            <a:pPr lvl="1" fontAlgn="auto">
              <a:spcAft>
                <a:spcPts val="0"/>
              </a:spcAft>
              <a:buFont typeface="Arial" pitchFamily="34" charset="0"/>
              <a:buChar char="–"/>
              <a:defRPr/>
            </a:pPr>
            <a:r>
              <a:rPr lang="en-US" dirty="0" smtClean="0"/>
              <a:t>expand the capabilities of neural networks by identifying new algorithms, combining NNs with approaches like GAs and FL</a:t>
            </a:r>
          </a:p>
          <a:p>
            <a:pPr lvl="1" fontAlgn="auto">
              <a:spcAft>
                <a:spcPts val="0"/>
              </a:spcAft>
              <a:buFont typeface="Arial" pitchFamily="34" charset="0"/>
              <a:buChar char="–"/>
              <a:defRPr/>
            </a:pPr>
            <a:r>
              <a:rPr lang="en-US" dirty="0" smtClean="0"/>
              <a:t>agent-based approaches</a:t>
            </a:r>
          </a:p>
          <a:p>
            <a:pPr lvl="1" fontAlgn="auto">
              <a:spcAft>
                <a:spcPts val="0"/>
              </a:spcAft>
              <a:buFont typeface="Arial" pitchFamily="34" charset="0"/>
              <a:buChar char="–"/>
              <a:defRPr/>
            </a:pPr>
            <a:r>
              <a:rPr lang="en-US" dirty="0" smtClean="0"/>
              <a:t>mathematical model-based approaches (for instance, HMMs)</a:t>
            </a:r>
          </a:p>
          <a:p>
            <a:pPr lvl="1" fontAlgn="auto">
              <a:spcAft>
                <a:spcPts val="0"/>
              </a:spcAft>
              <a:buFont typeface="Arial" pitchFamily="34" charset="0"/>
              <a:buChar char="–"/>
              <a:defRPr/>
            </a:pPr>
            <a:r>
              <a:rPr lang="en-US" dirty="0" smtClean="0"/>
              <a:t>ontologies to provide problem independent knowledge sources</a:t>
            </a:r>
          </a:p>
          <a:p>
            <a:pPr lvl="1" fontAlgn="auto">
              <a:spcAft>
                <a:spcPts val="0"/>
              </a:spcAft>
              <a:buFont typeface="Arial" pitchFamily="34" charset="0"/>
              <a:buChar char="–"/>
              <a:defRPr/>
            </a:pPr>
            <a:r>
              <a:rPr lang="en-US" dirty="0" smtClean="0"/>
              <a:t>learning from the ground up</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rtlCol="0">
            <a:normAutofit fontScale="90000"/>
          </a:bodyPr>
          <a:lstStyle/>
          <a:p>
            <a:pPr fontAlgn="auto">
              <a:spcAft>
                <a:spcPts val="0"/>
              </a:spcAft>
              <a:defRPr/>
            </a:pPr>
            <a:r>
              <a:rPr lang="en-US" dirty="0" smtClean="0"/>
              <a:t>Research Topic:  The Semantic Web</a:t>
            </a:r>
            <a:endParaRPr lang="en-US" dirty="0"/>
          </a:p>
        </p:txBody>
      </p:sp>
      <p:sp>
        <p:nvSpPr>
          <p:cNvPr id="3" name="Content Placeholder 2"/>
          <p:cNvSpPr>
            <a:spLocks noGrp="1"/>
          </p:cNvSpPr>
          <p:nvPr>
            <p:ph idx="1"/>
          </p:nvPr>
        </p:nvSpPr>
        <p:spPr>
          <a:xfrm>
            <a:off x="228600" y="533400"/>
            <a:ext cx="8686800" cy="6324600"/>
          </a:xfrm>
        </p:spPr>
        <p:txBody>
          <a:bodyPr rtlCol="0">
            <a:normAutofit fontScale="92500"/>
          </a:bodyPr>
          <a:lstStyle/>
          <a:p>
            <a:pPr fontAlgn="auto">
              <a:spcAft>
                <a:spcPts val="0"/>
              </a:spcAft>
              <a:buFont typeface="Arial" pitchFamily="34" charset="0"/>
              <a:buChar char="•"/>
              <a:defRPr/>
            </a:pPr>
            <a:r>
              <a:rPr lang="en-US" dirty="0" smtClean="0"/>
              <a:t>How can we automate the process of using the knowledge available on the Internet?</a:t>
            </a:r>
          </a:p>
          <a:p>
            <a:pPr lvl="1" fontAlgn="auto">
              <a:spcAft>
                <a:spcPts val="0"/>
              </a:spcAft>
              <a:buFont typeface="Arial" pitchFamily="34" charset="0"/>
              <a:buChar char="–"/>
              <a:defRPr/>
            </a:pPr>
            <a:r>
              <a:rPr lang="en-US" dirty="0" smtClean="0"/>
              <a:t>we need to make the knowledge available in accessible forms (ontologies)</a:t>
            </a:r>
          </a:p>
          <a:p>
            <a:pPr lvl="1" fontAlgn="auto">
              <a:spcAft>
                <a:spcPts val="0"/>
              </a:spcAft>
              <a:buFont typeface="Arial" pitchFamily="34" charset="0"/>
              <a:buChar char="–"/>
              <a:defRPr/>
            </a:pPr>
            <a:r>
              <a:rPr lang="en-US" dirty="0" smtClean="0"/>
              <a:t>we need to provide a suite of problem solvers that can</a:t>
            </a:r>
          </a:p>
          <a:p>
            <a:pPr lvl="2" fontAlgn="auto">
              <a:spcAft>
                <a:spcPts val="0"/>
              </a:spcAft>
              <a:buFont typeface="Arial" pitchFamily="34" charset="0"/>
              <a:buChar char="•"/>
              <a:defRPr/>
            </a:pPr>
            <a:r>
              <a:rPr lang="en-US" dirty="0" smtClean="0"/>
              <a:t>find the knowledge they need</a:t>
            </a:r>
          </a:p>
          <a:p>
            <a:pPr lvl="2" fontAlgn="auto">
              <a:spcAft>
                <a:spcPts val="0"/>
              </a:spcAft>
              <a:buFont typeface="Arial" pitchFamily="34" charset="0"/>
              <a:buChar char="•"/>
              <a:defRPr/>
            </a:pPr>
            <a:r>
              <a:rPr lang="en-US" dirty="0" smtClean="0"/>
              <a:t>make decisions based on the knowledge found</a:t>
            </a:r>
          </a:p>
          <a:p>
            <a:pPr lvl="2" fontAlgn="auto">
              <a:spcAft>
                <a:spcPts val="0"/>
              </a:spcAft>
              <a:buFont typeface="Arial" pitchFamily="34" charset="0"/>
              <a:buChar char="•"/>
              <a:defRPr/>
            </a:pPr>
            <a:r>
              <a:rPr lang="en-US" dirty="0" smtClean="0"/>
              <a:t>communicate with other problem solvers when the needed knowledge is not available, or when they have a specific </a:t>
            </a:r>
            <a:r>
              <a:rPr lang="en-US" dirty="0" err="1" smtClean="0"/>
              <a:t>subproblem</a:t>
            </a:r>
            <a:r>
              <a:rPr lang="en-US" dirty="0" smtClean="0"/>
              <a:t> to spawn</a:t>
            </a:r>
          </a:p>
          <a:p>
            <a:pPr lvl="3" fontAlgn="auto">
              <a:spcAft>
                <a:spcPts val="0"/>
              </a:spcAft>
              <a:buFont typeface="Arial" pitchFamily="34" charset="0"/>
              <a:buChar char="–"/>
              <a:defRPr/>
            </a:pPr>
            <a:r>
              <a:rPr lang="en-US" dirty="0" smtClean="0"/>
              <a:t>communication might require social interactions beyond simple message passing (for instance, polling of many sources, determining if an agent  is trustworthy)</a:t>
            </a:r>
          </a:p>
          <a:p>
            <a:pPr lvl="2" fontAlgn="auto">
              <a:spcAft>
                <a:spcPts val="0"/>
              </a:spcAft>
              <a:buFont typeface="Arial" pitchFamily="34" charset="0"/>
              <a:buChar char="•"/>
              <a:defRPr/>
            </a:pPr>
            <a:r>
              <a:rPr lang="en-US" dirty="0" smtClean="0"/>
              <a:t>migrate to other processors </a:t>
            </a:r>
          </a:p>
          <a:p>
            <a:pPr lvl="3" fontAlgn="auto">
              <a:spcAft>
                <a:spcPts val="0"/>
              </a:spcAft>
              <a:buFont typeface="Arial" pitchFamily="34" charset="0"/>
              <a:buChar char="–"/>
              <a:defRPr/>
            </a:pPr>
            <a:r>
              <a:rPr lang="en-US" dirty="0" smtClean="0"/>
              <a:t>either because their current processor is busy, or more usefully, because the knowledge needed is located elsewhere (this capability is optional)</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rtlCol="0">
            <a:normAutofit fontScale="90000"/>
          </a:bodyPr>
          <a:lstStyle/>
          <a:p>
            <a:pPr fontAlgn="auto">
              <a:spcAft>
                <a:spcPts val="0"/>
              </a:spcAft>
              <a:defRPr/>
            </a:pPr>
            <a:r>
              <a:rPr lang="en-US" dirty="0" smtClean="0"/>
              <a:t>Research Topic:  Autonomous Vehicles</a:t>
            </a:r>
            <a:endParaRPr lang="en-US" dirty="0"/>
          </a:p>
        </p:txBody>
      </p:sp>
      <p:sp>
        <p:nvSpPr>
          <p:cNvPr id="3" name="Content Placeholder 2"/>
          <p:cNvSpPr>
            <a:spLocks noGrp="1"/>
          </p:cNvSpPr>
          <p:nvPr>
            <p:ph idx="1"/>
          </p:nvPr>
        </p:nvSpPr>
        <p:spPr>
          <a:xfrm>
            <a:off x="228600" y="685800"/>
            <a:ext cx="8686800" cy="6172200"/>
          </a:xfrm>
        </p:spPr>
        <p:txBody>
          <a:bodyPr rtlCol="0">
            <a:normAutofit fontScale="85000" lnSpcReduction="10000"/>
          </a:bodyPr>
          <a:lstStyle/>
          <a:p>
            <a:pPr fontAlgn="auto">
              <a:spcAft>
                <a:spcPts val="0"/>
              </a:spcAft>
              <a:buFont typeface="Arial" pitchFamily="34" charset="0"/>
              <a:buChar char="•"/>
              <a:defRPr/>
            </a:pPr>
            <a:r>
              <a:rPr lang="en-US" dirty="0" smtClean="0"/>
              <a:t>How can a vehicle be programmed to carry out a “mission” on its own with little or no human intervention?</a:t>
            </a:r>
          </a:p>
          <a:p>
            <a:pPr lvl="1" fontAlgn="auto">
              <a:spcAft>
                <a:spcPts val="0"/>
              </a:spcAft>
              <a:buFont typeface="Arial" pitchFamily="34" charset="0"/>
              <a:buChar char="–"/>
              <a:defRPr/>
            </a:pPr>
            <a:r>
              <a:rPr lang="en-US" dirty="0" smtClean="0"/>
              <a:t>requires mission planning, path planning, sensing (and sensor interpretation) decision making, reactive planning, failure handling</a:t>
            </a:r>
          </a:p>
          <a:p>
            <a:pPr lvl="1" fontAlgn="auto">
              <a:spcAft>
                <a:spcPts val="0"/>
              </a:spcAft>
              <a:buFont typeface="Arial" pitchFamily="34" charset="0"/>
              <a:buChar char="–"/>
              <a:defRPr/>
            </a:pPr>
            <a:r>
              <a:rPr lang="en-US" dirty="0" smtClean="0"/>
              <a:t>all of these steps must be done in real-time except mission planning and path planning which can be done prior to the start of the mission</a:t>
            </a:r>
          </a:p>
          <a:p>
            <a:pPr fontAlgn="auto">
              <a:spcAft>
                <a:spcPts val="0"/>
              </a:spcAft>
              <a:buFont typeface="Arial" pitchFamily="34" charset="0"/>
              <a:buChar char="•"/>
              <a:defRPr/>
            </a:pPr>
            <a:r>
              <a:rPr lang="en-US" dirty="0" smtClean="0"/>
              <a:t>Each type of vehicle has its own unique challenges</a:t>
            </a:r>
          </a:p>
          <a:p>
            <a:pPr lvl="1" fontAlgn="auto">
              <a:spcAft>
                <a:spcPts val="0"/>
              </a:spcAft>
              <a:buFont typeface="Arial" pitchFamily="34" charset="0"/>
              <a:buChar char="–"/>
              <a:defRPr/>
            </a:pPr>
            <a:r>
              <a:rPr lang="en-US" dirty="0" smtClean="0"/>
              <a:t>airplanes and submarines deal with 3-D, have fewer obstacles to contend with, but also have draft/current</a:t>
            </a:r>
          </a:p>
          <a:p>
            <a:pPr lvl="1" fontAlgn="auto">
              <a:spcAft>
                <a:spcPts val="0"/>
              </a:spcAft>
              <a:buFont typeface="Arial" pitchFamily="34" charset="0"/>
              <a:buChar char="–"/>
              <a:defRPr/>
            </a:pPr>
            <a:r>
              <a:rPr lang="en-US" dirty="0" smtClean="0"/>
              <a:t>automobiles have to deal with other road traffic, off-road vehicles have to deal with rough terrain</a:t>
            </a:r>
          </a:p>
          <a:p>
            <a:pPr lvl="1" fontAlgn="auto">
              <a:spcAft>
                <a:spcPts val="0"/>
              </a:spcAft>
              <a:buFont typeface="Arial" pitchFamily="34" charset="0"/>
              <a:buChar char="–"/>
              <a:defRPr/>
            </a:pPr>
            <a:r>
              <a:rPr lang="en-US" dirty="0" smtClean="0"/>
              <a:t>indoor robots deal with human traffic, furniture, walls, </a:t>
            </a:r>
            <a:r>
              <a:rPr lang="en-US" dirty="0" err="1" smtClean="0"/>
              <a:t>etc</a:t>
            </a:r>
            <a:endParaRPr lang="en-US" dirty="0" smtClean="0"/>
          </a:p>
          <a:p>
            <a:pPr lvl="1" fontAlgn="auto">
              <a:spcAft>
                <a:spcPts val="0"/>
              </a:spcAft>
              <a:buFont typeface="Arial" pitchFamily="34" charset="0"/>
              <a:buChar char="–"/>
              <a:defRPr/>
            </a:pPr>
            <a:r>
              <a:rPr lang="en-US" dirty="0" smtClean="0"/>
              <a:t>many of these vehicles do not use cameras for input but sonar and/or radar instead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rtlCol="0">
            <a:normAutofit fontScale="90000"/>
          </a:bodyPr>
          <a:lstStyle/>
          <a:p>
            <a:pPr fontAlgn="auto">
              <a:spcAft>
                <a:spcPts val="0"/>
              </a:spcAft>
              <a:defRPr/>
            </a:pPr>
            <a:r>
              <a:rPr lang="en-US" dirty="0" smtClean="0"/>
              <a:t>Research Topic:  Evolving Intelligence</a:t>
            </a:r>
            <a:endParaRPr lang="en-US" dirty="0"/>
          </a:p>
        </p:txBody>
      </p:sp>
      <p:sp>
        <p:nvSpPr>
          <p:cNvPr id="3" name="Content Placeholder 2"/>
          <p:cNvSpPr>
            <a:spLocks noGrp="1"/>
          </p:cNvSpPr>
          <p:nvPr>
            <p:ph idx="1"/>
          </p:nvPr>
        </p:nvSpPr>
        <p:spPr>
          <a:xfrm>
            <a:off x="304800" y="838200"/>
            <a:ext cx="8610600" cy="6019800"/>
          </a:xfrm>
        </p:spPr>
        <p:txBody>
          <a:bodyPr rtlCol="0">
            <a:normAutofit fontScale="92500" lnSpcReduction="10000"/>
          </a:bodyPr>
          <a:lstStyle/>
          <a:p>
            <a:pPr fontAlgn="auto">
              <a:spcAft>
                <a:spcPts val="0"/>
              </a:spcAft>
              <a:buFont typeface="Arial" pitchFamily="34" charset="0"/>
              <a:buChar char="•"/>
              <a:defRPr/>
            </a:pPr>
            <a:r>
              <a:rPr lang="en-US" dirty="0" smtClean="0"/>
              <a:t>Rodney Brooks from MIT claims that AI needs to evolve through self-learning</a:t>
            </a:r>
          </a:p>
          <a:p>
            <a:pPr lvl="1" fontAlgn="auto">
              <a:spcAft>
                <a:spcPts val="0"/>
              </a:spcAft>
              <a:buFont typeface="Arial" pitchFamily="34" charset="0"/>
              <a:buChar char="–"/>
              <a:defRPr/>
            </a:pPr>
            <a:r>
              <a:rPr lang="en-US" dirty="0" smtClean="0"/>
              <a:t>in his lab, he has a number of robots placed into an environment</a:t>
            </a:r>
          </a:p>
          <a:p>
            <a:pPr lvl="1" fontAlgn="auto">
              <a:spcAft>
                <a:spcPts val="0"/>
              </a:spcAft>
              <a:buFont typeface="Arial" pitchFamily="34" charset="0"/>
              <a:buChar char="–"/>
              <a:defRPr/>
            </a:pPr>
            <a:r>
              <a:rPr lang="en-US" dirty="0" smtClean="0"/>
              <a:t>the robots start with a base behavior that is layered</a:t>
            </a:r>
          </a:p>
          <a:p>
            <a:pPr lvl="2" fontAlgn="auto">
              <a:spcAft>
                <a:spcPts val="0"/>
              </a:spcAft>
              <a:buFont typeface="Arial" pitchFamily="34" charset="0"/>
              <a:buChar char="•"/>
              <a:defRPr/>
            </a:pPr>
            <a:r>
              <a:rPr lang="en-US" dirty="0" smtClean="0"/>
              <a:t>at the lowest layer, behaviors are hard-coded</a:t>
            </a:r>
          </a:p>
          <a:p>
            <a:pPr lvl="2" fontAlgn="auto">
              <a:spcAft>
                <a:spcPts val="0"/>
              </a:spcAft>
              <a:buFont typeface="Arial" pitchFamily="34" charset="0"/>
              <a:buChar char="•"/>
              <a:defRPr/>
            </a:pPr>
            <a:r>
              <a:rPr lang="en-US" dirty="0" smtClean="0"/>
              <a:t>at higher layers, behaviors can be manipulated through unsupervised learning algorithms so that if a robot does something wrong (falls off a table, runs into a wall), it learns not to do that</a:t>
            </a:r>
          </a:p>
          <a:p>
            <a:pPr lvl="2" fontAlgn="auto">
              <a:spcAft>
                <a:spcPts val="0"/>
              </a:spcAft>
              <a:buFont typeface="Arial" pitchFamily="34" charset="0"/>
              <a:buChar char="•"/>
              <a:defRPr/>
            </a:pPr>
            <a:r>
              <a:rPr lang="en-US" dirty="0" smtClean="0"/>
              <a:t>eventually, the robots learn useful behaviors like purposeful guidance and goal-directed behaviors</a:t>
            </a:r>
          </a:p>
          <a:p>
            <a:pPr lvl="1" fontAlgn="auto">
              <a:spcAft>
                <a:spcPts val="0"/>
              </a:spcAft>
              <a:buFont typeface="Arial" pitchFamily="34" charset="0"/>
              <a:buChar char="–"/>
              <a:defRPr/>
            </a:pPr>
            <a:r>
              <a:rPr lang="en-US" dirty="0" smtClean="0"/>
              <a:t>the robots operate somewhat like autonomous agents in that each layer consists of one or more agents that communicate with other agents at the same and different layers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76200"/>
            <a:ext cx="8229600" cy="1143000"/>
          </a:xfrm>
        </p:spPr>
        <p:txBody>
          <a:bodyPr/>
          <a:lstStyle/>
          <a:p>
            <a:r>
              <a:rPr lang="en-US" altLang="en-US" smtClean="0"/>
              <a:t>Research Topic:  Interfaces</a:t>
            </a:r>
          </a:p>
        </p:txBody>
      </p:sp>
      <p:sp>
        <p:nvSpPr>
          <p:cNvPr id="3" name="Content Placeholder 2"/>
          <p:cNvSpPr>
            <a:spLocks noGrp="1"/>
          </p:cNvSpPr>
          <p:nvPr>
            <p:ph idx="1"/>
          </p:nvPr>
        </p:nvSpPr>
        <p:spPr>
          <a:xfrm>
            <a:off x="228600" y="838200"/>
            <a:ext cx="8686800" cy="6019800"/>
          </a:xfrm>
        </p:spPr>
        <p:txBody>
          <a:bodyPr rtlCol="0">
            <a:normAutofit fontScale="92500" lnSpcReduction="10000"/>
          </a:bodyPr>
          <a:lstStyle/>
          <a:p>
            <a:pPr fontAlgn="auto">
              <a:spcAft>
                <a:spcPts val="0"/>
              </a:spcAft>
              <a:buFont typeface="Arial" pitchFamily="34" charset="0"/>
              <a:buChar char="•"/>
              <a:defRPr/>
            </a:pPr>
            <a:r>
              <a:rPr lang="en-US" dirty="0" smtClean="0"/>
              <a:t>Going beyond what we have already covered with speech recognition and natural language understanding, there are many other ideas where AI is used to assist humans</a:t>
            </a:r>
          </a:p>
          <a:p>
            <a:pPr lvl="1" fontAlgn="auto">
              <a:spcAft>
                <a:spcPts val="0"/>
              </a:spcAft>
              <a:buFont typeface="Arial" pitchFamily="34" charset="0"/>
              <a:buChar char="–"/>
              <a:defRPr/>
            </a:pPr>
            <a:r>
              <a:rPr lang="en-US" dirty="0" smtClean="0"/>
              <a:t>smart environments </a:t>
            </a:r>
          </a:p>
          <a:p>
            <a:pPr lvl="2" fontAlgn="auto">
              <a:spcAft>
                <a:spcPts val="0"/>
              </a:spcAft>
              <a:buFont typeface="Arial" pitchFamily="34" charset="0"/>
              <a:buChar char="•"/>
              <a:defRPr/>
            </a:pPr>
            <a:r>
              <a:rPr lang="en-US" dirty="0"/>
              <a:t>buildings that know which lights to turn on/off and adjust the a/c or heat, cross-walks that help blind people cross the street,</a:t>
            </a:r>
            <a:endParaRPr lang="en-US" dirty="0" smtClean="0"/>
          </a:p>
          <a:p>
            <a:pPr lvl="1" fontAlgn="auto">
              <a:spcAft>
                <a:spcPts val="0"/>
              </a:spcAft>
              <a:buFont typeface="Arial" pitchFamily="34" charset="0"/>
              <a:buChar char="–"/>
              <a:defRPr/>
            </a:pPr>
            <a:r>
              <a:rPr lang="en-US" dirty="0" smtClean="0"/>
              <a:t>assistive technologies and wearable AI</a:t>
            </a:r>
          </a:p>
          <a:p>
            <a:pPr lvl="2" fontAlgn="auto">
              <a:spcAft>
                <a:spcPts val="0"/>
              </a:spcAft>
              <a:buFont typeface="Arial" pitchFamily="34" charset="0"/>
              <a:buChar char="•"/>
              <a:defRPr/>
            </a:pPr>
            <a:r>
              <a:rPr lang="en-US" dirty="0" smtClean="0"/>
              <a:t>tech that helps people speak who have lost that ability, prosthetic devices for amputees, intelligent sound and vision canceling devices, smart interfaces used by the military</a:t>
            </a:r>
          </a:p>
          <a:p>
            <a:pPr lvl="1" fontAlgn="auto">
              <a:spcAft>
                <a:spcPts val="0"/>
              </a:spcAft>
              <a:buFont typeface="Arial" pitchFamily="34" charset="0"/>
              <a:buChar char="–"/>
              <a:defRPr/>
            </a:pPr>
            <a:r>
              <a:rPr lang="en-US" dirty="0" smtClean="0"/>
              <a:t>filtering software (e.g., spam filters)</a:t>
            </a:r>
          </a:p>
          <a:p>
            <a:pPr lvl="1" fontAlgn="auto">
              <a:spcAft>
                <a:spcPts val="0"/>
              </a:spcAft>
              <a:buFont typeface="Arial" pitchFamily="34" charset="0"/>
              <a:buChar char="–"/>
              <a:defRPr/>
            </a:pPr>
            <a:r>
              <a:rPr lang="en-US" dirty="0" smtClean="0"/>
              <a:t>tutorial programs</a:t>
            </a:r>
          </a:p>
          <a:p>
            <a:pPr lvl="1" fontAlgn="auto">
              <a:spcAft>
                <a:spcPts val="0"/>
              </a:spcAft>
              <a:buFont typeface="Arial" pitchFamily="34" charset="0"/>
              <a:buChar char="–"/>
              <a:defRPr/>
            </a:pPr>
            <a:r>
              <a:rPr lang="en-US" dirty="0" smtClean="0"/>
              <a:t>recommender systems</a:t>
            </a:r>
          </a:p>
          <a:p>
            <a:pPr lvl="1" fontAlgn="auto">
              <a:spcAft>
                <a:spcPts val="0"/>
              </a:spcAft>
              <a:buFont typeface="Arial" pitchFamily="34" charset="0"/>
              <a:buChar char="–"/>
              <a:defRPr/>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TotalTime>
  <Words>1828</Words>
  <Application>Microsoft Office PowerPoint</Application>
  <PresentationFormat>On-screen Show (4:3)</PresentationFormat>
  <Paragraphs>163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AI Redefined</vt:lpstr>
      <vt:lpstr>AI as a Field</vt:lpstr>
      <vt:lpstr>PSS Hypothesis Redux</vt:lpstr>
      <vt:lpstr>Why Has AI Not Succeeded?</vt:lpstr>
      <vt:lpstr>What Should AI Research?</vt:lpstr>
      <vt:lpstr>Research Topic:  The Semantic Web</vt:lpstr>
      <vt:lpstr>Research Topic:  Autonomous Vehicles</vt:lpstr>
      <vt:lpstr>Research Topic:  Evolving Intelligence</vt:lpstr>
      <vt:lpstr>Research Topic:  Interfaces</vt:lpstr>
      <vt:lpstr>Research Topic:  Machine Learning</vt:lpstr>
      <vt:lpstr>Research Topic:  Homeland Security</vt:lpstr>
      <vt:lpstr>AI in Society</vt:lpstr>
      <vt:lpstr>Example: Pervasiveness of Agents</vt:lpstr>
      <vt:lpstr>Some Predictions</vt:lpstr>
      <vt:lpstr>More Predictions</vt:lpstr>
      <vt:lpstr>More Predictions</vt:lpstr>
      <vt:lpstr>AI and Ethics</vt:lpstr>
    </vt:vector>
  </TitlesOfParts>
  <Company>Northern Kentucky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Type of Field is AI?</dc:title>
  <dc:creator>foxr</dc:creator>
  <cp:lastModifiedBy>Administrator</cp:lastModifiedBy>
  <cp:revision>19</cp:revision>
  <dcterms:created xsi:type="dcterms:W3CDTF">2009-04-13T21:41:01Z</dcterms:created>
  <dcterms:modified xsi:type="dcterms:W3CDTF">2015-11-13T19:08:42Z</dcterms:modified>
</cp:coreProperties>
</file>