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333" r:id="rId3"/>
    <p:sldId id="315" r:id="rId4"/>
    <p:sldId id="307" r:id="rId5"/>
    <p:sldId id="312" r:id="rId6"/>
    <p:sldId id="313" r:id="rId7"/>
    <p:sldId id="314" r:id="rId8"/>
    <p:sldId id="316" r:id="rId9"/>
    <p:sldId id="317" r:id="rId10"/>
    <p:sldId id="257" r:id="rId11"/>
    <p:sldId id="318" r:id="rId12"/>
    <p:sldId id="319" r:id="rId13"/>
    <p:sldId id="322" r:id="rId14"/>
    <p:sldId id="262" r:id="rId15"/>
    <p:sldId id="329" r:id="rId16"/>
    <p:sldId id="330" r:id="rId17"/>
    <p:sldId id="269" r:id="rId18"/>
    <p:sldId id="270" r:id="rId19"/>
    <p:sldId id="285" r:id="rId20"/>
    <p:sldId id="286" r:id="rId21"/>
    <p:sldId id="291" r:id="rId22"/>
    <p:sldId id="292" r:id="rId23"/>
    <p:sldId id="293" r:id="rId24"/>
    <p:sldId id="299" r:id="rId25"/>
    <p:sldId id="334"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FCDA"/>
    <a:srgbClr val="C9B5B7"/>
    <a:srgbClr val="D7CEC5"/>
    <a:srgbClr val="D7D9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122" y="-17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13ADA1D-EC1C-453C-BDC6-EA3C80024481}" type="datetimeFigureOut">
              <a:rPr lang="en-US" smtClean="0"/>
              <a:t>Fri 11/13/2015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1F924B-4EBF-4DB6-A069-921AE79FB53A}" type="slidenum">
              <a:rPr lang="en-US" smtClean="0"/>
              <a:t>‹#›</a:t>
            </a:fld>
            <a:endParaRPr lang="en-US"/>
          </a:p>
        </p:txBody>
      </p:sp>
    </p:spTree>
    <p:extLst>
      <p:ext uri="{BB962C8B-B14F-4D97-AF65-F5344CB8AC3E}">
        <p14:creationId xmlns:p14="http://schemas.microsoft.com/office/powerpoint/2010/main" val="13359113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C94BBE2-A5B7-47F8-A30E-9E8F8684B169}" type="datetimeFigureOut">
              <a:rPr lang="en-US" smtClean="0"/>
              <a:t>Fri 11/13/2015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1E5649-F062-4268-A3E1-9CA1839B2B12}" type="slidenum">
              <a:rPr lang="en-US" smtClean="0"/>
              <a:t>‹#›</a:t>
            </a:fld>
            <a:endParaRPr lang="en-US"/>
          </a:p>
        </p:txBody>
      </p:sp>
    </p:spTree>
    <p:extLst>
      <p:ext uri="{BB962C8B-B14F-4D97-AF65-F5344CB8AC3E}">
        <p14:creationId xmlns:p14="http://schemas.microsoft.com/office/powerpoint/2010/main" val="3629212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94BBE2-A5B7-47F8-A30E-9E8F8684B169}" type="datetimeFigureOut">
              <a:rPr lang="en-US" smtClean="0"/>
              <a:t>Fri 11/13/2015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1E5649-F062-4268-A3E1-9CA1839B2B12}" type="slidenum">
              <a:rPr lang="en-US" smtClean="0"/>
              <a:t>‹#›</a:t>
            </a:fld>
            <a:endParaRPr lang="en-US"/>
          </a:p>
        </p:txBody>
      </p:sp>
    </p:spTree>
    <p:extLst>
      <p:ext uri="{BB962C8B-B14F-4D97-AF65-F5344CB8AC3E}">
        <p14:creationId xmlns:p14="http://schemas.microsoft.com/office/powerpoint/2010/main" val="737848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94BBE2-A5B7-47F8-A30E-9E8F8684B169}" type="datetimeFigureOut">
              <a:rPr lang="en-US" smtClean="0"/>
              <a:t>Fri 11/13/2015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1E5649-F062-4268-A3E1-9CA1839B2B12}" type="slidenum">
              <a:rPr lang="en-US" smtClean="0"/>
              <a:t>‹#›</a:t>
            </a:fld>
            <a:endParaRPr lang="en-US"/>
          </a:p>
        </p:txBody>
      </p:sp>
    </p:spTree>
    <p:extLst>
      <p:ext uri="{BB962C8B-B14F-4D97-AF65-F5344CB8AC3E}">
        <p14:creationId xmlns:p14="http://schemas.microsoft.com/office/powerpoint/2010/main" val="4097450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94BBE2-A5B7-47F8-A30E-9E8F8684B169}" type="datetimeFigureOut">
              <a:rPr lang="en-US" smtClean="0"/>
              <a:t>Fri 11/13/2015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1E5649-F062-4268-A3E1-9CA1839B2B12}" type="slidenum">
              <a:rPr lang="en-US" smtClean="0"/>
              <a:t>‹#›</a:t>
            </a:fld>
            <a:endParaRPr lang="en-US"/>
          </a:p>
        </p:txBody>
      </p:sp>
    </p:spTree>
    <p:extLst>
      <p:ext uri="{BB962C8B-B14F-4D97-AF65-F5344CB8AC3E}">
        <p14:creationId xmlns:p14="http://schemas.microsoft.com/office/powerpoint/2010/main" val="3523875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94BBE2-A5B7-47F8-A30E-9E8F8684B169}" type="datetimeFigureOut">
              <a:rPr lang="en-US" smtClean="0"/>
              <a:t>Fri 11/13/2015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1E5649-F062-4268-A3E1-9CA1839B2B12}" type="slidenum">
              <a:rPr lang="en-US" smtClean="0"/>
              <a:t>‹#›</a:t>
            </a:fld>
            <a:endParaRPr lang="en-US"/>
          </a:p>
        </p:txBody>
      </p:sp>
    </p:spTree>
    <p:extLst>
      <p:ext uri="{BB962C8B-B14F-4D97-AF65-F5344CB8AC3E}">
        <p14:creationId xmlns:p14="http://schemas.microsoft.com/office/powerpoint/2010/main" val="3609474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C94BBE2-A5B7-47F8-A30E-9E8F8684B169}" type="datetimeFigureOut">
              <a:rPr lang="en-US" smtClean="0"/>
              <a:t>Fri 11/13/2015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1E5649-F062-4268-A3E1-9CA1839B2B12}" type="slidenum">
              <a:rPr lang="en-US" smtClean="0"/>
              <a:t>‹#›</a:t>
            </a:fld>
            <a:endParaRPr lang="en-US"/>
          </a:p>
        </p:txBody>
      </p:sp>
    </p:spTree>
    <p:extLst>
      <p:ext uri="{BB962C8B-B14F-4D97-AF65-F5344CB8AC3E}">
        <p14:creationId xmlns:p14="http://schemas.microsoft.com/office/powerpoint/2010/main" val="239249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C94BBE2-A5B7-47F8-A30E-9E8F8684B169}" type="datetimeFigureOut">
              <a:rPr lang="en-US" smtClean="0"/>
              <a:t>Fri 11/13/2015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1E5649-F062-4268-A3E1-9CA1839B2B12}" type="slidenum">
              <a:rPr lang="en-US" smtClean="0"/>
              <a:t>‹#›</a:t>
            </a:fld>
            <a:endParaRPr lang="en-US"/>
          </a:p>
        </p:txBody>
      </p:sp>
    </p:spTree>
    <p:extLst>
      <p:ext uri="{BB962C8B-B14F-4D97-AF65-F5344CB8AC3E}">
        <p14:creationId xmlns:p14="http://schemas.microsoft.com/office/powerpoint/2010/main" val="2845221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C94BBE2-A5B7-47F8-A30E-9E8F8684B169}" type="datetimeFigureOut">
              <a:rPr lang="en-US" smtClean="0"/>
              <a:t>Fri 11/13/2015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1E5649-F062-4268-A3E1-9CA1839B2B12}" type="slidenum">
              <a:rPr lang="en-US" smtClean="0"/>
              <a:t>‹#›</a:t>
            </a:fld>
            <a:endParaRPr lang="en-US"/>
          </a:p>
        </p:txBody>
      </p:sp>
    </p:spTree>
    <p:extLst>
      <p:ext uri="{BB962C8B-B14F-4D97-AF65-F5344CB8AC3E}">
        <p14:creationId xmlns:p14="http://schemas.microsoft.com/office/powerpoint/2010/main" val="2850052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94BBE2-A5B7-47F8-A30E-9E8F8684B169}" type="datetimeFigureOut">
              <a:rPr lang="en-US" smtClean="0"/>
              <a:t>Fri 11/13/2015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1E5649-F062-4268-A3E1-9CA1839B2B12}" type="slidenum">
              <a:rPr lang="en-US" smtClean="0"/>
              <a:t>‹#›</a:t>
            </a:fld>
            <a:endParaRPr lang="en-US"/>
          </a:p>
        </p:txBody>
      </p:sp>
    </p:spTree>
    <p:extLst>
      <p:ext uri="{BB962C8B-B14F-4D97-AF65-F5344CB8AC3E}">
        <p14:creationId xmlns:p14="http://schemas.microsoft.com/office/powerpoint/2010/main" val="1420450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94BBE2-A5B7-47F8-A30E-9E8F8684B169}" type="datetimeFigureOut">
              <a:rPr lang="en-US" smtClean="0"/>
              <a:t>Fri 11/13/2015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1E5649-F062-4268-A3E1-9CA1839B2B12}" type="slidenum">
              <a:rPr lang="en-US" smtClean="0"/>
              <a:t>‹#›</a:t>
            </a:fld>
            <a:endParaRPr lang="en-US"/>
          </a:p>
        </p:txBody>
      </p:sp>
    </p:spTree>
    <p:extLst>
      <p:ext uri="{BB962C8B-B14F-4D97-AF65-F5344CB8AC3E}">
        <p14:creationId xmlns:p14="http://schemas.microsoft.com/office/powerpoint/2010/main" val="1380360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94BBE2-A5B7-47F8-A30E-9E8F8684B169}" type="datetimeFigureOut">
              <a:rPr lang="en-US" smtClean="0"/>
              <a:t>Fri 11/13/2015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1E5649-F062-4268-A3E1-9CA1839B2B12}" type="slidenum">
              <a:rPr lang="en-US" smtClean="0"/>
              <a:t>‹#›</a:t>
            </a:fld>
            <a:endParaRPr lang="en-US"/>
          </a:p>
        </p:txBody>
      </p:sp>
    </p:spTree>
    <p:extLst>
      <p:ext uri="{BB962C8B-B14F-4D97-AF65-F5344CB8AC3E}">
        <p14:creationId xmlns:p14="http://schemas.microsoft.com/office/powerpoint/2010/main" val="3918021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9600">
              <a:srgbClr val="D7CEC5"/>
            </a:gs>
            <a:gs pos="0">
              <a:srgbClr val="C9B5B7"/>
            </a:gs>
            <a:gs pos="75000">
              <a:srgbClr val="D7D9D8"/>
            </a:gs>
            <a:gs pos="100000">
              <a:srgbClr val="FCFCDA"/>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Times New Roman" panose="02020603050405020304" pitchFamily="18" charset="0"/>
              </a:defRPr>
            </a:lvl1pPr>
          </a:lstStyle>
          <a:p>
            <a:fld id="{CC94BBE2-A5B7-47F8-A30E-9E8F8684B169}" type="datetimeFigureOut">
              <a:rPr lang="en-US" smtClean="0"/>
              <a:pPr/>
              <a:t>Fri 11/13/2015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anose="02020603050405020304" pitchFamily="18" charset="0"/>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Times New Roman" panose="02020603050405020304" pitchFamily="18" charset="0"/>
              </a:defRPr>
            </a:lvl1pPr>
          </a:lstStyle>
          <a:p>
            <a:fld id="{C41E5649-F062-4268-A3E1-9CA1839B2B12}" type="slidenum">
              <a:rPr lang="en-US" smtClean="0"/>
              <a:pPr/>
              <a:t>‹#›</a:t>
            </a:fld>
            <a:endParaRPr lang="en-US" dirty="0"/>
          </a:p>
        </p:txBody>
      </p:sp>
    </p:spTree>
    <p:extLst>
      <p:ext uri="{BB962C8B-B14F-4D97-AF65-F5344CB8AC3E}">
        <p14:creationId xmlns:p14="http://schemas.microsoft.com/office/powerpoint/2010/main" val="11079897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Times New Roman" panose="02020603050405020304"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Times New Roman" panose="02020603050405020304"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Times New Roman" panose="02020603050405020304"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Times New Roman" panose="02020603050405020304"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lod-cloud.net/" TargetMode="External"/><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6200"/>
            <a:ext cx="8229600" cy="1143000"/>
          </a:xfrm>
        </p:spPr>
        <p:txBody>
          <a:bodyPr/>
          <a:lstStyle/>
          <a:p>
            <a:r>
              <a:rPr lang="en-US" dirty="0" smtClean="0"/>
              <a:t>The Semantic Web</a:t>
            </a:r>
            <a:endParaRPr lang="en-US" dirty="0"/>
          </a:p>
        </p:txBody>
      </p:sp>
      <p:sp>
        <p:nvSpPr>
          <p:cNvPr id="5" name="Content Placeholder 4"/>
          <p:cNvSpPr>
            <a:spLocks noGrp="1"/>
          </p:cNvSpPr>
          <p:nvPr>
            <p:ph idx="1"/>
          </p:nvPr>
        </p:nvSpPr>
        <p:spPr>
          <a:xfrm>
            <a:off x="228600" y="914400"/>
            <a:ext cx="8686800" cy="5943600"/>
          </a:xfrm>
        </p:spPr>
        <p:txBody>
          <a:bodyPr>
            <a:normAutofit fontScale="77500" lnSpcReduction="20000"/>
          </a:bodyPr>
          <a:lstStyle/>
          <a:p>
            <a:r>
              <a:rPr lang="en-US" dirty="0" smtClean="0"/>
              <a:t>Asset:  the web stores a large portion of all of human knowledge</a:t>
            </a:r>
          </a:p>
          <a:p>
            <a:r>
              <a:rPr lang="en-US" dirty="0" smtClean="0"/>
              <a:t>Problem:  it takes human intelligence to identify and interpret the knowledge available</a:t>
            </a:r>
          </a:p>
          <a:p>
            <a:r>
              <a:rPr lang="en-US" dirty="0" smtClean="0"/>
              <a:t>Reason:  most web content is “unstructured”, not in a common representation or language, most search mechanisms are limited to keyword (syntactic) matching approaches rather than semantic techniques</a:t>
            </a:r>
          </a:p>
          <a:p>
            <a:r>
              <a:rPr lang="en-US" dirty="0" smtClean="0"/>
              <a:t>Semantic Web:  AI attempt to resolve this issue by combining various technologies (* denotes AI technologies)</a:t>
            </a:r>
          </a:p>
          <a:p>
            <a:pPr lvl="1"/>
            <a:r>
              <a:rPr lang="en-US" dirty="0" smtClean="0"/>
              <a:t>Ontologies* and ontology languages (e.g., OWL)</a:t>
            </a:r>
          </a:p>
          <a:p>
            <a:pPr lvl="1"/>
            <a:r>
              <a:rPr lang="en-US" dirty="0" smtClean="0"/>
              <a:t>Agents*</a:t>
            </a:r>
          </a:p>
          <a:p>
            <a:pPr lvl="1"/>
            <a:r>
              <a:rPr lang="en-US" dirty="0" smtClean="0"/>
              <a:t>RDF/RDFS, XML, SPARQL</a:t>
            </a:r>
          </a:p>
          <a:p>
            <a:pPr lvl="1"/>
            <a:r>
              <a:rPr lang="en-US" dirty="0" smtClean="0"/>
              <a:t>Web pages (HTML, CSS) and other resources hyperlinked together</a:t>
            </a:r>
          </a:p>
          <a:p>
            <a:pPr lvl="1"/>
            <a:r>
              <a:rPr lang="en-US" dirty="0" smtClean="0"/>
              <a:t>HTTP, web servers, search engines</a:t>
            </a:r>
          </a:p>
          <a:p>
            <a:pPr lvl="1"/>
            <a:r>
              <a:rPr lang="en-US" dirty="0" smtClean="0"/>
              <a:t>Internet</a:t>
            </a:r>
            <a:endParaRPr lang="en-US" dirty="0"/>
          </a:p>
        </p:txBody>
      </p:sp>
    </p:spTree>
    <p:extLst>
      <p:ext uri="{BB962C8B-B14F-4D97-AF65-F5344CB8AC3E}">
        <p14:creationId xmlns:p14="http://schemas.microsoft.com/office/powerpoint/2010/main" val="10998616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228600"/>
            <a:ext cx="7772400" cy="1143000"/>
          </a:xfrm>
        </p:spPr>
        <p:txBody>
          <a:bodyPr/>
          <a:lstStyle/>
          <a:p>
            <a:r>
              <a:rPr lang="en-US" altLang="en-US" smtClean="0"/>
              <a:t>Ontologies</a:t>
            </a:r>
          </a:p>
        </p:txBody>
      </p:sp>
      <p:sp>
        <p:nvSpPr>
          <p:cNvPr id="3075" name="Rectangle 3"/>
          <p:cNvSpPr>
            <a:spLocks noGrp="1" noChangeArrowheads="1"/>
          </p:cNvSpPr>
          <p:nvPr>
            <p:ph type="body" idx="1"/>
          </p:nvPr>
        </p:nvSpPr>
        <p:spPr>
          <a:xfrm>
            <a:off x="304800" y="685800"/>
            <a:ext cx="8534400" cy="5943600"/>
          </a:xfrm>
        </p:spPr>
        <p:txBody>
          <a:bodyPr/>
          <a:lstStyle/>
          <a:p>
            <a:pPr>
              <a:lnSpc>
                <a:spcPct val="90000"/>
              </a:lnSpc>
            </a:pPr>
            <a:r>
              <a:rPr lang="en-US" altLang="en-US" sz="2800" dirty="0" smtClean="0"/>
              <a:t>The formal definition of ontology is</a:t>
            </a:r>
          </a:p>
          <a:p>
            <a:pPr lvl="1">
              <a:lnSpc>
                <a:spcPct val="90000"/>
              </a:lnSpc>
            </a:pPr>
            <a:r>
              <a:rPr lang="en-US" altLang="en-US" sz="2400" dirty="0" smtClean="0"/>
              <a:t>(1) a branch of metaphysics concerned with the nature and relations of being and </a:t>
            </a:r>
          </a:p>
          <a:p>
            <a:pPr lvl="1">
              <a:lnSpc>
                <a:spcPct val="90000"/>
              </a:lnSpc>
            </a:pPr>
            <a:r>
              <a:rPr lang="en-US" altLang="en-US" sz="2400" dirty="0" smtClean="0"/>
              <a:t>(2) a particular theory about the nature of being or the kinds of existents </a:t>
            </a:r>
          </a:p>
          <a:p>
            <a:pPr lvl="1">
              <a:lnSpc>
                <a:spcPct val="90000"/>
              </a:lnSpc>
            </a:pPr>
            <a:r>
              <a:rPr lang="en-US" altLang="en-US" sz="2400" dirty="0" smtClean="0"/>
              <a:t>The term comes from philosophy</a:t>
            </a:r>
          </a:p>
          <a:p>
            <a:pPr>
              <a:lnSpc>
                <a:spcPct val="90000"/>
              </a:lnSpc>
            </a:pPr>
            <a:r>
              <a:rPr lang="en-US" altLang="en-US" sz="2800" dirty="0" smtClean="0"/>
              <a:t>For the semantic web, we define an ontology as </a:t>
            </a:r>
          </a:p>
          <a:p>
            <a:pPr lvl="1">
              <a:lnSpc>
                <a:spcPct val="90000"/>
              </a:lnSpc>
            </a:pPr>
            <a:r>
              <a:rPr lang="en-US" altLang="en-US" sz="2400" dirty="0" smtClean="0"/>
              <a:t>A representation vocabulary, often specialized to some domain (or subject matter)</a:t>
            </a:r>
          </a:p>
          <a:p>
            <a:pPr lvl="1">
              <a:lnSpc>
                <a:spcPct val="90000"/>
              </a:lnSpc>
            </a:pPr>
            <a:r>
              <a:rPr lang="en-US" altLang="en-US" sz="2400" dirty="0" smtClean="0"/>
              <a:t>The ontology typically represents class/subclass relations and class/property relations</a:t>
            </a:r>
          </a:p>
          <a:p>
            <a:pPr lvl="1">
              <a:lnSpc>
                <a:spcPct val="90000"/>
              </a:lnSpc>
            </a:pPr>
            <a:r>
              <a:rPr lang="en-US" altLang="en-US" sz="2400" dirty="0" smtClean="0"/>
              <a:t>Further, ontologies should share the same vocabulary in how they express the pieces of knowledge found within their domains so that ontologies can form a foundation of underlying knowledge used throughout the semantic web</a:t>
            </a:r>
          </a:p>
          <a:p>
            <a:pPr lvl="1">
              <a:lnSpc>
                <a:spcPct val="90000"/>
              </a:lnSpc>
            </a:pPr>
            <a:endParaRPr lang="en-US" altLang="en-US" sz="24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Types of Ontologies</a:t>
            </a:r>
            <a:endParaRPr lang="en-US" dirty="0"/>
          </a:p>
        </p:txBody>
      </p:sp>
      <p:sp>
        <p:nvSpPr>
          <p:cNvPr id="3" name="Content Placeholder 2"/>
          <p:cNvSpPr>
            <a:spLocks noGrp="1"/>
          </p:cNvSpPr>
          <p:nvPr>
            <p:ph idx="1"/>
          </p:nvPr>
        </p:nvSpPr>
        <p:spPr>
          <a:xfrm>
            <a:off x="228600" y="762000"/>
            <a:ext cx="8686800" cy="6019800"/>
          </a:xfrm>
        </p:spPr>
        <p:txBody>
          <a:bodyPr>
            <a:normAutofit fontScale="92500" lnSpcReduction="10000"/>
          </a:bodyPr>
          <a:lstStyle/>
          <a:p>
            <a:r>
              <a:rPr lang="en-US" dirty="0" smtClean="0"/>
              <a:t>Domain ontology</a:t>
            </a:r>
          </a:p>
          <a:p>
            <a:pPr lvl="1"/>
            <a:r>
              <a:rPr lang="en-US" dirty="0" smtClean="0"/>
              <a:t>Represents concepts of a particular domain or category of knowledge</a:t>
            </a:r>
          </a:p>
          <a:p>
            <a:pPr lvl="2"/>
            <a:r>
              <a:rPr lang="en-US" dirty="0" smtClean="0"/>
              <a:t>E.g., a music ontology, an ontology of computer hardware, </a:t>
            </a:r>
            <a:r>
              <a:rPr lang="en-US" dirty="0" err="1" smtClean="0"/>
              <a:t>etc</a:t>
            </a:r>
            <a:endParaRPr lang="en-US" dirty="0" smtClean="0"/>
          </a:p>
          <a:p>
            <a:r>
              <a:rPr lang="en-US" dirty="0" smtClean="0"/>
              <a:t>Upper ontology</a:t>
            </a:r>
          </a:p>
          <a:p>
            <a:pPr lvl="1"/>
            <a:r>
              <a:rPr lang="en-US" dirty="0" smtClean="0"/>
              <a:t>Represents knowledge about knowledge – that is, meta-knowledge</a:t>
            </a:r>
          </a:p>
          <a:p>
            <a:pPr lvl="2"/>
            <a:r>
              <a:rPr lang="en-US" dirty="0" smtClean="0"/>
              <a:t>Objects such as physical object, abstract object and within them, living object, inanimate object, or for abstract:  word, action, </a:t>
            </a:r>
            <a:r>
              <a:rPr lang="en-US" dirty="0" err="1" smtClean="0"/>
              <a:t>etc</a:t>
            </a:r>
            <a:endParaRPr lang="en-US" dirty="0" smtClean="0"/>
          </a:p>
          <a:p>
            <a:r>
              <a:rPr lang="en-US" dirty="0" smtClean="0"/>
              <a:t>Hybrid ontology</a:t>
            </a:r>
          </a:p>
          <a:p>
            <a:pPr lvl="1"/>
            <a:r>
              <a:rPr lang="en-US" dirty="0" smtClean="0"/>
              <a:t>An ontology that cuts between the two, for instance a common sense ontology which does not exist in a particular domain and includes both general and specific pieces of knowledge</a:t>
            </a:r>
            <a:endParaRPr lang="en-US" dirty="0"/>
          </a:p>
        </p:txBody>
      </p:sp>
    </p:spTree>
    <p:extLst>
      <p:ext uri="{BB962C8B-B14F-4D97-AF65-F5344CB8AC3E}">
        <p14:creationId xmlns:p14="http://schemas.microsoft.com/office/powerpoint/2010/main" val="317410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Ontologies vs Linked Data</a:t>
            </a:r>
            <a:endParaRPr lang="en-US" dirty="0"/>
          </a:p>
        </p:txBody>
      </p:sp>
      <p:sp>
        <p:nvSpPr>
          <p:cNvPr id="3" name="Content Placeholder 2"/>
          <p:cNvSpPr>
            <a:spLocks noGrp="1"/>
          </p:cNvSpPr>
          <p:nvPr>
            <p:ph idx="1"/>
          </p:nvPr>
        </p:nvSpPr>
        <p:spPr>
          <a:xfrm>
            <a:off x="152400" y="838200"/>
            <a:ext cx="8839200" cy="6019800"/>
          </a:xfrm>
        </p:spPr>
        <p:txBody>
          <a:bodyPr>
            <a:normAutofit fontScale="92500" lnSpcReduction="10000"/>
          </a:bodyPr>
          <a:lstStyle/>
          <a:p>
            <a:r>
              <a:rPr lang="en-US" dirty="0" smtClean="0"/>
              <a:t>Both support class/subclass and class/property definitions so what is the difference between them?</a:t>
            </a:r>
          </a:p>
          <a:p>
            <a:pPr lvl="1"/>
            <a:r>
              <a:rPr lang="en-US" dirty="0" smtClean="0"/>
              <a:t>Think of Linked Data as being incomplete, messy, inconsistent within itself and across to other data sources, not particularly trustworthy, data driven (that is, starts with data or resources)</a:t>
            </a:r>
          </a:p>
          <a:p>
            <a:pPr lvl="1"/>
            <a:r>
              <a:rPr lang="en-US" dirty="0" smtClean="0"/>
              <a:t>Think of an ontology as a well-thought out structure which is as complete as possible, concept and application driven (starts with the domain and the intended use of the ontology)</a:t>
            </a:r>
          </a:p>
          <a:p>
            <a:r>
              <a:rPr lang="en-US" dirty="0" smtClean="0"/>
              <a:t>Early on, most semantic web researchers were interested in building ontologies</a:t>
            </a:r>
          </a:p>
          <a:p>
            <a:pPr lvl="1"/>
            <a:r>
              <a:rPr lang="en-US" dirty="0" smtClean="0"/>
              <a:t>Today, Linked Data is a quicker, possibly more effective approach</a:t>
            </a:r>
          </a:p>
        </p:txBody>
      </p:sp>
    </p:spTree>
    <p:extLst>
      <p:ext uri="{BB962C8B-B14F-4D97-AF65-F5344CB8AC3E}">
        <p14:creationId xmlns:p14="http://schemas.microsoft.com/office/powerpoint/2010/main" val="23965858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Ontology Components</a:t>
            </a:r>
            <a:endParaRPr lang="en-US" dirty="0"/>
          </a:p>
        </p:txBody>
      </p:sp>
      <p:sp>
        <p:nvSpPr>
          <p:cNvPr id="3" name="Content Placeholder 2"/>
          <p:cNvSpPr>
            <a:spLocks noGrp="1"/>
          </p:cNvSpPr>
          <p:nvPr>
            <p:ph idx="1"/>
          </p:nvPr>
        </p:nvSpPr>
        <p:spPr>
          <a:xfrm>
            <a:off x="457200" y="762000"/>
            <a:ext cx="8229600" cy="6096000"/>
          </a:xfrm>
        </p:spPr>
        <p:txBody>
          <a:bodyPr>
            <a:normAutofit fontScale="85000" lnSpcReduction="10000"/>
          </a:bodyPr>
          <a:lstStyle/>
          <a:p>
            <a:r>
              <a:rPr lang="en-US" dirty="0" smtClean="0"/>
              <a:t>Class:  specify the superclass (all classes are members of at least one class, Thing)</a:t>
            </a:r>
          </a:p>
          <a:p>
            <a:r>
              <a:rPr lang="en-US" dirty="0" smtClean="0"/>
              <a:t>Individuals:  instances or objects, almost always at the bottom level of any ontology hierarchy</a:t>
            </a:r>
          </a:p>
          <a:p>
            <a:r>
              <a:rPr lang="en-US" dirty="0" smtClean="0"/>
              <a:t>Attributes:  properties/features/characteristics which can be defined for a class or an individual</a:t>
            </a:r>
          </a:p>
          <a:p>
            <a:r>
              <a:rPr lang="en-US" dirty="0" smtClean="0"/>
              <a:t>Relations:  ways that classes and/or individuals relate to each other</a:t>
            </a:r>
          </a:p>
          <a:p>
            <a:r>
              <a:rPr lang="en-US" dirty="0" smtClean="0"/>
              <a:t>Functions: means of manipulating classes or individuals</a:t>
            </a:r>
          </a:p>
          <a:p>
            <a:r>
              <a:rPr lang="en-US" dirty="0" smtClean="0"/>
              <a:t>Rules:  if-then statements that describe logical inferences on classes/individuals</a:t>
            </a:r>
          </a:p>
          <a:p>
            <a:r>
              <a:rPr lang="en-US" dirty="0" smtClean="0"/>
              <a:t>Axioms:  assumptions made within the domain</a:t>
            </a:r>
          </a:p>
          <a:p>
            <a:r>
              <a:rPr lang="en-US" dirty="0" smtClean="0"/>
              <a:t>Events:  occurrences which change attributes or relations between individuals (or possibly classes)</a:t>
            </a:r>
            <a:endParaRPr lang="en-US" dirty="0"/>
          </a:p>
        </p:txBody>
      </p:sp>
    </p:spTree>
    <p:extLst>
      <p:ext uri="{BB962C8B-B14F-4D97-AF65-F5344CB8AC3E}">
        <p14:creationId xmlns:p14="http://schemas.microsoft.com/office/powerpoint/2010/main" val="34212507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381000" y="0"/>
            <a:ext cx="5791200" cy="1143000"/>
          </a:xfrm>
        </p:spPr>
        <p:txBody>
          <a:bodyPr/>
          <a:lstStyle/>
          <a:p>
            <a:r>
              <a:rPr lang="en-US" altLang="en-US" sz="4000" smtClean="0"/>
              <a:t>Example Ontology:  Sports</a:t>
            </a:r>
          </a:p>
        </p:txBody>
      </p:sp>
      <p:sp>
        <p:nvSpPr>
          <p:cNvPr id="1028" name="Rectangle 4"/>
          <p:cNvSpPr>
            <a:spLocks noChangeArrowheads="1"/>
          </p:cNvSpPr>
          <p:nvPr/>
        </p:nvSpPr>
        <p:spPr bwMode="auto">
          <a:xfrm>
            <a:off x="6096000" y="990600"/>
            <a:ext cx="30480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80000"/>
              </a:lnSpc>
              <a:spcBef>
                <a:spcPct val="20000"/>
              </a:spcBef>
              <a:buFontTx/>
              <a:buChar char="•"/>
            </a:pPr>
            <a:r>
              <a:rPr lang="en-US" altLang="en-US" dirty="0"/>
              <a:t>Question:  who decides what should be represented and how?</a:t>
            </a:r>
          </a:p>
          <a:p>
            <a:pPr lvl="1">
              <a:lnSpc>
                <a:spcPct val="80000"/>
              </a:lnSpc>
              <a:spcBef>
                <a:spcPct val="20000"/>
              </a:spcBef>
              <a:buFontTx/>
              <a:buChar char="–"/>
            </a:pPr>
            <a:r>
              <a:rPr lang="en-US" altLang="en-US" sz="2200" dirty="0"/>
              <a:t>here, the ontology is tangled (multiple parents)</a:t>
            </a:r>
          </a:p>
          <a:p>
            <a:pPr lvl="1">
              <a:lnSpc>
                <a:spcPct val="80000"/>
              </a:lnSpc>
              <a:spcBef>
                <a:spcPct val="20000"/>
              </a:spcBef>
              <a:buFontTx/>
              <a:buChar char="–"/>
            </a:pPr>
            <a:r>
              <a:rPr lang="en-US" altLang="en-US" sz="2200" dirty="0"/>
              <a:t>we may disagree about whether </a:t>
            </a:r>
            <a:r>
              <a:rPr lang="en-US" altLang="en-US" sz="2200" dirty="0" smtClean="0"/>
              <a:t>about the layout, for instance would you define Event and then Game and then the individual sports?  (is Football a subclass of Event?)</a:t>
            </a:r>
            <a:endParaRPr lang="en-US" altLang="en-US" sz="2200" dirty="0"/>
          </a:p>
        </p:txBody>
      </p:sp>
      <p:graphicFrame>
        <p:nvGraphicFramePr>
          <p:cNvPr id="1026" name="Object 5"/>
          <p:cNvGraphicFramePr>
            <a:graphicFrameLocks noChangeAspect="1"/>
          </p:cNvGraphicFramePr>
          <p:nvPr>
            <p:extLst>
              <p:ext uri="{D42A27DB-BD31-4B8C-83A1-F6EECF244321}">
                <p14:modId xmlns:p14="http://schemas.microsoft.com/office/powerpoint/2010/main" val="1492206956"/>
              </p:ext>
            </p:extLst>
          </p:nvPr>
        </p:nvGraphicFramePr>
        <p:xfrm>
          <a:off x="228600" y="914400"/>
          <a:ext cx="5867400" cy="5727700"/>
        </p:xfrm>
        <a:graphic>
          <a:graphicData uri="http://schemas.openxmlformats.org/presentationml/2006/ole">
            <mc:AlternateContent xmlns:mc="http://schemas.openxmlformats.org/markup-compatibility/2006">
              <mc:Choice xmlns:v="urn:schemas-microsoft-com:vml" Requires="v">
                <p:oleObj spid="_x0000_s1038" r:id="rId3" imgW="3137405" imgH="2985123" progId="Word.Picture.8">
                  <p:embed/>
                </p:oleObj>
              </mc:Choice>
              <mc:Fallback>
                <p:oleObj r:id="rId3" imgW="3137405" imgH="2985123" progId="Word.Picture.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914400"/>
                        <a:ext cx="5867400" cy="5727700"/>
                      </a:xfrm>
                      <a:prstGeom prst="rect">
                        <a:avLst/>
                      </a:prstGeom>
                      <a:noFill/>
                      <a:ln>
                        <a:noFill/>
                      </a:ln>
                    </p:spPr>
                  </p:pic>
                </p:oleObj>
              </mc:Fallback>
            </mc:AlternateContent>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Linked Open Vocabulary (LOV)</a:t>
            </a:r>
            <a:endParaRPr lang="en-US" dirty="0"/>
          </a:p>
        </p:txBody>
      </p:sp>
      <p:sp>
        <p:nvSpPr>
          <p:cNvPr id="3" name="Content Placeholder 2"/>
          <p:cNvSpPr>
            <a:spLocks noGrp="1"/>
          </p:cNvSpPr>
          <p:nvPr>
            <p:ph idx="1"/>
          </p:nvPr>
        </p:nvSpPr>
        <p:spPr>
          <a:xfrm>
            <a:off x="228600" y="1143000"/>
            <a:ext cx="8686800" cy="5638800"/>
          </a:xfrm>
        </p:spPr>
        <p:txBody>
          <a:bodyPr>
            <a:normAutofit fontScale="85000" lnSpcReduction="20000"/>
          </a:bodyPr>
          <a:lstStyle/>
          <a:p>
            <a:r>
              <a:rPr lang="en-US" dirty="0" smtClean="0"/>
              <a:t>A pursuit headed up by library science which builds upon Linked Data using RDFS and OWL </a:t>
            </a:r>
          </a:p>
          <a:p>
            <a:pPr lvl="1"/>
            <a:r>
              <a:rPr lang="en-US" dirty="0" smtClean="0"/>
              <a:t>specifically building online vocabularies</a:t>
            </a:r>
          </a:p>
          <a:p>
            <a:r>
              <a:rPr lang="en-US" dirty="0" smtClean="0"/>
              <a:t>Similar to the Linked Open Data cloud, this draws on numerous ontologies such as</a:t>
            </a:r>
          </a:p>
          <a:p>
            <a:pPr lvl="1"/>
            <a:r>
              <a:rPr lang="en-US" dirty="0" smtClean="0"/>
              <a:t>Audio features ontology</a:t>
            </a:r>
          </a:p>
          <a:p>
            <a:pPr lvl="1"/>
            <a:r>
              <a:rPr lang="en-US" dirty="0" smtClean="0"/>
              <a:t>Algorithms ontology</a:t>
            </a:r>
          </a:p>
          <a:p>
            <a:pPr lvl="1"/>
            <a:r>
              <a:rPr lang="en-US" dirty="0" smtClean="0"/>
              <a:t>BBC ontology</a:t>
            </a:r>
          </a:p>
          <a:p>
            <a:pPr lvl="1"/>
            <a:r>
              <a:rPr lang="en-US" dirty="0" smtClean="0"/>
              <a:t>Data category ontology, </a:t>
            </a:r>
            <a:r>
              <a:rPr lang="en-US" dirty="0" err="1" smtClean="0"/>
              <a:t>datatype</a:t>
            </a:r>
            <a:r>
              <a:rPr lang="en-US" dirty="0" smtClean="0"/>
              <a:t> </a:t>
            </a:r>
            <a:r>
              <a:rPr lang="en-US" dirty="0" err="1" smtClean="0"/>
              <a:t>ontrology</a:t>
            </a:r>
            <a:endParaRPr lang="en-US" dirty="0" smtClean="0"/>
          </a:p>
          <a:p>
            <a:pPr lvl="1"/>
            <a:r>
              <a:rPr lang="en-US" dirty="0" smtClean="0"/>
              <a:t>Event ontology</a:t>
            </a:r>
          </a:p>
          <a:p>
            <a:pPr lvl="1"/>
            <a:r>
              <a:rPr lang="en-US" dirty="0" smtClean="0"/>
              <a:t>Food ontology</a:t>
            </a:r>
          </a:p>
          <a:p>
            <a:r>
              <a:rPr lang="en-US" dirty="0" smtClean="0"/>
              <a:t>These ontologies provide new name spaces such as </a:t>
            </a:r>
            <a:r>
              <a:rPr lang="en-US" dirty="0" err="1" smtClean="0"/>
              <a:t>dcat</a:t>
            </a:r>
            <a:r>
              <a:rPr lang="en-US" dirty="0" smtClean="0"/>
              <a:t> (data category), </a:t>
            </a:r>
            <a:r>
              <a:rPr lang="en-US" dirty="0" err="1" smtClean="0"/>
              <a:t>vann</a:t>
            </a:r>
            <a:r>
              <a:rPr lang="en-US" dirty="0" smtClean="0"/>
              <a:t> (vocabulary for annotating vocabulary descriptors), </a:t>
            </a:r>
            <a:r>
              <a:rPr lang="en-US" dirty="0" err="1" smtClean="0"/>
              <a:t>skos</a:t>
            </a:r>
            <a:r>
              <a:rPr lang="en-US" dirty="0" smtClean="0"/>
              <a:t> (simple knowledge organization system) and </a:t>
            </a:r>
            <a:r>
              <a:rPr lang="en-US" dirty="0" err="1" smtClean="0"/>
              <a:t>foaf</a:t>
            </a:r>
            <a:endParaRPr lang="en-US" dirty="0"/>
          </a:p>
        </p:txBody>
      </p:sp>
    </p:spTree>
    <p:extLst>
      <p:ext uri="{BB962C8B-B14F-4D97-AF65-F5344CB8AC3E}">
        <p14:creationId xmlns:p14="http://schemas.microsoft.com/office/powerpoint/2010/main" val="12136582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err="1" smtClean="0"/>
              <a:t>WordNet</a:t>
            </a:r>
            <a:endParaRPr lang="en-US" dirty="0"/>
          </a:p>
        </p:txBody>
      </p:sp>
      <p:sp>
        <p:nvSpPr>
          <p:cNvPr id="3" name="Content Placeholder 2"/>
          <p:cNvSpPr>
            <a:spLocks noGrp="1"/>
          </p:cNvSpPr>
          <p:nvPr>
            <p:ph idx="1"/>
          </p:nvPr>
        </p:nvSpPr>
        <p:spPr>
          <a:xfrm>
            <a:off x="228600" y="914400"/>
            <a:ext cx="8534400" cy="5943600"/>
          </a:xfrm>
        </p:spPr>
        <p:txBody>
          <a:bodyPr>
            <a:normAutofit fontScale="92500" lnSpcReduction="20000"/>
          </a:bodyPr>
          <a:lstStyle/>
          <a:p>
            <a:r>
              <a:rPr lang="en-US" dirty="0" smtClean="0"/>
              <a:t>A related project is </a:t>
            </a:r>
            <a:r>
              <a:rPr lang="en-US" dirty="0" err="1" smtClean="0"/>
              <a:t>WordNet</a:t>
            </a:r>
            <a:r>
              <a:rPr lang="en-US" dirty="0" smtClean="0"/>
              <a:t> which is a large database of English words</a:t>
            </a:r>
          </a:p>
          <a:p>
            <a:pPr lvl="1"/>
            <a:r>
              <a:rPr lang="en-US" dirty="0" smtClean="0"/>
              <a:t>Words are grouped together into “cognitive synonyms” called </a:t>
            </a:r>
            <a:r>
              <a:rPr lang="en-US" dirty="0" err="1" smtClean="0"/>
              <a:t>synsets</a:t>
            </a:r>
            <a:r>
              <a:rPr lang="en-US" dirty="0" smtClean="0"/>
              <a:t> (117,000) and </a:t>
            </a:r>
            <a:r>
              <a:rPr lang="en-US" dirty="0" err="1" smtClean="0"/>
              <a:t>hypernyms</a:t>
            </a:r>
            <a:endParaRPr lang="en-US" dirty="0" smtClean="0"/>
          </a:p>
          <a:p>
            <a:pPr lvl="2"/>
            <a:r>
              <a:rPr lang="en-US" dirty="0" err="1" smtClean="0"/>
              <a:t>Synsets</a:t>
            </a:r>
            <a:r>
              <a:rPr lang="en-US" dirty="0" smtClean="0"/>
              <a:t> are linked together by both semantic relations (e.g., links as in a semantic network) and by lexical relations</a:t>
            </a:r>
          </a:p>
          <a:p>
            <a:pPr lvl="2"/>
            <a:r>
              <a:rPr lang="en-US" dirty="0" smtClean="0"/>
              <a:t>Links include </a:t>
            </a:r>
            <a:r>
              <a:rPr lang="en-US" dirty="0" err="1" smtClean="0"/>
              <a:t>isa</a:t>
            </a:r>
            <a:r>
              <a:rPr lang="en-US" dirty="0" smtClean="0"/>
              <a:t>, instance, part (as in “is a part of”), generic verb forms (somewhat like ATRANS, PTRANS) and word-specific relationships such as “volume” for “talk” and “whisper”</a:t>
            </a:r>
          </a:p>
          <a:p>
            <a:pPr lvl="1">
              <a:defRPr/>
            </a:pPr>
            <a:r>
              <a:rPr lang="en-US" dirty="0" smtClean="0"/>
              <a:t>Words are also stored with definitions</a:t>
            </a:r>
            <a:endParaRPr lang="en-US" dirty="0"/>
          </a:p>
          <a:p>
            <a:r>
              <a:rPr lang="en-US" dirty="0" smtClean="0"/>
              <a:t>Primarily used for language processing when words might be deemed synonymous or have some other form of relation that needs to be discovered, or by services that input natural language and need to translate that input into a more structured form</a:t>
            </a:r>
            <a:endParaRPr lang="en-US" dirty="0"/>
          </a:p>
        </p:txBody>
      </p:sp>
    </p:spTree>
    <p:extLst>
      <p:ext uri="{BB962C8B-B14F-4D97-AF65-F5344CB8AC3E}">
        <p14:creationId xmlns:p14="http://schemas.microsoft.com/office/powerpoint/2010/main" val="21316611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381000" y="-152400"/>
            <a:ext cx="8229600" cy="1143000"/>
          </a:xfrm>
        </p:spPr>
        <p:txBody>
          <a:bodyPr/>
          <a:lstStyle/>
          <a:p>
            <a:r>
              <a:rPr lang="en-US" altLang="en-US" dirty="0" smtClean="0"/>
              <a:t>The Envisioned Uses of Ontologies</a:t>
            </a:r>
          </a:p>
        </p:txBody>
      </p:sp>
      <p:sp>
        <p:nvSpPr>
          <p:cNvPr id="3" name="Content Placeholder 2"/>
          <p:cNvSpPr>
            <a:spLocks noGrp="1"/>
          </p:cNvSpPr>
          <p:nvPr>
            <p:ph idx="1"/>
          </p:nvPr>
        </p:nvSpPr>
        <p:spPr>
          <a:xfrm>
            <a:off x="304800" y="838200"/>
            <a:ext cx="8610600" cy="6019800"/>
          </a:xfrm>
        </p:spPr>
        <p:txBody>
          <a:bodyPr>
            <a:normAutofit fontScale="92500" lnSpcReduction="10000"/>
          </a:bodyPr>
          <a:lstStyle/>
          <a:p>
            <a:pPr>
              <a:defRPr/>
            </a:pPr>
            <a:r>
              <a:rPr lang="en-US" dirty="0" smtClean="0"/>
              <a:t>The primary use of the ontology is as a resource by a web-based agent (whether human or program)</a:t>
            </a:r>
          </a:p>
          <a:p>
            <a:pPr>
              <a:defRPr/>
            </a:pPr>
            <a:r>
              <a:rPr lang="en-US" dirty="0" smtClean="0"/>
              <a:t>Through ontologies, knowledge can be presented such that</a:t>
            </a:r>
          </a:p>
          <a:p>
            <a:pPr lvl="1">
              <a:defRPr/>
            </a:pPr>
            <a:r>
              <a:rPr lang="en-US" dirty="0" smtClean="0"/>
              <a:t>Relationships of entities within a domain are explicitly listed</a:t>
            </a:r>
          </a:p>
          <a:p>
            <a:pPr lvl="1">
              <a:defRPr/>
            </a:pPr>
            <a:r>
              <a:rPr lang="en-US" dirty="0" smtClean="0"/>
              <a:t>Domain assumptions are explicitly listed</a:t>
            </a:r>
          </a:p>
          <a:p>
            <a:pPr lvl="1">
              <a:defRPr/>
            </a:pPr>
            <a:r>
              <a:rPr lang="en-US" dirty="0" smtClean="0"/>
              <a:t>Vocabularies for the given domain are explicitly listed</a:t>
            </a:r>
          </a:p>
          <a:p>
            <a:pPr lvl="1">
              <a:defRPr/>
            </a:pPr>
            <a:r>
              <a:rPr lang="en-US" dirty="0" smtClean="0"/>
              <a:t>Translational rules to convert terms in the domain’s vocabulary into other vocabularies are explicitly listed</a:t>
            </a:r>
          </a:p>
          <a:p>
            <a:pPr>
              <a:defRPr/>
            </a:pPr>
            <a:r>
              <a:rPr lang="en-US" dirty="0" smtClean="0"/>
              <a:t>Through the ontology, agents can retrieve and aggregate data from multiple sources and perform inferences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228600"/>
            <a:ext cx="7772400" cy="1143000"/>
          </a:xfrm>
        </p:spPr>
        <p:txBody>
          <a:bodyPr/>
          <a:lstStyle/>
          <a:p>
            <a:r>
              <a:rPr lang="en-US" altLang="en-US" smtClean="0"/>
              <a:t>Using an Ontology</a:t>
            </a:r>
          </a:p>
        </p:txBody>
      </p:sp>
      <p:sp>
        <p:nvSpPr>
          <p:cNvPr id="23555" name="Rectangle 3"/>
          <p:cNvSpPr>
            <a:spLocks noGrp="1" noChangeArrowheads="1"/>
          </p:cNvSpPr>
          <p:nvPr>
            <p:ph type="body" idx="1"/>
          </p:nvPr>
        </p:nvSpPr>
        <p:spPr>
          <a:xfrm>
            <a:off x="304800" y="685800"/>
            <a:ext cx="8610600" cy="6172200"/>
          </a:xfrm>
        </p:spPr>
        <p:txBody>
          <a:bodyPr>
            <a:normAutofit/>
          </a:bodyPr>
          <a:lstStyle/>
          <a:p>
            <a:pPr>
              <a:lnSpc>
                <a:spcPct val="90000"/>
              </a:lnSpc>
              <a:defRPr/>
            </a:pPr>
            <a:r>
              <a:rPr lang="en-US" dirty="0" smtClean="0"/>
              <a:t>How will we use our </a:t>
            </a:r>
            <a:r>
              <a:rPr lang="en-US" dirty="0" err="1" smtClean="0"/>
              <a:t>ontologies</a:t>
            </a:r>
            <a:r>
              <a:rPr lang="en-US" dirty="0" smtClean="0"/>
              <a:t>?</a:t>
            </a:r>
          </a:p>
          <a:p>
            <a:pPr lvl="1">
              <a:lnSpc>
                <a:spcPct val="90000"/>
              </a:lnSpc>
              <a:defRPr/>
            </a:pPr>
            <a:r>
              <a:rPr lang="en-US" dirty="0" smtClean="0"/>
              <a:t>To enhance search engines beyond keyword searches</a:t>
            </a:r>
          </a:p>
          <a:p>
            <a:pPr lvl="2">
              <a:lnSpc>
                <a:spcPct val="90000"/>
              </a:lnSpc>
              <a:defRPr/>
            </a:pPr>
            <a:r>
              <a:rPr lang="en-US" dirty="0" smtClean="0"/>
              <a:t>Search query keyword terms can be translated by adding semantics to the meaning behind the terms</a:t>
            </a:r>
          </a:p>
          <a:p>
            <a:pPr lvl="1">
              <a:lnSpc>
                <a:spcPct val="90000"/>
              </a:lnSpc>
              <a:defRPr/>
            </a:pPr>
            <a:r>
              <a:rPr lang="en-US" dirty="0" smtClean="0"/>
              <a:t>To annotate multimedia data files</a:t>
            </a:r>
          </a:p>
          <a:p>
            <a:pPr lvl="2">
              <a:lnSpc>
                <a:spcPct val="90000"/>
              </a:lnSpc>
              <a:defRPr/>
            </a:pPr>
            <a:r>
              <a:rPr lang="en-US" dirty="0" smtClean="0"/>
              <a:t>we can’t currently search for the content of image or sound files</a:t>
            </a:r>
          </a:p>
          <a:p>
            <a:pPr lvl="1">
              <a:lnSpc>
                <a:spcPct val="90000"/>
              </a:lnSpc>
              <a:defRPr/>
            </a:pPr>
            <a:r>
              <a:rPr lang="en-US" dirty="0" smtClean="0"/>
              <a:t>To annotate design components</a:t>
            </a:r>
          </a:p>
          <a:p>
            <a:pPr lvl="2">
              <a:lnSpc>
                <a:spcPct val="90000"/>
              </a:lnSpc>
              <a:defRPr/>
            </a:pPr>
            <a:r>
              <a:rPr lang="en-US" dirty="0" smtClean="0"/>
              <a:t>imagine an expert system that needs to replace component 1 with component 2 based on the component functions and sizes</a:t>
            </a:r>
          </a:p>
          <a:p>
            <a:pPr lvl="1">
              <a:lnSpc>
                <a:spcPct val="90000"/>
              </a:lnSpc>
              <a:defRPr/>
            </a:pPr>
            <a:r>
              <a:rPr lang="en-US" dirty="0" smtClean="0"/>
              <a:t>Intelligent agents</a:t>
            </a:r>
          </a:p>
          <a:p>
            <a:pPr lvl="2">
              <a:lnSpc>
                <a:spcPct val="90000"/>
              </a:lnSpc>
              <a:defRPr/>
            </a:pPr>
            <a:r>
              <a:rPr lang="en-US" dirty="0" smtClean="0"/>
              <a:t>so that two agents can find a common vocabulary to communicate together</a:t>
            </a:r>
          </a:p>
          <a:p>
            <a:pPr lvl="1">
              <a:lnSpc>
                <a:spcPct val="90000"/>
              </a:lnSpc>
              <a:defRPr/>
            </a:pPr>
            <a:r>
              <a:rPr lang="en-US" dirty="0" smtClean="0"/>
              <a:t>To support ubiquitous computing endeavors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Grp="1" noChangeArrowheads="1"/>
          </p:cNvSpPr>
          <p:nvPr>
            <p:ph type="title"/>
          </p:nvPr>
        </p:nvSpPr>
        <p:spPr>
          <a:xfrm>
            <a:off x="457200" y="-228600"/>
            <a:ext cx="8229600" cy="1143000"/>
          </a:xfrm>
        </p:spPr>
        <p:txBody>
          <a:bodyPr/>
          <a:lstStyle/>
          <a:p>
            <a:pPr eaLnBrk="1" hangingPunct="1"/>
            <a:r>
              <a:rPr lang="en-US" altLang="en-US" dirty="0" smtClean="0"/>
              <a:t>Agents</a:t>
            </a:r>
          </a:p>
        </p:txBody>
      </p:sp>
      <p:sp>
        <p:nvSpPr>
          <p:cNvPr id="2051" name="Rectangle 5"/>
          <p:cNvSpPr>
            <a:spLocks noGrp="1" noChangeArrowheads="1"/>
          </p:cNvSpPr>
          <p:nvPr>
            <p:ph type="body" idx="1"/>
          </p:nvPr>
        </p:nvSpPr>
        <p:spPr>
          <a:xfrm>
            <a:off x="304800" y="762000"/>
            <a:ext cx="8610600" cy="6096000"/>
          </a:xfrm>
        </p:spPr>
        <p:txBody>
          <a:bodyPr/>
          <a:lstStyle/>
          <a:p>
            <a:pPr eaLnBrk="1" hangingPunct="1">
              <a:lnSpc>
                <a:spcPct val="80000"/>
              </a:lnSpc>
            </a:pPr>
            <a:r>
              <a:rPr lang="en-US" altLang="en-US" sz="2800" dirty="0" smtClean="0"/>
              <a:t>Knowledge-based (Expert) System research reached several interesting conclusions</a:t>
            </a:r>
          </a:p>
          <a:p>
            <a:pPr lvl="1" eaLnBrk="1" hangingPunct="1">
              <a:lnSpc>
                <a:spcPct val="80000"/>
              </a:lnSpc>
            </a:pPr>
            <a:r>
              <a:rPr lang="en-US" altLang="en-US" sz="2600" dirty="0" smtClean="0"/>
              <a:t>extremely useful but enormous undertakings</a:t>
            </a:r>
          </a:p>
          <a:p>
            <a:pPr lvl="1" eaLnBrk="1" hangingPunct="1">
              <a:lnSpc>
                <a:spcPct val="80000"/>
              </a:lnSpc>
            </a:pPr>
            <a:r>
              <a:rPr lang="en-US" altLang="en-US" sz="2600" dirty="0" smtClean="0"/>
              <a:t>with proper tools (shells, languages), non-AI people can construct these systems</a:t>
            </a:r>
          </a:p>
          <a:p>
            <a:pPr lvl="1" eaLnBrk="1" hangingPunct="1">
              <a:lnSpc>
                <a:spcPct val="80000"/>
              </a:lnSpc>
            </a:pPr>
            <a:r>
              <a:rPr lang="en-US" altLang="en-US" sz="2600" dirty="0" smtClean="0"/>
              <a:t>automated knowledge acquisition reduces effort</a:t>
            </a:r>
          </a:p>
          <a:p>
            <a:pPr lvl="1" eaLnBrk="1" hangingPunct="1">
              <a:lnSpc>
                <a:spcPct val="80000"/>
              </a:lnSpc>
            </a:pPr>
            <a:r>
              <a:rPr lang="en-US" altLang="en-US" sz="2600" dirty="0" smtClean="0"/>
              <a:t>brittle because they lack general knowledge</a:t>
            </a:r>
          </a:p>
          <a:p>
            <a:pPr eaLnBrk="1" hangingPunct="1">
              <a:lnSpc>
                <a:spcPct val="80000"/>
              </a:lnSpc>
            </a:pPr>
            <a:r>
              <a:rPr lang="en-US" altLang="en-US" sz="2800" dirty="0" smtClean="0"/>
              <a:t>KBS construction moved out of the active realm of AI research, but it was realized that we still need autonomous problem solving systems</a:t>
            </a:r>
          </a:p>
          <a:p>
            <a:pPr lvl="1" eaLnBrk="1" hangingPunct="1">
              <a:lnSpc>
                <a:spcPct val="80000"/>
              </a:lnSpc>
            </a:pPr>
            <a:r>
              <a:rPr lang="en-US" altLang="en-US" sz="2600" dirty="0" smtClean="0"/>
              <a:t>this becomes even more critical as we focus on how we might  use the distributed knowledge available on the WWW</a:t>
            </a:r>
          </a:p>
          <a:p>
            <a:pPr lvl="1" eaLnBrk="1" hangingPunct="1">
              <a:lnSpc>
                <a:spcPct val="80000"/>
              </a:lnSpc>
            </a:pPr>
            <a:r>
              <a:rPr lang="en-US" altLang="en-US" sz="2600" dirty="0" smtClean="0"/>
              <a:t>this led to research into more primitive forms of </a:t>
            </a:r>
            <a:r>
              <a:rPr lang="en-US" altLang="en-US" sz="2600" dirty="0" err="1" smtClean="0"/>
              <a:t>reasoners</a:t>
            </a:r>
            <a:r>
              <a:rPr lang="en-US" altLang="en-US" sz="2600" dirty="0" smtClean="0"/>
              <a:t>: the intelligent agent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Challenges</a:t>
            </a:r>
            <a:endParaRPr lang="en-US" dirty="0"/>
          </a:p>
        </p:txBody>
      </p:sp>
      <p:sp>
        <p:nvSpPr>
          <p:cNvPr id="3" name="Content Placeholder 2"/>
          <p:cNvSpPr>
            <a:spLocks noGrp="1"/>
          </p:cNvSpPr>
          <p:nvPr>
            <p:ph idx="1"/>
          </p:nvPr>
        </p:nvSpPr>
        <p:spPr>
          <a:xfrm>
            <a:off x="152400" y="762000"/>
            <a:ext cx="8839200" cy="6096000"/>
          </a:xfrm>
        </p:spPr>
        <p:txBody>
          <a:bodyPr>
            <a:normAutofit fontScale="92500" lnSpcReduction="20000"/>
          </a:bodyPr>
          <a:lstStyle/>
          <a:p>
            <a:r>
              <a:rPr lang="en-US" dirty="0" smtClean="0"/>
              <a:t>Keep in mind that the web was developed for human consumption, not machine</a:t>
            </a:r>
          </a:p>
          <a:p>
            <a:pPr lvl="1"/>
            <a:r>
              <a:rPr lang="en-US" dirty="0" smtClean="0"/>
              <a:t>Size:  number of web documents is in the </a:t>
            </a:r>
            <a:r>
              <a:rPr lang="en-US" dirty="0" smtClean="0"/>
              <a:t>trillions, </a:t>
            </a:r>
            <a:r>
              <a:rPr lang="en-US" dirty="0" smtClean="0"/>
              <a:t>most of which is unstructured and quite possibly erroneous and/or out of date</a:t>
            </a:r>
          </a:p>
          <a:p>
            <a:pPr lvl="2"/>
            <a:r>
              <a:rPr lang="en-US" dirty="0" smtClean="0"/>
              <a:t>enhancing the web to the semantic web will be an enormous undertaking</a:t>
            </a:r>
          </a:p>
          <a:p>
            <a:pPr lvl="1"/>
            <a:r>
              <a:rPr lang="en-US" dirty="0" smtClean="0"/>
              <a:t>Lack of semantics:  web documents are free form and use human languages leading to vagueness of terms</a:t>
            </a:r>
          </a:p>
          <a:p>
            <a:pPr lvl="1"/>
            <a:r>
              <a:rPr lang="en-US" dirty="0" smtClean="0"/>
              <a:t>Uncertainty and trust issues:  information may or may not be true, how do you reason regarding what you can trust?  </a:t>
            </a:r>
          </a:p>
          <a:p>
            <a:pPr lvl="1"/>
            <a:r>
              <a:rPr lang="en-US" dirty="0" smtClean="0"/>
              <a:t>Inconsistency:  similar (or same) terms may be defined differently at different sites leading to logical inconsistencies</a:t>
            </a:r>
          </a:p>
          <a:p>
            <a:pPr lvl="2"/>
            <a:r>
              <a:rPr lang="en-US" dirty="0" smtClean="0"/>
              <a:t>we need mechanisms to translate from one </a:t>
            </a:r>
            <a:r>
              <a:rPr lang="en-US" dirty="0" smtClean="0"/>
              <a:t>person’s vocabulary </a:t>
            </a:r>
            <a:r>
              <a:rPr lang="en-US" dirty="0" smtClean="0"/>
              <a:t>set to </a:t>
            </a:r>
            <a:r>
              <a:rPr lang="en-US" dirty="0" smtClean="0"/>
              <a:t>another (or to a generic set)</a:t>
            </a:r>
          </a:p>
        </p:txBody>
      </p:sp>
    </p:spTree>
    <p:extLst>
      <p:ext uri="{BB962C8B-B14F-4D97-AF65-F5344CB8AC3E}">
        <p14:creationId xmlns:p14="http://schemas.microsoft.com/office/powerpoint/2010/main" val="10138719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228600"/>
            <a:ext cx="8229600" cy="1143000"/>
          </a:xfrm>
        </p:spPr>
        <p:txBody>
          <a:bodyPr/>
          <a:lstStyle/>
          <a:p>
            <a:pPr eaLnBrk="1" hangingPunct="1"/>
            <a:r>
              <a:rPr lang="en-US" altLang="en-US" smtClean="0"/>
              <a:t>Agents:  Some Definitions</a:t>
            </a:r>
          </a:p>
        </p:txBody>
      </p:sp>
      <p:sp>
        <p:nvSpPr>
          <p:cNvPr id="3075" name="Rectangle 3"/>
          <p:cNvSpPr>
            <a:spLocks noGrp="1" noChangeArrowheads="1"/>
          </p:cNvSpPr>
          <p:nvPr>
            <p:ph type="body" idx="1"/>
          </p:nvPr>
        </p:nvSpPr>
        <p:spPr>
          <a:xfrm>
            <a:off x="228600" y="609600"/>
            <a:ext cx="8686800" cy="6248400"/>
          </a:xfrm>
        </p:spPr>
        <p:txBody>
          <a:bodyPr>
            <a:normAutofit fontScale="92500" lnSpcReduction="10000"/>
          </a:bodyPr>
          <a:lstStyle/>
          <a:p>
            <a:pPr eaLnBrk="1" hangingPunct="1">
              <a:lnSpc>
                <a:spcPct val="90000"/>
              </a:lnSpc>
              <a:defRPr/>
            </a:pPr>
            <a:r>
              <a:rPr lang="en-US" dirty="0" smtClean="0"/>
              <a:t>There is no single definition that adequately covers what everyone wants an agent to be but there are several commonly cited features:</a:t>
            </a:r>
          </a:p>
          <a:p>
            <a:pPr lvl="1" eaLnBrk="1" hangingPunct="1">
              <a:lnSpc>
                <a:spcPct val="90000"/>
              </a:lnSpc>
              <a:defRPr/>
            </a:pPr>
            <a:r>
              <a:rPr lang="en-US" dirty="0" smtClean="0"/>
              <a:t>Autonomous – must be able to work on its own to solve the problem</a:t>
            </a:r>
          </a:p>
          <a:p>
            <a:pPr lvl="1" eaLnBrk="1" hangingPunct="1">
              <a:lnSpc>
                <a:spcPct val="90000"/>
              </a:lnSpc>
              <a:defRPr/>
            </a:pPr>
            <a:r>
              <a:rPr lang="en-US" dirty="0" smtClean="0"/>
              <a:t>Communicative – must be able to communicate with other agents or knowledge sources to acquire knowledge or data</a:t>
            </a:r>
          </a:p>
          <a:p>
            <a:pPr lvl="1" eaLnBrk="1" hangingPunct="1">
              <a:lnSpc>
                <a:spcPct val="90000"/>
              </a:lnSpc>
              <a:defRPr/>
            </a:pPr>
            <a:r>
              <a:rPr lang="en-US" dirty="0" smtClean="0"/>
              <a:t>Goal-oriented – must be able to, given a task, figure out how to solve the task and work toward that go</a:t>
            </a:r>
          </a:p>
          <a:p>
            <a:pPr lvl="1" eaLnBrk="1" hangingPunct="1">
              <a:lnSpc>
                <a:spcPct val="90000"/>
              </a:lnSpc>
              <a:defRPr/>
            </a:pPr>
            <a:r>
              <a:rPr lang="en-US" dirty="0" smtClean="0"/>
              <a:t>Perceptive – must be able to sense its “environment”</a:t>
            </a:r>
          </a:p>
          <a:p>
            <a:pPr lvl="1" eaLnBrk="1" hangingPunct="1">
              <a:lnSpc>
                <a:spcPct val="90000"/>
              </a:lnSpc>
              <a:defRPr/>
            </a:pPr>
            <a:r>
              <a:rPr lang="en-US" dirty="0" smtClean="0"/>
              <a:t>Mobility – must be able to move within its environment *</a:t>
            </a:r>
          </a:p>
          <a:p>
            <a:pPr lvl="1" eaLnBrk="1" hangingPunct="1">
              <a:lnSpc>
                <a:spcPct val="90000"/>
              </a:lnSpc>
              <a:defRPr/>
            </a:pPr>
            <a:r>
              <a:rPr lang="en-US" dirty="0" smtClean="0"/>
              <a:t>Sociability – ability to communicate with a human during problem solving *</a:t>
            </a:r>
          </a:p>
          <a:p>
            <a:pPr eaLnBrk="1" hangingPunct="1">
              <a:lnSpc>
                <a:spcPct val="90000"/>
              </a:lnSpc>
              <a:defRPr/>
            </a:pPr>
            <a:r>
              <a:rPr lang="en-US" dirty="0" smtClean="0"/>
              <a:t>To define an agent, which features are necessary?  </a:t>
            </a:r>
          </a:p>
          <a:p>
            <a:pPr marL="800100" lvl="3" indent="-342900" eaLnBrk="1" hangingPunct="1">
              <a:lnSpc>
                <a:spcPct val="90000"/>
              </a:lnSpc>
              <a:defRPr/>
            </a:pPr>
            <a:r>
              <a:rPr lang="en-US" sz="2800" dirty="0" smtClean="0"/>
              <a:t>* these features are not required by all researchers</a:t>
            </a:r>
          </a:p>
          <a:p>
            <a:pPr eaLnBrk="1" hangingPunct="1">
              <a:lnSpc>
                <a:spcPct val="90000"/>
              </a:lnSpc>
              <a:defRPr/>
            </a:pPr>
            <a:r>
              <a:rPr lang="en-US" dirty="0" smtClean="0"/>
              <a:t>Will these features help us identify what an agent is?</a:t>
            </a:r>
          </a:p>
          <a:p>
            <a:pPr lvl="1" eaLnBrk="1" hangingPunct="1">
              <a:lnSpc>
                <a:spcPct val="90000"/>
              </a:lnSpc>
              <a:defRPr/>
            </a:pPr>
            <a:endParaRPr lang="en-US"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76200"/>
            <a:ext cx="8229600" cy="1143000"/>
          </a:xfrm>
        </p:spPr>
        <p:txBody>
          <a:bodyPr/>
          <a:lstStyle/>
          <a:p>
            <a:r>
              <a:rPr lang="en-US" altLang="en-US" smtClean="0"/>
              <a:t>The Problem of Mobility</a:t>
            </a:r>
          </a:p>
        </p:txBody>
      </p:sp>
      <p:sp>
        <p:nvSpPr>
          <p:cNvPr id="3" name="Content Placeholder 2"/>
          <p:cNvSpPr>
            <a:spLocks noGrp="1"/>
          </p:cNvSpPr>
          <p:nvPr>
            <p:ph idx="1"/>
          </p:nvPr>
        </p:nvSpPr>
        <p:spPr>
          <a:xfrm>
            <a:off x="228600" y="838200"/>
            <a:ext cx="8686800" cy="6019800"/>
          </a:xfrm>
        </p:spPr>
        <p:txBody>
          <a:bodyPr>
            <a:normAutofit fontScale="92500" lnSpcReduction="20000"/>
          </a:bodyPr>
          <a:lstStyle/>
          <a:p>
            <a:pPr>
              <a:defRPr/>
            </a:pPr>
            <a:r>
              <a:rPr lang="en-US" dirty="0" smtClean="0"/>
              <a:t>True mobility means some degrees of freedom</a:t>
            </a:r>
          </a:p>
          <a:p>
            <a:pPr lvl="1">
              <a:defRPr/>
            </a:pPr>
            <a:r>
              <a:rPr lang="en-US" dirty="0" smtClean="0"/>
              <a:t>This may be physical motion like a robot that has a robotic arm, or an autonomous vehicle</a:t>
            </a:r>
          </a:p>
          <a:p>
            <a:pPr lvl="1">
              <a:defRPr/>
            </a:pPr>
            <a:r>
              <a:rPr lang="en-US" dirty="0" smtClean="0"/>
              <a:t>Or it may be a process that is able to move from one processor to another – it’s freedom is in that it can choose to migrate elsewhere</a:t>
            </a:r>
          </a:p>
          <a:p>
            <a:pPr>
              <a:defRPr/>
            </a:pPr>
            <a:r>
              <a:rPr lang="en-US" dirty="0" smtClean="0"/>
              <a:t>If we restrict “mobile” to the above two forms of degrees of freedom, then we disallow most forms of software as not being agents, or we have to remove this attribute from the list of what agents should do</a:t>
            </a:r>
          </a:p>
          <a:p>
            <a:pPr lvl="1">
              <a:defRPr/>
            </a:pPr>
            <a:r>
              <a:rPr lang="en-US" dirty="0" smtClean="0"/>
              <a:t>Communication is not mobility and most software on the Internet (or other networks) do not move from processor to processor but instead send out messages/requests</a:t>
            </a:r>
          </a:p>
          <a:p>
            <a:pPr>
              <a:defRPr/>
            </a:pPr>
            <a:r>
              <a:rPr lang="en-US" dirty="0" smtClean="0"/>
              <a:t>Is the distinction important?</a:t>
            </a:r>
          </a:p>
          <a:p>
            <a:pPr lvl="1">
              <a:defRPr/>
            </a:pPr>
            <a:r>
              <a:rPr lang="en-US" dirty="0" smtClean="0"/>
              <a:t>If a process cannot migrate but can communicate, why should we care?</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0"/>
            <a:ext cx="8229600" cy="1143000"/>
          </a:xfrm>
        </p:spPr>
        <p:txBody>
          <a:bodyPr/>
          <a:lstStyle/>
          <a:p>
            <a:pPr eaLnBrk="1" hangingPunct="1"/>
            <a:r>
              <a:rPr lang="en-US" altLang="en-US" smtClean="0"/>
              <a:t>What is and What is Not an Agent?</a:t>
            </a:r>
          </a:p>
        </p:txBody>
      </p:sp>
      <p:sp>
        <p:nvSpPr>
          <p:cNvPr id="10243" name="Rectangle 3"/>
          <p:cNvSpPr>
            <a:spLocks noGrp="1" noChangeArrowheads="1"/>
          </p:cNvSpPr>
          <p:nvPr>
            <p:ph type="body" idx="1"/>
          </p:nvPr>
        </p:nvSpPr>
        <p:spPr>
          <a:xfrm>
            <a:off x="228600" y="914400"/>
            <a:ext cx="8686800" cy="5943600"/>
          </a:xfrm>
        </p:spPr>
        <p:txBody>
          <a:bodyPr/>
          <a:lstStyle/>
          <a:p>
            <a:pPr eaLnBrk="1" hangingPunct="1">
              <a:lnSpc>
                <a:spcPct val="90000"/>
              </a:lnSpc>
            </a:pPr>
            <a:r>
              <a:rPr lang="en-US" altLang="en-US" sz="2800" smtClean="0"/>
              <a:t>We have to be careful in defining an agent</a:t>
            </a:r>
          </a:p>
          <a:p>
            <a:pPr lvl="1" eaLnBrk="1" hangingPunct="1">
              <a:lnSpc>
                <a:spcPct val="90000"/>
              </a:lnSpc>
            </a:pPr>
            <a:r>
              <a:rPr lang="en-US" altLang="en-US" sz="2400" smtClean="0"/>
              <a:t>All too often, the definition is so loosely based that it can include any software product</a:t>
            </a:r>
          </a:p>
          <a:p>
            <a:pPr lvl="1" eaLnBrk="1" hangingPunct="1">
              <a:lnSpc>
                <a:spcPct val="90000"/>
              </a:lnSpc>
            </a:pPr>
            <a:r>
              <a:rPr lang="en-US" altLang="en-US" sz="2400" smtClean="0"/>
              <a:t>For instance, any computer program can be thought to be the following</a:t>
            </a:r>
          </a:p>
          <a:p>
            <a:pPr lvl="2" eaLnBrk="1" hangingPunct="1">
              <a:lnSpc>
                <a:spcPct val="90000"/>
              </a:lnSpc>
            </a:pPr>
            <a:r>
              <a:rPr lang="en-US" altLang="en-US" sz="2200" smtClean="0"/>
              <a:t>autonomous – program works on its own to solve the problem</a:t>
            </a:r>
          </a:p>
          <a:p>
            <a:pPr lvl="2" eaLnBrk="1" hangingPunct="1">
              <a:lnSpc>
                <a:spcPct val="90000"/>
              </a:lnSpc>
            </a:pPr>
            <a:r>
              <a:rPr lang="en-US" altLang="en-US" sz="2200" smtClean="0"/>
              <a:t>communicative –program communicates with other programs</a:t>
            </a:r>
          </a:p>
          <a:p>
            <a:pPr lvl="2" eaLnBrk="1" hangingPunct="1">
              <a:lnSpc>
                <a:spcPct val="90000"/>
              </a:lnSpc>
            </a:pPr>
            <a:r>
              <a:rPr lang="en-US" altLang="en-US" sz="2200" smtClean="0"/>
              <a:t>perceptive – program receives input from various sources</a:t>
            </a:r>
          </a:p>
          <a:p>
            <a:pPr lvl="2" eaLnBrk="1" hangingPunct="1">
              <a:lnSpc>
                <a:spcPct val="90000"/>
              </a:lnSpc>
            </a:pPr>
            <a:r>
              <a:rPr lang="en-US" altLang="en-US" sz="2200" smtClean="0"/>
              <a:t>goal-oriented – program has an implicit function (goal)</a:t>
            </a:r>
          </a:p>
          <a:p>
            <a:pPr eaLnBrk="1" hangingPunct="1">
              <a:lnSpc>
                <a:spcPct val="90000"/>
              </a:lnSpc>
            </a:pPr>
            <a:r>
              <a:rPr lang="en-US" altLang="en-US" sz="2800" smtClean="0"/>
              <a:t>So how do intelligent agents differ?</a:t>
            </a:r>
          </a:p>
          <a:p>
            <a:pPr lvl="1" eaLnBrk="1" hangingPunct="1">
              <a:lnSpc>
                <a:spcPct val="90000"/>
              </a:lnSpc>
            </a:pPr>
            <a:r>
              <a:rPr lang="en-US" altLang="en-US" sz="2400" smtClean="0"/>
              <a:t>For one, we hope that an intelligent agent can plan and handle surprising circumstances</a:t>
            </a:r>
          </a:p>
          <a:p>
            <a:pPr lvl="1" eaLnBrk="1" hangingPunct="1">
              <a:lnSpc>
                <a:spcPct val="90000"/>
              </a:lnSpc>
            </a:pPr>
            <a:r>
              <a:rPr lang="en-US" altLang="en-US" sz="2400" smtClean="0"/>
              <a:t>For another, the environment might be more than merely user input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0"/>
            <a:ext cx="8229600" cy="1143000"/>
          </a:xfrm>
        </p:spPr>
        <p:txBody>
          <a:bodyPr/>
          <a:lstStyle/>
          <a:p>
            <a:pPr eaLnBrk="1" hangingPunct="1"/>
            <a:r>
              <a:rPr lang="en-US" altLang="en-US" smtClean="0"/>
              <a:t>Examples:  Are They All Agents?</a:t>
            </a:r>
          </a:p>
        </p:txBody>
      </p:sp>
      <p:pic>
        <p:nvPicPr>
          <p:cNvPr id="11267"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950913"/>
            <a:ext cx="8305800" cy="583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228600"/>
            <a:ext cx="8229600" cy="1143000"/>
          </a:xfrm>
        </p:spPr>
        <p:txBody>
          <a:bodyPr/>
          <a:lstStyle/>
          <a:p>
            <a:pPr eaLnBrk="1" hangingPunct="1"/>
            <a:r>
              <a:rPr lang="en-US" altLang="en-US" smtClean="0"/>
              <a:t>Representative Agents</a:t>
            </a:r>
          </a:p>
        </p:txBody>
      </p:sp>
      <p:sp>
        <p:nvSpPr>
          <p:cNvPr id="17411" name="Rectangle 3"/>
          <p:cNvSpPr>
            <a:spLocks noGrp="1" noChangeArrowheads="1"/>
          </p:cNvSpPr>
          <p:nvPr>
            <p:ph type="body" idx="1"/>
          </p:nvPr>
        </p:nvSpPr>
        <p:spPr>
          <a:xfrm>
            <a:off x="228600" y="685800"/>
            <a:ext cx="8686800" cy="6172200"/>
          </a:xfrm>
        </p:spPr>
        <p:txBody>
          <a:bodyPr/>
          <a:lstStyle/>
          <a:p>
            <a:pPr eaLnBrk="1" hangingPunct="1">
              <a:lnSpc>
                <a:spcPct val="80000"/>
              </a:lnSpc>
            </a:pPr>
            <a:r>
              <a:rPr lang="en-US" altLang="en-US" sz="2800" smtClean="0"/>
              <a:t>An agent which represents your interests</a:t>
            </a:r>
          </a:p>
          <a:p>
            <a:pPr lvl="1" eaLnBrk="1" hangingPunct="1">
              <a:lnSpc>
                <a:spcPct val="80000"/>
              </a:lnSpc>
            </a:pPr>
            <a:r>
              <a:rPr lang="en-US" altLang="en-US" sz="2600" smtClean="0"/>
              <a:t>This implies that the agent has some knowledge or understanding of your desires, goals, interests</a:t>
            </a:r>
          </a:p>
          <a:p>
            <a:pPr lvl="1" eaLnBrk="1" hangingPunct="1">
              <a:lnSpc>
                <a:spcPct val="80000"/>
              </a:lnSpc>
            </a:pPr>
            <a:r>
              <a:rPr lang="en-US" altLang="en-US" sz="2600" smtClean="0"/>
              <a:t>Examples:</a:t>
            </a:r>
          </a:p>
          <a:p>
            <a:pPr lvl="2" eaLnBrk="1" hangingPunct="1">
              <a:lnSpc>
                <a:spcPct val="80000"/>
              </a:lnSpc>
            </a:pPr>
            <a:r>
              <a:rPr lang="en-US" altLang="en-US" sz="2200" smtClean="0"/>
              <a:t>email filter agent – not only to filter out spam, but to prioritize messages</a:t>
            </a:r>
          </a:p>
          <a:p>
            <a:pPr lvl="2" eaLnBrk="1" hangingPunct="1">
              <a:lnSpc>
                <a:spcPct val="80000"/>
              </a:lnSpc>
            </a:pPr>
            <a:r>
              <a:rPr lang="en-US" altLang="en-US" sz="2200" smtClean="0"/>
              <a:t>shop-bot agent – knows your preferences on the items being shopped, and knows your monetary restrictions</a:t>
            </a:r>
          </a:p>
          <a:p>
            <a:pPr lvl="2" eaLnBrk="1" hangingPunct="1">
              <a:lnSpc>
                <a:spcPct val="80000"/>
              </a:lnSpc>
            </a:pPr>
            <a:r>
              <a:rPr lang="en-US" altLang="en-US" sz="2200" smtClean="0"/>
              <a:t>FAX – an email responding agent (or even a phone answering agent) that will mimic your responses to anticipated inquiries</a:t>
            </a:r>
          </a:p>
          <a:p>
            <a:pPr lvl="1" eaLnBrk="1" hangingPunct="1">
              <a:lnSpc>
                <a:spcPct val="80000"/>
              </a:lnSpc>
            </a:pPr>
            <a:r>
              <a:rPr lang="en-US" altLang="en-US" sz="2600" smtClean="0"/>
              <a:t>Representative agents may require </a:t>
            </a:r>
          </a:p>
          <a:p>
            <a:pPr lvl="2" eaLnBrk="1" hangingPunct="1">
              <a:lnSpc>
                <a:spcPct val="80000"/>
              </a:lnSpc>
            </a:pPr>
            <a:r>
              <a:rPr lang="en-US" altLang="en-US" sz="2200" smtClean="0"/>
              <a:t>the ability to communicate in natural language</a:t>
            </a:r>
          </a:p>
          <a:p>
            <a:pPr lvl="2" eaLnBrk="1" hangingPunct="1">
              <a:lnSpc>
                <a:spcPct val="80000"/>
              </a:lnSpc>
            </a:pPr>
            <a:r>
              <a:rPr lang="en-US" altLang="en-US" sz="2200" smtClean="0"/>
              <a:t>the ability to explain itself to the person being represented</a:t>
            </a:r>
          </a:p>
          <a:p>
            <a:pPr lvl="2" eaLnBrk="1" hangingPunct="1">
              <a:lnSpc>
                <a:spcPct val="80000"/>
              </a:lnSpc>
            </a:pPr>
            <a:r>
              <a:rPr lang="en-US" altLang="en-US" sz="2200" smtClean="0"/>
              <a:t>some common sense reasoning capability </a:t>
            </a:r>
          </a:p>
          <a:p>
            <a:pPr lvl="2" eaLnBrk="1" hangingPunct="1">
              <a:lnSpc>
                <a:spcPct val="80000"/>
              </a:lnSpc>
            </a:pPr>
            <a:r>
              <a:rPr lang="en-US" altLang="en-US" sz="2200" smtClean="0"/>
              <a:t>the ability to judge what is trivial and therefore does not require your attention</a:t>
            </a:r>
          </a:p>
          <a:p>
            <a:pPr lvl="1" eaLnBrk="1" hangingPunct="1">
              <a:lnSpc>
                <a:spcPct val="80000"/>
              </a:lnSpc>
            </a:pPr>
            <a:r>
              <a:rPr lang="en-US" altLang="en-US" sz="2600" smtClean="0"/>
              <a:t>Planning capabilities may not necessarily be needed</a:t>
            </a:r>
          </a:p>
          <a:p>
            <a:pPr lvl="1" eaLnBrk="1" hangingPunct="1">
              <a:lnSpc>
                <a:spcPct val="80000"/>
              </a:lnSpc>
            </a:pPr>
            <a:endParaRPr lang="en-US" altLang="en-US" sz="240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How the Semantic Web Works</a:t>
            </a:r>
            <a:endParaRPr lang="en-US" dirty="0"/>
          </a:p>
        </p:txBody>
      </p:sp>
      <p:pic>
        <p:nvPicPr>
          <p:cNvPr id="57346" name="Picture 2" descr="http://upload.wikimedia.org/wikipedia/en/3/37/Semantic-web-stack.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1400" y="990600"/>
            <a:ext cx="5200650" cy="5675836"/>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152400" y="1676400"/>
            <a:ext cx="2571217" cy="769441"/>
          </a:xfrm>
          <a:prstGeom prst="rect">
            <a:avLst/>
          </a:prstGeom>
          <a:noFill/>
        </p:spPr>
        <p:txBody>
          <a:bodyPr wrap="none" rtlCol="0">
            <a:spAutoFit/>
          </a:bodyPr>
          <a:lstStyle/>
          <a:p>
            <a:r>
              <a:rPr lang="en-US" sz="2200" dirty="0" smtClean="0">
                <a:latin typeface="Times New Roman" panose="02020603050405020304" pitchFamily="18" charset="0"/>
                <a:cs typeface="Times New Roman" panose="02020603050405020304" pitchFamily="18" charset="0"/>
              </a:rPr>
              <a:t>The semantic web as</a:t>
            </a:r>
          </a:p>
          <a:p>
            <a:r>
              <a:rPr lang="en-US" sz="2200" dirty="0" smtClean="0">
                <a:latin typeface="Times New Roman" panose="02020603050405020304" pitchFamily="18" charset="0"/>
                <a:cs typeface="Times New Roman" panose="02020603050405020304" pitchFamily="18" charset="0"/>
              </a:rPr>
              <a:t>a protocol stack</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3275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Linked Data</a:t>
            </a:r>
            <a:endParaRPr lang="en-US" dirty="0"/>
          </a:p>
        </p:txBody>
      </p:sp>
      <p:sp>
        <p:nvSpPr>
          <p:cNvPr id="3" name="Content Placeholder 2"/>
          <p:cNvSpPr>
            <a:spLocks noGrp="1"/>
          </p:cNvSpPr>
          <p:nvPr>
            <p:ph idx="1"/>
          </p:nvPr>
        </p:nvSpPr>
        <p:spPr>
          <a:xfrm>
            <a:off x="152400" y="990600"/>
            <a:ext cx="8839200" cy="5867400"/>
          </a:xfrm>
        </p:spPr>
        <p:txBody>
          <a:bodyPr>
            <a:normAutofit fontScale="92500"/>
          </a:bodyPr>
          <a:lstStyle/>
          <a:p>
            <a:r>
              <a:rPr lang="en-US" dirty="0" smtClean="0"/>
              <a:t>The web consists of hyperlinked web pages</a:t>
            </a:r>
          </a:p>
          <a:p>
            <a:pPr lvl="1"/>
            <a:r>
              <a:rPr lang="en-US" dirty="0" smtClean="0"/>
              <a:t>These pages may include data but the data may be unstructured and data may not link to other, related data</a:t>
            </a:r>
          </a:p>
          <a:p>
            <a:pPr lvl="1"/>
            <a:r>
              <a:rPr lang="en-US" dirty="0" smtClean="0"/>
              <a:t>The Linked Open Data Project is an attempt to make useful data available online that is both structured and defined via hyperlinks</a:t>
            </a:r>
          </a:p>
          <a:p>
            <a:pPr lvl="1"/>
            <a:r>
              <a:rPr lang="en-US" dirty="0" smtClean="0"/>
              <a:t>Data will be represented primarily using RDFS (RDF Schema) where links are represented using URIs</a:t>
            </a:r>
          </a:p>
          <a:p>
            <a:pPr lvl="1"/>
            <a:r>
              <a:rPr lang="en-US" dirty="0" smtClean="0"/>
              <a:t>Data can be distributed across many web sites</a:t>
            </a:r>
          </a:p>
          <a:p>
            <a:pPr lvl="2"/>
            <a:r>
              <a:rPr lang="en-US" dirty="0" smtClean="0"/>
              <a:t>a defined structure at one location can then be utilized by another so that we can build upon what others have defined</a:t>
            </a:r>
          </a:p>
          <a:p>
            <a:pPr lvl="2"/>
            <a:r>
              <a:rPr lang="en-US" dirty="0" smtClean="0"/>
              <a:t>the structure can include links to existing files, links to non-file resources (people, places, locations, organizations), and data</a:t>
            </a:r>
            <a:endParaRPr lang="en-US" dirty="0"/>
          </a:p>
        </p:txBody>
      </p:sp>
    </p:spTree>
    <p:extLst>
      <p:ext uri="{BB962C8B-B14F-4D97-AF65-F5344CB8AC3E}">
        <p14:creationId xmlns:p14="http://schemas.microsoft.com/office/powerpoint/2010/main" val="5526364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228600"/>
            <a:ext cx="8229600" cy="1143000"/>
          </a:xfrm>
        </p:spPr>
        <p:txBody>
          <a:bodyPr/>
          <a:lstStyle/>
          <a:p>
            <a:r>
              <a:rPr lang="en-US" altLang="en-US" dirty="0" smtClean="0"/>
              <a:t>RDF</a:t>
            </a:r>
          </a:p>
        </p:txBody>
      </p:sp>
      <p:sp>
        <p:nvSpPr>
          <p:cNvPr id="3" name="Content Placeholder 2"/>
          <p:cNvSpPr>
            <a:spLocks noGrp="1"/>
          </p:cNvSpPr>
          <p:nvPr>
            <p:ph idx="1"/>
          </p:nvPr>
        </p:nvSpPr>
        <p:spPr>
          <a:xfrm>
            <a:off x="304800" y="685800"/>
            <a:ext cx="8534400" cy="6172200"/>
          </a:xfrm>
        </p:spPr>
        <p:txBody>
          <a:bodyPr>
            <a:normAutofit fontScale="85000" lnSpcReduction="20000"/>
          </a:bodyPr>
          <a:lstStyle/>
          <a:p>
            <a:pPr>
              <a:defRPr/>
            </a:pPr>
            <a:r>
              <a:rPr lang="en-US" dirty="0"/>
              <a:t>Resource Description Framework is a language for representing information about web resources</a:t>
            </a:r>
          </a:p>
          <a:p>
            <a:pPr>
              <a:defRPr/>
            </a:pPr>
            <a:r>
              <a:rPr lang="en-US" dirty="0" smtClean="0"/>
              <a:t>RDF </a:t>
            </a:r>
            <a:r>
              <a:rPr lang="en-US" dirty="0" smtClean="0"/>
              <a:t>combines URIs from HTML and XML notation, namespaces and pre-defined types within the given namespace(s)</a:t>
            </a:r>
          </a:p>
          <a:p>
            <a:pPr lvl="1">
              <a:defRPr/>
            </a:pPr>
            <a:r>
              <a:rPr lang="en-US" dirty="0" smtClean="0"/>
              <a:t>URIs do not have to be of files but can be of people, places, things, concepts in which case they are either not </a:t>
            </a:r>
            <a:r>
              <a:rPr lang="en-US" dirty="0" err="1" smtClean="0"/>
              <a:t>dereferenceable</a:t>
            </a:r>
            <a:r>
              <a:rPr lang="en-US" dirty="0" smtClean="0"/>
              <a:t> (do not point to a file) or can point to a file containing further RDF definitions</a:t>
            </a:r>
          </a:p>
          <a:p>
            <a:pPr>
              <a:defRPr/>
            </a:pPr>
            <a:r>
              <a:rPr lang="en-US" dirty="0" smtClean="0"/>
              <a:t>An RDF </a:t>
            </a:r>
            <a:r>
              <a:rPr lang="en-US" i="1" dirty="0" smtClean="0"/>
              <a:t>expression </a:t>
            </a:r>
            <a:r>
              <a:rPr lang="en-US" dirty="0" smtClean="0"/>
              <a:t>is a collection of triples where each triple is a subject, an object and a predicate (or property) </a:t>
            </a:r>
          </a:p>
          <a:p>
            <a:pPr>
              <a:defRPr/>
            </a:pPr>
            <a:r>
              <a:rPr lang="en-US" dirty="0" smtClean="0"/>
              <a:t>There are many different ways to express the RDF expression</a:t>
            </a:r>
          </a:p>
          <a:p>
            <a:pPr lvl="1">
              <a:defRPr/>
            </a:pPr>
            <a:r>
              <a:rPr lang="en-US" dirty="0" smtClean="0"/>
              <a:t>Through HTML</a:t>
            </a:r>
          </a:p>
          <a:p>
            <a:pPr lvl="1">
              <a:defRPr/>
            </a:pPr>
            <a:r>
              <a:rPr lang="en-US" dirty="0" smtClean="0"/>
              <a:t>Through RDF tags</a:t>
            </a:r>
          </a:p>
          <a:p>
            <a:pPr lvl="1">
              <a:defRPr/>
            </a:pPr>
            <a:r>
              <a:rPr lang="en-US" dirty="0" smtClean="0"/>
              <a:t>Through other formats that will be processed into RDF such as Turtle or JSON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Examples</a:t>
            </a:r>
            <a:endParaRPr lang="en-US" dirty="0"/>
          </a:p>
        </p:txBody>
      </p:sp>
      <p:sp>
        <p:nvSpPr>
          <p:cNvPr id="3" name="Content Placeholder 2"/>
          <p:cNvSpPr>
            <a:spLocks noGrp="1"/>
          </p:cNvSpPr>
          <p:nvPr>
            <p:ph idx="1"/>
          </p:nvPr>
        </p:nvSpPr>
        <p:spPr>
          <a:xfrm>
            <a:off x="228600" y="914400"/>
            <a:ext cx="8763000" cy="5943600"/>
          </a:xfrm>
        </p:spPr>
        <p:txBody>
          <a:bodyPr>
            <a:normAutofit fontScale="85000" lnSpcReduction="10000"/>
          </a:bodyPr>
          <a:lstStyle/>
          <a:p>
            <a:r>
              <a:rPr lang="en-US" dirty="0" smtClean="0"/>
              <a:t>&lt;http://www.nku.edu/~foxr#me&gt; &lt;http://www.nku.edu/~foxr#FullName&gt;  “Richard Fox” .</a:t>
            </a:r>
          </a:p>
          <a:p>
            <a:r>
              <a:rPr lang="en-US" dirty="0" smtClean="0"/>
              <a:t>&lt;</a:t>
            </a:r>
            <a:r>
              <a:rPr lang="en-US" dirty="0" err="1" smtClean="0"/>
              <a:t>rdf:Description</a:t>
            </a:r>
            <a:r>
              <a:rPr lang="en-US" dirty="0" smtClean="0"/>
              <a:t> </a:t>
            </a:r>
            <a:r>
              <a:rPr lang="en-US" dirty="0" err="1" smtClean="0"/>
              <a:t>rdf:about</a:t>
            </a:r>
            <a:r>
              <a:rPr lang="en-US" dirty="0" smtClean="0"/>
              <a:t>=“http://www.nku.edu/~</a:t>
            </a:r>
            <a:r>
              <a:rPr lang="en-US" dirty="0" err="1" smtClean="0"/>
              <a:t>foxr</a:t>
            </a:r>
            <a:r>
              <a:rPr lang="en-US" dirty="0" smtClean="0"/>
              <a:t>”&gt;</a:t>
            </a:r>
          </a:p>
          <a:p>
            <a:pPr marL="0" indent="0">
              <a:buNone/>
            </a:pPr>
            <a:r>
              <a:rPr lang="en-US" dirty="0"/>
              <a:t> </a:t>
            </a:r>
            <a:r>
              <a:rPr lang="en-US" dirty="0" smtClean="0"/>
              <a:t>      &lt;</a:t>
            </a:r>
            <a:r>
              <a:rPr lang="en-US" dirty="0" err="1" smtClean="0"/>
              <a:t>person:fullName</a:t>
            </a:r>
            <a:r>
              <a:rPr lang="en-US" dirty="0" smtClean="0"/>
              <a:t>&gt;Richard Fox&lt;/</a:t>
            </a:r>
            <a:r>
              <a:rPr lang="en-US" dirty="0" err="1" smtClean="0"/>
              <a:t>person:fullName</a:t>
            </a:r>
            <a:r>
              <a:rPr lang="en-US" dirty="0" smtClean="0"/>
              <a:t>&gt;</a:t>
            </a:r>
          </a:p>
          <a:p>
            <a:pPr marL="0" indent="0">
              <a:buNone/>
            </a:pPr>
            <a:r>
              <a:rPr lang="en-US" dirty="0"/>
              <a:t> </a:t>
            </a:r>
            <a:r>
              <a:rPr lang="en-US" dirty="0" smtClean="0"/>
              <a:t>   &lt;/</a:t>
            </a:r>
            <a:r>
              <a:rPr lang="en-US" dirty="0" err="1" smtClean="0"/>
              <a:t>rdf:Description</a:t>
            </a:r>
            <a:r>
              <a:rPr lang="en-US" dirty="0" smtClean="0"/>
              <a:t>&gt;</a:t>
            </a:r>
          </a:p>
          <a:p>
            <a:r>
              <a:rPr lang="en-US" dirty="0" smtClean="0"/>
              <a:t>&lt;</a:t>
            </a:r>
            <a:r>
              <a:rPr lang="en-US" dirty="0" err="1" smtClean="0"/>
              <a:t>rdf:Description</a:t>
            </a:r>
            <a:r>
              <a:rPr lang="en-US" dirty="0" smtClean="0"/>
              <a:t> </a:t>
            </a:r>
            <a:r>
              <a:rPr lang="en-US" dirty="0" err="1" smtClean="0"/>
              <a:t>rdf:about</a:t>
            </a:r>
            <a:r>
              <a:rPr lang="en-US" dirty="0" smtClean="0"/>
              <a:t>=“http://www.nku.edu/~</a:t>
            </a:r>
            <a:r>
              <a:rPr lang="en-US" dirty="0" err="1" smtClean="0"/>
              <a:t>foxr</a:t>
            </a:r>
            <a:r>
              <a:rPr lang="en-US" dirty="0" smtClean="0"/>
              <a:t>”&gt;</a:t>
            </a:r>
          </a:p>
          <a:p>
            <a:pPr marL="0" indent="0">
              <a:buNone/>
            </a:pPr>
            <a:r>
              <a:rPr lang="en-US" dirty="0"/>
              <a:t> </a:t>
            </a:r>
            <a:r>
              <a:rPr lang="en-US" dirty="0" smtClean="0"/>
              <a:t>   &lt;</a:t>
            </a:r>
            <a:r>
              <a:rPr lang="en-US" dirty="0" err="1" smtClean="0"/>
              <a:t>rdf:type</a:t>
            </a:r>
            <a:r>
              <a:rPr lang="en-US" dirty="0" smtClean="0"/>
              <a:t> </a:t>
            </a:r>
            <a:r>
              <a:rPr lang="en-US" dirty="0" err="1" smtClean="0"/>
              <a:t>rdf:resource</a:t>
            </a:r>
            <a:r>
              <a:rPr lang="en-US" dirty="0" smtClean="0"/>
              <a:t>=“xmlns.com/</a:t>
            </a:r>
            <a:r>
              <a:rPr lang="en-US" dirty="0" err="1" smtClean="0"/>
              <a:t>foaf</a:t>
            </a:r>
            <a:r>
              <a:rPr lang="en-US" dirty="0" smtClean="0"/>
              <a:t>/0.1/Person/”&gt;</a:t>
            </a:r>
          </a:p>
          <a:p>
            <a:pPr marL="0" indent="0">
              <a:buNone/>
            </a:pPr>
            <a:r>
              <a:rPr lang="en-US" dirty="0"/>
              <a:t> </a:t>
            </a:r>
            <a:r>
              <a:rPr lang="en-US" dirty="0" smtClean="0"/>
              <a:t>    &lt;</a:t>
            </a:r>
            <a:r>
              <a:rPr lang="en-US" dirty="0" err="1" smtClean="0"/>
              <a:t>foaf:name</a:t>
            </a:r>
            <a:r>
              <a:rPr lang="en-US" dirty="0" smtClean="0"/>
              <a:t>&gt;Richard Fox&lt;/</a:t>
            </a:r>
            <a:r>
              <a:rPr lang="en-US" dirty="0" err="1" smtClean="0"/>
              <a:t>foaf:name</a:t>
            </a:r>
            <a:r>
              <a:rPr lang="en-US" dirty="0" smtClean="0"/>
              <a:t>&gt;</a:t>
            </a:r>
          </a:p>
          <a:p>
            <a:r>
              <a:rPr lang="en-US" dirty="0" smtClean="0"/>
              <a:t>@prefix:  rf &lt;http://www.nku.edu/~</a:t>
            </a:r>
            <a:r>
              <a:rPr lang="en-US" dirty="0" err="1" smtClean="0"/>
              <a:t>foxr</a:t>
            </a:r>
            <a:r>
              <a:rPr lang="en-US" dirty="0" smtClean="0"/>
              <a:t>”&gt;</a:t>
            </a:r>
          </a:p>
          <a:p>
            <a:pPr marL="0" indent="0">
              <a:buNone/>
            </a:pPr>
            <a:r>
              <a:rPr lang="en-US" dirty="0" smtClean="0"/>
              <a:t>     rf: </a:t>
            </a:r>
            <a:r>
              <a:rPr lang="en-US" dirty="0" err="1" smtClean="0"/>
              <a:t>person:fullName</a:t>
            </a:r>
            <a:r>
              <a:rPr lang="en-US" dirty="0" smtClean="0"/>
              <a:t> “Richard Fox” .</a:t>
            </a:r>
          </a:p>
          <a:p>
            <a:pPr marL="0" indent="0">
              <a:buNone/>
            </a:pPr>
            <a:r>
              <a:rPr lang="en-US" dirty="0"/>
              <a:t> </a:t>
            </a:r>
            <a:r>
              <a:rPr lang="en-US" dirty="0" smtClean="0"/>
              <a:t>    rf:  </a:t>
            </a:r>
            <a:r>
              <a:rPr lang="en-US" dirty="0" err="1" smtClean="0"/>
              <a:t>rdf:type</a:t>
            </a:r>
            <a:r>
              <a:rPr lang="en-US" dirty="0" smtClean="0"/>
              <a:t>  </a:t>
            </a:r>
            <a:r>
              <a:rPr lang="en-US" dirty="0" err="1" smtClean="0"/>
              <a:t>person:Person</a:t>
            </a:r>
            <a:r>
              <a:rPr lang="en-US" dirty="0" smtClean="0"/>
              <a:t> .</a:t>
            </a:r>
            <a:endParaRPr lang="en-US" dirty="0"/>
          </a:p>
        </p:txBody>
      </p:sp>
    </p:spTree>
    <p:extLst>
      <p:ext uri="{BB962C8B-B14F-4D97-AF65-F5344CB8AC3E}">
        <p14:creationId xmlns:p14="http://schemas.microsoft.com/office/powerpoint/2010/main" val="3656536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RDFS</a:t>
            </a:r>
            <a:endParaRPr lang="en-US" dirty="0"/>
          </a:p>
        </p:txBody>
      </p:sp>
      <p:sp>
        <p:nvSpPr>
          <p:cNvPr id="3" name="Content Placeholder 2"/>
          <p:cNvSpPr>
            <a:spLocks noGrp="1"/>
          </p:cNvSpPr>
          <p:nvPr>
            <p:ph idx="1"/>
          </p:nvPr>
        </p:nvSpPr>
        <p:spPr>
          <a:xfrm>
            <a:off x="152400" y="685800"/>
            <a:ext cx="8839200" cy="6172200"/>
          </a:xfrm>
        </p:spPr>
        <p:txBody>
          <a:bodyPr>
            <a:normAutofit fontScale="77500" lnSpcReduction="20000"/>
          </a:bodyPr>
          <a:lstStyle/>
          <a:p>
            <a:r>
              <a:rPr lang="en-US" dirty="0" smtClean="0"/>
              <a:t>The RDF schema defines a number of types used to define classes and properties of resources</a:t>
            </a:r>
          </a:p>
          <a:p>
            <a:pPr lvl="1"/>
            <a:r>
              <a:rPr lang="en-US" dirty="0" err="1" smtClean="0"/>
              <a:t>rdf:Property</a:t>
            </a:r>
            <a:r>
              <a:rPr lang="en-US" dirty="0" smtClean="0"/>
              <a:t> – the class of RDF properties</a:t>
            </a:r>
          </a:p>
          <a:p>
            <a:pPr lvl="1"/>
            <a:r>
              <a:rPr lang="en-US" dirty="0" err="1" smtClean="0"/>
              <a:t>rdfs:Resource</a:t>
            </a:r>
            <a:r>
              <a:rPr lang="en-US" dirty="0" smtClean="0"/>
              <a:t> – all things in RDF are resources, so this represents any thing (the topmost parent class)</a:t>
            </a:r>
          </a:p>
          <a:p>
            <a:pPr lvl="1"/>
            <a:r>
              <a:rPr lang="en-US" dirty="0" err="1" smtClean="0"/>
              <a:t>rdfs:Class</a:t>
            </a:r>
            <a:r>
              <a:rPr lang="en-US" dirty="0" smtClean="0"/>
              <a:t> – declares a resource as a class</a:t>
            </a:r>
          </a:p>
          <a:p>
            <a:pPr lvl="1"/>
            <a:r>
              <a:rPr lang="en-US" dirty="0" err="1" smtClean="0"/>
              <a:t>rdfs:subClassOf</a:t>
            </a:r>
            <a:r>
              <a:rPr lang="en-US" dirty="0" smtClean="0"/>
              <a:t> – declares a subclass of a defined class</a:t>
            </a:r>
          </a:p>
          <a:p>
            <a:pPr lvl="1"/>
            <a:r>
              <a:rPr lang="en-US" dirty="0" err="1" smtClean="0"/>
              <a:t>rdfs:subPropertyOf</a:t>
            </a:r>
            <a:r>
              <a:rPr lang="en-US" dirty="0" smtClean="0"/>
              <a:t> – an instance of a property of a class (that is, a legal value for a property for this class)</a:t>
            </a:r>
          </a:p>
          <a:p>
            <a:pPr lvl="1"/>
            <a:r>
              <a:rPr lang="en-US" dirty="0" err="1" smtClean="0"/>
              <a:t>rdfs:Literal</a:t>
            </a:r>
            <a:r>
              <a:rPr lang="en-US" dirty="0" smtClean="0"/>
              <a:t> – defines literal value types</a:t>
            </a:r>
          </a:p>
          <a:p>
            <a:pPr lvl="1"/>
            <a:r>
              <a:rPr lang="en-US" dirty="0" err="1" smtClean="0"/>
              <a:t>rdfs:Datatype</a:t>
            </a:r>
            <a:r>
              <a:rPr lang="en-US" dirty="0" smtClean="0"/>
              <a:t> – class of </a:t>
            </a:r>
            <a:r>
              <a:rPr lang="en-US" dirty="0" err="1" smtClean="0"/>
              <a:t>datatypes</a:t>
            </a:r>
            <a:endParaRPr lang="en-US" dirty="0" smtClean="0"/>
          </a:p>
          <a:p>
            <a:pPr lvl="1"/>
            <a:r>
              <a:rPr lang="en-US" dirty="0" err="1" smtClean="0"/>
              <a:t>rdfs:domain</a:t>
            </a:r>
            <a:r>
              <a:rPr lang="en-US" dirty="0" smtClean="0"/>
              <a:t> – the class of subjects for a type of predicate in a triple</a:t>
            </a:r>
          </a:p>
          <a:p>
            <a:pPr lvl="1"/>
            <a:r>
              <a:rPr lang="en-US" dirty="0" err="1" smtClean="0"/>
              <a:t>rdfs:source</a:t>
            </a:r>
            <a:r>
              <a:rPr lang="en-US" dirty="0" smtClean="0"/>
              <a:t> – the class of objects (</a:t>
            </a:r>
            <a:r>
              <a:rPr lang="en-US" dirty="0" err="1" smtClean="0"/>
              <a:t>datatypes</a:t>
            </a:r>
            <a:r>
              <a:rPr lang="en-US" dirty="0" smtClean="0"/>
              <a:t>) for a type of predicate in a triple</a:t>
            </a:r>
          </a:p>
          <a:p>
            <a:pPr lvl="1"/>
            <a:r>
              <a:rPr lang="en-US" dirty="0" err="1" smtClean="0"/>
              <a:t>rdf:type</a:t>
            </a:r>
            <a:r>
              <a:rPr lang="en-US" dirty="0" smtClean="0"/>
              <a:t> – instance of a class</a:t>
            </a:r>
          </a:p>
          <a:p>
            <a:pPr lvl="1"/>
            <a:r>
              <a:rPr lang="en-US" dirty="0" err="1" smtClean="0"/>
              <a:t>rdfs:label</a:t>
            </a:r>
            <a:r>
              <a:rPr lang="en-US" dirty="0" smtClean="0"/>
              <a:t> – instance of </a:t>
            </a:r>
            <a:r>
              <a:rPr lang="en-US" dirty="0" err="1" smtClean="0"/>
              <a:t>rdf:Property</a:t>
            </a:r>
            <a:r>
              <a:rPr lang="en-US" dirty="0" smtClean="0"/>
              <a:t> to provide a human-readable name/label</a:t>
            </a:r>
          </a:p>
          <a:p>
            <a:pPr lvl="1"/>
            <a:r>
              <a:rPr lang="en-US" dirty="0" err="1" smtClean="0"/>
              <a:t>foaf:</a:t>
            </a:r>
            <a:r>
              <a:rPr lang="en-US" i="1" dirty="0" err="1" smtClean="0"/>
              <a:t>relation</a:t>
            </a:r>
            <a:r>
              <a:rPr lang="en-US" dirty="0" smtClean="0"/>
              <a:t> – friend of a friend, used to describe a </a:t>
            </a:r>
            <a:r>
              <a:rPr lang="en-US" i="1" dirty="0" smtClean="0"/>
              <a:t>relation </a:t>
            </a:r>
            <a:r>
              <a:rPr lang="en-US" dirty="0" smtClean="0"/>
              <a:t>to someone else</a:t>
            </a:r>
          </a:p>
          <a:p>
            <a:pPr lvl="1"/>
            <a:endParaRPr lang="en-US" dirty="0"/>
          </a:p>
        </p:txBody>
      </p:sp>
    </p:spTree>
    <p:extLst>
      <p:ext uri="{BB962C8B-B14F-4D97-AF65-F5344CB8AC3E}">
        <p14:creationId xmlns:p14="http://schemas.microsoft.com/office/powerpoint/2010/main" val="2467794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RDF Example</a:t>
            </a:r>
            <a:endParaRPr lang="en-US" dirty="0"/>
          </a:p>
        </p:txBody>
      </p:sp>
      <p:sp>
        <p:nvSpPr>
          <p:cNvPr id="4" name="TextBox 3"/>
          <p:cNvSpPr txBox="1"/>
          <p:nvPr/>
        </p:nvSpPr>
        <p:spPr>
          <a:xfrm>
            <a:off x="228600" y="914400"/>
            <a:ext cx="8763000" cy="5509200"/>
          </a:xfrm>
          <a:prstGeom prst="rect">
            <a:avLst/>
          </a:prstGeom>
          <a:noFill/>
        </p:spPr>
        <p:txBody>
          <a:bodyPr wrap="square" rtlCol="0">
            <a:spAutoFit/>
          </a:bodyPr>
          <a:lstStyle/>
          <a:p>
            <a:r>
              <a:rPr lang="en-US" sz="2400" dirty="0" smtClean="0">
                <a:latin typeface="Times New Roman" panose="02020603050405020304" pitchFamily="18" charset="0"/>
                <a:cs typeface="Times New Roman" panose="02020603050405020304" pitchFamily="18" charset="0"/>
              </a:rPr>
              <a:t>From http://www.w3schools.com/webservices/ws_rdf_example.asp, this example demonstrates an entry for a [fake] Bob Dylan CD, building on top of a previously defined RDF class  CD</a:t>
            </a:r>
          </a:p>
          <a:p>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&lt;?xml version="1.0"?&gt;</a:t>
            </a:r>
            <a:br>
              <a:rPr lang="en-US" sz="2000" dirty="0" smtClean="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&lt;</a:t>
            </a:r>
            <a:r>
              <a:rPr lang="en-US" sz="2000" dirty="0" err="1" smtClean="0">
                <a:latin typeface="Times New Roman" panose="02020603050405020304" pitchFamily="18" charset="0"/>
                <a:cs typeface="Times New Roman" panose="02020603050405020304" pitchFamily="18" charset="0"/>
              </a:rPr>
              <a:t>rdf:RDF</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xmlns:rdf</a:t>
            </a:r>
            <a:r>
              <a:rPr lang="en-US" sz="2000" dirty="0" smtClean="0">
                <a:latin typeface="Times New Roman" panose="02020603050405020304" pitchFamily="18" charset="0"/>
                <a:cs typeface="Times New Roman" panose="02020603050405020304" pitchFamily="18" charset="0"/>
              </a:rPr>
              <a:t>="http://www.w3.org/1999/02/22-rdf-syntax-ns#"</a:t>
            </a:r>
            <a:br>
              <a:rPr lang="en-US" sz="2000" dirty="0" smtClean="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xmlns:cd</a:t>
            </a:r>
            <a:r>
              <a:rPr lang="en-US" sz="2000" dirty="0" smtClean="0">
                <a:latin typeface="Times New Roman" panose="02020603050405020304" pitchFamily="18" charset="0"/>
                <a:cs typeface="Times New Roman" panose="02020603050405020304" pitchFamily="18" charset="0"/>
              </a:rPr>
              <a:t>="http://www.recshop.fake/cd#"&gt;</a:t>
            </a:r>
          </a:p>
          <a:p>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&lt;</a:t>
            </a:r>
            <a:r>
              <a:rPr lang="en-US" sz="2000" dirty="0" err="1" smtClean="0">
                <a:latin typeface="Times New Roman" panose="02020603050405020304" pitchFamily="18" charset="0"/>
                <a:cs typeface="Times New Roman" panose="02020603050405020304" pitchFamily="18" charset="0"/>
              </a:rPr>
              <a:t>rdf:Description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rdf:about</a:t>
            </a:r>
            <a:r>
              <a:rPr lang="en-US" sz="2000" dirty="0" smtClean="0">
                <a:latin typeface="Times New Roman" panose="02020603050405020304" pitchFamily="18" charset="0"/>
                <a:cs typeface="Times New Roman" panose="02020603050405020304" pitchFamily="18" charset="0"/>
              </a:rPr>
              <a:t>="http://www.recshop.fake/cd/Empire Burlesque"&gt;</a:t>
            </a:r>
            <a:br>
              <a:rPr lang="en-US" sz="2000" dirty="0" smtClean="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  &lt;</a:t>
            </a:r>
            <a:r>
              <a:rPr lang="en-US" sz="2000" dirty="0" err="1" smtClean="0">
                <a:latin typeface="Times New Roman" panose="02020603050405020304" pitchFamily="18" charset="0"/>
                <a:cs typeface="Times New Roman" panose="02020603050405020304" pitchFamily="18" charset="0"/>
              </a:rPr>
              <a:t>cd:artist</a:t>
            </a:r>
            <a:r>
              <a:rPr lang="en-US" sz="2000" dirty="0" smtClean="0">
                <a:latin typeface="Times New Roman" panose="02020603050405020304" pitchFamily="18" charset="0"/>
                <a:cs typeface="Times New Roman" panose="02020603050405020304" pitchFamily="18" charset="0"/>
              </a:rPr>
              <a:t>&gt;Bob Dylan&lt;/</a:t>
            </a:r>
            <a:r>
              <a:rPr lang="en-US" sz="2000" dirty="0" err="1" smtClean="0">
                <a:latin typeface="Times New Roman" panose="02020603050405020304" pitchFamily="18" charset="0"/>
                <a:cs typeface="Times New Roman" panose="02020603050405020304" pitchFamily="18" charset="0"/>
              </a:rPr>
              <a:t>cd:artist</a:t>
            </a:r>
            <a:r>
              <a:rPr lang="en-US" sz="2000" dirty="0" smtClean="0">
                <a:latin typeface="Times New Roman" panose="02020603050405020304" pitchFamily="18" charset="0"/>
                <a:cs typeface="Times New Roman" panose="02020603050405020304" pitchFamily="18" charset="0"/>
              </a:rPr>
              <a:t>&gt;</a:t>
            </a:r>
            <a:br>
              <a:rPr lang="en-US" sz="2000" dirty="0" smtClean="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  &lt;</a:t>
            </a:r>
            <a:r>
              <a:rPr lang="en-US" sz="2000" dirty="0" err="1" smtClean="0">
                <a:latin typeface="Times New Roman" panose="02020603050405020304" pitchFamily="18" charset="0"/>
                <a:cs typeface="Times New Roman" panose="02020603050405020304" pitchFamily="18" charset="0"/>
              </a:rPr>
              <a:t>cd:country</a:t>
            </a:r>
            <a:r>
              <a:rPr lang="en-US" sz="2000" dirty="0" smtClean="0">
                <a:latin typeface="Times New Roman" panose="02020603050405020304" pitchFamily="18" charset="0"/>
                <a:cs typeface="Times New Roman" panose="02020603050405020304" pitchFamily="18" charset="0"/>
              </a:rPr>
              <a:t>&gt;USA&lt;/</a:t>
            </a:r>
            <a:r>
              <a:rPr lang="en-US" sz="2000" dirty="0" err="1" smtClean="0">
                <a:latin typeface="Times New Roman" panose="02020603050405020304" pitchFamily="18" charset="0"/>
                <a:cs typeface="Times New Roman" panose="02020603050405020304" pitchFamily="18" charset="0"/>
              </a:rPr>
              <a:t>cd:country</a:t>
            </a:r>
            <a:r>
              <a:rPr lang="en-US" sz="2000" dirty="0" smtClean="0">
                <a:latin typeface="Times New Roman" panose="02020603050405020304" pitchFamily="18" charset="0"/>
                <a:cs typeface="Times New Roman" panose="02020603050405020304" pitchFamily="18" charset="0"/>
              </a:rPr>
              <a:t>&gt;</a:t>
            </a:r>
            <a:br>
              <a:rPr lang="en-US" sz="2000" dirty="0" smtClean="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  &lt;</a:t>
            </a:r>
            <a:r>
              <a:rPr lang="en-US" sz="2000" dirty="0" err="1" smtClean="0">
                <a:latin typeface="Times New Roman" panose="02020603050405020304" pitchFamily="18" charset="0"/>
                <a:cs typeface="Times New Roman" panose="02020603050405020304" pitchFamily="18" charset="0"/>
              </a:rPr>
              <a:t>cd:company</a:t>
            </a:r>
            <a:r>
              <a:rPr lang="en-US" sz="2000" dirty="0" smtClean="0">
                <a:latin typeface="Times New Roman" panose="02020603050405020304" pitchFamily="18" charset="0"/>
                <a:cs typeface="Times New Roman" panose="02020603050405020304" pitchFamily="18" charset="0"/>
              </a:rPr>
              <a:t>&gt;Columbia&lt;/</a:t>
            </a:r>
            <a:r>
              <a:rPr lang="en-US" sz="2000" dirty="0" err="1" smtClean="0">
                <a:latin typeface="Times New Roman" panose="02020603050405020304" pitchFamily="18" charset="0"/>
                <a:cs typeface="Times New Roman" panose="02020603050405020304" pitchFamily="18" charset="0"/>
              </a:rPr>
              <a:t>cd:company</a:t>
            </a:r>
            <a:r>
              <a:rPr lang="en-US" sz="2000" dirty="0" smtClean="0">
                <a:latin typeface="Times New Roman" panose="02020603050405020304" pitchFamily="18" charset="0"/>
                <a:cs typeface="Times New Roman" panose="02020603050405020304" pitchFamily="18" charset="0"/>
              </a:rPr>
              <a:t>&gt;</a:t>
            </a:r>
            <a:br>
              <a:rPr lang="en-US" sz="2000" dirty="0" smtClean="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  &lt;</a:t>
            </a:r>
            <a:r>
              <a:rPr lang="en-US" sz="2000" dirty="0" err="1" smtClean="0">
                <a:latin typeface="Times New Roman" panose="02020603050405020304" pitchFamily="18" charset="0"/>
                <a:cs typeface="Times New Roman" panose="02020603050405020304" pitchFamily="18" charset="0"/>
              </a:rPr>
              <a:t>cd:price</a:t>
            </a:r>
            <a:r>
              <a:rPr lang="en-US" sz="2000" dirty="0" smtClean="0">
                <a:latin typeface="Times New Roman" panose="02020603050405020304" pitchFamily="18" charset="0"/>
                <a:cs typeface="Times New Roman" panose="02020603050405020304" pitchFamily="18" charset="0"/>
              </a:rPr>
              <a:t>&gt;10.90&lt;/</a:t>
            </a:r>
            <a:r>
              <a:rPr lang="en-US" sz="2000" dirty="0" err="1" smtClean="0">
                <a:latin typeface="Times New Roman" panose="02020603050405020304" pitchFamily="18" charset="0"/>
                <a:cs typeface="Times New Roman" panose="02020603050405020304" pitchFamily="18" charset="0"/>
              </a:rPr>
              <a:t>cd:price</a:t>
            </a:r>
            <a:r>
              <a:rPr lang="en-US" sz="2000" dirty="0" smtClean="0">
                <a:latin typeface="Times New Roman" panose="02020603050405020304" pitchFamily="18" charset="0"/>
                <a:cs typeface="Times New Roman" panose="02020603050405020304" pitchFamily="18" charset="0"/>
              </a:rPr>
              <a:t>&gt;</a:t>
            </a:r>
            <a:br>
              <a:rPr lang="en-US" sz="2000" dirty="0" smtClean="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  &lt;</a:t>
            </a:r>
            <a:r>
              <a:rPr lang="en-US" sz="2000" dirty="0" err="1" smtClean="0">
                <a:latin typeface="Times New Roman" panose="02020603050405020304" pitchFamily="18" charset="0"/>
                <a:cs typeface="Times New Roman" panose="02020603050405020304" pitchFamily="18" charset="0"/>
              </a:rPr>
              <a:t>cd:year</a:t>
            </a:r>
            <a:r>
              <a:rPr lang="en-US" sz="2000" dirty="0" smtClean="0">
                <a:latin typeface="Times New Roman" panose="02020603050405020304" pitchFamily="18" charset="0"/>
                <a:cs typeface="Times New Roman" panose="02020603050405020304" pitchFamily="18" charset="0"/>
              </a:rPr>
              <a:t>&gt;1985&lt;/</a:t>
            </a:r>
            <a:r>
              <a:rPr lang="en-US" sz="2000" dirty="0" err="1" smtClean="0">
                <a:latin typeface="Times New Roman" panose="02020603050405020304" pitchFamily="18" charset="0"/>
                <a:cs typeface="Times New Roman" panose="02020603050405020304" pitchFamily="18" charset="0"/>
              </a:rPr>
              <a:t>cd:year</a:t>
            </a:r>
            <a:r>
              <a:rPr lang="en-US" sz="2000" dirty="0" smtClean="0">
                <a:latin typeface="Times New Roman" panose="02020603050405020304" pitchFamily="18" charset="0"/>
                <a:cs typeface="Times New Roman" panose="02020603050405020304" pitchFamily="18" charset="0"/>
              </a:rPr>
              <a:t>&gt;</a:t>
            </a:r>
            <a:br>
              <a:rPr lang="en-US" sz="2000" dirty="0" smtClean="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&lt;/</a:t>
            </a:r>
            <a:r>
              <a:rPr lang="en-US" sz="2000" dirty="0" err="1" smtClean="0">
                <a:latin typeface="Times New Roman" panose="02020603050405020304" pitchFamily="18" charset="0"/>
                <a:cs typeface="Times New Roman" panose="02020603050405020304" pitchFamily="18" charset="0"/>
              </a:rPr>
              <a:t>rdf:Description</a:t>
            </a:r>
            <a:r>
              <a:rPr lang="en-US" sz="2000" dirty="0" smtClean="0">
                <a:latin typeface="Times New Roman" panose="02020603050405020304" pitchFamily="18" charset="0"/>
                <a:cs typeface="Times New Roman" panose="02020603050405020304" pitchFamily="18" charset="0"/>
              </a:rPr>
              <a:t>&gt;</a:t>
            </a:r>
            <a:br>
              <a:rPr lang="en-US" sz="2000" dirty="0" smtClean="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a:t>
            </a:r>
            <a:br>
              <a:rPr lang="en-US" sz="2000" dirty="0" smtClean="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&lt;/</a:t>
            </a:r>
            <a:r>
              <a:rPr lang="en-US" sz="2000" dirty="0" err="1" smtClean="0">
                <a:latin typeface="Times New Roman" panose="02020603050405020304" pitchFamily="18" charset="0"/>
                <a:cs typeface="Times New Roman" panose="02020603050405020304" pitchFamily="18" charset="0"/>
              </a:rPr>
              <a:t>rdf:RDF</a:t>
            </a:r>
            <a:r>
              <a:rPr lang="en-US" sz="2000" dirty="0" smtClean="0">
                <a:latin typeface="Times New Roman" panose="02020603050405020304" pitchFamily="18" charset="0"/>
                <a:cs typeface="Times New Roman" panose="02020603050405020304" pitchFamily="18" charset="0"/>
              </a:rPr>
              <a:t>&gt; </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6316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The Linked Data Cloud</a:t>
            </a:r>
            <a:endParaRPr lang="en-US" dirty="0"/>
          </a:p>
        </p:txBody>
      </p:sp>
      <p:pic>
        <p:nvPicPr>
          <p:cNvPr id="2050" name="Picture 2" descr="Linking Open Data cloud diagram, large vers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1" y="739522"/>
            <a:ext cx="8692118" cy="5728106"/>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152400" y="6273941"/>
            <a:ext cx="2756780" cy="369332"/>
          </a:xfrm>
          <a:prstGeom prst="rect">
            <a:avLst/>
          </a:prstGeom>
          <a:noFill/>
        </p:spPr>
        <p:txBody>
          <a:bodyPr wrap="none" rtlCol="0">
            <a:spAutoFit/>
          </a:bodyPr>
          <a:lstStyle/>
          <a:p>
            <a:r>
              <a:rPr lang="en-US" dirty="0" smtClean="0"/>
              <a:t>From </a:t>
            </a:r>
            <a:r>
              <a:rPr lang="en-US" dirty="0" smtClean="0">
                <a:hlinkClick r:id="rId3"/>
              </a:rPr>
              <a:t>http://lod-cloud.net/</a:t>
            </a:r>
            <a:r>
              <a:rPr lang="en-US" dirty="0" smtClean="0"/>
              <a:t> </a:t>
            </a:r>
            <a:endParaRPr lang="en-US" dirty="0"/>
          </a:p>
        </p:txBody>
      </p:sp>
    </p:spTree>
    <p:extLst>
      <p:ext uri="{BB962C8B-B14F-4D97-AF65-F5344CB8AC3E}">
        <p14:creationId xmlns:p14="http://schemas.microsoft.com/office/powerpoint/2010/main" val="5155119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1143000"/>
          </a:xfrm>
        </p:spPr>
        <p:txBody>
          <a:bodyPr/>
          <a:lstStyle/>
          <a:p>
            <a:r>
              <a:rPr lang="en-US" dirty="0" smtClean="0"/>
              <a:t>Ontologies</a:t>
            </a:r>
            <a:endParaRPr lang="en-US" dirty="0"/>
          </a:p>
        </p:txBody>
      </p:sp>
      <p:sp>
        <p:nvSpPr>
          <p:cNvPr id="4" name="Content Placeholder 3"/>
          <p:cNvSpPr>
            <a:spLocks noGrp="1"/>
          </p:cNvSpPr>
          <p:nvPr>
            <p:ph idx="1"/>
          </p:nvPr>
        </p:nvSpPr>
        <p:spPr>
          <a:xfrm>
            <a:off x="457200" y="914400"/>
            <a:ext cx="8229600" cy="5791200"/>
          </a:xfrm>
        </p:spPr>
        <p:txBody>
          <a:bodyPr>
            <a:normAutofit fontScale="92500" lnSpcReduction="20000"/>
          </a:bodyPr>
          <a:lstStyle/>
          <a:p>
            <a:r>
              <a:rPr lang="en-US" dirty="0" smtClean="0"/>
              <a:t>Linked data presents us a way to describe resources</a:t>
            </a:r>
          </a:p>
          <a:p>
            <a:r>
              <a:rPr lang="en-US" dirty="0" smtClean="0"/>
              <a:t>However, the way one person describes a resource may not match how others will describe the same resource</a:t>
            </a:r>
          </a:p>
          <a:p>
            <a:r>
              <a:rPr lang="en-US" dirty="0" smtClean="0"/>
              <a:t>Additionally, a resource presented in this way may (or will) be incomplete, lacking details of the domain of which it resides</a:t>
            </a:r>
          </a:p>
          <a:p>
            <a:r>
              <a:rPr lang="en-US" dirty="0" smtClean="0"/>
              <a:t>To be complete so that others can make inference over the collection of data, we want to build a full structure that defines classes and their properties</a:t>
            </a:r>
          </a:p>
          <a:p>
            <a:r>
              <a:rPr lang="en-US" dirty="0" smtClean="0"/>
              <a:t>We need to go beyond simple Linked Data to an ontology</a:t>
            </a:r>
            <a:endParaRPr lang="en-US" dirty="0"/>
          </a:p>
        </p:txBody>
      </p:sp>
    </p:spTree>
    <p:extLst>
      <p:ext uri="{BB962C8B-B14F-4D97-AF65-F5344CB8AC3E}">
        <p14:creationId xmlns:p14="http://schemas.microsoft.com/office/powerpoint/2010/main" val="19897296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6997</TotalTime>
  <Words>2432</Words>
  <Application>Microsoft Office PowerPoint</Application>
  <PresentationFormat>On-screen Show (4:3)</PresentationFormat>
  <Paragraphs>204</Paragraphs>
  <Slides>25</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Office Theme</vt:lpstr>
      <vt:lpstr>Microsoft Word Picture</vt:lpstr>
      <vt:lpstr>The Semantic Web</vt:lpstr>
      <vt:lpstr>Challenges</vt:lpstr>
      <vt:lpstr>Linked Data</vt:lpstr>
      <vt:lpstr>RDF</vt:lpstr>
      <vt:lpstr>Examples</vt:lpstr>
      <vt:lpstr>RDFS</vt:lpstr>
      <vt:lpstr>RDF Example</vt:lpstr>
      <vt:lpstr>The Linked Data Cloud</vt:lpstr>
      <vt:lpstr>Ontologies</vt:lpstr>
      <vt:lpstr>Ontologies</vt:lpstr>
      <vt:lpstr>Types of Ontologies</vt:lpstr>
      <vt:lpstr>Ontologies vs Linked Data</vt:lpstr>
      <vt:lpstr>Ontology Components</vt:lpstr>
      <vt:lpstr>Example Ontology:  Sports</vt:lpstr>
      <vt:lpstr>Linked Open Vocabulary (LOV)</vt:lpstr>
      <vt:lpstr>WordNet</vt:lpstr>
      <vt:lpstr>The Envisioned Uses of Ontologies</vt:lpstr>
      <vt:lpstr>Using an Ontology</vt:lpstr>
      <vt:lpstr>Agents</vt:lpstr>
      <vt:lpstr>Agents:  Some Definitions</vt:lpstr>
      <vt:lpstr>The Problem of Mobility</vt:lpstr>
      <vt:lpstr>What is and What is Not an Agent?</vt:lpstr>
      <vt:lpstr>Examples:  Are They All Agents?</vt:lpstr>
      <vt:lpstr>Representative Agents</vt:lpstr>
      <vt:lpstr>How the Semantic Web Works</vt:lpstr>
    </vt:vector>
  </TitlesOfParts>
  <Company>NKU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Semantic Web</dc:title>
  <dc:creator>Administrator</dc:creator>
  <cp:lastModifiedBy>Administrator</cp:lastModifiedBy>
  <cp:revision>36</cp:revision>
  <dcterms:created xsi:type="dcterms:W3CDTF">2014-06-09T13:38:26Z</dcterms:created>
  <dcterms:modified xsi:type="dcterms:W3CDTF">2015-11-16T15:59:46Z</dcterms:modified>
</cp:coreProperties>
</file>