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2" r:id="rId3"/>
    <p:sldId id="283" r:id="rId4"/>
    <p:sldId id="285" r:id="rId5"/>
    <p:sldId id="284" r:id="rId6"/>
    <p:sldId id="286" r:id="rId7"/>
    <p:sldId id="287" r:id="rId8"/>
    <p:sldId id="288" r:id="rId9"/>
    <p:sldId id="289" r:id="rId10"/>
    <p:sldId id="290" r:id="rId11"/>
    <p:sldId id="291" r:id="rId12"/>
    <p:sldId id="292" r:id="rId13"/>
    <p:sldId id="293" r:id="rId14"/>
    <p:sldId id="295" r:id="rId15"/>
    <p:sldId id="296" r:id="rId16"/>
    <p:sldId id="297" r:id="rId17"/>
    <p:sldId id="298" r:id="rId18"/>
    <p:sldId id="294" r:id="rId19"/>
    <p:sldId id="299"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DFF3"/>
    <a:srgbClr val="10D4EE"/>
    <a:srgbClr val="9EE6F4"/>
    <a:srgbClr val="99CFE7"/>
    <a:srgbClr val="85BCF9"/>
    <a:srgbClr val="ACE6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422" y="-4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DC2642B-BD32-41C3-A4B3-89BC725BF3C5}" type="datetimeFigureOut">
              <a:rPr lang="en-US"/>
              <a:pPr>
                <a:defRPr/>
              </a:pPr>
              <a:t>Tue 12/1/2015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27346F-8940-428A-98A4-22D5DE34D4F9}" type="slidenum">
              <a:rPr lang="en-US"/>
              <a:pPr>
                <a:defRPr/>
              </a:pPr>
              <a:t>‹#›</a:t>
            </a:fld>
            <a:endParaRPr lang="en-US" dirty="0"/>
          </a:p>
        </p:txBody>
      </p:sp>
    </p:spTree>
    <p:extLst>
      <p:ext uri="{BB962C8B-B14F-4D97-AF65-F5344CB8AC3E}">
        <p14:creationId xmlns:p14="http://schemas.microsoft.com/office/powerpoint/2010/main" val="3797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15100A3-33A4-437F-A136-5DB78870FD7E}" type="datetimeFigureOut">
              <a:rPr lang="en-US"/>
              <a:pPr>
                <a:defRPr/>
              </a:pPr>
              <a:t>Tue 12/1/2015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277830-E151-4BF3-96FD-DA007DAA288D}" type="slidenum">
              <a:rPr lang="en-US"/>
              <a:pPr>
                <a:defRPr/>
              </a:pPr>
              <a:t>‹#›</a:t>
            </a:fld>
            <a:endParaRPr lang="en-US" dirty="0"/>
          </a:p>
        </p:txBody>
      </p:sp>
    </p:spTree>
    <p:extLst>
      <p:ext uri="{BB962C8B-B14F-4D97-AF65-F5344CB8AC3E}">
        <p14:creationId xmlns:p14="http://schemas.microsoft.com/office/powerpoint/2010/main" val="2430223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1717E10-9BC9-48E4-A73B-F08D17F3CE07}" type="datetimeFigureOut">
              <a:rPr lang="en-US"/>
              <a:pPr>
                <a:defRPr/>
              </a:pPr>
              <a:t>Tue 12/1/2015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A3DBB1-0EF1-4524-A639-3A58CD4C2102}" type="slidenum">
              <a:rPr lang="en-US"/>
              <a:pPr>
                <a:defRPr/>
              </a:pPr>
              <a:t>‹#›</a:t>
            </a:fld>
            <a:endParaRPr lang="en-US" dirty="0"/>
          </a:p>
        </p:txBody>
      </p:sp>
    </p:spTree>
    <p:extLst>
      <p:ext uri="{BB962C8B-B14F-4D97-AF65-F5344CB8AC3E}">
        <p14:creationId xmlns:p14="http://schemas.microsoft.com/office/powerpoint/2010/main" val="126385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14E6A50-BC27-4D0E-A7DF-399416B914E6}" type="datetimeFigureOut">
              <a:rPr lang="en-US"/>
              <a:pPr>
                <a:defRPr/>
              </a:pPr>
              <a:t>Tue 12/1/2015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14CF93-17A2-4BF1-B162-DFB07AC293EC}" type="slidenum">
              <a:rPr lang="en-US"/>
              <a:pPr>
                <a:defRPr/>
              </a:pPr>
              <a:t>‹#›</a:t>
            </a:fld>
            <a:endParaRPr lang="en-US" dirty="0"/>
          </a:p>
        </p:txBody>
      </p:sp>
    </p:spTree>
    <p:extLst>
      <p:ext uri="{BB962C8B-B14F-4D97-AF65-F5344CB8AC3E}">
        <p14:creationId xmlns:p14="http://schemas.microsoft.com/office/powerpoint/2010/main" val="169389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A07052A-1DCF-4D5C-BDDC-EFAFD176E369}" type="datetimeFigureOut">
              <a:rPr lang="en-US"/>
              <a:pPr>
                <a:defRPr/>
              </a:pPr>
              <a:t>Tue 12/1/2015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E3E14D-06C1-47EF-907D-347472812059}" type="slidenum">
              <a:rPr lang="en-US"/>
              <a:pPr>
                <a:defRPr/>
              </a:pPr>
              <a:t>‹#›</a:t>
            </a:fld>
            <a:endParaRPr lang="en-US" dirty="0"/>
          </a:p>
        </p:txBody>
      </p:sp>
    </p:spTree>
    <p:extLst>
      <p:ext uri="{BB962C8B-B14F-4D97-AF65-F5344CB8AC3E}">
        <p14:creationId xmlns:p14="http://schemas.microsoft.com/office/powerpoint/2010/main" val="1001939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7E5316F-4BA2-47E3-9D13-AA1A7E7AFF1B}" type="datetimeFigureOut">
              <a:rPr lang="en-US"/>
              <a:pPr>
                <a:defRPr/>
              </a:pPr>
              <a:t>Tue 12/1/2015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82F45A-0304-4FB8-AFF1-A1D3DE866CA0}" type="slidenum">
              <a:rPr lang="en-US"/>
              <a:pPr>
                <a:defRPr/>
              </a:pPr>
              <a:t>‹#›</a:t>
            </a:fld>
            <a:endParaRPr lang="en-US" dirty="0"/>
          </a:p>
        </p:txBody>
      </p:sp>
    </p:spTree>
    <p:extLst>
      <p:ext uri="{BB962C8B-B14F-4D97-AF65-F5344CB8AC3E}">
        <p14:creationId xmlns:p14="http://schemas.microsoft.com/office/powerpoint/2010/main" val="1738996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1F4D502-C22A-429B-B12E-AF19DF9F5DE0}" type="datetimeFigureOut">
              <a:rPr lang="en-US"/>
              <a:pPr>
                <a:defRPr/>
              </a:pPr>
              <a:t>Tue 12/1/2015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D3C1E77-7ED6-4305-91CF-482C782CFC98}" type="slidenum">
              <a:rPr lang="en-US"/>
              <a:pPr>
                <a:defRPr/>
              </a:pPr>
              <a:t>‹#›</a:t>
            </a:fld>
            <a:endParaRPr lang="en-US" dirty="0"/>
          </a:p>
        </p:txBody>
      </p:sp>
    </p:spTree>
    <p:extLst>
      <p:ext uri="{BB962C8B-B14F-4D97-AF65-F5344CB8AC3E}">
        <p14:creationId xmlns:p14="http://schemas.microsoft.com/office/powerpoint/2010/main" val="3416995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BFF2BD3-CF88-46F1-9382-C8CD68A89FDF}" type="datetimeFigureOut">
              <a:rPr lang="en-US"/>
              <a:pPr>
                <a:defRPr/>
              </a:pPr>
              <a:t>Tue 12/1/2015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5064A50-DDD7-49DB-831F-EBB0D5B3F401}" type="slidenum">
              <a:rPr lang="en-US"/>
              <a:pPr>
                <a:defRPr/>
              </a:pPr>
              <a:t>‹#›</a:t>
            </a:fld>
            <a:endParaRPr lang="en-US" dirty="0"/>
          </a:p>
        </p:txBody>
      </p:sp>
    </p:spTree>
    <p:extLst>
      <p:ext uri="{BB962C8B-B14F-4D97-AF65-F5344CB8AC3E}">
        <p14:creationId xmlns:p14="http://schemas.microsoft.com/office/powerpoint/2010/main" val="128148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595EEA-EAEC-465D-A6FF-0E6FC11E5040}" type="datetimeFigureOut">
              <a:rPr lang="en-US"/>
              <a:pPr>
                <a:defRPr/>
              </a:pPr>
              <a:t>Tue 12/1/2015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6E0E69E-06DA-4EF6-B063-97A3C0FE852E}" type="slidenum">
              <a:rPr lang="en-US"/>
              <a:pPr>
                <a:defRPr/>
              </a:pPr>
              <a:t>‹#›</a:t>
            </a:fld>
            <a:endParaRPr lang="en-US" dirty="0"/>
          </a:p>
        </p:txBody>
      </p:sp>
    </p:spTree>
    <p:extLst>
      <p:ext uri="{BB962C8B-B14F-4D97-AF65-F5344CB8AC3E}">
        <p14:creationId xmlns:p14="http://schemas.microsoft.com/office/powerpoint/2010/main" val="2582203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DDF6A81-29BD-4B75-9739-816254F1FE2D}" type="datetimeFigureOut">
              <a:rPr lang="en-US"/>
              <a:pPr>
                <a:defRPr/>
              </a:pPr>
              <a:t>Tue 12/1/2015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4224ACF-2765-4E22-BAEF-E7FCDB3761A9}" type="slidenum">
              <a:rPr lang="en-US"/>
              <a:pPr>
                <a:defRPr/>
              </a:pPr>
              <a:t>‹#›</a:t>
            </a:fld>
            <a:endParaRPr lang="en-US" dirty="0"/>
          </a:p>
        </p:txBody>
      </p:sp>
    </p:spTree>
    <p:extLst>
      <p:ext uri="{BB962C8B-B14F-4D97-AF65-F5344CB8AC3E}">
        <p14:creationId xmlns:p14="http://schemas.microsoft.com/office/powerpoint/2010/main" val="1969598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A9DACC1-02A2-4046-8EE5-55417B4C12E9}" type="datetimeFigureOut">
              <a:rPr lang="en-US"/>
              <a:pPr>
                <a:defRPr/>
              </a:pPr>
              <a:t>Tue 12/1/2015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FFB873C-334E-496E-ACFB-824A15451243}" type="slidenum">
              <a:rPr lang="en-US"/>
              <a:pPr>
                <a:defRPr/>
              </a:pPr>
              <a:t>‹#›</a:t>
            </a:fld>
            <a:endParaRPr lang="en-US" dirty="0"/>
          </a:p>
        </p:txBody>
      </p:sp>
    </p:spTree>
    <p:extLst>
      <p:ext uri="{BB962C8B-B14F-4D97-AF65-F5344CB8AC3E}">
        <p14:creationId xmlns:p14="http://schemas.microsoft.com/office/powerpoint/2010/main" val="429120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00">
                <a:lumMod val="80000"/>
                <a:lumOff val="20000"/>
              </a:srgbClr>
            </a:gs>
            <a:gs pos="52000">
              <a:schemeClr val="bg1">
                <a:lumMod val="75000"/>
              </a:schemeClr>
            </a:gs>
            <a:gs pos="75999">
              <a:schemeClr val="bg1">
                <a:lumMod val="85000"/>
              </a:schemeClr>
            </a:gs>
            <a:gs pos="100000">
              <a:srgbClr val="E1E8F5"/>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Times New Roman" pitchFamily="18" charset="0"/>
                <a:cs typeface="+mn-cs"/>
              </a:defRPr>
            </a:lvl1pPr>
          </a:lstStyle>
          <a:p>
            <a:pPr>
              <a:defRPr/>
            </a:pPr>
            <a:fld id="{F572D3E7-00E3-4123-9722-5E45FA59D21A}" type="datetimeFigureOut">
              <a:rPr lang="en-US"/>
              <a:pPr>
                <a:defRPr/>
              </a:pPr>
              <a:t>Tue 12/1/2015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Times New Roman" pitchFamily="18" charset="0"/>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Times New Roman" pitchFamily="18" charset="0"/>
                <a:cs typeface="+mn-cs"/>
              </a:defRPr>
            </a:lvl1pPr>
          </a:lstStyle>
          <a:p>
            <a:pPr>
              <a:defRPr/>
            </a:pPr>
            <a:fld id="{D4AD2EDE-F5BB-4396-949F-F25851AF3F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Times New Roman" pitchFamily="18" charset="0"/>
          <a:ea typeface="+mj-ea"/>
          <a:cs typeface="+mj-cs"/>
        </a:defRPr>
      </a:lvl1pPr>
      <a:lvl2pPr algn="ctr" rtl="0" fontAlgn="base">
        <a:spcBef>
          <a:spcPct val="0"/>
        </a:spcBef>
        <a:spcAft>
          <a:spcPct val="0"/>
        </a:spcAft>
        <a:defRPr sz="4400">
          <a:solidFill>
            <a:schemeClr val="tx1"/>
          </a:solidFill>
          <a:latin typeface="Times New Roman" pitchFamily="18" charset="0"/>
        </a:defRPr>
      </a:lvl2pPr>
      <a:lvl3pPr algn="ctr" rtl="0" fontAlgn="base">
        <a:spcBef>
          <a:spcPct val="0"/>
        </a:spcBef>
        <a:spcAft>
          <a:spcPct val="0"/>
        </a:spcAft>
        <a:defRPr sz="4400">
          <a:solidFill>
            <a:schemeClr val="tx1"/>
          </a:solidFill>
          <a:latin typeface="Times New Roman" pitchFamily="18" charset="0"/>
        </a:defRPr>
      </a:lvl3pPr>
      <a:lvl4pPr algn="ctr" rtl="0" fontAlgn="base">
        <a:spcBef>
          <a:spcPct val="0"/>
        </a:spcBef>
        <a:spcAft>
          <a:spcPct val="0"/>
        </a:spcAft>
        <a:defRPr sz="4400">
          <a:solidFill>
            <a:schemeClr val="tx1"/>
          </a:solidFill>
          <a:latin typeface="Times New Roman" pitchFamily="18" charset="0"/>
        </a:defRPr>
      </a:lvl4pPr>
      <a:lvl5pPr algn="ctr" rtl="0" fontAlgn="base">
        <a:spcBef>
          <a:spcPct val="0"/>
        </a:spcBef>
        <a:spcAft>
          <a:spcPct val="0"/>
        </a:spcAft>
        <a:defRPr sz="4400">
          <a:solidFill>
            <a:schemeClr val="tx1"/>
          </a:solidFill>
          <a:latin typeface="Times New Roman" pitchFamily="18" charset="0"/>
        </a:defRPr>
      </a:lvl5pPr>
      <a:lvl6pPr marL="457200" algn="ctr" rtl="0" fontAlgn="base">
        <a:spcBef>
          <a:spcPct val="0"/>
        </a:spcBef>
        <a:spcAft>
          <a:spcPct val="0"/>
        </a:spcAft>
        <a:defRPr sz="4400">
          <a:solidFill>
            <a:schemeClr val="tx1"/>
          </a:solidFill>
          <a:latin typeface="Times New Roman" pitchFamily="18" charset="0"/>
        </a:defRPr>
      </a:lvl6pPr>
      <a:lvl7pPr marL="914400" algn="ctr" rtl="0" fontAlgn="base">
        <a:spcBef>
          <a:spcPct val="0"/>
        </a:spcBef>
        <a:spcAft>
          <a:spcPct val="0"/>
        </a:spcAft>
        <a:defRPr sz="4400">
          <a:solidFill>
            <a:schemeClr val="tx1"/>
          </a:solidFill>
          <a:latin typeface="Times New Roman" pitchFamily="18" charset="0"/>
        </a:defRPr>
      </a:lvl7pPr>
      <a:lvl8pPr marL="1371600" algn="ctr" rtl="0" fontAlgn="base">
        <a:spcBef>
          <a:spcPct val="0"/>
        </a:spcBef>
        <a:spcAft>
          <a:spcPct val="0"/>
        </a:spcAft>
        <a:defRPr sz="4400">
          <a:solidFill>
            <a:schemeClr val="tx1"/>
          </a:solidFill>
          <a:latin typeface="Times New Roman" pitchFamily="18" charset="0"/>
        </a:defRPr>
      </a:lvl8pPr>
      <a:lvl9pPr marL="1828800" algn="ctr" rtl="0" fontAlgn="base">
        <a:spcBef>
          <a:spcPct val="0"/>
        </a:spcBef>
        <a:spcAft>
          <a:spcPct val="0"/>
        </a:spcAft>
        <a:defRPr sz="4400">
          <a:solidFill>
            <a:schemeClr val="tx1"/>
          </a:solidFill>
          <a:latin typeface="Times New Roman" pitchFamily="18"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Times New Roman" pitchFamily="18" charset="0"/>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Times New Roman" pitchFamily="18" charset="0"/>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Times New Roman" pitchFamily="18" charset="0"/>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Times New Roman" pitchFamily="18" charset="0"/>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6200"/>
            <a:ext cx="8229600" cy="1143000"/>
          </a:xfrm>
        </p:spPr>
        <p:txBody>
          <a:bodyPr/>
          <a:lstStyle/>
          <a:p>
            <a:r>
              <a:rPr lang="en-US" altLang="en-US" smtClean="0"/>
              <a:t>My Research:  Abduction</a:t>
            </a:r>
          </a:p>
        </p:txBody>
      </p:sp>
      <p:sp>
        <p:nvSpPr>
          <p:cNvPr id="7171" name="Content Placeholder 2"/>
          <p:cNvSpPr>
            <a:spLocks noGrp="1"/>
          </p:cNvSpPr>
          <p:nvPr>
            <p:ph idx="1"/>
          </p:nvPr>
        </p:nvSpPr>
        <p:spPr>
          <a:xfrm>
            <a:off x="6019800" y="1143000"/>
            <a:ext cx="3124200" cy="5410200"/>
          </a:xfrm>
        </p:spPr>
        <p:txBody>
          <a:bodyPr/>
          <a:lstStyle/>
          <a:p>
            <a:r>
              <a:rPr lang="en-US" altLang="en-US" smtClean="0"/>
              <a:t>Given data to explain, search for possible explanaiers (hypotheses)</a:t>
            </a:r>
          </a:p>
          <a:p>
            <a:r>
              <a:rPr lang="en-US" altLang="en-US" smtClean="0"/>
              <a:t>Score them</a:t>
            </a:r>
          </a:p>
          <a:p>
            <a:r>
              <a:rPr lang="en-US" altLang="en-US" smtClean="0"/>
              <a:t>Assemble them into a composite explanation</a:t>
            </a:r>
          </a:p>
        </p:txBody>
      </p:sp>
      <p:pic>
        <p:nvPicPr>
          <p:cNvPr id="717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475" y="838200"/>
            <a:ext cx="5775325"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0" y="1524000"/>
            <a:ext cx="2819400" cy="1143000"/>
          </a:xfrm>
        </p:spPr>
        <p:txBody>
          <a:bodyPr rtlCol="0">
            <a:normAutofit fontScale="90000"/>
          </a:bodyPr>
          <a:lstStyle/>
          <a:p>
            <a:pPr fontAlgn="auto">
              <a:spcAft>
                <a:spcPts val="0"/>
              </a:spcAft>
              <a:defRPr/>
            </a:pPr>
            <a:r>
              <a:rPr lang="en-US" dirty="0" smtClean="0"/>
              <a:t>ARTREC:  Word Hypotheses</a:t>
            </a:r>
            <a:endParaRPr lang="en-US" dirty="0"/>
          </a:p>
        </p:txBody>
      </p:sp>
      <p:pic>
        <p:nvPicPr>
          <p:cNvPr id="163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2875"/>
            <a:ext cx="586581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1800" y="1447800"/>
            <a:ext cx="2362200" cy="1143000"/>
          </a:xfrm>
        </p:spPr>
        <p:txBody>
          <a:bodyPr rtlCol="0">
            <a:normAutofit fontScale="90000"/>
          </a:bodyPr>
          <a:lstStyle/>
          <a:p>
            <a:pPr fontAlgn="auto">
              <a:spcAft>
                <a:spcPts val="0"/>
              </a:spcAft>
              <a:defRPr/>
            </a:pPr>
            <a:r>
              <a:rPr lang="en-US" dirty="0" smtClean="0"/>
              <a:t>Layered Abduction</a:t>
            </a:r>
            <a:endParaRPr lang="en-US" dirty="0"/>
          </a:p>
        </p:txBody>
      </p:sp>
      <p:pic>
        <p:nvPicPr>
          <p:cNvPr id="174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6477000" cy="633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52400"/>
            <a:ext cx="8229600" cy="1143000"/>
          </a:xfrm>
        </p:spPr>
        <p:txBody>
          <a:bodyPr/>
          <a:lstStyle/>
          <a:p>
            <a:r>
              <a:rPr lang="en-US" altLang="en-US" smtClean="0"/>
              <a:t>Evolution vs Creationism</a:t>
            </a:r>
          </a:p>
        </p:txBody>
      </p:sp>
      <p:pic>
        <p:nvPicPr>
          <p:cNvPr id="184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088" y="1049338"/>
            <a:ext cx="8723312" cy="535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248400" y="2209800"/>
            <a:ext cx="2667000" cy="1143000"/>
          </a:xfrm>
        </p:spPr>
        <p:txBody>
          <a:bodyPr/>
          <a:lstStyle/>
          <a:p>
            <a:r>
              <a:rPr lang="en-US" altLang="en-US" smtClean="0"/>
              <a:t>Continued</a:t>
            </a:r>
          </a:p>
        </p:txBody>
      </p:sp>
      <p:pic>
        <p:nvPicPr>
          <p:cNvPr id="1945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42875"/>
            <a:ext cx="5629275"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 y="2971800"/>
            <a:ext cx="5753100" cy="364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rtlCol="0">
            <a:normAutofit fontScale="90000"/>
          </a:bodyPr>
          <a:lstStyle/>
          <a:p>
            <a:pPr fontAlgn="auto">
              <a:spcAft>
                <a:spcPts val="0"/>
              </a:spcAft>
              <a:defRPr/>
            </a:pPr>
            <a:r>
              <a:rPr lang="en-US" dirty="0" smtClean="0"/>
              <a:t>Hand-written Character Recognition</a:t>
            </a:r>
            <a:endParaRPr lang="en-US" dirty="0"/>
          </a:p>
        </p:txBody>
      </p:sp>
      <p:pic>
        <p:nvPicPr>
          <p:cNvPr id="204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6981825"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p:cNvSpPr>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4400">
                <a:latin typeface="Times New Roman" pitchFamily="18" charset="0"/>
              </a:rPr>
              <a:t>Explaining a Character</a:t>
            </a:r>
          </a:p>
        </p:txBody>
      </p:sp>
      <p:sp>
        <p:nvSpPr>
          <p:cNvPr id="5" name="Content Placeholder 2"/>
          <p:cNvSpPr txBox="1">
            <a:spLocks/>
          </p:cNvSpPr>
          <p:nvPr/>
        </p:nvSpPr>
        <p:spPr>
          <a:xfrm>
            <a:off x="228600" y="914400"/>
            <a:ext cx="8610600" cy="1905000"/>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defRPr/>
            </a:pPr>
            <a:r>
              <a:rPr lang="en-US" smtClean="0"/>
              <a:t>The features (data) found to be explained for this character are three horizontal lines and two curves</a:t>
            </a:r>
          </a:p>
          <a:p>
            <a:pPr fontAlgn="auto">
              <a:spcAft>
                <a:spcPts val="0"/>
              </a:spcAft>
              <a:defRPr/>
            </a:pPr>
            <a:r>
              <a:rPr lang="en-US" smtClean="0"/>
              <a:t>While both the E and F characters were highly rated, “E” can explain all of the features while “F” cannot, so “E” is the better explanation</a:t>
            </a:r>
            <a:endParaRPr lang="en-US" dirty="0" smtClean="0"/>
          </a:p>
        </p:txBody>
      </p:sp>
      <p:pic>
        <p:nvPicPr>
          <p:cNvPr id="215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836863"/>
            <a:ext cx="6248400" cy="380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txBox="1">
            <a:spLocks/>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4400">
                <a:latin typeface="Times New Roman" pitchFamily="18" charset="0"/>
              </a:rPr>
              <a:t>Top-down Guidance</a:t>
            </a:r>
          </a:p>
        </p:txBody>
      </p:sp>
      <p:sp>
        <p:nvSpPr>
          <p:cNvPr id="3" name="Content Placeholder 2"/>
          <p:cNvSpPr txBox="1">
            <a:spLocks/>
          </p:cNvSpPr>
          <p:nvPr/>
        </p:nvSpPr>
        <p:spPr>
          <a:xfrm>
            <a:off x="457200" y="762000"/>
            <a:ext cx="8229600" cy="53340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defRPr/>
            </a:pPr>
            <a:r>
              <a:rPr lang="en-US" smtClean="0"/>
              <a:t>One benefit of this approach is that, by using domain dependent knowledge</a:t>
            </a:r>
          </a:p>
          <a:p>
            <a:pPr lvl="1" fontAlgn="auto">
              <a:spcAft>
                <a:spcPts val="0"/>
              </a:spcAft>
              <a:defRPr/>
            </a:pPr>
            <a:r>
              <a:rPr lang="en-US" smtClean="0"/>
              <a:t>the abductive assembler can increase or decrease individual character hypothesis beliefs based on partially formed explanations </a:t>
            </a:r>
          </a:p>
          <a:p>
            <a:pPr lvl="1" fontAlgn="auto">
              <a:spcAft>
                <a:spcPts val="0"/>
              </a:spcAft>
              <a:defRPr/>
            </a:pPr>
            <a:r>
              <a:rPr lang="en-US" smtClean="0"/>
              <a:t>for instance, in the postal mail domain, if the assembler detects that it is working on the zip code (because it already found the city and state on one line), then it can rule out any letters that it thinks it found</a:t>
            </a:r>
          </a:p>
          <a:p>
            <a:pPr lvl="2" fontAlgn="auto">
              <a:spcAft>
                <a:spcPts val="0"/>
              </a:spcAft>
              <a:defRPr/>
            </a:pPr>
            <a:r>
              <a:rPr lang="en-US" smtClean="0"/>
              <a:t>since we know we are looking at Saint James, NY, the following five characters must be numbers, so “I” (for one of the 1’s, “B” for the 8, and “O” for the 0 can all be ruled out (or at least scored less highly)</a:t>
            </a:r>
            <a:endParaRPr lang="en-US" dirty="0" smtClean="0"/>
          </a:p>
        </p:txBody>
      </p:sp>
      <p:pic>
        <p:nvPicPr>
          <p:cNvPr id="22532" name="Picture 2"/>
          <p:cNvPicPr>
            <a:picLocks noChangeAspect="1" noChangeArrowheads="1"/>
          </p:cNvPicPr>
          <p:nvPr/>
        </p:nvPicPr>
        <p:blipFill>
          <a:blip r:embed="rId2">
            <a:extLst>
              <a:ext uri="{28A0092B-C50C-407E-A947-70E740481C1C}">
                <a14:useLocalDpi xmlns:a14="http://schemas.microsoft.com/office/drawing/2010/main" val="0"/>
              </a:ext>
            </a:extLst>
          </a:blip>
          <a:srcRect l="2936" t="60583" r="50092" b="10219"/>
          <a:stretch>
            <a:fillRect/>
          </a:stretch>
        </p:blipFill>
        <p:spPr bwMode="auto">
          <a:xfrm>
            <a:off x="2667000" y="6096000"/>
            <a:ext cx="4876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990600"/>
            <a:ext cx="3810000" cy="21336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Times New Roman" pitchFamily="18" charset="0"/>
                <a:ea typeface="+mj-ea"/>
                <a:cs typeface="+mj-cs"/>
              </a:defRPr>
            </a:lvl1pPr>
          </a:lstStyle>
          <a:p>
            <a:pPr fontAlgn="auto">
              <a:spcAft>
                <a:spcPts val="0"/>
              </a:spcAft>
              <a:defRPr/>
            </a:pPr>
            <a:r>
              <a:rPr lang="en-US" dirty="0" smtClean="0"/>
              <a:t>Full Example in </a:t>
            </a:r>
          </a:p>
          <a:p>
            <a:pPr fontAlgn="auto">
              <a:spcAft>
                <a:spcPts val="0"/>
              </a:spcAft>
              <a:defRPr/>
            </a:pPr>
            <a:r>
              <a:rPr lang="en-US" dirty="0" smtClean="0"/>
              <a:t>a Natural Language Domain</a:t>
            </a:r>
          </a:p>
        </p:txBody>
      </p:sp>
      <p:pic>
        <p:nvPicPr>
          <p:cNvPr id="23555" name="Picture 2" descr="example_descripto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0013" y="381000"/>
            <a:ext cx="4724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3" descr="example_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4813" y="1981200"/>
            <a:ext cx="4319587"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688" y="3810000"/>
            <a:ext cx="86979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225" y="5257800"/>
            <a:ext cx="87915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28600"/>
            <a:ext cx="8229600" cy="1143000"/>
          </a:xfrm>
        </p:spPr>
        <p:txBody>
          <a:bodyPr/>
          <a:lstStyle/>
          <a:p>
            <a:r>
              <a:rPr lang="en-US" altLang="en-US" smtClean="0"/>
              <a:t>Decision Making</a:t>
            </a:r>
          </a:p>
        </p:txBody>
      </p:sp>
      <p:sp>
        <p:nvSpPr>
          <p:cNvPr id="3" name="Content Placeholder 2"/>
          <p:cNvSpPr>
            <a:spLocks noGrp="1"/>
          </p:cNvSpPr>
          <p:nvPr>
            <p:ph idx="1"/>
          </p:nvPr>
        </p:nvSpPr>
        <p:spPr>
          <a:xfrm>
            <a:off x="457200" y="5029200"/>
            <a:ext cx="8686800" cy="1828800"/>
          </a:xfrm>
        </p:spPr>
        <p:txBody>
          <a:bodyPr rtlCol="0">
            <a:normAutofit fontScale="85000" lnSpcReduction="20000"/>
          </a:bodyPr>
          <a:lstStyle/>
          <a:p>
            <a:pPr fontAlgn="auto">
              <a:spcAft>
                <a:spcPts val="0"/>
              </a:spcAft>
              <a:buFont typeface="Arial" pitchFamily="34" charset="0"/>
              <a:buChar char="•"/>
              <a:defRPr/>
            </a:pPr>
            <a:r>
              <a:rPr lang="en-US" dirty="0" smtClean="0"/>
              <a:t>Based on the abduction algorithm</a:t>
            </a:r>
          </a:p>
          <a:p>
            <a:pPr lvl="1" fontAlgn="auto">
              <a:spcAft>
                <a:spcPts val="0"/>
              </a:spcAft>
              <a:buFont typeface="Arial" pitchFamily="34" charset="0"/>
              <a:buChar char="–"/>
              <a:defRPr/>
            </a:pPr>
            <a:r>
              <a:rPr lang="en-US" dirty="0" smtClean="0"/>
              <a:t>used to solve 3 different problems</a:t>
            </a:r>
          </a:p>
          <a:p>
            <a:pPr lvl="2" fontAlgn="auto">
              <a:spcAft>
                <a:spcPts val="0"/>
              </a:spcAft>
              <a:buFont typeface="Arial" pitchFamily="34" charset="0"/>
              <a:buChar char="•"/>
              <a:defRPr/>
            </a:pPr>
            <a:r>
              <a:rPr lang="en-US" dirty="0"/>
              <a:t>g</a:t>
            </a:r>
            <a:r>
              <a:rPr lang="en-US" dirty="0" smtClean="0"/>
              <a:t>rocery shopping list generation</a:t>
            </a:r>
          </a:p>
          <a:p>
            <a:pPr lvl="2" fontAlgn="auto">
              <a:spcAft>
                <a:spcPts val="0"/>
              </a:spcAft>
              <a:buFont typeface="Arial" pitchFamily="34" charset="0"/>
              <a:buChar char="•"/>
              <a:defRPr/>
            </a:pPr>
            <a:r>
              <a:rPr lang="en-US" dirty="0"/>
              <a:t>m</a:t>
            </a:r>
            <a:r>
              <a:rPr lang="en-US" dirty="0" smtClean="0"/>
              <a:t>eal planning</a:t>
            </a:r>
          </a:p>
          <a:p>
            <a:pPr lvl="2" fontAlgn="auto">
              <a:spcAft>
                <a:spcPts val="0"/>
              </a:spcAft>
              <a:buFont typeface="Arial" pitchFamily="34" charset="0"/>
              <a:buChar char="•"/>
              <a:defRPr/>
            </a:pPr>
            <a:r>
              <a:rPr lang="en-US" dirty="0" smtClean="0"/>
              <a:t>departmental course scheduling</a:t>
            </a:r>
            <a:endParaRPr lang="en-US" dirty="0"/>
          </a:p>
        </p:txBody>
      </p:sp>
      <p:pic>
        <p:nvPicPr>
          <p:cNvPr id="24580" name="Picture 14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842963"/>
            <a:ext cx="7467600" cy="411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457200" y="0"/>
            <a:ext cx="8229600" cy="1143000"/>
          </a:xfrm>
        </p:spPr>
        <p:txBody>
          <a:bodyPr/>
          <a:lstStyle/>
          <a:p>
            <a:r>
              <a:rPr lang="en-US" altLang="en-US" smtClean="0"/>
              <a:t>Other Research Areas</a:t>
            </a:r>
          </a:p>
        </p:txBody>
      </p:sp>
      <p:sp>
        <p:nvSpPr>
          <p:cNvPr id="5" name="Content Placeholder 4"/>
          <p:cNvSpPr>
            <a:spLocks noGrp="1"/>
          </p:cNvSpPr>
          <p:nvPr>
            <p:ph idx="1"/>
          </p:nvPr>
        </p:nvSpPr>
        <p:spPr>
          <a:xfrm>
            <a:off x="457200" y="914400"/>
            <a:ext cx="8229600" cy="5943600"/>
          </a:xfrm>
        </p:spPr>
        <p:txBody>
          <a:bodyPr rtlCol="0">
            <a:normAutofit fontScale="85000" lnSpcReduction="10000"/>
          </a:bodyPr>
          <a:lstStyle/>
          <a:p>
            <a:pPr fontAlgn="auto">
              <a:spcAft>
                <a:spcPts val="0"/>
              </a:spcAft>
              <a:buFont typeface="Arial" pitchFamily="34" charset="0"/>
              <a:buChar char="•"/>
              <a:defRPr/>
            </a:pPr>
            <a:r>
              <a:rPr lang="en-US" dirty="0" smtClean="0"/>
              <a:t>Classification</a:t>
            </a:r>
          </a:p>
          <a:p>
            <a:pPr lvl="1" fontAlgn="auto">
              <a:spcAft>
                <a:spcPts val="0"/>
              </a:spcAft>
              <a:buFont typeface="Arial" pitchFamily="34" charset="0"/>
              <a:buChar char="–"/>
              <a:defRPr/>
            </a:pPr>
            <a:r>
              <a:rPr lang="en-US" dirty="0"/>
              <a:t>a</a:t>
            </a:r>
            <a:r>
              <a:rPr lang="en-US" dirty="0" smtClean="0"/>
              <a:t>utomated syntax error debugging</a:t>
            </a:r>
          </a:p>
          <a:p>
            <a:pPr lvl="1" fontAlgn="auto">
              <a:spcAft>
                <a:spcPts val="0"/>
              </a:spcAft>
              <a:buFont typeface="Arial" pitchFamily="34" charset="0"/>
              <a:buChar char="–"/>
              <a:defRPr/>
            </a:pPr>
            <a:r>
              <a:rPr lang="en-US" dirty="0" smtClean="0"/>
              <a:t>Linux user classification</a:t>
            </a:r>
          </a:p>
          <a:p>
            <a:pPr lvl="1" fontAlgn="auto">
              <a:spcAft>
                <a:spcPts val="0"/>
              </a:spcAft>
              <a:buFont typeface="Arial" pitchFamily="34" charset="0"/>
              <a:buChar char="–"/>
              <a:defRPr/>
            </a:pPr>
            <a:r>
              <a:rPr lang="en-US" dirty="0" smtClean="0"/>
              <a:t>grammatical errors of non-native English speakers</a:t>
            </a:r>
          </a:p>
          <a:p>
            <a:pPr lvl="1" fontAlgn="auto">
              <a:spcAft>
                <a:spcPts val="0"/>
              </a:spcAft>
              <a:buFont typeface="Arial" pitchFamily="34" charset="0"/>
              <a:buChar char="–"/>
              <a:defRPr/>
            </a:pPr>
            <a:r>
              <a:rPr lang="en-US" dirty="0"/>
              <a:t>s</a:t>
            </a:r>
            <a:r>
              <a:rPr lang="en-US" dirty="0" smtClean="0"/>
              <a:t>tudent error classification CAI tool</a:t>
            </a:r>
          </a:p>
          <a:p>
            <a:pPr fontAlgn="auto">
              <a:spcAft>
                <a:spcPts val="0"/>
              </a:spcAft>
              <a:buFont typeface="Arial" pitchFamily="34" charset="0"/>
              <a:buChar char="•"/>
              <a:defRPr/>
            </a:pPr>
            <a:r>
              <a:rPr lang="en-US" dirty="0" smtClean="0"/>
              <a:t>Music creation</a:t>
            </a:r>
          </a:p>
          <a:p>
            <a:pPr lvl="1" fontAlgn="auto">
              <a:spcAft>
                <a:spcPts val="0"/>
              </a:spcAft>
              <a:buFont typeface="Arial" pitchFamily="34" charset="0"/>
              <a:buChar char="–"/>
              <a:defRPr/>
            </a:pPr>
            <a:r>
              <a:rPr lang="en-US" dirty="0"/>
              <a:t>c</a:t>
            </a:r>
            <a:r>
              <a:rPr lang="en-US" dirty="0" smtClean="0"/>
              <a:t>ombination of routine design and genetic algorithms</a:t>
            </a:r>
          </a:p>
          <a:p>
            <a:pPr fontAlgn="auto">
              <a:spcAft>
                <a:spcPts val="0"/>
              </a:spcAft>
              <a:buFont typeface="Arial" pitchFamily="34" charset="0"/>
              <a:buChar char="•"/>
              <a:defRPr/>
            </a:pPr>
            <a:r>
              <a:rPr lang="en-US" dirty="0" smtClean="0"/>
              <a:t>Automated software creation</a:t>
            </a:r>
          </a:p>
          <a:p>
            <a:pPr lvl="1" fontAlgn="auto">
              <a:spcAft>
                <a:spcPts val="0"/>
              </a:spcAft>
              <a:buFont typeface="Arial" pitchFamily="34" charset="0"/>
              <a:buChar char="–"/>
              <a:defRPr/>
            </a:pPr>
            <a:r>
              <a:rPr lang="en-US" dirty="0"/>
              <a:t>c</a:t>
            </a:r>
            <a:r>
              <a:rPr lang="en-US" dirty="0" smtClean="0"/>
              <a:t>ombination of case-based reasoning and routine design</a:t>
            </a:r>
          </a:p>
          <a:p>
            <a:pPr lvl="1" fontAlgn="auto">
              <a:spcAft>
                <a:spcPts val="0"/>
              </a:spcAft>
              <a:buFont typeface="Arial" pitchFamily="34" charset="0"/>
              <a:buChar char="–"/>
              <a:defRPr/>
            </a:pPr>
            <a:r>
              <a:rPr lang="en-US" dirty="0"/>
              <a:t>s</a:t>
            </a:r>
            <a:r>
              <a:rPr lang="en-US" dirty="0" smtClean="0"/>
              <a:t>elect code components from a code library based on function (goals)</a:t>
            </a:r>
          </a:p>
          <a:p>
            <a:pPr lvl="1" fontAlgn="auto">
              <a:spcAft>
                <a:spcPts val="0"/>
              </a:spcAft>
              <a:buFont typeface="Arial" pitchFamily="34" charset="0"/>
              <a:buChar char="–"/>
              <a:defRPr/>
            </a:pPr>
            <a:r>
              <a:rPr lang="en-US" dirty="0" smtClean="0"/>
              <a:t>use pseudocode plans as prior cases</a:t>
            </a:r>
          </a:p>
          <a:p>
            <a:pPr fontAlgn="auto">
              <a:spcAft>
                <a:spcPts val="0"/>
              </a:spcAft>
              <a:defRPr/>
            </a:pPr>
            <a:r>
              <a:rPr lang="en-US" dirty="0"/>
              <a:t>Intelligent search </a:t>
            </a:r>
            <a:r>
              <a:rPr lang="en-US" dirty="0" smtClean="0"/>
              <a:t>engines</a:t>
            </a:r>
          </a:p>
          <a:p>
            <a:pPr lvl="1" fontAlgn="auto">
              <a:spcAft>
                <a:spcPts val="0"/>
              </a:spcAft>
              <a:defRPr/>
            </a:pPr>
            <a:r>
              <a:rPr lang="en-US" dirty="0" smtClean="0"/>
              <a:t>classification, </a:t>
            </a:r>
            <a:r>
              <a:rPr lang="en-US" dirty="0" err="1" smtClean="0"/>
              <a:t>perceptrons</a:t>
            </a:r>
            <a:r>
              <a:rPr lang="en-US" dirty="0" smtClean="0"/>
              <a:t> and NNs using user feedback</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1143000"/>
          </a:xfrm>
        </p:spPr>
        <p:txBody>
          <a:bodyPr/>
          <a:lstStyle/>
          <a:p>
            <a:r>
              <a:rPr lang="en-US" altLang="en-US" smtClean="0"/>
              <a:t>Hypothesis Assembly Algorithm</a:t>
            </a:r>
          </a:p>
        </p:txBody>
      </p:sp>
      <p:sp>
        <p:nvSpPr>
          <p:cNvPr id="3" name="Content Placeholder 2"/>
          <p:cNvSpPr>
            <a:spLocks noGrp="1"/>
          </p:cNvSpPr>
          <p:nvPr>
            <p:ph idx="1"/>
          </p:nvPr>
        </p:nvSpPr>
        <p:spPr>
          <a:xfrm>
            <a:off x="228600" y="990600"/>
            <a:ext cx="8610600" cy="5867400"/>
          </a:xfrm>
        </p:spPr>
        <p:txBody>
          <a:bodyPr rtlCol="0">
            <a:normAutofit fontScale="85000" lnSpcReduction="20000"/>
          </a:bodyPr>
          <a:lstStyle/>
          <a:p>
            <a:pPr fontAlgn="auto">
              <a:spcAft>
                <a:spcPts val="0"/>
              </a:spcAft>
              <a:buFont typeface="Arial" pitchFamily="34" charset="0"/>
              <a:buChar char="•"/>
              <a:defRPr/>
            </a:pPr>
            <a:r>
              <a:rPr lang="en-US" dirty="0" smtClean="0"/>
              <a:t>Look for essential hypotheses</a:t>
            </a:r>
          </a:p>
          <a:p>
            <a:pPr lvl="1" fontAlgn="auto">
              <a:spcAft>
                <a:spcPts val="0"/>
              </a:spcAft>
              <a:buFont typeface="Arial" pitchFamily="34" charset="0"/>
              <a:buChar char="–"/>
              <a:defRPr/>
            </a:pPr>
            <a:r>
              <a:rPr lang="en-US" dirty="0" smtClean="0"/>
              <a:t>a hypothesis that is the only way to explain some data</a:t>
            </a:r>
            <a:endParaRPr lang="en-US" dirty="0"/>
          </a:p>
          <a:p>
            <a:pPr fontAlgn="auto">
              <a:spcAft>
                <a:spcPts val="0"/>
              </a:spcAft>
              <a:buFont typeface="Arial" pitchFamily="34" charset="0"/>
              <a:buChar char="•"/>
              <a:defRPr/>
            </a:pPr>
            <a:r>
              <a:rPr lang="en-US" dirty="0" smtClean="0"/>
              <a:t>Include/propagate/remove (see the next slide) and repeat from top</a:t>
            </a:r>
            <a:endParaRPr lang="en-US" dirty="0"/>
          </a:p>
          <a:p>
            <a:pPr fontAlgn="auto">
              <a:spcAft>
                <a:spcPts val="0"/>
              </a:spcAft>
              <a:buFont typeface="Arial" pitchFamily="34" charset="0"/>
              <a:buChar char="•"/>
              <a:defRPr/>
            </a:pPr>
            <a:r>
              <a:rPr lang="en-US" dirty="0" smtClean="0"/>
              <a:t>Look for superior hypotheses</a:t>
            </a:r>
          </a:p>
          <a:p>
            <a:pPr lvl="1" fontAlgn="auto">
              <a:spcAft>
                <a:spcPts val="0"/>
              </a:spcAft>
              <a:buFont typeface="Arial" pitchFamily="34" charset="0"/>
              <a:buChar char="–"/>
              <a:defRPr/>
            </a:pPr>
            <a:r>
              <a:rPr lang="en-US" dirty="0" smtClean="0"/>
              <a:t>a hypothesis that is clearly superior at explaining some data because its plausibility value is substantially higher than any other explainer</a:t>
            </a:r>
          </a:p>
          <a:p>
            <a:pPr fontAlgn="auto">
              <a:spcAft>
                <a:spcPts val="0"/>
              </a:spcAft>
              <a:buFont typeface="Arial" pitchFamily="34" charset="0"/>
              <a:buChar char="•"/>
              <a:defRPr/>
            </a:pPr>
            <a:r>
              <a:rPr lang="en-US" dirty="0"/>
              <a:t>Include/propagate/remove </a:t>
            </a:r>
            <a:r>
              <a:rPr lang="en-US" dirty="0" smtClean="0"/>
              <a:t>and repeat from top</a:t>
            </a:r>
          </a:p>
          <a:p>
            <a:pPr fontAlgn="auto">
              <a:spcAft>
                <a:spcPts val="0"/>
              </a:spcAft>
              <a:buFont typeface="Arial" pitchFamily="34" charset="0"/>
              <a:buChar char="•"/>
              <a:defRPr/>
            </a:pPr>
            <a:r>
              <a:rPr lang="en-US" dirty="0" smtClean="0"/>
              <a:t>Look for better hypotheses</a:t>
            </a:r>
          </a:p>
          <a:p>
            <a:pPr lvl="1" fontAlgn="auto">
              <a:spcAft>
                <a:spcPts val="0"/>
              </a:spcAft>
              <a:buFont typeface="Arial" pitchFamily="34" charset="0"/>
              <a:buChar char="–"/>
              <a:defRPr/>
            </a:pPr>
            <a:r>
              <a:rPr lang="en-US" dirty="0" smtClean="0"/>
              <a:t>any hypothesis that explains remaining data better than any other</a:t>
            </a:r>
          </a:p>
          <a:p>
            <a:pPr fontAlgn="auto">
              <a:spcAft>
                <a:spcPts val="0"/>
              </a:spcAft>
              <a:buFont typeface="Arial" pitchFamily="34" charset="0"/>
              <a:buChar char="•"/>
              <a:defRPr/>
            </a:pPr>
            <a:r>
              <a:rPr lang="en-US" dirty="0"/>
              <a:t>Include/propagate/remove </a:t>
            </a:r>
            <a:r>
              <a:rPr lang="en-US" dirty="0" smtClean="0"/>
              <a:t>and </a:t>
            </a:r>
            <a:r>
              <a:rPr lang="en-US" dirty="0"/>
              <a:t>repeat from top</a:t>
            </a:r>
          </a:p>
          <a:p>
            <a:pPr fontAlgn="auto">
              <a:spcAft>
                <a:spcPts val="0"/>
              </a:spcAft>
              <a:buFont typeface="Arial" pitchFamily="34" charset="0"/>
              <a:buChar char="•"/>
              <a:defRPr/>
            </a:pPr>
            <a:r>
              <a:rPr lang="en-US" dirty="0" smtClean="0"/>
              <a:t>If </a:t>
            </a:r>
            <a:r>
              <a:rPr lang="en-US" dirty="0"/>
              <a:t>there are still data to explain, either guess or quit with unexplained data</a:t>
            </a:r>
          </a:p>
          <a:p>
            <a:pPr fontAlgn="auto">
              <a:spcAft>
                <a:spcPts val="0"/>
              </a:spcAft>
              <a:buFont typeface="Arial" pitchFamily="34" charset="0"/>
              <a:buChar cha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
            <a:ext cx="8229600" cy="1143000"/>
          </a:xfrm>
        </p:spPr>
        <p:txBody>
          <a:bodyPr/>
          <a:lstStyle/>
          <a:p>
            <a:r>
              <a:rPr lang="en-US" altLang="en-US" smtClean="0"/>
              <a:t>Include/Propagate/Remove</a:t>
            </a:r>
          </a:p>
        </p:txBody>
      </p:sp>
      <p:sp>
        <p:nvSpPr>
          <p:cNvPr id="3" name="Content Placeholder 2"/>
          <p:cNvSpPr>
            <a:spLocks noGrp="1"/>
          </p:cNvSpPr>
          <p:nvPr>
            <p:ph idx="1"/>
          </p:nvPr>
        </p:nvSpPr>
        <p:spPr>
          <a:xfrm>
            <a:off x="152400" y="762000"/>
            <a:ext cx="8763000" cy="6096000"/>
          </a:xfrm>
        </p:spPr>
        <p:txBody>
          <a:bodyPr rtlCol="0">
            <a:normAutofit fontScale="92500"/>
          </a:bodyPr>
          <a:lstStyle/>
          <a:p>
            <a:pPr fontAlgn="auto">
              <a:spcAft>
                <a:spcPts val="0"/>
              </a:spcAft>
              <a:buFont typeface="Arial" pitchFamily="34" charset="0"/>
              <a:buChar char="•"/>
              <a:defRPr/>
            </a:pPr>
            <a:r>
              <a:rPr lang="en-US" dirty="0" smtClean="0"/>
              <a:t>If a hypothesis is found as essential, superior or better (or guessed at) then</a:t>
            </a:r>
          </a:p>
          <a:p>
            <a:pPr lvl="1" fontAlgn="auto">
              <a:spcAft>
                <a:spcPts val="0"/>
              </a:spcAft>
              <a:buFont typeface="Arial" pitchFamily="34" charset="0"/>
              <a:buChar char="–"/>
              <a:defRPr/>
            </a:pPr>
            <a:r>
              <a:rPr lang="en-US" dirty="0" smtClean="0"/>
              <a:t>include it in the composite</a:t>
            </a:r>
          </a:p>
          <a:p>
            <a:pPr lvl="1" fontAlgn="auto">
              <a:spcAft>
                <a:spcPts val="0"/>
              </a:spcAft>
              <a:buFont typeface="Arial" pitchFamily="34" charset="0"/>
              <a:buChar char="–"/>
              <a:defRPr/>
            </a:pPr>
            <a:r>
              <a:rPr lang="en-US" dirty="0" smtClean="0"/>
              <a:t>propagate the results of including this hypothesis</a:t>
            </a:r>
          </a:p>
          <a:p>
            <a:pPr lvl="2" fontAlgn="auto">
              <a:spcAft>
                <a:spcPts val="0"/>
              </a:spcAft>
              <a:buFont typeface="Arial" pitchFamily="34" charset="0"/>
              <a:buChar char="•"/>
              <a:defRPr/>
            </a:pPr>
            <a:r>
              <a:rPr lang="en-US" dirty="0" smtClean="0"/>
              <a:t>if this hypothesis is incompatible with other potential explainers, remove those other hypotheses – this could create new essentials</a:t>
            </a:r>
          </a:p>
          <a:p>
            <a:pPr lvl="2" fontAlgn="auto">
              <a:spcAft>
                <a:spcPts val="0"/>
              </a:spcAft>
              <a:buFont typeface="Arial" pitchFamily="34" charset="0"/>
              <a:buChar char="•"/>
              <a:defRPr/>
            </a:pPr>
            <a:r>
              <a:rPr lang="en-US" dirty="0" smtClean="0"/>
              <a:t>if this hypothesis is either associated with or lends support to another hypothesis, increase that hypothesis’ plausibility – this could create new superior or better hypotheses</a:t>
            </a:r>
          </a:p>
          <a:p>
            <a:pPr lvl="2" fontAlgn="auto">
              <a:spcAft>
                <a:spcPts val="0"/>
              </a:spcAft>
              <a:buFont typeface="Arial" pitchFamily="34" charset="0"/>
              <a:buChar char="•"/>
              <a:defRPr/>
            </a:pPr>
            <a:r>
              <a:rPr lang="en-US" dirty="0" smtClean="0"/>
              <a:t>If this hypothesis diminishes support from another hypothesis, reduce that hypothesis’ plausibility – in doing so, this could allow another hypothesis to become superior or better</a:t>
            </a:r>
          </a:p>
          <a:p>
            <a:pPr lvl="1" fontAlgn="auto">
              <a:spcAft>
                <a:spcPts val="0"/>
              </a:spcAft>
              <a:buFont typeface="Arial" pitchFamily="34" charset="0"/>
              <a:buChar char="–"/>
              <a:defRPr/>
            </a:pPr>
            <a:r>
              <a:rPr lang="en-US" dirty="0" smtClean="0"/>
              <a:t>remove all data that the newly included hypothesis explains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200"/>
            <a:ext cx="8229600" cy="1143000"/>
          </a:xfrm>
        </p:spPr>
        <p:txBody>
          <a:bodyPr/>
          <a:lstStyle/>
          <a:p>
            <a:r>
              <a:rPr lang="en-US" altLang="en-US" smtClean="0"/>
              <a:t>Two Concepts</a:t>
            </a:r>
          </a:p>
        </p:txBody>
      </p:sp>
      <p:pic>
        <p:nvPicPr>
          <p:cNvPr id="1024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05000"/>
            <a:ext cx="3962400" cy="369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1371600"/>
            <a:ext cx="5153025" cy="431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0"/>
            <a:ext cx="8229600" cy="1143000"/>
          </a:xfrm>
        </p:spPr>
        <p:txBody>
          <a:bodyPr/>
          <a:lstStyle/>
          <a:p>
            <a:r>
              <a:rPr lang="en-US" altLang="en-US" smtClean="0"/>
              <a:t>Abduction Applied</a:t>
            </a:r>
          </a:p>
        </p:txBody>
      </p:sp>
      <p:sp>
        <p:nvSpPr>
          <p:cNvPr id="3" name="Content Placeholder 2"/>
          <p:cNvSpPr>
            <a:spLocks noGrp="1"/>
          </p:cNvSpPr>
          <p:nvPr>
            <p:ph idx="1"/>
          </p:nvPr>
        </p:nvSpPr>
        <p:spPr>
          <a:xfrm>
            <a:off x="304800" y="914400"/>
            <a:ext cx="8610600" cy="5791200"/>
          </a:xfrm>
        </p:spPr>
        <p:txBody>
          <a:bodyPr rtlCol="0">
            <a:normAutofit fontScale="92500" lnSpcReduction="20000"/>
          </a:bodyPr>
          <a:lstStyle/>
          <a:p>
            <a:pPr fontAlgn="auto">
              <a:spcAft>
                <a:spcPts val="0"/>
              </a:spcAft>
              <a:buFont typeface="Arial" pitchFamily="34" charset="0"/>
              <a:buChar char="•"/>
              <a:defRPr/>
            </a:pPr>
            <a:r>
              <a:rPr lang="en-US" dirty="0" smtClean="0"/>
              <a:t>Red blood cell typing (data interpretation)</a:t>
            </a:r>
          </a:p>
          <a:p>
            <a:pPr lvl="1" fontAlgn="auto">
              <a:spcAft>
                <a:spcPts val="0"/>
              </a:spcAft>
              <a:buFont typeface="Arial" pitchFamily="34" charset="0"/>
              <a:buChar char="–"/>
              <a:defRPr/>
            </a:pPr>
            <a:r>
              <a:rPr lang="en-US" dirty="0" smtClean="0"/>
              <a:t>given blood cell reactions, explain them in terms of blood antigens</a:t>
            </a:r>
          </a:p>
          <a:p>
            <a:pPr fontAlgn="auto">
              <a:spcAft>
                <a:spcPts val="0"/>
              </a:spcAft>
              <a:buFont typeface="Arial" pitchFamily="34" charset="0"/>
              <a:buChar char="•"/>
              <a:defRPr/>
            </a:pPr>
            <a:r>
              <a:rPr lang="en-US" dirty="0" smtClean="0"/>
              <a:t>Medical diagnosis (liver disorder diagnosis)</a:t>
            </a:r>
          </a:p>
          <a:p>
            <a:pPr fontAlgn="auto">
              <a:spcAft>
                <a:spcPts val="0"/>
              </a:spcAft>
              <a:buFont typeface="Arial" pitchFamily="34" charset="0"/>
              <a:buChar char="•"/>
              <a:defRPr/>
            </a:pPr>
            <a:r>
              <a:rPr lang="en-US" dirty="0" smtClean="0"/>
              <a:t>Speech recognition</a:t>
            </a:r>
          </a:p>
          <a:p>
            <a:pPr lvl="1" fontAlgn="auto">
              <a:spcAft>
                <a:spcPts val="0"/>
              </a:spcAft>
              <a:buFont typeface="Arial" pitchFamily="34" charset="0"/>
              <a:buChar char="–"/>
              <a:defRPr/>
            </a:pPr>
            <a:r>
              <a:rPr lang="en-US" dirty="0" smtClean="0"/>
              <a:t>ARTREC input was </a:t>
            </a:r>
            <a:r>
              <a:rPr lang="en-US" dirty="0" err="1" smtClean="0"/>
              <a:t>microbeam</a:t>
            </a:r>
            <a:r>
              <a:rPr lang="en-US" dirty="0" smtClean="0"/>
              <a:t> pellet data, so this was more like a “lip reading” system</a:t>
            </a:r>
          </a:p>
          <a:p>
            <a:pPr fontAlgn="auto">
              <a:spcAft>
                <a:spcPts val="0"/>
              </a:spcAft>
              <a:buFont typeface="Arial" pitchFamily="34" charset="0"/>
              <a:buChar char="•"/>
              <a:defRPr/>
            </a:pPr>
            <a:r>
              <a:rPr lang="en-US" dirty="0" smtClean="0"/>
              <a:t>Natural language understanding</a:t>
            </a:r>
          </a:p>
          <a:p>
            <a:pPr fontAlgn="auto">
              <a:spcAft>
                <a:spcPts val="0"/>
              </a:spcAft>
              <a:buFont typeface="Arial" pitchFamily="34" charset="0"/>
              <a:buChar char="•"/>
              <a:defRPr/>
            </a:pPr>
            <a:r>
              <a:rPr lang="en-US" dirty="0" smtClean="0"/>
              <a:t>Theory formation</a:t>
            </a:r>
          </a:p>
          <a:p>
            <a:pPr lvl="1" fontAlgn="auto">
              <a:spcAft>
                <a:spcPts val="0"/>
              </a:spcAft>
              <a:buFont typeface="Arial" pitchFamily="34" charset="0"/>
              <a:buChar char="–"/>
              <a:defRPr/>
            </a:pPr>
            <a:r>
              <a:rPr lang="en-US" dirty="0" smtClean="0"/>
              <a:t>which theory better supports life on Earth, evolution or creationism?</a:t>
            </a:r>
          </a:p>
          <a:p>
            <a:pPr lvl="1" fontAlgn="auto">
              <a:spcAft>
                <a:spcPts val="0"/>
              </a:spcAft>
              <a:buFont typeface="Arial" pitchFamily="34" charset="0"/>
              <a:buChar char="–"/>
              <a:defRPr/>
            </a:pPr>
            <a:r>
              <a:rPr lang="en-US" dirty="0" smtClean="0"/>
              <a:t>which theory better supports evidence produced in a trial, a person was the murderer or not?</a:t>
            </a:r>
          </a:p>
          <a:p>
            <a:pPr fontAlgn="auto">
              <a:spcAft>
                <a:spcPts val="0"/>
              </a:spcAft>
              <a:buFont typeface="Arial" pitchFamily="34" charset="0"/>
              <a:buChar char="•"/>
              <a:defRPr/>
            </a:pPr>
            <a:r>
              <a:rPr lang="en-US" dirty="0" smtClean="0"/>
              <a:t>Hand-written character recognition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52400"/>
            <a:ext cx="8229600" cy="1143000"/>
          </a:xfrm>
        </p:spPr>
        <p:txBody>
          <a:bodyPr/>
          <a:lstStyle/>
          <a:p>
            <a:r>
              <a:rPr lang="en-US" altLang="en-US" smtClean="0"/>
              <a:t>ARTREC:  the data</a:t>
            </a:r>
          </a:p>
        </p:txBody>
      </p:sp>
      <p:pic>
        <p:nvPicPr>
          <p:cNvPr id="1229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685800"/>
            <a:ext cx="7086600" cy="600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5525" y="2209800"/>
            <a:ext cx="2581275" cy="1143000"/>
          </a:xfrm>
        </p:spPr>
        <p:txBody>
          <a:bodyPr rtlCol="0">
            <a:normAutofit fontScale="90000"/>
          </a:bodyPr>
          <a:lstStyle/>
          <a:p>
            <a:pPr fontAlgn="auto">
              <a:spcAft>
                <a:spcPts val="0"/>
              </a:spcAft>
              <a:defRPr/>
            </a:pPr>
            <a:r>
              <a:rPr lang="en-US" dirty="0" smtClean="0"/>
              <a:t>ARTREC:  Gestures</a:t>
            </a:r>
            <a:endParaRPr lang="en-US" dirty="0"/>
          </a:p>
        </p:txBody>
      </p:sp>
      <p:pic>
        <p:nvPicPr>
          <p:cNvPr id="133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4925"/>
            <a:ext cx="5724525" cy="682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3048000"/>
            <a:ext cx="2667000" cy="1143000"/>
          </a:xfrm>
        </p:spPr>
        <p:txBody>
          <a:bodyPr rtlCol="0">
            <a:normAutofit fontScale="90000"/>
          </a:bodyPr>
          <a:lstStyle/>
          <a:p>
            <a:pPr fontAlgn="auto">
              <a:spcAft>
                <a:spcPts val="0"/>
              </a:spcAft>
              <a:defRPr/>
            </a:pPr>
            <a:r>
              <a:rPr lang="en-US" dirty="0" smtClean="0"/>
              <a:t>ARTREC:  Noise Hypotheses</a:t>
            </a:r>
            <a:endParaRPr lang="en-US" dirty="0"/>
          </a:p>
        </p:txBody>
      </p:sp>
      <p:pic>
        <p:nvPicPr>
          <p:cNvPr id="1433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23850"/>
            <a:ext cx="5846763" cy="653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0" y="1600200"/>
            <a:ext cx="2514600" cy="1143000"/>
          </a:xfrm>
        </p:spPr>
        <p:txBody>
          <a:bodyPr rtlCol="0">
            <a:normAutofit fontScale="90000"/>
          </a:bodyPr>
          <a:lstStyle/>
          <a:p>
            <a:pPr fontAlgn="auto">
              <a:spcAft>
                <a:spcPts val="0"/>
              </a:spcAft>
              <a:defRPr/>
            </a:pPr>
            <a:r>
              <a:rPr lang="en-US" dirty="0" smtClean="0"/>
              <a:t>ARTREC:  </a:t>
            </a:r>
            <a:r>
              <a:rPr lang="en-US" dirty="0" err="1" smtClean="0"/>
              <a:t>Abductive</a:t>
            </a:r>
            <a:r>
              <a:rPr lang="en-US" dirty="0" smtClean="0"/>
              <a:t> Inference 1</a:t>
            </a:r>
            <a:endParaRPr lang="en-US" dirty="0"/>
          </a:p>
        </p:txBody>
      </p:sp>
      <p:pic>
        <p:nvPicPr>
          <p:cNvPr id="1536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34938"/>
            <a:ext cx="5867400"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642</Words>
  <Application>Microsoft Office PowerPoint</Application>
  <PresentationFormat>On-screen Show (4:3)</PresentationFormat>
  <Paragraphs>74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My Research:  Abduction</vt:lpstr>
      <vt:lpstr>Hypothesis Assembly Algorithm</vt:lpstr>
      <vt:lpstr>Include/Propagate/Remove</vt:lpstr>
      <vt:lpstr>Two Concepts</vt:lpstr>
      <vt:lpstr>Abduction Applied</vt:lpstr>
      <vt:lpstr>ARTREC:  the data</vt:lpstr>
      <vt:lpstr>ARTREC:  Gestures</vt:lpstr>
      <vt:lpstr>ARTREC:  Noise Hypotheses</vt:lpstr>
      <vt:lpstr>ARTREC:  Abductive Inference 1</vt:lpstr>
      <vt:lpstr>ARTREC:  Word Hypotheses</vt:lpstr>
      <vt:lpstr>Layered Abduction</vt:lpstr>
      <vt:lpstr>Evolution vs Creationism</vt:lpstr>
      <vt:lpstr>Continued</vt:lpstr>
      <vt:lpstr>Hand-written Character Recognition</vt:lpstr>
      <vt:lpstr>PowerPoint Presentation</vt:lpstr>
      <vt:lpstr>PowerPoint Presentation</vt:lpstr>
      <vt:lpstr>PowerPoint Presentation</vt:lpstr>
      <vt:lpstr>Decision Making</vt:lpstr>
      <vt:lpstr>Other Research Areas</vt:lpstr>
    </vt:vector>
  </TitlesOfParts>
  <Company>Northern Kentucky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Type of Field is AI?</dc:title>
  <dc:creator>foxr</dc:creator>
  <cp:lastModifiedBy>Administrator</cp:lastModifiedBy>
  <cp:revision>19</cp:revision>
  <dcterms:created xsi:type="dcterms:W3CDTF">2009-04-13T21:41:01Z</dcterms:created>
  <dcterms:modified xsi:type="dcterms:W3CDTF">2015-12-01T19:51:08Z</dcterms:modified>
</cp:coreProperties>
</file>