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280" r:id="rId3"/>
    <p:sldId id="258" r:id="rId4"/>
    <p:sldId id="257" r:id="rId5"/>
    <p:sldId id="259" r:id="rId6"/>
    <p:sldId id="261" r:id="rId7"/>
    <p:sldId id="262" r:id="rId8"/>
    <p:sldId id="263" r:id="rId9"/>
    <p:sldId id="264" r:id="rId10"/>
    <p:sldId id="266" r:id="rId11"/>
    <p:sldId id="281" r:id="rId12"/>
    <p:sldId id="267" r:id="rId13"/>
    <p:sldId id="283" r:id="rId14"/>
    <p:sldId id="268" r:id="rId15"/>
    <p:sldId id="271" r:id="rId16"/>
    <p:sldId id="276" r:id="rId17"/>
    <p:sldId id="269" r:id="rId18"/>
    <p:sldId id="270" r:id="rId19"/>
    <p:sldId id="273" r:id="rId2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D9FD"/>
    <a:srgbClr val="B4CCFC"/>
    <a:srgbClr val="89D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422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EFE470A-9CD0-44F6-BF4D-7552908F5E5F}" type="datetimeFigureOut">
              <a:rPr lang="en-US" smtClean="0"/>
              <a:t>Fri 11/20/2015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567D277-2708-420B-A703-D3D80E3AD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1992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30C3C-D654-42C9-8B6E-D1D56C13C35A}" type="datetimeFigureOut">
              <a:rPr lang="en-US"/>
              <a:pPr>
                <a:defRPr/>
              </a:pPr>
              <a:t>Fri 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2D054-A96B-4F48-9156-43DDACAC7F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865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D002C-919C-4624-A368-90F59257EA73}" type="datetimeFigureOut">
              <a:rPr lang="en-US"/>
              <a:pPr>
                <a:defRPr/>
              </a:pPr>
              <a:t>Fri 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0A666-E81B-40FA-92E9-BBF854114E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985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1A6D0-5D99-4C81-B7E1-72ACFA21B361}" type="datetimeFigureOut">
              <a:rPr lang="en-US"/>
              <a:pPr>
                <a:defRPr/>
              </a:pPr>
              <a:t>Fri 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25ABC-EC50-4687-B31E-887A954235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169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1765A-E4B8-4A04-B927-F7518FE43502}" type="datetimeFigureOut">
              <a:rPr lang="en-US"/>
              <a:pPr>
                <a:defRPr/>
              </a:pPr>
              <a:t>Fri 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5F595-9AA7-455F-86D5-29C709A8A8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51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2D38F-9AC6-4274-A31B-6E4D02171D8E}" type="datetimeFigureOut">
              <a:rPr lang="en-US"/>
              <a:pPr>
                <a:defRPr/>
              </a:pPr>
              <a:t>Fri 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58BB6-43FA-4F20-BE11-04E41ABD44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161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BD358-7A9D-44AB-8A25-65F88BA3E88E}" type="datetimeFigureOut">
              <a:rPr lang="en-US"/>
              <a:pPr>
                <a:defRPr/>
              </a:pPr>
              <a:t>Fri 11/20/2015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2CA33-786E-446D-8E47-1A8B36F868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026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CA453-1F10-4B49-9E54-8775981DA40D}" type="datetimeFigureOut">
              <a:rPr lang="en-US"/>
              <a:pPr>
                <a:defRPr/>
              </a:pPr>
              <a:t>Fri 11/20/2015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551D4-16D7-4A59-A7E9-7A87E0F420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977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5E226-DFC9-4A00-AEB7-49CBF3F02CED}" type="datetimeFigureOut">
              <a:rPr lang="en-US"/>
              <a:pPr>
                <a:defRPr/>
              </a:pPr>
              <a:t>Fri 11/20/2015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C8CB9-AD82-4E6E-A573-9106D7178F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103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11F85-F842-46E9-9764-138513D34D54}" type="datetimeFigureOut">
              <a:rPr lang="en-US"/>
              <a:pPr>
                <a:defRPr/>
              </a:pPr>
              <a:t>Fri 11/20/2015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E1AB6-2818-4BF9-8BC1-1EA9185B50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027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D54FE-F3D7-4E89-BC75-71430F2E1DFE}" type="datetimeFigureOut">
              <a:rPr lang="en-US"/>
              <a:pPr>
                <a:defRPr/>
              </a:pPr>
              <a:t>Fri 11/20/2015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148E8-EE9C-47B3-BE2F-426EBF2A93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692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6F9E1-DD0E-40D3-85DC-AB84942D6418}" type="datetimeFigureOut">
              <a:rPr lang="en-US"/>
              <a:pPr>
                <a:defRPr/>
              </a:pPr>
              <a:t>Fri 11/20/2015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8BDA6-CA98-41BB-BE14-3CAE36EE41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7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9DBF5"/>
            </a:gs>
            <a:gs pos="50000">
              <a:srgbClr val="B4CCFC"/>
            </a:gs>
            <a:gs pos="100000">
              <a:srgbClr val="F8D9FD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D883FC4A-921F-4777-BE13-CD210C705CFE}" type="datetimeFigureOut">
              <a:rPr lang="en-US"/>
              <a:pPr>
                <a:defRPr/>
              </a:pPr>
              <a:t>Fri 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571CD2B7-A08E-421E-9474-5EFAAFB60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3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Common Sense Reasoning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6172200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Humans use their common sense all the time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what is it?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can we instill it in our AI programs?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if not, what are the consequences for AI?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We might think of common sense reasoning as the knowledge accumulated through experience that gives us the ability to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reason with defaults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reason over uncertainty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reason over multiple domains even those we are not experts in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reason naively over such domains a physics, time, space, etc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There have been two general approaches to common sense reasoning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naïve physics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err="1" smtClean="0"/>
              <a:t>cyc</a:t>
            </a:r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Cyc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9436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Attempt to construct a common sense knowledge-base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effort of about 30+ years of coding,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5,000,000 common sense facts and rules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general-purpose knowledge-base to be used with other applications</a:t>
            </a:r>
          </a:p>
          <a:p>
            <a:pPr lvl="2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 smtClean="0"/>
              <a:t>CYC is an underlying bed of knowledge for applications to use if and when necessary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Originally, </a:t>
            </a:r>
            <a:r>
              <a:rPr lang="en-US" dirty="0" err="1" smtClean="0"/>
              <a:t>Cyc</a:t>
            </a:r>
            <a:r>
              <a:rPr lang="en-US" dirty="0" smtClean="0"/>
              <a:t> knowledge was merely a collection of rules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later, the rules were grouped into various domains and areas (called theories)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now, </a:t>
            </a:r>
            <a:r>
              <a:rPr lang="en-US" dirty="0" err="1" smtClean="0"/>
              <a:t>Cyc</a:t>
            </a:r>
            <a:r>
              <a:rPr lang="en-US" dirty="0" smtClean="0"/>
              <a:t> is predominantly a collection of </a:t>
            </a:r>
            <a:r>
              <a:rPr lang="en-US" dirty="0" err="1" smtClean="0"/>
              <a:t>ontologies</a:t>
            </a: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err="1" smtClean="0"/>
              <a:t>Cyc</a:t>
            </a:r>
            <a:r>
              <a:rPr lang="en-US" dirty="0" smtClean="0"/>
              <a:t> vs </a:t>
            </a:r>
            <a:r>
              <a:rPr lang="en-US" dirty="0" err="1" smtClean="0"/>
              <a:t>OpenCyc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943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full version of </a:t>
            </a:r>
            <a:r>
              <a:rPr lang="en-US" dirty="0" err="1" smtClean="0"/>
              <a:t>Cyc</a:t>
            </a:r>
            <a:r>
              <a:rPr lang="en-US" dirty="0" smtClean="0"/>
              <a:t> is an enterprise system that must be purchased</a:t>
            </a:r>
          </a:p>
          <a:p>
            <a:r>
              <a:rPr lang="en-US" dirty="0" smtClean="0"/>
              <a:t>A reduced version of </a:t>
            </a:r>
            <a:r>
              <a:rPr lang="en-US" dirty="0" err="1" smtClean="0"/>
              <a:t>Cyc</a:t>
            </a:r>
            <a:r>
              <a:rPr lang="en-US" dirty="0" smtClean="0"/>
              <a:t> is available called </a:t>
            </a:r>
            <a:r>
              <a:rPr lang="en-US" dirty="0" err="1" smtClean="0"/>
              <a:t>OpenCyc</a:t>
            </a:r>
            <a:r>
              <a:rPr lang="en-US" dirty="0" smtClean="0"/>
              <a:t> which is open source</a:t>
            </a:r>
          </a:p>
          <a:p>
            <a:pPr lvl="1"/>
            <a:r>
              <a:rPr lang="en-US" dirty="0" err="1" smtClean="0"/>
              <a:t>OpenCyc</a:t>
            </a:r>
            <a:r>
              <a:rPr lang="en-US" dirty="0" smtClean="0"/>
              <a:t> comes with an API and can be used to support the semantic web, </a:t>
            </a:r>
            <a:r>
              <a:rPr lang="en-US" dirty="0" err="1" smtClean="0"/>
              <a:t>wikipedia</a:t>
            </a:r>
            <a:r>
              <a:rPr lang="en-US" dirty="0" smtClean="0"/>
              <a:t> and other open source community endeavors and has an Oracle interface</a:t>
            </a:r>
          </a:p>
          <a:p>
            <a:pPr lvl="1"/>
            <a:r>
              <a:rPr lang="en-US" dirty="0" err="1" smtClean="0"/>
              <a:t>OpenCyc</a:t>
            </a:r>
            <a:r>
              <a:rPr lang="en-US" dirty="0" smtClean="0"/>
              <a:t> (as of 2012) consists of ~239,000 terms and over 2 million triples (unique pieces of knowledge)</a:t>
            </a:r>
          </a:p>
          <a:p>
            <a:pPr lvl="1"/>
            <a:r>
              <a:rPr lang="en-US" dirty="0" err="1" smtClean="0"/>
              <a:t>Cyc</a:t>
            </a:r>
            <a:r>
              <a:rPr lang="en-US" dirty="0" smtClean="0"/>
              <a:t> has built-in reasoners while </a:t>
            </a:r>
            <a:r>
              <a:rPr lang="en-US" dirty="0" err="1" smtClean="0"/>
              <a:t>OpenCyc</a:t>
            </a:r>
            <a:r>
              <a:rPr lang="en-US" dirty="0" smtClean="0"/>
              <a:t> does not and does not include any specific instance data</a:t>
            </a:r>
          </a:p>
          <a:p>
            <a:pPr lvl="2"/>
            <a:r>
              <a:rPr lang="en-US" dirty="0" smtClean="0"/>
              <a:t>requires 3G RAM, 64 bit system, 1G hard disk space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571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CycL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9436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Cyc</a:t>
            </a:r>
            <a:r>
              <a:rPr lang="en-US" dirty="0" smtClean="0"/>
              <a:t> was originally written in Lisp but was later rewritten using a predicate calculus-like language called </a:t>
            </a:r>
            <a:r>
              <a:rPr lang="en-US" dirty="0" err="1" smtClean="0"/>
              <a:t>CycL</a:t>
            </a:r>
            <a:endParaRPr lang="en-US" dirty="0" smtClean="0"/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Some of the terms to define information available in </a:t>
            </a:r>
            <a:r>
              <a:rPr lang="en-US" dirty="0" err="1" smtClean="0"/>
              <a:t>CycL</a:t>
            </a:r>
            <a:r>
              <a:rPr lang="en-US" dirty="0" smtClean="0"/>
              <a:t> are</a:t>
            </a:r>
          </a:p>
          <a:p>
            <a:pPr lvl="2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 smtClean="0"/>
              <a:t>#$Collection – define a class that has instances</a:t>
            </a:r>
          </a:p>
          <a:p>
            <a:pPr lvl="2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 smtClean="0"/>
              <a:t>#$Individual – define an instance which can include relations, strings, numbers</a:t>
            </a:r>
          </a:p>
          <a:p>
            <a:pPr lvl="2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 smtClean="0"/>
              <a:t>#$</a:t>
            </a:r>
            <a:r>
              <a:rPr lang="en-US" dirty="0" err="1" smtClean="0"/>
              <a:t>isa</a:t>
            </a:r>
            <a:r>
              <a:rPr lang="en-US" dirty="0" smtClean="0"/>
              <a:t> – instance of (not child)</a:t>
            </a:r>
          </a:p>
          <a:p>
            <a:pPr lvl="2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 smtClean="0"/>
              <a:t>#$</a:t>
            </a:r>
            <a:r>
              <a:rPr lang="en-US" dirty="0" err="1" smtClean="0"/>
              <a:t>genls</a:t>
            </a:r>
            <a:r>
              <a:rPr lang="en-US" dirty="0" smtClean="0"/>
              <a:t> – subclass of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 smtClean="0"/>
              <a:t>Many built-in operators such as #$and, #$or, #$not, #$implies, #$arity, #$</a:t>
            </a:r>
            <a:r>
              <a:rPr lang="en-US" dirty="0" err="1" smtClean="0"/>
              <a:t>thereexists</a:t>
            </a:r>
            <a:r>
              <a:rPr lang="en-US" dirty="0" smtClean="0"/>
              <a:t>, #$</a:t>
            </a:r>
            <a:r>
              <a:rPr lang="en-US" dirty="0" err="1" smtClean="0"/>
              <a:t>assertedSentence</a:t>
            </a:r>
            <a:r>
              <a:rPr lang="en-US" dirty="0" smtClean="0"/>
              <a:t>, #$</a:t>
            </a:r>
            <a:r>
              <a:rPr lang="en-US" dirty="0" err="1" smtClean="0"/>
              <a:t>knownSentence</a:t>
            </a:r>
            <a:r>
              <a:rPr lang="en-US" dirty="0" smtClean="0"/>
              <a:t>, #$arg1Isa, #$</a:t>
            </a:r>
            <a:r>
              <a:rPr lang="en-US" dirty="0" err="1" smtClean="0"/>
              <a:t>resultIsa</a:t>
            </a:r>
            <a:endParaRPr lang="en-US" dirty="0" smtClean="0"/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 smtClean="0"/>
              <a:t>Assertions placed into ( ) as in Lisp</a:t>
            </a:r>
          </a:p>
          <a:p>
            <a:pPr lvl="2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 smtClean="0"/>
              <a:t>(</a:t>
            </a:r>
            <a:r>
              <a:rPr lang="en-US" dirty="0" err="1" smtClean="0"/>
              <a:t>isa</a:t>
            </a:r>
            <a:r>
              <a:rPr lang="en-US" dirty="0" smtClean="0"/>
              <a:t> </a:t>
            </a:r>
            <a:r>
              <a:rPr lang="en-US" dirty="0" err="1" smtClean="0"/>
              <a:t>FrankZappa</a:t>
            </a:r>
            <a:r>
              <a:rPr lang="en-US" dirty="0" smtClean="0"/>
              <a:t> Individual)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Sample </a:t>
            </a:r>
            <a:r>
              <a:rPr lang="en-US" dirty="0" err="1" smtClean="0"/>
              <a:t>CycL</a:t>
            </a:r>
            <a:r>
              <a:rPr lang="en-US" dirty="0" smtClean="0"/>
              <a:t>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096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Instance data:</a:t>
            </a:r>
          </a:p>
          <a:p>
            <a:pPr lvl="1"/>
            <a:r>
              <a:rPr lang="en-US" dirty="0" smtClean="0"/>
              <a:t>(#$and (#$</a:t>
            </a:r>
            <a:r>
              <a:rPr lang="en-US" dirty="0" err="1" smtClean="0"/>
              <a:t>isa</a:t>
            </a:r>
            <a:r>
              <a:rPr lang="en-US" dirty="0" smtClean="0"/>
              <a:t> #$</a:t>
            </a:r>
            <a:r>
              <a:rPr lang="en-US" dirty="0" err="1" smtClean="0"/>
              <a:t>NeilArmstrong</a:t>
            </a:r>
            <a:r>
              <a:rPr lang="en-US" dirty="0" smtClean="0"/>
              <a:t> #$Astronaut) (#$</a:t>
            </a:r>
            <a:r>
              <a:rPr lang="en-US" dirty="0" err="1" smtClean="0"/>
              <a:t>performedBy</a:t>
            </a:r>
            <a:r>
              <a:rPr lang="en-US" dirty="0" smtClean="0"/>
              <a:t> #$</a:t>
            </a:r>
            <a:r>
              <a:rPr lang="en-US" dirty="0" err="1" smtClean="0"/>
              <a:t>FirstLunarLanding</a:t>
            </a:r>
            <a:r>
              <a:rPr lang="en-US" dirty="0" smtClean="0"/>
              <a:t> #$</a:t>
            </a:r>
            <a:r>
              <a:rPr lang="en-US" dirty="0" err="1" smtClean="0"/>
              <a:t>NeilArmstrong</a:t>
            </a:r>
            <a:r>
              <a:rPr lang="en-US" dirty="0" smtClean="0"/>
              <a:t>) (#$</a:t>
            </a:r>
            <a:r>
              <a:rPr lang="en-US" dirty="0" err="1" smtClean="0"/>
              <a:t>eventOccursAt</a:t>
            </a:r>
            <a:r>
              <a:rPr lang="en-US" dirty="0" smtClean="0"/>
              <a:t> #$</a:t>
            </a:r>
            <a:r>
              <a:rPr lang="en-US" dirty="0" err="1" smtClean="0"/>
              <a:t>FirstLunarLanding</a:t>
            </a:r>
            <a:r>
              <a:rPr lang="en-US" dirty="0" smtClean="0"/>
              <a:t> #$</a:t>
            </a:r>
            <a:r>
              <a:rPr lang="en-US" dirty="0" err="1" smtClean="0"/>
              <a:t>MoonOfEarth</a:t>
            </a:r>
            <a:r>
              <a:rPr lang="en-US" dirty="0" smtClean="0"/>
              <a:t>))</a:t>
            </a:r>
          </a:p>
          <a:p>
            <a:r>
              <a:rPr lang="en-US" dirty="0" smtClean="0"/>
              <a:t>Class/subclass relationship as a rule</a:t>
            </a:r>
          </a:p>
          <a:p>
            <a:pPr lvl="1"/>
            <a:r>
              <a:rPr lang="en-US" dirty="0" smtClean="0"/>
              <a:t>(#$implies (#$</a:t>
            </a:r>
            <a:r>
              <a:rPr lang="en-US" dirty="0" err="1" smtClean="0"/>
              <a:t>isa</a:t>
            </a:r>
            <a:r>
              <a:rPr lang="en-US" dirty="0" smtClean="0"/>
              <a:t> X #$Person) (#$</a:t>
            </a:r>
            <a:r>
              <a:rPr lang="en-US" dirty="0" err="1" smtClean="0"/>
              <a:t>isa</a:t>
            </a:r>
            <a:r>
              <a:rPr lang="en-US" dirty="0" smtClean="0"/>
              <a:t> X #$Primate))</a:t>
            </a:r>
          </a:p>
          <a:p>
            <a:r>
              <a:rPr lang="en-US" dirty="0" smtClean="0"/>
              <a:t>Family relationship rule</a:t>
            </a:r>
          </a:p>
          <a:p>
            <a:pPr lvl="1"/>
            <a:r>
              <a:rPr lang="en-US" dirty="0" smtClean="0"/>
              <a:t>(#$implies (#$and (#$father X Y) (#$siblings Y Z) (#$</a:t>
            </a:r>
            <a:r>
              <a:rPr lang="en-US" dirty="0" err="1" smtClean="0"/>
              <a:t>isa</a:t>
            </a:r>
            <a:r>
              <a:rPr lang="en-US" dirty="0" smtClean="0"/>
              <a:t> Z #$</a:t>
            </a:r>
            <a:r>
              <a:rPr lang="en-US" dirty="0" err="1" smtClean="0"/>
              <a:t>FemalePerson</a:t>
            </a:r>
            <a:r>
              <a:rPr lang="en-US" dirty="0" smtClean="0"/>
              <a:t>)) (#$daughter Z X))</a:t>
            </a:r>
          </a:p>
          <a:p>
            <a:r>
              <a:rPr lang="en-US" dirty="0" smtClean="0"/>
              <a:t>More complex rule</a:t>
            </a:r>
          </a:p>
          <a:p>
            <a:pPr lvl="1"/>
            <a:r>
              <a:rPr lang="en-US" dirty="0" smtClean="0"/>
              <a:t>(#$implies (#$orbits X Y) (#$</a:t>
            </a:r>
            <a:r>
              <a:rPr lang="en-US" dirty="0" err="1" smtClean="0"/>
              <a:t>thereExists</a:t>
            </a:r>
            <a:r>
              <a:rPr lang="en-US" dirty="0" smtClean="0"/>
              <a:t> Z (#$</a:t>
            </a:r>
            <a:r>
              <a:rPr lang="en-US" dirty="0" err="1" smtClean="0"/>
              <a:t>thereExists</a:t>
            </a:r>
            <a:r>
              <a:rPr lang="en-US" dirty="0" smtClean="0"/>
              <a:t> Q (#$and (#$</a:t>
            </a:r>
            <a:r>
              <a:rPr lang="en-US" dirty="0" err="1" smtClean="0"/>
              <a:t>isa</a:t>
            </a:r>
            <a:r>
              <a:rPr lang="en-US" dirty="0" smtClean="0"/>
              <a:t> Z #$</a:t>
            </a:r>
            <a:r>
              <a:rPr lang="en-US" dirty="0" err="1" smtClean="0"/>
              <a:t>OrbitalPath</a:t>
            </a:r>
            <a:r>
              <a:rPr lang="en-US" dirty="0" smtClean="0"/>
              <a:t>) (#$surrounds-</a:t>
            </a:r>
            <a:r>
              <a:rPr lang="en-US" dirty="0" err="1" smtClean="0"/>
              <a:t>Ringlike</a:t>
            </a:r>
            <a:r>
              <a:rPr lang="en-US" dirty="0" smtClean="0"/>
              <a:t> Z Y) (#$traverses-Complete Q Z) (#$</a:t>
            </a:r>
            <a:r>
              <a:rPr lang="en-US" dirty="0" err="1" smtClean="0"/>
              <a:t>objectMoving</a:t>
            </a:r>
            <a:r>
              <a:rPr lang="en-US" dirty="0" smtClean="0"/>
              <a:t> Q X)))))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6401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err="1" smtClean="0"/>
              <a:t>Cyc</a:t>
            </a:r>
            <a:r>
              <a:rPr lang="en-US" altLang="en-US" dirty="0" smtClean="0"/>
              <a:t> Ontology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half" idx="1"/>
          </p:nvPr>
        </p:nvSpPr>
        <p:spPr>
          <a:xfrm>
            <a:off x="381000" y="762000"/>
            <a:ext cx="8534400" cy="6096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3600" dirty="0" err="1" smtClean="0"/>
              <a:t>Cyc</a:t>
            </a:r>
            <a:r>
              <a:rPr lang="en-US" altLang="en-US" sz="3600" dirty="0" smtClean="0"/>
              <a:t> has 3 levels of ontologies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800" dirty="0" smtClean="0"/>
              <a:t>Upper:  abstract concepts (such as categories), universal truths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400" dirty="0" smtClean="0"/>
              <a:t>events, collections, quotes, relationships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800" dirty="0" smtClean="0"/>
              <a:t>Middle:  truths attached to contexts, relationships, every day items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400" dirty="0" smtClean="0"/>
              <a:t>types of events, types of collections, types of entities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800" dirty="0" smtClean="0"/>
              <a:t>Lower:  domain specific knowledge and specific instances including scripts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3200" dirty="0" smtClean="0"/>
              <a:t>Examples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b="1" dirty="0"/>
              <a:t>(</a:t>
            </a:r>
            <a:r>
              <a:rPr lang="en-US" b="1" dirty="0" err="1"/>
              <a:t>isa</a:t>
            </a:r>
            <a:r>
              <a:rPr lang="en-US" b="1" dirty="0"/>
              <a:t> </a:t>
            </a:r>
            <a:r>
              <a:rPr lang="en-US" b="1" dirty="0" err="1"/>
              <a:t>BurningOfPapalBull</a:t>
            </a:r>
            <a:r>
              <a:rPr lang="en-US" b="1" dirty="0"/>
              <a:t> </a:t>
            </a:r>
            <a:r>
              <a:rPr lang="en-US" b="1" dirty="0" err="1" smtClean="0"/>
              <a:t>SocialGathering</a:t>
            </a:r>
            <a:r>
              <a:rPr lang="en-US" b="1" dirty="0" smtClean="0"/>
              <a:t>)</a:t>
            </a:r>
          </a:p>
          <a:p>
            <a:pPr lvl="1"/>
            <a:r>
              <a:rPr lang="en-US" b="1" dirty="0"/>
              <a:t>(</a:t>
            </a:r>
            <a:r>
              <a:rPr lang="en-US" b="1" dirty="0" err="1"/>
              <a:t>dateOfEvent</a:t>
            </a:r>
            <a:r>
              <a:rPr lang="en-US" b="1" dirty="0"/>
              <a:t> </a:t>
            </a:r>
            <a:r>
              <a:rPr lang="en-US" b="1" dirty="0" err="1"/>
              <a:t>BurningOfPapalBull</a:t>
            </a:r>
            <a:endParaRPr lang="en-US" b="1" dirty="0"/>
          </a:p>
          <a:p>
            <a:pPr marL="457200" lvl="1" indent="0">
              <a:buNone/>
            </a:pPr>
            <a:r>
              <a:rPr lang="en-US" b="1" dirty="0" smtClean="0"/>
              <a:t>         (</a:t>
            </a:r>
            <a:r>
              <a:rPr lang="en-US" b="1" dirty="0" err="1"/>
              <a:t>DayFn</a:t>
            </a:r>
            <a:r>
              <a:rPr lang="en-US" b="1" dirty="0"/>
              <a:t> 10 (</a:t>
            </a:r>
            <a:r>
              <a:rPr lang="en-US" b="1" dirty="0" err="1"/>
              <a:t>MonthFn</a:t>
            </a:r>
            <a:r>
              <a:rPr lang="en-US" b="1" dirty="0"/>
              <a:t> December (</a:t>
            </a:r>
            <a:r>
              <a:rPr lang="en-US" b="1" dirty="0" err="1"/>
              <a:t>YearFn</a:t>
            </a:r>
            <a:r>
              <a:rPr lang="en-US" b="1" dirty="0"/>
              <a:t> 1520</a:t>
            </a:r>
            <a:r>
              <a:rPr lang="en-US" b="1" dirty="0" smtClean="0"/>
              <a:t>))))</a:t>
            </a:r>
          </a:p>
          <a:p>
            <a:pPr lvl="1"/>
            <a:r>
              <a:rPr lang="en-US" b="1" dirty="0" smtClean="0"/>
              <a:t>(</a:t>
            </a:r>
            <a:r>
              <a:rPr lang="en-US" b="1" dirty="0" err="1" smtClean="0"/>
              <a:t>relationInstanceExistsMin</a:t>
            </a:r>
            <a:r>
              <a:rPr lang="en-US" b="1" dirty="0" smtClean="0"/>
              <a:t> </a:t>
            </a:r>
            <a:r>
              <a:rPr lang="en-US" b="1" dirty="0" err="1"/>
              <a:t>BurningOfPapalBull</a:t>
            </a:r>
            <a:r>
              <a:rPr lang="en-US" b="1" dirty="0"/>
              <a:t> attendees </a:t>
            </a:r>
            <a:r>
              <a:rPr lang="en-US" b="1" dirty="0" err="1"/>
              <a:t>UniversityStudent</a:t>
            </a:r>
            <a:r>
              <a:rPr lang="en-US" b="1" dirty="0"/>
              <a:t> 40)</a:t>
            </a:r>
          </a:p>
          <a:p>
            <a:pPr lvl="1"/>
            <a:endParaRPr lang="en-US" b="1" dirty="0"/>
          </a:p>
          <a:p>
            <a:pPr lvl="1" eaLnBrk="1" hangingPunct="1">
              <a:lnSpc>
                <a:spcPct val="80000"/>
              </a:lnSpc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4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Part of Cyc’s Ontology</a:t>
            </a:r>
          </a:p>
        </p:txBody>
      </p:sp>
      <p:pic>
        <p:nvPicPr>
          <p:cNvPr id="1536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0"/>
            <a:ext cx="8686800" cy="592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2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Cyc Inferencing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Cyc</a:t>
            </a:r>
            <a:r>
              <a:rPr lang="en-US" dirty="0" smtClean="0"/>
              <a:t> primarily uses logical deduction using a best-first search strategy and a set of proprietary heuristics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modus ponens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modus </a:t>
            </a:r>
            <a:r>
              <a:rPr lang="en-US" dirty="0" err="1" smtClean="0"/>
              <a:t>tollens</a:t>
            </a:r>
            <a:endParaRPr lang="en-US" dirty="0" smtClean="0"/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universal and existential quantification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Cyc</a:t>
            </a:r>
            <a:r>
              <a:rPr lang="en-US" dirty="0" smtClean="0"/>
              <a:t> also uses inheritance and automatic classification to reason over taxonomic relationships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Special-purpose inferences and heuristics (for efficiency) are applied to specific domains and contexts (micro-theories)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temporal and </a:t>
            </a:r>
            <a:r>
              <a:rPr lang="en-US" dirty="0" smtClean="0"/>
              <a:t>spatial </a:t>
            </a:r>
            <a:r>
              <a:rPr lang="en-US" dirty="0" smtClean="0"/>
              <a:t>reasoning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domain specific axioms (e.g., medical diagnostic rules)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inferences for specific syntactic structures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general-purpose axioms to be applied when special-purpose axioms are not available or do not work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4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Micro Theories</a:t>
            </a:r>
          </a:p>
        </p:txBody>
      </p:sp>
      <p:sp>
        <p:nvSpPr>
          <p:cNvPr id="17411" name="Content Placeholder 5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17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err="1" smtClean="0"/>
              <a:t>Microtheories</a:t>
            </a:r>
            <a:r>
              <a:rPr lang="en-US" altLang="en-US" sz="2800" dirty="0" smtClean="0"/>
              <a:t> (contexts) partition CYC’s knowledge base into different (but possibly overlapping) domains/concepts/problems and belief states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Examples include: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medical diagnosis, manufacturing, weather during the winter, what to look for when buying a car, northern hemisphere, the 1960s, </a:t>
            </a:r>
            <a:r>
              <a:rPr lang="en-US" altLang="en-US" sz="2400" dirty="0" err="1" smtClean="0"/>
              <a:t>etc</a:t>
            </a:r>
            <a:r>
              <a:rPr lang="en-US" altLang="en-US" sz="2400" dirty="0" smtClean="0"/>
              <a:t>…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Information can be “lifted” from one context to another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Each </a:t>
            </a:r>
            <a:r>
              <a:rPr lang="en-US" altLang="en-US" sz="2800" dirty="0" err="1" smtClean="0"/>
              <a:t>microtheory</a:t>
            </a:r>
            <a:r>
              <a:rPr lang="en-US" altLang="en-US" sz="2800" dirty="0" smtClean="0"/>
              <a:t> has its own categories, predicates (although many are shared between </a:t>
            </a:r>
            <a:r>
              <a:rPr lang="en-US" altLang="en-US" sz="2800" dirty="0" err="1" smtClean="0"/>
              <a:t>microtheories</a:t>
            </a:r>
            <a:r>
              <a:rPr lang="en-US" altLang="en-US" sz="2800" dirty="0" smtClean="0"/>
              <a:t> but they may have different parameters), inference rules, assumptions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Reasoning within a </a:t>
            </a:r>
            <a:r>
              <a:rPr lang="en-US" altLang="en-US" sz="2800" dirty="0" err="1" smtClean="0"/>
              <a:t>microtheory</a:t>
            </a:r>
            <a:r>
              <a:rPr lang="en-US" altLang="en-US" sz="2800" dirty="0" smtClean="0"/>
              <a:t> might be thought of as a separate belief state (although in fact it is just a separate namespace)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Using Context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10600" cy="6248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Assertions are true within a given context but not universally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 smtClean="0"/>
              <a:t>the rules behind dining in restaurants differ from those of dining at home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The context is specified in a statement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A statement may be true in one context and false in another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 smtClean="0"/>
              <a:t>for instance, an assumption that gas costs $2+ a gallon is valid today but if we are reasoning about the 1960s, it is an invalid assumption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We might have to “lift” elements from one context into another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 smtClean="0"/>
              <a:t>this provides a mechanism for reasoning about items in different contexts – when “lifting” items from one context to another, assumptions, vocabulary, axioms and other elements that differ must be resolved in the new context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For example: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 smtClean="0"/>
              <a:t>a mother with a child will be expected to behave a certain way but she would be expected to behave like anyone else in a grocery store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 smtClean="0"/>
              <a:t>under exceptional situations, we lift behavior from the mother/child context  to override the behavior in the grocery store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Sample Cyc Inferences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You have to be awake to eat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You can usually see people’s noses but not their hearts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You cannot remember events that have not yet happened yet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If you cut a lump of peanut butter in half, each half is also a lump of peanut butter, but if you cut a table in half, neither half is a table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If you are carrying a container that's open on one side, you should carry it with the open end up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Vampires don’t exist (but one </a:t>
            </a:r>
            <a:r>
              <a:rPr lang="en-US" dirty="0" err="1" smtClean="0"/>
              <a:t>microtheory</a:t>
            </a:r>
            <a:r>
              <a:rPr lang="en-US" dirty="0" smtClean="0"/>
              <a:t> states that “Dracula is a vampire”)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U.S.A. is a big country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When people die, they stay dead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76200"/>
            <a:ext cx="8534400" cy="1143000"/>
          </a:xfrm>
        </p:spPr>
        <p:txBody>
          <a:bodyPr/>
          <a:lstStyle/>
          <a:p>
            <a:r>
              <a:rPr lang="en-US" dirty="0" smtClean="0"/>
              <a:t>Types of Common Sense Reasoning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096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There are many different forms of common sense</a:t>
            </a:r>
          </a:p>
          <a:p>
            <a:pPr lvl="1"/>
            <a:r>
              <a:rPr lang="en-US" dirty="0" smtClean="0"/>
              <a:t>understanding when to employ an assumption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sing non-expertly acquired knowledge</a:t>
            </a:r>
          </a:p>
          <a:p>
            <a:pPr lvl="1"/>
            <a:r>
              <a:rPr lang="en-US" dirty="0" smtClean="0"/>
              <a:t>recognizing when an assumption is being violated (two people “not being on the same page”)</a:t>
            </a:r>
          </a:p>
          <a:p>
            <a:pPr lvl="1"/>
            <a:r>
              <a:rPr lang="en-US" dirty="0" smtClean="0"/>
              <a:t>knowing when you can employ shallow knowledge versus needing deeper knowledge</a:t>
            </a:r>
          </a:p>
          <a:p>
            <a:pPr lvl="1"/>
            <a:r>
              <a:rPr lang="en-US" dirty="0" smtClean="0"/>
              <a:t>identifying whether knowledge/data can be trusted</a:t>
            </a:r>
          </a:p>
          <a:p>
            <a:pPr lvl="1"/>
            <a:r>
              <a:rPr lang="en-US" dirty="0" smtClean="0"/>
              <a:t>ability to move from one context to another without being told or prompted to</a:t>
            </a:r>
          </a:p>
          <a:p>
            <a:r>
              <a:rPr lang="en-US" dirty="0" smtClean="0"/>
              <a:t>There is also a notion of what context we might be in so that we can use context-specific knowledge and assumptions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594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 Lack of Common Sense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60198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AI systems in general (including nearly all expert systems) lack common sense of any kind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it is difficult to enumerate common sense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it is difficult to know when to use common sense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Example:  Conversation between medical diagnostic system and Human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System:  How old is the patient?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Human (looking at 1957 Chevrolet):  33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System:  Are there any spots on the patient’s body?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Human (noticing rust spots):  Yes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System:  What color are the spots?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Human:  Reddish-brown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System:  The patient has measles (probability 0.9)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Naïve Reasoning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10600" cy="60960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Humans often reason naively over such issues as physics, time (events) and spatial relationships without understanding underlying mechanisms or reasoning very deeply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what comes up must come down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an object that is propelled will eventually slow down unless it is in a vacuum (because of friction or air resistance)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if an event occurs from time x1 to time x2 and a second event occurs from time y1 to time y2 and x2 &lt; y1 then the first event occurs entirely before the second event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Equipping an AI program with such knowledge and reasoning abilities can improve the AI system’s capabilities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Naïve (Qualitative) Physics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60960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As in physics, we have variables and equations, but our equations do not use </a:t>
            </a:r>
            <a:r>
              <a:rPr lang="en-US" sz="2800" i="1" dirty="0" smtClean="0"/>
              <a:t>numeric </a:t>
            </a:r>
            <a:r>
              <a:rPr lang="en-US" sz="2800" dirty="0" smtClean="0"/>
              <a:t>values (instead, we employ qualitative states)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a container will be: Empty, Between, Full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Empty + Empty = Empty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Empty + Full = Full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Empty + Between = Between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Between + Between = {Between, Full}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Full + Between = Overflow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Full + Full = Overflow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 reasoner might simulate state changes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what happens to this ball when I drop it from the air?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what happens to the liquid if the pipe is cracked?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will the glass be full when I pour some wine into it?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Temporal Relationships</a:t>
            </a:r>
          </a:p>
        </p:txBody>
      </p:sp>
      <p:sp>
        <p:nvSpPr>
          <p:cNvPr id="7171" name="Content Placeholder 16"/>
          <p:cNvSpPr>
            <a:spLocks noGrp="1"/>
          </p:cNvSpPr>
          <p:nvPr>
            <p:ph idx="1"/>
          </p:nvPr>
        </p:nvSpPr>
        <p:spPr>
          <a:xfrm>
            <a:off x="304800" y="762000"/>
            <a:ext cx="6553200" cy="45259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As with qualitative physics, we temporal relationship:</a:t>
            </a:r>
          </a:p>
          <a:p>
            <a:pPr lvl="1" eaLnBrk="1" hangingPunct="1"/>
            <a:r>
              <a:rPr lang="en-US" altLang="en-US" dirty="0" smtClean="0"/>
              <a:t>before/after</a:t>
            </a:r>
          </a:p>
          <a:p>
            <a:pPr lvl="1" eaLnBrk="1" hangingPunct="1"/>
            <a:r>
              <a:rPr lang="en-US" altLang="en-US" dirty="0" smtClean="0"/>
              <a:t>meets/is met by</a:t>
            </a:r>
          </a:p>
          <a:p>
            <a:pPr lvl="1" eaLnBrk="1" hangingPunct="1"/>
            <a:r>
              <a:rPr lang="en-US" altLang="en-US" dirty="0" smtClean="0"/>
              <a:t>overlaps/is overlapped by</a:t>
            </a:r>
          </a:p>
          <a:p>
            <a:pPr lvl="1" eaLnBrk="1" hangingPunct="1"/>
            <a:r>
              <a:rPr lang="en-US" altLang="en-US" dirty="0" smtClean="0"/>
              <a:t>starts/is started by</a:t>
            </a:r>
          </a:p>
          <a:p>
            <a:pPr lvl="1" eaLnBrk="1" hangingPunct="1"/>
            <a:r>
              <a:rPr lang="en-US" altLang="en-US" dirty="0" smtClean="0"/>
              <a:t>ends/is ended by</a:t>
            </a:r>
          </a:p>
          <a:p>
            <a:pPr lvl="1" eaLnBrk="1" hangingPunct="1"/>
            <a:r>
              <a:rPr lang="en-US" altLang="en-US" dirty="0" smtClean="0"/>
              <a:t>equals</a:t>
            </a:r>
          </a:p>
          <a:p>
            <a:pPr lvl="1" eaLnBrk="1" hangingPunct="1"/>
            <a:endParaRPr lang="en-US" altLang="en-US" dirty="0" smtClean="0"/>
          </a:p>
        </p:txBody>
      </p:sp>
      <p:pic>
        <p:nvPicPr>
          <p:cNvPr id="7172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675" y="1600200"/>
            <a:ext cx="20732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87" y="1320800"/>
            <a:ext cx="2157413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590800"/>
            <a:ext cx="178117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886200"/>
            <a:ext cx="18288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029200"/>
            <a:ext cx="1454150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Arrow Connector 9"/>
          <p:cNvCxnSpPr/>
          <p:nvPr/>
        </p:nvCxnSpPr>
        <p:spPr>
          <a:xfrm>
            <a:off x="3886200" y="3733800"/>
            <a:ext cx="3200400" cy="10398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505200" y="2286000"/>
            <a:ext cx="3419475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432252" y="5334000"/>
            <a:ext cx="6016968" cy="15327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might reason over such relationships in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problem like medical diagnosis where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 to understand distinct events and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overlapping events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Spatial Relationships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86800" cy="62484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There are similar spatial relationships to reason about objects in space and how they might interact without having to result to actual physics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these relationships can help us naively reason about friction, obstructions, weight,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for instance, if object A is on top of object B and you lift B, you are lifting A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but, if object A is on top of object B and object A is too heavy to lift, you cannot lift B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Temporal relationships are 2 dimensional (before and after) but spatial relationships are 3 dimensional</a:t>
            </a:r>
            <a:endParaRPr lang="en-US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therefore there are far more relationships (13</a:t>
            </a:r>
            <a:r>
              <a:rPr lang="en-US" baseline="30000" dirty="0" smtClean="0"/>
              <a:t>3</a:t>
            </a:r>
            <a:r>
              <a:rPr lang="en-US" dirty="0" smtClean="0"/>
              <a:t> by one person’s reasoning)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6096000"/>
          </a:xfrm>
        </p:spPr>
        <p:txBody>
          <a:bodyPr rtlCol="0">
            <a:normAutofit fontScale="92500" lnSpcReduction="20000"/>
          </a:bodyPr>
          <a:lstStyle/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/>
              <a:t>Fortunately, many of </a:t>
            </a:r>
            <a:r>
              <a:rPr lang="en-US" sz="3200" dirty="0" smtClean="0"/>
              <a:t>the </a:t>
            </a:r>
            <a:r>
              <a:rPr lang="en-US" sz="3200" dirty="0"/>
              <a:t>possible </a:t>
            </a:r>
            <a:r>
              <a:rPr lang="en-US" sz="3200" dirty="0" smtClean="0"/>
              <a:t>13</a:t>
            </a:r>
            <a:r>
              <a:rPr lang="en-US" sz="3200" baseline="30000" dirty="0" smtClean="0"/>
              <a:t>3</a:t>
            </a:r>
            <a:r>
              <a:rPr lang="en-US" sz="3200" dirty="0" smtClean="0"/>
              <a:t> relationships </a:t>
            </a:r>
            <a:r>
              <a:rPr lang="en-US" sz="3200" dirty="0"/>
              <a:t>will not be necessary </a:t>
            </a:r>
          </a:p>
          <a:p>
            <a:pPr marL="800100" lvl="1" indent="-342900" eaLnBrk="1" fontAlgn="auto" hangingPunct="1">
              <a:spcAft>
                <a:spcPts val="0"/>
              </a:spcAft>
              <a:defRPr/>
            </a:pPr>
            <a:r>
              <a:rPr lang="en-US" dirty="0"/>
              <a:t>for instance, if an object is solid, we don’t have to worry about situations where another object is inside this one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Some spatial relationships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adjacency, along, perpendicular, parallel, across from, contains, distance, direction, equals, meets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if X contains Y then X is larger than Y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if X is parallel to Y then X does not touch 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We can also define shapes of which some relationships are important and others are not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circular, oval, square, rectangular/oblong, triangle, line, ribbon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And shape features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angle, line, curve, node, terminal, </a:t>
            </a:r>
            <a:r>
              <a:rPr lang="en-US" dirty="0" err="1" smtClean="0"/>
              <a:t>etc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Material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8674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Since different materials have properties special to them, we might use frames/objects to represent such items where they can inherit the properties useful in reasoning about them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liquids and gases can seep into things, solids cannot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liquids are naturally still, but can flow when put under pressure (including gravity)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solids can be rigid or flexible, but do not usually move unless energy is exerted on them   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We could also include attributes for these properties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weight/mass, friction/viscosity, cost/worth/value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but recall that we are reasoning naively, we do not want to enumerate properties at the level of chemistry or physics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8010</TotalTime>
  <Words>1907</Words>
  <Application>Microsoft Office PowerPoint</Application>
  <PresentationFormat>On-screen Show (4:3)</PresentationFormat>
  <Paragraphs>177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Common Sense Reasoning</vt:lpstr>
      <vt:lpstr>Types of Common Sense Reasoning</vt:lpstr>
      <vt:lpstr>A Lack of Common Sense</vt:lpstr>
      <vt:lpstr>Naïve Reasoning Approaches</vt:lpstr>
      <vt:lpstr>Naïve (Qualitative) Physics</vt:lpstr>
      <vt:lpstr>Temporal Relationships</vt:lpstr>
      <vt:lpstr>Spatial Relationships</vt:lpstr>
      <vt:lpstr>Continued</vt:lpstr>
      <vt:lpstr>Material Properties</vt:lpstr>
      <vt:lpstr>Cyc</vt:lpstr>
      <vt:lpstr>Cyc vs OpenCyc</vt:lpstr>
      <vt:lpstr>CycL</vt:lpstr>
      <vt:lpstr>Sample CycL Code</vt:lpstr>
      <vt:lpstr>Cyc Ontology</vt:lpstr>
      <vt:lpstr>Part of Cyc’s Ontology</vt:lpstr>
      <vt:lpstr>Cyc Inferencing</vt:lpstr>
      <vt:lpstr>Micro Theories</vt:lpstr>
      <vt:lpstr>Using Context</vt:lpstr>
      <vt:lpstr>Sample Cyc Inferences </vt:lpstr>
    </vt:vector>
  </TitlesOfParts>
  <Company>Northern Kentucky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 Sense Reasoning</dc:title>
  <dc:creator>foxr</dc:creator>
  <cp:lastModifiedBy>Administrator</cp:lastModifiedBy>
  <cp:revision>54</cp:revision>
  <cp:lastPrinted>2015-11-13T13:14:23Z</cp:lastPrinted>
  <dcterms:created xsi:type="dcterms:W3CDTF">2009-04-06T14:01:34Z</dcterms:created>
  <dcterms:modified xsi:type="dcterms:W3CDTF">2015-11-20T17:47:06Z</dcterms:modified>
</cp:coreProperties>
</file>