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308" r:id="rId4"/>
    <p:sldId id="294" r:id="rId5"/>
    <p:sldId id="303" r:id="rId6"/>
    <p:sldId id="262" r:id="rId7"/>
    <p:sldId id="259" r:id="rId8"/>
    <p:sldId id="315" r:id="rId9"/>
    <p:sldId id="302" r:id="rId10"/>
    <p:sldId id="260" r:id="rId11"/>
    <p:sldId id="263" r:id="rId12"/>
    <p:sldId id="264" r:id="rId13"/>
    <p:sldId id="265" r:id="rId14"/>
    <p:sldId id="314" r:id="rId15"/>
    <p:sldId id="266" r:id="rId16"/>
    <p:sldId id="316" r:id="rId17"/>
    <p:sldId id="267" r:id="rId18"/>
    <p:sldId id="268" r:id="rId19"/>
    <p:sldId id="317" r:id="rId20"/>
    <p:sldId id="318" r:id="rId21"/>
    <p:sldId id="269" r:id="rId22"/>
    <p:sldId id="309" r:id="rId23"/>
    <p:sldId id="270" r:id="rId24"/>
    <p:sldId id="271" r:id="rId25"/>
    <p:sldId id="310" r:id="rId26"/>
    <p:sldId id="272" r:id="rId27"/>
    <p:sldId id="273" r:id="rId28"/>
    <p:sldId id="304" r:id="rId29"/>
    <p:sldId id="305" r:id="rId30"/>
    <p:sldId id="274" r:id="rId31"/>
    <p:sldId id="275" r:id="rId32"/>
    <p:sldId id="276" r:id="rId33"/>
    <p:sldId id="306" r:id="rId34"/>
    <p:sldId id="277" r:id="rId35"/>
    <p:sldId id="279" r:id="rId36"/>
    <p:sldId id="280" r:id="rId37"/>
    <p:sldId id="281" r:id="rId38"/>
    <p:sldId id="282" r:id="rId39"/>
    <p:sldId id="278" r:id="rId40"/>
    <p:sldId id="311" r:id="rId41"/>
    <p:sldId id="283" r:id="rId42"/>
    <p:sldId id="284" r:id="rId43"/>
    <p:sldId id="312" r:id="rId44"/>
    <p:sldId id="285" r:id="rId45"/>
    <p:sldId id="286" r:id="rId46"/>
    <p:sldId id="287" r:id="rId47"/>
    <p:sldId id="288" r:id="rId48"/>
    <p:sldId id="289" r:id="rId49"/>
    <p:sldId id="293" r:id="rId50"/>
    <p:sldId id="290" r:id="rId51"/>
    <p:sldId id="291" r:id="rId52"/>
    <p:sldId id="295" r:id="rId53"/>
    <p:sldId id="313" r:id="rId54"/>
    <p:sldId id="296" r:id="rId55"/>
    <p:sldId id="297" r:id="rId56"/>
    <p:sldId id="298" r:id="rId57"/>
    <p:sldId id="299" r:id="rId58"/>
    <p:sldId id="300" r:id="rId59"/>
    <p:sldId id="307" r:id="rId60"/>
    <p:sldId id="319" r:id="rId61"/>
    <p:sldId id="320" r:id="rId62"/>
    <p:sldId id="321"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A295"/>
    <a:srgbClr val="A2BCB4"/>
    <a:srgbClr val="47D9DD"/>
    <a:srgbClr val="91EFA3"/>
    <a:srgbClr val="FCF3B2"/>
    <a:srgbClr val="E2EE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660" y="2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8E07E3-FB04-4A54-9F7D-92CEFE93B898}" type="datetimeFigureOut">
              <a:rPr lang="en-US" smtClean="0"/>
              <a:pPr/>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F5A93-3480-4D21-8705-3FE741BB51B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8E07E3-FB04-4A54-9F7D-92CEFE93B898}" type="datetimeFigureOut">
              <a:rPr lang="en-US" smtClean="0"/>
              <a:pPr/>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F5A93-3480-4D21-8705-3FE741BB51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8E07E3-FB04-4A54-9F7D-92CEFE93B898}" type="datetimeFigureOut">
              <a:rPr lang="en-US" smtClean="0"/>
              <a:pPr/>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F5A93-3480-4D21-8705-3FE741BB51B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8E07E3-FB04-4A54-9F7D-92CEFE93B898}" type="datetimeFigureOut">
              <a:rPr lang="en-US" smtClean="0"/>
              <a:pPr/>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F5A93-3480-4D21-8705-3FE741BB51B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8E07E3-FB04-4A54-9F7D-92CEFE93B898}" type="datetimeFigureOut">
              <a:rPr lang="en-US" smtClean="0"/>
              <a:pPr/>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F5A93-3480-4D21-8705-3FE741BB51B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8E07E3-FB04-4A54-9F7D-92CEFE93B898}" type="datetimeFigureOut">
              <a:rPr lang="en-US" smtClean="0"/>
              <a:pPr/>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F5A93-3480-4D21-8705-3FE741BB51B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8E07E3-FB04-4A54-9F7D-92CEFE93B898}" type="datetimeFigureOut">
              <a:rPr lang="en-US" smtClean="0"/>
              <a:pPr/>
              <a:t>2/22/2017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FF5A93-3480-4D21-8705-3FE741BB51B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8E07E3-FB04-4A54-9F7D-92CEFE93B898}" type="datetimeFigureOut">
              <a:rPr lang="en-US" smtClean="0"/>
              <a:pPr/>
              <a:t>2/22/2017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F5A93-3480-4D21-8705-3FE741BB51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E07E3-FB04-4A54-9F7D-92CEFE93B898}" type="datetimeFigureOut">
              <a:rPr lang="en-US" smtClean="0"/>
              <a:pPr/>
              <a:t>2/22/2017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FF5A93-3480-4D21-8705-3FE741BB51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8E07E3-FB04-4A54-9F7D-92CEFE93B898}" type="datetimeFigureOut">
              <a:rPr lang="en-US" smtClean="0"/>
              <a:pPr/>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F5A93-3480-4D21-8705-3FE741BB51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8E07E3-FB04-4A54-9F7D-92CEFE93B898}" type="datetimeFigureOut">
              <a:rPr lang="en-US" smtClean="0"/>
              <a:pPr/>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F5A93-3480-4D21-8705-3FE741BB51B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rgbClr val="47D9DD"/>
            </a:gs>
            <a:gs pos="47000">
              <a:srgbClr val="A2BCB4"/>
            </a:gs>
            <a:gs pos="15000">
              <a:srgbClr val="82A295"/>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fld id="{7C8E07E3-FB04-4A54-9F7D-92CEFE93B898}" type="datetimeFigureOut">
              <a:rPr lang="en-US" smtClean="0"/>
              <a:pPr/>
              <a:t>2/22/2017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fld id="{E5FF5A93-3480-4D21-8705-3FE741BB51B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Times New Roman"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229600" cy="1143000"/>
          </a:xfrm>
        </p:spPr>
        <p:txBody>
          <a:bodyPr/>
          <a:lstStyle/>
          <a:p>
            <a:r>
              <a:rPr lang="en-US" dirty="0" smtClean="0"/>
              <a:t>Reasoning with Uncertainty</a:t>
            </a:r>
            <a:endParaRPr lang="en-US" dirty="0"/>
          </a:p>
        </p:txBody>
      </p:sp>
      <p:sp>
        <p:nvSpPr>
          <p:cNvPr id="5" name="Content Placeholder 4"/>
          <p:cNvSpPr>
            <a:spLocks noGrp="1"/>
          </p:cNvSpPr>
          <p:nvPr>
            <p:ph idx="1"/>
          </p:nvPr>
        </p:nvSpPr>
        <p:spPr>
          <a:xfrm>
            <a:off x="152400" y="838200"/>
            <a:ext cx="8763000" cy="6019800"/>
          </a:xfrm>
        </p:spPr>
        <p:txBody>
          <a:bodyPr>
            <a:normAutofit fontScale="77500" lnSpcReduction="20000"/>
          </a:bodyPr>
          <a:lstStyle/>
          <a:p>
            <a:r>
              <a:rPr lang="en-US" dirty="0" smtClean="0"/>
              <a:t>We have only examined knowledge that is true/false or truth preserving, but the world is full of uncertainty</a:t>
            </a:r>
          </a:p>
          <a:p>
            <a:pPr lvl="1"/>
            <a:r>
              <a:rPr lang="en-US" dirty="0" smtClean="0"/>
              <a:t>we need mechanisms to reason with that uncertainty</a:t>
            </a:r>
          </a:p>
          <a:p>
            <a:r>
              <a:rPr lang="en-US" dirty="0" smtClean="0"/>
              <a:t>We find two forms of uncertainty</a:t>
            </a:r>
          </a:p>
          <a:p>
            <a:pPr lvl="1"/>
            <a:r>
              <a:rPr lang="en-US" dirty="0" smtClean="0"/>
              <a:t>unsure input</a:t>
            </a:r>
          </a:p>
          <a:p>
            <a:pPr lvl="2"/>
            <a:r>
              <a:rPr lang="en-US" sz="2800" dirty="0" smtClean="0"/>
              <a:t>unknown – do not know the answer so you have to say unknown</a:t>
            </a:r>
          </a:p>
          <a:p>
            <a:pPr lvl="2"/>
            <a:r>
              <a:rPr lang="en-US" sz="2800" dirty="0" smtClean="0"/>
              <a:t>unclear – answer doesn’t fit the question (e.g., not yes but 80% yes)</a:t>
            </a:r>
          </a:p>
          <a:p>
            <a:pPr lvl="2"/>
            <a:r>
              <a:rPr lang="en-US" sz="2800" dirty="0" smtClean="0"/>
              <a:t>vague data – is a 100 degree temp a “high fever” or just “fever”?</a:t>
            </a:r>
          </a:p>
          <a:p>
            <a:pPr lvl="2"/>
            <a:r>
              <a:rPr lang="en-US" sz="2800" dirty="0" smtClean="0"/>
              <a:t>ambiguous/noisy data – data  may not be easily interpretable </a:t>
            </a:r>
          </a:p>
          <a:p>
            <a:pPr lvl="1"/>
            <a:r>
              <a:rPr lang="en-US" dirty="0" smtClean="0"/>
              <a:t>non-truth preserving knowledge (most rules are </a:t>
            </a:r>
            <a:r>
              <a:rPr lang="en-US" i="1" dirty="0" smtClean="0"/>
              <a:t>associational, </a:t>
            </a:r>
            <a:r>
              <a:rPr lang="en-US" dirty="0" smtClean="0"/>
              <a:t>not truth preserving)</a:t>
            </a:r>
          </a:p>
          <a:p>
            <a:pPr lvl="2"/>
            <a:r>
              <a:rPr lang="en-US" sz="2800" dirty="0" smtClean="0"/>
              <a:t>unlike “if you are a man then you are mortal”, a doctor might reason from symptoms to diseases</a:t>
            </a:r>
          </a:p>
          <a:p>
            <a:pPr lvl="2"/>
            <a:r>
              <a:rPr lang="en-US" sz="2800" dirty="0" smtClean="0"/>
              <a:t>“all men are mortal” denotes a class/subclass relationship, which is truth preserving</a:t>
            </a:r>
          </a:p>
          <a:p>
            <a:pPr lvl="2"/>
            <a:r>
              <a:rPr lang="en-US" sz="2800" dirty="0" smtClean="0"/>
              <a:t>but the symptom to disease reasoning is based on associations and is not </a:t>
            </a:r>
            <a:r>
              <a:rPr lang="en-US" sz="2800" i="1" dirty="0" smtClean="0"/>
              <a:t>guaranteed </a:t>
            </a:r>
            <a:r>
              <a:rPr lang="en-US" sz="2800" dirty="0" smtClean="0"/>
              <a:t>to be true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ABC Murder Mystery Continued</a:t>
            </a:r>
            <a:endParaRPr lang="en-US" dirty="0"/>
          </a:p>
        </p:txBody>
      </p:sp>
      <p:sp>
        <p:nvSpPr>
          <p:cNvPr id="3" name="Content Placeholder 2"/>
          <p:cNvSpPr>
            <a:spLocks noGrp="1"/>
          </p:cNvSpPr>
          <p:nvPr>
            <p:ph idx="1"/>
          </p:nvPr>
        </p:nvSpPr>
        <p:spPr>
          <a:xfrm>
            <a:off x="152400" y="685800"/>
            <a:ext cx="8839200" cy="2819400"/>
          </a:xfrm>
        </p:spPr>
        <p:txBody>
          <a:bodyPr>
            <a:normAutofit lnSpcReduction="10000"/>
          </a:bodyPr>
          <a:lstStyle/>
          <a:p>
            <a:pPr>
              <a:lnSpc>
                <a:spcPct val="90000"/>
              </a:lnSpc>
            </a:pPr>
            <a:r>
              <a:rPr lang="en-US" dirty="0" smtClean="0"/>
              <a:t>We know that A is the only heir of the victim</a:t>
            </a:r>
          </a:p>
          <a:p>
            <a:pPr lvl="1">
              <a:lnSpc>
                <a:spcPct val="90000"/>
              </a:lnSpc>
            </a:pPr>
            <a:r>
              <a:rPr lang="en-US" dirty="0" smtClean="0"/>
              <a:t>and </a:t>
            </a:r>
            <a:r>
              <a:rPr lang="en-US" dirty="0" smtClean="0"/>
              <a:t>we have no knowledge that the victim was poor</a:t>
            </a:r>
          </a:p>
          <a:p>
            <a:pPr>
              <a:lnSpc>
                <a:spcPct val="90000"/>
              </a:lnSpc>
            </a:pPr>
            <a:r>
              <a:rPr lang="en-US" dirty="0" smtClean="0"/>
              <a:t>We know that B is an enemy of the victim</a:t>
            </a:r>
          </a:p>
          <a:p>
            <a:pPr>
              <a:lnSpc>
                <a:spcPct val="90000"/>
              </a:lnSpc>
            </a:pPr>
            <a:r>
              <a:rPr lang="en-US" dirty="0" smtClean="0"/>
              <a:t>We </a:t>
            </a:r>
            <a:r>
              <a:rPr lang="en-US" dirty="0" smtClean="0"/>
              <a:t>know that C is a rivalry in business of the victim</a:t>
            </a:r>
          </a:p>
          <a:p>
            <a:pPr>
              <a:lnSpc>
                <a:spcPct val="90000"/>
              </a:lnSpc>
            </a:pPr>
            <a:r>
              <a:rPr lang="en-US" dirty="0" smtClean="0"/>
              <a:t>Currently, we have no evidence of alibis</a:t>
            </a:r>
            <a:endParaRPr lang="en-US" dirty="0" smtClean="0"/>
          </a:p>
        </p:txBody>
      </p:sp>
      <p:pic>
        <p:nvPicPr>
          <p:cNvPr id="1026" name="Picture 2"/>
          <p:cNvPicPr>
            <a:picLocks noChangeAspect="1" noChangeArrowheads="1"/>
          </p:cNvPicPr>
          <p:nvPr/>
        </p:nvPicPr>
        <p:blipFill>
          <a:blip r:embed="rId2"/>
          <a:srcRect/>
          <a:stretch>
            <a:fillRect/>
          </a:stretch>
        </p:blipFill>
        <p:spPr bwMode="auto">
          <a:xfrm>
            <a:off x="2895600" y="3505200"/>
            <a:ext cx="5873546" cy="2057400"/>
          </a:xfrm>
          <a:prstGeom prst="rect">
            <a:avLst/>
          </a:prstGeom>
          <a:noFill/>
          <a:ln w="9525">
            <a:noFill/>
            <a:miter lim="800000"/>
            <a:headEnd/>
            <a:tailEnd/>
          </a:ln>
          <a:effectLst/>
        </p:spPr>
      </p:pic>
      <p:sp>
        <p:nvSpPr>
          <p:cNvPr id="5" name="TextBox 4"/>
          <p:cNvSpPr txBox="1"/>
          <p:nvPr/>
        </p:nvSpPr>
        <p:spPr>
          <a:xfrm>
            <a:off x="0" y="3995678"/>
            <a:ext cx="2895600" cy="2862322"/>
          </a:xfrm>
          <a:prstGeom prst="rect">
            <a:avLst/>
          </a:prstGeom>
          <a:noFill/>
        </p:spPr>
        <p:txBody>
          <a:bodyPr wrap="square" rtlCol="0">
            <a:spAutoFit/>
          </a:bodyPr>
          <a:lstStyle/>
          <a:p>
            <a:r>
              <a:rPr lang="en-US" sz="2000" dirty="0" smtClean="0">
                <a:latin typeface="Times New Roman" pitchFamily="18" charset="0"/>
                <a:cs typeface="Times New Roman" pitchFamily="18" charset="0"/>
              </a:rPr>
              <a:t>* denotes evidence directly supported by input</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denotes IN evidence (must be true)</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denotes OUT evidence (assumed false)</a:t>
            </a:r>
            <a:endParaRPr lang="en-US" sz="2000" dirty="0">
              <a:latin typeface="Times New Roman" pitchFamily="18" charset="0"/>
              <a:cs typeface="Times New Roman" pitchFamily="18" charset="0"/>
            </a:endParaRPr>
          </a:p>
        </p:txBody>
      </p:sp>
      <p:sp>
        <p:nvSpPr>
          <p:cNvPr id="6" name="TextBox 5"/>
          <p:cNvSpPr txBox="1"/>
          <p:nvPr/>
        </p:nvSpPr>
        <p:spPr>
          <a:xfrm>
            <a:off x="3200400" y="5715000"/>
            <a:ext cx="5715000" cy="1015663"/>
          </a:xfrm>
          <a:prstGeom prst="rect">
            <a:avLst/>
          </a:prstGeom>
          <a:noFill/>
        </p:spPr>
        <p:txBody>
          <a:bodyPr wrap="square" rtlCol="0">
            <a:spAutoFit/>
          </a:bodyPr>
          <a:lstStyle/>
          <a:p>
            <a:r>
              <a:rPr lang="en-US" sz="2000" dirty="0" smtClean="0">
                <a:latin typeface="Times New Roman" pitchFamily="18" charset="0"/>
                <a:cs typeface="Times New Roman" pitchFamily="18" charset="0"/>
              </a:rPr>
              <a:t>Since we have no evidence of an alibi for any of A, B, C, and because each is a known heir/enemy/rival, we conclude all three are suspects</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New Evidence Comes To Light</a:t>
            </a:r>
            <a:endParaRPr lang="en-US" dirty="0"/>
          </a:p>
        </p:txBody>
      </p:sp>
      <p:sp>
        <p:nvSpPr>
          <p:cNvPr id="3" name="Content Placeholder 2"/>
          <p:cNvSpPr>
            <a:spLocks noGrp="1"/>
          </p:cNvSpPr>
          <p:nvPr>
            <p:ph idx="1"/>
          </p:nvPr>
        </p:nvSpPr>
        <p:spPr>
          <a:xfrm>
            <a:off x="228600" y="762001"/>
            <a:ext cx="8915400" cy="2819399"/>
          </a:xfrm>
        </p:spPr>
        <p:txBody>
          <a:bodyPr>
            <a:normAutofit fontScale="92500"/>
          </a:bodyPr>
          <a:lstStyle/>
          <a:p>
            <a:pPr>
              <a:lnSpc>
                <a:spcPct val="90000"/>
              </a:lnSpc>
            </a:pPr>
            <a:r>
              <a:rPr lang="en-US" dirty="0" smtClean="0"/>
              <a:t>Abbott produces evidence that he was out of town </a:t>
            </a:r>
          </a:p>
          <a:p>
            <a:pPr lvl="1">
              <a:lnSpc>
                <a:spcPct val="90000"/>
              </a:lnSpc>
            </a:pPr>
            <a:r>
              <a:rPr lang="en-US" dirty="0" smtClean="0"/>
              <a:t>his signature is found in the hotel registry of a respectable hotel in Albany, NY</a:t>
            </a:r>
          </a:p>
          <a:p>
            <a:pPr>
              <a:lnSpc>
                <a:spcPct val="90000"/>
              </a:lnSpc>
            </a:pPr>
            <a:r>
              <a:rPr lang="en-US" dirty="0" smtClean="0"/>
              <a:t>Babbitt’s brother-in-law signs an affidavit stating that Babbitt did in fact spend the weekend with him</a:t>
            </a:r>
          </a:p>
          <a:p>
            <a:pPr lvl="1">
              <a:lnSpc>
                <a:spcPct val="90000"/>
              </a:lnSpc>
            </a:pPr>
            <a:r>
              <a:rPr lang="en-US" dirty="0" smtClean="0"/>
              <a:t>B has an alibi (not in town) and is no longer a suspect</a:t>
            </a:r>
          </a:p>
        </p:txBody>
      </p:sp>
      <p:pic>
        <p:nvPicPr>
          <p:cNvPr id="2051" name="Picture 3"/>
          <p:cNvPicPr>
            <a:picLocks noChangeAspect="1" noChangeArrowheads="1"/>
          </p:cNvPicPr>
          <p:nvPr/>
        </p:nvPicPr>
        <p:blipFill>
          <a:blip r:embed="rId2"/>
          <a:srcRect/>
          <a:stretch>
            <a:fillRect/>
          </a:stretch>
        </p:blipFill>
        <p:spPr bwMode="auto">
          <a:xfrm>
            <a:off x="3334624" y="3429001"/>
            <a:ext cx="5809376" cy="3429000"/>
          </a:xfrm>
          <a:prstGeom prst="rect">
            <a:avLst/>
          </a:prstGeom>
          <a:noFill/>
          <a:ln w="9525">
            <a:noFill/>
            <a:miter lim="800000"/>
            <a:headEnd/>
            <a:tailEnd/>
          </a:ln>
          <a:effectLst/>
        </p:spPr>
      </p:pic>
      <p:sp>
        <p:nvSpPr>
          <p:cNvPr id="6" name="TextBox 5"/>
          <p:cNvSpPr txBox="1"/>
          <p:nvPr/>
        </p:nvSpPr>
        <p:spPr>
          <a:xfrm>
            <a:off x="0" y="3380125"/>
            <a:ext cx="2895600" cy="3477875"/>
          </a:xfrm>
          <a:prstGeom prst="rect">
            <a:avLst/>
          </a:prstGeom>
          <a:noFill/>
        </p:spPr>
        <p:txBody>
          <a:bodyPr wrap="square" rtlCol="0">
            <a:spAutoFit/>
          </a:bodyPr>
          <a:lstStyle/>
          <a:p>
            <a:r>
              <a:rPr lang="en-US" sz="2200" dirty="0" smtClean="0">
                <a:latin typeface="Times New Roman" pitchFamily="18" charset="0"/>
                <a:cs typeface="Times New Roman" pitchFamily="18" charset="0"/>
              </a:rPr>
              <a:t>We have an alibi for A changing the  assumption to true and therefore ruling him out as a suspect</a:t>
            </a:r>
          </a:p>
          <a:p>
            <a:endParaRPr lang="en-US" sz="2200" dirty="0">
              <a:latin typeface="Times New Roman" pitchFamily="18" charset="0"/>
              <a:cs typeface="Times New Roman" pitchFamily="18" charset="0"/>
            </a:endParaRPr>
          </a:p>
          <a:p>
            <a:r>
              <a:rPr lang="en-US" sz="2200" dirty="0" smtClean="0">
                <a:latin typeface="Times New Roman" pitchFamily="18" charset="0"/>
                <a:cs typeface="Times New Roman" pitchFamily="18" charset="0"/>
              </a:rPr>
              <a:t>Similarly for B, but there is no change made to C, so C remains a suspect</a:t>
            </a:r>
            <a:endParaRPr lang="en-US"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And Finally</a:t>
            </a:r>
            <a:endParaRPr lang="en-US" dirty="0"/>
          </a:p>
        </p:txBody>
      </p:sp>
      <p:sp>
        <p:nvSpPr>
          <p:cNvPr id="3" name="Content Placeholder 2"/>
          <p:cNvSpPr>
            <a:spLocks noGrp="1"/>
          </p:cNvSpPr>
          <p:nvPr>
            <p:ph idx="1"/>
          </p:nvPr>
        </p:nvSpPr>
        <p:spPr>
          <a:xfrm>
            <a:off x="228600" y="609600"/>
            <a:ext cx="8686800" cy="2590801"/>
          </a:xfrm>
        </p:spPr>
        <p:txBody>
          <a:bodyPr>
            <a:normAutofit fontScale="85000" lnSpcReduction="20000"/>
          </a:bodyPr>
          <a:lstStyle/>
          <a:p>
            <a:pPr>
              <a:lnSpc>
                <a:spcPct val="90000"/>
              </a:lnSpc>
            </a:pPr>
            <a:r>
              <a:rPr lang="en-US" dirty="0" smtClean="0"/>
              <a:t>B’s brother-in-law has a criminal record for perjury, so he is a known liar</a:t>
            </a:r>
          </a:p>
          <a:p>
            <a:pPr lvl="1">
              <a:lnSpc>
                <a:spcPct val="90000"/>
              </a:lnSpc>
            </a:pPr>
            <a:r>
              <a:rPr lang="en-US" dirty="0" smtClean="0"/>
              <a:t>thus, B’s alibi is not valid and B again becomes a suspect</a:t>
            </a:r>
          </a:p>
          <a:p>
            <a:r>
              <a:rPr lang="en-US" dirty="0" smtClean="0"/>
              <a:t>A friend of C’s produces a photograph of C at the meet, shown with the winner</a:t>
            </a:r>
          </a:p>
          <a:p>
            <a:pPr lvl="1"/>
            <a:r>
              <a:rPr lang="en-US" dirty="0" smtClean="0"/>
              <a:t>the photograph supports C’s claim that he was not in town and therefore is a valid alibi, C is no longer a suspect</a:t>
            </a:r>
          </a:p>
          <a:p>
            <a:endParaRPr lang="en-US" dirty="0" smtClean="0"/>
          </a:p>
          <a:p>
            <a:endParaRPr lang="en-US" dirty="0"/>
          </a:p>
        </p:txBody>
      </p:sp>
      <p:pic>
        <p:nvPicPr>
          <p:cNvPr id="3076" name="Picture 4"/>
          <p:cNvPicPr>
            <a:picLocks noChangeAspect="1" noChangeArrowheads="1"/>
          </p:cNvPicPr>
          <p:nvPr/>
        </p:nvPicPr>
        <p:blipFill>
          <a:blip r:embed="rId2"/>
          <a:srcRect/>
          <a:stretch>
            <a:fillRect/>
          </a:stretch>
        </p:blipFill>
        <p:spPr bwMode="auto">
          <a:xfrm>
            <a:off x="1952624" y="3048000"/>
            <a:ext cx="7191376" cy="3810000"/>
          </a:xfrm>
          <a:prstGeom prst="rect">
            <a:avLst/>
          </a:prstGeom>
          <a:noFill/>
          <a:ln w="9525">
            <a:noFill/>
            <a:miter lim="800000"/>
            <a:headEnd/>
            <a:tailEnd/>
          </a:ln>
          <a:effectLst/>
        </p:spPr>
      </p:pic>
      <p:sp>
        <p:nvSpPr>
          <p:cNvPr id="7" name="TextBox 6"/>
          <p:cNvSpPr txBox="1"/>
          <p:nvPr/>
        </p:nvSpPr>
        <p:spPr>
          <a:xfrm>
            <a:off x="0" y="3886200"/>
            <a:ext cx="1975156" cy="1723549"/>
          </a:xfrm>
          <a:prstGeom prst="rect">
            <a:avLst/>
          </a:prstGeom>
          <a:noFill/>
        </p:spPr>
        <p:txBody>
          <a:bodyPr wrap="none" rtlCol="0">
            <a:spAutoFit/>
          </a:bodyPr>
          <a:lstStyle/>
          <a:p>
            <a:r>
              <a:rPr lang="en-US" sz="2200" dirty="0" smtClean="0">
                <a:latin typeface="Times New Roman" pitchFamily="18" charset="0"/>
                <a:cs typeface="Times New Roman" pitchFamily="18" charset="0"/>
              </a:rPr>
              <a:t>With these final</a:t>
            </a:r>
          </a:p>
          <a:p>
            <a:r>
              <a:rPr lang="en-US" sz="2200" dirty="0" smtClean="0">
                <a:latin typeface="Times New Roman" pitchFamily="18" charset="0"/>
                <a:cs typeface="Times New Roman" pitchFamily="18" charset="0"/>
              </a:rPr>
              <a:t>modifications, </a:t>
            </a:r>
          </a:p>
          <a:p>
            <a:r>
              <a:rPr lang="en-US" sz="2200" dirty="0" smtClean="0">
                <a:latin typeface="Times New Roman" pitchFamily="18" charset="0"/>
                <a:cs typeface="Times New Roman" pitchFamily="18" charset="0"/>
              </a:rPr>
              <a:t>B becomes our </a:t>
            </a:r>
          </a:p>
          <a:p>
            <a:r>
              <a:rPr lang="en-US" sz="2200" dirty="0" smtClean="0">
                <a:latin typeface="Times New Roman" pitchFamily="18" charset="0"/>
                <a:cs typeface="Times New Roman" pitchFamily="18" charset="0"/>
              </a:rPr>
              <a:t>only suspect</a:t>
            </a: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dirty="0" smtClean="0"/>
              <a:t>Assumption-based TMS (ATMS)</a:t>
            </a:r>
            <a:endParaRPr lang="en-US" dirty="0"/>
          </a:p>
        </p:txBody>
      </p:sp>
      <p:sp>
        <p:nvSpPr>
          <p:cNvPr id="3" name="Content Placeholder 2"/>
          <p:cNvSpPr>
            <a:spLocks noGrp="1"/>
          </p:cNvSpPr>
          <p:nvPr>
            <p:ph idx="1"/>
          </p:nvPr>
        </p:nvSpPr>
        <p:spPr>
          <a:xfrm>
            <a:off x="152400" y="685800"/>
            <a:ext cx="8839200" cy="6172200"/>
          </a:xfrm>
        </p:spPr>
        <p:txBody>
          <a:bodyPr>
            <a:normAutofit fontScale="92500" lnSpcReduction="10000"/>
          </a:bodyPr>
          <a:lstStyle/>
          <a:p>
            <a:r>
              <a:rPr lang="en-US" dirty="0" smtClean="0"/>
              <a:t>The ATMS is the same as a JTMS with two minor changes</a:t>
            </a:r>
          </a:p>
          <a:p>
            <a:pPr lvl="1"/>
            <a:r>
              <a:rPr lang="en-US" dirty="0" smtClean="0"/>
              <a:t>assumptions can fall into two categories </a:t>
            </a:r>
          </a:p>
          <a:p>
            <a:pPr lvl="2"/>
            <a:r>
              <a:rPr lang="en-US" dirty="0" smtClean="0"/>
              <a:t>universally accepted as true </a:t>
            </a:r>
          </a:p>
          <a:p>
            <a:pPr lvl="2"/>
            <a:r>
              <a:rPr lang="en-US" dirty="0" smtClean="0"/>
              <a:t>those that the problem solver is assuming are true but may be retracted (thus, universal assumptions are introduced here)</a:t>
            </a:r>
          </a:p>
          <a:p>
            <a:pPr lvl="1"/>
            <a:r>
              <a:rPr lang="en-US" dirty="0" smtClean="0"/>
              <a:t>evidence is no longer enumerated as + or -, instead they make up sets of premises</a:t>
            </a:r>
          </a:p>
          <a:p>
            <a:r>
              <a:rPr lang="en-US" dirty="0" smtClean="0"/>
              <a:t>Although the latter difference seems irrelevant, it permits the ATMS to entertain </a:t>
            </a:r>
            <a:r>
              <a:rPr lang="en-US" i="1" dirty="0" smtClean="0"/>
              <a:t>multiple </a:t>
            </a:r>
            <a:r>
              <a:rPr lang="en-US" dirty="0" smtClean="0"/>
              <a:t>belief states at once by changing the assumptions</a:t>
            </a:r>
          </a:p>
          <a:p>
            <a:pPr lvl="1"/>
            <a:r>
              <a:rPr lang="en-US" dirty="0" smtClean="0"/>
              <a:t>that is, by taking a set of premises and seeing what happens if these assumptions are false</a:t>
            </a:r>
          </a:p>
          <a:p>
            <a:pPr lvl="1"/>
            <a:r>
              <a:rPr lang="en-US" dirty="0" smtClean="0"/>
              <a:t>there is no single state of the ATMS but instead different subsets of beliefs that can be examined</a:t>
            </a:r>
          </a:p>
          <a:p>
            <a:pPr lvl="1"/>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Example ATMS</a:t>
            </a:r>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762000"/>
            <a:ext cx="7391400"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857500"/>
            <a:ext cx="61722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28600" y="4191000"/>
            <a:ext cx="2448106" cy="1015663"/>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Dependencies among </a:t>
            </a:r>
          </a:p>
          <a:p>
            <a:r>
              <a:rPr lang="en-US" sz="2000" dirty="0" smtClean="0">
                <a:latin typeface="Times New Roman" panose="02020603050405020304" pitchFamily="18" charset="0"/>
                <a:cs typeface="Times New Roman" panose="02020603050405020304" pitchFamily="18" charset="0"/>
              </a:rPr>
              <a:t>premises</a:t>
            </a:r>
          </a:p>
          <a:p>
            <a:endParaRPr lang="en-US" sz="2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09550" y="5005249"/>
            <a:ext cx="2319866" cy="1754326"/>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The currently possible</a:t>
            </a:r>
          </a:p>
          <a:p>
            <a:r>
              <a:rPr lang="en-US" dirty="0">
                <a:latin typeface="Times New Roman" panose="02020603050405020304" pitchFamily="18" charset="0"/>
                <a:cs typeface="Times New Roman" panose="02020603050405020304" pitchFamily="18" charset="0"/>
              </a:rPr>
              <a:t>belief states (the </a:t>
            </a:r>
          </a:p>
          <a:p>
            <a:r>
              <a:rPr lang="en-US" dirty="0">
                <a:latin typeface="Times New Roman" panose="02020603050405020304" pitchFamily="18" charset="0"/>
                <a:cs typeface="Times New Roman" panose="02020603050405020304" pitchFamily="18" charset="0"/>
              </a:rPr>
              <a:t>collection of premises</a:t>
            </a:r>
          </a:p>
          <a:p>
            <a:r>
              <a:rPr lang="en-US" dirty="0">
                <a:latin typeface="Times New Roman" panose="02020603050405020304" pitchFamily="18" charset="0"/>
                <a:cs typeface="Times New Roman" panose="02020603050405020304" pitchFamily="18" charset="0"/>
              </a:rPr>
              <a:t>that can be considered</a:t>
            </a:r>
          </a:p>
          <a:p>
            <a:r>
              <a:rPr lang="en-US" dirty="0">
                <a:latin typeface="Times New Roman" panose="02020603050405020304" pitchFamily="18" charset="0"/>
                <a:cs typeface="Times New Roman" panose="02020603050405020304" pitchFamily="18" charset="0"/>
              </a:rPr>
              <a:t>true at this at this time)</a:t>
            </a:r>
          </a:p>
          <a:p>
            <a:endParaRPr lang="en-US" dirty="0"/>
          </a:p>
        </p:txBody>
      </p:sp>
    </p:spTree>
    <p:extLst>
      <p:ext uri="{BB962C8B-B14F-4D97-AF65-F5344CB8AC3E}">
        <p14:creationId xmlns:p14="http://schemas.microsoft.com/office/powerpoint/2010/main" val="335312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Abduction</a:t>
            </a:r>
            <a:endParaRPr lang="en-US" dirty="0"/>
          </a:p>
        </p:txBody>
      </p:sp>
      <p:sp>
        <p:nvSpPr>
          <p:cNvPr id="3" name="Content Placeholder 2"/>
          <p:cNvSpPr>
            <a:spLocks noGrp="1"/>
          </p:cNvSpPr>
          <p:nvPr>
            <p:ph idx="1"/>
          </p:nvPr>
        </p:nvSpPr>
        <p:spPr>
          <a:xfrm>
            <a:off x="228600" y="609600"/>
            <a:ext cx="8763000" cy="6248400"/>
          </a:xfrm>
        </p:spPr>
        <p:txBody>
          <a:bodyPr>
            <a:normAutofit fontScale="92500" lnSpcReduction="10000"/>
          </a:bodyPr>
          <a:lstStyle/>
          <a:p>
            <a:r>
              <a:rPr lang="en-US" dirty="0" smtClean="0"/>
              <a:t>In traditional logic, Modus Ponens tell us that if we have</a:t>
            </a:r>
          </a:p>
          <a:p>
            <a:pPr lvl="1"/>
            <a:r>
              <a:rPr lang="en-US" dirty="0" smtClean="0"/>
              <a:t>A </a:t>
            </a:r>
            <a:r>
              <a:rPr lang="en-US" dirty="0" smtClean="0">
                <a:sym typeface="Wingdings" pitchFamily="2" charset="2"/>
              </a:rPr>
              <a:t> B</a:t>
            </a:r>
          </a:p>
          <a:p>
            <a:pPr lvl="1"/>
            <a:r>
              <a:rPr lang="en-US" dirty="0" smtClean="0">
                <a:sym typeface="Wingdings" pitchFamily="2" charset="2"/>
              </a:rPr>
              <a:t>A</a:t>
            </a:r>
          </a:p>
          <a:p>
            <a:pPr lvl="1"/>
            <a:r>
              <a:rPr lang="en-US" dirty="0" smtClean="0">
                <a:sym typeface="Wingdings" pitchFamily="2" charset="2"/>
              </a:rPr>
              <a:t>we conclude B</a:t>
            </a:r>
          </a:p>
          <a:p>
            <a:r>
              <a:rPr lang="en-US" dirty="0" smtClean="0">
                <a:sym typeface="Wingdings" pitchFamily="2" charset="2"/>
              </a:rPr>
              <a:t>In abduction, we have instead</a:t>
            </a:r>
          </a:p>
          <a:p>
            <a:pPr lvl="1"/>
            <a:r>
              <a:rPr lang="en-US" dirty="0" smtClean="0">
                <a:sym typeface="Wingdings" pitchFamily="2" charset="2"/>
              </a:rPr>
              <a:t>A  B</a:t>
            </a:r>
          </a:p>
          <a:p>
            <a:pPr lvl="1"/>
            <a:r>
              <a:rPr lang="en-US" dirty="0" smtClean="0">
                <a:sym typeface="Wingdings" pitchFamily="2" charset="2"/>
              </a:rPr>
              <a:t>B</a:t>
            </a:r>
          </a:p>
          <a:p>
            <a:pPr lvl="1"/>
            <a:r>
              <a:rPr lang="en-US" dirty="0" smtClean="0">
                <a:sym typeface="Wingdings" pitchFamily="2" charset="2"/>
              </a:rPr>
              <a:t>we conclude A</a:t>
            </a:r>
          </a:p>
          <a:p>
            <a:r>
              <a:rPr lang="en-US" dirty="0" smtClean="0">
                <a:sym typeface="Wingdings" pitchFamily="2" charset="2"/>
              </a:rPr>
              <a:t>The idea here is that we are saying “A can cause B”, “B happened”, we conclude “A was its cause”</a:t>
            </a:r>
          </a:p>
          <a:p>
            <a:pPr lvl="1"/>
            <a:r>
              <a:rPr lang="en-US" dirty="0" smtClean="0">
                <a:sym typeface="Wingdings" pitchFamily="2" charset="2"/>
              </a:rPr>
              <a:t>this form of reasoning is useful for diagnosis (as an example) but it is not truth-preserving</a:t>
            </a:r>
            <a:r>
              <a:rPr lang="en-US" dirty="0">
                <a:sym typeface="Wingdings" pitchFamily="2" charset="2"/>
              </a:rPr>
              <a:t>	</a:t>
            </a:r>
            <a:endParaRPr lang="en-US" dirty="0" smtClean="0">
              <a:sym typeface="Wingdings" pitchFamily="2" charset="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Using Abductive Reasoning</a:t>
            </a:r>
            <a:endParaRPr lang="en-US" dirty="0"/>
          </a:p>
        </p:txBody>
      </p:sp>
      <p:sp>
        <p:nvSpPr>
          <p:cNvPr id="3" name="Content Placeholder 2"/>
          <p:cNvSpPr>
            <a:spLocks noGrp="1"/>
          </p:cNvSpPr>
          <p:nvPr>
            <p:ph idx="1"/>
          </p:nvPr>
        </p:nvSpPr>
        <p:spPr>
          <a:xfrm>
            <a:off x="228600" y="1143000"/>
            <a:ext cx="8763000" cy="5562600"/>
          </a:xfrm>
        </p:spPr>
        <p:txBody>
          <a:bodyPr>
            <a:normAutofit fontScale="92500" lnSpcReduction="20000"/>
          </a:bodyPr>
          <a:lstStyle/>
          <a:p>
            <a:r>
              <a:rPr lang="en-US" dirty="0" smtClean="0">
                <a:sym typeface="Wingdings" pitchFamily="2" charset="2"/>
              </a:rPr>
              <a:t>We </a:t>
            </a:r>
            <a:r>
              <a:rPr lang="en-US" dirty="0">
                <a:sym typeface="Wingdings" pitchFamily="2" charset="2"/>
              </a:rPr>
              <a:t>know that if the battery has lost its charge then the car won’t start </a:t>
            </a:r>
          </a:p>
          <a:p>
            <a:pPr lvl="1"/>
            <a:r>
              <a:rPr lang="en-US" dirty="0">
                <a:sym typeface="Wingdings" pitchFamily="2" charset="2"/>
              </a:rPr>
              <a:t>if the car doesn’t start, we can conclude that the battery lost its charge</a:t>
            </a:r>
          </a:p>
          <a:p>
            <a:r>
              <a:rPr lang="en-US" dirty="0" smtClean="0">
                <a:sym typeface="Wingdings" pitchFamily="2" charset="2"/>
              </a:rPr>
              <a:t>The </a:t>
            </a:r>
            <a:r>
              <a:rPr lang="en-US" dirty="0">
                <a:sym typeface="Wingdings" pitchFamily="2" charset="2"/>
              </a:rPr>
              <a:t>reason this isn’t truth preserving is because there are </a:t>
            </a:r>
            <a:r>
              <a:rPr lang="en-US" i="1" dirty="0">
                <a:sym typeface="Wingdings" pitchFamily="2" charset="2"/>
              </a:rPr>
              <a:t>other </a:t>
            </a:r>
            <a:r>
              <a:rPr lang="en-US" dirty="0">
                <a:sym typeface="Wingdings" pitchFamily="2" charset="2"/>
              </a:rPr>
              <a:t>possible causes for the car not starting (bad starter, no fuel, bad carburetor, </a:t>
            </a:r>
            <a:r>
              <a:rPr lang="en-US" dirty="0" err="1">
                <a:sym typeface="Wingdings" pitchFamily="2" charset="2"/>
              </a:rPr>
              <a:t>etc</a:t>
            </a:r>
            <a:r>
              <a:rPr lang="en-US" dirty="0">
                <a:sym typeface="Wingdings" pitchFamily="2" charset="2"/>
              </a:rPr>
              <a:t>)</a:t>
            </a:r>
            <a:endParaRPr lang="en-US" dirty="0"/>
          </a:p>
          <a:p>
            <a:r>
              <a:rPr lang="en-US" dirty="0" smtClean="0"/>
              <a:t>In order to justify our answer, we should examine other causes for the car not starting and disprove those</a:t>
            </a:r>
          </a:p>
          <a:p>
            <a:pPr lvl="1"/>
            <a:r>
              <a:rPr lang="en-US" dirty="0" smtClean="0"/>
              <a:t>we know there is gas in the car</a:t>
            </a:r>
          </a:p>
          <a:p>
            <a:pPr lvl="1"/>
            <a:r>
              <a:rPr lang="en-US" dirty="0" smtClean="0"/>
              <a:t>we know the engine is cranking</a:t>
            </a:r>
          </a:p>
          <a:p>
            <a:pPr lvl="1"/>
            <a:r>
              <a:rPr lang="en-US" dirty="0" smtClean="0"/>
              <a:t>the car was running yesterday</a:t>
            </a:r>
          </a:p>
          <a:p>
            <a:pPr lvl="1"/>
            <a:r>
              <a:rPr lang="en-US" dirty="0" err="1" smtClean="0"/>
              <a:t>etc</a:t>
            </a:r>
            <a:endParaRPr lang="en-US" dirty="0"/>
          </a:p>
        </p:txBody>
      </p:sp>
    </p:spTree>
    <p:extLst>
      <p:ext uri="{BB962C8B-B14F-4D97-AF65-F5344CB8AC3E}">
        <p14:creationId xmlns:p14="http://schemas.microsoft.com/office/powerpoint/2010/main" val="20624404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915400" cy="1143000"/>
          </a:xfrm>
        </p:spPr>
        <p:txBody>
          <a:bodyPr>
            <a:normAutofit fontScale="90000"/>
          </a:bodyPr>
          <a:lstStyle/>
          <a:p>
            <a:r>
              <a:rPr lang="en-US" dirty="0" smtClean="0"/>
              <a:t>How Abduction Can be Truth-Preserving</a:t>
            </a:r>
            <a:endParaRPr lang="en-US" dirty="0"/>
          </a:p>
        </p:txBody>
      </p:sp>
      <p:sp>
        <p:nvSpPr>
          <p:cNvPr id="3" name="Content Placeholder 2"/>
          <p:cNvSpPr>
            <a:spLocks noGrp="1"/>
          </p:cNvSpPr>
          <p:nvPr>
            <p:ph idx="1"/>
          </p:nvPr>
        </p:nvSpPr>
        <p:spPr>
          <a:xfrm>
            <a:off x="228600" y="609600"/>
            <a:ext cx="8686800" cy="6248400"/>
          </a:xfrm>
        </p:spPr>
        <p:txBody>
          <a:bodyPr>
            <a:normAutofit fontScale="92500" lnSpcReduction="10000"/>
          </a:bodyPr>
          <a:lstStyle/>
          <a:p>
            <a:r>
              <a:rPr lang="en-US" dirty="0" smtClean="0"/>
              <a:t>We can still use abduction in a truth-preserving way, but it now takes more work:</a:t>
            </a:r>
          </a:p>
          <a:p>
            <a:pPr lvl="1"/>
            <a:r>
              <a:rPr lang="en-US" dirty="0" smtClean="0"/>
              <a:t>assume there are several causes for B:</a:t>
            </a:r>
          </a:p>
          <a:p>
            <a:pPr lvl="2"/>
            <a:r>
              <a:rPr lang="en-US" dirty="0" smtClean="0"/>
              <a:t>A1 </a:t>
            </a:r>
            <a:r>
              <a:rPr lang="en-US" dirty="0" smtClean="0">
                <a:sym typeface="Wingdings" pitchFamily="2" charset="2"/>
              </a:rPr>
              <a:t> B, A2  B, A3  B, A4  B</a:t>
            </a:r>
          </a:p>
          <a:p>
            <a:pPr lvl="1"/>
            <a:r>
              <a:rPr lang="en-US" dirty="0" smtClean="0">
                <a:sym typeface="Wingdings" pitchFamily="2" charset="2"/>
              </a:rPr>
              <a:t>we can rule out A1, A2 and A3 (that is, we introduce ~A1, ~A2, ~A3), therefore we conclude A4</a:t>
            </a:r>
          </a:p>
          <a:p>
            <a:r>
              <a:rPr lang="en-US" dirty="0" smtClean="0"/>
              <a:t>Diagnosis is commonly performed through abduction </a:t>
            </a:r>
          </a:p>
          <a:p>
            <a:pPr lvl="1"/>
            <a:r>
              <a:rPr lang="en-US" dirty="0" smtClean="0"/>
              <a:t>although in the case of a medical doctor, the possible causes A1, A2, A3, A4 are not ruled out</a:t>
            </a:r>
          </a:p>
          <a:p>
            <a:pPr lvl="1"/>
            <a:r>
              <a:rPr lang="en-US" dirty="0" smtClean="0"/>
              <a:t>but instead the doctor assigns plausibility values (likelihoods) to each of A1, A2, A3 and A4 </a:t>
            </a:r>
          </a:p>
          <a:p>
            <a:pPr lvl="1"/>
            <a:r>
              <a:rPr lang="en-US" dirty="0" smtClean="0"/>
              <a:t>how do we get these plausibility values?</a:t>
            </a:r>
          </a:p>
          <a:p>
            <a:pPr lvl="1"/>
            <a:r>
              <a:rPr lang="en-US" dirty="0" smtClean="0"/>
              <a:t>what if the </a:t>
            </a:r>
            <a:r>
              <a:rPr lang="en-US" dirty="0" err="1" smtClean="0"/>
              <a:t>plausibilities</a:t>
            </a:r>
            <a:r>
              <a:rPr lang="en-US" dirty="0" smtClean="0"/>
              <a:t> of A1, A2, A3 were all &lt; .5 but A4 was just .5, do we conclude A4?</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Set Covering</a:t>
            </a:r>
            <a:endParaRPr lang="en-US" dirty="0"/>
          </a:p>
        </p:txBody>
      </p:sp>
      <p:sp>
        <p:nvSpPr>
          <p:cNvPr id="3" name="Content Placeholder 2"/>
          <p:cNvSpPr>
            <a:spLocks noGrp="1"/>
          </p:cNvSpPr>
          <p:nvPr>
            <p:ph idx="1"/>
          </p:nvPr>
        </p:nvSpPr>
        <p:spPr>
          <a:xfrm>
            <a:off x="152400" y="609600"/>
            <a:ext cx="8763000" cy="6248400"/>
          </a:xfrm>
        </p:spPr>
        <p:txBody>
          <a:bodyPr>
            <a:normAutofit fontScale="85000" lnSpcReduction="20000"/>
          </a:bodyPr>
          <a:lstStyle/>
          <a:p>
            <a:r>
              <a:rPr lang="en-US" dirty="0" smtClean="0"/>
              <a:t>In diagnosis, there may be </a:t>
            </a:r>
            <a:r>
              <a:rPr lang="en-US" i="1" dirty="0" smtClean="0"/>
              <a:t>multiple </a:t>
            </a:r>
            <a:r>
              <a:rPr lang="en-US" dirty="0" smtClean="0"/>
              <a:t>contributing factors or multiple causes of the symptoms</a:t>
            </a:r>
          </a:p>
          <a:p>
            <a:r>
              <a:rPr lang="en-US" dirty="0" smtClean="0"/>
              <a:t>Assume that the following malfunctions (H1-H5, which we will call our hypotheses) can cause the symptoms (observations, O1-O5) as shown</a:t>
            </a:r>
          </a:p>
          <a:p>
            <a:pPr lvl="1"/>
            <a:r>
              <a:rPr lang="en-US" dirty="0" smtClean="0"/>
              <a:t>H1 </a:t>
            </a:r>
            <a:r>
              <a:rPr lang="en-US" dirty="0" smtClean="0">
                <a:sym typeface="Wingdings" pitchFamily="2" charset="2"/>
              </a:rPr>
              <a:t> O1, O2, O3		H2  O1, O4</a:t>
            </a:r>
          </a:p>
          <a:p>
            <a:pPr lvl="1"/>
            <a:r>
              <a:rPr lang="en-US" dirty="0" smtClean="0">
                <a:sym typeface="Wingdings" pitchFamily="2" charset="2"/>
              </a:rPr>
              <a:t>H3  O2, O3, O5		H4  O5</a:t>
            </a:r>
          </a:p>
          <a:p>
            <a:pPr lvl="1"/>
            <a:r>
              <a:rPr lang="en-US" dirty="0" smtClean="0">
                <a:sym typeface="Wingdings" pitchFamily="2" charset="2"/>
              </a:rPr>
              <a:t>H5  O2, O4, O5</a:t>
            </a:r>
          </a:p>
          <a:p>
            <a:r>
              <a:rPr lang="en-US" dirty="0" smtClean="0">
                <a:sym typeface="Wingdings" pitchFamily="2" charset="2"/>
              </a:rPr>
              <a:t>O1, O2 and O5 are observed, what is our best explanation?</a:t>
            </a:r>
          </a:p>
          <a:p>
            <a:pPr lvl="1"/>
            <a:r>
              <a:rPr lang="en-US" dirty="0" smtClean="0">
                <a:sym typeface="Wingdings" pitchFamily="2" charset="2"/>
              </a:rPr>
              <a:t>{H1, H4} explains them all but includes O3 (not observed)</a:t>
            </a:r>
          </a:p>
          <a:p>
            <a:pPr lvl="1"/>
            <a:r>
              <a:rPr lang="en-US" dirty="0" smtClean="0">
                <a:sym typeface="Wingdings" pitchFamily="2" charset="2"/>
              </a:rPr>
              <a:t>{H2, H5} explains them all but includes O4 (twice) (not observed)</a:t>
            </a:r>
          </a:p>
          <a:p>
            <a:pPr lvl="1"/>
            <a:r>
              <a:rPr lang="en-US" dirty="0" smtClean="0">
                <a:sym typeface="Wingdings" pitchFamily="2" charset="2"/>
              </a:rPr>
              <a:t>{H1, H3} explains them all but includes O3 (twice)</a:t>
            </a:r>
          </a:p>
          <a:p>
            <a:pPr lvl="1"/>
            <a:r>
              <a:rPr lang="en-US" dirty="0" smtClean="0">
                <a:sym typeface="Wingdings" pitchFamily="2" charset="2"/>
              </a:rPr>
              <a:t>{H1, H4, H5} explains them all but H4 is superfluous</a:t>
            </a:r>
          </a:p>
          <a:p>
            <a:r>
              <a:rPr lang="en-US" dirty="0" smtClean="0">
                <a:sym typeface="Wingdings" pitchFamily="2" charset="2"/>
              </a:rPr>
              <a:t>Mathematically, this problem is known as </a:t>
            </a:r>
            <a:r>
              <a:rPr lang="en-US" i="1" dirty="0" smtClean="0">
                <a:sym typeface="Wingdings" pitchFamily="2" charset="2"/>
              </a:rPr>
              <a:t>set covering</a:t>
            </a:r>
          </a:p>
          <a:p>
            <a:pPr lvl="1"/>
            <a:r>
              <a:rPr lang="en-US" dirty="0" smtClean="0">
                <a:sym typeface="Wingdings" pitchFamily="2" charset="2"/>
              </a:rPr>
              <a:t>abduction is a possible solution to set covering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0" y="304800"/>
            <a:ext cx="7903421"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4089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r>
              <a:rPr lang="en-US" dirty="0" err="1" smtClean="0"/>
              <a:t>Monotonicity</a:t>
            </a:r>
            <a:endParaRPr lang="en-US" dirty="0"/>
          </a:p>
        </p:txBody>
      </p:sp>
      <p:sp>
        <p:nvSpPr>
          <p:cNvPr id="3" name="Content Placeholder 2"/>
          <p:cNvSpPr>
            <a:spLocks noGrp="1"/>
          </p:cNvSpPr>
          <p:nvPr>
            <p:ph idx="1"/>
          </p:nvPr>
        </p:nvSpPr>
        <p:spPr>
          <a:xfrm>
            <a:off x="228600" y="609600"/>
            <a:ext cx="8686800" cy="6248400"/>
          </a:xfrm>
        </p:spPr>
        <p:txBody>
          <a:bodyPr>
            <a:normAutofit lnSpcReduction="10000"/>
          </a:bodyPr>
          <a:lstStyle/>
          <a:p>
            <a:r>
              <a:rPr lang="en-US" sz="3300" dirty="0" err="1" smtClean="0"/>
              <a:t>Monotonicity</a:t>
            </a:r>
            <a:r>
              <a:rPr lang="en-US" sz="3300" dirty="0" smtClean="0"/>
              <a:t> – starting with a set of axioms, assume we draw certain conclusions </a:t>
            </a:r>
          </a:p>
          <a:p>
            <a:pPr lvl="1"/>
            <a:r>
              <a:rPr lang="en-US" dirty="0" smtClean="0"/>
              <a:t>if we add new axioms, previous conclusions must remain true </a:t>
            </a:r>
          </a:p>
          <a:p>
            <a:pPr lvl="2"/>
            <a:r>
              <a:rPr lang="en-US" sz="2600" dirty="0" smtClean="0"/>
              <a:t>the knowledge space can only increase</a:t>
            </a:r>
          </a:p>
          <a:p>
            <a:pPr lvl="1"/>
            <a:r>
              <a:rPr lang="en-US" dirty="0" smtClean="0"/>
              <a:t>example:  assume that person X was murdered and through various axioms about suspects and alibis, we conclude person Y committed the murder </a:t>
            </a:r>
          </a:p>
          <a:p>
            <a:pPr lvl="2"/>
            <a:r>
              <a:rPr lang="en-US" sz="2600" dirty="0" smtClean="0"/>
              <a:t>later, if we add new evidence, our previous conclusion that Y committed the murder must remain true</a:t>
            </a:r>
          </a:p>
          <a:p>
            <a:pPr marL="800100" lvl="3" indent="-342900"/>
            <a:r>
              <a:rPr lang="en-US" sz="2800" dirty="0" smtClean="0"/>
              <a:t>obviously, the real world doesn’t work this way (assume for instance that we find that Y has a valid alibi and Z’s alibi was a person who we discovered was lying because of extortion)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430" b="2834"/>
          <a:stretch/>
        </p:blipFill>
        <p:spPr bwMode="auto">
          <a:xfrm>
            <a:off x="527987" y="38100"/>
            <a:ext cx="6416387" cy="668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82278"/>
            <a:ext cx="6024563" cy="6756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8100"/>
            <a:ext cx="5823889" cy="6721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01328"/>
            <a:ext cx="5837724" cy="6708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0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subTnLst>
                                    <p:set>
                                      <p:cBhvr override="childStyle">
                                        <p:cTn dur="1" fill="hold" display="0" masterRel="nextClick" afterEffect="1"/>
                                        <p:tgtEl>
                                          <p:spTgt spid="205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subTnLst>
                                    <p:set>
                                      <p:cBhvr override="childStyle">
                                        <p:cTn dur="1" fill="hold" display="0" masterRel="nextClick" afterEffect="1"/>
                                        <p:tgtEl>
                                          <p:spTgt spid="205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subTnLst>
                                    <p:set>
                                      <p:cBhvr override="childStyle">
                                        <p:cTn dur="1" fill="hold" display="0" masterRel="nextClick" afterEffect="1"/>
                                        <p:tgtEl>
                                          <p:spTgt spid="205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Controlling Abduction</a:t>
            </a:r>
            <a:endParaRPr lang="en-US" dirty="0"/>
          </a:p>
        </p:txBody>
      </p:sp>
      <p:sp>
        <p:nvSpPr>
          <p:cNvPr id="3" name="Content Placeholder 2"/>
          <p:cNvSpPr>
            <a:spLocks noGrp="1"/>
          </p:cNvSpPr>
          <p:nvPr>
            <p:ph idx="1"/>
          </p:nvPr>
        </p:nvSpPr>
        <p:spPr>
          <a:xfrm>
            <a:off x="228600" y="685800"/>
            <a:ext cx="8686800" cy="6172200"/>
          </a:xfrm>
        </p:spPr>
        <p:txBody>
          <a:bodyPr>
            <a:normAutofit fontScale="92500" lnSpcReduction="10000"/>
          </a:bodyPr>
          <a:lstStyle/>
          <a:p>
            <a:r>
              <a:rPr lang="en-US" dirty="0" smtClean="0"/>
              <a:t>Set covering is an NP-complete problem</a:t>
            </a:r>
          </a:p>
          <a:p>
            <a:pPr lvl="1"/>
            <a:r>
              <a:rPr lang="en-US" dirty="0" smtClean="0"/>
              <a:t>it is computationally expensive because it requires trying all combinations of subsets (of H’s) until we have a cover</a:t>
            </a:r>
          </a:p>
          <a:p>
            <a:pPr lvl="1"/>
            <a:r>
              <a:rPr lang="en-US" dirty="0" smtClean="0"/>
              <a:t>diagnosticians do not perform set covering</a:t>
            </a:r>
          </a:p>
          <a:p>
            <a:r>
              <a:rPr lang="en-US" dirty="0" smtClean="0"/>
              <a:t>Some options for set covering/abduction</a:t>
            </a:r>
          </a:p>
          <a:p>
            <a:pPr lvl="1"/>
            <a:r>
              <a:rPr lang="en-US" dirty="0" smtClean="0"/>
              <a:t>minimal explanation – the explanation with the fewest hypotheses</a:t>
            </a:r>
          </a:p>
          <a:p>
            <a:pPr lvl="1"/>
            <a:r>
              <a:rPr lang="en-US" dirty="0" smtClean="0"/>
              <a:t>parsimonious explanation – no superfluous parts</a:t>
            </a:r>
          </a:p>
          <a:p>
            <a:pPr lvl="1"/>
            <a:r>
              <a:rPr lang="en-US" dirty="0" smtClean="0"/>
              <a:t>highest rated explanation – the explanation should contain the most highly evaluated hypotheses (if we evaluate them)</a:t>
            </a:r>
          </a:p>
          <a:p>
            <a:pPr lvl="2"/>
            <a:r>
              <a:rPr lang="en-US" dirty="0" smtClean="0"/>
              <a:t>these first three combined are known as </a:t>
            </a:r>
            <a:r>
              <a:rPr lang="en-US" i="1" dirty="0" smtClean="0"/>
              <a:t>cost-based abduction</a:t>
            </a:r>
          </a:p>
          <a:p>
            <a:pPr lvl="1"/>
            <a:r>
              <a:rPr lang="en-US" dirty="0" smtClean="0"/>
              <a:t>consistent explanation – the explanation should not include hypotheses that contradict each other </a:t>
            </a:r>
          </a:p>
          <a:p>
            <a:pPr lvl="2"/>
            <a:r>
              <a:rPr lang="en-US" dirty="0" smtClean="0"/>
              <a:t>this last one is known as </a:t>
            </a:r>
            <a:r>
              <a:rPr lang="en-US" i="1" dirty="0" smtClean="0"/>
              <a:t>coherence-based abduction</a:t>
            </a: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t>Forms of Abduction</a:t>
            </a:r>
            <a:endParaRPr lang="en-US" dirty="0"/>
          </a:p>
        </p:txBody>
      </p:sp>
      <p:sp>
        <p:nvSpPr>
          <p:cNvPr id="3" name="Content Placeholder 2"/>
          <p:cNvSpPr>
            <a:spLocks noGrp="1"/>
          </p:cNvSpPr>
          <p:nvPr>
            <p:ph idx="1"/>
          </p:nvPr>
        </p:nvSpPr>
        <p:spPr>
          <a:xfrm>
            <a:off x="228600" y="609600"/>
            <a:ext cx="8686800" cy="6248400"/>
          </a:xfrm>
        </p:spPr>
        <p:txBody>
          <a:bodyPr>
            <a:normAutofit lnSpcReduction="10000"/>
          </a:bodyPr>
          <a:lstStyle/>
          <a:p>
            <a:r>
              <a:rPr lang="en-US" dirty="0" smtClean="0"/>
              <a:t>Aside from trying to build a complete and consistent explanation without superfluous parts, we often want to select the explanation that </a:t>
            </a:r>
            <a:r>
              <a:rPr lang="en-US" i="1" dirty="0" smtClean="0"/>
              <a:t>best </a:t>
            </a:r>
            <a:r>
              <a:rPr lang="en-US" dirty="0" smtClean="0"/>
              <a:t>explains the data</a:t>
            </a:r>
          </a:p>
          <a:p>
            <a:pPr lvl="1"/>
            <a:r>
              <a:rPr lang="en-US" dirty="0" smtClean="0"/>
              <a:t>this requires that we somehow gage the hypotheses in terms of their </a:t>
            </a:r>
            <a:r>
              <a:rPr lang="en-US" dirty="0" err="1" smtClean="0"/>
              <a:t>plausibilities</a:t>
            </a:r>
            <a:endParaRPr lang="en-US" dirty="0" smtClean="0"/>
          </a:p>
          <a:p>
            <a:r>
              <a:rPr lang="en-US" dirty="0" smtClean="0"/>
              <a:t>How?</a:t>
            </a:r>
          </a:p>
          <a:p>
            <a:pPr lvl="1"/>
            <a:r>
              <a:rPr lang="en-US" dirty="0" smtClean="0"/>
              <a:t>many different approaches have been taken</a:t>
            </a:r>
          </a:p>
          <a:p>
            <a:pPr lvl="2"/>
            <a:r>
              <a:rPr lang="en-US" dirty="0" smtClean="0"/>
              <a:t>certainty factors</a:t>
            </a:r>
          </a:p>
          <a:p>
            <a:pPr lvl="2"/>
            <a:r>
              <a:rPr lang="en-US" dirty="0"/>
              <a:t>fuzzy logic</a:t>
            </a:r>
          </a:p>
          <a:p>
            <a:pPr lvl="2"/>
            <a:r>
              <a:rPr lang="en-US" dirty="0" err="1" smtClean="0"/>
              <a:t>Dempster</a:t>
            </a:r>
            <a:r>
              <a:rPr lang="en-US" dirty="0" smtClean="0"/>
              <a:t> Schaeffer, Bayesian forms of reasoning</a:t>
            </a:r>
          </a:p>
          <a:p>
            <a:pPr lvl="2"/>
            <a:r>
              <a:rPr lang="en-US" dirty="0" smtClean="0"/>
              <a:t>feature based pattern matching</a:t>
            </a:r>
          </a:p>
          <a:p>
            <a:pPr lvl="2"/>
            <a:r>
              <a:rPr lang="en-US" dirty="0" smtClean="0"/>
              <a:t>neural networks</a:t>
            </a:r>
          </a:p>
          <a:p>
            <a:pPr lvl="1"/>
            <a:r>
              <a:rPr lang="en-US" dirty="0" smtClean="0"/>
              <a:t>we explore the first four of these in this chapter</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Certainty Factors</a:t>
            </a:r>
            <a:endParaRPr lang="en-US" dirty="0"/>
          </a:p>
        </p:txBody>
      </p:sp>
      <p:sp>
        <p:nvSpPr>
          <p:cNvPr id="3" name="Content Placeholder 2"/>
          <p:cNvSpPr>
            <a:spLocks noGrp="1"/>
          </p:cNvSpPr>
          <p:nvPr>
            <p:ph idx="1"/>
          </p:nvPr>
        </p:nvSpPr>
        <p:spPr>
          <a:xfrm>
            <a:off x="228600" y="609600"/>
            <a:ext cx="8763000" cy="6172200"/>
          </a:xfrm>
        </p:spPr>
        <p:txBody>
          <a:bodyPr>
            <a:normAutofit fontScale="85000" lnSpcReduction="20000"/>
          </a:bodyPr>
          <a:lstStyle/>
          <a:p>
            <a:r>
              <a:rPr lang="en-US" dirty="0" smtClean="0"/>
              <a:t>First used in the </a:t>
            </a:r>
            <a:r>
              <a:rPr lang="en-US" dirty="0" err="1" smtClean="0"/>
              <a:t>Mycin</a:t>
            </a:r>
            <a:r>
              <a:rPr lang="en-US" dirty="0" smtClean="0"/>
              <a:t> system, the idea is that we will attribute a measure of belief to any conclusion that we draw</a:t>
            </a:r>
          </a:p>
          <a:p>
            <a:pPr lvl="1"/>
            <a:r>
              <a:rPr lang="en-US" dirty="0" smtClean="0"/>
              <a:t>CF(H | E) = MB(H | E) – MD(H | E)</a:t>
            </a:r>
          </a:p>
          <a:p>
            <a:pPr lvl="2"/>
            <a:r>
              <a:rPr lang="en-US" dirty="0" smtClean="0"/>
              <a:t>certainty factor for hypothesis H given evidence E is the measure of belief we have for H minus measure of disbelief we have for H</a:t>
            </a:r>
          </a:p>
          <a:p>
            <a:pPr lvl="1"/>
            <a:r>
              <a:rPr lang="en-US" dirty="0" smtClean="0"/>
              <a:t>CFs are applied to any hypothesis that we draw by combining CFs of previous hypotheses that are used in the condition portion of the given rule and the CF given to the rule itself</a:t>
            </a:r>
          </a:p>
          <a:p>
            <a:r>
              <a:rPr lang="en-US" dirty="0" smtClean="0"/>
              <a:t>To use CFs, we need</a:t>
            </a:r>
          </a:p>
          <a:p>
            <a:pPr lvl="1"/>
            <a:r>
              <a:rPr lang="en-US" dirty="0" smtClean="0"/>
              <a:t>to annotate every rule with a CF value </a:t>
            </a:r>
          </a:p>
          <a:p>
            <a:pPr lvl="2"/>
            <a:r>
              <a:rPr lang="en-US" dirty="0" smtClean="0"/>
              <a:t>this comes from the expert</a:t>
            </a:r>
          </a:p>
          <a:p>
            <a:pPr lvl="1"/>
            <a:r>
              <a:rPr lang="en-US" dirty="0" smtClean="0"/>
              <a:t>ways to combine CFs when we use AND, OR, </a:t>
            </a:r>
            <a:r>
              <a:rPr lang="en-US" dirty="0" smtClean="0">
                <a:sym typeface="Wingdings" pitchFamily="2" charset="2"/>
              </a:rPr>
              <a:t></a:t>
            </a:r>
          </a:p>
          <a:p>
            <a:r>
              <a:rPr lang="en-US" dirty="0" smtClean="0">
                <a:sym typeface="Wingdings" pitchFamily="2" charset="2"/>
              </a:rPr>
              <a:t>Combining rules are straightforward:  </a:t>
            </a:r>
          </a:p>
          <a:p>
            <a:pPr lvl="1"/>
            <a:r>
              <a:rPr lang="en-US" dirty="0" smtClean="0">
                <a:sym typeface="Wingdings" pitchFamily="2" charset="2"/>
              </a:rPr>
              <a:t>for AND use min</a:t>
            </a:r>
          </a:p>
          <a:p>
            <a:pPr lvl="1"/>
            <a:r>
              <a:rPr lang="en-US" dirty="0" smtClean="0">
                <a:sym typeface="Wingdings" pitchFamily="2" charset="2"/>
              </a:rPr>
              <a:t>for OR use </a:t>
            </a:r>
            <a:r>
              <a:rPr lang="en-US" dirty="0" smtClean="0">
                <a:sym typeface="Wingdings" pitchFamily="2" charset="2"/>
              </a:rPr>
              <a:t>max</a:t>
            </a:r>
          </a:p>
          <a:p>
            <a:pPr lvl="1"/>
            <a:r>
              <a:rPr lang="en-US" dirty="0" smtClean="0">
                <a:sym typeface="Wingdings" pitchFamily="2" charset="2"/>
              </a:rPr>
              <a:t>for NOT, use 1 – value (if A is .3, then NOT A is .7)</a:t>
            </a:r>
            <a:endParaRPr lang="en-US" dirty="0" smtClean="0">
              <a:sym typeface="Wingdings" pitchFamily="2" charset="2"/>
            </a:endParaRPr>
          </a:p>
          <a:p>
            <a:pPr lvl="1"/>
            <a:r>
              <a:rPr lang="en-US" dirty="0" smtClean="0">
                <a:sym typeface="Wingdings" pitchFamily="2" charset="2"/>
              </a:rPr>
              <a:t>for  use * (multiplication)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990600"/>
            <a:ext cx="3810000" cy="1143000"/>
          </a:xfrm>
        </p:spPr>
        <p:txBody>
          <a:bodyPr/>
          <a:lstStyle/>
          <a:p>
            <a:r>
              <a:rPr lang="en-US" dirty="0" smtClean="0"/>
              <a:t>CF Example</a:t>
            </a:r>
            <a:endParaRPr lang="en-US" dirty="0"/>
          </a:p>
        </p:txBody>
      </p:sp>
      <p:sp>
        <p:nvSpPr>
          <p:cNvPr id="3" name="Content Placeholder 2"/>
          <p:cNvSpPr>
            <a:spLocks noGrp="1"/>
          </p:cNvSpPr>
          <p:nvPr>
            <p:ph idx="1"/>
          </p:nvPr>
        </p:nvSpPr>
        <p:spPr>
          <a:xfrm>
            <a:off x="152400" y="152400"/>
            <a:ext cx="8839200" cy="6553200"/>
          </a:xfrm>
        </p:spPr>
        <p:txBody>
          <a:bodyPr>
            <a:normAutofit fontScale="92500" lnSpcReduction="20000"/>
          </a:bodyPr>
          <a:lstStyle/>
          <a:p>
            <a:r>
              <a:rPr lang="en-US" dirty="0" smtClean="0"/>
              <a:t>Assume we have the following rules:</a:t>
            </a:r>
          </a:p>
          <a:p>
            <a:pPr lvl="1"/>
            <a:r>
              <a:rPr lang="en-US" dirty="0" smtClean="0"/>
              <a:t>A </a:t>
            </a:r>
            <a:r>
              <a:rPr lang="en-US" dirty="0" smtClean="0">
                <a:sym typeface="Wingdings" pitchFamily="2" charset="2"/>
              </a:rPr>
              <a:t> B (.7)</a:t>
            </a:r>
          </a:p>
          <a:p>
            <a:pPr lvl="1"/>
            <a:r>
              <a:rPr lang="en-US" dirty="0" smtClean="0">
                <a:sym typeface="Wingdings" pitchFamily="2" charset="2"/>
              </a:rPr>
              <a:t>A  C (.4)</a:t>
            </a:r>
          </a:p>
          <a:p>
            <a:pPr lvl="1"/>
            <a:r>
              <a:rPr lang="en-US" dirty="0" smtClean="0">
                <a:sym typeface="Wingdings" pitchFamily="2" charset="2"/>
              </a:rPr>
              <a:t>D  F (.6)</a:t>
            </a:r>
          </a:p>
          <a:p>
            <a:pPr lvl="1"/>
            <a:r>
              <a:rPr lang="en-US" dirty="0" smtClean="0">
                <a:sym typeface="Wingdings" pitchFamily="2" charset="2"/>
              </a:rPr>
              <a:t>B AND G  E (.8)</a:t>
            </a:r>
          </a:p>
          <a:p>
            <a:pPr lvl="1"/>
            <a:r>
              <a:rPr lang="en-US" dirty="0" smtClean="0">
                <a:sym typeface="Wingdings" pitchFamily="2" charset="2"/>
              </a:rPr>
              <a:t>C OR F  H (.5)</a:t>
            </a:r>
          </a:p>
          <a:p>
            <a:r>
              <a:rPr lang="en-US" dirty="0" smtClean="0">
                <a:sym typeface="Wingdings" pitchFamily="2" charset="2"/>
              </a:rPr>
              <a:t>We know A, D and G are true (so each have a value of 1.0)</a:t>
            </a:r>
          </a:p>
          <a:p>
            <a:pPr lvl="1"/>
            <a:r>
              <a:rPr lang="en-US" dirty="0" smtClean="0">
                <a:sym typeface="Wingdings" pitchFamily="2" charset="2"/>
              </a:rPr>
              <a:t>B is .7 (A is 1.0, the rule is true at .7, so B is true at 1.0 * .7 = .7)</a:t>
            </a:r>
          </a:p>
          <a:p>
            <a:pPr lvl="1"/>
            <a:r>
              <a:rPr lang="en-US" dirty="0" smtClean="0">
                <a:sym typeface="Wingdings" pitchFamily="2" charset="2"/>
              </a:rPr>
              <a:t>C is .4</a:t>
            </a:r>
          </a:p>
          <a:p>
            <a:pPr lvl="1"/>
            <a:r>
              <a:rPr lang="en-US" dirty="0" smtClean="0">
                <a:sym typeface="Wingdings" pitchFamily="2" charset="2"/>
              </a:rPr>
              <a:t>F is .6</a:t>
            </a:r>
          </a:p>
          <a:p>
            <a:pPr lvl="1"/>
            <a:r>
              <a:rPr lang="en-US" dirty="0" smtClean="0">
                <a:sym typeface="Wingdings" pitchFamily="2" charset="2"/>
              </a:rPr>
              <a:t>B AND G is min(.7, 1.0) = .7 (G is 1.0, B is .7) </a:t>
            </a:r>
          </a:p>
          <a:p>
            <a:pPr lvl="1"/>
            <a:r>
              <a:rPr lang="en-US" dirty="0" smtClean="0">
                <a:sym typeface="Wingdings" pitchFamily="2" charset="2"/>
              </a:rPr>
              <a:t>E is .7 * .8 = .56</a:t>
            </a:r>
          </a:p>
          <a:p>
            <a:pPr lvl="1"/>
            <a:r>
              <a:rPr lang="en-US" dirty="0" smtClean="0">
                <a:sym typeface="Wingdings" pitchFamily="2" charset="2"/>
              </a:rPr>
              <a:t>C OR F is max(.4, .6) = .6</a:t>
            </a:r>
          </a:p>
          <a:p>
            <a:pPr lvl="1"/>
            <a:r>
              <a:rPr lang="en-US" dirty="0" smtClean="0">
                <a:sym typeface="Wingdings" pitchFamily="2" charset="2"/>
              </a:rPr>
              <a:t>H is .6 * .5 = .30</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Continued</a:t>
            </a:r>
            <a:endParaRPr lang="en-US" dirty="0"/>
          </a:p>
        </p:txBody>
      </p:sp>
      <p:sp>
        <p:nvSpPr>
          <p:cNvPr id="3" name="Content Placeholder 2"/>
          <p:cNvSpPr>
            <a:spLocks noGrp="1"/>
          </p:cNvSpPr>
          <p:nvPr>
            <p:ph idx="1"/>
          </p:nvPr>
        </p:nvSpPr>
        <p:spPr>
          <a:xfrm>
            <a:off x="304800" y="533400"/>
            <a:ext cx="8534400" cy="6019800"/>
          </a:xfrm>
        </p:spPr>
        <p:txBody>
          <a:bodyPr>
            <a:normAutofit fontScale="92500" lnSpcReduction="20000"/>
          </a:bodyPr>
          <a:lstStyle/>
          <a:p>
            <a:r>
              <a:rPr lang="en-US" dirty="0" smtClean="0">
                <a:sym typeface="Wingdings" pitchFamily="2" charset="2"/>
              </a:rPr>
              <a:t>Another combining rule is needed when we can conclude the same hypothesis from two or more rules</a:t>
            </a:r>
          </a:p>
          <a:p>
            <a:pPr lvl="1"/>
            <a:r>
              <a:rPr lang="en-US" dirty="0" smtClean="0">
                <a:sym typeface="Wingdings" pitchFamily="2" charset="2"/>
              </a:rPr>
              <a:t>we already used C OR F  H (.5) to conclude H with a CF of .30</a:t>
            </a:r>
          </a:p>
          <a:p>
            <a:pPr lvl="1"/>
            <a:r>
              <a:rPr lang="en-US" dirty="0" smtClean="0">
                <a:sym typeface="Wingdings" pitchFamily="2" charset="2"/>
              </a:rPr>
              <a:t>let’s assume that we also have the rule E  H (.5)</a:t>
            </a:r>
          </a:p>
          <a:p>
            <a:pPr lvl="1"/>
            <a:r>
              <a:rPr lang="en-US" dirty="0" smtClean="0">
                <a:sym typeface="Wingdings" pitchFamily="2" charset="2"/>
              </a:rPr>
              <a:t>since E is .56, we have H at .56 * .5 = .28</a:t>
            </a:r>
          </a:p>
          <a:p>
            <a:r>
              <a:rPr lang="en-US" dirty="0" smtClean="0">
                <a:sym typeface="Wingdings" pitchFamily="2" charset="2"/>
              </a:rPr>
              <a:t>We now believe H at .30 and at .28, which is true?</a:t>
            </a:r>
          </a:p>
          <a:p>
            <a:pPr lvl="1"/>
            <a:r>
              <a:rPr lang="en-US" dirty="0" smtClean="0">
                <a:sym typeface="Wingdings" pitchFamily="2" charset="2"/>
              </a:rPr>
              <a:t>the two rules both support H, so we want to draw a stronger conclusion in H since we have two independent means of support for H</a:t>
            </a:r>
          </a:p>
          <a:p>
            <a:r>
              <a:rPr lang="en-US" dirty="0" smtClean="0">
                <a:sym typeface="Wingdings" pitchFamily="2" charset="2"/>
              </a:rPr>
              <a:t>We will use the formula CF1 + CF2 – CF1*CF2 </a:t>
            </a:r>
          </a:p>
          <a:p>
            <a:pPr lvl="1"/>
            <a:r>
              <a:rPr lang="en-US" dirty="0" smtClean="0">
                <a:sym typeface="Wingdings" pitchFamily="2" charset="2"/>
              </a:rPr>
              <a:t>CF(H) = .30 + .28 - .30 * .28 = .496</a:t>
            </a:r>
          </a:p>
          <a:p>
            <a:pPr lvl="1"/>
            <a:r>
              <a:rPr lang="en-US" dirty="0" smtClean="0">
                <a:sym typeface="Wingdings" pitchFamily="2" charset="2"/>
              </a:rPr>
              <a:t>our belief in H has been strengthened through two different chains of logic</a:t>
            </a:r>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CF Advantages and Disadvantages</a:t>
            </a:r>
            <a:endParaRPr lang="en-US" dirty="0"/>
          </a:p>
        </p:txBody>
      </p:sp>
      <p:sp>
        <p:nvSpPr>
          <p:cNvPr id="3" name="Content Placeholder 2"/>
          <p:cNvSpPr>
            <a:spLocks noGrp="1"/>
          </p:cNvSpPr>
          <p:nvPr>
            <p:ph idx="1"/>
          </p:nvPr>
        </p:nvSpPr>
        <p:spPr>
          <a:xfrm>
            <a:off x="228600" y="838200"/>
            <a:ext cx="8686800" cy="6019800"/>
          </a:xfrm>
        </p:spPr>
        <p:txBody>
          <a:bodyPr>
            <a:normAutofit fontScale="85000" lnSpcReduction="20000"/>
          </a:bodyPr>
          <a:lstStyle/>
          <a:p>
            <a:r>
              <a:rPr lang="en-US" dirty="0" smtClean="0"/>
              <a:t>The nice aspects of CFs is that</a:t>
            </a:r>
          </a:p>
          <a:p>
            <a:pPr lvl="1"/>
            <a:r>
              <a:rPr lang="en-US" dirty="0" smtClean="0"/>
              <a:t>it gives us a mechanism to evaluate hypotheses in order to select the best one(s) for our explanation</a:t>
            </a:r>
          </a:p>
          <a:p>
            <a:pPr lvl="1"/>
            <a:r>
              <a:rPr lang="en-US" dirty="0" smtClean="0"/>
              <a:t>the formulas are simple to apply</a:t>
            </a:r>
          </a:p>
          <a:p>
            <a:pPr lvl="1"/>
            <a:r>
              <a:rPr lang="en-US" dirty="0"/>
              <a:t>e</a:t>
            </a:r>
            <a:r>
              <a:rPr lang="en-US" dirty="0" smtClean="0"/>
              <a:t>xperts often think in terms of </a:t>
            </a:r>
            <a:r>
              <a:rPr lang="en-US" dirty="0" err="1" smtClean="0"/>
              <a:t>plausibilities</a:t>
            </a:r>
            <a:r>
              <a:rPr lang="en-US" dirty="0" smtClean="0"/>
              <a:t>, so getting an expert to supply the CF for a given rule is straight-forward</a:t>
            </a:r>
          </a:p>
          <a:p>
            <a:r>
              <a:rPr lang="en-US" dirty="0" smtClean="0"/>
              <a:t>The disadvantages are that</a:t>
            </a:r>
          </a:p>
          <a:p>
            <a:pPr lvl="1"/>
            <a:r>
              <a:rPr lang="en-US" dirty="0" smtClean="0"/>
              <a:t>CFs are ad hoc (not defined through any formal algebra)</a:t>
            </a:r>
          </a:p>
          <a:p>
            <a:pPr lvl="1"/>
            <a:r>
              <a:rPr lang="en-US" dirty="0" smtClean="0"/>
              <a:t>no guideline for providing CFs for rules</a:t>
            </a:r>
          </a:p>
          <a:p>
            <a:pPr lvl="2"/>
            <a:r>
              <a:rPr lang="en-US" dirty="0" smtClean="0"/>
              <a:t>multiple experts may give you inconsistent CFs</a:t>
            </a:r>
          </a:p>
          <a:p>
            <a:pPr lvl="2"/>
            <a:r>
              <a:rPr lang="en-US" dirty="0" smtClean="0"/>
              <a:t>a single expert may give you less consistent values over time</a:t>
            </a:r>
          </a:p>
          <a:p>
            <a:pPr lvl="1"/>
            <a:r>
              <a:rPr lang="en-US" dirty="0" smtClean="0"/>
              <a:t>CFs are only provided for rules </a:t>
            </a:r>
          </a:p>
          <a:p>
            <a:pPr lvl="2"/>
            <a:r>
              <a:rPr lang="en-US" dirty="0" smtClean="0"/>
              <a:t>input is always given the value of 1.0</a:t>
            </a:r>
          </a:p>
          <a:p>
            <a:r>
              <a:rPr lang="en-US" dirty="0" smtClean="0"/>
              <a:t>Many researchers liked the idea of CFs but were not encouraged by the lack of formalism, so other approaches have been developed</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Fuzzy Logic</a:t>
            </a:r>
            <a:endParaRPr lang="en-US" dirty="0"/>
          </a:p>
        </p:txBody>
      </p:sp>
      <p:sp>
        <p:nvSpPr>
          <p:cNvPr id="3" name="Content Placeholder 2"/>
          <p:cNvSpPr>
            <a:spLocks noGrp="1"/>
          </p:cNvSpPr>
          <p:nvPr>
            <p:ph idx="1"/>
          </p:nvPr>
        </p:nvSpPr>
        <p:spPr>
          <a:xfrm>
            <a:off x="228600" y="762000"/>
            <a:ext cx="8686800" cy="5867400"/>
          </a:xfrm>
        </p:spPr>
        <p:txBody>
          <a:bodyPr>
            <a:normAutofit fontScale="92500" lnSpcReduction="10000"/>
          </a:bodyPr>
          <a:lstStyle/>
          <a:p>
            <a:r>
              <a:rPr lang="en-US" dirty="0" smtClean="0"/>
              <a:t>Prior to CFs, </a:t>
            </a:r>
            <a:r>
              <a:rPr lang="en-US" dirty="0" err="1" smtClean="0"/>
              <a:t>Zadeh</a:t>
            </a:r>
            <a:r>
              <a:rPr lang="en-US" dirty="0" smtClean="0"/>
              <a:t> introduced fuzzy logic to introduce “shades of grey” into logic</a:t>
            </a:r>
          </a:p>
          <a:p>
            <a:pPr lvl="1"/>
            <a:r>
              <a:rPr lang="en-US" dirty="0" smtClean="0"/>
              <a:t>other logics are two-valued, true or false only</a:t>
            </a:r>
          </a:p>
          <a:p>
            <a:r>
              <a:rPr lang="en-US" dirty="0" smtClean="0"/>
              <a:t>Here, any proposition can take on a value in the interval [0, 1] </a:t>
            </a:r>
          </a:p>
          <a:p>
            <a:r>
              <a:rPr lang="en-US" dirty="0" smtClean="0"/>
              <a:t>Being a logic, </a:t>
            </a:r>
            <a:r>
              <a:rPr lang="en-US" dirty="0" err="1" smtClean="0"/>
              <a:t>Zadeh</a:t>
            </a:r>
            <a:r>
              <a:rPr lang="en-US" dirty="0" smtClean="0"/>
              <a:t> introduced the algebra to support logical operators of AND, OR, NOT, </a:t>
            </a:r>
            <a:r>
              <a:rPr lang="en-US" dirty="0" smtClean="0">
                <a:sym typeface="Wingdings" pitchFamily="2" charset="2"/>
              </a:rPr>
              <a:t></a:t>
            </a:r>
          </a:p>
          <a:p>
            <a:pPr lvl="1"/>
            <a:r>
              <a:rPr lang="en-US" dirty="0" smtClean="0">
                <a:sym typeface="Wingdings" pitchFamily="2" charset="2"/>
              </a:rPr>
              <a:t>X AND Y = min(X, Y)</a:t>
            </a:r>
          </a:p>
          <a:p>
            <a:pPr lvl="1"/>
            <a:r>
              <a:rPr lang="en-US" dirty="0" smtClean="0">
                <a:sym typeface="Wingdings" pitchFamily="2" charset="2"/>
              </a:rPr>
              <a:t>X OR Y = max(X, Y)</a:t>
            </a:r>
          </a:p>
          <a:p>
            <a:pPr lvl="1"/>
            <a:r>
              <a:rPr lang="en-US" dirty="0" smtClean="0">
                <a:sym typeface="Wingdings" pitchFamily="2" charset="2"/>
              </a:rPr>
              <a:t>NOT X = (1 – X)</a:t>
            </a:r>
          </a:p>
          <a:p>
            <a:pPr lvl="1"/>
            <a:r>
              <a:rPr lang="en-US" dirty="0" smtClean="0">
                <a:sym typeface="Wingdings" pitchFamily="2" charset="2"/>
              </a:rPr>
              <a:t>X  Y = X * Y</a:t>
            </a:r>
          </a:p>
          <a:p>
            <a:r>
              <a:rPr lang="en-US" dirty="0" smtClean="0">
                <a:sym typeface="Wingdings" pitchFamily="2" charset="2"/>
              </a:rPr>
              <a:t>Where the values of X, Y are determined by where they fall in the interval [0, 1]</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Fuzzy Set Theory</a:t>
            </a:r>
            <a:endParaRPr lang="en-US" dirty="0"/>
          </a:p>
        </p:txBody>
      </p:sp>
      <p:sp>
        <p:nvSpPr>
          <p:cNvPr id="3" name="Content Placeholder 2"/>
          <p:cNvSpPr>
            <a:spLocks noGrp="1"/>
          </p:cNvSpPr>
          <p:nvPr>
            <p:ph idx="1"/>
          </p:nvPr>
        </p:nvSpPr>
        <p:spPr>
          <a:xfrm>
            <a:off x="304800" y="685800"/>
            <a:ext cx="8534400" cy="6172200"/>
          </a:xfrm>
        </p:spPr>
        <p:txBody>
          <a:bodyPr>
            <a:normAutofit fontScale="92500" lnSpcReduction="20000"/>
          </a:bodyPr>
          <a:lstStyle/>
          <a:p>
            <a:r>
              <a:rPr lang="en-US" dirty="0" smtClean="0">
                <a:sym typeface="Wingdings" pitchFamily="2" charset="2"/>
              </a:rPr>
              <a:t>Fuzzy sets are to normal sets what fuzzy logic is to logic</a:t>
            </a:r>
          </a:p>
          <a:p>
            <a:pPr lvl="1"/>
            <a:r>
              <a:rPr lang="en-US" dirty="0" smtClean="0">
                <a:sym typeface="Wingdings" pitchFamily="2" charset="2"/>
              </a:rPr>
              <a:t>fuzzy set theory is based on fuzzy values from fuzzy logic but includes set operations instead of logic operations</a:t>
            </a:r>
          </a:p>
          <a:p>
            <a:r>
              <a:rPr lang="en-US" dirty="0" smtClean="0">
                <a:sym typeface="Wingdings" pitchFamily="2" charset="2"/>
              </a:rPr>
              <a:t>The basis for fuzzy sets is defining a fuzzy membership function for a set</a:t>
            </a:r>
          </a:p>
          <a:p>
            <a:pPr lvl="1"/>
            <a:r>
              <a:rPr lang="en-US" dirty="0" smtClean="0">
                <a:sym typeface="Wingdings" pitchFamily="2" charset="2"/>
              </a:rPr>
              <a:t>a fuzzy set is a set of items along with their membership values in the set where the membership value defines how closely that item is to being in that set</a:t>
            </a:r>
          </a:p>
          <a:p>
            <a:r>
              <a:rPr lang="en-US" dirty="0" smtClean="0">
                <a:sym typeface="Wingdings" pitchFamily="2" charset="2"/>
              </a:rPr>
              <a:t>Example:  the set </a:t>
            </a:r>
            <a:r>
              <a:rPr lang="en-US" i="1" dirty="0" smtClean="0">
                <a:sym typeface="Wingdings" pitchFamily="2" charset="2"/>
              </a:rPr>
              <a:t>tall </a:t>
            </a:r>
            <a:r>
              <a:rPr lang="en-US" dirty="0" smtClean="0">
                <a:sym typeface="Wingdings" pitchFamily="2" charset="2"/>
              </a:rPr>
              <a:t>might be denoted as </a:t>
            </a:r>
          </a:p>
          <a:p>
            <a:pPr lvl="1"/>
            <a:r>
              <a:rPr lang="en-US" dirty="0" smtClean="0">
                <a:sym typeface="Wingdings" pitchFamily="2" charset="2"/>
              </a:rPr>
              <a:t>tall = { x | f(x) = 1.0 if x &gt; 6’2”, .8 if x &gt; 6’, .6 if x &gt; 5’10”, .4 if x &gt; 5’8”, .2 if x &gt; 5’6”, 0 otherwise}</a:t>
            </a:r>
          </a:p>
          <a:p>
            <a:pPr lvl="1"/>
            <a:r>
              <a:rPr lang="en-US" dirty="0" smtClean="0">
                <a:sym typeface="Wingdings" pitchFamily="2" charset="2"/>
              </a:rPr>
              <a:t>so we can say that a person is tall at .8 if they are 6’1” or we can say that the set of tall people are {Anne/.2, Bill/1.0, Chuck/.6, Fred/.8, Sue/.6}</a:t>
            </a:r>
            <a:endParaRPr lang="en-US"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Fuzzy Membership Function</a:t>
            </a:r>
            <a:endParaRPr lang="en-US" dirty="0"/>
          </a:p>
        </p:txBody>
      </p:sp>
      <p:sp>
        <p:nvSpPr>
          <p:cNvPr id="3" name="Content Placeholder 2"/>
          <p:cNvSpPr>
            <a:spLocks noGrp="1"/>
          </p:cNvSpPr>
          <p:nvPr>
            <p:ph idx="1"/>
          </p:nvPr>
        </p:nvSpPr>
        <p:spPr>
          <a:xfrm>
            <a:off x="381000" y="3962400"/>
            <a:ext cx="8229600" cy="2895600"/>
          </a:xfrm>
        </p:spPr>
        <p:txBody>
          <a:bodyPr>
            <a:normAutofit fontScale="85000" lnSpcReduction="10000"/>
          </a:bodyPr>
          <a:lstStyle/>
          <a:p>
            <a:r>
              <a:rPr lang="en-US" dirty="0" smtClean="0"/>
              <a:t>Typically, a membership function is a continuous function (often represented in a graph form like above)</a:t>
            </a:r>
          </a:p>
          <a:p>
            <a:pPr lvl="1"/>
            <a:r>
              <a:rPr lang="en-US" dirty="0" smtClean="0"/>
              <a:t>given a value y, the membership value for y is u(y), determined by tracing the curve and seeing where it falls on the u(x) axis</a:t>
            </a:r>
          </a:p>
          <a:p>
            <a:r>
              <a:rPr lang="en-US" dirty="0" smtClean="0"/>
              <a:t>How do we define a membership function?</a:t>
            </a:r>
          </a:p>
          <a:p>
            <a:pPr lvl="1"/>
            <a:r>
              <a:rPr lang="en-US" dirty="0" smtClean="0"/>
              <a:t>this is an open question</a:t>
            </a:r>
            <a:endParaRPr lang="en-US" dirty="0"/>
          </a:p>
        </p:txBody>
      </p:sp>
      <p:pic>
        <p:nvPicPr>
          <p:cNvPr id="1026" name="Picture 2"/>
          <p:cNvPicPr>
            <a:picLocks noChangeAspect="1" noChangeArrowheads="1"/>
          </p:cNvPicPr>
          <p:nvPr/>
        </p:nvPicPr>
        <p:blipFill>
          <a:blip r:embed="rId2"/>
          <a:srcRect/>
          <a:stretch>
            <a:fillRect/>
          </a:stretch>
        </p:blipFill>
        <p:spPr bwMode="auto">
          <a:xfrm>
            <a:off x="533400" y="914400"/>
            <a:ext cx="6267450"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Closed World Assumption</a:t>
            </a:r>
            <a:endParaRPr lang="en-US" dirty="0"/>
          </a:p>
        </p:txBody>
      </p:sp>
      <p:sp>
        <p:nvSpPr>
          <p:cNvPr id="3" name="Content Placeholder 2"/>
          <p:cNvSpPr>
            <a:spLocks noGrp="1"/>
          </p:cNvSpPr>
          <p:nvPr>
            <p:ph idx="1"/>
          </p:nvPr>
        </p:nvSpPr>
        <p:spPr>
          <a:xfrm>
            <a:off x="228600" y="990600"/>
            <a:ext cx="8686800" cy="5867400"/>
          </a:xfrm>
        </p:spPr>
        <p:txBody>
          <a:bodyPr>
            <a:normAutofit lnSpcReduction="10000"/>
          </a:bodyPr>
          <a:lstStyle/>
          <a:p>
            <a:pPr marL="342900" lvl="1" indent="-342900">
              <a:buFont typeface="Arial" pitchFamily="34" charset="0"/>
              <a:buChar char="•"/>
            </a:pPr>
            <a:r>
              <a:rPr lang="en-US" sz="3300" dirty="0" smtClean="0"/>
              <a:t>In monotonic reasoning, if something is not explicitly known or provable, then it is false</a:t>
            </a:r>
          </a:p>
          <a:p>
            <a:pPr marL="742950" lvl="2" indent="-342900"/>
            <a:r>
              <a:rPr lang="en-US" sz="2600" dirty="0" smtClean="0"/>
              <a:t>this assumption in our reasoning can easily lead to faulty reasoning because its impossible to know everything</a:t>
            </a:r>
          </a:p>
          <a:p>
            <a:pPr marL="342900" lvl="1" indent="-342900"/>
            <a:r>
              <a:rPr lang="en-US" sz="3200" dirty="0" smtClean="0"/>
              <a:t>How can we resolve this problem?</a:t>
            </a:r>
          </a:p>
          <a:p>
            <a:pPr marL="742950" lvl="2" indent="-342900"/>
            <a:r>
              <a:rPr lang="en-US" sz="2600" dirty="0" smtClean="0"/>
              <a:t>we must either introduce all knowledge that is required to solve the problem at the beginning of problem solving</a:t>
            </a:r>
          </a:p>
          <a:p>
            <a:pPr marL="742950" lvl="2" indent="-342900"/>
            <a:r>
              <a:rPr lang="en-US" sz="2600" dirty="0" smtClean="0"/>
              <a:t>or we need another form of reasoning aside from monotonic logic</a:t>
            </a:r>
          </a:p>
          <a:p>
            <a:pPr marL="342900" lvl="1" indent="-342900"/>
            <a:r>
              <a:rPr lang="en-US" sz="3000" dirty="0" smtClean="0"/>
              <a:t>The logic that we have explored so far (first order predicate calculus with chaining or resolution) is monotonic (so is the Prolog system)</a:t>
            </a:r>
          </a:p>
          <a:p>
            <a:pPr marL="742950" lvl="2" indent="-342900"/>
            <a:r>
              <a:rPr lang="en-US" sz="2600" dirty="0" smtClean="0"/>
              <a:t>so now we turn to non-monotonic logics</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Using Fuzzy Logic/Sets</a:t>
            </a:r>
            <a:endParaRPr lang="en-US" dirty="0"/>
          </a:p>
        </p:txBody>
      </p:sp>
      <p:sp>
        <p:nvSpPr>
          <p:cNvPr id="3" name="Content Placeholder 2"/>
          <p:cNvSpPr>
            <a:spLocks noGrp="1"/>
          </p:cNvSpPr>
          <p:nvPr>
            <p:ph idx="1"/>
          </p:nvPr>
        </p:nvSpPr>
        <p:spPr>
          <a:xfrm>
            <a:off x="152400" y="838200"/>
            <a:ext cx="8763000" cy="6019800"/>
          </a:xfrm>
        </p:spPr>
        <p:txBody>
          <a:bodyPr>
            <a:normAutofit fontScale="85000" lnSpcReduction="10000"/>
          </a:bodyPr>
          <a:lstStyle/>
          <a:p>
            <a:r>
              <a:rPr lang="en-US" dirty="0" smtClean="0"/>
              <a:t>1. </a:t>
            </a:r>
            <a:r>
              <a:rPr lang="en-US" dirty="0" err="1" smtClean="0"/>
              <a:t>fuzzify</a:t>
            </a:r>
            <a:r>
              <a:rPr lang="en-US" dirty="0" smtClean="0"/>
              <a:t> the input(s) using fuzzy membership functions</a:t>
            </a:r>
          </a:p>
          <a:p>
            <a:r>
              <a:rPr lang="en-US" dirty="0" smtClean="0"/>
              <a:t>2. apply fuzzy logic rules to draw conclusions </a:t>
            </a:r>
          </a:p>
          <a:p>
            <a:pPr lvl="1"/>
            <a:r>
              <a:rPr lang="en-US" dirty="0" smtClean="0"/>
              <a:t>we use the previous rules for AND, OR, NOT, </a:t>
            </a:r>
            <a:r>
              <a:rPr lang="en-US" dirty="0" smtClean="0">
                <a:sym typeface="Wingdings" pitchFamily="2" charset="2"/>
              </a:rPr>
              <a:t></a:t>
            </a:r>
            <a:endParaRPr lang="en-US" dirty="0" smtClean="0"/>
          </a:p>
          <a:p>
            <a:r>
              <a:rPr lang="en-US" dirty="0" smtClean="0"/>
              <a:t>3.  if conclusions are supported by multiple rules, combine the conclusions</a:t>
            </a:r>
          </a:p>
          <a:p>
            <a:pPr lvl="1"/>
            <a:r>
              <a:rPr lang="en-US" dirty="0" smtClean="0"/>
              <a:t>like CF, we need a combining function, this may be done by computing a “center of gravity” using calculus</a:t>
            </a:r>
          </a:p>
          <a:p>
            <a:r>
              <a:rPr lang="en-US" dirty="0" smtClean="0"/>
              <a:t>4.  </a:t>
            </a:r>
            <a:r>
              <a:rPr lang="en-US" dirty="0" err="1" smtClean="0"/>
              <a:t>defuzzify</a:t>
            </a:r>
            <a:r>
              <a:rPr lang="en-US" dirty="0" smtClean="0"/>
              <a:t> conclusions to get specific conclusions </a:t>
            </a:r>
          </a:p>
          <a:p>
            <a:pPr lvl="1"/>
            <a:r>
              <a:rPr lang="en-US" dirty="0" err="1" smtClean="0"/>
              <a:t>defuzzification</a:t>
            </a:r>
            <a:r>
              <a:rPr lang="en-US" dirty="0" smtClean="0"/>
              <a:t> requires translating a numeric value into an actionable item</a:t>
            </a:r>
          </a:p>
          <a:p>
            <a:r>
              <a:rPr lang="en-US" dirty="0" smtClean="0"/>
              <a:t>Fuzzy logic is often applied to domains where we can easily derive fuzzy membership functions and have a few rules but not a lot </a:t>
            </a:r>
          </a:p>
          <a:p>
            <a:pPr lvl="1"/>
            <a:r>
              <a:rPr lang="en-US" dirty="0" smtClean="0"/>
              <a:t>fuzzy logic begins to break down when we have more than a dozen or two rules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a:bodyPr>
          <a:lstStyle/>
          <a:p>
            <a:r>
              <a:rPr lang="en-US" dirty="0" smtClean="0"/>
              <a:t>Example</a:t>
            </a:r>
            <a:endParaRPr lang="en-US" dirty="0"/>
          </a:p>
        </p:txBody>
      </p:sp>
      <p:sp>
        <p:nvSpPr>
          <p:cNvPr id="6" name="Content Placeholder 5"/>
          <p:cNvSpPr>
            <a:spLocks noGrp="1"/>
          </p:cNvSpPr>
          <p:nvPr>
            <p:ph idx="1"/>
          </p:nvPr>
        </p:nvSpPr>
        <p:spPr>
          <a:xfrm>
            <a:off x="228600" y="609600"/>
            <a:ext cx="8686800" cy="4419600"/>
          </a:xfrm>
        </p:spPr>
        <p:txBody>
          <a:bodyPr>
            <a:normAutofit fontScale="85000" lnSpcReduction="20000"/>
          </a:bodyPr>
          <a:lstStyle/>
          <a:p>
            <a:r>
              <a:rPr lang="en-US" dirty="0" smtClean="0"/>
              <a:t>We have an atmospheric controller which can increase or decrease the temperature of the air and can increase or decrease the fan based on these simple rules</a:t>
            </a:r>
          </a:p>
          <a:p>
            <a:pPr lvl="1"/>
            <a:r>
              <a:rPr lang="en-US" dirty="0" smtClean="0"/>
              <a:t>if air is warm and dry, decrease the fan and increase the coolant</a:t>
            </a:r>
          </a:p>
          <a:p>
            <a:pPr lvl="1"/>
            <a:r>
              <a:rPr lang="en-US" dirty="0" smtClean="0"/>
              <a:t>if air is warm and not dry, increase the fan</a:t>
            </a:r>
          </a:p>
          <a:p>
            <a:pPr lvl="1"/>
            <a:r>
              <a:rPr lang="en-US" dirty="0" smtClean="0"/>
              <a:t>if air is hot and dry, increase the fan and the increase the coolant slightly</a:t>
            </a:r>
          </a:p>
          <a:p>
            <a:pPr lvl="1"/>
            <a:r>
              <a:rPr lang="en-US" dirty="0" smtClean="0"/>
              <a:t>if air is hot and not dry, increase the fan and coolant</a:t>
            </a:r>
          </a:p>
          <a:p>
            <a:pPr lvl="1"/>
            <a:r>
              <a:rPr lang="en-US" dirty="0" smtClean="0"/>
              <a:t>if air is cold, turn off the fan and decrease the coolant</a:t>
            </a:r>
          </a:p>
          <a:p>
            <a:r>
              <a:rPr lang="en-US" dirty="0" smtClean="0"/>
              <a:t>Our input obviously requires the air temperature and the humidity, the membership function for air temperature is shown to the right</a:t>
            </a:r>
            <a:endParaRPr lang="en-US" dirty="0"/>
          </a:p>
        </p:txBody>
      </p:sp>
      <p:sp>
        <p:nvSpPr>
          <p:cNvPr id="10" name="TextBox 9"/>
          <p:cNvSpPr txBox="1"/>
          <p:nvPr/>
        </p:nvSpPr>
        <p:spPr>
          <a:xfrm>
            <a:off x="228600" y="5181600"/>
            <a:ext cx="3969356" cy="1446550"/>
          </a:xfrm>
          <a:prstGeom prst="rect">
            <a:avLst/>
          </a:prstGeom>
          <a:noFill/>
        </p:spPr>
        <p:txBody>
          <a:bodyPr wrap="none" rtlCol="0">
            <a:spAutoFit/>
          </a:bodyPr>
          <a:lstStyle/>
          <a:p>
            <a:r>
              <a:rPr lang="en-US" sz="2200" dirty="0" smtClean="0">
                <a:latin typeface="Times New Roman" pitchFamily="18" charset="0"/>
                <a:cs typeface="Times New Roman" pitchFamily="18" charset="0"/>
              </a:rPr>
              <a:t>if it is 60, it would be considered </a:t>
            </a:r>
          </a:p>
          <a:p>
            <a:r>
              <a:rPr lang="en-US" sz="2200" dirty="0" smtClean="0">
                <a:latin typeface="Times New Roman" pitchFamily="18" charset="0"/>
                <a:cs typeface="Times New Roman" pitchFamily="18" charset="0"/>
              </a:rPr>
              <a:t>	cold 0, warm 1, hot 0</a:t>
            </a:r>
          </a:p>
          <a:p>
            <a:r>
              <a:rPr lang="en-US" sz="2200" dirty="0" smtClean="0">
                <a:latin typeface="Times New Roman" pitchFamily="18" charset="0"/>
                <a:cs typeface="Times New Roman" pitchFamily="18" charset="0"/>
              </a:rPr>
              <a:t>if it is 85, it would be cold 0, </a:t>
            </a:r>
          </a:p>
          <a:p>
            <a:r>
              <a:rPr lang="en-US" sz="2200" dirty="0" smtClean="0">
                <a:latin typeface="Times New Roman" pitchFamily="18" charset="0"/>
                <a:cs typeface="Times New Roman" pitchFamily="18" charset="0"/>
              </a:rPr>
              <a:t>	warm .3 and hot .7</a:t>
            </a:r>
            <a:endParaRPr lang="en-US" sz="2200" dirty="0">
              <a:latin typeface="Times New Roman" pitchFamily="18" charset="0"/>
              <a:cs typeface="Times New Roman" pitchFamily="18" charset="0"/>
            </a:endParaRPr>
          </a:p>
        </p:txBody>
      </p:sp>
      <p:pic>
        <p:nvPicPr>
          <p:cNvPr id="4101" name="Picture 5"/>
          <p:cNvPicPr>
            <a:picLocks noChangeAspect="1" noChangeArrowheads="1"/>
          </p:cNvPicPr>
          <p:nvPr/>
        </p:nvPicPr>
        <p:blipFill>
          <a:blip r:embed="rId2"/>
          <a:srcRect/>
          <a:stretch>
            <a:fillRect/>
          </a:stretch>
        </p:blipFill>
        <p:spPr bwMode="auto">
          <a:xfrm>
            <a:off x="4343400" y="4572000"/>
            <a:ext cx="4800600" cy="228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
            <a:ext cx="3352800" cy="1143000"/>
          </a:xfrm>
        </p:spPr>
        <p:txBody>
          <a:bodyPr/>
          <a:lstStyle/>
          <a:p>
            <a:r>
              <a:rPr lang="en-US" dirty="0" smtClean="0"/>
              <a:t>Continued </a:t>
            </a:r>
            <a:endParaRPr lang="en-US" dirty="0"/>
          </a:p>
        </p:txBody>
      </p:sp>
      <p:sp>
        <p:nvSpPr>
          <p:cNvPr id="3" name="Content Placeholder 2"/>
          <p:cNvSpPr>
            <a:spLocks noGrp="1"/>
          </p:cNvSpPr>
          <p:nvPr>
            <p:ph idx="1"/>
          </p:nvPr>
        </p:nvSpPr>
        <p:spPr>
          <a:xfrm>
            <a:off x="228600" y="838200"/>
            <a:ext cx="8686800" cy="6019800"/>
          </a:xfrm>
        </p:spPr>
        <p:txBody>
          <a:bodyPr>
            <a:normAutofit fontScale="77500" lnSpcReduction="20000"/>
          </a:bodyPr>
          <a:lstStyle/>
          <a:p>
            <a:r>
              <a:rPr lang="en-US" dirty="0" smtClean="0"/>
              <a:t>Temperature = 85, humidity indicates dry .6</a:t>
            </a:r>
          </a:p>
          <a:p>
            <a:pPr lvl="1"/>
            <a:r>
              <a:rPr lang="en-US" dirty="0" smtClean="0"/>
              <a:t>hot .7, warm .3, cold 0, dry .6, not dry .4 (not dry = 1 – dry = 1 - .6)</a:t>
            </a:r>
          </a:p>
          <a:p>
            <a:r>
              <a:rPr lang="en-US" dirty="0" smtClean="0"/>
              <a:t>Rule 1 has “warm and dry”</a:t>
            </a:r>
          </a:p>
          <a:p>
            <a:pPr lvl="1"/>
            <a:r>
              <a:rPr lang="en-US" dirty="0" smtClean="0"/>
              <a:t>warm is .3, dry is .6, so “warm and dry” = min(.3, .6) = .3 </a:t>
            </a:r>
          </a:p>
          <a:p>
            <a:r>
              <a:rPr lang="en-US" dirty="0" smtClean="0"/>
              <a:t>Rule 2 has “warm and not dry”</a:t>
            </a:r>
          </a:p>
          <a:p>
            <a:pPr lvl="1"/>
            <a:r>
              <a:rPr lang="en-US" dirty="0" smtClean="0"/>
              <a:t>min(.3, .4) = .3</a:t>
            </a:r>
          </a:p>
          <a:p>
            <a:r>
              <a:rPr lang="en-US" dirty="0" smtClean="0"/>
              <a:t>Rule 3 has “hot and dry” = min(.7, .3) = .3</a:t>
            </a:r>
          </a:p>
          <a:p>
            <a:pPr lvl="1"/>
            <a:r>
              <a:rPr lang="en-US" dirty="0" smtClean="0"/>
              <a:t>our fourth and fifth rules give us 0 since cold is 0</a:t>
            </a:r>
          </a:p>
          <a:p>
            <a:r>
              <a:rPr lang="en-US" dirty="0" smtClean="0"/>
              <a:t>Our conclusions from the first three rules are to</a:t>
            </a:r>
          </a:p>
          <a:p>
            <a:pPr lvl="1"/>
            <a:r>
              <a:rPr lang="en-US" dirty="0" smtClean="0"/>
              <a:t>decrease the coolant and increase the fan at levels of .3</a:t>
            </a:r>
          </a:p>
          <a:p>
            <a:pPr lvl="1"/>
            <a:r>
              <a:rPr lang="en-US" dirty="0" smtClean="0"/>
              <a:t>increase the fan at level of .3</a:t>
            </a:r>
          </a:p>
          <a:p>
            <a:pPr lvl="1"/>
            <a:r>
              <a:rPr lang="en-US" dirty="0" smtClean="0"/>
              <a:t>increase the fan at .3 and increase the coolant slightly</a:t>
            </a:r>
          </a:p>
          <a:p>
            <a:r>
              <a:rPr lang="en-US" dirty="0" smtClean="0"/>
              <a:t>To combine our results, we might increase the fan by .9 and decrease the coolant (assume “increase slightly” means increase by ¼) by .3 - .3/4 = .9/4</a:t>
            </a:r>
          </a:p>
          <a:p>
            <a:r>
              <a:rPr lang="en-US" dirty="0" smtClean="0"/>
              <a:t>Finally, we </a:t>
            </a:r>
            <a:r>
              <a:rPr lang="en-US" dirty="0" err="1" smtClean="0"/>
              <a:t>defuzzify</a:t>
            </a:r>
            <a:r>
              <a:rPr lang="en-US" dirty="0" smtClean="0"/>
              <a:t> “decrease by .9/4” and “increase by .9” to actionable amounts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Using Fuzzy Logic</a:t>
            </a:r>
            <a:endParaRPr lang="en-US" dirty="0"/>
          </a:p>
        </p:txBody>
      </p:sp>
      <p:sp>
        <p:nvSpPr>
          <p:cNvPr id="3" name="Content Placeholder 2"/>
          <p:cNvSpPr>
            <a:spLocks noGrp="1"/>
          </p:cNvSpPr>
          <p:nvPr>
            <p:ph idx="1"/>
          </p:nvPr>
        </p:nvSpPr>
        <p:spPr>
          <a:xfrm>
            <a:off x="228600" y="685800"/>
            <a:ext cx="8686800" cy="6172200"/>
          </a:xfrm>
        </p:spPr>
        <p:txBody>
          <a:bodyPr>
            <a:normAutofit fontScale="92500" lnSpcReduction="10000"/>
          </a:bodyPr>
          <a:lstStyle/>
          <a:p>
            <a:r>
              <a:rPr lang="en-US" dirty="0" smtClean="0"/>
              <a:t>The most common applications for fuzzy logic are for controllers</a:t>
            </a:r>
          </a:p>
          <a:p>
            <a:pPr lvl="1"/>
            <a:r>
              <a:rPr lang="en-US" dirty="0" smtClean="0"/>
              <a:t>devices that, based on input, make minor modifications to  their settings – for instance</a:t>
            </a:r>
          </a:p>
          <a:p>
            <a:pPr lvl="2"/>
            <a:r>
              <a:rPr lang="en-US" dirty="0" smtClean="0"/>
              <a:t>air conditioner controller that uses the current temperature, the desired temperature, and the number of open vents to determine how much to turn up or down the blower</a:t>
            </a:r>
          </a:p>
          <a:p>
            <a:pPr lvl="2"/>
            <a:r>
              <a:rPr lang="en-US" dirty="0" smtClean="0"/>
              <a:t>camera aperture control (up/down, focus, negate a shaky hand)</a:t>
            </a:r>
          </a:p>
          <a:p>
            <a:pPr lvl="2"/>
            <a:r>
              <a:rPr lang="en-US" dirty="0" smtClean="0"/>
              <a:t>a subway car for braking and acceleration</a:t>
            </a:r>
          </a:p>
          <a:p>
            <a:r>
              <a:rPr lang="en-US" dirty="0" smtClean="0"/>
              <a:t>Fuzzy logic has been used for expert systems</a:t>
            </a:r>
          </a:p>
          <a:p>
            <a:pPr lvl="1"/>
            <a:r>
              <a:rPr lang="en-US" dirty="0" smtClean="0"/>
              <a:t>but the systems tend to perform poorly when more than just a few rules are chained together</a:t>
            </a:r>
          </a:p>
          <a:p>
            <a:pPr lvl="2"/>
            <a:r>
              <a:rPr lang="en-US" dirty="0" smtClean="0"/>
              <a:t>in our previous example, we just had 5 stand-alone rules</a:t>
            </a:r>
          </a:p>
          <a:p>
            <a:pPr lvl="2"/>
            <a:r>
              <a:rPr lang="en-US" dirty="0" smtClean="0"/>
              <a:t>when we chain rules, the fuzzy values are multiplied (e.g., .5 from one rule * .3 from another rule * .4 from another rule, our result is .06)</a:t>
            </a:r>
          </a:p>
          <a:p>
            <a:pPr lvl="1"/>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lstStyle/>
          <a:p>
            <a:r>
              <a:rPr lang="en-US" dirty="0" err="1" smtClean="0"/>
              <a:t>Dempster-Shaeffer</a:t>
            </a:r>
            <a:r>
              <a:rPr lang="en-US" dirty="0" smtClean="0"/>
              <a:t> Theory</a:t>
            </a:r>
            <a:endParaRPr lang="en-US" dirty="0"/>
          </a:p>
        </p:txBody>
      </p:sp>
      <p:sp>
        <p:nvSpPr>
          <p:cNvPr id="3" name="Content Placeholder 2"/>
          <p:cNvSpPr>
            <a:spLocks noGrp="1"/>
          </p:cNvSpPr>
          <p:nvPr>
            <p:ph idx="1"/>
          </p:nvPr>
        </p:nvSpPr>
        <p:spPr>
          <a:xfrm>
            <a:off x="228600" y="609600"/>
            <a:ext cx="8686800" cy="6248400"/>
          </a:xfrm>
        </p:spPr>
        <p:txBody>
          <a:bodyPr>
            <a:normAutofit fontScale="85000" lnSpcReduction="10000"/>
          </a:bodyPr>
          <a:lstStyle/>
          <a:p>
            <a:r>
              <a:rPr lang="en-US" dirty="0" smtClean="0"/>
              <a:t>The D-S Theory goes beyond CF and Fuzzy Logic by providing us two values to indicate the utility of a hypothesis</a:t>
            </a:r>
          </a:p>
          <a:p>
            <a:pPr lvl="1"/>
            <a:r>
              <a:rPr lang="en-US" dirty="0"/>
              <a:t>b</a:t>
            </a:r>
            <a:r>
              <a:rPr lang="en-US" dirty="0" smtClean="0"/>
              <a:t>elief – as before, like the CF or fuzzy membership value</a:t>
            </a:r>
          </a:p>
          <a:p>
            <a:pPr lvl="1"/>
            <a:r>
              <a:rPr lang="en-US" dirty="0"/>
              <a:t>p</a:t>
            </a:r>
            <a:r>
              <a:rPr lang="en-US" dirty="0" smtClean="0"/>
              <a:t>lausibility – adds to our belief by determining if there is any evidence (belief) for opposing the hypothesis</a:t>
            </a:r>
          </a:p>
          <a:p>
            <a:r>
              <a:rPr lang="en-US" dirty="0" smtClean="0"/>
              <a:t>We want to know if h is a reasonable hypothesis</a:t>
            </a:r>
          </a:p>
          <a:p>
            <a:pPr lvl="1"/>
            <a:r>
              <a:rPr lang="en-US" dirty="0"/>
              <a:t>w</a:t>
            </a:r>
            <a:r>
              <a:rPr lang="en-US" dirty="0" smtClean="0"/>
              <a:t>e have evidence in favor of h giving us a belief of .7</a:t>
            </a:r>
          </a:p>
          <a:p>
            <a:pPr lvl="1"/>
            <a:r>
              <a:rPr lang="en-US" dirty="0" smtClean="0"/>
              <a:t>we have </a:t>
            </a:r>
            <a:r>
              <a:rPr lang="en-US" i="1" dirty="0" smtClean="0"/>
              <a:t>no </a:t>
            </a:r>
            <a:r>
              <a:rPr lang="en-US" dirty="0" smtClean="0"/>
              <a:t>evidence against h, this would imply that the plausibility is greater than the belief</a:t>
            </a:r>
          </a:p>
          <a:p>
            <a:pPr lvl="2"/>
            <a:r>
              <a:rPr lang="en-US" dirty="0" smtClean="0"/>
              <a:t>p(h) = 1 – b(~h) = 1 (since we have no evidence against h, ~h = 0)</a:t>
            </a:r>
          </a:p>
          <a:p>
            <a:r>
              <a:rPr lang="en-US" dirty="0" smtClean="0"/>
              <a:t>Consider two hypotheses, h1 and h2 where we have no evidence in favor of either, so b(h1) = b(h2) = .5</a:t>
            </a:r>
          </a:p>
          <a:p>
            <a:pPr lvl="1"/>
            <a:r>
              <a:rPr lang="en-US" dirty="0" smtClean="0"/>
              <a:t>we have evidence that suggests ~h2 is less believable than ~h1 so that b(~h2) = .3 and b(~h1) = .5</a:t>
            </a:r>
          </a:p>
          <a:p>
            <a:pPr lvl="2"/>
            <a:r>
              <a:rPr lang="en-US" dirty="0" smtClean="0"/>
              <a:t>h1 = [.5, .5] and h2 = [.5, .7] so h2 is more believable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t>Computing Multiple Beliefs</a:t>
            </a:r>
            <a:endParaRPr lang="en-US" dirty="0"/>
          </a:p>
        </p:txBody>
      </p:sp>
      <p:sp>
        <p:nvSpPr>
          <p:cNvPr id="3" name="Content Placeholder 2"/>
          <p:cNvSpPr>
            <a:spLocks noGrp="1"/>
          </p:cNvSpPr>
          <p:nvPr>
            <p:ph sz="half" idx="1"/>
          </p:nvPr>
        </p:nvSpPr>
        <p:spPr>
          <a:xfrm>
            <a:off x="228600" y="609600"/>
            <a:ext cx="8686800" cy="4419600"/>
          </a:xfrm>
        </p:spPr>
        <p:txBody>
          <a:bodyPr>
            <a:normAutofit/>
          </a:bodyPr>
          <a:lstStyle/>
          <a:p>
            <a:r>
              <a:rPr lang="en-US" dirty="0" smtClean="0"/>
              <a:t>D-S theory gives us a way to compute the belief for any number of subsets of the hypotheses, and modify the beliefs as new evidence is introduced</a:t>
            </a:r>
          </a:p>
          <a:p>
            <a:pPr lvl="1"/>
            <a:r>
              <a:rPr lang="en-US" dirty="0" smtClean="0"/>
              <a:t>the formula to compute belief (given below) is a bit complex</a:t>
            </a:r>
          </a:p>
          <a:p>
            <a:pPr lvl="1"/>
            <a:r>
              <a:rPr lang="en-US" dirty="0" smtClean="0"/>
              <a:t>so we present an example to better understand it</a:t>
            </a:r>
          </a:p>
          <a:p>
            <a:pPr lvl="1"/>
            <a:r>
              <a:rPr lang="en-US" dirty="0" smtClean="0"/>
              <a:t>but the basic idea is this:  we have a belief value for how well some piece of evidence supports a group (subset) of hypotheses </a:t>
            </a:r>
          </a:p>
          <a:p>
            <a:pPr lvl="2"/>
            <a:r>
              <a:rPr lang="en-US" sz="2200" dirty="0" smtClean="0"/>
              <a:t>we introduce a new evidence and multiply the belief from the first with the belief in support of the new evidence for those hypotheses that are in the </a:t>
            </a:r>
            <a:r>
              <a:rPr lang="en-US" sz="2200" i="1" dirty="0" smtClean="0"/>
              <a:t>intersection </a:t>
            </a:r>
            <a:r>
              <a:rPr lang="en-US" sz="2200" dirty="0" smtClean="0"/>
              <a:t>of the two subsets</a:t>
            </a:r>
          </a:p>
        </p:txBody>
      </p:sp>
      <p:sp>
        <p:nvSpPr>
          <p:cNvPr id="5" name="Content Placeholder 4"/>
          <p:cNvSpPr>
            <a:spLocks noGrp="1"/>
          </p:cNvSpPr>
          <p:nvPr>
            <p:ph sz="half" idx="2"/>
          </p:nvPr>
        </p:nvSpPr>
        <p:spPr>
          <a:xfrm>
            <a:off x="228600" y="4648200"/>
            <a:ext cx="4038600" cy="2209800"/>
          </a:xfrm>
        </p:spPr>
        <p:txBody>
          <a:bodyPr>
            <a:normAutofit/>
          </a:bodyPr>
          <a:lstStyle/>
          <a:p>
            <a:pPr lvl="2"/>
            <a:r>
              <a:rPr lang="en-US" sz="2200" dirty="0" smtClean="0"/>
              <a:t>the denominator is used to </a:t>
            </a:r>
            <a:r>
              <a:rPr lang="en-US" sz="2200" i="1" dirty="0" smtClean="0"/>
              <a:t>normalize </a:t>
            </a:r>
            <a:r>
              <a:rPr lang="en-US" sz="2200" dirty="0" smtClean="0"/>
              <a:t>the computed beliefs, and is 1 unless the intersection includes some null subsets</a:t>
            </a:r>
          </a:p>
          <a:p>
            <a:endParaRPr lang="en-US" dirty="0"/>
          </a:p>
        </p:txBody>
      </p:sp>
      <p:pic>
        <p:nvPicPr>
          <p:cNvPr id="4" name="Picture 4"/>
          <p:cNvPicPr>
            <a:picLocks noChangeAspect="1" noChangeArrowheads="1"/>
          </p:cNvPicPr>
          <p:nvPr/>
        </p:nvPicPr>
        <p:blipFill>
          <a:blip r:embed="rId2"/>
          <a:srcRect l="1932" t="16149" r="9471" b="15722"/>
          <a:stretch>
            <a:fillRect/>
          </a:stretch>
        </p:blipFill>
        <p:spPr bwMode="auto">
          <a:xfrm>
            <a:off x="4191000" y="5105399"/>
            <a:ext cx="4953000" cy="10220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229600" cy="1143000"/>
          </a:xfrm>
        </p:spPr>
        <p:txBody>
          <a:bodyPr/>
          <a:lstStyle/>
          <a:p>
            <a:r>
              <a:rPr lang="en-US" dirty="0" smtClean="0"/>
              <a:t>Example</a:t>
            </a:r>
            <a:endParaRPr lang="en-US" dirty="0"/>
          </a:p>
        </p:txBody>
      </p:sp>
      <p:sp>
        <p:nvSpPr>
          <p:cNvPr id="8" name="Content Placeholder 7"/>
          <p:cNvSpPr>
            <a:spLocks noGrp="1"/>
          </p:cNvSpPr>
          <p:nvPr>
            <p:ph idx="1"/>
          </p:nvPr>
        </p:nvSpPr>
        <p:spPr>
          <a:xfrm>
            <a:off x="457200" y="609601"/>
            <a:ext cx="8229600" cy="3276599"/>
          </a:xfrm>
        </p:spPr>
        <p:txBody>
          <a:bodyPr>
            <a:normAutofit fontScale="85000" lnSpcReduction="10000"/>
          </a:bodyPr>
          <a:lstStyle/>
          <a:p>
            <a:r>
              <a:rPr lang="en-US" dirty="0" smtClean="0"/>
              <a:t>There are four possible hypotheses for a given patient, cold (C), flu (F), migraine (H), meningitis (M)</a:t>
            </a:r>
          </a:p>
          <a:p>
            <a:pPr lvl="1"/>
            <a:r>
              <a:rPr lang="en-US" dirty="0"/>
              <a:t>w</a:t>
            </a:r>
            <a:r>
              <a:rPr lang="en-US" dirty="0" smtClean="0"/>
              <a:t>e introduce a piece of evidence, m1 = fever, which supports {C, F, M} at .6</a:t>
            </a:r>
          </a:p>
          <a:p>
            <a:pPr lvl="1"/>
            <a:r>
              <a:rPr lang="en-US" dirty="0"/>
              <a:t>w</a:t>
            </a:r>
            <a:r>
              <a:rPr lang="en-US" dirty="0" smtClean="0"/>
              <a:t>e also have {Q} (the entire set) with support 1 - .6 = .4</a:t>
            </a:r>
          </a:p>
          <a:p>
            <a:pPr lvl="1"/>
            <a:r>
              <a:rPr lang="en-US" dirty="0" smtClean="0"/>
              <a:t>now we add the evidence m2 = nausea which can support {C, F, H} at .7 so that Q = .3</a:t>
            </a:r>
          </a:p>
          <a:p>
            <a:pPr lvl="1"/>
            <a:r>
              <a:rPr lang="en-US" dirty="0" smtClean="0"/>
              <a:t>we combine the two sets of beliefs into m3 as follows:</a:t>
            </a:r>
          </a:p>
        </p:txBody>
      </p:sp>
      <p:pic>
        <p:nvPicPr>
          <p:cNvPr id="9" name="Picture 4"/>
          <p:cNvPicPr>
            <a:picLocks noChangeAspect="1" noChangeArrowheads="1"/>
          </p:cNvPicPr>
          <p:nvPr/>
        </p:nvPicPr>
        <p:blipFill>
          <a:blip r:embed="rId2"/>
          <a:srcRect/>
          <a:stretch>
            <a:fillRect/>
          </a:stretch>
        </p:blipFill>
        <p:spPr bwMode="auto">
          <a:xfrm>
            <a:off x="457200" y="3733800"/>
            <a:ext cx="8090780" cy="2133600"/>
          </a:xfrm>
          <a:prstGeom prst="rect">
            <a:avLst/>
          </a:prstGeom>
          <a:noFill/>
          <a:ln w="9525">
            <a:noFill/>
            <a:miter lim="800000"/>
            <a:headEnd/>
            <a:tailEnd/>
          </a:ln>
        </p:spPr>
      </p:pic>
      <p:sp>
        <p:nvSpPr>
          <p:cNvPr id="10" name="TextBox 9"/>
          <p:cNvSpPr txBox="1"/>
          <p:nvPr/>
        </p:nvSpPr>
        <p:spPr>
          <a:xfrm>
            <a:off x="381000" y="5943600"/>
            <a:ext cx="8839279" cy="769441"/>
          </a:xfrm>
          <a:prstGeom prst="rect">
            <a:avLst/>
          </a:prstGeom>
          <a:noFill/>
        </p:spPr>
        <p:txBody>
          <a:bodyPr wrap="none" rtlCol="0">
            <a:spAutoFit/>
          </a:bodyPr>
          <a:lstStyle/>
          <a:p>
            <a:r>
              <a:rPr lang="en-US" sz="2200" dirty="0" smtClean="0">
                <a:latin typeface="Times New Roman" pitchFamily="18" charset="0"/>
                <a:cs typeface="Times New Roman" pitchFamily="18" charset="0"/>
              </a:rPr>
              <a:t>Since m3 has no empty sets, the denominator is 1, so the set of values in m3 </a:t>
            </a:r>
          </a:p>
          <a:p>
            <a:r>
              <a:rPr lang="en-US" sz="2200" dirty="0" smtClean="0">
                <a:latin typeface="Times New Roman" pitchFamily="18" charset="0"/>
                <a:cs typeface="Times New Roman" pitchFamily="18" charset="0"/>
              </a:rPr>
              <a:t>is already normalized and we do not have to do anything else</a:t>
            </a:r>
            <a:endParaRPr lang="en-US"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Continued</a:t>
            </a:r>
            <a:endParaRPr lang="en-US" dirty="0"/>
          </a:p>
        </p:txBody>
      </p:sp>
      <p:sp>
        <p:nvSpPr>
          <p:cNvPr id="3" name="Content Placeholder 2"/>
          <p:cNvSpPr>
            <a:spLocks noGrp="1"/>
          </p:cNvSpPr>
          <p:nvPr>
            <p:ph idx="1"/>
          </p:nvPr>
        </p:nvSpPr>
        <p:spPr>
          <a:xfrm>
            <a:off x="304800" y="609600"/>
            <a:ext cx="8610600" cy="6248400"/>
          </a:xfrm>
        </p:spPr>
        <p:txBody>
          <a:bodyPr>
            <a:normAutofit fontScale="85000" lnSpcReduction="10000"/>
          </a:bodyPr>
          <a:lstStyle/>
          <a:p>
            <a:pPr marL="342900" lvl="1" indent="-342900">
              <a:buFont typeface="Arial" pitchFamily="34" charset="0"/>
              <a:buChar char="•"/>
            </a:pPr>
            <a:r>
              <a:rPr lang="en-US" sz="3300" dirty="0" smtClean="0"/>
              <a:t>When we had m1, we had two sets, {C, F, M} and {Q} </a:t>
            </a:r>
          </a:p>
          <a:p>
            <a:pPr marL="342900" lvl="1" indent="-342900">
              <a:buFont typeface="Arial" pitchFamily="34" charset="0"/>
              <a:buChar char="•"/>
            </a:pPr>
            <a:r>
              <a:rPr lang="en-US" sz="3300" dirty="0" smtClean="0"/>
              <a:t>When we combined it with m2 (with two sets of its own,{C, F, H} and {Q}), the result was four sets</a:t>
            </a:r>
          </a:p>
          <a:p>
            <a:pPr marL="742950" lvl="2" indent="-342900"/>
            <a:r>
              <a:rPr lang="en-US" sz="2800" dirty="0" smtClean="0"/>
              <a:t>the intersection of {C, F, M} and {C, F, H} = {C, F}</a:t>
            </a:r>
          </a:p>
          <a:p>
            <a:pPr marL="742950" lvl="2" indent="-342900"/>
            <a:r>
              <a:rPr lang="en-US" sz="2800" dirty="0" smtClean="0"/>
              <a:t>the intersection of {C, F, M} and {Q} = {C, F, M}</a:t>
            </a:r>
          </a:p>
          <a:p>
            <a:pPr marL="742950" lvl="2" indent="-342900"/>
            <a:r>
              <a:rPr lang="en-US" sz="2800" dirty="0" smtClean="0"/>
              <a:t>the intersection of {C, F, H} and {Q} = {C, F, H}</a:t>
            </a:r>
          </a:p>
          <a:p>
            <a:pPr marL="742950" lvl="2" indent="-342900"/>
            <a:r>
              <a:rPr lang="en-US" sz="2800" dirty="0" smtClean="0"/>
              <a:t>the intersection of {Q} and {Q} = {Q}</a:t>
            </a:r>
          </a:p>
          <a:p>
            <a:r>
              <a:rPr lang="en-US" dirty="0" smtClean="0"/>
              <a:t>We now add evidence m4 = lab culture result that suggest Meningitis, with belief = .8 </a:t>
            </a:r>
          </a:p>
          <a:p>
            <a:pPr lvl="1"/>
            <a:r>
              <a:rPr lang="en-US" dirty="0" smtClean="0"/>
              <a:t>m4{M} = .8 and m4{Q} = .2</a:t>
            </a:r>
          </a:p>
          <a:p>
            <a:r>
              <a:rPr lang="en-US" dirty="0" smtClean="0"/>
              <a:t>In adding m4, with {M} and {Q}, we intersect these with the four intersected sets above which results in 8 sets </a:t>
            </a:r>
          </a:p>
          <a:p>
            <a:pPr lvl="1"/>
            <a:r>
              <a:rPr lang="en-US" dirty="0" smtClean="0"/>
              <a:t>shown on the next slide, with some empty sets so our denominator will no longer be 1 and we will have to compute it after computing the numerators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End of Example</a:t>
            </a:r>
            <a:endParaRPr lang="en-US" dirty="0"/>
          </a:p>
        </p:txBody>
      </p:sp>
      <p:pic>
        <p:nvPicPr>
          <p:cNvPr id="4" name="Picture 8"/>
          <p:cNvPicPr>
            <a:picLocks noChangeAspect="1" noChangeArrowheads="1"/>
          </p:cNvPicPr>
          <p:nvPr/>
        </p:nvPicPr>
        <p:blipFill>
          <a:blip r:embed="rId2"/>
          <a:srcRect/>
          <a:stretch>
            <a:fillRect/>
          </a:stretch>
        </p:blipFill>
        <p:spPr bwMode="auto">
          <a:xfrm>
            <a:off x="685800" y="685800"/>
            <a:ext cx="7858125" cy="3267075"/>
          </a:xfrm>
          <a:prstGeom prst="rect">
            <a:avLst/>
          </a:prstGeom>
          <a:noFill/>
          <a:ln w="9525">
            <a:noFill/>
            <a:miter lim="800000"/>
            <a:headEnd/>
            <a:tailEnd/>
          </a:ln>
        </p:spPr>
      </p:pic>
      <p:sp>
        <p:nvSpPr>
          <p:cNvPr id="5" name="TextBox 4"/>
          <p:cNvSpPr txBox="1"/>
          <p:nvPr/>
        </p:nvSpPr>
        <p:spPr>
          <a:xfrm>
            <a:off x="304800" y="3962400"/>
            <a:ext cx="8534400" cy="2800767"/>
          </a:xfrm>
          <a:prstGeom prst="rect">
            <a:avLst/>
          </a:prstGeom>
          <a:noFill/>
        </p:spPr>
        <p:txBody>
          <a:bodyPr wrap="square" rtlCol="0">
            <a:spAutoFit/>
          </a:bodyPr>
          <a:lstStyle/>
          <a:p>
            <a:r>
              <a:rPr lang="en-US" sz="2200" dirty="0" smtClean="0">
                <a:latin typeface="Times New Roman" pitchFamily="18" charset="0"/>
                <a:cs typeface="Times New Roman" pitchFamily="18" charset="0"/>
              </a:rPr>
              <a:t>Sum of empty sets = .336+ .224 = .56,  the denominator is 1 - .56  = .44</a:t>
            </a:r>
          </a:p>
          <a:p>
            <a:r>
              <a:rPr lang="en-US" sz="2200" dirty="0" smtClean="0">
                <a:latin typeface="Times New Roman" pitchFamily="18" charset="0"/>
                <a:cs typeface="Times New Roman" pitchFamily="18" charset="0"/>
              </a:rPr>
              <a:t>m5{M} = (.096 + .144) / .44 = .545	m5{C, F, M} = .036 / .44 = .082</a:t>
            </a:r>
          </a:p>
          <a:p>
            <a:r>
              <a:rPr lang="en-US" sz="2200" dirty="0" smtClean="0">
                <a:latin typeface="Times New Roman" pitchFamily="18" charset="0"/>
                <a:cs typeface="Times New Roman" pitchFamily="18" charset="0"/>
              </a:rPr>
              <a:t>m5{ } =  (.336 + .224) / .44 = .56	m5{C, F} = .084 / .44 = .191</a:t>
            </a:r>
          </a:p>
          <a:p>
            <a:r>
              <a:rPr lang="en-US" sz="2200" dirty="0" smtClean="0">
                <a:latin typeface="Times New Roman" pitchFamily="18" charset="0"/>
                <a:cs typeface="Times New Roman" pitchFamily="18" charset="0"/>
              </a:rPr>
              <a:t>m5{C, F, H} = .056 / .44 = .127		m5{Q} = .036  / .44 = .055</a:t>
            </a:r>
          </a:p>
          <a:p>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The most plausible explanation is { } because the evidence tends to contradict (some symptoms indicate Meningitis, another symptom indicates no Meningitis)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Bayesian Probabilities</a:t>
            </a:r>
            <a:endParaRPr lang="en-US" dirty="0"/>
          </a:p>
        </p:txBody>
      </p:sp>
      <p:sp>
        <p:nvSpPr>
          <p:cNvPr id="3" name="Content Placeholder 2"/>
          <p:cNvSpPr>
            <a:spLocks noGrp="1"/>
          </p:cNvSpPr>
          <p:nvPr>
            <p:ph idx="1"/>
          </p:nvPr>
        </p:nvSpPr>
        <p:spPr>
          <a:xfrm>
            <a:off x="228600" y="609600"/>
            <a:ext cx="8686800" cy="6248400"/>
          </a:xfrm>
        </p:spPr>
        <p:txBody>
          <a:bodyPr>
            <a:normAutofit fontScale="92500" lnSpcReduction="10000"/>
          </a:bodyPr>
          <a:lstStyle/>
          <a:p>
            <a:r>
              <a:rPr lang="en-US" dirty="0" err="1" smtClean="0"/>
              <a:t>Bayes</a:t>
            </a:r>
            <a:r>
              <a:rPr lang="en-US" dirty="0" smtClean="0"/>
              <a:t> derived the following formula</a:t>
            </a:r>
          </a:p>
          <a:p>
            <a:pPr lvl="1"/>
            <a:r>
              <a:rPr lang="en-US" dirty="0" smtClean="0"/>
              <a:t>p(h | E) = p(E | h) * p(h) / sum for all </a:t>
            </a:r>
            <a:r>
              <a:rPr lang="en-US" dirty="0" err="1" smtClean="0"/>
              <a:t>i</a:t>
            </a:r>
            <a:r>
              <a:rPr lang="en-US" dirty="0" smtClean="0"/>
              <a:t> (p(E | h</a:t>
            </a:r>
            <a:r>
              <a:rPr lang="en-US" baseline="-25000" dirty="0" smtClean="0"/>
              <a:t>i</a:t>
            </a:r>
            <a:r>
              <a:rPr lang="en-US" dirty="0" smtClean="0"/>
              <a:t>) * p(h</a:t>
            </a:r>
            <a:r>
              <a:rPr lang="en-US" baseline="-25000" dirty="0" smtClean="0"/>
              <a:t>i</a:t>
            </a:r>
            <a:r>
              <a:rPr lang="en-US" dirty="0" smtClean="0"/>
              <a:t>))</a:t>
            </a:r>
          </a:p>
          <a:p>
            <a:pPr lvl="1"/>
            <a:r>
              <a:rPr lang="en-US" dirty="0" smtClean="0"/>
              <a:t>the probability that h is true given evidence E</a:t>
            </a:r>
          </a:p>
          <a:p>
            <a:pPr lvl="2"/>
            <a:r>
              <a:rPr lang="en-US" dirty="0" smtClean="0"/>
              <a:t>p(h | E) – conditional probability</a:t>
            </a:r>
          </a:p>
          <a:p>
            <a:pPr lvl="3"/>
            <a:r>
              <a:rPr lang="en-US" dirty="0" smtClean="0"/>
              <a:t>what is the probability that h is true given the evidence E</a:t>
            </a:r>
          </a:p>
          <a:p>
            <a:pPr lvl="2"/>
            <a:r>
              <a:rPr lang="en-US" dirty="0" smtClean="0"/>
              <a:t>p(E | h) – evidential probability</a:t>
            </a:r>
          </a:p>
          <a:p>
            <a:pPr lvl="3"/>
            <a:r>
              <a:rPr lang="en-US" dirty="0" smtClean="0"/>
              <a:t>what is the probability that evidence E will appear if h is true?</a:t>
            </a:r>
          </a:p>
          <a:p>
            <a:pPr lvl="2"/>
            <a:r>
              <a:rPr lang="en-US" dirty="0" smtClean="0"/>
              <a:t>p(h) – prior probability (or a priori probability)</a:t>
            </a:r>
          </a:p>
          <a:p>
            <a:pPr lvl="3"/>
            <a:r>
              <a:rPr lang="en-US" dirty="0" smtClean="0"/>
              <a:t>what is the probability that h is true in general without any evidence?</a:t>
            </a:r>
          </a:p>
          <a:p>
            <a:pPr lvl="1"/>
            <a:r>
              <a:rPr lang="en-US" dirty="0" smtClean="0"/>
              <a:t>the denominator normalizes the conditional probabilities to add up to 1</a:t>
            </a:r>
          </a:p>
          <a:p>
            <a:r>
              <a:rPr lang="en-US" dirty="0" smtClean="0"/>
              <a:t>To solve a problem with Bayesian probabilities</a:t>
            </a:r>
          </a:p>
          <a:p>
            <a:pPr lvl="1"/>
            <a:r>
              <a:rPr lang="en-US" dirty="0" smtClean="0"/>
              <a:t>we need to accumulate the probabilities for all hypotheses h1, h2, h3 of p(h1 | E), p(h2 | E), p(h3 | E), …, p(E | h1), p(E | h2), p(E | h3), … and p(h1), p(h2), p(h3), … and then its just a straightforward series of calculations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lstStyle/>
          <a:p>
            <a:r>
              <a:rPr lang="en-US" dirty="0" smtClean="0"/>
              <a:t>Non-</a:t>
            </a:r>
            <a:r>
              <a:rPr lang="en-US" dirty="0" err="1" smtClean="0"/>
              <a:t>monotonicity</a:t>
            </a:r>
            <a:endParaRPr lang="en-US" dirty="0"/>
          </a:p>
        </p:txBody>
      </p:sp>
      <p:sp>
        <p:nvSpPr>
          <p:cNvPr id="3" name="Content Placeholder 2"/>
          <p:cNvSpPr>
            <a:spLocks noGrp="1"/>
          </p:cNvSpPr>
          <p:nvPr>
            <p:ph idx="1"/>
          </p:nvPr>
        </p:nvSpPr>
        <p:spPr>
          <a:xfrm>
            <a:off x="152400" y="609600"/>
            <a:ext cx="8991600" cy="6248400"/>
          </a:xfrm>
        </p:spPr>
        <p:txBody>
          <a:bodyPr>
            <a:normAutofit fontScale="77500" lnSpcReduction="20000"/>
          </a:bodyPr>
          <a:lstStyle/>
          <a:p>
            <a:r>
              <a:rPr lang="en-US" sz="4000" dirty="0" smtClean="0"/>
              <a:t>Non-monotonic logic is a logic in which, if new axioms are introduced, previous conclusions </a:t>
            </a:r>
            <a:r>
              <a:rPr lang="en-US" sz="4000" i="1" dirty="0" smtClean="0"/>
              <a:t>can </a:t>
            </a:r>
            <a:r>
              <a:rPr lang="en-US" sz="4000" dirty="0" smtClean="0"/>
              <a:t>change</a:t>
            </a:r>
          </a:p>
          <a:p>
            <a:pPr lvl="1"/>
            <a:r>
              <a:rPr lang="en-US" sz="3400" dirty="0" smtClean="0"/>
              <a:t>this requires that we update/modify previous proofs which can be computationally costly</a:t>
            </a:r>
          </a:p>
          <a:p>
            <a:r>
              <a:rPr lang="en-US" sz="4000" dirty="0" smtClean="0"/>
              <a:t>We can enhance our previous strategies</a:t>
            </a:r>
          </a:p>
          <a:p>
            <a:pPr lvl="1"/>
            <a:r>
              <a:rPr lang="en-US" sz="3400" dirty="0" smtClean="0"/>
              <a:t>in logic, add M before a clause </a:t>
            </a:r>
          </a:p>
          <a:p>
            <a:pPr lvl="2"/>
            <a:r>
              <a:rPr lang="en-US" sz="3000" dirty="0" smtClean="0"/>
              <a:t>M means “it is consistent with”</a:t>
            </a:r>
          </a:p>
          <a:p>
            <a:pPr lvl="2"/>
            <a:r>
              <a:rPr lang="en-US" sz="3100" dirty="0" smtClean="0">
                <a:sym typeface="Wingdings" pitchFamily="2" charset="2"/>
              </a:rPr>
              <a:t>for all X: bright(X) &amp; student(X) &amp; studies(X,CSC) &amp; M </a:t>
            </a:r>
            <a:r>
              <a:rPr lang="en-US" sz="3100" dirty="0" err="1" smtClean="0">
                <a:sym typeface="Wingdings" pitchFamily="2" charset="2"/>
              </a:rPr>
              <a:t>good_economy</a:t>
            </a:r>
            <a:r>
              <a:rPr lang="en-US" sz="3100" dirty="0" smtClean="0">
                <a:sym typeface="Wingdings" pitchFamily="2" charset="2"/>
              </a:rPr>
              <a:t>(</a:t>
            </a:r>
            <a:r>
              <a:rPr lang="en-US" sz="3100" dirty="0" err="1" smtClean="0">
                <a:sym typeface="Wingdings" pitchFamily="2" charset="2"/>
              </a:rPr>
              <a:t>time_of_graduation</a:t>
            </a:r>
            <a:r>
              <a:rPr lang="en-US" sz="3100" dirty="0" smtClean="0">
                <a:sym typeface="Wingdings" pitchFamily="2" charset="2"/>
              </a:rPr>
              <a:t>)  job(X, </a:t>
            </a:r>
            <a:r>
              <a:rPr lang="en-US" sz="3100" dirty="0" err="1" smtClean="0">
                <a:sym typeface="Wingdings" pitchFamily="2" charset="2"/>
              </a:rPr>
              <a:t>time_of_graduation</a:t>
            </a:r>
            <a:r>
              <a:rPr lang="en-US" sz="3100" dirty="0" smtClean="0">
                <a:sym typeface="Wingdings" pitchFamily="2" charset="2"/>
              </a:rPr>
              <a:t>)</a:t>
            </a:r>
          </a:p>
          <a:p>
            <a:pPr lvl="1"/>
            <a:r>
              <a:rPr lang="en-US" sz="3400" dirty="0" smtClean="0">
                <a:sym typeface="Wingdings" pitchFamily="2" charset="2"/>
              </a:rPr>
              <a:t>in a production system, add unless clauses to rules</a:t>
            </a:r>
          </a:p>
          <a:p>
            <a:pPr lvl="2"/>
            <a:r>
              <a:rPr lang="en-US" sz="3100" dirty="0" smtClean="0">
                <a:sym typeface="Wingdings" pitchFamily="2" charset="2"/>
              </a:rPr>
              <a:t>if X is bright, X is a student and X studies computer science, then X will get a job at the time of graduation unless the economy is not good at that time</a:t>
            </a:r>
          </a:p>
          <a:p>
            <a:pPr lvl="1"/>
            <a:r>
              <a:rPr lang="en-US" sz="3500" dirty="0" smtClean="0">
                <a:sym typeface="Wingdings" pitchFamily="2" charset="2"/>
              </a:rPr>
              <a:t>these are forms of </a:t>
            </a:r>
            <a:r>
              <a:rPr lang="en-US" sz="3500" i="1" dirty="0" smtClean="0">
                <a:sym typeface="Wingdings" pitchFamily="2" charset="2"/>
              </a:rPr>
              <a:t>assumption-based </a:t>
            </a:r>
            <a:r>
              <a:rPr lang="en-US" sz="3500" dirty="0" smtClean="0">
                <a:sym typeface="Wingdings" pitchFamily="2" charset="2"/>
              </a:rPr>
              <a:t>reasoning</a:t>
            </a:r>
            <a:endParaRPr lang="en-US" sz="3500" dirty="0" smtClean="0"/>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Example</a:t>
            </a:r>
            <a:endParaRPr lang="en-US" dirty="0"/>
          </a:p>
        </p:txBody>
      </p:sp>
      <p:sp>
        <p:nvSpPr>
          <p:cNvPr id="3" name="Content Placeholder 2"/>
          <p:cNvSpPr>
            <a:spLocks noGrp="1"/>
          </p:cNvSpPr>
          <p:nvPr>
            <p:ph idx="1"/>
          </p:nvPr>
        </p:nvSpPr>
        <p:spPr>
          <a:xfrm>
            <a:off x="304800" y="762000"/>
            <a:ext cx="8610600" cy="6096000"/>
          </a:xfrm>
        </p:spPr>
        <p:txBody>
          <a:bodyPr>
            <a:normAutofit fontScale="92500" lnSpcReduction="10000"/>
          </a:bodyPr>
          <a:lstStyle/>
          <a:p>
            <a:r>
              <a:rPr lang="en-US" dirty="0" smtClean="0"/>
              <a:t>The sidewalk is wet, we want to determine the most likely cause</a:t>
            </a:r>
          </a:p>
          <a:p>
            <a:pPr lvl="1"/>
            <a:r>
              <a:rPr lang="en-US" dirty="0" smtClean="0"/>
              <a:t>it rained overnight (h1) </a:t>
            </a:r>
          </a:p>
          <a:p>
            <a:pPr lvl="1"/>
            <a:r>
              <a:rPr lang="en-US" dirty="0" smtClean="0"/>
              <a:t>we ran the sprinkler overnight (h2)</a:t>
            </a:r>
          </a:p>
          <a:p>
            <a:pPr lvl="1"/>
            <a:r>
              <a:rPr lang="en-US" dirty="0" smtClean="0"/>
              <a:t>wet sidewalk (E)</a:t>
            </a:r>
          </a:p>
          <a:p>
            <a:r>
              <a:rPr lang="en-US" dirty="0" smtClean="0"/>
              <a:t>Assume the following</a:t>
            </a:r>
          </a:p>
          <a:p>
            <a:pPr lvl="1"/>
            <a:r>
              <a:rPr lang="en-US" dirty="0" smtClean="0"/>
              <a:t>there was a 50% chance of rain – p(h1) = .5</a:t>
            </a:r>
          </a:p>
          <a:p>
            <a:pPr lvl="1"/>
            <a:r>
              <a:rPr lang="en-US" dirty="0" smtClean="0"/>
              <a:t>sprinkler is run two nights a week – p(h2) = 2/7 = .28</a:t>
            </a:r>
          </a:p>
          <a:p>
            <a:pPr lvl="1"/>
            <a:r>
              <a:rPr lang="en-US" dirty="0" smtClean="0"/>
              <a:t>p(wet sidewalk | rain overnight) = .8 </a:t>
            </a:r>
          </a:p>
          <a:p>
            <a:pPr lvl="1"/>
            <a:r>
              <a:rPr lang="en-US" dirty="0" smtClean="0"/>
              <a:t>p(wet sidewalk | sprinkler) = .9</a:t>
            </a:r>
          </a:p>
          <a:p>
            <a:r>
              <a:rPr lang="en-US" dirty="0" smtClean="0"/>
              <a:t>Now we compute the two conditional probabilities</a:t>
            </a:r>
          </a:p>
          <a:p>
            <a:pPr lvl="1"/>
            <a:r>
              <a:rPr lang="en-US" dirty="0" smtClean="0"/>
              <a:t>p(h1 | E) = (.5 * .8) / (.5 * .8 + .28 * .9) = .61</a:t>
            </a:r>
          </a:p>
          <a:p>
            <a:pPr lvl="1"/>
            <a:r>
              <a:rPr lang="en-US" dirty="0" smtClean="0"/>
              <a:t>p(h2 | E) = (.28 * .9) / (.5 * .8 + .28 * .9) = .39</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Independent Events</a:t>
            </a:r>
            <a:endParaRPr lang="en-US" dirty="0"/>
          </a:p>
        </p:txBody>
      </p:sp>
      <p:sp>
        <p:nvSpPr>
          <p:cNvPr id="3" name="Content Placeholder 2"/>
          <p:cNvSpPr>
            <a:spLocks noGrp="1"/>
          </p:cNvSpPr>
          <p:nvPr>
            <p:ph idx="1"/>
          </p:nvPr>
        </p:nvSpPr>
        <p:spPr>
          <a:xfrm>
            <a:off x="152400" y="685800"/>
            <a:ext cx="8763000" cy="6172200"/>
          </a:xfrm>
        </p:spPr>
        <p:txBody>
          <a:bodyPr>
            <a:normAutofit fontScale="92500" lnSpcReduction="20000"/>
          </a:bodyPr>
          <a:lstStyle/>
          <a:p>
            <a:r>
              <a:rPr lang="en-US" dirty="0" smtClean="0"/>
              <a:t>There is a flaw with our previous example</a:t>
            </a:r>
          </a:p>
          <a:p>
            <a:pPr lvl="1"/>
            <a:r>
              <a:rPr lang="en-US" dirty="0" smtClean="0"/>
              <a:t>if it is likely that it will rain, we will probably not run the sprinkler even if it is the night we usually run it, and if it does not rain, we will probably be more likely to run the sprinkler the next night</a:t>
            </a:r>
          </a:p>
          <a:p>
            <a:r>
              <a:rPr lang="en-US" dirty="0" smtClean="0"/>
              <a:t>So we have to be aware of whether events are independent or not</a:t>
            </a:r>
          </a:p>
          <a:p>
            <a:pPr lvl="1"/>
            <a:r>
              <a:rPr lang="en-US" dirty="0" smtClean="0"/>
              <a:t>two events are independent if P(A &amp; B) = P(A) * P(B) </a:t>
            </a:r>
          </a:p>
          <a:p>
            <a:pPr lvl="2"/>
            <a:r>
              <a:rPr lang="en-US" dirty="0" smtClean="0"/>
              <a:t>where &amp; means “intersect”</a:t>
            </a:r>
          </a:p>
          <a:p>
            <a:pPr lvl="1"/>
            <a:r>
              <a:rPr lang="en-US" dirty="0" smtClean="0"/>
              <a:t>when P(B) &lt;&gt; 0, then P(A) = P(A | B)</a:t>
            </a:r>
          </a:p>
          <a:p>
            <a:pPr lvl="2"/>
            <a:r>
              <a:rPr lang="en-US" dirty="0" smtClean="0"/>
              <a:t>knowing B is true does not affect the probability of A being true</a:t>
            </a:r>
          </a:p>
          <a:p>
            <a:r>
              <a:rPr lang="en-US" dirty="0" smtClean="0"/>
              <a:t>We can also modify our computation by using the formula for conditional independent events</a:t>
            </a:r>
          </a:p>
          <a:p>
            <a:pPr lvl="1"/>
            <a:r>
              <a:rPr lang="en-US" dirty="0" smtClean="0"/>
              <a:t>P(A &amp; B | C) = P(A | C) * P(B | C)</a:t>
            </a:r>
          </a:p>
          <a:p>
            <a:pPr lvl="2"/>
            <a:r>
              <a:rPr lang="en-US" dirty="0" smtClean="0"/>
              <a:t>again, &amp; is used to mean intersection</a:t>
            </a:r>
          </a:p>
          <a:p>
            <a:pPr lvl="2"/>
            <a:r>
              <a:rPr lang="en-US" dirty="0" smtClean="0"/>
              <a:t>we will expand on this shortly</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Multiple Pieces of Evidence</a:t>
            </a:r>
            <a:endParaRPr lang="en-US" dirty="0"/>
          </a:p>
        </p:txBody>
      </p:sp>
      <p:sp>
        <p:nvSpPr>
          <p:cNvPr id="3" name="Content Placeholder 2"/>
          <p:cNvSpPr>
            <a:spLocks noGrp="1"/>
          </p:cNvSpPr>
          <p:nvPr>
            <p:ph idx="1"/>
          </p:nvPr>
        </p:nvSpPr>
        <p:spPr>
          <a:xfrm>
            <a:off x="152400" y="838200"/>
            <a:ext cx="8763000" cy="6019800"/>
          </a:xfrm>
        </p:spPr>
        <p:txBody>
          <a:bodyPr>
            <a:normAutofit fontScale="92500" lnSpcReduction="10000"/>
          </a:bodyPr>
          <a:lstStyle/>
          <a:p>
            <a:r>
              <a:rPr lang="en-US" dirty="0" smtClean="0"/>
              <a:t>In our wet sidewalk example, E consisted of one piece of evidence, wet sidewalk</a:t>
            </a:r>
          </a:p>
          <a:p>
            <a:pPr lvl="1"/>
            <a:r>
              <a:rPr lang="en-US" dirty="0" smtClean="0"/>
              <a:t>what if we have many pieces of evidence?</a:t>
            </a:r>
          </a:p>
          <a:p>
            <a:r>
              <a:rPr lang="en-US" dirty="0" smtClean="0"/>
              <a:t>Consider a diagnostic case where there are 10 possible symptoms that we might look for to determine whether a patient has a cold (h1), flu (h2) or sinus infection (h3)</a:t>
            </a:r>
          </a:p>
          <a:p>
            <a:pPr lvl="1"/>
            <a:r>
              <a:rPr lang="en-US" dirty="0" smtClean="0"/>
              <a:t>E is some subset of {e1, e2, e3, e4, e5, e6, e7, e8, e9, e10}</a:t>
            </a:r>
          </a:p>
          <a:p>
            <a:r>
              <a:rPr lang="en-US" dirty="0" smtClean="0"/>
              <a:t>To use </a:t>
            </a:r>
            <a:r>
              <a:rPr lang="en-US" dirty="0" err="1" smtClean="0"/>
              <a:t>Bayes</a:t>
            </a:r>
            <a:r>
              <a:rPr lang="en-US" dirty="0" smtClean="0"/>
              <a:t>’ formula, we need to know</a:t>
            </a:r>
          </a:p>
          <a:p>
            <a:pPr lvl="2"/>
            <a:r>
              <a:rPr lang="en-US" dirty="0" smtClean="0"/>
              <a:t>p(h1), p(h2), p(h3) as well as</a:t>
            </a:r>
          </a:p>
          <a:p>
            <a:pPr lvl="2"/>
            <a:r>
              <a:rPr lang="en-US" dirty="0" smtClean="0"/>
              <a:t>p(e1 | h1), p(e1 | h2), p(e1 | h3)</a:t>
            </a:r>
          </a:p>
          <a:p>
            <a:pPr lvl="2"/>
            <a:r>
              <a:rPr lang="en-US" dirty="0" smtClean="0"/>
              <a:t>p(e2 | h1), p(e2 | h2), p(e2 | h3)</a:t>
            </a:r>
          </a:p>
          <a:p>
            <a:pPr lvl="2"/>
            <a:r>
              <a:rPr lang="en-US" dirty="0" smtClean="0"/>
              <a:t>p(e3 | h1), p(e3 | h2), p(e3 | h3)</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Continued</a:t>
            </a:r>
            <a:endParaRPr lang="en-US" dirty="0"/>
          </a:p>
        </p:txBody>
      </p:sp>
      <p:sp>
        <p:nvSpPr>
          <p:cNvPr id="3" name="Content Placeholder 2"/>
          <p:cNvSpPr>
            <a:spLocks noGrp="1"/>
          </p:cNvSpPr>
          <p:nvPr>
            <p:ph idx="1"/>
          </p:nvPr>
        </p:nvSpPr>
        <p:spPr>
          <a:xfrm>
            <a:off x="304800" y="685800"/>
            <a:ext cx="8534400" cy="6172200"/>
          </a:xfrm>
        </p:spPr>
        <p:txBody>
          <a:bodyPr>
            <a:normAutofit fontScale="92500"/>
          </a:bodyPr>
          <a:lstStyle/>
          <a:p>
            <a:r>
              <a:rPr lang="en-US" dirty="0" smtClean="0"/>
              <a:t>But our patient may have several symptoms</a:t>
            </a:r>
          </a:p>
          <a:p>
            <a:r>
              <a:rPr lang="en-US" dirty="0" smtClean="0"/>
              <a:t>So we also need</a:t>
            </a:r>
          </a:p>
          <a:p>
            <a:pPr lvl="1"/>
            <a:r>
              <a:rPr lang="en-US" dirty="0" smtClean="0"/>
              <a:t>p(e1, e2 | h1), p(e1, e2 | h2), p(e1, e2 | h3)</a:t>
            </a:r>
          </a:p>
          <a:p>
            <a:pPr lvl="1"/>
            <a:r>
              <a:rPr lang="en-US" dirty="0" smtClean="0"/>
              <a:t>p(e1, e3 | h1), p(e1, e3 | h2), p(e1, e3 | h3)</a:t>
            </a:r>
          </a:p>
          <a:p>
            <a:pPr lvl="1"/>
            <a:r>
              <a:rPr lang="en-US" dirty="0" smtClean="0"/>
              <a:t>p(e2, e3 | h1), p(e2, e3 | h2), p(e2, e3 | h3)</a:t>
            </a:r>
          </a:p>
          <a:p>
            <a:pPr lvl="1"/>
            <a:r>
              <a:rPr lang="en-US" dirty="0" smtClean="0"/>
              <a:t>p(e1, e2, e3 | h1), p(e1, e2, e3 | h2), p(e1, e2, e3 | h3)</a:t>
            </a:r>
          </a:p>
          <a:p>
            <a:r>
              <a:rPr lang="en-US" dirty="0" smtClean="0"/>
              <a:t>How many different probabilities will we need?</a:t>
            </a:r>
          </a:p>
          <a:p>
            <a:pPr lvl="1"/>
            <a:r>
              <a:rPr lang="en-US" dirty="0" smtClean="0"/>
              <a:t>with 10 pieces of evidence, there are 2</a:t>
            </a:r>
            <a:r>
              <a:rPr lang="en-US" baseline="30000" dirty="0" smtClean="0"/>
              <a:t>10</a:t>
            </a:r>
            <a:r>
              <a:rPr lang="en-US" dirty="0" smtClean="0"/>
              <a:t> = 1024 different combinations for E, so we will need 3 * 1024 = 3072 evidential probabilities (to go along with the 3 prior probabilities, one for each hypothesis)</a:t>
            </a:r>
          </a:p>
          <a:p>
            <a:pPr lvl="1"/>
            <a:r>
              <a:rPr lang="en-US" dirty="0" smtClean="0"/>
              <a:t>imagine if E comprised a set of 50 pieces of evidence instead!</a:t>
            </a:r>
          </a:p>
          <a:p>
            <a:pPr lvl="2"/>
            <a:endParaRPr lang="en-US" dirty="0" smtClean="0"/>
          </a:p>
          <a:p>
            <a:pPr lvl="2"/>
            <a:endParaRPr lang="en-US" dirty="0" smtClean="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Advantages and Disadvantages</a:t>
            </a:r>
            <a:endParaRPr lang="en-US" dirty="0"/>
          </a:p>
        </p:txBody>
      </p:sp>
      <p:sp>
        <p:nvSpPr>
          <p:cNvPr id="3" name="Content Placeholder 2"/>
          <p:cNvSpPr>
            <a:spLocks noGrp="1"/>
          </p:cNvSpPr>
          <p:nvPr>
            <p:ph idx="1"/>
          </p:nvPr>
        </p:nvSpPr>
        <p:spPr>
          <a:xfrm>
            <a:off x="228600" y="685800"/>
            <a:ext cx="8686800" cy="6172200"/>
          </a:xfrm>
        </p:spPr>
        <p:txBody>
          <a:bodyPr>
            <a:normAutofit fontScale="92500" lnSpcReduction="10000"/>
          </a:bodyPr>
          <a:lstStyle/>
          <a:p>
            <a:r>
              <a:rPr lang="en-US" dirty="0" smtClean="0"/>
              <a:t>There two appealing features of probabilities</a:t>
            </a:r>
          </a:p>
          <a:p>
            <a:pPr lvl="1"/>
            <a:r>
              <a:rPr lang="en-US" dirty="0" smtClean="0"/>
              <a:t>the approach is formal (unlike CFs and unlike the creation of fuzzy membership functions, which are ad hoc)</a:t>
            </a:r>
          </a:p>
          <a:p>
            <a:pPr lvl="1"/>
            <a:r>
              <a:rPr lang="en-US" dirty="0" smtClean="0"/>
              <a:t>probabilities are easy to compile through statistics</a:t>
            </a:r>
          </a:p>
          <a:p>
            <a:pPr lvl="2"/>
            <a:r>
              <a:rPr lang="en-US" dirty="0" smtClean="0"/>
              <a:t>p(flu) = number of people who had the flu this year / number of people in the pool</a:t>
            </a:r>
          </a:p>
          <a:p>
            <a:pPr lvl="2"/>
            <a:r>
              <a:rPr lang="en-US" dirty="0" smtClean="0"/>
              <a:t>p(fever | flu) = number of people with the flu who had a fever / number of people in the pool</a:t>
            </a:r>
          </a:p>
          <a:p>
            <a:r>
              <a:rPr lang="en-US" dirty="0" smtClean="0"/>
              <a:t>The primary disadvantages are</a:t>
            </a:r>
          </a:p>
          <a:p>
            <a:pPr lvl="1"/>
            <a:r>
              <a:rPr lang="en-US" dirty="0" smtClean="0"/>
              <a:t>the need for a great number of probabilities</a:t>
            </a:r>
          </a:p>
          <a:p>
            <a:pPr lvl="1"/>
            <a:r>
              <a:rPr lang="en-US" dirty="0" smtClean="0"/>
              <a:t>probabilities can be biased </a:t>
            </a:r>
          </a:p>
          <a:p>
            <a:pPr lvl="2"/>
            <a:r>
              <a:rPr lang="en-US" dirty="0" smtClean="0"/>
              <a:t>for instance, is p(flu) accurate if we gather the data in the summer time rather than in the winter, or year round?</a:t>
            </a:r>
          </a:p>
          <a:p>
            <a:pPr lvl="1"/>
            <a:r>
              <a:rPr lang="en-US" dirty="0" smtClean="0"/>
              <a:t>the awkwardness if events are not independent (an example follows)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Bayesian Net</a:t>
            </a:r>
            <a:endParaRPr lang="en-US" dirty="0"/>
          </a:p>
        </p:txBody>
      </p:sp>
      <p:sp>
        <p:nvSpPr>
          <p:cNvPr id="3" name="Content Placeholder 2"/>
          <p:cNvSpPr>
            <a:spLocks noGrp="1"/>
          </p:cNvSpPr>
          <p:nvPr>
            <p:ph idx="1"/>
          </p:nvPr>
        </p:nvSpPr>
        <p:spPr>
          <a:xfrm>
            <a:off x="228600" y="685800"/>
            <a:ext cx="8686800" cy="4190999"/>
          </a:xfrm>
        </p:spPr>
        <p:txBody>
          <a:bodyPr>
            <a:normAutofit fontScale="85000" lnSpcReduction="10000"/>
          </a:bodyPr>
          <a:lstStyle/>
          <a:p>
            <a:r>
              <a:rPr lang="en-US" dirty="0" smtClean="0"/>
              <a:t>We can apply the Bayesian formulas for independent and conditionally dependent events in a network form</a:t>
            </a:r>
          </a:p>
          <a:p>
            <a:pPr lvl="1"/>
            <a:r>
              <a:rPr lang="en-US" dirty="0" smtClean="0"/>
              <a:t>we want to determine the likely cause for seeing orange barrels, flashing lights and bad traffic on the highway </a:t>
            </a:r>
          </a:p>
          <a:p>
            <a:pPr lvl="1"/>
            <a:r>
              <a:rPr lang="en-US" dirty="0" smtClean="0"/>
              <a:t>two hypotheses: construction, accident (see the figure below)</a:t>
            </a:r>
          </a:p>
          <a:p>
            <a:pPr lvl="1"/>
            <a:r>
              <a:rPr lang="en-US" dirty="0" smtClean="0"/>
              <a:t>notice T (bad traffic) can be caused by either construction or an accident, orange barrels are only evidence of construction and flashing lights are only evidence of an accident (although it could also be that a driver has been pulled over)</a:t>
            </a:r>
          </a:p>
          <a:p>
            <a:pPr lvl="1"/>
            <a:r>
              <a:rPr lang="en-US" dirty="0" smtClean="0"/>
              <a:t>construction and accident are not directly related to each other – this will help simplify the problem</a:t>
            </a:r>
          </a:p>
        </p:txBody>
      </p:sp>
      <p:pic>
        <p:nvPicPr>
          <p:cNvPr id="4" name="Picture 4"/>
          <p:cNvPicPr>
            <a:picLocks noChangeAspect="1" noChangeArrowheads="1"/>
          </p:cNvPicPr>
          <p:nvPr/>
        </p:nvPicPr>
        <p:blipFill>
          <a:blip r:embed="rId2"/>
          <a:srcRect/>
          <a:stretch>
            <a:fillRect/>
          </a:stretch>
        </p:blipFill>
        <p:spPr bwMode="auto">
          <a:xfrm>
            <a:off x="1111497" y="4876800"/>
            <a:ext cx="6813303"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Computing the Cause</a:t>
            </a:r>
            <a:endParaRPr lang="en-US" dirty="0"/>
          </a:p>
        </p:txBody>
      </p:sp>
      <p:sp>
        <p:nvSpPr>
          <p:cNvPr id="3" name="Content Placeholder 2"/>
          <p:cNvSpPr>
            <a:spLocks noGrp="1"/>
          </p:cNvSpPr>
          <p:nvPr>
            <p:ph idx="1"/>
          </p:nvPr>
        </p:nvSpPr>
        <p:spPr>
          <a:xfrm>
            <a:off x="228600" y="685800"/>
            <a:ext cx="8610600" cy="6172200"/>
          </a:xfrm>
        </p:spPr>
        <p:txBody>
          <a:bodyPr>
            <a:normAutofit fontScale="85000" lnSpcReduction="10000"/>
          </a:bodyPr>
          <a:lstStyle/>
          <a:p>
            <a:r>
              <a:rPr lang="en-US" dirty="0" smtClean="0"/>
              <a:t>We want to compute the cause:  construction or accident?</a:t>
            </a:r>
          </a:p>
          <a:p>
            <a:pPr lvl="1"/>
            <a:r>
              <a:rPr lang="en-US" dirty="0" smtClean="0"/>
              <a:t>first we derive a </a:t>
            </a:r>
            <a:r>
              <a:rPr lang="en-US" i="1" dirty="0" smtClean="0"/>
              <a:t>chain rule </a:t>
            </a:r>
            <a:r>
              <a:rPr lang="en-US" dirty="0" smtClean="0"/>
              <a:t>to compute a chain of probabilities to handle the dependencies as shown in the figure</a:t>
            </a:r>
          </a:p>
          <a:p>
            <a:r>
              <a:rPr lang="en-US" dirty="0" smtClean="0"/>
              <a:t>p(a &amp; b) = p(a | b) * p(b) (again, &amp; means intersection)</a:t>
            </a:r>
          </a:p>
          <a:p>
            <a:pPr lvl="1"/>
            <a:r>
              <a:rPr lang="en-US" dirty="0" smtClean="0"/>
              <a:t>so p(a &amp; b &amp; c) = p(a) * p(b | a) * p(c | a, b)</a:t>
            </a:r>
          </a:p>
          <a:p>
            <a:r>
              <a:rPr lang="en-US" dirty="0" smtClean="0"/>
              <a:t>Therefore, p(C, A, B, T, L) = p(C) * p(A | C) * p(B | C, A) * p(T | B, C, A, B) * p(L | C, A, B, T) </a:t>
            </a:r>
          </a:p>
          <a:p>
            <a:pPr lvl="1"/>
            <a:r>
              <a:rPr lang="en-US" dirty="0" smtClean="0"/>
              <a:t>with 5 items, we need 2</a:t>
            </a:r>
            <a:r>
              <a:rPr lang="en-US" baseline="30000" dirty="0" smtClean="0"/>
              <a:t>5</a:t>
            </a:r>
            <a:r>
              <a:rPr lang="en-US" dirty="0" smtClean="0"/>
              <a:t> = 32 probabilities </a:t>
            </a:r>
          </a:p>
          <a:p>
            <a:r>
              <a:rPr lang="en-US" dirty="0" smtClean="0"/>
              <a:t>We can reduce p(C, A, B, T, L) to p(C) * p(A) * p(B | C) * p(T | C, A) * p(L, A) </a:t>
            </a:r>
          </a:p>
          <a:p>
            <a:pPr lvl="1"/>
            <a:r>
              <a:rPr lang="en-US" dirty="0" smtClean="0"/>
              <a:t>because C and A are not linked, p(A | C) = p(A), p(B | C, A) = p(B | C)</a:t>
            </a:r>
          </a:p>
          <a:p>
            <a:pPr lvl="1"/>
            <a:r>
              <a:rPr lang="en-US" dirty="0" smtClean="0"/>
              <a:t>thus we reduce the total number of terms from 32 to 20</a:t>
            </a:r>
          </a:p>
          <a:p>
            <a:r>
              <a:rPr lang="en-US" dirty="0" smtClean="0"/>
              <a:t>Lets turn to a more complicated problem requiring a slightly different approach</a:t>
            </a:r>
          </a:p>
          <a:p>
            <a:pPr lvl="1"/>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Directed Graph Models</a:t>
            </a:r>
            <a:endParaRPr lang="en-US" dirty="0"/>
          </a:p>
        </p:txBody>
      </p:sp>
      <p:sp>
        <p:nvSpPr>
          <p:cNvPr id="3" name="Content Placeholder 2"/>
          <p:cNvSpPr>
            <a:spLocks noGrp="1"/>
          </p:cNvSpPr>
          <p:nvPr>
            <p:ph idx="1"/>
          </p:nvPr>
        </p:nvSpPr>
        <p:spPr>
          <a:xfrm>
            <a:off x="152400" y="609600"/>
            <a:ext cx="8839200" cy="3200400"/>
          </a:xfrm>
        </p:spPr>
        <p:txBody>
          <a:bodyPr>
            <a:normAutofit fontScale="92500"/>
          </a:bodyPr>
          <a:lstStyle/>
          <a:p>
            <a:r>
              <a:rPr lang="en-US" dirty="0" smtClean="0"/>
              <a:t>We return to the wet sidewalk example but include the season (summer or winter, denoted as hot or cold)</a:t>
            </a:r>
          </a:p>
          <a:p>
            <a:pPr lvl="1"/>
            <a:r>
              <a:rPr lang="en-US" dirty="0" smtClean="0"/>
              <a:t>the season will impact the probabilities of rain and running the sprinkler</a:t>
            </a:r>
          </a:p>
          <a:p>
            <a:pPr lvl="1"/>
            <a:r>
              <a:rPr lang="en-US" dirty="0" smtClean="0"/>
              <a:t>our Bayesian network is shown below, notice that unlike the traffic example, we have a cycle (if we remove the directed edges)</a:t>
            </a:r>
          </a:p>
        </p:txBody>
      </p:sp>
      <p:pic>
        <p:nvPicPr>
          <p:cNvPr id="4" name="Picture 4"/>
          <p:cNvPicPr>
            <a:picLocks noChangeAspect="1" noChangeArrowheads="1"/>
          </p:cNvPicPr>
          <p:nvPr/>
        </p:nvPicPr>
        <p:blipFill>
          <a:blip r:embed="rId2"/>
          <a:srcRect l="14983"/>
          <a:stretch>
            <a:fillRect/>
          </a:stretch>
        </p:blipFill>
        <p:spPr bwMode="auto">
          <a:xfrm>
            <a:off x="3600493" y="3429000"/>
            <a:ext cx="5543508" cy="2819400"/>
          </a:xfrm>
          <a:prstGeom prst="rect">
            <a:avLst/>
          </a:prstGeom>
          <a:noFill/>
          <a:ln w="9525">
            <a:noFill/>
            <a:miter lim="800000"/>
            <a:headEnd/>
            <a:tailEnd/>
          </a:ln>
        </p:spPr>
      </p:pic>
      <p:sp>
        <p:nvSpPr>
          <p:cNvPr id="5" name="TextBox 4"/>
          <p:cNvSpPr txBox="1"/>
          <p:nvPr/>
        </p:nvSpPr>
        <p:spPr>
          <a:xfrm>
            <a:off x="152400" y="3718679"/>
            <a:ext cx="6096000" cy="3139321"/>
          </a:xfrm>
          <a:prstGeom prst="rect">
            <a:avLst/>
          </a:prstGeom>
          <a:noFill/>
        </p:spPr>
        <p:txBody>
          <a:bodyPr wrap="square" rtlCol="0">
            <a:spAutoFit/>
          </a:bodyPr>
          <a:lstStyle/>
          <a:p>
            <a:r>
              <a:rPr lang="en-US" sz="2200" dirty="0" smtClean="0">
                <a:latin typeface="Times New Roman" pitchFamily="18" charset="0"/>
                <a:cs typeface="Times New Roman" pitchFamily="18" charset="0"/>
              </a:rPr>
              <a:t>p(S) – </a:t>
            </a:r>
            <a:r>
              <a:rPr lang="en-US" sz="2200" dirty="0" err="1" smtClean="0">
                <a:latin typeface="Times New Roman" pitchFamily="18" charset="0"/>
                <a:cs typeface="Times New Roman" pitchFamily="18" charset="0"/>
              </a:rPr>
              <a:t>prob</a:t>
            </a:r>
            <a:r>
              <a:rPr lang="en-US" sz="2200" dirty="0" smtClean="0">
                <a:latin typeface="Times New Roman" pitchFamily="18" charset="0"/>
                <a:cs typeface="Times New Roman" pitchFamily="18" charset="0"/>
              </a:rPr>
              <a:t> of the given </a:t>
            </a:r>
          </a:p>
          <a:p>
            <a:r>
              <a:rPr lang="en-US" sz="2200" dirty="0" smtClean="0">
                <a:latin typeface="Times New Roman" pitchFamily="18" charset="0"/>
                <a:cs typeface="Times New Roman" pitchFamily="18" charset="0"/>
              </a:rPr>
              <a:t>	season</a:t>
            </a:r>
          </a:p>
          <a:p>
            <a:r>
              <a:rPr lang="en-US" sz="2200" dirty="0" smtClean="0">
                <a:latin typeface="Times New Roman" pitchFamily="18" charset="0"/>
                <a:cs typeface="Times New Roman" pitchFamily="18" charset="0"/>
              </a:rPr>
              <a:t>p(R | S) – </a:t>
            </a:r>
            <a:r>
              <a:rPr lang="en-US" sz="2200" dirty="0" err="1" smtClean="0">
                <a:latin typeface="Times New Roman" pitchFamily="18" charset="0"/>
                <a:cs typeface="Times New Roman" pitchFamily="18" charset="0"/>
              </a:rPr>
              <a:t>prob</a:t>
            </a:r>
            <a:r>
              <a:rPr lang="en-US" sz="2200" dirty="0" smtClean="0">
                <a:latin typeface="Times New Roman" pitchFamily="18" charset="0"/>
                <a:cs typeface="Times New Roman" pitchFamily="18" charset="0"/>
              </a:rPr>
              <a:t> of rain given </a:t>
            </a:r>
          </a:p>
          <a:p>
            <a:r>
              <a:rPr lang="en-US" sz="2200" dirty="0" smtClean="0">
                <a:latin typeface="Times New Roman" pitchFamily="18" charset="0"/>
                <a:cs typeface="Times New Roman" pitchFamily="18" charset="0"/>
              </a:rPr>
              <a:t>	the season</a:t>
            </a:r>
          </a:p>
          <a:p>
            <a:r>
              <a:rPr lang="en-US" sz="2200" dirty="0" smtClean="0">
                <a:latin typeface="Times New Roman" pitchFamily="18" charset="0"/>
                <a:cs typeface="Times New Roman" pitchFamily="18" charset="0"/>
              </a:rPr>
              <a:t>p(W | S) – </a:t>
            </a:r>
            <a:r>
              <a:rPr lang="en-US" sz="2200" dirty="0" err="1" smtClean="0">
                <a:latin typeface="Times New Roman" pitchFamily="18" charset="0"/>
                <a:cs typeface="Times New Roman" pitchFamily="18" charset="0"/>
              </a:rPr>
              <a:t>prob</a:t>
            </a:r>
            <a:r>
              <a:rPr lang="en-US" sz="2200" dirty="0" smtClean="0">
                <a:latin typeface="Times New Roman" pitchFamily="18" charset="0"/>
                <a:cs typeface="Times New Roman" pitchFamily="18" charset="0"/>
              </a:rPr>
              <a:t> of sprinkler </a:t>
            </a:r>
          </a:p>
          <a:p>
            <a:r>
              <a:rPr lang="en-US" sz="2200" dirty="0" smtClean="0">
                <a:latin typeface="Times New Roman" pitchFamily="18" charset="0"/>
                <a:cs typeface="Times New Roman" pitchFamily="18" charset="0"/>
              </a:rPr>
              <a:t>	given the season</a:t>
            </a:r>
          </a:p>
          <a:p>
            <a:r>
              <a:rPr lang="en-US" sz="2200" dirty="0" smtClean="0">
                <a:latin typeface="Times New Roman" pitchFamily="18" charset="0"/>
                <a:cs typeface="Times New Roman" pitchFamily="18" charset="0"/>
              </a:rPr>
              <a:t>p(WS) – </a:t>
            </a:r>
            <a:r>
              <a:rPr lang="en-US" sz="2200" dirty="0" err="1" smtClean="0">
                <a:latin typeface="Times New Roman" pitchFamily="18" charset="0"/>
                <a:cs typeface="Times New Roman" pitchFamily="18" charset="0"/>
              </a:rPr>
              <a:t>prob</a:t>
            </a:r>
            <a:r>
              <a:rPr lang="en-US" sz="2200" dirty="0" smtClean="0">
                <a:latin typeface="Times New Roman" pitchFamily="18" charset="0"/>
                <a:cs typeface="Times New Roman" pitchFamily="18" charset="0"/>
              </a:rPr>
              <a:t> of a wet </a:t>
            </a:r>
          </a:p>
          <a:p>
            <a:r>
              <a:rPr lang="en-US" sz="2200" dirty="0" smtClean="0">
                <a:latin typeface="Times New Roman" pitchFamily="18" charset="0"/>
                <a:cs typeface="Times New Roman" pitchFamily="18" charset="0"/>
              </a:rPr>
              <a:t>	sidewalk</a:t>
            </a:r>
          </a:p>
          <a:p>
            <a:r>
              <a:rPr lang="en-US" sz="2200" dirty="0" smtClean="0">
                <a:latin typeface="Times New Roman" pitchFamily="18" charset="0"/>
                <a:cs typeface="Times New Roman" pitchFamily="18" charset="0"/>
              </a:rPr>
              <a:t>p(SL | WS) – </a:t>
            </a:r>
            <a:r>
              <a:rPr lang="en-US" sz="2200" dirty="0" err="1" smtClean="0">
                <a:latin typeface="Times New Roman" pitchFamily="18" charset="0"/>
                <a:cs typeface="Times New Roman" pitchFamily="18" charset="0"/>
              </a:rPr>
              <a:t>prob</a:t>
            </a:r>
            <a:r>
              <a:rPr lang="en-US" sz="2200" dirty="0" smtClean="0">
                <a:latin typeface="Times New Roman" pitchFamily="18" charset="0"/>
                <a:cs typeface="Times New Roman" pitchFamily="18" charset="0"/>
              </a:rPr>
              <a:t> of slick sidewalk given it is wet</a:t>
            </a:r>
            <a:endParaRPr lang="en-US"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Continued </a:t>
            </a:r>
            <a:endParaRPr lang="en-US" dirty="0"/>
          </a:p>
        </p:txBody>
      </p:sp>
      <p:sp>
        <p:nvSpPr>
          <p:cNvPr id="3" name="Content Placeholder 2"/>
          <p:cNvSpPr>
            <a:spLocks noGrp="1"/>
          </p:cNvSpPr>
          <p:nvPr>
            <p:ph idx="1"/>
          </p:nvPr>
        </p:nvSpPr>
        <p:spPr>
          <a:xfrm>
            <a:off x="152400" y="457200"/>
            <a:ext cx="8763000" cy="4495800"/>
          </a:xfrm>
        </p:spPr>
        <p:txBody>
          <a:bodyPr>
            <a:normAutofit fontScale="92500" lnSpcReduction="20000"/>
          </a:bodyPr>
          <a:lstStyle/>
          <a:p>
            <a:r>
              <a:rPr lang="en-US" dirty="0" smtClean="0"/>
              <a:t>Notice this network contains a cycle (if we change the links to be undirected, we have a cycle)</a:t>
            </a:r>
          </a:p>
          <a:p>
            <a:r>
              <a:rPr lang="en-US" dirty="0" smtClean="0"/>
              <a:t>We cannot apply the chain rule in such a case</a:t>
            </a:r>
          </a:p>
          <a:p>
            <a:r>
              <a:rPr lang="en-US" dirty="0" smtClean="0"/>
              <a:t>How do we compute p(WS)?</a:t>
            </a:r>
          </a:p>
          <a:p>
            <a:pPr lvl="1"/>
            <a:r>
              <a:rPr lang="en-US" dirty="0" smtClean="0"/>
              <a:t>we must remove nodes from the graph to make it </a:t>
            </a:r>
            <a:r>
              <a:rPr lang="en-US" i="1" dirty="0" smtClean="0"/>
              <a:t>acyclic</a:t>
            </a:r>
          </a:p>
          <a:p>
            <a:pPr lvl="1"/>
            <a:r>
              <a:rPr lang="en-US" dirty="0" smtClean="0"/>
              <a:t>we do this by </a:t>
            </a:r>
            <a:r>
              <a:rPr lang="en-US" i="1" dirty="0" smtClean="0"/>
              <a:t>instantiating</a:t>
            </a:r>
            <a:r>
              <a:rPr lang="en-US" dirty="0" smtClean="0"/>
              <a:t> various probabilities to either T or F so that we no longer require a specific probability that is leading to the need for the chain rule</a:t>
            </a:r>
          </a:p>
          <a:p>
            <a:pPr lvl="2"/>
            <a:r>
              <a:rPr lang="en-US" dirty="0" smtClean="0"/>
              <a:t>WS depends on both R and W, so we will generate p(WS) for each of the four values of R and W as shown below</a:t>
            </a:r>
          </a:p>
          <a:p>
            <a:pPr lvl="2"/>
            <a:r>
              <a:rPr lang="en-US" dirty="0" smtClean="0"/>
              <a:t>we will actually have to do this twice, once for S = hot and once for S = cold</a:t>
            </a:r>
          </a:p>
        </p:txBody>
      </p:sp>
      <p:pic>
        <p:nvPicPr>
          <p:cNvPr id="4" name="Picture 3"/>
          <p:cNvPicPr>
            <a:picLocks noChangeAspect="1" noChangeArrowheads="1"/>
          </p:cNvPicPr>
          <p:nvPr/>
        </p:nvPicPr>
        <p:blipFill>
          <a:blip r:embed="rId2"/>
          <a:srcRect/>
          <a:stretch>
            <a:fillRect/>
          </a:stretch>
        </p:blipFill>
        <p:spPr bwMode="auto">
          <a:xfrm>
            <a:off x="5638800" y="4766454"/>
            <a:ext cx="3505200" cy="2091546"/>
          </a:xfrm>
          <a:prstGeom prst="rect">
            <a:avLst/>
          </a:prstGeom>
          <a:noFill/>
          <a:ln w="9525">
            <a:noFill/>
            <a:miter lim="800000"/>
            <a:headEnd/>
            <a:tailEnd/>
          </a:ln>
        </p:spPr>
      </p:pic>
      <p:sp>
        <p:nvSpPr>
          <p:cNvPr id="5" name="TextBox 4"/>
          <p:cNvSpPr txBox="1"/>
          <p:nvPr/>
        </p:nvSpPr>
        <p:spPr>
          <a:xfrm>
            <a:off x="0" y="4800600"/>
            <a:ext cx="5649303" cy="2123658"/>
          </a:xfrm>
          <a:prstGeom prst="rect">
            <a:avLst/>
          </a:prstGeom>
          <a:noFill/>
        </p:spPr>
        <p:txBody>
          <a:bodyPr wrap="none" rtlCol="0">
            <a:spAutoFit/>
          </a:bodyPr>
          <a:lstStyle/>
          <a:p>
            <a:r>
              <a:rPr lang="en-US" sz="2200" dirty="0" smtClean="0">
                <a:latin typeface="Times New Roman" pitchFamily="18" charset="0"/>
                <a:cs typeface="Times New Roman" pitchFamily="18" charset="0"/>
              </a:rPr>
              <a:t>x = p(R = t, W = t, S = hot) + </a:t>
            </a:r>
          </a:p>
          <a:p>
            <a:r>
              <a:rPr lang="en-US" sz="2200" dirty="0" smtClean="0">
                <a:latin typeface="Times New Roman" pitchFamily="18" charset="0"/>
                <a:cs typeface="Times New Roman" pitchFamily="18" charset="0"/>
              </a:rPr>
              <a:t>	p(R = t, W = t, S = cold)</a:t>
            </a:r>
          </a:p>
          <a:p>
            <a:r>
              <a:rPr lang="en-US" sz="2200" dirty="0" smtClean="0">
                <a:latin typeface="Times New Roman" pitchFamily="18" charset="0"/>
                <a:cs typeface="Times New Roman" pitchFamily="18" charset="0"/>
              </a:rPr>
              <a:t>we similarly compute the probability p(WS) for </a:t>
            </a:r>
          </a:p>
          <a:p>
            <a:r>
              <a:rPr lang="en-US" sz="2200" dirty="0" smtClean="0">
                <a:latin typeface="Times New Roman" pitchFamily="18" charset="0"/>
                <a:cs typeface="Times New Roman" pitchFamily="18" charset="0"/>
              </a:rPr>
              <a:t>each of the other combinations of R and W</a:t>
            </a:r>
          </a:p>
          <a:p>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p(WS) is the sum of these values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Junction Trees</a:t>
            </a:r>
            <a:endParaRPr lang="en-US" dirty="0"/>
          </a:p>
        </p:txBody>
      </p:sp>
      <p:sp>
        <p:nvSpPr>
          <p:cNvPr id="3" name="Content Placeholder 2"/>
          <p:cNvSpPr>
            <a:spLocks noGrp="1"/>
          </p:cNvSpPr>
          <p:nvPr>
            <p:ph idx="1"/>
          </p:nvPr>
        </p:nvSpPr>
        <p:spPr>
          <a:xfrm>
            <a:off x="152400" y="685800"/>
            <a:ext cx="8763000" cy="6248400"/>
          </a:xfrm>
        </p:spPr>
        <p:txBody>
          <a:bodyPr>
            <a:normAutofit fontScale="85000" lnSpcReduction="20000"/>
          </a:bodyPr>
          <a:lstStyle/>
          <a:p>
            <a:r>
              <a:rPr lang="en-US" dirty="0" smtClean="0"/>
              <a:t>The problem with the approach taken in the previous example is having to compute a probability for each combination of nodes that create the cycle</a:t>
            </a:r>
          </a:p>
          <a:p>
            <a:pPr lvl="1"/>
            <a:r>
              <a:rPr lang="en-US" dirty="0" smtClean="0"/>
              <a:t>what if, instead of R and W, we had 20 nodes that made up the cycle?  then we would have to compute 2</a:t>
            </a:r>
            <a:r>
              <a:rPr lang="en-US" baseline="30000" dirty="0" smtClean="0"/>
              <a:t>20</a:t>
            </a:r>
            <a:r>
              <a:rPr lang="en-US" dirty="0" smtClean="0"/>
              <a:t> combination of probabilities</a:t>
            </a:r>
          </a:p>
          <a:p>
            <a:r>
              <a:rPr lang="en-US" dirty="0" smtClean="0"/>
              <a:t>With more forethought in our design, we may be able to avoid this altogether by creating what is known as a </a:t>
            </a:r>
            <a:r>
              <a:rPr lang="en-US" i="1" dirty="0" smtClean="0"/>
              <a:t>junction tree</a:t>
            </a:r>
          </a:p>
          <a:p>
            <a:pPr lvl="1"/>
            <a:r>
              <a:rPr lang="en-US" dirty="0" smtClean="0"/>
              <a:t>any Bayesian network can be transformed by</a:t>
            </a:r>
          </a:p>
          <a:p>
            <a:pPr lvl="1"/>
            <a:r>
              <a:rPr lang="en-US" dirty="0" smtClean="0"/>
              <a:t>adding links between the parent nodes of any given node</a:t>
            </a:r>
          </a:p>
          <a:p>
            <a:pPr lvl="1"/>
            <a:r>
              <a:rPr lang="en-US" dirty="0" smtClean="0"/>
              <a:t>adding links to any cycle of length more than three so that cycles are all of length three or shorter (this helps complete the graph)</a:t>
            </a:r>
          </a:p>
          <a:p>
            <a:r>
              <a:rPr lang="en-US" dirty="0" smtClean="0"/>
              <a:t>Each cycle is a </a:t>
            </a:r>
            <a:r>
              <a:rPr lang="en-US" i="1" dirty="0" smtClean="0"/>
              <a:t>clique </a:t>
            </a:r>
            <a:r>
              <a:rPr lang="en-US" dirty="0" smtClean="0"/>
              <a:t>of no more than 3 nodes</a:t>
            </a:r>
          </a:p>
          <a:p>
            <a:pPr lvl="1"/>
            <a:r>
              <a:rPr lang="en-US" dirty="0" smtClean="0"/>
              <a:t>each of which forms a junction resulting in dependencies of no more than 3 nodes to restrict the number of probabilities needed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r>
              <a:rPr lang="en-US" dirty="0" smtClean="0"/>
              <a:t>Dependency Directed Backtracking</a:t>
            </a:r>
            <a:endParaRPr lang="en-US" dirty="0"/>
          </a:p>
        </p:txBody>
      </p:sp>
      <p:sp>
        <p:nvSpPr>
          <p:cNvPr id="3" name="Content Placeholder 2"/>
          <p:cNvSpPr>
            <a:spLocks noGrp="1"/>
          </p:cNvSpPr>
          <p:nvPr>
            <p:ph idx="1"/>
          </p:nvPr>
        </p:nvSpPr>
        <p:spPr>
          <a:xfrm>
            <a:off x="228600" y="533400"/>
            <a:ext cx="8686800" cy="6324600"/>
          </a:xfrm>
        </p:spPr>
        <p:txBody>
          <a:bodyPr>
            <a:normAutofit fontScale="92500" lnSpcReduction="20000"/>
          </a:bodyPr>
          <a:lstStyle/>
          <a:p>
            <a:r>
              <a:rPr lang="en-US" dirty="0" smtClean="0"/>
              <a:t>To reduce the computational cost of non-monotonic logic, we need to be able to avoid re-searching the entire search space when a new piece of evidence is introduced</a:t>
            </a:r>
          </a:p>
          <a:p>
            <a:pPr lvl="1"/>
            <a:r>
              <a:rPr lang="en-US" dirty="0" smtClean="0"/>
              <a:t>otherwise, we have to backtrack to the location where our assumption was introduced and start searching anew from there</a:t>
            </a:r>
          </a:p>
          <a:p>
            <a:r>
              <a:rPr lang="en-US" dirty="0" smtClean="0"/>
              <a:t>In dependency directed backtracking, we move to the location of our assumption, make the change and propagate it forward without necessarily having to re-search from that point</a:t>
            </a:r>
          </a:p>
          <a:p>
            <a:pPr lvl="1"/>
            <a:r>
              <a:rPr lang="en-US" dirty="0" smtClean="0"/>
              <a:t>you have scheduled a meeting on Tuesday at noon because everyone indicated that they were available</a:t>
            </a:r>
          </a:p>
          <a:p>
            <a:pPr lvl="1"/>
            <a:r>
              <a:rPr lang="en-US" dirty="0" smtClean="0"/>
              <a:t>you cannot find a room, but rather than backtracking to find a new day and time, you just change the day to Thursday</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Dynamic Bayesian Networks</a:t>
            </a:r>
            <a:endParaRPr lang="en-US" dirty="0"/>
          </a:p>
        </p:txBody>
      </p:sp>
      <p:sp>
        <p:nvSpPr>
          <p:cNvPr id="3" name="Content Placeholder 2"/>
          <p:cNvSpPr>
            <a:spLocks noGrp="1"/>
          </p:cNvSpPr>
          <p:nvPr>
            <p:ph idx="1"/>
          </p:nvPr>
        </p:nvSpPr>
        <p:spPr>
          <a:xfrm>
            <a:off x="228600" y="685801"/>
            <a:ext cx="8610600" cy="4191000"/>
          </a:xfrm>
        </p:spPr>
        <p:txBody>
          <a:bodyPr>
            <a:normAutofit fontScale="85000" lnSpcReduction="20000"/>
          </a:bodyPr>
          <a:lstStyle/>
          <a:p>
            <a:r>
              <a:rPr lang="en-US" dirty="0" smtClean="0"/>
              <a:t>Cause-effect situations are temporal</a:t>
            </a:r>
          </a:p>
          <a:p>
            <a:pPr lvl="1"/>
            <a:r>
              <a:rPr lang="en-US" dirty="0" smtClean="0"/>
              <a:t>at time </a:t>
            </a:r>
            <a:r>
              <a:rPr lang="en-US" dirty="0" err="1" smtClean="0"/>
              <a:t>i</a:t>
            </a:r>
            <a:r>
              <a:rPr lang="en-US" dirty="0" smtClean="0"/>
              <a:t>, an event arises and causes an event at time i+1</a:t>
            </a:r>
          </a:p>
          <a:p>
            <a:pPr lvl="1"/>
            <a:r>
              <a:rPr lang="en-US" dirty="0" smtClean="0"/>
              <a:t>the Bayesian belief network is static, it captures a situation at a singular point in time</a:t>
            </a:r>
          </a:p>
          <a:p>
            <a:pPr lvl="1"/>
            <a:r>
              <a:rPr lang="en-US" dirty="0" smtClean="0"/>
              <a:t>we need a dynamic network instead</a:t>
            </a:r>
          </a:p>
          <a:p>
            <a:r>
              <a:rPr lang="en-US" dirty="0" smtClean="0"/>
              <a:t>The dynamic Bayesian network is similar to our previous networks except that each edge represents not merely a dependency, but a temporal change</a:t>
            </a:r>
          </a:p>
          <a:p>
            <a:pPr lvl="1"/>
            <a:r>
              <a:rPr lang="en-US" dirty="0" smtClean="0"/>
              <a:t>when you take the branch from state </a:t>
            </a:r>
            <a:r>
              <a:rPr lang="en-US" dirty="0" err="1" smtClean="0"/>
              <a:t>i</a:t>
            </a:r>
            <a:r>
              <a:rPr lang="en-US" dirty="0" smtClean="0"/>
              <a:t> to state i+1, you are not only indicating that state </a:t>
            </a:r>
            <a:r>
              <a:rPr lang="en-US" dirty="0" err="1" smtClean="0"/>
              <a:t>i</a:t>
            </a:r>
            <a:r>
              <a:rPr lang="en-US" dirty="0" smtClean="0"/>
              <a:t> can cause i+1 but that </a:t>
            </a:r>
            <a:r>
              <a:rPr lang="en-US" dirty="0" err="1" smtClean="0"/>
              <a:t>i</a:t>
            </a:r>
            <a:r>
              <a:rPr lang="en-US" dirty="0" smtClean="0"/>
              <a:t> was at a time prior to i+1</a:t>
            </a:r>
            <a:endParaRPr lang="en-US" dirty="0"/>
          </a:p>
        </p:txBody>
      </p:sp>
      <p:pic>
        <p:nvPicPr>
          <p:cNvPr id="4" name="Picture 4"/>
          <p:cNvPicPr>
            <a:picLocks noChangeAspect="1" noChangeArrowheads="1"/>
          </p:cNvPicPr>
          <p:nvPr/>
        </p:nvPicPr>
        <p:blipFill>
          <a:blip r:embed="rId2"/>
          <a:srcRect/>
          <a:stretch>
            <a:fillRect/>
          </a:stretch>
        </p:blipFill>
        <p:spPr bwMode="auto">
          <a:xfrm>
            <a:off x="3714750" y="4572000"/>
            <a:ext cx="5429250" cy="1809750"/>
          </a:xfrm>
          <a:prstGeom prst="rect">
            <a:avLst/>
          </a:prstGeom>
          <a:noFill/>
          <a:ln w="9525">
            <a:noFill/>
            <a:miter lim="800000"/>
            <a:headEnd/>
            <a:tailEnd/>
          </a:ln>
        </p:spPr>
      </p:pic>
      <p:sp>
        <p:nvSpPr>
          <p:cNvPr id="5" name="TextBox 4"/>
          <p:cNvSpPr txBox="1"/>
          <p:nvPr/>
        </p:nvSpPr>
        <p:spPr>
          <a:xfrm>
            <a:off x="76200" y="4648200"/>
            <a:ext cx="3534942" cy="2123658"/>
          </a:xfrm>
          <a:prstGeom prst="rect">
            <a:avLst/>
          </a:prstGeom>
          <a:noFill/>
        </p:spPr>
        <p:txBody>
          <a:bodyPr wrap="none" rtlCol="0">
            <a:spAutoFit/>
          </a:bodyPr>
          <a:lstStyle/>
          <a:p>
            <a:r>
              <a:rPr lang="en-US" sz="2200" dirty="0" smtClean="0">
                <a:latin typeface="Times New Roman" pitchFamily="18" charset="0"/>
                <a:cs typeface="Times New Roman" pitchFamily="18" charset="0"/>
              </a:rPr>
              <a:t>Here is a state diagram to</a:t>
            </a:r>
          </a:p>
          <a:p>
            <a:r>
              <a:rPr lang="en-US" sz="2200" dirty="0" smtClean="0">
                <a:latin typeface="Times New Roman" pitchFamily="18" charset="0"/>
                <a:cs typeface="Times New Roman" pitchFamily="18" charset="0"/>
              </a:rPr>
              <a:t>represents possible utterances</a:t>
            </a:r>
          </a:p>
          <a:p>
            <a:r>
              <a:rPr lang="en-US" sz="2200" dirty="0" smtClean="0">
                <a:latin typeface="Times New Roman" pitchFamily="18" charset="0"/>
                <a:cs typeface="Times New Roman" pitchFamily="18" charset="0"/>
              </a:rPr>
              <a:t>for the word “tomato”</a:t>
            </a:r>
          </a:p>
          <a:p>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Each node represents both a </a:t>
            </a:r>
          </a:p>
          <a:p>
            <a:r>
              <a:rPr lang="en-US" sz="2200" dirty="0" smtClean="0">
                <a:latin typeface="Times New Roman" pitchFamily="18" charset="0"/>
                <a:cs typeface="Times New Roman" pitchFamily="18" charset="0"/>
              </a:rPr>
              <a:t>sound and a segment of time</a:t>
            </a:r>
            <a:endParaRPr lang="en-US"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Markov Models</a:t>
            </a:r>
            <a:endParaRPr lang="en-US" dirty="0"/>
          </a:p>
        </p:txBody>
      </p:sp>
      <p:sp>
        <p:nvSpPr>
          <p:cNvPr id="3" name="Content Placeholder 2"/>
          <p:cNvSpPr>
            <a:spLocks noGrp="1"/>
          </p:cNvSpPr>
          <p:nvPr>
            <p:ph idx="1"/>
          </p:nvPr>
        </p:nvSpPr>
        <p:spPr>
          <a:xfrm>
            <a:off x="228600" y="685800"/>
            <a:ext cx="8763000" cy="6172200"/>
          </a:xfrm>
        </p:spPr>
        <p:txBody>
          <a:bodyPr>
            <a:normAutofit fontScale="92500" lnSpcReduction="10000"/>
          </a:bodyPr>
          <a:lstStyle/>
          <a:p>
            <a:r>
              <a:rPr lang="en-US" dirty="0" smtClean="0"/>
              <a:t>Like the dynamic Bayesian network, a Markov model is a graph composed of </a:t>
            </a:r>
          </a:p>
          <a:p>
            <a:pPr lvl="1"/>
            <a:r>
              <a:rPr lang="en-US" dirty="0" smtClean="0"/>
              <a:t>states that represent the state of a process</a:t>
            </a:r>
          </a:p>
          <a:p>
            <a:pPr lvl="1"/>
            <a:r>
              <a:rPr lang="en-US" dirty="0" smtClean="0"/>
              <a:t>edges that indicate how to move from one state to another where edge is annotated with a probability indicating the likelihood of taking that transition</a:t>
            </a:r>
          </a:p>
          <a:p>
            <a:r>
              <a:rPr lang="en-US" dirty="0" smtClean="0"/>
              <a:t>An ordinary Markov model contains states that are observable so that the transition probabilities are the only mechanism that determines the state transitions</a:t>
            </a:r>
          </a:p>
          <a:p>
            <a:pPr lvl="1"/>
            <a:r>
              <a:rPr lang="en-US" dirty="0" smtClean="0"/>
              <a:t>a </a:t>
            </a:r>
            <a:r>
              <a:rPr lang="en-US" i="1" dirty="0" smtClean="0"/>
              <a:t>hidden </a:t>
            </a:r>
            <a:r>
              <a:rPr lang="en-US" dirty="0" smtClean="0"/>
              <a:t>Markov model (HMM) is a Markov model where the probabilities are actually probabilistic functions that are based in part on the current state, which is hidden (unknown or unobservable) </a:t>
            </a:r>
          </a:p>
          <a:p>
            <a:pPr lvl="2"/>
            <a:r>
              <a:rPr lang="en-US" dirty="0" smtClean="0"/>
              <a:t>determining which transition to take will require </a:t>
            </a:r>
            <a:r>
              <a:rPr lang="en-US" i="1" dirty="0" smtClean="0"/>
              <a:t>additional knowledge </a:t>
            </a:r>
            <a:r>
              <a:rPr lang="en-US" dirty="0" smtClean="0"/>
              <a:t>than merely the state transition probabilities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A Markov Model</a:t>
            </a:r>
            <a:endParaRPr lang="en-US" dirty="0"/>
          </a:p>
        </p:txBody>
      </p:sp>
      <p:sp>
        <p:nvSpPr>
          <p:cNvPr id="3" name="Content Placeholder 2"/>
          <p:cNvSpPr>
            <a:spLocks noGrp="1"/>
          </p:cNvSpPr>
          <p:nvPr>
            <p:ph idx="1"/>
          </p:nvPr>
        </p:nvSpPr>
        <p:spPr>
          <a:xfrm>
            <a:off x="5353050" y="857250"/>
            <a:ext cx="3790950" cy="4038599"/>
          </a:xfrm>
        </p:spPr>
        <p:txBody>
          <a:bodyPr>
            <a:normAutofit lnSpcReduction="10000"/>
          </a:bodyPr>
          <a:lstStyle/>
          <a:p>
            <a:r>
              <a:rPr lang="en-US" dirty="0" smtClean="0"/>
              <a:t>In the Markov model, we move from state to state based on simple probabilities</a:t>
            </a:r>
          </a:p>
          <a:p>
            <a:pPr lvl="1"/>
            <a:r>
              <a:rPr lang="en-US" sz="3000" dirty="0" smtClean="0"/>
              <a:t>likelihoods are usually computed stochastically (statistically)</a:t>
            </a:r>
          </a:p>
          <a:p>
            <a:pPr lvl="2"/>
            <a:endParaRPr lang="en-US" baseline="-25000" dirty="0"/>
          </a:p>
        </p:txBody>
      </p:sp>
      <p:pic>
        <p:nvPicPr>
          <p:cNvPr id="1026" name="Picture 2"/>
          <p:cNvPicPr>
            <a:picLocks noChangeAspect="1" noChangeArrowheads="1"/>
          </p:cNvPicPr>
          <p:nvPr/>
        </p:nvPicPr>
        <p:blipFill>
          <a:blip r:embed="rId2"/>
          <a:srcRect l="13337" t="3343" r="4877" b="3343"/>
          <a:stretch>
            <a:fillRect/>
          </a:stretch>
        </p:blipFill>
        <p:spPr bwMode="auto">
          <a:xfrm>
            <a:off x="381000" y="838200"/>
            <a:ext cx="4931628" cy="4648200"/>
          </a:xfrm>
          <a:prstGeom prst="rect">
            <a:avLst/>
          </a:prstGeom>
          <a:noFill/>
          <a:ln w="9525">
            <a:noFill/>
            <a:miter lim="800000"/>
            <a:headEnd/>
            <a:tailEnd/>
          </a:ln>
          <a:effectLst/>
        </p:spPr>
      </p:pic>
      <p:sp>
        <p:nvSpPr>
          <p:cNvPr id="4" name="TextBox 3"/>
          <p:cNvSpPr txBox="1"/>
          <p:nvPr/>
        </p:nvSpPr>
        <p:spPr>
          <a:xfrm>
            <a:off x="561861" y="5657671"/>
            <a:ext cx="5431295" cy="1015663"/>
          </a:xfrm>
          <a:prstGeom prst="rect">
            <a:avLst/>
          </a:prstGeom>
          <a:noFill/>
        </p:spPr>
        <p:txBody>
          <a:bodyPr wrap="none" rtlCol="0">
            <a:spAutoFit/>
          </a:bodyPr>
          <a:lstStyle/>
          <a:p>
            <a:pPr lvl="1"/>
            <a:r>
              <a:rPr lang="en-US" sz="2000" dirty="0" smtClean="0">
                <a:latin typeface="Times New Roman" panose="02020603050405020304" pitchFamily="18" charset="0"/>
                <a:cs typeface="Times New Roman" panose="02020603050405020304" pitchFamily="18" charset="0"/>
              </a:rPr>
              <a:t>a</a:t>
            </a:r>
            <a:r>
              <a:rPr lang="en-US" sz="2000" baseline="-25000" dirty="0" smtClean="0">
                <a:latin typeface="Times New Roman" panose="02020603050405020304" pitchFamily="18" charset="0"/>
                <a:cs typeface="Times New Roman" panose="02020603050405020304" pitchFamily="18" charset="0"/>
              </a:rPr>
              <a:t>32</a:t>
            </a:r>
            <a:r>
              <a:rPr lang="en-US" sz="2000" dirty="0" smtClean="0">
                <a:latin typeface="Times New Roman" panose="02020603050405020304" pitchFamily="18" charset="0"/>
                <a:cs typeface="Times New Roman" panose="02020603050405020304" pitchFamily="18" charset="0"/>
              </a:rPr>
              <a:t> = likelihood of transitioning from S3 </a:t>
            </a:r>
            <a:r>
              <a:rPr lang="en-US" sz="2000" dirty="0">
                <a:latin typeface="Times New Roman" panose="02020603050405020304" pitchFamily="18" charset="0"/>
                <a:cs typeface="Times New Roman" panose="02020603050405020304" pitchFamily="18" charset="0"/>
              </a:rPr>
              <a:t>to S2 </a:t>
            </a:r>
            <a:endParaRPr lang="en-US" sz="2000" dirty="0" smtClean="0">
              <a:latin typeface="Times New Roman" panose="02020603050405020304" pitchFamily="18" charset="0"/>
              <a:cs typeface="Times New Roman" panose="02020603050405020304" pitchFamily="18" charset="0"/>
            </a:endParaRPr>
          </a:p>
          <a:p>
            <a:pPr lvl="1"/>
            <a:r>
              <a:rPr lang="en-US" sz="2000" dirty="0" smtClean="0">
                <a:latin typeface="Times New Roman" panose="02020603050405020304" pitchFamily="18" charset="0"/>
                <a:cs typeface="Times New Roman" panose="02020603050405020304" pitchFamily="18" charset="0"/>
              </a:rPr>
              <a:t>a</a:t>
            </a:r>
            <a:r>
              <a:rPr lang="en-US" sz="2000" baseline="-25000" dirty="0" smtClean="0">
                <a:latin typeface="Times New Roman" panose="02020603050405020304" pitchFamily="18" charset="0"/>
                <a:cs typeface="Times New Roman" panose="02020603050405020304" pitchFamily="18" charset="0"/>
              </a:rPr>
              <a:t>33</a:t>
            </a:r>
            <a:r>
              <a:rPr lang="en-US" sz="2000" dirty="0" smtClean="0">
                <a:latin typeface="Times New Roman" panose="02020603050405020304" pitchFamily="18" charset="0"/>
                <a:cs typeface="Times New Roman" panose="02020603050405020304" pitchFamily="18" charset="0"/>
              </a:rPr>
              <a:t> = </a:t>
            </a:r>
            <a:r>
              <a:rPr lang="en-US" sz="2000" dirty="0">
                <a:latin typeface="Times New Roman" panose="02020603050405020304" pitchFamily="18" charset="0"/>
                <a:cs typeface="Times New Roman" panose="02020603050405020304" pitchFamily="18" charset="0"/>
              </a:rPr>
              <a:t>likelihood of transitioning from S3 to </a:t>
            </a:r>
            <a:r>
              <a:rPr lang="en-US" sz="2000" dirty="0" smtClean="0">
                <a:latin typeface="Times New Roman" panose="02020603050405020304" pitchFamily="18" charset="0"/>
                <a:cs typeface="Times New Roman" panose="02020603050405020304" pitchFamily="18" charset="0"/>
              </a:rPr>
              <a:t>S3 </a:t>
            </a:r>
          </a:p>
          <a:p>
            <a:pPr lvl="1"/>
            <a:r>
              <a:rPr lang="en-US" sz="2000" dirty="0" smtClean="0">
                <a:latin typeface="Times New Roman" panose="02020603050405020304" pitchFamily="18" charset="0"/>
                <a:cs typeface="Times New Roman" panose="02020603050405020304" pitchFamily="18" charset="0"/>
              </a:rPr>
              <a:t>a</a:t>
            </a:r>
            <a:r>
              <a:rPr lang="en-US" sz="2000" baseline="-25000" dirty="0" smtClean="0">
                <a:latin typeface="Times New Roman" panose="02020603050405020304" pitchFamily="18" charset="0"/>
                <a:cs typeface="Times New Roman" panose="02020603050405020304" pitchFamily="18" charset="0"/>
              </a:rPr>
              <a:t>34</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likelihood of transitioning from S3 to </a:t>
            </a:r>
            <a:r>
              <a:rPr lang="en-US" sz="2000" dirty="0" smtClean="0">
                <a:latin typeface="Times New Roman" panose="02020603050405020304" pitchFamily="18" charset="0"/>
                <a:cs typeface="Times New Roman" panose="02020603050405020304" pitchFamily="18" charset="0"/>
              </a:rPr>
              <a:t>S4</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Example:  Weather Forecasting</a:t>
            </a:r>
            <a:endParaRPr lang="en-US" dirty="0"/>
          </a:p>
        </p:txBody>
      </p:sp>
      <p:sp>
        <p:nvSpPr>
          <p:cNvPr id="3" name="Content Placeholder 2"/>
          <p:cNvSpPr>
            <a:spLocks noGrp="1"/>
          </p:cNvSpPr>
          <p:nvPr>
            <p:ph idx="1"/>
          </p:nvPr>
        </p:nvSpPr>
        <p:spPr>
          <a:xfrm>
            <a:off x="304800" y="685800"/>
            <a:ext cx="8458200" cy="6172200"/>
          </a:xfrm>
        </p:spPr>
        <p:txBody>
          <a:bodyPr>
            <a:normAutofit fontScale="92500" lnSpcReduction="20000"/>
          </a:bodyPr>
          <a:lstStyle/>
          <a:p>
            <a:r>
              <a:rPr lang="en-US" dirty="0" smtClean="0">
                <a:cs typeface="Times New Roman" pitchFamily="18" charset="0"/>
              </a:rPr>
              <a:t>On any day, it will either be </a:t>
            </a:r>
          </a:p>
          <a:p>
            <a:pPr lvl="1"/>
            <a:r>
              <a:rPr lang="en-US" dirty="0" smtClean="0">
                <a:cs typeface="Times New Roman" pitchFamily="18" charset="0"/>
              </a:rPr>
              <a:t>rainy/snowy, cloudy  or sunny</a:t>
            </a:r>
          </a:p>
          <a:p>
            <a:pPr lvl="1"/>
            <a:r>
              <a:rPr lang="en-US" dirty="0" smtClean="0">
                <a:cs typeface="Times New Roman" pitchFamily="18" charset="0"/>
              </a:rPr>
              <a:t>we have the following probability matrix to denote given any particular day, what the weather will be like tomorrow</a:t>
            </a:r>
          </a:p>
          <a:p>
            <a:endParaRPr lang="en-US" dirty="0" smtClean="0">
              <a:cs typeface="Times New Roman" pitchFamily="18" charset="0"/>
            </a:endParaRPr>
          </a:p>
          <a:p>
            <a:endParaRPr lang="en-US" dirty="0" smtClean="0">
              <a:cs typeface="Times New Roman" pitchFamily="18" charset="0"/>
            </a:endParaRPr>
          </a:p>
          <a:p>
            <a:endParaRPr lang="en-US" dirty="0" smtClean="0">
              <a:cs typeface="Times New Roman" pitchFamily="18" charset="0"/>
            </a:endParaRPr>
          </a:p>
          <a:p>
            <a:pPr lvl="1"/>
            <a:r>
              <a:rPr lang="en-US" dirty="0" smtClean="0">
                <a:cs typeface="Times New Roman" pitchFamily="18" charset="0"/>
              </a:rPr>
              <a:t>so the probability, given today is sunny that tomorrow will be sunny is 0.8</a:t>
            </a:r>
          </a:p>
          <a:p>
            <a:pPr lvl="1"/>
            <a:r>
              <a:rPr lang="en-US" dirty="0" smtClean="0">
                <a:cs typeface="Times New Roman" pitchFamily="18" charset="0"/>
              </a:rPr>
              <a:t>the probability, given today is rainy/snowy that tomorrow is cloudy is .2</a:t>
            </a:r>
          </a:p>
          <a:p>
            <a:pPr lvl="1"/>
            <a:r>
              <a:rPr lang="en-US" dirty="0" smtClean="0">
                <a:cs typeface="Times New Roman" pitchFamily="18" charset="0"/>
              </a:rPr>
              <a:t>to compute a sequence, we multiply them together, so if today is sunny then the probability that the next two days will be sunny is 0.8 * 0.8, and the probability that the next three days will be cloudy is 0.1 * 0.1 * 0.1</a:t>
            </a:r>
          </a:p>
          <a:p>
            <a:endParaRPr lang="en-US" dirty="0"/>
          </a:p>
        </p:txBody>
      </p:sp>
      <p:graphicFrame>
        <p:nvGraphicFramePr>
          <p:cNvPr id="4" name="Table 3"/>
          <p:cNvGraphicFramePr>
            <a:graphicFrameLocks noGrp="1"/>
          </p:cNvGraphicFramePr>
          <p:nvPr/>
        </p:nvGraphicFramePr>
        <p:xfrm>
          <a:off x="3048000" y="2209800"/>
          <a:ext cx="4038600" cy="1706879"/>
        </p:xfrm>
        <a:graphic>
          <a:graphicData uri="http://schemas.openxmlformats.org/drawingml/2006/table">
            <a:tbl>
              <a:tblPr firstRow="1" bandRow="1">
                <a:effectLst/>
                <a:tableStyleId>{5C22544A-7EE6-4342-B048-85BDC9FD1C3A}</a:tableStyleId>
              </a:tblPr>
              <a:tblGrid>
                <a:gridCol w="977766">
                  <a:extLst>
                    <a:ext uri="{9D8B030D-6E8A-4147-A177-3AD203B41FA5}">
                      <a16:colId xmlns:a16="http://schemas.microsoft.com/office/drawing/2014/main" val="20000"/>
                    </a:ext>
                  </a:extLst>
                </a:gridCol>
                <a:gridCol w="977766">
                  <a:extLst>
                    <a:ext uri="{9D8B030D-6E8A-4147-A177-3AD203B41FA5}">
                      <a16:colId xmlns:a16="http://schemas.microsoft.com/office/drawing/2014/main" val="20001"/>
                    </a:ext>
                  </a:extLst>
                </a:gridCol>
                <a:gridCol w="1062789">
                  <a:extLst>
                    <a:ext uri="{9D8B030D-6E8A-4147-A177-3AD203B41FA5}">
                      <a16:colId xmlns:a16="http://schemas.microsoft.com/office/drawing/2014/main" val="20002"/>
                    </a:ext>
                  </a:extLst>
                </a:gridCol>
                <a:gridCol w="1020279">
                  <a:extLst>
                    <a:ext uri="{9D8B030D-6E8A-4147-A177-3AD203B41FA5}">
                      <a16:colId xmlns:a16="http://schemas.microsoft.com/office/drawing/2014/main" val="20003"/>
                    </a:ext>
                  </a:extLst>
                </a:gridCol>
              </a:tblGrid>
              <a:tr h="422321">
                <a:tc>
                  <a:txBody>
                    <a:bodyPr/>
                    <a:lstStyle/>
                    <a:p>
                      <a:endParaRPr lang="en-US" dirty="0">
                        <a:solidFill>
                          <a:schemeClr val="tx1"/>
                        </a:solidFill>
                      </a:endParaRPr>
                    </a:p>
                  </a:txBody>
                  <a:tcPr>
                    <a:noFill/>
                  </a:tcPr>
                </a:tc>
                <a:tc>
                  <a:txBody>
                    <a:bodyPr/>
                    <a:lstStyle/>
                    <a:p>
                      <a:pPr algn="ctr"/>
                      <a:r>
                        <a:rPr lang="en-US" dirty="0" smtClean="0">
                          <a:solidFill>
                            <a:schemeClr val="tx1"/>
                          </a:solidFill>
                        </a:rPr>
                        <a:t>R/S</a:t>
                      </a:r>
                      <a:endParaRPr lang="en-US" dirty="0">
                        <a:solidFill>
                          <a:schemeClr val="tx1"/>
                        </a:solidFill>
                      </a:endParaRPr>
                    </a:p>
                  </a:txBody>
                  <a:tcPr>
                    <a:noFill/>
                  </a:tcPr>
                </a:tc>
                <a:tc>
                  <a:txBody>
                    <a:bodyPr/>
                    <a:lstStyle/>
                    <a:p>
                      <a:pPr algn="ctr"/>
                      <a:r>
                        <a:rPr lang="en-US" dirty="0" smtClean="0">
                          <a:solidFill>
                            <a:schemeClr val="tx1"/>
                          </a:solidFill>
                        </a:rPr>
                        <a:t>Cloudy</a:t>
                      </a:r>
                      <a:endParaRPr lang="en-US" dirty="0">
                        <a:solidFill>
                          <a:schemeClr val="tx1"/>
                        </a:solidFill>
                      </a:endParaRPr>
                    </a:p>
                  </a:txBody>
                  <a:tcPr>
                    <a:noFill/>
                  </a:tcPr>
                </a:tc>
                <a:tc>
                  <a:txBody>
                    <a:bodyPr/>
                    <a:lstStyle/>
                    <a:p>
                      <a:pPr algn="ctr"/>
                      <a:r>
                        <a:rPr lang="en-US" dirty="0" smtClean="0">
                          <a:solidFill>
                            <a:schemeClr val="tx1"/>
                          </a:solidFill>
                        </a:rPr>
                        <a:t>Sunny</a:t>
                      </a:r>
                      <a:endParaRPr lang="en-US" dirty="0">
                        <a:solidFill>
                          <a:schemeClr val="tx1"/>
                        </a:solidFill>
                      </a:endParaRPr>
                    </a:p>
                  </a:txBody>
                  <a:tcPr>
                    <a:noFill/>
                  </a:tcPr>
                </a:tc>
                <a:extLst>
                  <a:ext uri="{0D108BD9-81ED-4DB2-BD59-A6C34878D82A}">
                    <a16:rowId xmlns:a16="http://schemas.microsoft.com/office/drawing/2014/main" val="10000"/>
                  </a:ext>
                </a:extLst>
              </a:tr>
              <a:tr h="428186">
                <a:tc>
                  <a:txBody>
                    <a:bodyPr/>
                    <a:lstStyle/>
                    <a:p>
                      <a:r>
                        <a:rPr lang="en-US" b="1" dirty="0" smtClean="0"/>
                        <a:t>R/S</a:t>
                      </a:r>
                      <a:endParaRPr lang="en-US" b="1" dirty="0"/>
                    </a:p>
                  </a:txBody>
                  <a:tcPr>
                    <a:noFill/>
                  </a:tcPr>
                </a:tc>
                <a:tc>
                  <a:txBody>
                    <a:bodyPr/>
                    <a:lstStyle/>
                    <a:p>
                      <a:pPr algn="ctr"/>
                      <a:r>
                        <a:rPr lang="en-US" dirty="0" smtClean="0"/>
                        <a:t>.4</a:t>
                      </a:r>
                      <a:endParaRPr lang="en-US" dirty="0"/>
                    </a:p>
                  </a:txBody>
                  <a:tcPr>
                    <a:noFill/>
                  </a:tcPr>
                </a:tc>
                <a:tc>
                  <a:txBody>
                    <a:bodyPr/>
                    <a:lstStyle/>
                    <a:p>
                      <a:pPr algn="ctr"/>
                      <a:r>
                        <a:rPr lang="en-US" dirty="0" smtClean="0"/>
                        <a:t>.3</a:t>
                      </a:r>
                      <a:endParaRPr lang="en-US" dirty="0"/>
                    </a:p>
                  </a:txBody>
                  <a:tcPr>
                    <a:noFill/>
                  </a:tcPr>
                </a:tc>
                <a:tc>
                  <a:txBody>
                    <a:bodyPr/>
                    <a:lstStyle/>
                    <a:p>
                      <a:pPr algn="ctr"/>
                      <a:r>
                        <a:rPr lang="en-US" dirty="0" smtClean="0"/>
                        <a:t>.3</a:t>
                      </a:r>
                      <a:endParaRPr lang="en-US" dirty="0"/>
                    </a:p>
                  </a:txBody>
                  <a:tcPr>
                    <a:noFill/>
                  </a:tcPr>
                </a:tc>
                <a:extLst>
                  <a:ext uri="{0D108BD9-81ED-4DB2-BD59-A6C34878D82A}">
                    <a16:rowId xmlns:a16="http://schemas.microsoft.com/office/drawing/2014/main" val="10001"/>
                  </a:ext>
                </a:extLst>
              </a:tr>
              <a:tr h="428186">
                <a:tc>
                  <a:txBody>
                    <a:bodyPr/>
                    <a:lstStyle/>
                    <a:p>
                      <a:r>
                        <a:rPr lang="en-US" b="1" dirty="0" smtClean="0"/>
                        <a:t>Cloudy</a:t>
                      </a:r>
                      <a:endParaRPr lang="en-US" b="1" dirty="0"/>
                    </a:p>
                  </a:txBody>
                  <a:tcPr>
                    <a:noFill/>
                  </a:tcPr>
                </a:tc>
                <a:tc>
                  <a:txBody>
                    <a:bodyPr/>
                    <a:lstStyle/>
                    <a:p>
                      <a:pPr algn="ctr"/>
                      <a:r>
                        <a:rPr lang="en-US" dirty="0" smtClean="0"/>
                        <a:t>.2</a:t>
                      </a:r>
                      <a:endParaRPr lang="en-US" dirty="0"/>
                    </a:p>
                  </a:txBody>
                  <a:tcPr>
                    <a:noFill/>
                  </a:tcPr>
                </a:tc>
                <a:tc>
                  <a:txBody>
                    <a:bodyPr/>
                    <a:lstStyle/>
                    <a:p>
                      <a:pPr algn="ctr"/>
                      <a:r>
                        <a:rPr lang="en-US" dirty="0" smtClean="0"/>
                        <a:t>.6</a:t>
                      </a:r>
                      <a:endParaRPr lang="en-US" dirty="0"/>
                    </a:p>
                  </a:txBody>
                  <a:tcPr>
                    <a:noFill/>
                  </a:tcPr>
                </a:tc>
                <a:tc>
                  <a:txBody>
                    <a:bodyPr/>
                    <a:lstStyle/>
                    <a:p>
                      <a:pPr algn="ctr"/>
                      <a:r>
                        <a:rPr lang="en-US" dirty="0" smtClean="0"/>
                        <a:t>.2</a:t>
                      </a:r>
                      <a:endParaRPr lang="en-US" dirty="0"/>
                    </a:p>
                  </a:txBody>
                  <a:tcPr>
                    <a:noFill/>
                  </a:tcPr>
                </a:tc>
                <a:extLst>
                  <a:ext uri="{0D108BD9-81ED-4DB2-BD59-A6C34878D82A}">
                    <a16:rowId xmlns:a16="http://schemas.microsoft.com/office/drawing/2014/main" val="10002"/>
                  </a:ext>
                </a:extLst>
              </a:tr>
              <a:tr h="428186">
                <a:tc>
                  <a:txBody>
                    <a:bodyPr/>
                    <a:lstStyle/>
                    <a:p>
                      <a:r>
                        <a:rPr lang="en-US" b="1" smtClean="0"/>
                        <a:t>Sunny</a:t>
                      </a:r>
                      <a:endParaRPr lang="en-US" b="1" dirty="0"/>
                    </a:p>
                  </a:txBody>
                  <a:tcPr>
                    <a:noFill/>
                  </a:tcPr>
                </a:tc>
                <a:tc>
                  <a:txBody>
                    <a:bodyPr/>
                    <a:lstStyle/>
                    <a:p>
                      <a:pPr algn="ctr"/>
                      <a:r>
                        <a:rPr lang="en-US" dirty="0" smtClean="0"/>
                        <a:t>.1</a:t>
                      </a:r>
                      <a:endParaRPr lang="en-US" dirty="0"/>
                    </a:p>
                  </a:txBody>
                  <a:tcPr>
                    <a:noFill/>
                  </a:tcPr>
                </a:tc>
                <a:tc>
                  <a:txBody>
                    <a:bodyPr/>
                    <a:lstStyle/>
                    <a:p>
                      <a:pPr algn="ctr"/>
                      <a:r>
                        <a:rPr lang="en-US" dirty="0" smtClean="0"/>
                        <a:t>.1</a:t>
                      </a:r>
                      <a:endParaRPr lang="en-US" dirty="0"/>
                    </a:p>
                  </a:txBody>
                  <a:tcPr>
                    <a:noFill/>
                  </a:tcPr>
                </a:tc>
                <a:tc>
                  <a:txBody>
                    <a:bodyPr/>
                    <a:lstStyle/>
                    <a:p>
                      <a:pPr algn="ctr"/>
                      <a:r>
                        <a:rPr lang="en-US" dirty="0" smtClean="0"/>
                        <a:t>.8</a:t>
                      </a:r>
                      <a:endParaRPr lang="en-US" dirty="0"/>
                    </a:p>
                  </a:txBody>
                  <a:tcP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HMM</a:t>
            </a:r>
            <a:endParaRPr lang="en-US" dirty="0"/>
          </a:p>
        </p:txBody>
      </p:sp>
      <p:sp>
        <p:nvSpPr>
          <p:cNvPr id="3" name="Content Placeholder 2"/>
          <p:cNvSpPr>
            <a:spLocks noGrp="1"/>
          </p:cNvSpPr>
          <p:nvPr>
            <p:ph idx="1"/>
          </p:nvPr>
        </p:nvSpPr>
        <p:spPr>
          <a:xfrm>
            <a:off x="228600" y="685800"/>
            <a:ext cx="8686800" cy="6172200"/>
          </a:xfrm>
        </p:spPr>
        <p:txBody>
          <a:bodyPr>
            <a:normAutofit fontScale="92500" lnSpcReduction="20000"/>
          </a:bodyPr>
          <a:lstStyle/>
          <a:p>
            <a:r>
              <a:rPr lang="en-US" dirty="0" smtClean="0"/>
              <a:t>Most problems cannot be solved by a Markov model because there are </a:t>
            </a:r>
            <a:r>
              <a:rPr lang="en-US" i="1" dirty="0" smtClean="0"/>
              <a:t>unknown </a:t>
            </a:r>
            <a:r>
              <a:rPr lang="en-US" dirty="0" smtClean="0"/>
              <a:t>states</a:t>
            </a:r>
          </a:p>
          <a:p>
            <a:pPr lvl="1"/>
            <a:r>
              <a:rPr lang="en-US" dirty="0" smtClean="0"/>
              <a:t>in speech recognition, we can build a Markov model to predict the next word in an utterance by using the probabilities of how often any given word follows another</a:t>
            </a:r>
          </a:p>
          <a:p>
            <a:pPr lvl="2"/>
            <a:r>
              <a:rPr lang="en-US" dirty="0" smtClean="0"/>
              <a:t>how often does “lamb” follow “little”?</a:t>
            </a:r>
          </a:p>
          <a:p>
            <a:r>
              <a:rPr lang="en-US" dirty="0" smtClean="0"/>
              <a:t>But in speech recognition, there is intention here </a:t>
            </a:r>
          </a:p>
          <a:p>
            <a:pPr lvl="1"/>
            <a:r>
              <a:rPr lang="en-US" dirty="0" smtClean="0"/>
              <a:t>we do not know what the speaker is intending to say, but we must identify it, so, we add to our model hidden (unobservable) states and appropriate probabilities for transitions</a:t>
            </a:r>
          </a:p>
          <a:p>
            <a:pPr lvl="1"/>
            <a:r>
              <a:rPr lang="en-US" dirty="0" smtClean="0"/>
              <a:t>the observable states are the elements of the acoustic signal, that is, things we can analyze</a:t>
            </a:r>
          </a:p>
          <a:p>
            <a:pPr lvl="1"/>
            <a:r>
              <a:rPr lang="en-US" dirty="0" smtClean="0"/>
              <a:t>and the hidden states are the elements of the utterance (e.g., phonemes), we must search the HMM to determine what hidden state best represents the input utterance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Example HMM</a:t>
            </a:r>
            <a:endParaRPr lang="en-US" dirty="0"/>
          </a:p>
        </p:txBody>
      </p:sp>
      <p:sp>
        <p:nvSpPr>
          <p:cNvPr id="3" name="Content Placeholder 2"/>
          <p:cNvSpPr>
            <a:spLocks noGrp="1"/>
          </p:cNvSpPr>
          <p:nvPr>
            <p:ph idx="1"/>
          </p:nvPr>
        </p:nvSpPr>
        <p:spPr>
          <a:xfrm>
            <a:off x="5334000" y="533400"/>
            <a:ext cx="3810000" cy="4724399"/>
          </a:xfrm>
        </p:spPr>
        <p:txBody>
          <a:bodyPr>
            <a:normAutofit fontScale="77500" lnSpcReduction="20000"/>
          </a:bodyPr>
          <a:lstStyle/>
          <a:p>
            <a:r>
              <a:rPr lang="en-US" dirty="0" smtClean="0"/>
              <a:t>Here, X1, X2 and X3 are the hidden states</a:t>
            </a:r>
          </a:p>
          <a:p>
            <a:r>
              <a:rPr lang="en-US" dirty="0" smtClean="0"/>
              <a:t>y1, y2, y3, y4 are observations</a:t>
            </a:r>
          </a:p>
          <a:p>
            <a:r>
              <a:rPr lang="en-US" dirty="0" err="1" smtClean="0"/>
              <a:t>A</a:t>
            </a:r>
            <a:r>
              <a:rPr lang="en-US" baseline="-25000" dirty="0" err="1" smtClean="0"/>
              <a:t>ij</a:t>
            </a:r>
            <a:r>
              <a:rPr lang="en-US" dirty="0" smtClean="0"/>
              <a:t> are the transition probabilities of moving from state </a:t>
            </a:r>
            <a:r>
              <a:rPr lang="en-US" dirty="0" err="1" smtClean="0"/>
              <a:t>i</a:t>
            </a:r>
            <a:r>
              <a:rPr lang="en-US" dirty="0" smtClean="0"/>
              <a:t> to state j</a:t>
            </a:r>
          </a:p>
          <a:p>
            <a:r>
              <a:rPr lang="en-US" dirty="0" err="1" smtClean="0"/>
              <a:t>b</a:t>
            </a:r>
            <a:r>
              <a:rPr lang="en-US" baseline="-25000" dirty="0" err="1" smtClean="0"/>
              <a:t>ij</a:t>
            </a:r>
            <a:r>
              <a:rPr lang="en-US" dirty="0" smtClean="0"/>
              <a:t> make up the output probabilities from hidden node </a:t>
            </a:r>
            <a:r>
              <a:rPr lang="en-US" dirty="0" err="1" smtClean="0"/>
              <a:t>i</a:t>
            </a:r>
            <a:r>
              <a:rPr lang="en-US" dirty="0" smtClean="0"/>
              <a:t> to observation j – that is, what is the probability of seeing output </a:t>
            </a:r>
            <a:r>
              <a:rPr lang="en-US" dirty="0" err="1" smtClean="0"/>
              <a:t>y</a:t>
            </a:r>
            <a:r>
              <a:rPr lang="en-US" baseline="-25000" dirty="0" err="1" smtClean="0"/>
              <a:t>j</a:t>
            </a:r>
            <a:r>
              <a:rPr lang="en-US" dirty="0" smtClean="0"/>
              <a:t> given that we are in state x</a:t>
            </a:r>
            <a:r>
              <a:rPr lang="en-US" baseline="-25000" dirty="0" smtClean="0"/>
              <a:t>i</a:t>
            </a:r>
            <a:r>
              <a:rPr lang="en-US" dirty="0" smtClean="0"/>
              <a:t>?</a:t>
            </a:r>
            <a:endParaRPr lang="en-US" dirty="0"/>
          </a:p>
        </p:txBody>
      </p:sp>
      <p:pic>
        <p:nvPicPr>
          <p:cNvPr id="4" name="Picture 2"/>
          <p:cNvPicPr>
            <a:picLocks noChangeAspect="1" noChangeArrowheads="1"/>
          </p:cNvPicPr>
          <p:nvPr/>
        </p:nvPicPr>
        <p:blipFill>
          <a:blip r:embed="rId2"/>
          <a:srcRect/>
          <a:stretch>
            <a:fillRect/>
          </a:stretch>
        </p:blipFill>
        <p:spPr bwMode="auto">
          <a:xfrm>
            <a:off x="381000" y="609600"/>
            <a:ext cx="4876800" cy="4257821"/>
          </a:xfrm>
          <a:prstGeom prst="rect">
            <a:avLst/>
          </a:prstGeom>
          <a:noFill/>
          <a:ln w="9525">
            <a:noFill/>
            <a:miter lim="800000"/>
            <a:headEnd/>
            <a:tailEnd/>
          </a:ln>
          <a:effectLst/>
        </p:spPr>
      </p:pic>
      <p:sp>
        <p:nvSpPr>
          <p:cNvPr id="5" name="TextBox 4"/>
          <p:cNvSpPr txBox="1"/>
          <p:nvPr/>
        </p:nvSpPr>
        <p:spPr>
          <a:xfrm>
            <a:off x="304800" y="5029200"/>
            <a:ext cx="8839200" cy="1785104"/>
          </a:xfrm>
          <a:prstGeom prst="rect">
            <a:avLst/>
          </a:prstGeom>
          <a:noFill/>
        </p:spPr>
        <p:txBody>
          <a:bodyPr wrap="square" rtlCol="0">
            <a:spAutoFit/>
          </a:bodyPr>
          <a:lstStyle/>
          <a:p>
            <a:r>
              <a:rPr lang="en-US" sz="2200" dirty="0" smtClean="0">
                <a:latin typeface="Times New Roman" pitchFamily="18" charset="0"/>
                <a:cs typeface="Times New Roman" pitchFamily="18" charset="0"/>
              </a:rPr>
              <a:t>Three problems associated with HMMs</a:t>
            </a:r>
          </a:p>
          <a:p>
            <a:pPr marL="342900" indent="-342900">
              <a:buAutoNum type="arabicPeriod"/>
            </a:pPr>
            <a:r>
              <a:rPr lang="en-US" sz="2200" dirty="0" smtClean="0">
                <a:latin typeface="Times New Roman" pitchFamily="18" charset="0"/>
                <a:cs typeface="Times New Roman" pitchFamily="18" charset="0"/>
              </a:rPr>
              <a:t>Given HMM and output sequence, compute most likely state transitions  </a:t>
            </a:r>
          </a:p>
          <a:p>
            <a:pPr marL="342900" indent="-342900">
              <a:buAutoNum type="arabicPeriod" startAt="2"/>
            </a:pPr>
            <a:r>
              <a:rPr lang="en-US" sz="2200" dirty="0" smtClean="0">
                <a:latin typeface="Times New Roman" pitchFamily="18" charset="0"/>
                <a:cs typeface="Times New Roman" pitchFamily="18" charset="0"/>
              </a:rPr>
              <a:t>Given HMM, compute the probability of a given output sequence</a:t>
            </a:r>
          </a:p>
          <a:p>
            <a:pPr marL="342900" indent="-342900">
              <a:buAutoNum type="arabicPeriod" startAt="2"/>
            </a:pPr>
            <a:r>
              <a:rPr lang="en-US" sz="2200" dirty="0" smtClean="0">
                <a:latin typeface="Times New Roman" pitchFamily="18" charset="0"/>
                <a:cs typeface="Times New Roman" pitchFamily="18" charset="0"/>
              </a:rPr>
              <a:t>Given HMM and output sequence, compute the transition probabilities</a:t>
            </a:r>
          </a:p>
          <a:p>
            <a:pPr marL="342900" indent="-342900"/>
            <a:r>
              <a:rPr lang="en-US" sz="2200" dirty="0" smtClean="0">
                <a:latin typeface="Times New Roman" pitchFamily="18" charset="0"/>
                <a:cs typeface="Times New Roman" pitchFamily="18" charset="0"/>
              </a:rPr>
              <a:t>This last problem requires learning, we look at this in chapter 13</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t>The </a:t>
            </a:r>
            <a:r>
              <a:rPr lang="en-US" dirty="0" err="1" smtClean="0"/>
              <a:t>Viterbi</a:t>
            </a:r>
            <a:r>
              <a:rPr lang="en-US" dirty="0" smtClean="0"/>
              <a:t> Algorithm</a:t>
            </a:r>
            <a:endParaRPr lang="en-US" dirty="0"/>
          </a:p>
        </p:txBody>
      </p:sp>
      <p:sp>
        <p:nvSpPr>
          <p:cNvPr id="3" name="Content Placeholder 2"/>
          <p:cNvSpPr>
            <a:spLocks noGrp="1"/>
          </p:cNvSpPr>
          <p:nvPr>
            <p:ph idx="1"/>
          </p:nvPr>
        </p:nvSpPr>
        <p:spPr>
          <a:xfrm>
            <a:off x="228600" y="609600"/>
            <a:ext cx="8686800" cy="6248400"/>
          </a:xfrm>
        </p:spPr>
        <p:txBody>
          <a:bodyPr>
            <a:normAutofit fontScale="92500" lnSpcReduction="20000"/>
          </a:bodyPr>
          <a:lstStyle/>
          <a:p>
            <a:r>
              <a:rPr lang="en-US" dirty="0" smtClean="0"/>
              <a:t>Of the three problems listed on the previous slide, we really aren’t too interested in #2 and we will explore the solution to #3 in chapter 13</a:t>
            </a:r>
          </a:p>
          <a:p>
            <a:pPr lvl="1"/>
            <a:r>
              <a:rPr lang="en-US" dirty="0" smtClean="0"/>
              <a:t>problem #1 is the one that we want to use when implementing reasoning systems that deal with uncertainty, particularly in domains like speech recognition where we cannot easily construct knowledge based approaches</a:t>
            </a:r>
          </a:p>
          <a:p>
            <a:r>
              <a:rPr lang="en-US" dirty="0" smtClean="0"/>
              <a:t>We solve problem #1 using the </a:t>
            </a:r>
            <a:r>
              <a:rPr lang="en-US" dirty="0" err="1" smtClean="0"/>
              <a:t>Viterbi</a:t>
            </a:r>
            <a:r>
              <a:rPr lang="en-US" dirty="0" smtClean="0"/>
              <a:t> algorithm – which itself uses dynamic programming</a:t>
            </a:r>
          </a:p>
          <a:p>
            <a:pPr lvl="1"/>
            <a:r>
              <a:rPr lang="en-US" dirty="0" smtClean="0"/>
              <a:t>the algorithm assumes that hidden states are aligned in some sequence (e.g., temporally) so that a state at position t+1 will always succeed a state at position t where an observation will correspond to exactly one hidden state</a:t>
            </a:r>
          </a:p>
          <a:p>
            <a:pPr lvl="1"/>
            <a:r>
              <a:rPr lang="en-US" dirty="0" smtClean="0"/>
              <a:t>the algorithm generates a path (in the algorithm, called </a:t>
            </a:r>
            <a:r>
              <a:rPr lang="en-US" dirty="0" err="1" smtClean="0"/>
              <a:t>argmax</a:t>
            </a:r>
            <a:r>
              <a:rPr lang="en-US" dirty="0" smtClean="0"/>
              <a:t>) with probability </a:t>
            </a:r>
            <a:r>
              <a:rPr lang="en-US" dirty="0" err="1" smtClean="0"/>
              <a:t>valmax</a:t>
            </a:r>
            <a:endParaRPr lang="en-US"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 y="1"/>
            <a:ext cx="9144001" cy="6858000"/>
          </a:xfrm>
          <a:prstGeom prst="rect">
            <a:avLst/>
          </a:prstGeom>
          <a:noFill/>
          <a:ln w="9525">
            <a:noFill/>
            <a:miter lim="800000"/>
            <a:headEnd/>
            <a:tailEnd/>
          </a:ln>
          <a:effectLst/>
        </p:spPr>
      </p:pic>
      <p:sp>
        <p:nvSpPr>
          <p:cNvPr id="2" name="Title 1"/>
          <p:cNvSpPr>
            <a:spLocks noGrp="1"/>
          </p:cNvSpPr>
          <p:nvPr>
            <p:ph type="title"/>
          </p:nvPr>
        </p:nvSpPr>
        <p:spPr>
          <a:xfrm>
            <a:off x="3962400" y="1295400"/>
            <a:ext cx="4572000" cy="1143000"/>
          </a:xfrm>
        </p:spPr>
        <p:txBody>
          <a:bodyPr/>
          <a:lstStyle/>
          <a:p>
            <a:r>
              <a:rPr lang="en-US" dirty="0" smtClean="0"/>
              <a:t>The Algorithm</a:t>
            </a:r>
            <a:endParaRPr lang="en-US" dirty="0"/>
          </a:p>
        </p:txBody>
      </p:sp>
      <p:sp>
        <p:nvSpPr>
          <p:cNvPr id="4" name="TextBox 3"/>
          <p:cNvSpPr txBox="1"/>
          <p:nvPr/>
        </p:nvSpPr>
        <p:spPr>
          <a:xfrm>
            <a:off x="685800" y="1981200"/>
            <a:ext cx="184731"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Example:  Rainy and Sunny Days</a:t>
            </a:r>
            <a:endParaRPr lang="en-US" dirty="0"/>
          </a:p>
        </p:txBody>
      </p:sp>
      <p:sp>
        <p:nvSpPr>
          <p:cNvPr id="3" name="Content Placeholder 2"/>
          <p:cNvSpPr>
            <a:spLocks noGrp="1"/>
          </p:cNvSpPr>
          <p:nvPr>
            <p:ph idx="1"/>
          </p:nvPr>
        </p:nvSpPr>
        <p:spPr>
          <a:xfrm>
            <a:off x="304800" y="685800"/>
            <a:ext cx="8534400" cy="6172200"/>
          </a:xfrm>
        </p:spPr>
        <p:txBody>
          <a:bodyPr>
            <a:normAutofit fontScale="92500" lnSpcReduction="10000"/>
          </a:bodyPr>
          <a:lstStyle/>
          <a:p>
            <a:r>
              <a:rPr lang="en-US" dirty="0" smtClean="0"/>
              <a:t>There are two hidden states, rainy and sunny</a:t>
            </a:r>
          </a:p>
          <a:p>
            <a:r>
              <a:rPr lang="en-US" dirty="0" smtClean="0"/>
              <a:t>A person is observed either walking, shopping or cleaning every day, and we use these to determine the hidden states for each day</a:t>
            </a:r>
          </a:p>
          <a:p>
            <a:pPr lvl="1"/>
            <a:r>
              <a:rPr lang="en-US" dirty="0" smtClean="0"/>
              <a:t>transitional probabilities</a:t>
            </a:r>
          </a:p>
          <a:p>
            <a:pPr lvl="2"/>
            <a:r>
              <a:rPr lang="en-US" dirty="0" smtClean="0"/>
              <a:t>rainy given yesterday was (rainy = .7, sunny = .3)</a:t>
            </a:r>
          </a:p>
          <a:p>
            <a:pPr lvl="2"/>
            <a:r>
              <a:rPr lang="en-US" dirty="0" smtClean="0"/>
              <a:t>sunny given yesterday was (rainy = .4, sunny = .6)</a:t>
            </a:r>
          </a:p>
          <a:p>
            <a:pPr lvl="1"/>
            <a:r>
              <a:rPr lang="en-US" dirty="0" smtClean="0"/>
              <a:t>output (emission) probabilities</a:t>
            </a:r>
          </a:p>
          <a:p>
            <a:pPr lvl="2"/>
            <a:r>
              <a:rPr lang="en-US" dirty="0" smtClean="0"/>
              <a:t>rainy given (walking = .1, shopping = .4, cleaning = 5)</a:t>
            </a:r>
          </a:p>
          <a:p>
            <a:pPr lvl="2"/>
            <a:r>
              <a:rPr lang="en-US" dirty="0" smtClean="0"/>
              <a:t>sunny given walking = .6, shopping = .3, cleaning = .1)</a:t>
            </a:r>
          </a:p>
          <a:p>
            <a:pPr lvl="1"/>
            <a:r>
              <a:rPr lang="en-US" dirty="0" smtClean="0"/>
              <a:t>we have observed walk, shop, clean on three consecutive days</a:t>
            </a:r>
          </a:p>
          <a:p>
            <a:pPr lvl="2"/>
            <a:r>
              <a:rPr lang="en-US" dirty="0" smtClean="0"/>
              <a:t>using the </a:t>
            </a:r>
            <a:r>
              <a:rPr lang="en-US" dirty="0" err="1" smtClean="0"/>
              <a:t>Viterbi</a:t>
            </a:r>
            <a:r>
              <a:rPr lang="en-US" dirty="0" smtClean="0"/>
              <a:t> algorithm, the most likely sequence of events was sunny, rainy, rainy with a probability of .00948</a:t>
            </a:r>
          </a:p>
          <a:p>
            <a:pPr lvl="1"/>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Another Example</a:t>
            </a:r>
            <a:endParaRPr lang="en-US" dirty="0"/>
          </a:p>
        </p:txBody>
      </p:sp>
      <p:sp>
        <p:nvSpPr>
          <p:cNvPr id="3" name="Content Placeholder 2"/>
          <p:cNvSpPr>
            <a:spLocks noGrp="1"/>
          </p:cNvSpPr>
          <p:nvPr>
            <p:ph idx="1"/>
          </p:nvPr>
        </p:nvSpPr>
        <p:spPr>
          <a:xfrm>
            <a:off x="381000" y="533400"/>
            <a:ext cx="8229600" cy="990600"/>
          </a:xfrm>
        </p:spPr>
        <p:txBody>
          <a:bodyPr>
            <a:normAutofit fontScale="92500" lnSpcReduction="20000"/>
          </a:bodyPr>
          <a:lstStyle/>
          <a:p>
            <a:r>
              <a:rPr lang="en-US" dirty="0" smtClean="0"/>
              <a:t>We see a sequence of 4 die rolls of 1, 6, 6, 2</a:t>
            </a:r>
          </a:p>
          <a:p>
            <a:r>
              <a:rPr lang="en-US" dirty="0" smtClean="0"/>
              <a:t>We want to determine if the die is fair or loaded</a:t>
            </a:r>
            <a:endParaRPr lang="en-US" dirty="0"/>
          </a:p>
        </p:txBody>
      </p:sp>
      <p:grpSp>
        <p:nvGrpSpPr>
          <p:cNvPr id="4" name="Group 3"/>
          <p:cNvGrpSpPr/>
          <p:nvPr/>
        </p:nvGrpSpPr>
        <p:grpSpPr>
          <a:xfrm>
            <a:off x="228600" y="1563687"/>
            <a:ext cx="8915400" cy="5294313"/>
            <a:chOff x="76200" y="1066800"/>
            <a:chExt cx="8915400" cy="5294313"/>
          </a:xfrm>
        </p:grpSpPr>
        <p:sp>
          <p:nvSpPr>
            <p:cNvPr id="5" name="Text Box 26"/>
            <p:cNvSpPr txBox="1">
              <a:spLocks noChangeArrowheads="1"/>
            </p:cNvSpPr>
            <p:nvPr/>
          </p:nvSpPr>
          <p:spPr bwMode="auto">
            <a:xfrm>
              <a:off x="838200" y="3630613"/>
              <a:ext cx="5243513" cy="519112"/>
            </a:xfrm>
            <a:prstGeom prst="rect">
              <a:avLst/>
            </a:prstGeom>
            <a:noFill/>
            <a:ln w="9525">
              <a:noFill/>
              <a:miter lim="800000"/>
              <a:headEnd/>
              <a:tailEnd/>
            </a:ln>
          </p:spPr>
          <p:txBody>
            <a:bodyPr wrap="none">
              <a:spAutoFit/>
            </a:bodyPr>
            <a:lstStyle/>
            <a:p>
              <a:r>
                <a:rPr lang="en-US" sz="2800" dirty="0"/>
                <a:t>Observation sequence = 1,6,6,2</a:t>
              </a:r>
            </a:p>
          </p:txBody>
        </p:sp>
        <p:sp>
          <p:nvSpPr>
            <p:cNvPr id="6" name="Text Box 28"/>
            <p:cNvSpPr txBox="1">
              <a:spLocks noChangeArrowheads="1"/>
            </p:cNvSpPr>
            <p:nvPr/>
          </p:nvSpPr>
          <p:spPr bwMode="auto">
            <a:xfrm>
              <a:off x="914400" y="1371600"/>
              <a:ext cx="1639888" cy="579438"/>
            </a:xfrm>
            <a:prstGeom prst="rect">
              <a:avLst/>
            </a:prstGeom>
            <a:noFill/>
            <a:ln w="9525">
              <a:noFill/>
              <a:miter lim="800000"/>
              <a:headEnd/>
              <a:tailEnd/>
            </a:ln>
          </p:spPr>
          <p:txBody>
            <a:bodyPr wrap="none">
              <a:spAutoFit/>
            </a:bodyPr>
            <a:lstStyle/>
            <a:p>
              <a:r>
                <a:rPr lang="en-US" sz="3200"/>
                <a:t>Model =</a:t>
              </a:r>
            </a:p>
          </p:txBody>
        </p:sp>
        <p:sp>
          <p:nvSpPr>
            <p:cNvPr id="7" name="Text Box 29"/>
            <p:cNvSpPr txBox="1">
              <a:spLocks noChangeArrowheads="1"/>
            </p:cNvSpPr>
            <p:nvPr/>
          </p:nvSpPr>
          <p:spPr bwMode="auto">
            <a:xfrm>
              <a:off x="2819400" y="1905000"/>
              <a:ext cx="1260475" cy="1558925"/>
            </a:xfrm>
            <a:prstGeom prst="rect">
              <a:avLst/>
            </a:prstGeom>
            <a:noFill/>
            <a:ln w="50800">
              <a:noFill/>
              <a:miter lim="800000"/>
              <a:headEnd/>
              <a:tailEnd/>
            </a:ln>
          </p:spPr>
          <p:txBody>
            <a:bodyPr wrap="none">
              <a:spAutoFit/>
            </a:bodyPr>
            <a:lstStyle/>
            <a:p>
              <a:r>
                <a:rPr lang="en-US" sz="1600"/>
                <a:t>P(1|F) = 1/6</a:t>
              </a:r>
            </a:p>
            <a:p>
              <a:r>
                <a:rPr lang="en-US" sz="1600"/>
                <a:t>P(2|F) = 1/6</a:t>
              </a:r>
            </a:p>
            <a:p>
              <a:r>
                <a:rPr lang="en-US" sz="1600"/>
                <a:t>P(3|F) = 1/6</a:t>
              </a:r>
            </a:p>
            <a:p>
              <a:r>
                <a:rPr lang="en-US" sz="1600"/>
                <a:t>P(4|F) = 1/6</a:t>
              </a:r>
            </a:p>
            <a:p>
              <a:r>
                <a:rPr lang="en-US" sz="1600"/>
                <a:t>P(5|F) = 1/6</a:t>
              </a:r>
            </a:p>
            <a:p>
              <a:r>
                <a:rPr lang="en-US" sz="1600"/>
                <a:t>P(6|F) = 1/6</a:t>
              </a:r>
            </a:p>
          </p:txBody>
        </p:sp>
        <p:sp>
          <p:nvSpPr>
            <p:cNvPr id="8" name="Text Box 30"/>
            <p:cNvSpPr txBox="1">
              <a:spLocks noChangeArrowheads="1"/>
            </p:cNvSpPr>
            <p:nvPr/>
          </p:nvSpPr>
          <p:spPr bwMode="auto">
            <a:xfrm>
              <a:off x="7391400" y="1905000"/>
              <a:ext cx="1362075" cy="1558925"/>
            </a:xfrm>
            <a:prstGeom prst="rect">
              <a:avLst/>
            </a:prstGeom>
            <a:noFill/>
            <a:ln w="50800">
              <a:noFill/>
              <a:miter lim="800000"/>
              <a:headEnd/>
              <a:tailEnd/>
            </a:ln>
          </p:spPr>
          <p:txBody>
            <a:bodyPr wrap="none">
              <a:spAutoFit/>
            </a:bodyPr>
            <a:lstStyle/>
            <a:p>
              <a:r>
                <a:rPr lang="en-US" sz="1600"/>
                <a:t>P(1|L) = 1/10</a:t>
              </a:r>
            </a:p>
            <a:p>
              <a:r>
                <a:rPr lang="en-US" sz="1600"/>
                <a:t>P(2|L) = 1/10</a:t>
              </a:r>
            </a:p>
            <a:p>
              <a:r>
                <a:rPr lang="en-US" sz="1600"/>
                <a:t>P(3|L) = 1/10</a:t>
              </a:r>
            </a:p>
            <a:p>
              <a:r>
                <a:rPr lang="en-US" sz="1600"/>
                <a:t>P(4|L) = 1/10</a:t>
              </a:r>
            </a:p>
            <a:p>
              <a:r>
                <a:rPr lang="en-US" sz="1600"/>
                <a:t>P(5|L) = 1/10</a:t>
              </a:r>
            </a:p>
            <a:p>
              <a:r>
                <a:rPr lang="en-US" sz="1600"/>
                <a:t>P(6|L) = 1/2</a:t>
              </a:r>
            </a:p>
          </p:txBody>
        </p:sp>
        <p:sp>
          <p:nvSpPr>
            <p:cNvPr id="9" name="Text Box 31"/>
            <p:cNvSpPr txBox="1">
              <a:spLocks noChangeArrowheads="1"/>
            </p:cNvSpPr>
            <p:nvPr/>
          </p:nvSpPr>
          <p:spPr bwMode="auto">
            <a:xfrm>
              <a:off x="4851400" y="2940050"/>
              <a:ext cx="1701800" cy="641350"/>
            </a:xfrm>
            <a:prstGeom prst="rect">
              <a:avLst/>
            </a:prstGeom>
            <a:noFill/>
            <a:ln w="9525">
              <a:noFill/>
              <a:miter lim="800000"/>
              <a:headEnd/>
              <a:tailEnd/>
            </a:ln>
          </p:spPr>
          <p:txBody>
            <a:bodyPr wrap="none">
              <a:spAutoFit/>
            </a:bodyPr>
            <a:lstStyle/>
            <a:p>
              <a:r>
                <a:rPr lang="en-US"/>
                <a:t>P (fair)       = .7</a:t>
              </a:r>
            </a:p>
            <a:p>
              <a:r>
                <a:rPr lang="en-US"/>
                <a:t>P (loaded) = .3</a:t>
              </a:r>
            </a:p>
          </p:txBody>
        </p:sp>
        <p:grpSp>
          <p:nvGrpSpPr>
            <p:cNvPr id="10" name="Group 32"/>
            <p:cNvGrpSpPr>
              <a:grpSpLocks/>
            </p:cNvGrpSpPr>
            <p:nvPr/>
          </p:nvGrpSpPr>
          <p:grpSpPr bwMode="auto">
            <a:xfrm>
              <a:off x="3124200" y="1066800"/>
              <a:ext cx="5197475" cy="1447800"/>
              <a:chOff x="528" y="2784"/>
              <a:chExt cx="3274" cy="912"/>
            </a:xfrm>
          </p:grpSpPr>
          <p:sp>
            <p:nvSpPr>
              <p:cNvPr id="27" name="Oval 33"/>
              <p:cNvSpPr>
                <a:spLocks noChangeArrowheads="1"/>
              </p:cNvSpPr>
              <p:nvPr/>
            </p:nvSpPr>
            <p:spPr bwMode="auto">
              <a:xfrm>
                <a:off x="1152" y="2880"/>
                <a:ext cx="624" cy="624"/>
              </a:xfrm>
              <a:prstGeom prst="ellipse">
                <a:avLst/>
              </a:prstGeom>
              <a:solidFill>
                <a:schemeClr val="accent1"/>
              </a:solidFill>
              <a:ln w="38100">
                <a:solidFill>
                  <a:srgbClr val="0099CC"/>
                </a:solidFill>
                <a:round/>
                <a:headEnd/>
                <a:tailEnd/>
              </a:ln>
            </p:spPr>
            <p:txBody>
              <a:bodyPr wrap="none" anchor="ctr"/>
              <a:lstStyle/>
              <a:p>
                <a:pPr algn="ctr"/>
                <a:r>
                  <a:rPr lang="en-US" sz="2400" b="1">
                    <a:solidFill>
                      <a:srgbClr val="FF0000"/>
                    </a:solidFill>
                  </a:rPr>
                  <a:t>FAIR</a:t>
                </a:r>
              </a:p>
            </p:txBody>
          </p:sp>
          <p:sp>
            <p:nvSpPr>
              <p:cNvPr id="28" name="Oval 34"/>
              <p:cNvSpPr>
                <a:spLocks noChangeArrowheads="1"/>
              </p:cNvSpPr>
              <p:nvPr/>
            </p:nvSpPr>
            <p:spPr bwMode="auto">
              <a:xfrm>
                <a:off x="2544" y="2928"/>
                <a:ext cx="624" cy="624"/>
              </a:xfrm>
              <a:prstGeom prst="ellipse">
                <a:avLst/>
              </a:prstGeom>
              <a:solidFill>
                <a:schemeClr val="accent1"/>
              </a:solidFill>
              <a:ln w="38100">
                <a:solidFill>
                  <a:srgbClr val="0099CC"/>
                </a:solidFill>
                <a:round/>
                <a:headEnd/>
                <a:tailEnd/>
              </a:ln>
            </p:spPr>
            <p:txBody>
              <a:bodyPr wrap="none" anchor="ctr"/>
              <a:lstStyle/>
              <a:p>
                <a:pPr algn="ctr"/>
                <a:r>
                  <a:rPr lang="en-US" sz="2400" b="1">
                    <a:solidFill>
                      <a:srgbClr val="FF0000"/>
                    </a:solidFill>
                  </a:rPr>
                  <a:t>LOADED</a:t>
                </a:r>
              </a:p>
            </p:txBody>
          </p:sp>
          <p:cxnSp>
            <p:nvCxnSpPr>
              <p:cNvPr id="29" name="AutoShape 35"/>
              <p:cNvCxnSpPr>
                <a:cxnSpLocks noChangeShapeType="1"/>
                <a:stCxn id="27" idx="7"/>
                <a:endCxn id="28" idx="1"/>
              </p:cNvCxnSpPr>
              <p:nvPr/>
            </p:nvCxnSpPr>
            <p:spPr bwMode="auto">
              <a:xfrm rot="5400000" flipV="1">
                <a:off x="2136" y="2508"/>
                <a:ext cx="48" cy="950"/>
              </a:xfrm>
              <a:prstGeom prst="curvedConnector3">
                <a:avLst>
                  <a:gd name="adj1" fmla="val -464583"/>
                </a:avLst>
              </a:prstGeom>
              <a:noFill/>
              <a:ln w="50800">
                <a:solidFill>
                  <a:srgbClr val="339966"/>
                </a:solidFill>
                <a:round/>
                <a:headEnd/>
                <a:tailEnd type="triangle" w="med" len="med"/>
              </a:ln>
            </p:spPr>
          </p:cxnSp>
          <p:cxnSp>
            <p:nvCxnSpPr>
              <p:cNvPr id="30" name="AutoShape 36"/>
              <p:cNvCxnSpPr>
                <a:cxnSpLocks noChangeShapeType="1"/>
                <a:stCxn id="28" idx="3"/>
                <a:endCxn id="27" idx="5"/>
              </p:cNvCxnSpPr>
              <p:nvPr/>
            </p:nvCxnSpPr>
            <p:spPr bwMode="auto">
              <a:xfrm rot="16200000" flipV="1">
                <a:off x="2136" y="2974"/>
                <a:ext cx="48" cy="950"/>
              </a:xfrm>
              <a:prstGeom prst="curvedConnector3">
                <a:avLst>
                  <a:gd name="adj1" fmla="val -464583"/>
                </a:avLst>
              </a:prstGeom>
              <a:noFill/>
              <a:ln w="50800">
                <a:solidFill>
                  <a:srgbClr val="339966"/>
                </a:solidFill>
                <a:round/>
                <a:headEnd/>
                <a:tailEnd type="triangle" w="med" len="med"/>
              </a:ln>
            </p:spPr>
          </p:cxnSp>
          <p:cxnSp>
            <p:nvCxnSpPr>
              <p:cNvPr id="31" name="AutoShape 37"/>
              <p:cNvCxnSpPr>
                <a:cxnSpLocks noChangeShapeType="1"/>
                <a:stCxn id="28" idx="7"/>
                <a:endCxn id="28" idx="6"/>
              </p:cNvCxnSpPr>
              <p:nvPr/>
            </p:nvCxnSpPr>
            <p:spPr bwMode="auto">
              <a:xfrm rot="5400000" flipV="1">
                <a:off x="3012" y="3072"/>
                <a:ext cx="233" cy="103"/>
              </a:xfrm>
              <a:prstGeom prst="curvedConnector4">
                <a:avLst>
                  <a:gd name="adj1" fmla="val -95708"/>
                  <a:gd name="adj2" fmla="val 228157"/>
                </a:avLst>
              </a:prstGeom>
              <a:noFill/>
              <a:ln w="50800">
                <a:solidFill>
                  <a:srgbClr val="339966"/>
                </a:solidFill>
                <a:round/>
                <a:headEnd/>
                <a:tailEnd type="triangle" w="med" len="med"/>
              </a:ln>
            </p:spPr>
          </p:cxnSp>
          <p:cxnSp>
            <p:nvCxnSpPr>
              <p:cNvPr id="32" name="AutoShape 38"/>
              <p:cNvCxnSpPr>
                <a:cxnSpLocks noChangeShapeType="1"/>
                <a:stCxn id="27" idx="1"/>
                <a:endCxn id="27" idx="2"/>
              </p:cNvCxnSpPr>
              <p:nvPr/>
            </p:nvCxnSpPr>
            <p:spPr bwMode="auto">
              <a:xfrm rot="-5400000" flipH="1" flipV="1">
                <a:off x="1075" y="3024"/>
                <a:ext cx="233" cy="103"/>
              </a:xfrm>
              <a:prstGeom prst="curvedConnector4">
                <a:avLst>
                  <a:gd name="adj1" fmla="val -95708"/>
                  <a:gd name="adj2" fmla="val 228157"/>
                </a:avLst>
              </a:prstGeom>
              <a:noFill/>
              <a:ln w="50800">
                <a:solidFill>
                  <a:srgbClr val="339966"/>
                </a:solidFill>
                <a:round/>
                <a:headEnd/>
                <a:tailEnd type="triangle" w="med" len="med"/>
              </a:ln>
            </p:spPr>
          </p:cxnSp>
          <p:sp>
            <p:nvSpPr>
              <p:cNvPr id="33" name="Text Box 39"/>
              <p:cNvSpPr txBox="1">
                <a:spLocks noChangeArrowheads="1"/>
              </p:cNvSpPr>
              <p:nvPr/>
            </p:nvSpPr>
            <p:spPr bwMode="auto">
              <a:xfrm>
                <a:off x="1920" y="2784"/>
                <a:ext cx="490" cy="288"/>
              </a:xfrm>
              <a:prstGeom prst="rect">
                <a:avLst/>
              </a:prstGeom>
              <a:noFill/>
              <a:ln w="50800">
                <a:noFill/>
                <a:miter lim="800000"/>
                <a:headEnd/>
                <a:tailEnd/>
              </a:ln>
            </p:spPr>
            <p:txBody>
              <a:bodyPr wrap="none">
                <a:spAutoFit/>
              </a:bodyPr>
              <a:lstStyle/>
              <a:p>
                <a:r>
                  <a:rPr lang="en-US" sz="2400">
                    <a:solidFill>
                      <a:schemeClr val="accent2"/>
                    </a:solidFill>
                  </a:rPr>
                  <a:t>0.95</a:t>
                </a:r>
              </a:p>
            </p:txBody>
          </p:sp>
          <p:sp>
            <p:nvSpPr>
              <p:cNvPr id="34" name="Text Box 40"/>
              <p:cNvSpPr txBox="1">
                <a:spLocks noChangeArrowheads="1"/>
              </p:cNvSpPr>
              <p:nvPr/>
            </p:nvSpPr>
            <p:spPr bwMode="auto">
              <a:xfrm>
                <a:off x="1920" y="3408"/>
                <a:ext cx="490" cy="288"/>
              </a:xfrm>
              <a:prstGeom prst="rect">
                <a:avLst/>
              </a:prstGeom>
              <a:noFill/>
              <a:ln w="50800">
                <a:noFill/>
                <a:miter lim="800000"/>
                <a:headEnd/>
                <a:tailEnd/>
              </a:ln>
            </p:spPr>
            <p:txBody>
              <a:bodyPr wrap="none">
                <a:spAutoFit/>
              </a:bodyPr>
              <a:lstStyle/>
              <a:p>
                <a:r>
                  <a:rPr lang="en-US" sz="2400">
                    <a:solidFill>
                      <a:schemeClr val="accent2"/>
                    </a:solidFill>
                  </a:rPr>
                  <a:t>0.05</a:t>
                </a:r>
              </a:p>
            </p:txBody>
          </p:sp>
          <p:sp>
            <p:nvSpPr>
              <p:cNvPr id="35" name="Text Box 41"/>
              <p:cNvSpPr txBox="1">
                <a:spLocks noChangeArrowheads="1"/>
              </p:cNvSpPr>
              <p:nvPr/>
            </p:nvSpPr>
            <p:spPr bwMode="auto">
              <a:xfrm>
                <a:off x="3312" y="2832"/>
                <a:ext cx="490" cy="288"/>
              </a:xfrm>
              <a:prstGeom prst="rect">
                <a:avLst/>
              </a:prstGeom>
              <a:noFill/>
              <a:ln w="50800">
                <a:noFill/>
                <a:miter lim="800000"/>
                <a:headEnd/>
                <a:tailEnd/>
              </a:ln>
            </p:spPr>
            <p:txBody>
              <a:bodyPr wrap="none">
                <a:spAutoFit/>
              </a:bodyPr>
              <a:lstStyle/>
              <a:p>
                <a:r>
                  <a:rPr lang="en-US" sz="2400">
                    <a:solidFill>
                      <a:schemeClr val="accent2"/>
                    </a:solidFill>
                  </a:rPr>
                  <a:t>0.95</a:t>
                </a:r>
              </a:p>
            </p:txBody>
          </p:sp>
          <p:sp>
            <p:nvSpPr>
              <p:cNvPr id="36" name="Text Box 42"/>
              <p:cNvSpPr txBox="1">
                <a:spLocks noChangeArrowheads="1"/>
              </p:cNvSpPr>
              <p:nvPr/>
            </p:nvSpPr>
            <p:spPr bwMode="auto">
              <a:xfrm>
                <a:off x="528" y="2832"/>
                <a:ext cx="490" cy="288"/>
              </a:xfrm>
              <a:prstGeom prst="rect">
                <a:avLst/>
              </a:prstGeom>
              <a:noFill/>
              <a:ln w="50800">
                <a:noFill/>
                <a:miter lim="800000"/>
                <a:headEnd/>
                <a:tailEnd/>
              </a:ln>
            </p:spPr>
            <p:txBody>
              <a:bodyPr wrap="none">
                <a:spAutoFit/>
              </a:bodyPr>
              <a:lstStyle/>
              <a:p>
                <a:r>
                  <a:rPr lang="en-US" sz="2400">
                    <a:solidFill>
                      <a:schemeClr val="accent2"/>
                    </a:solidFill>
                  </a:rPr>
                  <a:t>0.05</a:t>
                </a:r>
              </a:p>
            </p:txBody>
          </p:sp>
        </p:grpSp>
        <p:sp>
          <p:nvSpPr>
            <p:cNvPr id="11" name="Text Box 89"/>
            <p:cNvSpPr txBox="1">
              <a:spLocks noChangeArrowheads="1"/>
            </p:cNvSpPr>
            <p:nvPr/>
          </p:nvSpPr>
          <p:spPr bwMode="auto">
            <a:xfrm>
              <a:off x="76200" y="4978400"/>
              <a:ext cx="1454150" cy="369888"/>
            </a:xfrm>
            <a:prstGeom prst="rect">
              <a:avLst/>
            </a:prstGeom>
            <a:noFill/>
            <a:ln w="9525">
              <a:noFill/>
              <a:miter lim="800000"/>
              <a:headEnd/>
              <a:tailEnd/>
            </a:ln>
          </p:spPr>
          <p:txBody>
            <a:bodyPr wrap="none">
              <a:spAutoFit/>
            </a:bodyPr>
            <a:lstStyle/>
            <a:p>
              <a:r>
                <a:rPr lang="en-US"/>
                <a:t>State 1 (fair)</a:t>
              </a:r>
            </a:p>
          </p:txBody>
        </p:sp>
        <p:sp>
          <p:nvSpPr>
            <p:cNvPr id="12" name="Rectangle 90"/>
            <p:cNvSpPr>
              <a:spLocks noChangeArrowheads="1"/>
            </p:cNvSpPr>
            <p:nvPr/>
          </p:nvSpPr>
          <p:spPr bwMode="auto">
            <a:xfrm>
              <a:off x="76200" y="5876925"/>
              <a:ext cx="1809750" cy="366713"/>
            </a:xfrm>
            <a:prstGeom prst="rect">
              <a:avLst/>
            </a:prstGeom>
            <a:noFill/>
            <a:ln w="9525">
              <a:noFill/>
              <a:miter lim="800000"/>
              <a:headEnd/>
              <a:tailEnd/>
            </a:ln>
          </p:spPr>
          <p:txBody>
            <a:bodyPr wrap="none">
              <a:spAutoFit/>
            </a:bodyPr>
            <a:lstStyle/>
            <a:p>
              <a:r>
                <a:rPr lang="en-US"/>
                <a:t>State 2 (loaded)</a:t>
              </a:r>
            </a:p>
          </p:txBody>
        </p:sp>
        <p:sp>
          <p:nvSpPr>
            <p:cNvPr id="13" name="Rectangle 91"/>
            <p:cNvSpPr>
              <a:spLocks noChangeArrowheads="1"/>
            </p:cNvSpPr>
            <p:nvPr/>
          </p:nvSpPr>
          <p:spPr bwMode="auto">
            <a:xfrm>
              <a:off x="3581400" y="4343400"/>
              <a:ext cx="990600" cy="457200"/>
            </a:xfrm>
            <a:prstGeom prst="rect">
              <a:avLst/>
            </a:prstGeom>
            <a:noFill/>
            <a:ln w="9525">
              <a:noFill/>
              <a:miter lim="800000"/>
              <a:headEnd/>
              <a:tailEnd/>
            </a:ln>
          </p:spPr>
          <p:txBody>
            <a:bodyPr>
              <a:spAutoFit/>
            </a:bodyPr>
            <a:lstStyle/>
            <a:p>
              <a:r>
                <a:rPr lang="en-US" sz="2400">
                  <a:latin typeface="Times New Roman" pitchFamily="18" charset="0"/>
                  <a:sym typeface="Symbol" pitchFamily="18" charset="2"/>
                </a:rPr>
                <a:t></a:t>
              </a:r>
              <a:r>
                <a:rPr lang="en-US" sz="2400" baseline="-25000">
                  <a:latin typeface="Times New Roman" pitchFamily="18" charset="0"/>
                  <a:sym typeface="Symbol" pitchFamily="18" charset="2"/>
                </a:rPr>
                <a:t>2</a:t>
              </a:r>
              <a:r>
                <a:rPr lang="en-US" sz="2400">
                  <a:latin typeface="Times New Roman" pitchFamily="18" charset="0"/>
                  <a:sym typeface="Symbol" pitchFamily="18" charset="2"/>
                </a:rPr>
                <a:t>(i)</a:t>
              </a:r>
              <a:endParaRPr lang="en-US" sz="2400">
                <a:latin typeface="Times New Roman" pitchFamily="18" charset="0"/>
              </a:endParaRPr>
            </a:p>
          </p:txBody>
        </p:sp>
        <p:sp>
          <p:nvSpPr>
            <p:cNvPr id="14" name="Rectangle 94"/>
            <p:cNvSpPr>
              <a:spLocks noChangeArrowheads="1"/>
            </p:cNvSpPr>
            <p:nvPr/>
          </p:nvSpPr>
          <p:spPr bwMode="auto">
            <a:xfrm>
              <a:off x="1828800" y="4343400"/>
              <a:ext cx="990600" cy="457200"/>
            </a:xfrm>
            <a:prstGeom prst="rect">
              <a:avLst/>
            </a:prstGeom>
            <a:noFill/>
            <a:ln w="9525">
              <a:noFill/>
              <a:miter lim="800000"/>
              <a:headEnd/>
              <a:tailEnd/>
            </a:ln>
          </p:spPr>
          <p:txBody>
            <a:bodyPr>
              <a:spAutoFit/>
            </a:bodyPr>
            <a:lstStyle/>
            <a:p>
              <a:r>
                <a:rPr lang="en-US" sz="2400">
                  <a:latin typeface="Times New Roman" pitchFamily="18" charset="0"/>
                  <a:sym typeface="Symbol" pitchFamily="18" charset="2"/>
                </a:rPr>
                <a:t></a:t>
              </a:r>
              <a:r>
                <a:rPr lang="en-US" sz="2400" baseline="-25000">
                  <a:latin typeface="Times New Roman" pitchFamily="18" charset="0"/>
                  <a:sym typeface="Symbol" pitchFamily="18" charset="2"/>
                </a:rPr>
                <a:t>1</a:t>
              </a:r>
              <a:r>
                <a:rPr lang="en-US" sz="2400">
                  <a:latin typeface="Times New Roman" pitchFamily="18" charset="0"/>
                  <a:sym typeface="Symbol" pitchFamily="18" charset="2"/>
                </a:rPr>
                <a:t>(i)</a:t>
              </a:r>
              <a:endParaRPr lang="en-US" sz="2400">
                <a:latin typeface="Times New Roman" pitchFamily="18" charset="0"/>
              </a:endParaRPr>
            </a:p>
          </p:txBody>
        </p:sp>
        <p:sp>
          <p:nvSpPr>
            <p:cNvPr id="15" name="Rectangle 95"/>
            <p:cNvSpPr>
              <a:spLocks noChangeArrowheads="1"/>
            </p:cNvSpPr>
            <p:nvPr/>
          </p:nvSpPr>
          <p:spPr bwMode="auto">
            <a:xfrm>
              <a:off x="5486400" y="4343400"/>
              <a:ext cx="990600" cy="457200"/>
            </a:xfrm>
            <a:prstGeom prst="rect">
              <a:avLst/>
            </a:prstGeom>
            <a:noFill/>
            <a:ln w="9525">
              <a:noFill/>
              <a:miter lim="800000"/>
              <a:headEnd/>
              <a:tailEnd/>
            </a:ln>
          </p:spPr>
          <p:txBody>
            <a:bodyPr>
              <a:spAutoFit/>
            </a:bodyPr>
            <a:lstStyle/>
            <a:p>
              <a:r>
                <a:rPr lang="en-US" sz="2400">
                  <a:latin typeface="Times New Roman" pitchFamily="18" charset="0"/>
                  <a:sym typeface="Symbol" pitchFamily="18" charset="2"/>
                </a:rPr>
                <a:t></a:t>
              </a:r>
              <a:r>
                <a:rPr lang="en-US" sz="2400" baseline="-25000">
                  <a:latin typeface="Times New Roman" pitchFamily="18" charset="0"/>
                  <a:sym typeface="Symbol" pitchFamily="18" charset="2"/>
                </a:rPr>
                <a:t>3</a:t>
              </a:r>
              <a:r>
                <a:rPr lang="en-US" sz="2400">
                  <a:latin typeface="Times New Roman" pitchFamily="18" charset="0"/>
                  <a:sym typeface="Symbol" pitchFamily="18" charset="2"/>
                </a:rPr>
                <a:t>(i)</a:t>
              </a:r>
              <a:endParaRPr lang="en-US" sz="2400">
                <a:latin typeface="Times New Roman" pitchFamily="18" charset="0"/>
              </a:endParaRPr>
            </a:p>
          </p:txBody>
        </p:sp>
        <p:sp>
          <p:nvSpPr>
            <p:cNvPr id="16" name="Rectangle 96"/>
            <p:cNvSpPr>
              <a:spLocks noChangeArrowheads="1"/>
            </p:cNvSpPr>
            <p:nvPr/>
          </p:nvSpPr>
          <p:spPr bwMode="auto">
            <a:xfrm>
              <a:off x="7315200" y="4343400"/>
              <a:ext cx="990600" cy="457200"/>
            </a:xfrm>
            <a:prstGeom prst="rect">
              <a:avLst/>
            </a:prstGeom>
            <a:noFill/>
            <a:ln w="9525">
              <a:noFill/>
              <a:miter lim="800000"/>
              <a:headEnd/>
              <a:tailEnd/>
            </a:ln>
          </p:spPr>
          <p:txBody>
            <a:bodyPr>
              <a:spAutoFit/>
            </a:bodyPr>
            <a:lstStyle/>
            <a:p>
              <a:r>
                <a:rPr lang="en-US" sz="2400">
                  <a:latin typeface="Times New Roman" pitchFamily="18" charset="0"/>
                  <a:sym typeface="Symbol" pitchFamily="18" charset="2"/>
                </a:rPr>
                <a:t></a:t>
              </a:r>
              <a:r>
                <a:rPr lang="en-US" sz="2400" baseline="-25000">
                  <a:latin typeface="Times New Roman" pitchFamily="18" charset="0"/>
                  <a:sym typeface="Symbol" pitchFamily="18" charset="2"/>
                </a:rPr>
                <a:t>4</a:t>
              </a:r>
              <a:r>
                <a:rPr lang="en-US" sz="2400">
                  <a:latin typeface="Times New Roman" pitchFamily="18" charset="0"/>
                  <a:sym typeface="Symbol" pitchFamily="18" charset="2"/>
                </a:rPr>
                <a:t>(i)</a:t>
              </a:r>
              <a:endParaRPr lang="en-US" sz="2400">
                <a:latin typeface="Times New Roman" pitchFamily="18" charset="0"/>
              </a:endParaRPr>
            </a:p>
          </p:txBody>
        </p:sp>
        <p:sp>
          <p:nvSpPr>
            <p:cNvPr id="18" name="Text Box 100"/>
            <p:cNvSpPr txBox="1">
              <a:spLocks noChangeArrowheads="1"/>
            </p:cNvSpPr>
            <p:nvPr/>
          </p:nvSpPr>
          <p:spPr bwMode="auto">
            <a:xfrm>
              <a:off x="5105400" y="2667000"/>
              <a:ext cx="1187450" cy="366713"/>
            </a:xfrm>
            <a:prstGeom prst="rect">
              <a:avLst/>
            </a:prstGeom>
            <a:noFill/>
            <a:ln w="9525">
              <a:noFill/>
              <a:miter lim="800000"/>
              <a:headEnd/>
              <a:tailEnd/>
            </a:ln>
          </p:spPr>
          <p:txBody>
            <a:bodyPr wrap="none">
              <a:spAutoFit/>
            </a:bodyPr>
            <a:lstStyle/>
            <a:p>
              <a:r>
                <a:rPr lang="en-US" u="sng"/>
                <a:t>Start prob</a:t>
              </a:r>
            </a:p>
          </p:txBody>
        </p:sp>
        <p:sp>
          <p:nvSpPr>
            <p:cNvPr id="19" name="Rectangle 18"/>
            <p:cNvSpPr>
              <a:spLocks noChangeArrowheads="1"/>
            </p:cNvSpPr>
            <p:nvPr/>
          </p:nvSpPr>
          <p:spPr bwMode="auto">
            <a:xfrm>
              <a:off x="1752600" y="4953000"/>
              <a:ext cx="1152525" cy="369888"/>
            </a:xfrm>
            <a:prstGeom prst="rect">
              <a:avLst/>
            </a:prstGeom>
            <a:noFill/>
            <a:ln w="9525">
              <a:noFill/>
              <a:miter lim="800000"/>
              <a:headEnd/>
              <a:tailEnd/>
            </a:ln>
          </p:spPr>
          <p:txBody>
            <a:bodyPr>
              <a:spAutoFit/>
            </a:bodyPr>
            <a:lstStyle/>
            <a:p>
              <a:pPr algn="ctr"/>
              <a:r>
                <a:rPr lang="en-US"/>
                <a:t>0.7*1/6</a:t>
              </a:r>
            </a:p>
          </p:txBody>
        </p:sp>
        <p:sp>
          <p:nvSpPr>
            <p:cNvPr id="20" name="Rectangle 19"/>
            <p:cNvSpPr>
              <a:spLocks noChangeArrowheads="1"/>
            </p:cNvSpPr>
            <p:nvPr/>
          </p:nvSpPr>
          <p:spPr bwMode="auto">
            <a:xfrm>
              <a:off x="1819275" y="5867400"/>
              <a:ext cx="1152525" cy="369888"/>
            </a:xfrm>
            <a:prstGeom prst="rect">
              <a:avLst/>
            </a:prstGeom>
            <a:noFill/>
            <a:ln w="9525">
              <a:noFill/>
              <a:miter lim="800000"/>
              <a:headEnd/>
              <a:tailEnd/>
            </a:ln>
          </p:spPr>
          <p:txBody>
            <a:bodyPr>
              <a:spAutoFit/>
            </a:bodyPr>
            <a:lstStyle/>
            <a:p>
              <a:pPr algn="ctr"/>
              <a:r>
                <a:rPr lang="en-US"/>
                <a:t>0.3*1/10</a:t>
              </a:r>
            </a:p>
          </p:txBody>
        </p:sp>
        <p:sp>
          <p:nvSpPr>
            <p:cNvPr id="21" name="Rectangle 20"/>
            <p:cNvSpPr>
              <a:spLocks noChangeArrowheads="1"/>
            </p:cNvSpPr>
            <p:nvPr/>
          </p:nvSpPr>
          <p:spPr bwMode="auto">
            <a:xfrm>
              <a:off x="3276600" y="4840288"/>
              <a:ext cx="2057400" cy="646112"/>
            </a:xfrm>
            <a:prstGeom prst="rect">
              <a:avLst/>
            </a:prstGeom>
            <a:noFill/>
            <a:ln w="9525">
              <a:noFill/>
              <a:miter lim="800000"/>
              <a:headEnd/>
              <a:tailEnd/>
            </a:ln>
          </p:spPr>
          <p:txBody>
            <a:bodyPr>
              <a:spAutoFit/>
            </a:bodyPr>
            <a:lstStyle/>
            <a:p>
              <a:r>
                <a:rPr lang="en-US">
                  <a:latin typeface="Times New Roman" pitchFamily="18" charset="0"/>
                  <a:sym typeface="Symbol" pitchFamily="18" charset="2"/>
                </a:rPr>
                <a:t></a:t>
              </a:r>
              <a:r>
                <a:rPr lang="en-US" baseline="-25000">
                  <a:latin typeface="Times New Roman" pitchFamily="18" charset="0"/>
                  <a:sym typeface="Symbol" pitchFamily="18" charset="2"/>
                </a:rPr>
                <a:t>1</a:t>
              </a:r>
              <a:r>
                <a:rPr lang="en-US">
                  <a:latin typeface="Times New Roman" pitchFamily="18" charset="0"/>
                  <a:sym typeface="Symbol" pitchFamily="18" charset="2"/>
                </a:rPr>
                <a:t>(1)*0.05*1/6+</a:t>
              </a:r>
            </a:p>
            <a:p>
              <a:r>
                <a:rPr lang="en-US">
                  <a:latin typeface="Times New Roman" pitchFamily="18" charset="0"/>
                  <a:sym typeface="Symbol" pitchFamily="18" charset="2"/>
                </a:rPr>
                <a:t></a:t>
              </a:r>
              <a:r>
                <a:rPr lang="en-US" baseline="-25000">
                  <a:latin typeface="Times New Roman" pitchFamily="18" charset="0"/>
                  <a:sym typeface="Symbol" pitchFamily="18" charset="2"/>
                </a:rPr>
                <a:t>1</a:t>
              </a:r>
              <a:r>
                <a:rPr lang="en-US">
                  <a:latin typeface="Times New Roman" pitchFamily="18" charset="0"/>
                  <a:sym typeface="Symbol" pitchFamily="18" charset="2"/>
                </a:rPr>
                <a:t>(2)*0.05*1/6</a:t>
              </a:r>
              <a:endParaRPr lang="en-US">
                <a:latin typeface="Times New Roman" pitchFamily="18" charset="0"/>
              </a:endParaRPr>
            </a:p>
          </p:txBody>
        </p:sp>
        <p:sp>
          <p:nvSpPr>
            <p:cNvPr id="22" name="Rectangle 21"/>
            <p:cNvSpPr>
              <a:spLocks noChangeArrowheads="1"/>
            </p:cNvSpPr>
            <p:nvPr/>
          </p:nvSpPr>
          <p:spPr bwMode="auto">
            <a:xfrm>
              <a:off x="3276600" y="5715000"/>
              <a:ext cx="2057400" cy="646113"/>
            </a:xfrm>
            <a:prstGeom prst="rect">
              <a:avLst/>
            </a:prstGeom>
            <a:noFill/>
            <a:ln w="9525">
              <a:noFill/>
              <a:miter lim="800000"/>
              <a:headEnd/>
              <a:tailEnd/>
            </a:ln>
          </p:spPr>
          <p:txBody>
            <a:bodyPr>
              <a:spAutoFit/>
            </a:bodyPr>
            <a:lstStyle/>
            <a:p>
              <a:r>
                <a:rPr lang="en-US">
                  <a:latin typeface="Times New Roman" pitchFamily="18" charset="0"/>
                  <a:sym typeface="Symbol" pitchFamily="18" charset="2"/>
                </a:rPr>
                <a:t></a:t>
              </a:r>
              <a:r>
                <a:rPr lang="en-US" baseline="-25000">
                  <a:latin typeface="Times New Roman" pitchFamily="18" charset="0"/>
                  <a:sym typeface="Symbol" pitchFamily="18" charset="2"/>
                </a:rPr>
                <a:t>1</a:t>
              </a:r>
              <a:r>
                <a:rPr lang="en-US">
                  <a:latin typeface="Times New Roman" pitchFamily="18" charset="0"/>
                  <a:sym typeface="Symbol" pitchFamily="18" charset="2"/>
                </a:rPr>
                <a:t>(1)*0.95*1/2+</a:t>
              </a:r>
            </a:p>
            <a:p>
              <a:r>
                <a:rPr lang="en-US">
                  <a:latin typeface="Times New Roman" pitchFamily="18" charset="0"/>
                  <a:sym typeface="Symbol" pitchFamily="18" charset="2"/>
                </a:rPr>
                <a:t></a:t>
              </a:r>
              <a:r>
                <a:rPr lang="en-US" baseline="-25000">
                  <a:latin typeface="Times New Roman" pitchFamily="18" charset="0"/>
                  <a:sym typeface="Symbol" pitchFamily="18" charset="2"/>
                </a:rPr>
                <a:t>1</a:t>
              </a:r>
              <a:r>
                <a:rPr lang="en-US">
                  <a:latin typeface="Times New Roman" pitchFamily="18" charset="0"/>
                  <a:sym typeface="Symbol" pitchFamily="18" charset="2"/>
                </a:rPr>
                <a:t>(2)*0.95*1/2</a:t>
              </a:r>
              <a:endParaRPr lang="en-US">
                <a:latin typeface="Times New Roman" pitchFamily="18" charset="0"/>
              </a:endParaRPr>
            </a:p>
          </p:txBody>
        </p:sp>
        <p:sp>
          <p:nvSpPr>
            <p:cNvPr id="23" name="Rectangle 22"/>
            <p:cNvSpPr>
              <a:spLocks noChangeArrowheads="1"/>
            </p:cNvSpPr>
            <p:nvPr/>
          </p:nvSpPr>
          <p:spPr bwMode="auto">
            <a:xfrm>
              <a:off x="5105400" y="4840288"/>
              <a:ext cx="2057400" cy="646112"/>
            </a:xfrm>
            <a:prstGeom prst="rect">
              <a:avLst/>
            </a:prstGeom>
            <a:noFill/>
            <a:ln w="9525">
              <a:noFill/>
              <a:miter lim="800000"/>
              <a:headEnd/>
              <a:tailEnd/>
            </a:ln>
          </p:spPr>
          <p:txBody>
            <a:bodyPr>
              <a:spAutoFit/>
            </a:bodyPr>
            <a:lstStyle/>
            <a:p>
              <a:r>
                <a:rPr lang="en-US">
                  <a:latin typeface="Times New Roman" pitchFamily="18" charset="0"/>
                  <a:sym typeface="Symbol" pitchFamily="18" charset="2"/>
                </a:rPr>
                <a:t></a:t>
              </a:r>
              <a:r>
                <a:rPr lang="en-US" baseline="-25000">
                  <a:latin typeface="Times New Roman" pitchFamily="18" charset="0"/>
                  <a:sym typeface="Symbol" pitchFamily="18" charset="2"/>
                </a:rPr>
                <a:t>2</a:t>
              </a:r>
              <a:r>
                <a:rPr lang="en-US">
                  <a:latin typeface="Times New Roman" pitchFamily="18" charset="0"/>
                  <a:sym typeface="Symbol" pitchFamily="18" charset="2"/>
                </a:rPr>
                <a:t>(1)*0.05*1/6+</a:t>
              </a:r>
            </a:p>
            <a:p>
              <a:r>
                <a:rPr lang="en-US">
                  <a:latin typeface="Times New Roman" pitchFamily="18" charset="0"/>
                  <a:sym typeface="Symbol" pitchFamily="18" charset="2"/>
                </a:rPr>
                <a:t></a:t>
              </a:r>
              <a:r>
                <a:rPr lang="en-US" baseline="-25000">
                  <a:latin typeface="Times New Roman" pitchFamily="18" charset="0"/>
                  <a:sym typeface="Symbol" pitchFamily="18" charset="2"/>
                </a:rPr>
                <a:t>2</a:t>
              </a:r>
              <a:r>
                <a:rPr lang="en-US">
                  <a:latin typeface="Times New Roman" pitchFamily="18" charset="0"/>
                  <a:sym typeface="Symbol" pitchFamily="18" charset="2"/>
                </a:rPr>
                <a:t>(2)*0.05*1/6</a:t>
              </a:r>
              <a:endParaRPr lang="en-US">
                <a:latin typeface="Times New Roman" pitchFamily="18" charset="0"/>
              </a:endParaRPr>
            </a:p>
          </p:txBody>
        </p:sp>
        <p:sp>
          <p:nvSpPr>
            <p:cNvPr id="24" name="Rectangle 23"/>
            <p:cNvSpPr>
              <a:spLocks noChangeArrowheads="1"/>
            </p:cNvSpPr>
            <p:nvPr/>
          </p:nvSpPr>
          <p:spPr bwMode="auto">
            <a:xfrm>
              <a:off x="6934200" y="4840288"/>
              <a:ext cx="2057400" cy="646112"/>
            </a:xfrm>
            <a:prstGeom prst="rect">
              <a:avLst/>
            </a:prstGeom>
            <a:noFill/>
            <a:ln w="9525">
              <a:noFill/>
              <a:miter lim="800000"/>
              <a:headEnd/>
              <a:tailEnd/>
            </a:ln>
          </p:spPr>
          <p:txBody>
            <a:bodyPr>
              <a:spAutoFit/>
            </a:bodyPr>
            <a:lstStyle/>
            <a:p>
              <a:r>
                <a:rPr lang="en-US">
                  <a:latin typeface="Times New Roman" pitchFamily="18" charset="0"/>
                  <a:sym typeface="Symbol" pitchFamily="18" charset="2"/>
                </a:rPr>
                <a:t></a:t>
              </a:r>
              <a:r>
                <a:rPr lang="en-US" baseline="-25000">
                  <a:latin typeface="Times New Roman" pitchFamily="18" charset="0"/>
                  <a:sym typeface="Symbol" pitchFamily="18" charset="2"/>
                </a:rPr>
                <a:t>3</a:t>
              </a:r>
              <a:r>
                <a:rPr lang="en-US">
                  <a:latin typeface="Times New Roman" pitchFamily="18" charset="0"/>
                  <a:sym typeface="Symbol" pitchFamily="18" charset="2"/>
                </a:rPr>
                <a:t>(1)*0.05*1/6+</a:t>
              </a:r>
            </a:p>
            <a:p>
              <a:r>
                <a:rPr lang="en-US">
                  <a:latin typeface="Times New Roman" pitchFamily="18" charset="0"/>
                  <a:sym typeface="Symbol" pitchFamily="18" charset="2"/>
                </a:rPr>
                <a:t></a:t>
              </a:r>
              <a:r>
                <a:rPr lang="en-US" baseline="-25000">
                  <a:latin typeface="Times New Roman" pitchFamily="18" charset="0"/>
                  <a:sym typeface="Symbol" pitchFamily="18" charset="2"/>
                </a:rPr>
                <a:t>3</a:t>
              </a:r>
              <a:r>
                <a:rPr lang="en-US">
                  <a:latin typeface="Times New Roman" pitchFamily="18" charset="0"/>
                  <a:sym typeface="Symbol" pitchFamily="18" charset="2"/>
                </a:rPr>
                <a:t>(2)*0.05*1/6</a:t>
              </a:r>
              <a:endParaRPr lang="en-US">
                <a:latin typeface="Times New Roman" pitchFamily="18" charset="0"/>
              </a:endParaRPr>
            </a:p>
          </p:txBody>
        </p:sp>
        <p:sp>
          <p:nvSpPr>
            <p:cNvPr id="25" name="Rectangle 24"/>
            <p:cNvSpPr>
              <a:spLocks noChangeArrowheads="1"/>
            </p:cNvSpPr>
            <p:nvPr/>
          </p:nvSpPr>
          <p:spPr bwMode="auto">
            <a:xfrm>
              <a:off x="5105400" y="5678488"/>
              <a:ext cx="2057400" cy="646112"/>
            </a:xfrm>
            <a:prstGeom prst="rect">
              <a:avLst/>
            </a:prstGeom>
            <a:noFill/>
            <a:ln w="9525">
              <a:noFill/>
              <a:miter lim="800000"/>
              <a:headEnd/>
              <a:tailEnd/>
            </a:ln>
          </p:spPr>
          <p:txBody>
            <a:bodyPr>
              <a:spAutoFit/>
            </a:bodyPr>
            <a:lstStyle/>
            <a:p>
              <a:r>
                <a:rPr lang="en-US">
                  <a:latin typeface="Times New Roman" pitchFamily="18" charset="0"/>
                  <a:sym typeface="Symbol" pitchFamily="18" charset="2"/>
                </a:rPr>
                <a:t></a:t>
              </a:r>
              <a:r>
                <a:rPr lang="en-US" baseline="-25000">
                  <a:latin typeface="Times New Roman" pitchFamily="18" charset="0"/>
                  <a:sym typeface="Symbol" pitchFamily="18" charset="2"/>
                </a:rPr>
                <a:t>2</a:t>
              </a:r>
              <a:r>
                <a:rPr lang="en-US">
                  <a:latin typeface="Times New Roman" pitchFamily="18" charset="0"/>
                  <a:sym typeface="Symbol" pitchFamily="18" charset="2"/>
                </a:rPr>
                <a:t>(1)*0.95*1/2+</a:t>
              </a:r>
            </a:p>
            <a:p>
              <a:r>
                <a:rPr lang="en-US">
                  <a:latin typeface="Times New Roman" pitchFamily="18" charset="0"/>
                  <a:sym typeface="Symbol" pitchFamily="18" charset="2"/>
                </a:rPr>
                <a:t></a:t>
              </a:r>
              <a:r>
                <a:rPr lang="en-US" baseline="-25000">
                  <a:latin typeface="Times New Roman" pitchFamily="18" charset="0"/>
                  <a:sym typeface="Symbol" pitchFamily="18" charset="2"/>
                </a:rPr>
                <a:t>2</a:t>
              </a:r>
              <a:r>
                <a:rPr lang="en-US">
                  <a:latin typeface="Times New Roman" pitchFamily="18" charset="0"/>
                  <a:sym typeface="Symbol" pitchFamily="18" charset="2"/>
                </a:rPr>
                <a:t>(2)*0.95*1/2</a:t>
              </a:r>
              <a:endParaRPr lang="en-US">
                <a:latin typeface="Times New Roman" pitchFamily="18" charset="0"/>
              </a:endParaRPr>
            </a:p>
          </p:txBody>
        </p:sp>
        <p:sp>
          <p:nvSpPr>
            <p:cNvPr id="26" name="Rectangle 25"/>
            <p:cNvSpPr>
              <a:spLocks noChangeArrowheads="1"/>
            </p:cNvSpPr>
            <p:nvPr/>
          </p:nvSpPr>
          <p:spPr bwMode="auto">
            <a:xfrm>
              <a:off x="6934200" y="5638800"/>
              <a:ext cx="2057400" cy="646113"/>
            </a:xfrm>
            <a:prstGeom prst="rect">
              <a:avLst/>
            </a:prstGeom>
            <a:noFill/>
            <a:ln w="9525">
              <a:noFill/>
              <a:miter lim="800000"/>
              <a:headEnd/>
              <a:tailEnd/>
            </a:ln>
          </p:spPr>
          <p:txBody>
            <a:bodyPr>
              <a:spAutoFit/>
            </a:bodyPr>
            <a:lstStyle/>
            <a:p>
              <a:r>
                <a:rPr lang="en-US" dirty="0">
                  <a:latin typeface="Times New Roman" pitchFamily="18" charset="0"/>
                  <a:sym typeface="Symbol" pitchFamily="18" charset="2"/>
                </a:rPr>
                <a:t></a:t>
              </a:r>
              <a:r>
                <a:rPr lang="en-US" baseline="-25000" dirty="0">
                  <a:latin typeface="Times New Roman" pitchFamily="18" charset="0"/>
                  <a:sym typeface="Symbol" pitchFamily="18" charset="2"/>
                </a:rPr>
                <a:t>3</a:t>
              </a:r>
              <a:r>
                <a:rPr lang="en-US" dirty="0">
                  <a:latin typeface="Times New Roman" pitchFamily="18" charset="0"/>
                  <a:sym typeface="Symbol" pitchFamily="18" charset="2"/>
                </a:rPr>
                <a:t>(1)*0.95*1/10+</a:t>
              </a:r>
            </a:p>
            <a:p>
              <a:r>
                <a:rPr lang="en-US" dirty="0">
                  <a:latin typeface="Times New Roman" pitchFamily="18" charset="0"/>
                  <a:sym typeface="Symbol" pitchFamily="18" charset="2"/>
                </a:rPr>
                <a:t></a:t>
              </a:r>
              <a:r>
                <a:rPr lang="en-US" baseline="-25000" dirty="0">
                  <a:latin typeface="Times New Roman" pitchFamily="18" charset="0"/>
                  <a:sym typeface="Symbol" pitchFamily="18" charset="2"/>
                </a:rPr>
                <a:t>3</a:t>
              </a:r>
              <a:r>
                <a:rPr lang="en-US" dirty="0">
                  <a:latin typeface="Times New Roman" pitchFamily="18" charset="0"/>
                  <a:sym typeface="Symbol" pitchFamily="18" charset="2"/>
                </a:rPr>
                <a:t>(2)*0.95*1/10</a:t>
              </a:r>
              <a:endParaRPr lang="en-US" dirty="0">
                <a:latin typeface="Times New Roman" pitchFamily="18"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t>Truth Maintenance Systems</a:t>
            </a:r>
            <a:endParaRPr lang="en-US" dirty="0"/>
          </a:p>
        </p:txBody>
      </p:sp>
      <p:sp>
        <p:nvSpPr>
          <p:cNvPr id="3" name="Content Placeholder 2"/>
          <p:cNvSpPr>
            <a:spLocks noGrp="1"/>
          </p:cNvSpPr>
          <p:nvPr>
            <p:ph idx="1"/>
          </p:nvPr>
        </p:nvSpPr>
        <p:spPr>
          <a:xfrm>
            <a:off x="228600" y="685800"/>
            <a:ext cx="8686800" cy="6172200"/>
          </a:xfrm>
        </p:spPr>
        <p:txBody>
          <a:bodyPr>
            <a:normAutofit fontScale="92500" lnSpcReduction="10000"/>
          </a:bodyPr>
          <a:lstStyle/>
          <a:p>
            <a:r>
              <a:rPr lang="en-US" dirty="0" smtClean="0"/>
              <a:t>In a TMS, inferences are supported by evidence</a:t>
            </a:r>
          </a:p>
          <a:p>
            <a:pPr lvl="1"/>
            <a:r>
              <a:rPr lang="en-US" dirty="0" smtClean="0"/>
              <a:t>support is directly annotated in the representation so that new evidence can be mapped to conclusions easily</a:t>
            </a:r>
          </a:p>
          <a:p>
            <a:pPr lvl="1"/>
            <a:r>
              <a:rPr lang="en-US" dirty="0" smtClean="0"/>
              <a:t>if some new piece of evidence is introduced which may overturn a previous conclusion, we need to know if this violates an assumption</a:t>
            </a:r>
          </a:p>
          <a:p>
            <a:pPr lvl="1"/>
            <a:r>
              <a:rPr lang="en-US" dirty="0" smtClean="0"/>
              <a:t>if so, we negate the assumption and follow through to see what conclusions are no longer true</a:t>
            </a:r>
          </a:p>
          <a:p>
            <a:r>
              <a:rPr lang="en-US" dirty="0" smtClean="0"/>
              <a:t>The TMS supports dependency-directed backtracking so that you can easily make changes without having to repeat your search</a:t>
            </a:r>
          </a:p>
          <a:p>
            <a:pPr lvl="1"/>
            <a:r>
              <a:rPr lang="en-US" dirty="0" smtClean="0"/>
              <a:t>there are several forms of TMS, we will concentrate on the  justification TMS (JTMS) but others include assumption-based TMS (ATMS), logic-based TMS (LTMS), and multiple belief </a:t>
            </a:r>
            <a:r>
              <a:rPr lang="en-US" dirty="0" err="1" smtClean="0"/>
              <a:t>reasoners</a:t>
            </a:r>
            <a:r>
              <a:rPr lang="en-US" dirty="0" smtClean="0"/>
              <a:t> (MBR)</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Concerns</a:t>
            </a:r>
            <a:endParaRPr lang="en-US" dirty="0"/>
          </a:p>
        </p:txBody>
      </p:sp>
      <p:sp>
        <p:nvSpPr>
          <p:cNvPr id="3" name="Content Placeholder 2"/>
          <p:cNvSpPr>
            <a:spLocks noGrp="1"/>
          </p:cNvSpPr>
          <p:nvPr>
            <p:ph idx="1"/>
          </p:nvPr>
        </p:nvSpPr>
        <p:spPr>
          <a:xfrm>
            <a:off x="76200" y="762000"/>
            <a:ext cx="8991600" cy="6096000"/>
          </a:xfrm>
        </p:spPr>
        <p:txBody>
          <a:bodyPr>
            <a:normAutofit fontScale="92500" lnSpcReduction="10000"/>
          </a:bodyPr>
          <a:lstStyle/>
          <a:p>
            <a:r>
              <a:rPr lang="en-US" dirty="0" smtClean="0"/>
              <a:t>CFs and FL require a means of obtaining the real values – with CFs, they come from experts, with FL they come from membership functions</a:t>
            </a:r>
          </a:p>
          <a:p>
            <a:pPr lvl="1"/>
            <a:r>
              <a:rPr lang="en-US" dirty="0" smtClean="0"/>
              <a:t>as chains of logic get longer, these values (which are not normalized) get smaller and smaller so that shorter chains will be favored</a:t>
            </a:r>
          </a:p>
          <a:p>
            <a:r>
              <a:rPr lang="en-US" dirty="0" smtClean="0"/>
              <a:t>The various forms of probabilities require that we obtain too many statistics – unrealistic to have that much data </a:t>
            </a:r>
          </a:p>
          <a:p>
            <a:pPr lvl="1"/>
            <a:r>
              <a:rPr lang="en-US" dirty="0" smtClean="0"/>
              <a:t>consider a situation where we can have up to 30 symptoms and 20 diseases, we would need 20*2</a:t>
            </a:r>
            <a:r>
              <a:rPr lang="en-US" baseline="30000" dirty="0" smtClean="0"/>
              <a:t>30</a:t>
            </a:r>
            <a:r>
              <a:rPr lang="en-US" dirty="0" smtClean="0"/>
              <a:t> conditional probabilities!</a:t>
            </a:r>
          </a:p>
          <a:p>
            <a:r>
              <a:rPr lang="en-US" dirty="0" smtClean="0"/>
              <a:t>None of these approaches seem to “capture” human-like reasoning under uncertainty</a:t>
            </a:r>
          </a:p>
          <a:p>
            <a:pPr lvl="2"/>
            <a:endParaRPr lang="en-US" dirty="0"/>
          </a:p>
        </p:txBody>
      </p:sp>
    </p:spTree>
    <p:extLst>
      <p:ext uri="{BB962C8B-B14F-4D97-AF65-F5344CB8AC3E}">
        <p14:creationId xmlns:p14="http://schemas.microsoft.com/office/powerpoint/2010/main" val="22111758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Feature Based Pattern Matching</a:t>
            </a:r>
          </a:p>
        </p:txBody>
      </p:sp>
      <p:sp>
        <p:nvSpPr>
          <p:cNvPr id="3" name="Content Placeholder 2"/>
          <p:cNvSpPr>
            <a:spLocks noGrp="1"/>
          </p:cNvSpPr>
          <p:nvPr>
            <p:ph idx="1"/>
          </p:nvPr>
        </p:nvSpPr>
        <p:spPr>
          <a:xfrm>
            <a:off x="457200" y="838200"/>
            <a:ext cx="8229600" cy="4114800"/>
          </a:xfrm>
        </p:spPr>
        <p:txBody>
          <a:bodyPr>
            <a:normAutofit fontScale="92500" lnSpcReduction="10000"/>
          </a:bodyPr>
          <a:lstStyle/>
          <a:p>
            <a:r>
              <a:rPr lang="en-US" dirty="0" smtClean="0"/>
              <a:t>For each hypothesis, enumerate the features you associate with it</a:t>
            </a:r>
          </a:p>
          <a:p>
            <a:pPr lvl="1"/>
            <a:r>
              <a:rPr lang="en-US" dirty="0" smtClean="0"/>
              <a:t>Which are necessary?  Which are sufficient?  In what combinations?</a:t>
            </a:r>
          </a:p>
          <a:p>
            <a:pPr lvl="1"/>
            <a:r>
              <a:rPr lang="en-US" dirty="0" smtClean="0"/>
              <a:t>Provide a series of possible patterns for the features along with what “certainty” value should be returned for that pattern of features</a:t>
            </a:r>
          </a:p>
          <a:p>
            <a:pPr lvl="1"/>
            <a:r>
              <a:rPr lang="en-US" dirty="0" smtClean="0"/>
              <a:t>Certainty values do not need to be real numbers, we can use a more qualitative description like “likely”, “unlikely” and “don’t know”</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52940697"/>
              </p:ext>
            </p:extLst>
          </p:nvPr>
        </p:nvGraphicFramePr>
        <p:xfrm>
          <a:off x="1524000" y="4953000"/>
          <a:ext cx="5486400" cy="1854200"/>
        </p:xfrm>
        <a:graphic>
          <a:graphicData uri="http://schemas.openxmlformats.org/drawingml/2006/table">
            <a:tbl>
              <a:tblPr firstRow="1" bandRow="1">
                <a:tableStyleId>{5C22544A-7EE6-4342-B048-85BDC9FD1C3A}</a:tableStyleId>
              </a:tblPr>
              <a:tblGrid>
                <a:gridCol w="548640">
                  <a:extLst>
                    <a:ext uri="{9D8B030D-6E8A-4147-A177-3AD203B41FA5}">
                      <a16:colId xmlns:a16="http://schemas.microsoft.com/office/drawing/2014/main" val="20000"/>
                    </a:ext>
                  </a:extLst>
                </a:gridCol>
                <a:gridCol w="59436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2590800">
                  <a:extLst>
                    <a:ext uri="{9D8B030D-6E8A-4147-A177-3AD203B41FA5}">
                      <a16:colId xmlns:a16="http://schemas.microsoft.com/office/drawing/2014/main" val="20005"/>
                    </a:ext>
                  </a:extLst>
                </a:gridCol>
              </a:tblGrid>
              <a:tr h="370840">
                <a:tc>
                  <a:txBody>
                    <a:bodyPr/>
                    <a:lstStyle/>
                    <a:p>
                      <a:r>
                        <a:rPr lang="en-US" dirty="0" smtClean="0"/>
                        <a:t>F1</a:t>
                      </a:r>
                      <a:endParaRPr lang="en-US" dirty="0"/>
                    </a:p>
                  </a:txBody>
                  <a:tcPr/>
                </a:tc>
                <a:tc>
                  <a:txBody>
                    <a:bodyPr/>
                    <a:lstStyle/>
                    <a:p>
                      <a:r>
                        <a:rPr lang="en-US" dirty="0" smtClean="0"/>
                        <a:t>F2</a:t>
                      </a:r>
                      <a:endParaRPr lang="en-US" dirty="0"/>
                    </a:p>
                  </a:txBody>
                  <a:tcPr/>
                </a:tc>
                <a:tc>
                  <a:txBody>
                    <a:bodyPr/>
                    <a:lstStyle/>
                    <a:p>
                      <a:r>
                        <a:rPr lang="en-US" dirty="0" smtClean="0"/>
                        <a:t>F3</a:t>
                      </a:r>
                      <a:endParaRPr lang="en-US" dirty="0"/>
                    </a:p>
                  </a:txBody>
                  <a:tcPr/>
                </a:tc>
                <a:tc>
                  <a:txBody>
                    <a:bodyPr/>
                    <a:lstStyle/>
                    <a:p>
                      <a:r>
                        <a:rPr lang="en-US" dirty="0" smtClean="0"/>
                        <a:t>F4</a:t>
                      </a:r>
                      <a:endParaRPr lang="en-US" dirty="0"/>
                    </a:p>
                  </a:txBody>
                  <a:tcPr/>
                </a:tc>
                <a:tc>
                  <a:txBody>
                    <a:bodyPr/>
                    <a:lstStyle/>
                    <a:p>
                      <a:r>
                        <a:rPr lang="en-US" dirty="0" smtClean="0"/>
                        <a:t>F5</a:t>
                      </a:r>
                      <a:endParaRPr lang="en-US" dirty="0"/>
                    </a:p>
                  </a:txBody>
                  <a:tcPr/>
                </a:tc>
                <a:tc>
                  <a:txBody>
                    <a:bodyPr/>
                    <a:lstStyle/>
                    <a:p>
                      <a:r>
                        <a:rPr lang="en-US" dirty="0" smtClean="0"/>
                        <a:t>Result</a:t>
                      </a:r>
                      <a:endParaRPr lang="en-US" dirty="0"/>
                    </a:p>
                  </a:txBody>
                  <a:tcPr/>
                </a:tc>
                <a:extLst>
                  <a:ext uri="{0D108BD9-81ED-4DB2-BD59-A6C34878D82A}">
                    <a16:rowId xmlns:a16="http://schemas.microsoft.com/office/drawing/2014/main" val="10000"/>
                  </a:ext>
                </a:extLst>
              </a:tr>
              <a:tr h="370840">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No</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Likely</a:t>
                      </a:r>
                      <a:endParaRPr lang="en-US" dirty="0"/>
                    </a:p>
                  </a:txBody>
                  <a:tcPr/>
                </a:tc>
                <a:extLst>
                  <a:ext uri="{0D108BD9-81ED-4DB2-BD59-A6C34878D82A}">
                    <a16:rowId xmlns:a16="http://schemas.microsoft.com/office/drawing/2014/main" val="10001"/>
                  </a:ext>
                </a:extLst>
              </a:tr>
              <a:tr h="370840">
                <a:tc>
                  <a:txBody>
                    <a:bodyPr/>
                    <a:lstStyle/>
                    <a:p>
                      <a:r>
                        <a:rPr lang="en-US" dirty="0" smtClean="0"/>
                        <a:t>Yes</a:t>
                      </a:r>
                      <a:endParaRPr lang="en-US" dirty="0"/>
                    </a:p>
                  </a:txBody>
                  <a:tcPr/>
                </a:tc>
                <a:tc>
                  <a:txBody>
                    <a:bodyPr/>
                    <a:lstStyle/>
                    <a:p>
                      <a:r>
                        <a:rPr lang="en-US" dirty="0" smtClean="0"/>
                        <a:t>?</a:t>
                      </a:r>
                      <a:endParaRPr lang="en-US" dirty="0"/>
                    </a:p>
                  </a:txBody>
                  <a:tcPr/>
                </a:tc>
                <a:tc>
                  <a:txBody>
                    <a:bodyPr/>
                    <a:lstStyle/>
                    <a:p>
                      <a:r>
                        <a:rPr lang="en-US" dirty="0" smtClean="0"/>
                        <a:t>No</a:t>
                      </a:r>
                      <a:endParaRPr lang="en-US" dirty="0"/>
                    </a:p>
                  </a:txBody>
                  <a:tcPr/>
                </a:tc>
                <a:tc>
                  <a:txBody>
                    <a:bodyPr/>
                    <a:lstStyle/>
                    <a:p>
                      <a:r>
                        <a:rPr lang="en-US" dirty="0" smtClean="0"/>
                        <a:t>Yes</a:t>
                      </a:r>
                      <a:endParaRPr lang="en-US" dirty="0"/>
                    </a:p>
                  </a:txBody>
                  <a:tcPr/>
                </a:tc>
                <a:tc>
                  <a:txBody>
                    <a:bodyPr/>
                    <a:lstStyle/>
                    <a:p>
                      <a:r>
                        <a:rPr lang="en-US" dirty="0" smtClean="0"/>
                        <a:t>?</a:t>
                      </a:r>
                      <a:endParaRPr lang="en-US" dirty="0"/>
                    </a:p>
                  </a:txBody>
                  <a:tcPr/>
                </a:tc>
                <a:tc>
                  <a:txBody>
                    <a:bodyPr/>
                    <a:lstStyle/>
                    <a:p>
                      <a:r>
                        <a:rPr lang="en-US" dirty="0" smtClean="0"/>
                        <a:t>Somewhat</a:t>
                      </a:r>
                      <a:r>
                        <a:rPr lang="en-US" baseline="0" dirty="0" smtClean="0"/>
                        <a:t> likely</a:t>
                      </a:r>
                      <a:endParaRPr lang="en-US" dirty="0"/>
                    </a:p>
                  </a:txBody>
                  <a:tcPr/>
                </a:tc>
                <a:extLst>
                  <a:ext uri="{0D108BD9-81ED-4DB2-BD59-A6C34878D82A}">
                    <a16:rowId xmlns:a16="http://schemas.microsoft.com/office/drawing/2014/main" val="10002"/>
                  </a:ext>
                </a:extLst>
              </a:tr>
              <a:tr h="370840">
                <a:tc>
                  <a:txBody>
                    <a:bodyPr/>
                    <a:lstStyle/>
                    <a:p>
                      <a:r>
                        <a:rPr lang="en-US" dirty="0" smtClean="0"/>
                        <a:t>?</a:t>
                      </a:r>
                      <a:endParaRPr lang="en-US" dirty="0"/>
                    </a:p>
                  </a:txBody>
                  <a:tcPr/>
                </a:tc>
                <a:tc>
                  <a:txBody>
                    <a:bodyPr/>
                    <a:lstStyle/>
                    <a:p>
                      <a:r>
                        <a:rPr lang="en-US" dirty="0" smtClean="0"/>
                        <a:t>No</a:t>
                      </a:r>
                      <a:endParaRPr lang="en-US" dirty="0"/>
                    </a:p>
                  </a:txBody>
                  <a:tcPr/>
                </a:tc>
                <a:tc>
                  <a:txBody>
                    <a:bodyPr/>
                    <a:lstStyle/>
                    <a:p>
                      <a:r>
                        <a:rPr lang="en-US" dirty="0" smtClean="0"/>
                        <a:t>Yes</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Unlikely</a:t>
                      </a:r>
                      <a:endParaRPr lang="en-US" dirty="0"/>
                    </a:p>
                  </a:txBody>
                  <a:tcPr/>
                </a:tc>
                <a:extLst>
                  <a:ext uri="{0D108BD9-81ED-4DB2-BD59-A6C34878D82A}">
                    <a16:rowId xmlns:a16="http://schemas.microsoft.com/office/drawing/2014/main" val="10003"/>
                  </a:ext>
                </a:extLst>
              </a:tr>
              <a:tr h="370840">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Yes</a:t>
                      </a:r>
                      <a:endParaRPr lang="en-US" dirty="0"/>
                    </a:p>
                  </a:txBody>
                  <a:tcPr/>
                </a:tc>
                <a:tc>
                  <a:txBody>
                    <a:bodyPr/>
                    <a:lstStyle/>
                    <a:p>
                      <a:r>
                        <a:rPr lang="en-US" dirty="0" smtClean="0"/>
                        <a:t>Don’t know</a:t>
                      </a: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93717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Example</a:t>
            </a:r>
            <a:endParaRPr lang="en-US" dirty="0"/>
          </a:p>
        </p:txBody>
      </p:sp>
      <p:sp>
        <p:nvSpPr>
          <p:cNvPr id="3" name="Content Placeholder 2"/>
          <p:cNvSpPr>
            <a:spLocks noGrp="1"/>
          </p:cNvSpPr>
          <p:nvPr>
            <p:ph idx="1"/>
          </p:nvPr>
        </p:nvSpPr>
        <p:spPr>
          <a:xfrm>
            <a:off x="228600" y="838200"/>
            <a:ext cx="8763000" cy="3352799"/>
          </a:xfrm>
        </p:spPr>
        <p:txBody>
          <a:bodyPr>
            <a:normAutofit fontScale="77500" lnSpcReduction="20000"/>
          </a:bodyPr>
          <a:lstStyle/>
          <a:p>
            <a:r>
              <a:rPr lang="en-US" dirty="0" smtClean="0"/>
              <a:t>Hypothesis:  Patient has biliary stone</a:t>
            </a:r>
          </a:p>
          <a:p>
            <a:pPr lvl="1"/>
            <a:r>
              <a:rPr lang="en-US" dirty="0" smtClean="0"/>
              <a:t>Consult 2 knowledge sources</a:t>
            </a:r>
          </a:p>
          <a:p>
            <a:pPr lvl="2"/>
            <a:r>
              <a:rPr lang="en-US" dirty="0" smtClean="0"/>
              <a:t>Clinical evidence</a:t>
            </a:r>
          </a:p>
          <a:p>
            <a:pPr lvl="2"/>
            <a:r>
              <a:rPr lang="en-US" dirty="0" smtClean="0"/>
              <a:t>Historical evidence</a:t>
            </a:r>
          </a:p>
          <a:p>
            <a:pPr lvl="1"/>
            <a:r>
              <a:rPr lang="en-US" dirty="0" smtClean="0"/>
              <a:t>If clinical evidence is very likely &amp;&amp; historical evidence exists </a:t>
            </a:r>
            <a:r>
              <a:rPr lang="en-US" dirty="0" smtClean="0">
                <a:sym typeface="Wingdings" panose="05000000000000000000" pitchFamily="2" charset="2"/>
              </a:rPr>
              <a:t> very likely</a:t>
            </a:r>
          </a:p>
          <a:p>
            <a:pPr lvl="1"/>
            <a:r>
              <a:rPr lang="en-US" dirty="0" smtClean="0">
                <a:sym typeface="Wingdings" panose="05000000000000000000" pitchFamily="2" charset="2"/>
              </a:rPr>
              <a:t>If clinical evidence is somewhat likely or higher &amp;&amp; historical evidence exists  likely</a:t>
            </a:r>
          </a:p>
          <a:p>
            <a:pPr lvl="1"/>
            <a:r>
              <a:rPr lang="en-US" dirty="0" smtClean="0">
                <a:sym typeface="Wingdings" panose="05000000000000000000" pitchFamily="2" charset="2"/>
              </a:rPr>
              <a:t>Otherwise unlikely</a:t>
            </a:r>
          </a:p>
          <a:p>
            <a:r>
              <a:rPr lang="en-US" dirty="0" smtClean="0">
                <a:sym typeface="Wingdings" panose="05000000000000000000" pitchFamily="2" charset="2"/>
              </a:rPr>
              <a:t>Clinical evidence pattern matching shown below</a:t>
            </a:r>
          </a:p>
          <a:p>
            <a:pPr lvl="1"/>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81892796"/>
              </p:ext>
            </p:extLst>
          </p:nvPr>
        </p:nvGraphicFramePr>
        <p:xfrm>
          <a:off x="685801" y="4210554"/>
          <a:ext cx="7696199" cy="2571246"/>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1402237">
                  <a:extLst>
                    <a:ext uri="{9D8B030D-6E8A-4147-A177-3AD203B41FA5}">
                      <a16:colId xmlns:a16="http://schemas.microsoft.com/office/drawing/2014/main" val="20001"/>
                    </a:ext>
                  </a:extLst>
                </a:gridCol>
                <a:gridCol w="1190134">
                  <a:extLst>
                    <a:ext uri="{9D8B030D-6E8A-4147-A177-3AD203B41FA5}">
                      <a16:colId xmlns:a16="http://schemas.microsoft.com/office/drawing/2014/main" val="20002"/>
                    </a:ext>
                  </a:extLst>
                </a:gridCol>
                <a:gridCol w="1190134">
                  <a:extLst>
                    <a:ext uri="{9D8B030D-6E8A-4147-A177-3AD203B41FA5}">
                      <a16:colId xmlns:a16="http://schemas.microsoft.com/office/drawing/2014/main" val="20003"/>
                    </a:ext>
                  </a:extLst>
                </a:gridCol>
                <a:gridCol w="2618294">
                  <a:extLst>
                    <a:ext uri="{9D8B030D-6E8A-4147-A177-3AD203B41FA5}">
                      <a16:colId xmlns:a16="http://schemas.microsoft.com/office/drawing/2014/main" val="20004"/>
                    </a:ext>
                  </a:extLst>
                </a:gridCol>
              </a:tblGrid>
              <a:tr h="376686">
                <a:tc>
                  <a:txBody>
                    <a:bodyPr/>
                    <a:lstStyle/>
                    <a:p>
                      <a:r>
                        <a:rPr lang="en-US" dirty="0" smtClean="0"/>
                        <a:t>Cholangitis</a:t>
                      </a:r>
                      <a:endParaRPr lang="en-US" dirty="0"/>
                    </a:p>
                  </a:txBody>
                  <a:tcPr/>
                </a:tc>
                <a:tc>
                  <a:txBody>
                    <a:bodyPr/>
                    <a:lstStyle/>
                    <a:p>
                      <a:r>
                        <a:rPr lang="en-US" dirty="0" smtClean="0"/>
                        <a:t>Colicky</a:t>
                      </a:r>
                      <a:r>
                        <a:rPr lang="en-US" baseline="0" dirty="0" smtClean="0"/>
                        <a:t> pain</a:t>
                      </a:r>
                      <a:endParaRPr lang="en-US" dirty="0"/>
                    </a:p>
                  </a:txBody>
                  <a:tcPr/>
                </a:tc>
                <a:tc>
                  <a:txBody>
                    <a:bodyPr/>
                    <a:lstStyle/>
                    <a:p>
                      <a:r>
                        <a:rPr lang="en-US" dirty="0" smtClean="0"/>
                        <a:t>Vomiting</a:t>
                      </a:r>
                      <a:endParaRPr lang="en-US" dirty="0"/>
                    </a:p>
                  </a:txBody>
                  <a:tcPr/>
                </a:tc>
                <a:tc>
                  <a:txBody>
                    <a:bodyPr/>
                    <a:lstStyle/>
                    <a:p>
                      <a:r>
                        <a:rPr lang="en-US" dirty="0" smtClean="0"/>
                        <a:t>Nausea</a:t>
                      </a:r>
                      <a:endParaRPr lang="en-US" dirty="0"/>
                    </a:p>
                  </a:txBody>
                  <a:tcPr/>
                </a:tc>
                <a:tc>
                  <a:txBody>
                    <a:bodyPr/>
                    <a:lstStyle/>
                    <a:p>
                      <a:r>
                        <a:rPr lang="en-US" dirty="0" smtClean="0"/>
                        <a:t>Result</a:t>
                      </a:r>
                      <a:endParaRPr lang="en-US" dirty="0"/>
                    </a:p>
                  </a:txBody>
                  <a:tcPr/>
                </a:tc>
                <a:extLst>
                  <a:ext uri="{0D108BD9-81ED-4DB2-BD59-A6C34878D82A}">
                    <a16:rowId xmlns:a16="http://schemas.microsoft.com/office/drawing/2014/main" val="10000"/>
                  </a:ext>
                </a:extLst>
              </a:tr>
              <a:tr h="359511">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Very likely</a:t>
                      </a:r>
                      <a:endParaRPr lang="en-US" dirty="0"/>
                    </a:p>
                  </a:txBody>
                  <a:tcPr/>
                </a:tc>
                <a:extLst>
                  <a:ext uri="{0D108BD9-81ED-4DB2-BD59-A6C34878D82A}">
                    <a16:rowId xmlns:a16="http://schemas.microsoft.com/office/drawing/2014/main" val="10001"/>
                  </a:ext>
                </a:extLst>
              </a:tr>
              <a:tr h="359511">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Likely</a:t>
                      </a:r>
                      <a:endParaRPr lang="en-US" dirty="0"/>
                    </a:p>
                  </a:txBody>
                  <a:tcPr/>
                </a:tc>
                <a:extLst>
                  <a:ext uri="{0D108BD9-81ED-4DB2-BD59-A6C34878D82A}">
                    <a16:rowId xmlns:a16="http://schemas.microsoft.com/office/drawing/2014/main" val="10002"/>
                  </a:ext>
                </a:extLst>
              </a:tr>
              <a:tr h="359511">
                <a:tc>
                  <a:txBody>
                    <a:bodyPr/>
                    <a:lstStyle/>
                    <a:p>
                      <a:r>
                        <a:rPr lang="en-US" dirty="0" smtClean="0"/>
                        <a:t>?</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Somewhat likely</a:t>
                      </a:r>
                      <a:endParaRPr lang="en-US" dirty="0"/>
                    </a:p>
                  </a:txBody>
                  <a:tcPr/>
                </a:tc>
                <a:extLst>
                  <a:ext uri="{0D108BD9-81ED-4DB2-BD59-A6C34878D82A}">
                    <a16:rowId xmlns:a16="http://schemas.microsoft.com/office/drawing/2014/main" val="10003"/>
                  </a:ext>
                </a:extLst>
              </a:tr>
              <a:tr h="359511">
                <a:tc>
                  <a:txBody>
                    <a:bodyPr/>
                    <a:lstStyle/>
                    <a:p>
                      <a:r>
                        <a:rPr lang="en-US" dirty="0" smtClean="0"/>
                        <a:t>Yes</a:t>
                      </a:r>
                      <a:endParaRPr lang="en-US" dirty="0"/>
                    </a:p>
                  </a:txBody>
                  <a:tcPr/>
                </a:tc>
                <a:tc>
                  <a:txBody>
                    <a:bodyPr/>
                    <a:lstStyle/>
                    <a:p>
                      <a:r>
                        <a:rPr lang="en-US" dirty="0" smtClean="0"/>
                        <a:t>?</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Somewhat likely</a:t>
                      </a:r>
                      <a:endParaRPr lang="en-US" dirty="0"/>
                    </a:p>
                  </a:txBody>
                  <a:tcPr/>
                </a:tc>
                <a:extLst>
                  <a:ext uri="{0D108BD9-81ED-4DB2-BD59-A6C34878D82A}">
                    <a16:rowId xmlns:a16="http://schemas.microsoft.com/office/drawing/2014/main" val="10004"/>
                  </a:ext>
                </a:extLst>
              </a:tr>
              <a:tr h="359511">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Don’t know</a:t>
                      </a:r>
                      <a:endParaRPr lang="en-US" dirty="0"/>
                    </a:p>
                  </a:txBody>
                  <a:tcPr/>
                </a:tc>
                <a:extLst>
                  <a:ext uri="{0D108BD9-81ED-4DB2-BD59-A6C34878D82A}">
                    <a16:rowId xmlns:a16="http://schemas.microsoft.com/office/drawing/2014/main" val="10005"/>
                  </a:ext>
                </a:extLst>
              </a:tr>
              <a:tr h="359511">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Unlikely</a:t>
                      </a:r>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10599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normAutofit fontScale="90000"/>
          </a:bodyPr>
          <a:lstStyle/>
          <a:p>
            <a:r>
              <a:rPr lang="en-US" dirty="0" smtClean="0"/>
              <a:t>Justification Truth Maintenance System</a:t>
            </a:r>
            <a:endParaRPr lang="en-US" dirty="0"/>
          </a:p>
        </p:txBody>
      </p:sp>
      <p:sp>
        <p:nvSpPr>
          <p:cNvPr id="3" name="Content Placeholder 2"/>
          <p:cNvSpPr>
            <a:spLocks noGrp="1"/>
          </p:cNvSpPr>
          <p:nvPr>
            <p:ph sz="half" idx="1"/>
          </p:nvPr>
        </p:nvSpPr>
        <p:spPr>
          <a:xfrm>
            <a:off x="304800" y="609601"/>
            <a:ext cx="8458200" cy="2362199"/>
          </a:xfrm>
        </p:spPr>
        <p:txBody>
          <a:bodyPr>
            <a:normAutofit/>
          </a:bodyPr>
          <a:lstStyle/>
          <a:p>
            <a:r>
              <a:rPr lang="en-US" dirty="0" smtClean="0"/>
              <a:t>The JTMS is a graph implementation whereby each inference is supported by evidence</a:t>
            </a:r>
          </a:p>
          <a:p>
            <a:pPr lvl="1"/>
            <a:r>
              <a:rPr lang="en-US" dirty="0" smtClean="0"/>
              <a:t>an inference is supported by items that must be true (labeled as IN items) and those that must be false (labeled as OUT items), things we assume false will be labeled OUT</a:t>
            </a:r>
          </a:p>
        </p:txBody>
      </p:sp>
      <p:pic>
        <p:nvPicPr>
          <p:cNvPr id="4098" name="Picture 2"/>
          <p:cNvPicPr>
            <a:picLocks noChangeAspect="1" noChangeArrowheads="1"/>
          </p:cNvPicPr>
          <p:nvPr/>
        </p:nvPicPr>
        <p:blipFill>
          <a:blip r:embed="rId2"/>
          <a:srcRect l="5048"/>
          <a:stretch>
            <a:fillRect/>
          </a:stretch>
        </p:blipFill>
        <p:spPr bwMode="auto">
          <a:xfrm>
            <a:off x="3124200" y="2915798"/>
            <a:ext cx="6019800" cy="3408802"/>
          </a:xfrm>
          <a:prstGeom prst="rect">
            <a:avLst/>
          </a:prstGeom>
          <a:noFill/>
          <a:ln w="9525">
            <a:noFill/>
            <a:miter lim="800000"/>
            <a:headEnd/>
            <a:tailEnd/>
          </a:ln>
          <a:effectLst/>
        </p:spPr>
      </p:pic>
      <p:sp>
        <p:nvSpPr>
          <p:cNvPr id="6" name="TextBox 5"/>
          <p:cNvSpPr txBox="1"/>
          <p:nvPr/>
        </p:nvSpPr>
        <p:spPr>
          <a:xfrm>
            <a:off x="228600" y="2971800"/>
            <a:ext cx="6332054" cy="4093428"/>
          </a:xfrm>
          <a:prstGeom prst="rect">
            <a:avLst/>
          </a:prstGeom>
          <a:noFill/>
        </p:spPr>
        <p:txBody>
          <a:bodyPr wrap="none" rtlCol="0">
            <a:spAutoFit/>
          </a:bodyPr>
          <a:lstStyle/>
          <a:p>
            <a:pPr marL="0" lvl="2"/>
            <a:r>
              <a:rPr lang="en-US" sz="2200" dirty="0" smtClean="0">
                <a:latin typeface="Times New Roman" pitchFamily="18" charset="0"/>
                <a:cs typeface="Times New Roman" pitchFamily="18" charset="0"/>
              </a:rPr>
              <a:t>when a new piece of </a:t>
            </a:r>
          </a:p>
          <a:p>
            <a:pPr marL="0" lvl="2"/>
            <a:r>
              <a:rPr lang="en-US" sz="2200" dirty="0" smtClean="0">
                <a:latin typeface="Times New Roman" pitchFamily="18" charset="0"/>
                <a:cs typeface="Times New Roman" pitchFamily="18" charset="0"/>
              </a:rPr>
              <a:t>evidence is introduced, </a:t>
            </a:r>
          </a:p>
          <a:p>
            <a:pPr marL="0" lvl="2"/>
            <a:r>
              <a:rPr lang="en-US" sz="2200" dirty="0" smtClean="0">
                <a:latin typeface="Times New Roman" pitchFamily="18" charset="0"/>
                <a:cs typeface="Times New Roman" pitchFamily="18" charset="0"/>
              </a:rPr>
              <a:t>we examine the pieces </a:t>
            </a:r>
          </a:p>
          <a:p>
            <a:pPr marL="0" lvl="2"/>
            <a:r>
              <a:rPr lang="en-US" sz="2200" dirty="0" smtClean="0">
                <a:latin typeface="Times New Roman" pitchFamily="18" charset="0"/>
                <a:cs typeface="Times New Roman" pitchFamily="18" charset="0"/>
              </a:rPr>
              <a:t>of evidence to see if </a:t>
            </a:r>
          </a:p>
          <a:p>
            <a:pPr marL="0" lvl="2"/>
            <a:r>
              <a:rPr lang="en-US" sz="2200" dirty="0" smtClean="0">
                <a:latin typeface="Times New Roman" pitchFamily="18" charset="0"/>
                <a:cs typeface="Times New Roman" pitchFamily="18" charset="0"/>
              </a:rPr>
              <a:t>this either changes it </a:t>
            </a:r>
          </a:p>
          <a:p>
            <a:pPr marL="0" lvl="2"/>
            <a:r>
              <a:rPr lang="en-US" sz="2200" dirty="0" smtClean="0">
                <a:latin typeface="Times New Roman" pitchFamily="18" charset="0"/>
                <a:cs typeface="Times New Roman" pitchFamily="18" charset="0"/>
              </a:rPr>
              <a:t>to false or contradicts </a:t>
            </a:r>
          </a:p>
          <a:p>
            <a:pPr marL="0" lvl="2"/>
            <a:r>
              <a:rPr lang="en-US" sz="2200" dirty="0" smtClean="0">
                <a:latin typeface="Times New Roman" pitchFamily="18" charset="0"/>
                <a:cs typeface="Times New Roman" pitchFamily="18" charset="0"/>
              </a:rPr>
              <a:t>an assumption, and </a:t>
            </a:r>
          </a:p>
          <a:p>
            <a:pPr marL="0" lvl="2"/>
            <a:r>
              <a:rPr lang="en-US" sz="2200" dirty="0" smtClean="0">
                <a:latin typeface="Times New Roman" pitchFamily="18" charset="0"/>
                <a:cs typeface="Times New Roman" pitchFamily="18" charset="0"/>
              </a:rPr>
              <a:t>if so, we change any </a:t>
            </a:r>
          </a:p>
          <a:p>
            <a:pPr marL="0" lvl="2"/>
            <a:r>
              <a:rPr lang="en-US" sz="2200" dirty="0" smtClean="0">
                <a:latin typeface="Times New Roman" pitchFamily="18" charset="0"/>
                <a:cs typeface="Times New Roman" pitchFamily="18" charset="0"/>
              </a:rPr>
              <a:t>inferences that were </a:t>
            </a:r>
          </a:p>
          <a:p>
            <a:pPr marL="0" lvl="2"/>
            <a:r>
              <a:rPr lang="en-US" sz="2200" dirty="0" smtClean="0">
                <a:latin typeface="Times New Roman" pitchFamily="18" charset="0"/>
                <a:cs typeface="Times New Roman" pitchFamily="18" charset="0"/>
              </a:rPr>
              <a:t>drawn from this </a:t>
            </a:r>
          </a:p>
          <a:p>
            <a:pPr marL="0" lvl="2"/>
            <a:r>
              <a:rPr lang="en-US" sz="2200" dirty="0" smtClean="0">
                <a:latin typeface="Times New Roman" pitchFamily="18" charset="0"/>
                <a:cs typeface="Times New Roman" pitchFamily="18" charset="0"/>
              </a:rPr>
              <a:t>evidence to false, and propagate this across the graph</a:t>
            </a: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lstStyle/>
          <a:p>
            <a:r>
              <a:rPr lang="en-US" dirty="0" smtClean="0"/>
              <a:t>How a JTMS Works</a:t>
            </a:r>
            <a:endParaRPr lang="en-US" dirty="0"/>
          </a:p>
        </p:txBody>
      </p:sp>
      <p:sp>
        <p:nvSpPr>
          <p:cNvPr id="6" name="Content Placeholder 5"/>
          <p:cNvSpPr>
            <a:spLocks noGrp="1"/>
          </p:cNvSpPr>
          <p:nvPr>
            <p:ph idx="1"/>
          </p:nvPr>
        </p:nvSpPr>
        <p:spPr>
          <a:xfrm>
            <a:off x="228600" y="990600"/>
            <a:ext cx="8610600" cy="5867400"/>
          </a:xfrm>
        </p:spPr>
        <p:txBody>
          <a:bodyPr>
            <a:normAutofit fontScale="92500" lnSpcReduction="10000"/>
          </a:bodyPr>
          <a:lstStyle/>
          <a:p>
            <a:r>
              <a:rPr lang="en-US" dirty="0"/>
              <a:t>The </a:t>
            </a:r>
            <a:r>
              <a:rPr lang="en-US" dirty="0" smtClean="0"/>
              <a:t>JTMS </a:t>
            </a:r>
            <a:r>
              <a:rPr lang="en-US" dirty="0"/>
              <a:t>has three </a:t>
            </a:r>
            <a:r>
              <a:rPr lang="en-US" dirty="0" smtClean="0"/>
              <a:t>operations</a:t>
            </a:r>
          </a:p>
          <a:p>
            <a:pPr lvl="1"/>
            <a:r>
              <a:rPr lang="en-US" dirty="0" smtClean="0"/>
              <a:t>inspection –  through inspection, the JTMS can determine what must be true for a given proposition to be true or what assumptions underlie a proposition</a:t>
            </a:r>
          </a:p>
          <a:p>
            <a:pPr lvl="1"/>
            <a:r>
              <a:rPr lang="en-US" dirty="0" smtClean="0"/>
              <a:t>modification – when new evidence comes to light, modification allows the JTMS to update its beliefs and change its conclusion(s) – modification includes the addition or removal of premises, and the addition of new propositions and contradictions to assumptions</a:t>
            </a:r>
          </a:p>
          <a:p>
            <a:pPr lvl="1"/>
            <a:r>
              <a:rPr lang="en-US" dirty="0" smtClean="0"/>
              <a:t>updating – this propagates a modification throughout the entire JTMS by following only those branches impacted</a:t>
            </a:r>
          </a:p>
          <a:p>
            <a:r>
              <a:rPr lang="en-US" dirty="0" smtClean="0"/>
              <a:t>It is the updating process in a JTMS that makes it more efficient than a normal backtracker – it only backtracks where needed (dependency-directed)</a:t>
            </a:r>
            <a:endParaRPr lang="en-US" dirty="0"/>
          </a:p>
          <a:p>
            <a:endParaRPr lang="en-US" dirty="0"/>
          </a:p>
        </p:txBody>
      </p:sp>
    </p:spTree>
    <p:extLst>
      <p:ext uri="{BB962C8B-B14F-4D97-AF65-F5344CB8AC3E}">
        <p14:creationId xmlns:p14="http://schemas.microsoft.com/office/powerpoint/2010/main" val="3380287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t>The ABC Murder Mystery</a:t>
            </a:r>
            <a:endParaRPr lang="en-US" dirty="0"/>
          </a:p>
        </p:txBody>
      </p:sp>
      <p:sp>
        <p:nvSpPr>
          <p:cNvPr id="3" name="Content Placeholder 2"/>
          <p:cNvSpPr>
            <a:spLocks noGrp="1"/>
          </p:cNvSpPr>
          <p:nvPr>
            <p:ph idx="1"/>
          </p:nvPr>
        </p:nvSpPr>
        <p:spPr>
          <a:xfrm>
            <a:off x="228600" y="685800"/>
            <a:ext cx="8686800" cy="6172200"/>
          </a:xfrm>
        </p:spPr>
        <p:txBody>
          <a:bodyPr>
            <a:normAutofit fontScale="92500" lnSpcReduction="20000"/>
          </a:bodyPr>
          <a:lstStyle/>
          <a:p>
            <a:r>
              <a:rPr lang="en-US" dirty="0" smtClean="0"/>
              <a:t>Here is an example:  a murder has taken place, our suspects are Abbott, Babbitt and Cabot </a:t>
            </a:r>
          </a:p>
          <a:p>
            <a:pPr>
              <a:lnSpc>
                <a:spcPct val="90000"/>
              </a:lnSpc>
            </a:pPr>
            <a:r>
              <a:rPr lang="en-US" dirty="0" smtClean="0"/>
              <a:t>We have the following rules (among others)</a:t>
            </a:r>
          </a:p>
          <a:p>
            <a:pPr lvl="1">
              <a:lnSpc>
                <a:spcPct val="90000"/>
              </a:lnSpc>
            </a:pPr>
            <a:r>
              <a:rPr lang="en-US" dirty="0" smtClean="0"/>
              <a:t>a person who stands to benefit from a murder is a suspect unless the person has an alibi</a:t>
            </a:r>
          </a:p>
          <a:p>
            <a:pPr lvl="1">
              <a:lnSpc>
                <a:spcPct val="90000"/>
              </a:lnSpc>
            </a:pPr>
            <a:r>
              <a:rPr lang="en-US" dirty="0" smtClean="0"/>
              <a:t>a person who is an enemy of a murdered person is a suspect unless the person has an alibi</a:t>
            </a:r>
          </a:p>
          <a:p>
            <a:pPr lvl="1">
              <a:lnSpc>
                <a:spcPct val="90000"/>
              </a:lnSpc>
            </a:pPr>
            <a:r>
              <a:rPr lang="en-US" dirty="0" smtClean="0"/>
              <a:t>an heir stands to benefit from the death of the donor unless the donor is poor</a:t>
            </a:r>
          </a:p>
          <a:p>
            <a:pPr lvl="1">
              <a:lnSpc>
                <a:spcPct val="90000"/>
              </a:lnSpc>
            </a:pPr>
            <a:r>
              <a:rPr lang="en-US" dirty="0" smtClean="0"/>
              <a:t>a rival stands to benefit from the death of their rival unless the rivalry is not important</a:t>
            </a:r>
          </a:p>
          <a:p>
            <a:pPr lvl="1">
              <a:lnSpc>
                <a:spcPct val="90000"/>
              </a:lnSpc>
            </a:pPr>
            <a:r>
              <a:rPr lang="en-US" dirty="0" smtClean="0"/>
              <a:t>an alibi is valid if you were out of town at the time unless you have no evidence to support this</a:t>
            </a:r>
          </a:p>
          <a:p>
            <a:pPr lvl="1">
              <a:lnSpc>
                <a:spcPct val="90000"/>
              </a:lnSpc>
            </a:pPr>
            <a:r>
              <a:rPr lang="en-US" dirty="0" smtClean="0"/>
              <a:t>a picture counts as evidence</a:t>
            </a:r>
          </a:p>
          <a:p>
            <a:pPr lvl="1">
              <a:lnSpc>
                <a:spcPct val="90000"/>
              </a:lnSpc>
            </a:pPr>
            <a:r>
              <a:rPr lang="en-US" dirty="0" smtClean="0"/>
              <a:t>a signature in a hotel registry is evidence unless it is forged</a:t>
            </a:r>
          </a:p>
          <a:p>
            <a:pPr lvl="1">
              <a:lnSpc>
                <a:spcPct val="90000"/>
              </a:lnSpc>
            </a:pPr>
            <a:r>
              <a:rPr lang="en-US" dirty="0" smtClean="0"/>
              <a:t>an alibi is valid if someone vouches for you unless that person is a liar</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2033</TotalTime>
  <Words>7584</Words>
  <Application>Microsoft Office PowerPoint</Application>
  <PresentationFormat>On-screen Show (4:3)</PresentationFormat>
  <Paragraphs>700</Paragraphs>
  <Slides>62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Calibri</vt:lpstr>
      <vt:lpstr>Symbol</vt:lpstr>
      <vt:lpstr>Times New Roman</vt:lpstr>
      <vt:lpstr>Wingdings</vt:lpstr>
      <vt:lpstr>Office Theme</vt:lpstr>
      <vt:lpstr>Reasoning with Uncertainty</vt:lpstr>
      <vt:lpstr>Monotonicity</vt:lpstr>
      <vt:lpstr>The Closed World Assumption</vt:lpstr>
      <vt:lpstr>Non-monotonicity</vt:lpstr>
      <vt:lpstr>Dependency Directed Backtracking</vt:lpstr>
      <vt:lpstr>Truth Maintenance Systems</vt:lpstr>
      <vt:lpstr>Justification Truth Maintenance System</vt:lpstr>
      <vt:lpstr>How a JTMS Works</vt:lpstr>
      <vt:lpstr>The ABC Murder Mystery</vt:lpstr>
      <vt:lpstr>ABC Murder Mystery Continued</vt:lpstr>
      <vt:lpstr>New Evidence Comes To Light</vt:lpstr>
      <vt:lpstr>And Finally</vt:lpstr>
      <vt:lpstr>Assumption-based TMS (ATMS)</vt:lpstr>
      <vt:lpstr>Example ATMS</vt:lpstr>
      <vt:lpstr>Abduction</vt:lpstr>
      <vt:lpstr>Using Abductive Reasoning</vt:lpstr>
      <vt:lpstr>How Abduction Can be Truth-Preserving</vt:lpstr>
      <vt:lpstr>Set Covering</vt:lpstr>
      <vt:lpstr>PowerPoint Presentation</vt:lpstr>
      <vt:lpstr>PowerPoint Presentation</vt:lpstr>
      <vt:lpstr>Controlling Abduction</vt:lpstr>
      <vt:lpstr>Forms of Abduction</vt:lpstr>
      <vt:lpstr>Certainty Factors</vt:lpstr>
      <vt:lpstr>CF Example</vt:lpstr>
      <vt:lpstr>Continued</vt:lpstr>
      <vt:lpstr>CF Advantages and Disadvantages</vt:lpstr>
      <vt:lpstr>Fuzzy Logic</vt:lpstr>
      <vt:lpstr>Fuzzy Set Theory</vt:lpstr>
      <vt:lpstr>Fuzzy Membership Function</vt:lpstr>
      <vt:lpstr>Using Fuzzy Logic/Sets</vt:lpstr>
      <vt:lpstr>Example</vt:lpstr>
      <vt:lpstr>Continued </vt:lpstr>
      <vt:lpstr>Using Fuzzy Logic</vt:lpstr>
      <vt:lpstr>Dempster-Shaeffer Theory</vt:lpstr>
      <vt:lpstr>Computing Multiple Beliefs</vt:lpstr>
      <vt:lpstr>Example</vt:lpstr>
      <vt:lpstr>Continued</vt:lpstr>
      <vt:lpstr>End of Example</vt:lpstr>
      <vt:lpstr>Bayesian Probabilities</vt:lpstr>
      <vt:lpstr>Example</vt:lpstr>
      <vt:lpstr>Independent Events</vt:lpstr>
      <vt:lpstr>Multiple Pieces of Evidence</vt:lpstr>
      <vt:lpstr>Continued</vt:lpstr>
      <vt:lpstr>Advantages and Disadvantages</vt:lpstr>
      <vt:lpstr>Bayesian Net</vt:lpstr>
      <vt:lpstr>Computing the Cause</vt:lpstr>
      <vt:lpstr>Directed Graph Models</vt:lpstr>
      <vt:lpstr>Continued </vt:lpstr>
      <vt:lpstr>Junction Trees</vt:lpstr>
      <vt:lpstr>Dynamic Bayesian Networks</vt:lpstr>
      <vt:lpstr>Markov Models</vt:lpstr>
      <vt:lpstr>A Markov Model</vt:lpstr>
      <vt:lpstr>Example:  Weather Forecasting</vt:lpstr>
      <vt:lpstr>HMM</vt:lpstr>
      <vt:lpstr>Example HMM</vt:lpstr>
      <vt:lpstr>The Viterbi Algorithm</vt:lpstr>
      <vt:lpstr>The Algorithm</vt:lpstr>
      <vt:lpstr>Example:  Rainy and Sunny Days</vt:lpstr>
      <vt:lpstr>Another Example</vt:lpstr>
      <vt:lpstr>Concerns</vt:lpstr>
      <vt:lpstr>Feature Based Pattern Matching</vt:lpstr>
      <vt:lpstr>Example</vt:lpstr>
    </vt:vector>
  </TitlesOfParts>
  <Company>Northern Kentucky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Reasoning with Uncertainty</dc:title>
  <dc:creator>Administrator</dc:creator>
  <cp:lastModifiedBy>Richard Fox</cp:lastModifiedBy>
  <cp:revision>142</cp:revision>
  <dcterms:created xsi:type="dcterms:W3CDTF">2008-12-30T16:10:10Z</dcterms:created>
  <dcterms:modified xsi:type="dcterms:W3CDTF">2017-02-22T19:30:38Z</dcterms:modified>
</cp:coreProperties>
</file>