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7"/>
  </p:handoutMasterIdLst>
  <p:sldIdLst>
    <p:sldId id="256" r:id="rId2"/>
    <p:sldId id="257" r:id="rId3"/>
    <p:sldId id="258" r:id="rId4"/>
    <p:sldId id="299" r:id="rId5"/>
    <p:sldId id="260" r:id="rId6"/>
    <p:sldId id="259" r:id="rId7"/>
    <p:sldId id="261" r:id="rId8"/>
    <p:sldId id="262" r:id="rId9"/>
    <p:sldId id="264" r:id="rId10"/>
    <p:sldId id="265" r:id="rId11"/>
    <p:sldId id="266" r:id="rId12"/>
    <p:sldId id="306" r:id="rId13"/>
    <p:sldId id="267" r:id="rId14"/>
    <p:sldId id="268" r:id="rId15"/>
    <p:sldId id="296" r:id="rId16"/>
    <p:sldId id="309" r:id="rId17"/>
    <p:sldId id="311" r:id="rId18"/>
    <p:sldId id="269" r:id="rId19"/>
    <p:sldId id="270" r:id="rId20"/>
    <p:sldId id="310" r:id="rId21"/>
    <p:sldId id="271" r:id="rId22"/>
    <p:sldId id="305" r:id="rId23"/>
    <p:sldId id="272" r:id="rId24"/>
    <p:sldId id="273" r:id="rId25"/>
    <p:sldId id="307" r:id="rId26"/>
    <p:sldId id="308" r:id="rId27"/>
    <p:sldId id="274" r:id="rId28"/>
    <p:sldId id="275" r:id="rId29"/>
    <p:sldId id="276" r:id="rId30"/>
    <p:sldId id="277" r:id="rId31"/>
    <p:sldId id="278" r:id="rId32"/>
    <p:sldId id="279" r:id="rId33"/>
    <p:sldId id="280" r:id="rId34"/>
    <p:sldId id="281" r:id="rId35"/>
    <p:sldId id="300" r:id="rId36"/>
    <p:sldId id="282" r:id="rId37"/>
    <p:sldId id="283" r:id="rId38"/>
    <p:sldId id="301" r:id="rId39"/>
    <p:sldId id="284" r:id="rId40"/>
    <p:sldId id="292" r:id="rId41"/>
    <p:sldId id="285" r:id="rId42"/>
    <p:sldId id="302" r:id="rId43"/>
    <p:sldId id="291" r:id="rId44"/>
    <p:sldId id="290" r:id="rId45"/>
    <p:sldId id="293" r:id="rId46"/>
    <p:sldId id="298" r:id="rId47"/>
    <p:sldId id="303" r:id="rId48"/>
    <p:sldId id="286" r:id="rId49"/>
    <p:sldId id="294" r:id="rId50"/>
    <p:sldId id="304" r:id="rId51"/>
    <p:sldId id="295" r:id="rId52"/>
    <p:sldId id="287" r:id="rId53"/>
    <p:sldId id="297" r:id="rId54"/>
    <p:sldId id="289" r:id="rId55"/>
    <p:sldId id="288" r:id="rId5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8A75"/>
    <a:srgbClr val="D7D777"/>
    <a:srgbClr val="ECF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80" d="100"/>
          <a:sy n="80" d="100"/>
        </p:scale>
        <p:origin x="678" y="2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36"/>
    </p:cViewPr>
  </p:sorterViewPr>
  <p:notesViewPr>
    <p:cSldViewPr>
      <p:cViewPr varScale="1">
        <p:scale>
          <a:sx n="42" d="100"/>
          <a:sy n="42" d="100"/>
        </p:scale>
        <p:origin x="-2010" y="-96"/>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6EBD9984-D87F-456E-9456-BF86CFA9BA9B}" type="datetimeFigureOut">
              <a:rPr lang="en-US" smtClean="0"/>
              <a:pPr/>
              <a:t>2/15/2017</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3677252E-6B37-48A2-A3BA-A391DBAE46D2}" type="slidenum">
              <a:rPr lang="en-US" smtClean="0"/>
              <a:pPr/>
              <a:t>‹#›</a:t>
            </a:fld>
            <a:endParaRPr lang="en-US"/>
          </a:p>
        </p:txBody>
      </p:sp>
    </p:spTree>
    <p:extLst>
      <p:ext uri="{BB962C8B-B14F-4D97-AF65-F5344CB8AC3E}">
        <p14:creationId xmlns:p14="http://schemas.microsoft.com/office/powerpoint/2010/main" val="2734505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E72E76-C2BC-4DF8-A772-CDDE8F0049E1}"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E72E76-C2BC-4DF8-A772-CDDE8F0049E1}"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E72E76-C2BC-4DF8-A772-CDDE8F0049E1}"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E72E76-C2BC-4DF8-A772-CDDE8F0049E1}"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E72E76-C2BC-4DF8-A772-CDDE8F0049E1}" type="datetimeFigureOut">
              <a:rPr lang="en-US" smtClean="0"/>
              <a:pPr/>
              <a:t>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E72E76-C2BC-4DF8-A772-CDDE8F0049E1}"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E72E76-C2BC-4DF8-A772-CDDE8F0049E1}" type="datetimeFigureOut">
              <a:rPr lang="en-US" smtClean="0"/>
              <a:pPr/>
              <a:t>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E72E76-C2BC-4DF8-A772-CDDE8F0049E1}" type="datetimeFigureOut">
              <a:rPr lang="en-US" smtClean="0"/>
              <a:pPr/>
              <a:t>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72E76-C2BC-4DF8-A772-CDDE8F0049E1}" type="datetimeFigureOut">
              <a:rPr lang="en-US" smtClean="0"/>
              <a:pPr/>
              <a:t>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72E76-C2BC-4DF8-A772-CDDE8F0049E1}"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72E76-C2BC-4DF8-A772-CDDE8F0049E1}" type="datetimeFigureOut">
              <a:rPr lang="en-US" smtClean="0"/>
              <a:pPr/>
              <a:t>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C2F4E-502B-4AD1-9001-2A5B33CE65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ECF973"/>
            </a:gs>
            <a:gs pos="71000">
              <a:srgbClr val="D7D777"/>
            </a:gs>
            <a:gs pos="94000">
              <a:srgbClr val="AB8A75"/>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0FE72E76-C2BC-4DF8-A772-CDDE8F0049E1}" type="datetimeFigureOut">
              <a:rPr lang="en-US" smtClean="0"/>
              <a:pPr/>
              <a:t>2/15/2017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73DC2F4E-502B-4AD1-9001-2A5B33CE65D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 Id="rId5" Type="http://schemas.openxmlformats.org/officeDocument/2006/relationships/image" Target="../media/image23.png"/><Relationship Id="rId4" Type="http://schemas.openxmlformats.org/officeDocument/2006/relationships/image" Target="../media/image2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Knowledge and Expert Systems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228600" y="914400"/>
            <a:ext cx="8686800" cy="5943600"/>
          </a:xfrm>
        </p:spPr>
        <p:txBody>
          <a:bodyPr>
            <a:normAutofit fontScale="92500"/>
          </a:bodyPr>
          <a:lstStyle/>
          <a:p>
            <a:r>
              <a:rPr lang="en-US" dirty="0" smtClean="0">
                <a:latin typeface="Times New Roman" pitchFamily="18" charset="0"/>
                <a:cs typeface="Times New Roman" pitchFamily="18" charset="0"/>
              </a:rPr>
              <a:t>So far, we have examined weak methods</a:t>
            </a:r>
          </a:p>
          <a:p>
            <a:pPr lvl="1"/>
            <a:r>
              <a:rPr lang="en-US" dirty="0" smtClean="0">
                <a:latin typeface="Times New Roman" pitchFamily="18" charset="0"/>
                <a:cs typeface="Times New Roman" pitchFamily="18" charset="0"/>
              </a:rPr>
              <a:t>approaches and algorithms that are generic across problems, ones that do not take advantage of domain-specific knowledge or problem-specific methods</a:t>
            </a:r>
          </a:p>
          <a:p>
            <a:pPr lvl="2"/>
            <a:r>
              <a:rPr lang="en-US" dirty="0">
                <a:latin typeface="Times New Roman" pitchFamily="18" charset="0"/>
                <a:cs typeface="Times New Roman" pitchFamily="18" charset="0"/>
              </a:rPr>
              <a:t>n</a:t>
            </a:r>
            <a:r>
              <a:rPr lang="en-US" dirty="0" smtClean="0">
                <a:latin typeface="Times New Roman" pitchFamily="18" charset="0"/>
                <a:cs typeface="Times New Roman" pitchFamily="18" charset="0"/>
              </a:rPr>
              <a:t>ote:  method here is used a bit differently than in OOP, a method is a problem solving strategy, but not necessarily a specific solution or algorithm</a:t>
            </a:r>
          </a:p>
          <a:p>
            <a:pPr lvl="1"/>
            <a:r>
              <a:rPr lang="en-US" dirty="0" smtClean="0">
                <a:latin typeface="Times New Roman" pitchFamily="18" charset="0"/>
                <a:cs typeface="Times New Roman" pitchFamily="18" charset="0"/>
              </a:rPr>
              <a:t>in this chapter, we examine how expertise can be used to both specify the knowledge needed to solve a problem as well as the process(</a:t>
            </a:r>
            <a:r>
              <a:rPr lang="en-US" dirty="0" err="1" smtClean="0">
                <a:latin typeface="Times New Roman" pitchFamily="18" charset="0"/>
                <a:cs typeface="Times New Roman" pitchFamily="18" charset="0"/>
              </a:rPr>
              <a:t>es</a:t>
            </a:r>
            <a:r>
              <a:rPr lang="en-US" dirty="0" smtClean="0">
                <a:latin typeface="Times New Roman" pitchFamily="18" charset="0"/>
                <a:cs typeface="Times New Roman" pitchFamily="18" charset="0"/>
              </a:rPr>
              <a:t>) required to solve the problem</a:t>
            </a:r>
          </a:p>
          <a:p>
            <a:pPr lvl="2"/>
            <a:r>
              <a:rPr lang="en-US" dirty="0" smtClean="0">
                <a:latin typeface="Times New Roman" pitchFamily="18" charset="0"/>
                <a:cs typeface="Times New Roman" pitchFamily="18" charset="0"/>
              </a:rPr>
              <a:t>thus, we have strong methods, problem specific in some ways, and knowledge-intensive processes</a:t>
            </a:r>
          </a:p>
          <a:p>
            <a:pPr lvl="2"/>
            <a:r>
              <a:rPr lang="en-US" dirty="0" smtClean="0">
                <a:latin typeface="Times New Roman" pitchFamily="18" charset="0"/>
                <a:cs typeface="Times New Roman" pitchFamily="18" charset="0"/>
              </a:rPr>
              <a:t>we will use this approach to solve problems that are themselves knowledge-intensive:  diagnosis, planning/design, etc</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0"/>
            <a:ext cx="5334000" cy="1143000"/>
          </a:xfrm>
        </p:spPr>
        <p:txBody>
          <a:bodyPr>
            <a:normAutofit fontScale="90000"/>
          </a:bodyPr>
          <a:lstStyle/>
          <a:p>
            <a:r>
              <a:rPr lang="en-US" dirty="0" smtClean="0"/>
              <a:t>Example:  </a:t>
            </a:r>
            <a:br>
              <a:rPr lang="en-US" dirty="0" smtClean="0"/>
            </a:br>
            <a:r>
              <a:rPr lang="en-US" dirty="0" smtClean="0"/>
              <a:t>Automotive System</a:t>
            </a:r>
            <a:endParaRPr lang="en-US" dirty="0"/>
          </a:p>
        </p:txBody>
      </p:sp>
      <p:sp>
        <p:nvSpPr>
          <p:cNvPr id="7" name="Content Placeholder 6"/>
          <p:cNvSpPr>
            <a:spLocks noGrp="1"/>
          </p:cNvSpPr>
          <p:nvPr>
            <p:ph sz="half" idx="1"/>
          </p:nvPr>
        </p:nvSpPr>
        <p:spPr>
          <a:xfrm>
            <a:off x="457200" y="1371600"/>
            <a:ext cx="4038600" cy="5334000"/>
          </a:xfrm>
        </p:spPr>
        <p:txBody>
          <a:bodyPr>
            <a:normAutofit fontScale="47500" lnSpcReduction="20000"/>
          </a:bodyPr>
          <a:lstStyle/>
          <a:p>
            <a:r>
              <a:rPr lang="en-GB" dirty="0" smtClean="0">
                <a:latin typeface="Arial" pitchFamily="34" charset="0"/>
                <a:cs typeface="Arial" pitchFamily="34" charset="0"/>
              </a:rPr>
              <a:t>Rule 1:	if</a:t>
            </a:r>
            <a:r>
              <a:rPr lang="en-GB" dirty="0" smtClean="0">
                <a:latin typeface="Arial" pitchFamily="34" charset="0"/>
                <a:cs typeface="Times New Roman" pitchFamily="18" charset="0"/>
              </a:rPr>
              <a:t> </a:t>
            </a:r>
          </a:p>
          <a:p>
            <a:pPr>
              <a:buNone/>
            </a:pPr>
            <a:r>
              <a:rPr lang="en-GB" dirty="0" smtClean="0">
                <a:latin typeface="Arial" pitchFamily="34" charset="0"/>
                <a:cs typeface="Times New Roman" pitchFamily="18" charset="0"/>
              </a:rPr>
              <a:t>		</a:t>
            </a:r>
            <a:r>
              <a:rPr lang="en-GB" dirty="0" smtClean="0">
                <a:latin typeface="Arial" pitchFamily="34" charset="0"/>
                <a:cs typeface="Arial" pitchFamily="34" charset="0"/>
              </a:rPr>
              <a:t>the engine is getting gas, and</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engine will turn over,</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then</a:t>
            </a:r>
            <a:endParaRPr lang="en-GB" dirty="0" smtClean="0">
              <a:latin typeface="Arial" pitchFamily="34" charset="0"/>
              <a:cs typeface="Times New Roman" pitchFamily="18" charset="0"/>
            </a:endParaRPr>
          </a:p>
          <a:p>
            <a:pPr>
              <a:spcAft>
                <a:spcPct val="25000"/>
              </a:spcAft>
              <a:buNone/>
            </a:pPr>
            <a:r>
              <a:rPr lang="en-GB" dirty="0" smtClean="0">
                <a:latin typeface="Arial" pitchFamily="34" charset="0"/>
                <a:cs typeface="Arial" pitchFamily="34" charset="0"/>
              </a:rPr>
              <a:t>		the problem is spark plugs.</a:t>
            </a:r>
          </a:p>
          <a:p>
            <a:pPr>
              <a:spcAft>
                <a:spcPct val="25000"/>
              </a:spcAft>
              <a:buNone/>
            </a:pPr>
            <a:endParaRPr lang="en-GB" dirty="0" smtClean="0">
              <a:latin typeface="Arial" pitchFamily="34" charset="0"/>
              <a:cs typeface="Times New Roman" pitchFamily="18" charset="0"/>
            </a:endParaRPr>
          </a:p>
          <a:p>
            <a:r>
              <a:rPr lang="en-GB" dirty="0" smtClean="0">
                <a:latin typeface="Arial" pitchFamily="34" charset="0"/>
                <a:cs typeface="Arial" pitchFamily="34" charset="0"/>
              </a:rPr>
              <a:t>Rule 2:	if</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engine does not turn over, and</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lights do not come on</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then</a:t>
            </a:r>
            <a:endParaRPr lang="en-GB" dirty="0" smtClean="0">
              <a:latin typeface="Arial" pitchFamily="34" charset="0"/>
              <a:cs typeface="Times New Roman" pitchFamily="18" charset="0"/>
            </a:endParaRPr>
          </a:p>
          <a:p>
            <a:pPr>
              <a:spcAft>
                <a:spcPct val="25000"/>
              </a:spcAft>
              <a:buNone/>
            </a:pPr>
            <a:r>
              <a:rPr lang="en-GB" dirty="0" smtClean="0">
                <a:latin typeface="Arial" pitchFamily="34" charset="0"/>
                <a:cs typeface="Arial" pitchFamily="34" charset="0"/>
              </a:rPr>
              <a:t>		the problem is battery or cables.</a:t>
            </a:r>
          </a:p>
          <a:p>
            <a:pPr>
              <a:spcAft>
                <a:spcPct val="25000"/>
              </a:spcAft>
              <a:buNone/>
            </a:pPr>
            <a:endParaRPr lang="en-GB" dirty="0" smtClean="0">
              <a:latin typeface="Arial" pitchFamily="34" charset="0"/>
              <a:cs typeface="Times New Roman" pitchFamily="18" charset="0"/>
            </a:endParaRPr>
          </a:p>
          <a:p>
            <a:r>
              <a:rPr lang="en-GB" dirty="0" smtClean="0">
                <a:latin typeface="Arial" pitchFamily="34" charset="0"/>
                <a:cs typeface="Arial" pitchFamily="34" charset="0"/>
              </a:rPr>
              <a:t>Rule 3:	if</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engine does not turn over, and</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lights do come on</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then </a:t>
            </a:r>
            <a:endParaRPr lang="en-GB" dirty="0" smtClean="0">
              <a:latin typeface="Arial" pitchFamily="34" charset="0"/>
              <a:cs typeface="Times New Roman" pitchFamily="18" charset="0"/>
            </a:endParaRPr>
          </a:p>
          <a:p>
            <a:pPr>
              <a:spcAft>
                <a:spcPct val="25000"/>
              </a:spcAft>
              <a:buNone/>
            </a:pPr>
            <a:r>
              <a:rPr lang="en-GB" dirty="0" smtClean="0">
                <a:latin typeface="Arial" pitchFamily="34" charset="0"/>
                <a:cs typeface="Arial" pitchFamily="34" charset="0"/>
              </a:rPr>
              <a:t>		the problem is the starter motor.</a:t>
            </a:r>
          </a:p>
          <a:p>
            <a:pPr>
              <a:spcAft>
                <a:spcPct val="25000"/>
              </a:spcAft>
              <a:buNone/>
            </a:pPr>
            <a:endParaRPr lang="en-GB" dirty="0" smtClean="0">
              <a:latin typeface="Arial" pitchFamily="34" charset="0"/>
              <a:cs typeface="Times New Roman" pitchFamily="18" charset="0"/>
            </a:endParaRPr>
          </a:p>
          <a:p>
            <a:r>
              <a:rPr lang="en-GB" dirty="0" smtClean="0">
                <a:latin typeface="Arial" pitchFamily="34" charset="0"/>
                <a:cs typeface="Arial" pitchFamily="34" charset="0"/>
              </a:rPr>
              <a:t>Rule 4:	if</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there is gas in the fuel tank, and</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there is gas in the </a:t>
            </a:r>
            <a:r>
              <a:rPr lang="en-GB" dirty="0" err="1" smtClean="0">
                <a:latin typeface="Arial" pitchFamily="34" charset="0"/>
                <a:cs typeface="Arial" pitchFamily="34" charset="0"/>
              </a:rPr>
              <a:t>carburetor</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then</a:t>
            </a:r>
            <a:endParaRPr lang="en-GB" dirty="0" smtClean="0">
              <a:latin typeface="Arial" pitchFamily="34" charset="0"/>
              <a:cs typeface="Times New Roman" pitchFamily="18" charset="0"/>
            </a:endParaRPr>
          </a:p>
          <a:p>
            <a:pPr>
              <a:buNone/>
            </a:pPr>
            <a:r>
              <a:rPr lang="en-GB" dirty="0" smtClean="0">
                <a:latin typeface="Arial" pitchFamily="34" charset="0"/>
                <a:cs typeface="Arial" pitchFamily="34" charset="0"/>
              </a:rPr>
              <a:t>		the engine is getting gas.</a:t>
            </a:r>
            <a:endParaRPr lang="en-GB" dirty="0" smtClean="0">
              <a:latin typeface="Arial" pitchFamily="34" charset="0"/>
              <a:cs typeface="Times New Roman" pitchFamily="18" charset="0"/>
            </a:endParaRPr>
          </a:p>
          <a:p>
            <a:endParaRPr lang="en-US" dirty="0"/>
          </a:p>
        </p:txBody>
      </p:sp>
      <p:pic>
        <p:nvPicPr>
          <p:cNvPr id="9" name="Picture 4"/>
          <p:cNvPicPr>
            <a:picLocks noChangeAspect="1" noChangeArrowheads="1"/>
          </p:cNvPicPr>
          <p:nvPr/>
        </p:nvPicPr>
        <p:blipFill>
          <a:blip r:embed="rId2"/>
          <a:srcRect/>
          <a:stretch>
            <a:fillRect/>
          </a:stretch>
        </p:blipFill>
        <p:spPr bwMode="auto">
          <a:xfrm>
            <a:off x="5417338" y="0"/>
            <a:ext cx="3098946" cy="2133600"/>
          </a:xfrm>
          <a:prstGeom prst="rect">
            <a:avLst/>
          </a:prstGeom>
          <a:noFill/>
          <a:ln w="9525">
            <a:noFill/>
            <a:miter lim="800000"/>
            <a:headEnd/>
            <a:tailEnd/>
          </a:ln>
        </p:spPr>
      </p:pic>
      <p:pic>
        <p:nvPicPr>
          <p:cNvPr id="10" name="Picture 3"/>
          <p:cNvPicPr>
            <a:picLocks noChangeAspect="1" noChangeArrowheads="1"/>
          </p:cNvPicPr>
          <p:nvPr/>
        </p:nvPicPr>
        <p:blipFill>
          <a:blip r:embed="rId3"/>
          <a:srcRect/>
          <a:stretch>
            <a:fillRect/>
          </a:stretch>
        </p:blipFill>
        <p:spPr bwMode="auto">
          <a:xfrm>
            <a:off x="5181600" y="2133600"/>
            <a:ext cx="3752850" cy="2368178"/>
          </a:xfrm>
          <a:prstGeom prst="rect">
            <a:avLst/>
          </a:prstGeom>
          <a:noFill/>
          <a:ln w="9525">
            <a:noFill/>
            <a:miter lim="800000"/>
            <a:headEnd/>
            <a:tailEnd/>
          </a:ln>
        </p:spPr>
      </p:pic>
      <p:pic>
        <p:nvPicPr>
          <p:cNvPr id="11" name="Picture 3"/>
          <p:cNvPicPr>
            <a:picLocks noChangeAspect="1" noChangeArrowheads="1"/>
          </p:cNvPicPr>
          <p:nvPr/>
        </p:nvPicPr>
        <p:blipFill>
          <a:blip r:embed="rId4"/>
          <a:srcRect/>
          <a:stretch>
            <a:fillRect/>
          </a:stretch>
        </p:blipFill>
        <p:spPr bwMode="auto">
          <a:xfrm>
            <a:off x="5486400" y="4414837"/>
            <a:ext cx="3114610" cy="24431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Running the System</a:t>
            </a:r>
            <a:endParaRPr lang="en-US" dirty="0"/>
          </a:p>
        </p:txBody>
      </p:sp>
      <p:sp>
        <p:nvSpPr>
          <p:cNvPr id="5" name="Content Placeholder 4"/>
          <p:cNvSpPr>
            <a:spLocks noGrp="1"/>
          </p:cNvSpPr>
          <p:nvPr>
            <p:ph sz="half" idx="1"/>
          </p:nvPr>
        </p:nvSpPr>
        <p:spPr>
          <a:xfrm>
            <a:off x="457200" y="685800"/>
            <a:ext cx="4267200" cy="5334000"/>
          </a:xfrm>
        </p:spPr>
        <p:txBody>
          <a:bodyPr>
            <a:noAutofit/>
          </a:bodyPr>
          <a:lstStyle/>
          <a:p>
            <a:r>
              <a:rPr lang="en-GB" sz="1800" dirty="0" smtClean="0">
                <a:latin typeface="Arial" pitchFamily="34" charset="0"/>
                <a:cs typeface="Arial" pitchFamily="34" charset="0"/>
              </a:rPr>
              <a:t>Gas in fuel tank?  </a:t>
            </a:r>
            <a:r>
              <a:rPr lang="en-GB" sz="1800" b="1" dirty="0" smtClean="0">
                <a:latin typeface="Arial" pitchFamily="34" charset="0"/>
                <a:cs typeface="Arial" pitchFamily="34" charset="0"/>
              </a:rPr>
              <a:t>Yes</a:t>
            </a:r>
            <a:endParaRPr lang="en-GB" sz="1800" b="1" dirty="0" smtClean="0">
              <a:cs typeface="Times New Roman" pitchFamily="18" charset="0"/>
            </a:endParaRPr>
          </a:p>
          <a:p>
            <a:r>
              <a:rPr lang="en-GB" sz="1800" dirty="0" smtClean="0">
                <a:latin typeface="Arial" pitchFamily="34" charset="0"/>
                <a:cs typeface="Arial" pitchFamily="34" charset="0"/>
              </a:rPr>
              <a:t>Gas in </a:t>
            </a:r>
            <a:r>
              <a:rPr lang="en-GB" sz="1800" dirty="0" err="1" smtClean="0">
                <a:latin typeface="Arial" pitchFamily="34" charset="0"/>
                <a:cs typeface="Arial" pitchFamily="34" charset="0"/>
              </a:rPr>
              <a:t>carburetor</a:t>
            </a:r>
            <a:r>
              <a:rPr lang="en-GB" sz="1800" dirty="0" smtClean="0">
                <a:latin typeface="Arial" pitchFamily="34" charset="0"/>
                <a:cs typeface="Arial" pitchFamily="34" charset="0"/>
              </a:rPr>
              <a:t>?  </a:t>
            </a:r>
            <a:r>
              <a:rPr lang="en-GB" sz="1800" b="1" dirty="0" smtClean="0">
                <a:latin typeface="Arial" pitchFamily="34" charset="0"/>
                <a:cs typeface="Arial" pitchFamily="34" charset="0"/>
              </a:rPr>
              <a:t>Yes</a:t>
            </a:r>
            <a:endParaRPr lang="en-GB" sz="1800" b="1" dirty="0" smtClean="0">
              <a:cs typeface="Times New Roman" pitchFamily="18" charset="0"/>
            </a:endParaRPr>
          </a:p>
          <a:p>
            <a:r>
              <a:rPr lang="en-GB" sz="1800" dirty="0" smtClean="0">
                <a:latin typeface="Arial" pitchFamily="34" charset="0"/>
                <a:cs typeface="Arial" pitchFamily="34" charset="0"/>
              </a:rPr>
              <a:t>Engine will turn over?  </a:t>
            </a:r>
            <a:r>
              <a:rPr lang="en-GB" sz="1800" b="1" dirty="0" smtClean="0">
                <a:latin typeface="Arial" pitchFamily="34" charset="0"/>
                <a:cs typeface="Arial" pitchFamily="34" charset="0"/>
              </a:rPr>
              <a:t>Why</a:t>
            </a:r>
            <a:endParaRPr lang="en-GB" sz="1800" b="1" dirty="0" smtClean="0">
              <a:cs typeface="Times New Roman" pitchFamily="18" charset="0"/>
            </a:endParaRPr>
          </a:p>
          <a:p>
            <a:r>
              <a:rPr lang="en-GB" sz="1800" dirty="0" smtClean="0">
                <a:latin typeface="Arial" pitchFamily="34" charset="0"/>
                <a:cs typeface="Arial" pitchFamily="34" charset="0"/>
              </a:rPr>
              <a:t> </a:t>
            </a:r>
          </a:p>
          <a:p>
            <a:r>
              <a:rPr lang="en-GB" sz="1800" dirty="0" smtClean="0">
                <a:latin typeface="Arial" pitchFamily="34" charset="0"/>
                <a:cs typeface="Arial" pitchFamily="34" charset="0"/>
              </a:rPr>
              <a:t>It has been established that:</a:t>
            </a:r>
            <a:endParaRPr lang="en-GB" sz="1800" dirty="0" smtClean="0">
              <a:cs typeface="Times New Roman" pitchFamily="18" charset="0"/>
            </a:endParaRPr>
          </a:p>
          <a:p>
            <a:r>
              <a:rPr lang="en-GB" sz="1800" dirty="0" smtClean="0">
                <a:latin typeface="Arial" pitchFamily="34" charset="0"/>
                <a:cs typeface="Arial" pitchFamily="34" charset="0"/>
              </a:rPr>
              <a:t>1. The engine is getting gas, </a:t>
            </a:r>
            <a:endParaRPr lang="en-GB" sz="1800" dirty="0" smtClean="0">
              <a:cs typeface="Times New Roman" pitchFamily="18" charset="0"/>
            </a:endParaRPr>
          </a:p>
          <a:p>
            <a:r>
              <a:rPr lang="en-GB" sz="1800" dirty="0" smtClean="0">
                <a:latin typeface="Arial" pitchFamily="34" charset="0"/>
                <a:cs typeface="Arial" pitchFamily="34" charset="0"/>
              </a:rPr>
              <a:t>2. The engine will turn over,</a:t>
            </a:r>
            <a:endParaRPr lang="en-GB" sz="1800" dirty="0" smtClean="0">
              <a:cs typeface="Times New Roman" pitchFamily="18" charset="0"/>
            </a:endParaRPr>
          </a:p>
          <a:p>
            <a:r>
              <a:rPr lang="en-GB" sz="1800" dirty="0" smtClean="0">
                <a:latin typeface="Arial" pitchFamily="34" charset="0"/>
                <a:cs typeface="Arial" pitchFamily="34" charset="0"/>
              </a:rPr>
              <a:t>Then the problem is the spark plugs.</a:t>
            </a:r>
            <a:endParaRPr lang="en-GB" sz="1800" dirty="0" smtClean="0">
              <a:cs typeface="Times New Roman" pitchFamily="18" charset="0"/>
            </a:endParaRPr>
          </a:p>
          <a:p>
            <a:r>
              <a:rPr lang="en-GB" sz="1800" dirty="0" smtClean="0">
                <a:latin typeface="Arial" pitchFamily="34" charset="0"/>
                <a:cs typeface="Arial" pitchFamily="34" charset="0"/>
              </a:rPr>
              <a:t> </a:t>
            </a:r>
            <a:endParaRPr lang="en-GB" sz="1800" dirty="0" smtClean="0">
              <a:cs typeface="Times New Roman" pitchFamily="18" charset="0"/>
            </a:endParaRPr>
          </a:p>
          <a:p>
            <a:r>
              <a:rPr lang="en-GB" sz="1800" b="1" dirty="0" smtClean="0">
                <a:latin typeface="Arial" pitchFamily="34" charset="0"/>
                <a:cs typeface="Arial" pitchFamily="34" charset="0"/>
              </a:rPr>
              <a:t>How the engine is getting gas</a:t>
            </a:r>
            <a:endParaRPr lang="en-GB" sz="1800" b="1" dirty="0" smtClean="0">
              <a:cs typeface="Times New Roman" pitchFamily="18" charset="0"/>
            </a:endParaRPr>
          </a:p>
          <a:p>
            <a:r>
              <a:rPr lang="en-GB" sz="1800" dirty="0" smtClean="0">
                <a:latin typeface="Arial" pitchFamily="34" charset="0"/>
                <a:cs typeface="Arial" pitchFamily="34" charset="0"/>
              </a:rPr>
              <a:t> This follows from rule 4:</a:t>
            </a:r>
            <a:endParaRPr lang="en-GB" sz="1800" dirty="0" smtClean="0">
              <a:cs typeface="Times New Roman" pitchFamily="18" charset="0"/>
            </a:endParaRPr>
          </a:p>
          <a:p>
            <a:r>
              <a:rPr lang="en-GB" sz="1800" b="1" dirty="0" smtClean="0">
                <a:latin typeface="Arial" pitchFamily="34" charset="0"/>
                <a:cs typeface="Arial" pitchFamily="34" charset="0"/>
              </a:rPr>
              <a:t>If </a:t>
            </a:r>
            <a:r>
              <a:rPr lang="en-GB" sz="1800" dirty="0" smtClean="0">
                <a:latin typeface="Arial" pitchFamily="34" charset="0"/>
                <a:cs typeface="Arial" pitchFamily="34" charset="0"/>
              </a:rPr>
              <a:t>gas in fuel tank, and</a:t>
            </a:r>
            <a:endParaRPr lang="en-GB" sz="1800" dirty="0" smtClean="0">
              <a:cs typeface="Times New Roman" pitchFamily="18" charset="0"/>
            </a:endParaRPr>
          </a:p>
          <a:p>
            <a:r>
              <a:rPr lang="en-GB" sz="1800" dirty="0" smtClean="0">
                <a:latin typeface="Arial" pitchFamily="34" charset="0"/>
                <a:cs typeface="Arial" pitchFamily="34" charset="0"/>
              </a:rPr>
              <a:t>gas in </a:t>
            </a:r>
            <a:r>
              <a:rPr lang="en-GB" sz="1800" dirty="0" err="1" smtClean="0">
                <a:latin typeface="Arial" pitchFamily="34" charset="0"/>
                <a:cs typeface="Arial" pitchFamily="34" charset="0"/>
              </a:rPr>
              <a:t>carburetor</a:t>
            </a:r>
            <a:endParaRPr lang="en-GB" sz="1800" dirty="0" smtClean="0">
              <a:cs typeface="Times New Roman" pitchFamily="18" charset="0"/>
            </a:endParaRPr>
          </a:p>
          <a:p>
            <a:r>
              <a:rPr lang="en-GB" sz="1800" b="1" dirty="0" smtClean="0">
                <a:latin typeface="Arial" pitchFamily="34" charset="0"/>
                <a:cs typeface="Arial" pitchFamily="34" charset="0"/>
              </a:rPr>
              <a:t>then </a:t>
            </a:r>
            <a:r>
              <a:rPr lang="en-GB" sz="1800" dirty="0" smtClean="0">
                <a:latin typeface="Arial" pitchFamily="34" charset="0"/>
                <a:cs typeface="Arial" pitchFamily="34" charset="0"/>
              </a:rPr>
              <a:t>engine is getting gas.</a:t>
            </a:r>
            <a:endParaRPr lang="en-GB" sz="1800" dirty="0" smtClean="0">
              <a:cs typeface="Times New Roman" pitchFamily="18" charset="0"/>
            </a:endParaRPr>
          </a:p>
          <a:p>
            <a:r>
              <a:rPr lang="en-GB" sz="1800" dirty="0" smtClean="0">
                <a:latin typeface="Arial" pitchFamily="34" charset="0"/>
                <a:cs typeface="Arial" pitchFamily="34" charset="0"/>
              </a:rPr>
              <a:t>gas in fuel tank was given by the user</a:t>
            </a:r>
            <a:endParaRPr lang="en-GB" sz="1800" dirty="0" smtClean="0">
              <a:cs typeface="Times New Roman" pitchFamily="18" charset="0"/>
            </a:endParaRPr>
          </a:p>
          <a:p>
            <a:r>
              <a:rPr lang="en-GB" sz="1800" dirty="0" smtClean="0">
                <a:latin typeface="Arial" pitchFamily="34" charset="0"/>
                <a:cs typeface="Arial" pitchFamily="34" charset="0"/>
              </a:rPr>
              <a:t>gas in </a:t>
            </a:r>
            <a:r>
              <a:rPr lang="en-GB" sz="1800" dirty="0" err="1" smtClean="0">
                <a:latin typeface="Arial" pitchFamily="34" charset="0"/>
                <a:cs typeface="Arial" pitchFamily="34" charset="0"/>
              </a:rPr>
              <a:t>carburetor</a:t>
            </a:r>
            <a:r>
              <a:rPr lang="en-GB" sz="1800" dirty="0" smtClean="0">
                <a:latin typeface="Arial" pitchFamily="34" charset="0"/>
                <a:cs typeface="Arial" pitchFamily="34" charset="0"/>
              </a:rPr>
              <a:t> was given by the user</a:t>
            </a:r>
            <a:endParaRPr lang="en-GB" sz="1800" dirty="0">
              <a:cs typeface="Times New Roman" pitchFamily="18" charset="0"/>
            </a:endParaRPr>
          </a:p>
        </p:txBody>
      </p:sp>
      <p:sp>
        <p:nvSpPr>
          <p:cNvPr id="7" name="TextBox 6"/>
          <p:cNvSpPr txBox="1"/>
          <p:nvPr/>
        </p:nvSpPr>
        <p:spPr>
          <a:xfrm>
            <a:off x="4648200" y="1010245"/>
            <a:ext cx="4343400" cy="5847755"/>
          </a:xfrm>
          <a:prstGeom prst="rect">
            <a:avLst/>
          </a:prstGeom>
          <a:noFill/>
        </p:spPr>
        <p:txBody>
          <a:bodyPr wrap="square" rtlCol="0">
            <a:spAutoFit/>
          </a:bodyPr>
          <a:lstStyle/>
          <a:p>
            <a:r>
              <a:rPr lang="en-US" sz="2200" dirty="0" smtClean="0">
                <a:latin typeface="Times New Roman" pitchFamily="18" charset="0"/>
                <a:cs typeface="Times New Roman" pitchFamily="18" charset="0"/>
              </a:rPr>
              <a:t>Here, we see a session</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system is trying to match a rule by asking questions pertaining to the conditions</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user may ask “why” in response to a</a:t>
            </a:r>
          </a:p>
          <a:p>
            <a:r>
              <a:rPr lang="en-US" sz="2200" dirty="0" smtClean="0">
                <a:latin typeface="Times New Roman" pitchFamily="18" charset="0"/>
                <a:cs typeface="Times New Roman" pitchFamily="18" charset="0"/>
              </a:rPr>
              <a:t>question to find out why the system is asking that question – that is, what information is the system working on and why is it important?  </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system responds by displaying the rule</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in an English-like way and what it is trying to establish at this point in time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as an </a:t>
            </a:r>
            <a:r>
              <a:rPr lang="en-US" dirty="0" err="1" smtClean="0"/>
              <a:t>And/Or</a:t>
            </a:r>
            <a:r>
              <a:rPr lang="en-US" dirty="0" smtClean="0"/>
              <a:t> Graph</a:t>
            </a:r>
            <a:endParaRPr lang="en-US" dirty="0"/>
          </a:p>
        </p:txBody>
      </p:sp>
      <p:sp>
        <p:nvSpPr>
          <p:cNvPr id="3" name="Content Placeholder 2"/>
          <p:cNvSpPr>
            <a:spLocks noGrp="1"/>
          </p:cNvSpPr>
          <p:nvPr>
            <p:ph sz="half" idx="1"/>
          </p:nvPr>
        </p:nvSpPr>
        <p:spPr>
          <a:xfrm>
            <a:off x="152400" y="1295400"/>
            <a:ext cx="3810000" cy="5348288"/>
          </a:xfrm>
        </p:spPr>
        <p:txBody>
          <a:bodyPr>
            <a:normAutofit fontScale="85000" lnSpcReduction="10000"/>
          </a:bodyPr>
          <a:lstStyle/>
          <a:p>
            <a:r>
              <a:rPr lang="en-US" dirty="0" smtClean="0"/>
              <a:t>We segment the rules into classifications</a:t>
            </a:r>
          </a:p>
          <a:p>
            <a:r>
              <a:rPr lang="en-US" dirty="0" smtClean="0"/>
              <a:t>If the rule(s) of a node is(are) true, then descend that branch</a:t>
            </a:r>
          </a:p>
          <a:p>
            <a:r>
              <a:rPr lang="en-US" dirty="0" smtClean="0"/>
              <a:t>If not, prune away that branch</a:t>
            </a:r>
          </a:p>
          <a:p>
            <a:r>
              <a:rPr lang="en-US" dirty="0" smtClean="0"/>
              <a:t>This allows us to focus only on the relevant rules rather than re-examining all of the rules in every iteration of the rule-based algorithm</a:t>
            </a:r>
          </a:p>
          <a:p>
            <a:r>
              <a:rPr lang="en-US" dirty="0" smtClean="0"/>
              <a:t>Left nodes are diagnostic conclusions</a:t>
            </a:r>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600200"/>
            <a:ext cx="5181600" cy="504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0734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28600"/>
            <a:ext cx="8229600" cy="1143000"/>
          </a:xfrm>
        </p:spPr>
        <p:txBody>
          <a:bodyPr/>
          <a:lstStyle/>
          <a:p>
            <a:r>
              <a:rPr lang="en-US" dirty="0" smtClean="0"/>
              <a:t>Data-Driven vs. Goal-Driven</a:t>
            </a:r>
            <a:endParaRPr lang="en-US" dirty="0"/>
          </a:p>
        </p:txBody>
      </p:sp>
      <p:sp>
        <p:nvSpPr>
          <p:cNvPr id="6" name="Content Placeholder 5"/>
          <p:cNvSpPr>
            <a:spLocks noGrp="1"/>
          </p:cNvSpPr>
          <p:nvPr>
            <p:ph idx="1"/>
          </p:nvPr>
        </p:nvSpPr>
        <p:spPr>
          <a:xfrm>
            <a:off x="228600" y="685800"/>
            <a:ext cx="8686800" cy="6172200"/>
          </a:xfrm>
        </p:spPr>
        <p:txBody>
          <a:bodyPr>
            <a:normAutofit fontScale="85000" lnSpcReduction="10000"/>
          </a:bodyPr>
          <a:lstStyle/>
          <a:p>
            <a:r>
              <a:rPr lang="en-US" dirty="0" smtClean="0"/>
              <a:t>Most diagnostic systems take a data-driven approach</a:t>
            </a:r>
          </a:p>
          <a:p>
            <a:pPr lvl="1"/>
            <a:r>
              <a:rPr lang="en-US" dirty="0" smtClean="0"/>
              <a:t>start with the known data (observations, symptoms) and chain through the rules to conclusions – what caused those symptoms?</a:t>
            </a:r>
          </a:p>
          <a:p>
            <a:pPr lvl="2"/>
            <a:r>
              <a:rPr lang="en-US" dirty="0" err="1" smtClean="0"/>
              <a:t>Mycin</a:t>
            </a:r>
            <a:r>
              <a:rPr lang="en-US" dirty="0" smtClean="0"/>
              <a:t> is an exception, it performed Goal-driven reasoning with the goal of treating an illness, so the main goals were diagnose and treat, but we won’t worry about that</a:t>
            </a:r>
          </a:p>
          <a:p>
            <a:r>
              <a:rPr lang="en-US" dirty="0" smtClean="0"/>
              <a:t>Planning is often a goal-driven approach</a:t>
            </a:r>
          </a:p>
          <a:p>
            <a:pPr lvl="1"/>
            <a:r>
              <a:rPr lang="en-US" dirty="0" smtClean="0"/>
              <a:t>start with the goals (what are trying to plan or design?) and then select rules to help us select the actual plan steps or design components, and then configure them always working from larger concepts to more specific components/steps</a:t>
            </a:r>
          </a:p>
          <a:p>
            <a:pPr lvl="2"/>
            <a:r>
              <a:rPr lang="en-US" dirty="0" smtClean="0"/>
              <a:t>R1/XCON is an exception being data-driven by starting with the data – the user specs</a:t>
            </a:r>
          </a:p>
          <a:p>
            <a:r>
              <a:rPr lang="en-US" dirty="0" smtClean="0"/>
              <a:t>So, in general, we will use data-driven for problems that start with data (diagnosis, interpretation) and goal-driven for problems that start with goals (planning, design)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Rule-based Control</a:t>
            </a:r>
            <a:endParaRPr lang="en-US" dirty="0"/>
          </a:p>
        </p:txBody>
      </p:sp>
      <p:sp>
        <p:nvSpPr>
          <p:cNvPr id="3" name="Content Placeholder 2"/>
          <p:cNvSpPr>
            <a:spLocks noGrp="1"/>
          </p:cNvSpPr>
          <p:nvPr>
            <p:ph idx="1"/>
          </p:nvPr>
        </p:nvSpPr>
        <p:spPr>
          <a:xfrm>
            <a:off x="304800" y="685800"/>
            <a:ext cx="8610600" cy="6172200"/>
          </a:xfrm>
        </p:spPr>
        <p:txBody>
          <a:bodyPr>
            <a:normAutofit fontScale="85000" lnSpcReduction="10000"/>
          </a:bodyPr>
          <a:lstStyle/>
          <a:p>
            <a:r>
              <a:rPr lang="en-US" dirty="0" smtClean="0"/>
              <a:t>The simple Rule-based system relies solely on a conflict resolution strategy for control, this may not be sufficient and may not adequately mimic the expert problem solver</a:t>
            </a:r>
          </a:p>
          <a:p>
            <a:pPr lvl="1"/>
            <a:r>
              <a:rPr lang="en-US" dirty="0" smtClean="0"/>
              <a:t>the best idea is to break the problem into phases and have rule groupings that model this</a:t>
            </a:r>
          </a:p>
          <a:p>
            <a:pPr lvl="2"/>
            <a:r>
              <a:rPr lang="en-US" dirty="0" smtClean="0"/>
              <a:t>in a diagnostic situation, it might be</a:t>
            </a:r>
          </a:p>
          <a:p>
            <a:pPr lvl="3"/>
            <a:r>
              <a:rPr lang="en-US" dirty="0" smtClean="0"/>
              <a:t>data gathering and completion</a:t>
            </a:r>
          </a:p>
          <a:p>
            <a:pPr lvl="3"/>
            <a:r>
              <a:rPr lang="en-US" dirty="0" smtClean="0"/>
              <a:t>initial </a:t>
            </a:r>
            <a:r>
              <a:rPr lang="en-US" dirty="0" err="1" smtClean="0"/>
              <a:t>hypothesization</a:t>
            </a:r>
            <a:endParaRPr lang="en-US" dirty="0" smtClean="0"/>
          </a:p>
          <a:p>
            <a:pPr lvl="3"/>
            <a:r>
              <a:rPr lang="en-US" dirty="0" smtClean="0"/>
              <a:t>further test ordering</a:t>
            </a:r>
          </a:p>
          <a:p>
            <a:pPr lvl="3"/>
            <a:r>
              <a:rPr lang="en-US" dirty="0" smtClean="0"/>
              <a:t>hypothesis refinement and confirmation</a:t>
            </a:r>
          </a:p>
          <a:p>
            <a:pPr lvl="3"/>
            <a:r>
              <a:rPr lang="en-US" dirty="0" smtClean="0"/>
              <a:t>treatment</a:t>
            </a:r>
          </a:p>
          <a:p>
            <a:pPr lvl="1"/>
            <a:r>
              <a:rPr lang="en-US" dirty="0" err="1" smtClean="0"/>
              <a:t>Mycin</a:t>
            </a:r>
            <a:r>
              <a:rPr lang="en-US" dirty="0" smtClean="0"/>
              <a:t> had phases like this, but were implicitly posed by organizing rules so that the system would not move on until a rule had stated that the current phase was over</a:t>
            </a:r>
          </a:p>
          <a:p>
            <a:pPr lvl="2"/>
            <a:r>
              <a:rPr lang="en-US" dirty="0" smtClean="0"/>
              <a:t>we might want to have rules that reason over the status of the problem and then shift the focus to a subset of rules within that focus – but when does the system apply this “</a:t>
            </a:r>
            <a:r>
              <a:rPr lang="en-US" dirty="0" err="1" smtClean="0"/>
              <a:t>metaknowledge</a:t>
            </a:r>
            <a:r>
              <a:rPr lang="en-US" dirty="0" smtClean="0"/>
              <a:t>” versus working within the current focus?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Alternatives to Rules</a:t>
            </a:r>
            <a:endParaRPr lang="en-US" dirty="0"/>
          </a:p>
        </p:txBody>
      </p:sp>
      <p:sp>
        <p:nvSpPr>
          <p:cNvPr id="3" name="Content Placeholder 2"/>
          <p:cNvSpPr>
            <a:spLocks noGrp="1"/>
          </p:cNvSpPr>
          <p:nvPr>
            <p:ph idx="1"/>
          </p:nvPr>
        </p:nvSpPr>
        <p:spPr>
          <a:xfrm>
            <a:off x="228600" y="533400"/>
            <a:ext cx="8763000" cy="6324600"/>
          </a:xfrm>
        </p:spPr>
        <p:txBody>
          <a:bodyPr>
            <a:normAutofit fontScale="92500" lnSpcReduction="20000"/>
          </a:bodyPr>
          <a:lstStyle/>
          <a:p>
            <a:r>
              <a:rPr lang="en-US" sz="2600" dirty="0" smtClean="0"/>
              <a:t>Rule-base is the only one way to implement a diagnostic </a:t>
            </a:r>
            <a:r>
              <a:rPr lang="en-US" sz="2600" dirty="0" err="1" smtClean="0"/>
              <a:t>reasoner</a:t>
            </a:r>
            <a:endParaRPr lang="en-US" sz="2600" dirty="0" smtClean="0"/>
          </a:p>
          <a:p>
            <a:pPr lvl="1"/>
            <a:r>
              <a:rPr lang="en-US" sz="2400" dirty="0" smtClean="0"/>
              <a:t>most diagnostic </a:t>
            </a:r>
            <a:r>
              <a:rPr lang="en-US" sz="2400" dirty="0" err="1" smtClean="0"/>
              <a:t>reasoners</a:t>
            </a:r>
            <a:r>
              <a:rPr lang="en-US" sz="2400" dirty="0" smtClean="0"/>
              <a:t> will contain rules, but they do not have to be constructed solely of rules</a:t>
            </a:r>
          </a:p>
          <a:p>
            <a:r>
              <a:rPr lang="en-US" sz="2600" dirty="0" smtClean="0"/>
              <a:t>Object (frame) approach</a:t>
            </a:r>
          </a:p>
          <a:p>
            <a:pPr lvl="1"/>
            <a:r>
              <a:rPr lang="en-US" sz="2400" dirty="0" smtClean="0"/>
              <a:t>PUFF – to diagnose pulmonary disorders, each disorder was represented as an object and organized in a hierarchy – each frame had rules to determine that particular disorder’s relevance (ask these questions and if the answers are as expected, continue down that branch of the class hierarchy)</a:t>
            </a:r>
          </a:p>
          <a:p>
            <a:r>
              <a:rPr lang="en-US" sz="2600" dirty="0" smtClean="0"/>
              <a:t>Classification</a:t>
            </a:r>
          </a:p>
          <a:p>
            <a:pPr lvl="1"/>
            <a:r>
              <a:rPr lang="en-US" sz="2400" dirty="0"/>
              <a:t>o</a:t>
            </a:r>
            <a:r>
              <a:rPr lang="en-US" sz="2400" dirty="0" smtClean="0"/>
              <a:t>rganize diagnostic categories as nodes in a hierarchy</a:t>
            </a:r>
          </a:p>
          <a:p>
            <a:pPr lvl="1"/>
            <a:r>
              <a:rPr lang="en-US" sz="2400" dirty="0"/>
              <a:t>a</a:t>
            </a:r>
            <a:r>
              <a:rPr lang="en-US" sz="2400" dirty="0" smtClean="0"/>
              <a:t>ssociate with each node the questions necessary to establish that category</a:t>
            </a:r>
          </a:p>
          <a:p>
            <a:pPr lvl="1"/>
            <a:r>
              <a:rPr lang="en-US" sz="2400" dirty="0" smtClean="0"/>
              <a:t>perform a top-down search, pruning away categories and their subtrees that cannot be established</a:t>
            </a:r>
          </a:p>
          <a:p>
            <a:pPr lvl="2"/>
            <a:r>
              <a:rPr lang="en-US" sz="2000" dirty="0" smtClean="0"/>
              <a:t>heuristic classification, hierarchical classification</a:t>
            </a:r>
          </a:p>
          <a:p>
            <a:r>
              <a:rPr lang="en-US" sz="2600" dirty="0" smtClean="0"/>
              <a:t>Decision trees</a:t>
            </a:r>
          </a:p>
          <a:p>
            <a:pPr lvl="1"/>
            <a:r>
              <a:rPr lang="en-US" sz="2400" dirty="0" smtClean="0"/>
              <a:t>diagnostic categories are leaf nodes of a tree, each interior node is a decision made based on the response of a question (e.g., “does the motor start?”, “do the lights come on?”</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Puff Detail</a:t>
            </a:r>
            <a:endParaRPr lang="en-US" dirty="0"/>
          </a:p>
        </p:txBody>
      </p:sp>
      <p:pic>
        <p:nvPicPr>
          <p:cNvPr id="4"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r="5197"/>
          <a:stretch/>
        </p:blipFill>
        <p:spPr bwMode="auto">
          <a:xfrm>
            <a:off x="63832" y="914400"/>
            <a:ext cx="4812968"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876800" y="1143000"/>
            <a:ext cx="4460837" cy="5632311"/>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Sample rule (RULE31)</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a:t>
            </a:r>
          </a:p>
          <a:p>
            <a:r>
              <a:rPr lang="en-US" dirty="0">
                <a:latin typeface="Times New Roman" panose="02020603050405020304" pitchFamily="18" charset="0"/>
                <a:cs typeface="Times New Roman" panose="02020603050405020304" pitchFamily="18" charset="0"/>
              </a:rPr>
              <a:t>1. The severity of obstructive airways</a:t>
            </a:r>
          </a:p>
          <a:p>
            <a:r>
              <a:rPr lang="en-US" dirty="0">
                <a:latin typeface="Times New Roman" panose="02020603050405020304" pitchFamily="18" charset="0"/>
                <a:cs typeface="Times New Roman" panose="02020603050405020304" pitchFamily="18" charset="0"/>
              </a:rPr>
              <a:t>disease of the patient is greater than or equal</a:t>
            </a:r>
          </a:p>
          <a:p>
            <a:r>
              <a:rPr lang="en-US" dirty="0">
                <a:latin typeface="Times New Roman" panose="02020603050405020304" pitchFamily="18" charset="0"/>
                <a:cs typeface="Times New Roman" panose="02020603050405020304" pitchFamily="18" charset="0"/>
              </a:rPr>
              <a:t>to mild, and</a:t>
            </a:r>
          </a:p>
          <a:p>
            <a:r>
              <a:rPr lang="en-US" dirty="0">
                <a:latin typeface="Times New Roman" panose="02020603050405020304" pitchFamily="18" charset="0"/>
                <a:cs typeface="Times New Roman" panose="02020603050405020304" pitchFamily="18" charset="0"/>
              </a:rPr>
              <a:t>2. the degree of diffusion defect of the</a:t>
            </a:r>
          </a:p>
          <a:p>
            <a:r>
              <a:rPr lang="en-US" dirty="0">
                <a:latin typeface="Times New Roman" panose="02020603050405020304" pitchFamily="18" charset="0"/>
                <a:cs typeface="Times New Roman" panose="02020603050405020304" pitchFamily="18" charset="0"/>
              </a:rPr>
              <a:t>patient is greater than or equal to mild, and</a:t>
            </a:r>
          </a:p>
          <a:p>
            <a:r>
              <a:rPr lang="en-US" dirty="0">
                <a:latin typeface="Times New Roman" panose="02020603050405020304" pitchFamily="18" charset="0"/>
                <a:cs typeface="Times New Roman" panose="02020603050405020304" pitchFamily="18" charset="0"/>
              </a:rPr>
              <a:t>3. the TLC observed/predicted of the patient</a:t>
            </a:r>
          </a:p>
          <a:p>
            <a:r>
              <a:rPr lang="en-US" dirty="0">
                <a:latin typeface="Times New Roman" panose="02020603050405020304" pitchFamily="18" charset="0"/>
                <a:cs typeface="Times New Roman" panose="02020603050405020304" pitchFamily="18" charset="0"/>
              </a:rPr>
              <a:t>is greater than or equal to 110, and</a:t>
            </a:r>
          </a:p>
          <a:p>
            <a:r>
              <a:rPr lang="en-US" dirty="0">
                <a:latin typeface="Times New Roman" panose="02020603050405020304" pitchFamily="18" charset="0"/>
                <a:cs typeface="Times New Roman" panose="02020603050405020304" pitchFamily="18" charset="0"/>
              </a:rPr>
              <a:t>4. the observed/predicted difference in</a:t>
            </a:r>
          </a:p>
          <a:p>
            <a:r>
              <a:rPr lang="en-US" dirty="0">
                <a:latin typeface="Times New Roman" panose="02020603050405020304" pitchFamily="18" charset="0"/>
                <a:cs typeface="Times New Roman" panose="02020603050405020304" pitchFamily="18" charset="0"/>
              </a:rPr>
              <a:t>RV/TLC of the patient is greater than or</a:t>
            </a:r>
          </a:p>
          <a:p>
            <a:r>
              <a:rPr lang="en-US" dirty="0">
                <a:latin typeface="Times New Roman" panose="02020603050405020304" pitchFamily="18" charset="0"/>
                <a:cs typeface="Times New Roman" panose="02020603050405020304" pitchFamily="18" charset="0"/>
              </a:rPr>
              <a:t>equal to 10</a:t>
            </a:r>
          </a:p>
          <a:p>
            <a:r>
              <a:rPr lang="en-US" dirty="0">
                <a:latin typeface="Times New Roman" panose="02020603050405020304" pitchFamily="18" charset="0"/>
                <a:cs typeface="Times New Roman" panose="02020603050405020304" pitchFamily="18" charset="0"/>
              </a:rPr>
              <a:t>THEN:</a:t>
            </a:r>
          </a:p>
          <a:p>
            <a:r>
              <a:rPr lang="en-US" dirty="0">
                <a:latin typeface="Times New Roman" panose="02020603050405020304" pitchFamily="18" charset="0"/>
                <a:cs typeface="Times New Roman" panose="02020603050405020304" pitchFamily="18" charset="0"/>
              </a:rPr>
              <a:t>1. There is strongly suggestive evidence</a:t>
            </a:r>
          </a:p>
          <a:p>
            <a:r>
              <a:rPr lang="en-US" dirty="0">
                <a:latin typeface="Times New Roman" panose="02020603050405020304" pitchFamily="18" charset="0"/>
                <a:cs typeface="Times New Roman" panose="02020603050405020304" pitchFamily="18" charset="0"/>
              </a:rPr>
              <a:t>(0.9) that the subtype of obstructive airways</a:t>
            </a:r>
          </a:p>
          <a:p>
            <a:r>
              <a:rPr lang="en-US" dirty="0">
                <a:latin typeface="Times New Roman" panose="02020603050405020304" pitchFamily="18" charset="0"/>
                <a:cs typeface="Times New Roman" panose="02020603050405020304" pitchFamily="18" charset="0"/>
              </a:rPr>
              <a:t>disease is emphysema, and</a:t>
            </a:r>
          </a:p>
          <a:p>
            <a:r>
              <a:rPr lang="en-US" dirty="0">
                <a:latin typeface="Times New Roman" panose="02020603050405020304" pitchFamily="18" charset="0"/>
                <a:cs typeface="Times New Roman" panose="02020603050405020304" pitchFamily="18" charset="0"/>
              </a:rPr>
              <a:t>2. It is definite (1.0) that "OAD, Diffusion</a:t>
            </a:r>
          </a:p>
          <a:p>
            <a:r>
              <a:rPr lang="en-US" dirty="0">
                <a:latin typeface="Times New Roman" panose="02020603050405020304" pitchFamily="18" charset="0"/>
                <a:cs typeface="Times New Roman" panose="02020603050405020304" pitchFamily="18" charset="0"/>
              </a:rPr>
              <a:t>Defect, elevated TLC, and elevated RV</a:t>
            </a:r>
          </a:p>
          <a:p>
            <a:r>
              <a:rPr lang="en-US" dirty="0">
                <a:latin typeface="Times New Roman" panose="02020603050405020304" pitchFamily="18" charset="0"/>
                <a:cs typeface="Times New Roman" panose="02020603050405020304" pitchFamily="18" charset="0"/>
              </a:rPr>
              <a:t>together indicate emphysema" is one of the</a:t>
            </a:r>
          </a:p>
          <a:p>
            <a:r>
              <a:rPr lang="en-US" dirty="0">
                <a:latin typeface="Times New Roman" panose="02020603050405020304" pitchFamily="18" charset="0"/>
                <a:cs typeface="Times New Roman" panose="02020603050405020304" pitchFamily="18" charset="0"/>
              </a:rPr>
              <a:t>findings</a:t>
            </a:r>
          </a:p>
        </p:txBody>
      </p:sp>
      <p:sp>
        <p:nvSpPr>
          <p:cNvPr id="6" name="TextBox 5"/>
          <p:cNvSpPr txBox="1"/>
          <p:nvPr/>
        </p:nvSpPr>
        <p:spPr>
          <a:xfrm>
            <a:off x="222745" y="4343400"/>
            <a:ext cx="4495141" cy="2462213"/>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Originally built using E-</a:t>
            </a:r>
            <a:r>
              <a:rPr lang="en-US" sz="2200" dirty="0" err="1" smtClean="0">
                <a:latin typeface="Times New Roman" panose="02020603050405020304" pitchFamily="18" charset="0"/>
                <a:cs typeface="Times New Roman" panose="02020603050405020304" pitchFamily="18" charset="0"/>
              </a:rPr>
              <a:t>Mycin</a:t>
            </a:r>
            <a:r>
              <a:rPr lang="en-US" sz="2200" dirty="0" smtClean="0">
                <a:latin typeface="Times New Roman" panose="02020603050405020304" pitchFamily="18" charset="0"/>
                <a:cs typeface="Times New Roman" panose="02020603050405020304" pitchFamily="18" charset="0"/>
              </a:rPr>
              <a:t>, it was</a:t>
            </a:r>
          </a:p>
          <a:p>
            <a:r>
              <a:rPr lang="en-US" sz="2200" dirty="0" smtClean="0">
                <a:latin typeface="Times New Roman" panose="02020603050405020304" pitchFamily="18" charset="0"/>
                <a:cs typeface="Times New Roman" panose="02020603050405020304" pitchFamily="18" charset="0"/>
              </a:rPr>
              <a:t>re-implemented as Centaur using</a:t>
            </a:r>
          </a:p>
          <a:p>
            <a:r>
              <a:rPr lang="en-US" sz="2200" dirty="0" smtClean="0">
                <a:latin typeface="Times New Roman" panose="02020603050405020304" pitchFamily="18" charset="0"/>
                <a:cs typeface="Times New Roman" panose="02020603050405020304" pitchFamily="18" charset="0"/>
              </a:rPr>
              <a:t>a frame-based implementation with</a:t>
            </a:r>
          </a:p>
          <a:p>
            <a:r>
              <a:rPr lang="en-US" sz="2200" dirty="0" smtClean="0">
                <a:latin typeface="Times New Roman" panose="02020603050405020304" pitchFamily="18" charset="0"/>
                <a:cs typeface="Times New Roman" panose="02020603050405020304" pitchFamily="18" charset="0"/>
              </a:rPr>
              <a:t>rules embedded into frames</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approach is known as</a:t>
            </a:r>
          </a:p>
          <a:p>
            <a:r>
              <a:rPr lang="en-US" sz="2200" dirty="0" smtClean="0">
                <a:latin typeface="Times New Roman" panose="02020603050405020304" pitchFamily="18" charset="0"/>
                <a:cs typeface="Times New Roman" panose="02020603050405020304" pitchFamily="18" charset="0"/>
              </a:rPr>
              <a:t>hierarchical hypothesize and test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38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Hierarchical Classification Ex.</a:t>
            </a: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838200"/>
            <a:ext cx="8458200"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688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fontScale="90000"/>
          </a:bodyPr>
          <a:lstStyle/>
          <a:p>
            <a:r>
              <a:rPr lang="en-US" dirty="0" smtClean="0"/>
              <a:t>Knowledge Acquisition and Modeling</a:t>
            </a:r>
            <a:endParaRPr lang="en-US" dirty="0"/>
          </a:p>
        </p:txBody>
      </p:sp>
      <p:sp>
        <p:nvSpPr>
          <p:cNvPr id="3" name="Content Placeholder 2"/>
          <p:cNvSpPr>
            <a:spLocks noGrp="1"/>
          </p:cNvSpPr>
          <p:nvPr>
            <p:ph idx="1"/>
          </p:nvPr>
        </p:nvSpPr>
        <p:spPr>
          <a:xfrm>
            <a:off x="228600" y="838200"/>
            <a:ext cx="8686800" cy="5791200"/>
          </a:xfrm>
        </p:spPr>
        <p:txBody>
          <a:bodyPr>
            <a:normAutofit fontScale="77500" lnSpcReduction="20000"/>
          </a:bodyPr>
          <a:lstStyle/>
          <a:p>
            <a:r>
              <a:rPr lang="en-US" dirty="0" smtClean="0"/>
              <a:t>ES construction used to be a trial-and-error sort of approach with the KEs</a:t>
            </a:r>
          </a:p>
          <a:p>
            <a:pPr lvl="1"/>
            <a:r>
              <a:rPr lang="en-US" dirty="0" smtClean="0"/>
              <a:t>once they had knowledge from the experts, they would fill in their KB and test it out</a:t>
            </a:r>
          </a:p>
          <a:p>
            <a:r>
              <a:rPr lang="en-US" dirty="0" smtClean="0"/>
              <a:t>By the end of the 80s, it was discovered that creating an actual domain model was the way to go – build a model of the knowledge before implementing anything</a:t>
            </a:r>
          </a:p>
          <a:p>
            <a:r>
              <a:rPr lang="en-US" dirty="0" smtClean="0"/>
              <a:t>A model might be </a:t>
            </a:r>
          </a:p>
          <a:p>
            <a:pPr lvl="1"/>
            <a:r>
              <a:rPr lang="en-US" dirty="0" smtClean="0"/>
              <a:t>a dependency graph of what can cause what to happen</a:t>
            </a:r>
          </a:p>
          <a:p>
            <a:pPr lvl="1"/>
            <a:r>
              <a:rPr lang="en-US" dirty="0" smtClean="0"/>
              <a:t>or an associational model which is a collection of malfunctions and the manifestations we would expect to see from those malfunctions</a:t>
            </a:r>
          </a:p>
          <a:p>
            <a:pPr lvl="1"/>
            <a:r>
              <a:rPr lang="en-US" dirty="0" smtClean="0"/>
              <a:t>or a functional model where component parts are enumerated and described by function and behavior</a:t>
            </a:r>
          </a:p>
          <a:p>
            <a:r>
              <a:rPr lang="en-US" dirty="0" smtClean="0"/>
              <a:t>The emphasis changed to knowledge acquisition tools (KADS)</a:t>
            </a:r>
          </a:p>
          <a:p>
            <a:pPr lvl="1"/>
            <a:r>
              <a:rPr lang="en-US" dirty="0" smtClean="0"/>
              <a:t>domain experts enter their knowledge as a graphical model that contains the component parts of the item being diagnosed/designed, their functions, and rules for deciding how to diagnose or design each one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KBE Cycle with KADS</a:t>
            </a:r>
            <a:endParaRPr lang="en-US" dirty="0"/>
          </a:p>
        </p:txBody>
      </p:sp>
      <p:sp>
        <p:nvSpPr>
          <p:cNvPr id="3" name="Content Placeholder 2"/>
          <p:cNvSpPr>
            <a:spLocks noGrp="1"/>
          </p:cNvSpPr>
          <p:nvPr>
            <p:ph idx="1"/>
          </p:nvPr>
        </p:nvSpPr>
        <p:spPr>
          <a:xfrm>
            <a:off x="7010400" y="838200"/>
            <a:ext cx="2133600" cy="6019800"/>
          </a:xfrm>
        </p:spPr>
        <p:txBody>
          <a:bodyPr>
            <a:normAutofit fontScale="70000" lnSpcReduction="20000"/>
          </a:bodyPr>
          <a:lstStyle/>
          <a:p>
            <a:r>
              <a:rPr lang="en-US" dirty="0" smtClean="0"/>
              <a:t>Expert provides the model through KADS approach</a:t>
            </a:r>
          </a:p>
          <a:p>
            <a:r>
              <a:rPr lang="en-US" dirty="0" smtClean="0"/>
              <a:t>KE builds KB based on domain model</a:t>
            </a:r>
          </a:p>
          <a:p>
            <a:r>
              <a:rPr lang="en-US" dirty="0" smtClean="0"/>
              <a:t>Inference engine may be “off the shelf” or tailor-made or some combination based on choice of KE</a:t>
            </a:r>
            <a:endParaRPr lang="en-US" dirty="0"/>
          </a:p>
        </p:txBody>
      </p:sp>
      <p:pic>
        <p:nvPicPr>
          <p:cNvPr id="4" name="Picture 5"/>
          <p:cNvPicPr>
            <a:picLocks noChangeAspect="1" noChangeArrowheads="1"/>
          </p:cNvPicPr>
          <p:nvPr/>
        </p:nvPicPr>
        <p:blipFill>
          <a:blip r:embed="rId2"/>
          <a:srcRect/>
          <a:stretch>
            <a:fillRect/>
          </a:stretch>
        </p:blipFill>
        <p:spPr bwMode="auto">
          <a:xfrm>
            <a:off x="152399" y="1085998"/>
            <a:ext cx="6936563" cy="516240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Expert System</a:t>
            </a:r>
            <a:endParaRPr lang="en-US" dirty="0"/>
          </a:p>
        </p:txBody>
      </p:sp>
      <p:sp>
        <p:nvSpPr>
          <p:cNvPr id="3" name="Content Placeholder 2"/>
          <p:cNvSpPr>
            <a:spLocks noGrp="1"/>
          </p:cNvSpPr>
          <p:nvPr>
            <p:ph idx="1"/>
          </p:nvPr>
        </p:nvSpPr>
        <p:spPr>
          <a:xfrm>
            <a:off x="228600" y="685800"/>
            <a:ext cx="8763000" cy="6172200"/>
          </a:xfrm>
        </p:spPr>
        <p:txBody>
          <a:bodyPr>
            <a:normAutofit fontScale="85000" lnSpcReduction="20000"/>
          </a:bodyPr>
          <a:lstStyle/>
          <a:p>
            <a:r>
              <a:rPr lang="en-US" dirty="0" smtClean="0"/>
              <a:t>An expert system is an AI system that </a:t>
            </a:r>
          </a:p>
          <a:p>
            <a:pPr lvl="1"/>
            <a:r>
              <a:rPr lang="en-US" dirty="0" smtClean="0"/>
              <a:t>solves a problem like a human expert</a:t>
            </a:r>
          </a:p>
          <a:p>
            <a:pPr lvl="1"/>
            <a:r>
              <a:rPr lang="en-US" dirty="0" smtClean="0"/>
              <a:t>or that requires the use of </a:t>
            </a:r>
            <a:r>
              <a:rPr lang="en-US" i="1" dirty="0" smtClean="0"/>
              <a:t>expert </a:t>
            </a:r>
            <a:r>
              <a:rPr lang="en-US" dirty="0" smtClean="0"/>
              <a:t>knowledge</a:t>
            </a:r>
          </a:p>
          <a:p>
            <a:r>
              <a:rPr lang="en-US" dirty="0" smtClean="0"/>
              <a:t>Today, we refer to these systems as knowledge-based systems </a:t>
            </a:r>
          </a:p>
          <a:p>
            <a:pPr lvl="1"/>
            <a:r>
              <a:rPr lang="en-US" dirty="0" smtClean="0"/>
              <a:t>because the emphasis is on the knowledge that they employ, not necessarily on expert knowledge or expert problem solving</a:t>
            </a:r>
          </a:p>
          <a:p>
            <a:pPr lvl="2"/>
            <a:r>
              <a:rPr lang="en-US" dirty="0" smtClean="0"/>
              <a:t>systems that require knowledge may not solve the problem like an expert </a:t>
            </a:r>
          </a:p>
          <a:p>
            <a:pPr lvl="2"/>
            <a:r>
              <a:rPr lang="en-US" dirty="0" smtClean="0"/>
              <a:t>for instance, daily planning does not require expertise in planning or human activities</a:t>
            </a:r>
          </a:p>
          <a:p>
            <a:pPr lvl="1"/>
            <a:r>
              <a:rPr lang="en-US" dirty="0" smtClean="0"/>
              <a:t>while we will use the term “expert system” throughout the chapter, it is synonymous with knowledge-based system</a:t>
            </a:r>
          </a:p>
          <a:p>
            <a:r>
              <a:rPr lang="en-US" dirty="0" smtClean="0"/>
              <a:t>Expert systems in general</a:t>
            </a:r>
          </a:p>
          <a:p>
            <a:pPr lvl="1"/>
            <a:r>
              <a:rPr lang="en-US" dirty="0" smtClean="0"/>
              <a:t>support inspection of their reasoning process (can explain or justify their conclusions)</a:t>
            </a:r>
          </a:p>
          <a:p>
            <a:pPr lvl="1"/>
            <a:r>
              <a:rPr lang="en-US" dirty="0" smtClean="0"/>
              <a:t>allow easy modification in adding and deleting skills from the knowledge base</a:t>
            </a:r>
          </a:p>
          <a:p>
            <a:pPr lvl="1"/>
            <a:r>
              <a:rPr lang="en-US" dirty="0" smtClean="0"/>
              <a:t>reason heuristically (with imperfect knowledge)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Why Models?</a:t>
            </a:r>
            <a:endParaRPr lang="en-US" dirty="0"/>
          </a:p>
        </p:txBody>
      </p:sp>
      <p:sp>
        <p:nvSpPr>
          <p:cNvPr id="3" name="Content Placeholder 2"/>
          <p:cNvSpPr>
            <a:spLocks noGrp="1"/>
          </p:cNvSpPr>
          <p:nvPr>
            <p:ph idx="1"/>
          </p:nvPr>
        </p:nvSpPr>
        <p:spPr>
          <a:xfrm>
            <a:off x="228600" y="990600"/>
            <a:ext cx="8763000" cy="5867400"/>
          </a:xfrm>
        </p:spPr>
        <p:txBody>
          <a:bodyPr>
            <a:normAutofit fontScale="85000" lnSpcReduction="20000"/>
          </a:bodyPr>
          <a:lstStyle/>
          <a:p>
            <a:r>
              <a:rPr lang="en-US" dirty="0" smtClean="0"/>
              <a:t>Rules generally represent causal reasoning</a:t>
            </a:r>
          </a:p>
          <a:p>
            <a:pPr lvl="1"/>
            <a:r>
              <a:rPr lang="en-US" dirty="0" smtClean="0"/>
              <a:t>If you see X then conclude it was caused by Y</a:t>
            </a:r>
          </a:p>
          <a:p>
            <a:r>
              <a:rPr lang="en-US" dirty="0" smtClean="0"/>
              <a:t>A model will show that Y causes X</a:t>
            </a:r>
          </a:p>
          <a:p>
            <a:r>
              <a:rPr lang="en-US" dirty="0" smtClean="0"/>
              <a:t>Example:</a:t>
            </a:r>
          </a:p>
          <a:p>
            <a:pPr lvl="1"/>
            <a:r>
              <a:rPr lang="en-US" dirty="0" smtClean="0"/>
              <a:t>If patient is confused and has unequal pupils then conclude stroke</a:t>
            </a:r>
          </a:p>
          <a:p>
            <a:pPr lvl="1"/>
            <a:r>
              <a:rPr lang="en-US" dirty="0" smtClean="0"/>
              <a:t>If stroke patient then patient is confused and pupils are unequal</a:t>
            </a:r>
          </a:p>
          <a:p>
            <a:r>
              <a:rPr lang="en-US" dirty="0" smtClean="0"/>
              <a:t>There might be many reasons why X arises</a:t>
            </a:r>
          </a:p>
          <a:p>
            <a:pPr lvl="1"/>
            <a:r>
              <a:rPr lang="en-US" dirty="0" smtClean="0"/>
              <a:t>With associational knowledge we may assume the wrong cause</a:t>
            </a:r>
          </a:p>
          <a:p>
            <a:pPr lvl="1"/>
            <a:r>
              <a:rPr lang="en-US" dirty="0" smtClean="0"/>
              <a:t>With a model, we can reason about all possible cause to effect results to have a broader, more comprehensive diagnosis</a:t>
            </a:r>
          </a:p>
          <a:p>
            <a:r>
              <a:rPr lang="en-US" dirty="0" smtClean="0"/>
              <a:t>The level of specificity of the model will determine the model’s usefulness</a:t>
            </a:r>
          </a:p>
          <a:p>
            <a:pPr lvl="1"/>
            <a:r>
              <a:rPr lang="en-US" dirty="0" smtClean="0"/>
              <a:t>A shallower or less complete model may not be as useful as a deeper or more complete model</a:t>
            </a:r>
          </a:p>
          <a:p>
            <a:pPr lvl="1"/>
            <a:r>
              <a:rPr lang="en-US" dirty="0" smtClean="0"/>
              <a:t>The larger the model, the longer it takes to create and debug</a:t>
            </a:r>
            <a:endParaRPr lang="en-US" dirty="0"/>
          </a:p>
        </p:txBody>
      </p:sp>
    </p:spTree>
    <p:extLst>
      <p:ext uri="{BB962C8B-B14F-4D97-AF65-F5344CB8AC3E}">
        <p14:creationId xmlns:p14="http://schemas.microsoft.com/office/powerpoint/2010/main" val="3381852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Types of Models</a:t>
            </a:r>
            <a:endParaRPr lang="en-US" dirty="0"/>
          </a:p>
        </p:txBody>
      </p:sp>
      <p:sp>
        <p:nvSpPr>
          <p:cNvPr id="3" name="Content Placeholder 2"/>
          <p:cNvSpPr>
            <a:spLocks noGrp="1"/>
          </p:cNvSpPr>
          <p:nvPr>
            <p:ph idx="1"/>
          </p:nvPr>
        </p:nvSpPr>
        <p:spPr>
          <a:xfrm>
            <a:off x="152400" y="838200"/>
            <a:ext cx="8763000" cy="5715000"/>
          </a:xfrm>
        </p:spPr>
        <p:txBody>
          <a:bodyPr>
            <a:normAutofit fontScale="85000" lnSpcReduction="20000"/>
          </a:bodyPr>
          <a:lstStyle/>
          <a:p>
            <a:r>
              <a:rPr lang="en-US" dirty="0" smtClean="0"/>
              <a:t>Models can vary depending on the type of problem being solved</a:t>
            </a:r>
          </a:p>
          <a:p>
            <a:pPr lvl="1"/>
            <a:r>
              <a:rPr lang="en-US" dirty="0" smtClean="0"/>
              <a:t>no model will be all-inclusive – for instance, we would not construct a model that is used for both design and diagnosis (although we should!)</a:t>
            </a:r>
          </a:p>
          <a:p>
            <a:r>
              <a:rPr lang="en-US" dirty="0" smtClean="0"/>
              <a:t>One early approach was the qualitative model</a:t>
            </a:r>
          </a:p>
          <a:p>
            <a:pPr lvl="1"/>
            <a:r>
              <a:rPr lang="en-US" dirty="0" smtClean="0"/>
              <a:t>describe a device by its components and their behaviors but the description is not mathematically precise, instead it is based on qualitative state changes</a:t>
            </a:r>
          </a:p>
          <a:p>
            <a:pPr lvl="2"/>
            <a:r>
              <a:rPr lang="en-US" dirty="0" smtClean="0"/>
              <a:t>for instance, if the water is on, then the water pressure increases and the amount of water in the basin increases until filled</a:t>
            </a:r>
          </a:p>
          <a:p>
            <a:pPr lvl="2"/>
            <a:r>
              <a:rPr lang="en-US" dirty="0" smtClean="0"/>
              <a:t>if the basin is full and water is added, it overflows</a:t>
            </a:r>
          </a:p>
          <a:p>
            <a:pPr lvl="1"/>
            <a:r>
              <a:rPr lang="en-US" dirty="0" smtClean="0"/>
              <a:t>general diagnosis can be performed with a reasonable qualitative model so that we do not need one that is 100% complete or accurate</a:t>
            </a:r>
          </a:p>
          <a:p>
            <a:pPr lvl="1"/>
            <a:r>
              <a:rPr lang="en-US" dirty="0" smtClean="0"/>
              <a:t>while this approach will work in some domains, in general, it is not going to be specific enough</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433"/>
            <a:ext cx="8229600" cy="1143000"/>
          </a:xfrm>
        </p:spPr>
        <p:txBody>
          <a:bodyPr/>
          <a:lstStyle/>
          <a:p>
            <a:r>
              <a:rPr lang="en-US" dirty="0" smtClean="0"/>
              <a:t>Model-Based Reasoning</a:t>
            </a:r>
            <a:endParaRPr lang="en-US" dirty="0"/>
          </a:p>
        </p:txBody>
      </p:sp>
      <p:sp>
        <p:nvSpPr>
          <p:cNvPr id="3" name="Content Placeholder 2"/>
          <p:cNvSpPr>
            <a:spLocks noGrp="1"/>
          </p:cNvSpPr>
          <p:nvPr>
            <p:ph idx="1"/>
          </p:nvPr>
        </p:nvSpPr>
        <p:spPr>
          <a:xfrm>
            <a:off x="152400" y="838201"/>
            <a:ext cx="4040014" cy="6019800"/>
          </a:xfrm>
        </p:spPr>
        <p:txBody>
          <a:bodyPr>
            <a:normAutofit fontScale="85000" lnSpcReduction="10000"/>
          </a:bodyPr>
          <a:lstStyle/>
          <a:p>
            <a:r>
              <a:rPr lang="en-US" dirty="0" smtClean="0"/>
              <a:t>We model the domain/device causally and structurally</a:t>
            </a:r>
          </a:p>
          <a:p>
            <a:r>
              <a:rPr lang="en-US" dirty="0" smtClean="0"/>
              <a:t>Here, we have a device of 5 inputs and 2 outputs</a:t>
            </a:r>
          </a:p>
          <a:p>
            <a:pPr lvl="1"/>
            <a:r>
              <a:rPr lang="en-US" dirty="0" smtClean="0"/>
              <a:t>The device uses 3 multipliers and 2 adders</a:t>
            </a:r>
          </a:p>
          <a:p>
            <a:pPr lvl="1"/>
            <a:r>
              <a:rPr lang="en-US" dirty="0" smtClean="0"/>
              <a:t>Given the inputs (as shown), we expect F to be 12 and G to be 12 but F is 10, what could lead to this error?</a:t>
            </a:r>
          </a:p>
          <a:p>
            <a:pPr lvl="2"/>
            <a:r>
              <a:rPr lang="en-US" dirty="0" smtClean="0"/>
              <a:t>{M1}, {M2}, {M1, M2}, {A1}, {M1, A1}, {M2, A1}, {M1, M2, A1}</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0139" y="1066800"/>
            <a:ext cx="4944762"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114800" y="4331873"/>
            <a:ext cx="5089855" cy="2554545"/>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We don’t know enough for a definitive solution</a:t>
            </a:r>
          </a:p>
          <a:p>
            <a:r>
              <a:rPr lang="en-US" sz="2000" dirty="0" smtClean="0">
                <a:latin typeface="Times New Roman" panose="02020603050405020304" pitchFamily="18" charset="0"/>
                <a:cs typeface="Times New Roman" panose="02020603050405020304" pitchFamily="18" charset="0"/>
              </a:rPr>
              <a:t>but what if we assume that there is only 1 fault?</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We can rule out M2 because G is correct so the</a:t>
            </a:r>
          </a:p>
          <a:p>
            <a:r>
              <a:rPr lang="en-US" sz="2000" dirty="0" smtClean="0">
                <a:latin typeface="Times New Roman" panose="02020603050405020304" pitchFamily="18" charset="0"/>
                <a:cs typeface="Times New Roman" panose="02020603050405020304" pitchFamily="18" charset="0"/>
              </a:rPr>
              <a:t>error must either be M1 or A1</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If we had probabilities of faults, we could use</a:t>
            </a:r>
          </a:p>
          <a:p>
            <a:r>
              <a:rPr lang="en-US" sz="2000" dirty="0" smtClean="0">
                <a:latin typeface="Times New Roman" panose="02020603050405020304" pitchFamily="18" charset="0"/>
                <a:cs typeface="Times New Roman" panose="02020603050405020304" pitchFamily="18" charset="0"/>
              </a:rPr>
              <a:t>that to find the most likely fault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5533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 NASA Example</a:t>
            </a:r>
            <a:endParaRPr lang="en-US" dirty="0"/>
          </a:p>
        </p:txBody>
      </p:sp>
      <p:sp>
        <p:nvSpPr>
          <p:cNvPr id="3" name="Content Placeholder 2"/>
          <p:cNvSpPr>
            <a:spLocks noGrp="1"/>
          </p:cNvSpPr>
          <p:nvPr>
            <p:ph idx="1"/>
          </p:nvPr>
        </p:nvSpPr>
        <p:spPr>
          <a:xfrm>
            <a:off x="457200" y="685800"/>
            <a:ext cx="8229600" cy="2133600"/>
          </a:xfrm>
        </p:spPr>
        <p:txBody>
          <a:bodyPr>
            <a:normAutofit fontScale="85000" lnSpcReduction="20000"/>
          </a:bodyPr>
          <a:lstStyle/>
          <a:p>
            <a:r>
              <a:rPr lang="en-US" dirty="0" smtClean="0"/>
              <a:t>Here, we view a better model developed by NASA for a Livingston propulsion system</a:t>
            </a:r>
          </a:p>
          <a:p>
            <a:pPr lvl="1"/>
            <a:r>
              <a:rPr lang="en-US" dirty="0"/>
              <a:t>a</a:t>
            </a:r>
            <a:r>
              <a:rPr lang="en-US" dirty="0" smtClean="0"/>
              <a:t> reactive self-configuring autonomous system</a:t>
            </a:r>
          </a:p>
          <a:p>
            <a:pPr lvl="1"/>
            <a:r>
              <a:rPr lang="en-US" dirty="0" smtClean="0"/>
              <a:t>knowledge modeled using propositional calc (instead of predicate calc – there are a finite number of elements, each will be modeled by its own proposition)</a:t>
            </a:r>
          </a:p>
          <a:p>
            <a:endParaRPr lang="en-US" dirty="0"/>
          </a:p>
        </p:txBody>
      </p:sp>
      <p:pic>
        <p:nvPicPr>
          <p:cNvPr id="4" name="Picture 3"/>
          <p:cNvPicPr>
            <a:picLocks noChangeAspect="1" noChangeArrowheads="1"/>
          </p:cNvPicPr>
          <p:nvPr/>
        </p:nvPicPr>
        <p:blipFill>
          <a:blip r:embed="rId2"/>
          <a:srcRect/>
          <a:stretch>
            <a:fillRect/>
          </a:stretch>
        </p:blipFill>
        <p:spPr bwMode="auto">
          <a:xfrm>
            <a:off x="29471" y="2743200"/>
            <a:ext cx="4971102" cy="4114800"/>
          </a:xfrm>
          <a:prstGeom prst="rect">
            <a:avLst/>
          </a:prstGeom>
          <a:noFill/>
          <a:ln w="9525">
            <a:noFill/>
            <a:miter lim="800000"/>
            <a:headEnd/>
            <a:tailEnd/>
          </a:ln>
        </p:spPr>
      </p:pic>
      <p:sp>
        <p:nvSpPr>
          <p:cNvPr id="5" name="TextBox 4"/>
          <p:cNvSpPr txBox="1"/>
          <p:nvPr/>
        </p:nvSpPr>
        <p:spPr>
          <a:xfrm>
            <a:off x="4953000" y="2895600"/>
            <a:ext cx="4191000" cy="3693319"/>
          </a:xfrm>
          <a:prstGeom prst="rect">
            <a:avLst/>
          </a:prstGeom>
          <a:noFill/>
        </p:spPr>
        <p:txBody>
          <a:bodyPr wrap="square" rtlCol="0">
            <a:spAutoFit/>
          </a:bodyPr>
          <a:lstStyle/>
          <a:p>
            <a:r>
              <a:rPr lang="en-US" dirty="0" smtClean="0">
                <a:latin typeface="Times New Roman" pitchFamily="18" charset="0"/>
                <a:cs typeface="Times New Roman" pitchFamily="18" charset="0"/>
              </a:rPr>
              <a:t>Helium is the fuel tank</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Oxidizer is mixed to cause the fuel to burn</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Acc is the accelerometer which, along with sensors in the valves, is used as input to control the system</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Pryo</a:t>
            </a:r>
            <a:r>
              <a:rPr lang="en-US" dirty="0" smtClean="0">
                <a:latin typeface="Times New Roman" pitchFamily="18" charset="0"/>
                <a:cs typeface="Times New Roman" pitchFamily="18" charset="0"/>
              </a:rPr>
              <a:t> valves are used as control – once they</a:t>
            </a:r>
          </a:p>
          <a:p>
            <a:r>
              <a:rPr lang="en-US" dirty="0" smtClean="0">
                <a:latin typeface="Times New Roman" pitchFamily="18" charset="0"/>
                <a:cs typeface="Times New Roman" pitchFamily="18" charset="0"/>
              </a:rPr>
              <a:t>Change state, they stay in that state – so they are used to change the flow of fuel when an error is detected, opening or closing a new pathway from tank to engine</a:t>
            </a: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Model (Architecture) for the System</a:t>
            </a:r>
            <a:endParaRPr lang="en-US" dirty="0"/>
          </a:p>
        </p:txBody>
      </p:sp>
      <p:sp>
        <p:nvSpPr>
          <p:cNvPr id="3" name="Content Placeholder 2"/>
          <p:cNvSpPr>
            <a:spLocks noGrp="1"/>
          </p:cNvSpPr>
          <p:nvPr>
            <p:ph idx="1"/>
          </p:nvPr>
        </p:nvSpPr>
        <p:spPr>
          <a:xfrm>
            <a:off x="4648200" y="914400"/>
            <a:ext cx="4191000" cy="5715000"/>
          </a:xfrm>
        </p:spPr>
        <p:txBody>
          <a:bodyPr>
            <a:normAutofit fontScale="70000" lnSpcReduction="20000"/>
          </a:bodyPr>
          <a:lstStyle/>
          <a:p>
            <a:r>
              <a:rPr lang="en-US" dirty="0" smtClean="0"/>
              <a:t>The idea is that the configuration manager tries to keep the spacecraft moving but at the lowest cost configuration</a:t>
            </a:r>
          </a:p>
          <a:p>
            <a:r>
              <a:rPr lang="en-US" dirty="0" smtClean="0"/>
              <a:t>Sensors feed into the ME (mode estimator) to determine if the system is functioning and in the lowest configuration</a:t>
            </a:r>
          </a:p>
          <a:p>
            <a:r>
              <a:rPr lang="en-US" dirty="0" smtClean="0"/>
              <a:t>If not, the MR (mode reconfiguration) plans a new mode by determining what valves to open and close</a:t>
            </a:r>
          </a:p>
          <a:p>
            <a:r>
              <a:rPr lang="en-US" dirty="0" smtClean="0"/>
              <a:t>Since this is a spacecraft, the output of the MR is a set of actions that cause valves to open or close directly</a:t>
            </a:r>
            <a:endParaRPr lang="en-US" dirty="0"/>
          </a:p>
        </p:txBody>
      </p:sp>
      <p:pic>
        <p:nvPicPr>
          <p:cNvPr id="4" name="Picture 3"/>
          <p:cNvPicPr>
            <a:picLocks noChangeAspect="1" noChangeArrowheads="1"/>
          </p:cNvPicPr>
          <p:nvPr/>
        </p:nvPicPr>
        <p:blipFill>
          <a:blip r:embed="rId2"/>
          <a:srcRect/>
          <a:stretch>
            <a:fillRect/>
          </a:stretch>
        </p:blipFill>
        <p:spPr bwMode="auto">
          <a:xfrm>
            <a:off x="24794" y="1371600"/>
            <a:ext cx="4674814" cy="3495675"/>
          </a:xfrm>
          <a:prstGeom prst="rect">
            <a:avLst/>
          </a:prstGeom>
          <a:noFill/>
          <a:ln w="9525">
            <a:noFill/>
            <a:miter lim="800000"/>
            <a:headEnd/>
            <a:tailEnd/>
          </a:ln>
        </p:spPr>
      </p:pic>
      <p:sp>
        <p:nvSpPr>
          <p:cNvPr id="5" name="TextBox 4"/>
          <p:cNvSpPr txBox="1"/>
          <p:nvPr/>
        </p:nvSpPr>
        <p:spPr>
          <a:xfrm>
            <a:off x="609600" y="5638800"/>
            <a:ext cx="7924800" cy="1015663"/>
          </a:xfrm>
          <a:prstGeom prst="rect">
            <a:avLst/>
          </a:prstGeom>
          <a:noFill/>
        </p:spPr>
        <p:txBody>
          <a:bodyPr wrap="square" rtlCol="0">
            <a:spAutoFit/>
          </a:bodyPr>
          <a:lstStyle/>
          <a:p>
            <a:r>
              <a:rPr lang="en-US" sz="2000" dirty="0" smtClean="0">
                <a:latin typeface="Times New Roman" pitchFamily="18" charset="0"/>
                <a:cs typeface="Times New Roman" pitchFamily="18" charset="0"/>
              </a:rPr>
              <a:t>The  high level planner generates a sequence of hardware configurations goals such as the amount of propellant that should be used , it is the configuration manager that must translate these goals into actions</a:t>
            </a:r>
            <a:endParaRPr lang="en-US"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Variation of MBR:  Functional Representation</a:t>
            </a:r>
            <a:endParaRPr lang="en-US" dirty="0"/>
          </a:p>
        </p:txBody>
      </p:sp>
      <p:sp>
        <p:nvSpPr>
          <p:cNvPr id="3" name="Content Placeholder 2"/>
          <p:cNvSpPr>
            <a:spLocks noGrp="1"/>
          </p:cNvSpPr>
          <p:nvPr>
            <p:ph idx="1"/>
          </p:nvPr>
        </p:nvSpPr>
        <p:spPr>
          <a:xfrm>
            <a:off x="228600" y="1447800"/>
            <a:ext cx="8763000" cy="5410200"/>
          </a:xfrm>
        </p:spPr>
        <p:txBody>
          <a:bodyPr>
            <a:normAutofit fontScale="85000" lnSpcReduction="10000"/>
          </a:bodyPr>
          <a:lstStyle/>
          <a:p>
            <a:r>
              <a:rPr lang="en-US" dirty="0" smtClean="0"/>
              <a:t>We model the system structurally like we have previously, but we model each component functionally (what its function is) and behaviorally (how the function is derived)</a:t>
            </a:r>
          </a:p>
          <a:p>
            <a:pPr lvl="1"/>
            <a:r>
              <a:rPr lang="en-US" dirty="0" smtClean="0"/>
              <a:t>this gives us a hierarchical design in that components are themselves represented functionally and their components are represented functionally</a:t>
            </a:r>
          </a:p>
          <a:p>
            <a:pPr lvl="1"/>
            <a:r>
              <a:rPr lang="en-US" dirty="0" smtClean="0"/>
              <a:t>some behaviors are specified as laws such as law of gravity or </a:t>
            </a:r>
            <a:r>
              <a:rPr lang="en-US" dirty="0" err="1" smtClean="0"/>
              <a:t>Kirchoff’s</a:t>
            </a:r>
            <a:r>
              <a:rPr lang="en-US" dirty="0" smtClean="0"/>
              <a:t> law</a:t>
            </a:r>
          </a:p>
          <a:p>
            <a:pPr lvl="1"/>
            <a:r>
              <a:rPr lang="en-US" dirty="0" smtClean="0"/>
              <a:t>there are several function types</a:t>
            </a:r>
          </a:p>
          <a:p>
            <a:pPr lvl="2"/>
            <a:r>
              <a:rPr lang="en-US" dirty="0" err="1"/>
              <a:t>toMake</a:t>
            </a:r>
            <a:r>
              <a:rPr lang="en-US" dirty="0"/>
              <a:t> – the device’s function is to produce something</a:t>
            </a:r>
          </a:p>
          <a:p>
            <a:pPr lvl="2"/>
            <a:r>
              <a:rPr lang="en-US" dirty="0" err="1"/>
              <a:t>toMaintain</a:t>
            </a:r>
            <a:r>
              <a:rPr lang="en-US" dirty="0"/>
              <a:t> – the device’s function is to keep a state at its current level</a:t>
            </a:r>
          </a:p>
          <a:p>
            <a:pPr lvl="2"/>
            <a:r>
              <a:rPr lang="en-US" dirty="0" err="1"/>
              <a:t>toPrevent</a:t>
            </a:r>
            <a:r>
              <a:rPr lang="en-US" dirty="0"/>
              <a:t> – the device itself might only operate when certain conditions arise and its function is to keep one or more values from reaching a specified level</a:t>
            </a:r>
          </a:p>
          <a:p>
            <a:pPr lvl="2"/>
            <a:r>
              <a:rPr lang="en-US" dirty="0" err="1"/>
              <a:t>toControl</a:t>
            </a:r>
            <a:r>
              <a:rPr lang="en-US" dirty="0"/>
              <a:t> – a combination of the three</a:t>
            </a:r>
          </a:p>
          <a:p>
            <a:pPr lvl="1"/>
            <a:endParaRPr lang="en-US" dirty="0" smtClean="0"/>
          </a:p>
        </p:txBody>
      </p:sp>
    </p:spTree>
    <p:extLst>
      <p:ext uri="{BB962C8B-B14F-4D97-AF65-F5344CB8AC3E}">
        <p14:creationId xmlns:p14="http://schemas.microsoft.com/office/powerpoint/2010/main" val="2559179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6858000" cy="355146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81400"/>
            <a:ext cx="9160099" cy="2286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TextBox 3"/>
          <p:cNvSpPr txBox="1"/>
          <p:nvPr/>
        </p:nvSpPr>
        <p:spPr>
          <a:xfrm>
            <a:off x="0" y="6096000"/>
            <a:ext cx="9099927"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With this type of representation, we can reason about “what would happen if” or try to </a:t>
            </a:r>
          </a:p>
          <a:p>
            <a:r>
              <a:rPr lang="en-US" sz="2000" dirty="0" smtClean="0">
                <a:latin typeface="Times New Roman" panose="02020603050405020304" pitchFamily="18" charset="0"/>
                <a:cs typeface="Times New Roman" panose="02020603050405020304" pitchFamily="18" charset="0"/>
              </a:rPr>
              <a:t>pinpoint the failure based on which function(s) is(are) occurring and which is(are) not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928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Case-Based Reasoning</a:t>
            </a:r>
            <a:endParaRPr lang="en-US" dirty="0"/>
          </a:p>
        </p:txBody>
      </p:sp>
      <p:sp>
        <p:nvSpPr>
          <p:cNvPr id="3" name="Content Placeholder 2"/>
          <p:cNvSpPr>
            <a:spLocks noGrp="1"/>
          </p:cNvSpPr>
          <p:nvPr>
            <p:ph idx="1"/>
          </p:nvPr>
        </p:nvSpPr>
        <p:spPr>
          <a:xfrm>
            <a:off x="228600" y="609600"/>
            <a:ext cx="8686800" cy="6248400"/>
          </a:xfrm>
        </p:spPr>
        <p:txBody>
          <a:bodyPr>
            <a:normAutofit fontScale="77500" lnSpcReduction="20000"/>
          </a:bodyPr>
          <a:lstStyle/>
          <a:p>
            <a:r>
              <a:rPr lang="en-US" dirty="0" smtClean="0"/>
              <a:t>Another form of reasoning is to draw on an actual previously existing solution and adapt it as much as possible to fit the new problem</a:t>
            </a:r>
          </a:p>
          <a:p>
            <a:pPr lvl="1"/>
            <a:r>
              <a:rPr lang="en-US" dirty="0" smtClean="0"/>
              <a:t>the process works like this, given a problem</a:t>
            </a:r>
          </a:p>
          <a:p>
            <a:pPr lvl="2"/>
            <a:r>
              <a:rPr lang="en-US" dirty="0" smtClean="0"/>
              <a:t>select from among a library of previous cases (solutions), one that meets the same specifications</a:t>
            </a:r>
          </a:p>
          <a:p>
            <a:pPr lvl="2"/>
            <a:r>
              <a:rPr lang="en-US" dirty="0"/>
              <a:t>c</a:t>
            </a:r>
            <a:r>
              <a:rPr lang="en-US" dirty="0" smtClean="0"/>
              <a:t>ompare the selected case’s results to the desired results and find the differences</a:t>
            </a:r>
          </a:p>
          <a:p>
            <a:pPr lvl="2"/>
            <a:r>
              <a:rPr lang="en-US" dirty="0" smtClean="0"/>
              <a:t>modify the case appropriately</a:t>
            </a:r>
          </a:p>
          <a:p>
            <a:pPr lvl="2"/>
            <a:r>
              <a:rPr lang="en-US" dirty="0" smtClean="0"/>
              <a:t>apply the transformed case</a:t>
            </a:r>
          </a:p>
          <a:p>
            <a:pPr lvl="2"/>
            <a:r>
              <a:rPr lang="en-US" dirty="0" smtClean="0"/>
              <a:t>if successful, capture the new solution as a case and save it in the library otherwise repeat the entire process by selecting another case to try</a:t>
            </a:r>
          </a:p>
          <a:p>
            <a:r>
              <a:rPr lang="en-US" dirty="0" smtClean="0"/>
              <a:t>The original CBR system was Chef</a:t>
            </a:r>
          </a:p>
          <a:p>
            <a:pPr lvl="1"/>
            <a:r>
              <a:rPr lang="en-US" dirty="0" smtClean="0"/>
              <a:t>given a library of recipes</a:t>
            </a:r>
          </a:p>
          <a:p>
            <a:pPr lvl="1"/>
            <a:r>
              <a:rPr lang="en-US" dirty="0" smtClean="0"/>
              <a:t>input a desired meal specification (type of dish to prepare, taste, texture, method of cooking) </a:t>
            </a:r>
          </a:p>
          <a:p>
            <a:pPr lvl="1"/>
            <a:r>
              <a:rPr lang="en-US" dirty="0" smtClean="0"/>
              <a:t>select a previous recipe and alter it to meet the new specification(s)</a:t>
            </a:r>
          </a:p>
          <a:p>
            <a:pPr lvl="1"/>
            <a:r>
              <a:rPr lang="en-US" dirty="0" smtClean="0"/>
              <a:t>test the new recipe and if successful, save it otherwise modify it until it passes the test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More on Chef</a:t>
            </a:r>
            <a:endParaRPr lang="en-US" dirty="0"/>
          </a:p>
        </p:txBody>
      </p:sp>
      <p:sp>
        <p:nvSpPr>
          <p:cNvPr id="3" name="Content Placeholder 2"/>
          <p:cNvSpPr>
            <a:spLocks noGrp="1"/>
          </p:cNvSpPr>
          <p:nvPr>
            <p:ph idx="1"/>
          </p:nvPr>
        </p:nvSpPr>
        <p:spPr>
          <a:xfrm>
            <a:off x="6934200" y="914400"/>
            <a:ext cx="1981200" cy="3581400"/>
          </a:xfrm>
        </p:spPr>
        <p:txBody>
          <a:bodyPr>
            <a:normAutofit fontScale="92500"/>
          </a:bodyPr>
          <a:lstStyle/>
          <a:p>
            <a:r>
              <a:rPr lang="en-US" sz="2600" dirty="0" smtClean="0"/>
              <a:t>the Chef architecture is shown here </a:t>
            </a:r>
          </a:p>
          <a:p>
            <a:r>
              <a:rPr lang="en-US" sz="2600" dirty="0" smtClean="0"/>
              <a:t>sorry about the poor quality of this image!</a:t>
            </a:r>
          </a:p>
          <a:p>
            <a:endParaRPr lang="en-US" sz="2200" dirty="0"/>
          </a:p>
        </p:txBody>
      </p:sp>
      <p:pic>
        <p:nvPicPr>
          <p:cNvPr id="1026" name="Picture 2"/>
          <p:cNvPicPr>
            <a:picLocks noChangeAspect="1" noChangeArrowheads="1"/>
          </p:cNvPicPr>
          <p:nvPr/>
        </p:nvPicPr>
        <p:blipFill>
          <a:blip r:embed="rId2"/>
          <a:srcRect/>
          <a:stretch>
            <a:fillRect/>
          </a:stretch>
        </p:blipFill>
        <p:spPr bwMode="auto">
          <a:xfrm>
            <a:off x="228600" y="761999"/>
            <a:ext cx="6477000" cy="4030579"/>
          </a:xfrm>
          <a:prstGeom prst="rect">
            <a:avLst/>
          </a:prstGeom>
          <a:noFill/>
          <a:ln w="9525">
            <a:noFill/>
            <a:miter lim="800000"/>
            <a:headEnd/>
            <a:tailEnd/>
          </a:ln>
          <a:effectLst/>
        </p:spPr>
      </p:pic>
      <p:sp>
        <p:nvSpPr>
          <p:cNvPr id="5" name="TextBox 4"/>
          <p:cNvSpPr txBox="1"/>
          <p:nvPr/>
        </p:nvSpPr>
        <p:spPr>
          <a:xfrm>
            <a:off x="304800" y="4734342"/>
            <a:ext cx="8305800" cy="2123658"/>
          </a:xfrm>
          <a:prstGeom prst="rect">
            <a:avLst/>
          </a:prstGeom>
          <a:noFill/>
        </p:spPr>
        <p:txBody>
          <a:bodyPr wrap="square" rtlCol="0">
            <a:spAutoFit/>
          </a:bodyPr>
          <a:lstStyle/>
          <a:p>
            <a:r>
              <a:rPr lang="en-US" sz="2200" dirty="0" smtClean="0">
                <a:latin typeface="Times New Roman" pitchFamily="18" charset="0"/>
                <a:cs typeface="Times New Roman" pitchFamily="18" charset="0"/>
              </a:rPr>
              <a:t>The Anticipator would generate potential problems (predictions) from the input specification (the goals)</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Modification rules would include two forms:  structural changes to the meal (additional items, reordered items) and ingredient critics (substitutions for any food item) </a:t>
            </a:r>
            <a:endParaRPr lang="en-US" sz="22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r>
              <a:rPr lang="en-US" dirty="0" smtClean="0"/>
              <a:t>Example Knowledge in Chef</a:t>
            </a:r>
            <a:endParaRPr lang="en-US" dirty="0"/>
          </a:p>
        </p:txBody>
      </p:sp>
      <p:sp>
        <p:nvSpPr>
          <p:cNvPr id="3" name="Content Placeholder 2"/>
          <p:cNvSpPr>
            <a:spLocks noGrp="1"/>
          </p:cNvSpPr>
          <p:nvPr>
            <p:ph idx="1"/>
          </p:nvPr>
        </p:nvSpPr>
        <p:spPr>
          <a:xfrm>
            <a:off x="5410200" y="838200"/>
            <a:ext cx="3429000" cy="5791200"/>
          </a:xfrm>
        </p:spPr>
        <p:txBody>
          <a:bodyPr>
            <a:normAutofit fontScale="77500" lnSpcReduction="20000"/>
          </a:bodyPr>
          <a:lstStyle/>
          <a:p>
            <a:r>
              <a:rPr lang="en-US" dirty="0" smtClean="0"/>
              <a:t>Here we see the two forms of knowledge as examples (in Lisp)</a:t>
            </a:r>
          </a:p>
          <a:p>
            <a:pPr lvl="1"/>
            <a:r>
              <a:rPr lang="en-US" dirty="0" smtClean="0"/>
              <a:t>a structural modification says that a </a:t>
            </a:r>
            <a:r>
              <a:rPr lang="en-US" dirty="0" err="1" smtClean="0"/>
              <a:t>souffle</a:t>
            </a:r>
            <a:r>
              <a:rPr lang="en-US" dirty="0" smtClean="0"/>
              <a:t> with fruit should be performed in these three steps:  chop the fruit up into pulp sized units, pour the contents of the </a:t>
            </a:r>
            <a:r>
              <a:rPr lang="en-US" dirty="0" err="1" smtClean="0"/>
              <a:t>souffle</a:t>
            </a:r>
            <a:r>
              <a:rPr lang="en-US" dirty="0" smtClean="0"/>
              <a:t> into the baking dish, then mix the fruit in</a:t>
            </a:r>
          </a:p>
          <a:p>
            <a:pPr lvl="1"/>
            <a:r>
              <a:rPr lang="en-US" dirty="0" smtClean="0"/>
              <a:t>a critic that specifies that shrimp, if in a recipe, might be shelled before it is cooked</a:t>
            </a:r>
            <a:endParaRPr lang="en-US" dirty="0"/>
          </a:p>
        </p:txBody>
      </p:sp>
      <p:sp>
        <p:nvSpPr>
          <p:cNvPr id="4" name="TextBox 3"/>
          <p:cNvSpPr txBox="1"/>
          <p:nvPr/>
        </p:nvSpPr>
        <p:spPr>
          <a:xfrm>
            <a:off x="304800" y="990600"/>
            <a:ext cx="5702202" cy="2246769"/>
          </a:xfrm>
          <a:prstGeom prst="rect">
            <a:avLst/>
          </a:prstGeom>
          <a:noFill/>
        </p:spPr>
        <p:txBody>
          <a:bodyPr wrap="none" rtlCol="0">
            <a:spAutoFit/>
          </a:bodyPr>
          <a:lstStyle/>
          <a:p>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add:mod</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index </a:t>
            </a:r>
            <a:r>
              <a:rPr lang="en-US" sz="2000" dirty="0">
                <a:latin typeface="Times New Roman" pitchFamily="18" charset="0"/>
                <a:cs typeface="Times New Roman" pitchFamily="18" charset="0"/>
              </a:rPr>
              <a:t>(fruit style-</a:t>
            </a:r>
            <a:r>
              <a:rPr lang="en-US" sz="2000" dirty="0" err="1">
                <a:latin typeface="Times New Roman" pitchFamily="18" charset="0"/>
                <a:cs typeface="Times New Roman" pitchFamily="18" charset="0"/>
              </a:rPr>
              <a:t>souffle</a:t>
            </a:r>
            <a:r>
              <a:rPr lang="en-US" sz="2000" dirty="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amount </a:t>
            </a:r>
            <a:r>
              <a:rPr lang="en-US" sz="2000" dirty="0">
                <a:latin typeface="Times New Roman" pitchFamily="18" charset="0"/>
                <a:cs typeface="Times New Roman" pitchFamily="18" charset="0"/>
              </a:rPr>
              <a:t>(cup number (1))</a:t>
            </a:r>
          </a:p>
          <a:p>
            <a:r>
              <a:rPr lang="en-US" sz="2000" dirty="0" smtClean="0">
                <a:latin typeface="Times New Roman" pitchFamily="18" charset="0"/>
                <a:cs typeface="Times New Roman" pitchFamily="18" charset="0"/>
              </a:rPr>
              <a:t>    steps </a:t>
            </a:r>
            <a:r>
              <a:rPr lang="en-US" sz="2000" dirty="0">
                <a:latin typeface="Times New Roman" pitchFamily="18" charset="0"/>
                <a:cs typeface="Times New Roman" pitchFamily="18" charset="0"/>
              </a:rPr>
              <a:t>((do (chop object ?new-item size (pulp)))</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before (pour object ?object</a:t>
            </a:r>
          </a:p>
          <a:p>
            <a:r>
              <a:rPr lang="en-US" sz="2000" dirty="0" smtClean="0">
                <a:latin typeface="Times New Roman" pitchFamily="18" charset="0"/>
                <a:cs typeface="Times New Roman" pitchFamily="18" charset="0"/>
              </a:rPr>
              <a:t>                               into </a:t>
            </a:r>
            <a:r>
              <a:rPr lang="en-US" sz="2000" dirty="0">
                <a:latin typeface="Times New Roman" pitchFamily="18" charset="0"/>
                <a:cs typeface="Times New Roman" pitchFamily="18" charset="0"/>
              </a:rPr>
              <a:t>(nine-inch-baking-dish))</a:t>
            </a:r>
          </a:p>
          <a:p>
            <a:r>
              <a:rPr lang="en-US" sz="2000" dirty="0" smtClean="0">
                <a:latin typeface="Times New Roman" pitchFamily="18" charset="0"/>
                <a:cs typeface="Times New Roman" pitchFamily="18" charset="0"/>
              </a:rPr>
              <a:t>                   do </a:t>
            </a:r>
            <a:r>
              <a:rPr lang="en-US" sz="2000" dirty="0">
                <a:latin typeface="Times New Roman" pitchFamily="18" charset="0"/>
                <a:cs typeface="Times New Roman" pitchFamily="18" charset="0"/>
              </a:rPr>
              <a:t>(mix object ?new-item with ?object))))</a:t>
            </a:r>
          </a:p>
        </p:txBody>
      </p:sp>
      <p:sp>
        <p:nvSpPr>
          <p:cNvPr id="5" name="TextBox 4"/>
          <p:cNvSpPr txBox="1"/>
          <p:nvPr/>
        </p:nvSpPr>
        <p:spPr>
          <a:xfrm>
            <a:off x="228600" y="3733800"/>
            <a:ext cx="5686172" cy="1446550"/>
          </a:xfrm>
          <a:prstGeom prst="rect">
            <a:avLst/>
          </a:prstGeom>
          <a:noFill/>
        </p:spPr>
        <p:txBody>
          <a:bodyPr wrap="none" rtlCol="0">
            <a:spAutoFit/>
          </a:bodyPr>
          <a:lstStyle/>
          <a:p>
            <a:r>
              <a:rPr lang="en-US" sz="2200" dirty="0">
                <a:latin typeface="Times New Roman" pitchFamily="18" charset="0"/>
                <a:cs typeface="Times New Roman" pitchFamily="18" charset="0"/>
              </a:rPr>
              <a:t>(</a:t>
            </a:r>
            <a:r>
              <a:rPr lang="en-US" sz="2200" dirty="0" err="1">
                <a:latin typeface="Times New Roman" pitchFamily="18" charset="0"/>
                <a:cs typeface="Times New Roman" pitchFamily="18" charset="0"/>
              </a:rPr>
              <a:t>add:crit</a:t>
            </a:r>
            <a:r>
              <a:rPr lang="en-US" sz="2200" dirty="0">
                <a:latin typeface="Times New Roman" pitchFamily="18" charset="0"/>
                <a:cs typeface="Times New Roman" pitchFamily="18" charset="0"/>
              </a:rPr>
              <a:t> shrimp</a:t>
            </a:r>
          </a:p>
          <a:p>
            <a:r>
              <a:rPr lang="en-US" sz="2200" dirty="0" smtClean="0">
                <a:latin typeface="Times New Roman" pitchFamily="18" charset="0"/>
                <a:cs typeface="Times New Roman" pitchFamily="18" charset="0"/>
              </a:rPr>
              <a:t>      binds </a:t>
            </a:r>
            <a:r>
              <a:rPr lang="en-US" sz="2200" dirty="0">
                <a:latin typeface="Times New Roman" pitchFamily="18" charset="0"/>
                <a:cs typeface="Times New Roman" pitchFamily="18" charset="0"/>
              </a:rPr>
              <a:t>(shrimp *new-item*)</a:t>
            </a:r>
          </a:p>
          <a:p>
            <a:r>
              <a:rPr lang="en-US" sz="2200" dirty="0" smtClean="0">
                <a:latin typeface="Times New Roman" pitchFamily="18" charset="0"/>
                <a:cs typeface="Times New Roman" pitchFamily="18" charset="0"/>
              </a:rPr>
              <a:t>      steps </a:t>
            </a:r>
            <a:r>
              <a:rPr lang="en-US" sz="2200" dirty="0">
                <a:latin typeface="Times New Roman" pitchFamily="18" charset="0"/>
                <a:cs typeface="Times New Roman" pitchFamily="18" charset="0"/>
              </a:rPr>
              <a:t>((before (cook-step object *new-item*)</a:t>
            </a:r>
          </a:p>
          <a:p>
            <a:r>
              <a:rPr lang="en-US" sz="2200" dirty="0" smtClean="0">
                <a:latin typeface="Times New Roman" pitchFamily="18" charset="0"/>
                <a:cs typeface="Times New Roman" pitchFamily="18" charset="0"/>
              </a:rPr>
              <a:t>      do </a:t>
            </a:r>
            <a:r>
              <a:rPr lang="en-US" sz="2200" dirty="0">
                <a:latin typeface="Times New Roman" pitchFamily="18" charset="0"/>
                <a:cs typeface="Times New Roman" pitchFamily="18" charset="0"/>
              </a:rPr>
              <a:t>(shell object *new-item*))))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Expert System Problem Categories</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20000"/>
          </a:bodyPr>
          <a:lstStyle/>
          <a:p>
            <a:r>
              <a:rPr lang="en-US" dirty="0" smtClean="0"/>
              <a:t>Interpretation – given raw data, draw conclusion about the data</a:t>
            </a:r>
          </a:p>
          <a:p>
            <a:pPr lvl="1"/>
            <a:r>
              <a:rPr lang="en-US" dirty="0" smtClean="0"/>
              <a:t>recognition from data, test result interpretation</a:t>
            </a:r>
          </a:p>
          <a:p>
            <a:r>
              <a:rPr lang="en-US" dirty="0" smtClean="0"/>
              <a:t>Diagnosis – determine the cause of the malfunction(s) given the observable symptoms</a:t>
            </a:r>
          </a:p>
          <a:p>
            <a:r>
              <a:rPr lang="en-US" dirty="0" smtClean="0"/>
              <a:t>Recognition – identify the specific item(s) in the given data (whether this is visual, auditory or other)</a:t>
            </a:r>
          </a:p>
          <a:p>
            <a:pPr lvl="1"/>
            <a:r>
              <a:rPr lang="en-US" dirty="0" smtClean="0"/>
              <a:t>the above three problems are all forms of </a:t>
            </a:r>
            <a:r>
              <a:rPr lang="en-US" i="1" dirty="0" smtClean="0"/>
              <a:t>credit assignment </a:t>
            </a:r>
            <a:r>
              <a:rPr lang="en-US" dirty="0" smtClean="0"/>
              <a:t>problems</a:t>
            </a:r>
          </a:p>
          <a:p>
            <a:r>
              <a:rPr lang="en-US" dirty="0" smtClean="0"/>
              <a:t>Monitoring – a form of interpretation to make sure a system’s behavior matches the expectations</a:t>
            </a:r>
          </a:p>
          <a:p>
            <a:r>
              <a:rPr lang="en-US" dirty="0" smtClean="0"/>
              <a:t>Control – related to monitoring, making changes to a system so that the behavior continues as expected even under unusual (erroneous, malfunction) situations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Critiquing and Fixing the Recipe</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Once a recipe is generated, we need to test it</a:t>
            </a:r>
          </a:p>
          <a:p>
            <a:pPr lvl="1"/>
            <a:r>
              <a:rPr lang="en-US" dirty="0" smtClean="0"/>
              <a:t>critiquing knowledge will check the recipe for logic and then suggest critics (like the two previous rules) to make alterations</a:t>
            </a:r>
          </a:p>
          <a:p>
            <a:r>
              <a:rPr lang="en-US" dirty="0" smtClean="0"/>
              <a:t>Lets look at a complete example</a:t>
            </a:r>
          </a:p>
          <a:p>
            <a:pPr lvl="1"/>
            <a:r>
              <a:rPr lang="en-US" dirty="0" smtClean="0"/>
              <a:t>user input: stir-fry dish, include beef, include broccoli</a:t>
            </a:r>
          </a:p>
          <a:p>
            <a:pPr lvl="1"/>
            <a:r>
              <a:rPr lang="en-US" dirty="0" smtClean="0"/>
              <a:t>Chef retrieves stir-fry dish </a:t>
            </a:r>
            <a:r>
              <a:rPr lang="en-US" smtClean="0"/>
              <a:t>with </a:t>
            </a:r>
            <a:r>
              <a:rPr lang="en-US" smtClean="0"/>
              <a:t>chicken </a:t>
            </a:r>
            <a:r>
              <a:rPr lang="en-US" dirty="0" smtClean="0"/>
              <a:t>and green beans (both broccoli and green beans are green vegetables, so the match is approximate)</a:t>
            </a:r>
          </a:p>
          <a:p>
            <a:pPr lvl="1"/>
            <a:r>
              <a:rPr lang="en-US" dirty="0" smtClean="0"/>
              <a:t>Chef applies </a:t>
            </a:r>
            <a:r>
              <a:rPr lang="en-US" dirty="0"/>
              <a:t>modification rule to substitute broccoli for </a:t>
            </a:r>
            <a:r>
              <a:rPr lang="en-US" dirty="0" smtClean="0"/>
              <a:t>green beans and applies ingredient </a:t>
            </a:r>
            <a:r>
              <a:rPr lang="en-US" dirty="0"/>
              <a:t>critic to add chopping </a:t>
            </a:r>
            <a:r>
              <a:rPr lang="en-US" dirty="0" smtClean="0"/>
              <a:t>step and adjust </a:t>
            </a:r>
            <a:r>
              <a:rPr lang="en-US" dirty="0"/>
              <a:t>cooking </a:t>
            </a:r>
            <a:r>
              <a:rPr lang="en-US" dirty="0" smtClean="0"/>
              <a:t>time</a:t>
            </a:r>
          </a:p>
          <a:p>
            <a:pPr lvl="1"/>
            <a:r>
              <a:rPr lang="en-US" dirty="0" smtClean="0"/>
              <a:t>resulting recipe (see next slide) is tested and it is discovered that</a:t>
            </a:r>
          </a:p>
          <a:p>
            <a:pPr lvl="2"/>
            <a:r>
              <a:rPr lang="en-US" dirty="0" smtClean="0"/>
              <a:t>beef </a:t>
            </a:r>
            <a:r>
              <a:rPr lang="en-US" dirty="0"/>
              <a:t>releases </a:t>
            </a:r>
            <a:r>
              <a:rPr lang="en-US" dirty="0" smtClean="0"/>
              <a:t>water </a:t>
            </a:r>
            <a:r>
              <a:rPr lang="en-US" dirty="0" smtClean="0">
                <a:sym typeface="Wingdings" pitchFamily="2" charset="2"/>
              </a:rPr>
              <a:t> “dry wok” condition is disabled, a repair strategy is retrieved for this problem of the form “split-and-reform” – that is, split the cooking step of beef and broccoli into two steps, then add them at the end</a:t>
            </a:r>
          </a:p>
          <a:p>
            <a:pPr lvl="1"/>
            <a:r>
              <a:rPr lang="en-US" dirty="0" smtClean="0">
                <a:sym typeface="Wingdings" pitchFamily="2" charset="2"/>
              </a:rPr>
              <a:t>the revised plan is tested and passes</a:t>
            </a:r>
          </a:p>
          <a:p>
            <a:pPr lvl="1"/>
            <a:r>
              <a:rPr lang="en-US" dirty="0">
                <a:sym typeface="Wingdings" pitchFamily="2" charset="2"/>
              </a:rPr>
              <a:t>t</a:t>
            </a:r>
            <a:r>
              <a:rPr lang="en-US" dirty="0" smtClean="0">
                <a:sym typeface="Wingdings" pitchFamily="2" charset="2"/>
              </a:rPr>
              <a:t>he final recipe is saved as a new dish</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The Final Recipe After Repair</a:t>
            </a:r>
            <a:endParaRPr lang="en-US" dirty="0"/>
          </a:p>
        </p:txBody>
      </p:sp>
      <p:sp>
        <p:nvSpPr>
          <p:cNvPr id="3" name="Content Placeholder 2"/>
          <p:cNvSpPr>
            <a:spLocks noGrp="1"/>
          </p:cNvSpPr>
          <p:nvPr>
            <p:ph idx="1"/>
          </p:nvPr>
        </p:nvSpPr>
        <p:spPr>
          <a:xfrm>
            <a:off x="4800600" y="838200"/>
            <a:ext cx="4191000" cy="5791200"/>
          </a:xfrm>
        </p:spPr>
        <p:txBody>
          <a:bodyPr>
            <a:normAutofit fontScale="85000" lnSpcReduction="20000"/>
          </a:bodyPr>
          <a:lstStyle/>
          <a:p>
            <a:r>
              <a:rPr lang="en-US" dirty="0" smtClean="0"/>
              <a:t>Obviously, Chef is not very interesting </a:t>
            </a:r>
          </a:p>
          <a:p>
            <a:pPr lvl="1"/>
            <a:r>
              <a:rPr lang="en-US" dirty="0" smtClean="0"/>
              <a:t>but CBR has found uses in problems as diverse as bioprocess planning and military force deployment</a:t>
            </a:r>
          </a:p>
          <a:p>
            <a:pPr lvl="1"/>
            <a:r>
              <a:rPr lang="en-US" dirty="0" smtClean="0"/>
              <a:t>CBR offers a primitive form of learning – by remembering our new solutions, we build upon our knowledge</a:t>
            </a:r>
          </a:p>
          <a:p>
            <a:pPr lvl="1"/>
            <a:r>
              <a:rPr lang="en-US" dirty="0" smtClean="0"/>
              <a:t>There are a number of difficulties with CBR – capturing appropriate adaption knowledge, indexing and selection of partially matching plans</a:t>
            </a:r>
            <a:endParaRPr lang="en-US" dirty="0"/>
          </a:p>
        </p:txBody>
      </p:sp>
      <p:sp>
        <p:nvSpPr>
          <p:cNvPr id="4" name="TextBox 3"/>
          <p:cNvSpPr txBox="1"/>
          <p:nvPr/>
        </p:nvSpPr>
        <p:spPr>
          <a:xfrm>
            <a:off x="304800" y="990600"/>
            <a:ext cx="4724400" cy="5478423"/>
          </a:xfrm>
          <a:prstGeom prst="rect">
            <a:avLst/>
          </a:prstGeom>
          <a:noFill/>
        </p:spPr>
        <p:txBody>
          <a:bodyPr wrap="square" rtlCol="0">
            <a:spAutoFit/>
          </a:bodyPr>
          <a:lstStyle/>
          <a:p>
            <a:pPr indent="-457200"/>
            <a:r>
              <a:rPr lang="en-US" sz="2200" dirty="0">
                <a:latin typeface="Times New Roman" pitchFamily="18" charset="0"/>
                <a:cs typeface="Times New Roman" pitchFamily="18" charset="0"/>
              </a:rPr>
              <a:t>Ingredients: 1/2 pound beef, 1 tsp sugar, 2 </a:t>
            </a:r>
            <a:r>
              <a:rPr lang="en-US" sz="2200" dirty="0" err="1">
                <a:latin typeface="Times New Roman" pitchFamily="18" charset="0"/>
                <a:cs typeface="Times New Roman" pitchFamily="18" charset="0"/>
              </a:rPr>
              <a:t>Tbs</a:t>
            </a:r>
            <a:r>
              <a:rPr lang="en-US" sz="2200" dirty="0">
                <a:latin typeface="Times New Roman" pitchFamily="18" charset="0"/>
                <a:cs typeface="Times New Roman" pitchFamily="18" charset="0"/>
              </a:rPr>
              <a:t> soy sauce, 1/2 lb</a:t>
            </a:r>
            <a:r>
              <a:rPr lang="en-US" sz="2200" dirty="0" smtClean="0">
                <a:latin typeface="Times New Roman" pitchFamily="18" charset="0"/>
                <a:cs typeface="Times New Roman" pitchFamily="18" charset="0"/>
              </a:rPr>
              <a:t>.  Broccoli</a:t>
            </a:r>
            <a:r>
              <a:rPr lang="en-US" sz="2200" dirty="0">
                <a:latin typeface="Times New Roman" pitchFamily="18" charset="0"/>
                <a:cs typeface="Times New Roman" pitchFamily="18" charset="0"/>
              </a:rPr>
              <a:t>, 1 tsp rice wine,1 tsp salt, 1/2 tsp corn starch,1 clove garlic</a:t>
            </a:r>
          </a:p>
          <a:p>
            <a:pPr indent="-457200"/>
            <a:endParaRPr lang="en-US" sz="2200" dirty="0" smtClean="0">
              <a:latin typeface="Times New Roman" pitchFamily="18" charset="0"/>
              <a:cs typeface="Times New Roman" pitchFamily="18" charset="0"/>
            </a:endParaRPr>
          </a:p>
          <a:p>
            <a:pPr indent="-457200"/>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Chop </a:t>
            </a:r>
            <a:r>
              <a:rPr lang="en-US" sz="2000" dirty="0" smtClean="0">
                <a:latin typeface="Times New Roman" pitchFamily="18" charset="0"/>
                <a:cs typeface="Times New Roman" pitchFamily="18" charset="0"/>
              </a:rPr>
              <a:t>garlic </a:t>
            </a:r>
            <a:r>
              <a:rPr lang="en-US" sz="2000" dirty="0">
                <a:latin typeface="Times New Roman" pitchFamily="18" charset="0"/>
                <a:cs typeface="Times New Roman" pitchFamily="18" charset="0"/>
              </a:rPr>
              <a:t>into pieces the size of </a:t>
            </a:r>
            <a:r>
              <a:rPr lang="en-US" sz="2000" dirty="0" smtClean="0">
                <a:latin typeface="Times New Roman" pitchFamily="18" charset="0"/>
                <a:cs typeface="Times New Roman" pitchFamily="18" charset="0"/>
              </a:rPr>
              <a:t> </a:t>
            </a:r>
          </a:p>
          <a:p>
            <a:pPr indent="-457200"/>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matchheads</a:t>
            </a:r>
            <a:r>
              <a:rPr lang="en-US" sz="2000" dirty="0">
                <a:latin typeface="Times New Roman" pitchFamily="18" charset="0"/>
                <a:cs typeface="Times New Roman" pitchFamily="18" charset="0"/>
              </a:rPr>
              <a:t>.</a:t>
            </a:r>
          </a:p>
          <a:p>
            <a:pPr indent="-457200"/>
            <a:r>
              <a:rPr lang="en-US" sz="2000" dirty="0">
                <a:latin typeface="Times New Roman" pitchFamily="18" charset="0"/>
                <a:cs typeface="Times New Roman" pitchFamily="18" charset="0"/>
              </a:rPr>
              <a:t>• Shred </a:t>
            </a:r>
            <a:r>
              <a:rPr lang="en-US" sz="2000" dirty="0" smtClean="0">
                <a:latin typeface="Times New Roman" pitchFamily="18" charset="0"/>
                <a:cs typeface="Times New Roman" pitchFamily="18" charset="0"/>
              </a:rPr>
              <a:t>beef</a:t>
            </a:r>
            <a:r>
              <a:rPr lang="en-US" sz="2000" dirty="0">
                <a:latin typeface="Times New Roman" pitchFamily="18" charset="0"/>
                <a:cs typeface="Times New Roman" pitchFamily="18" charset="0"/>
              </a:rPr>
              <a:t>.</a:t>
            </a:r>
          </a:p>
          <a:p>
            <a:pPr indent="-457200"/>
            <a:r>
              <a:rPr lang="en-US" sz="2000" dirty="0">
                <a:latin typeface="Times New Roman" pitchFamily="18" charset="0"/>
                <a:cs typeface="Times New Roman" pitchFamily="18" charset="0"/>
              </a:rPr>
              <a:t>• Marinate </a:t>
            </a:r>
            <a:r>
              <a:rPr lang="en-US" sz="2000" dirty="0" smtClean="0">
                <a:latin typeface="Times New Roman" pitchFamily="18" charset="0"/>
                <a:cs typeface="Times New Roman" pitchFamily="18" charset="0"/>
              </a:rPr>
              <a:t>beef </a:t>
            </a:r>
            <a:r>
              <a:rPr lang="en-US" sz="2000" dirty="0">
                <a:latin typeface="Times New Roman" pitchFamily="18" charset="0"/>
                <a:cs typeface="Times New Roman" pitchFamily="18" charset="0"/>
              </a:rPr>
              <a:t>in </a:t>
            </a:r>
            <a:r>
              <a:rPr lang="en-US" sz="2000" dirty="0" smtClean="0">
                <a:latin typeface="Times New Roman" pitchFamily="18" charset="0"/>
                <a:cs typeface="Times New Roman" pitchFamily="18" charset="0"/>
              </a:rPr>
              <a:t>garlic</a:t>
            </a:r>
            <a:r>
              <a:rPr lang="en-US" sz="2000" dirty="0">
                <a:latin typeface="Times New Roman" pitchFamily="18" charset="0"/>
                <a:cs typeface="Times New Roman" pitchFamily="18" charset="0"/>
              </a:rPr>
              <a:t>, sugar, corn starch, </a:t>
            </a:r>
            <a:endParaRPr lang="en-US" sz="2000" dirty="0" smtClean="0">
              <a:latin typeface="Times New Roman" pitchFamily="18" charset="0"/>
              <a:cs typeface="Times New Roman" pitchFamily="18" charset="0"/>
            </a:endParaRPr>
          </a:p>
          <a:p>
            <a:pPr indent="-457200"/>
            <a:r>
              <a:rPr lang="en-US" sz="2000" dirty="0" smtClean="0">
                <a:latin typeface="Times New Roman" pitchFamily="18" charset="0"/>
                <a:cs typeface="Times New Roman" pitchFamily="18" charset="0"/>
              </a:rPr>
              <a:t>      rice wine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soy sauce</a:t>
            </a:r>
            <a:r>
              <a:rPr lang="en-US" sz="2000" dirty="0">
                <a:latin typeface="Times New Roman" pitchFamily="18" charset="0"/>
                <a:cs typeface="Times New Roman" pitchFamily="18" charset="0"/>
              </a:rPr>
              <a:t>.</a:t>
            </a:r>
          </a:p>
          <a:p>
            <a:pPr indent="-457200"/>
            <a:r>
              <a:rPr lang="en-US" sz="2000" dirty="0">
                <a:latin typeface="Times New Roman" pitchFamily="18" charset="0"/>
                <a:cs typeface="Times New Roman" pitchFamily="18" charset="0"/>
              </a:rPr>
              <a:t>• Chop the broccoli into chunks.</a:t>
            </a:r>
          </a:p>
          <a:p>
            <a:pPr indent="-457200"/>
            <a:r>
              <a:rPr lang="en-US" sz="2000" dirty="0">
                <a:latin typeface="Times New Roman" pitchFamily="18" charset="0"/>
                <a:cs typeface="Times New Roman" pitchFamily="18" charset="0"/>
              </a:rPr>
              <a:t>• Stir fry </a:t>
            </a:r>
            <a:r>
              <a:rPr lang="en-US" sz="2000" dirty="0" smtClean="0">
                <a:latin typeface="Times New Roman" pitchFamily="18" charset="0"/>
                <a:cs typeface="Times New Roman" pitchFamily="18" charset="0"/>
              </a:rPr>
              <a:t>spices</a:t>
            </a:r>
            <a:r>
              <a:rPr lang="en-US" sz="2000" dirty="0">
                <a:latin typeface="Times New Roman" pitchFamily="18" charset="0"/>
                <a:cs typeface="Times New Roman" pitchFamily="18" charset="0"/>
              </a:rPr>
              <a:t>, rice wine and beef for </a:t>
            </a:r>
            <a:r>
              <a:rPr lang="en-US" sz="2000" dirty="0" smtClean="0">
                <a:latin typeface="Times New Roman" pitchFamily="18" charset="0"/>
                <a:cs typeface="Times New Roman" pitchFamily="18" charset="0"/>
              </a:rPr>
              <a:t>1 </a:t>
            </a:r>
          </a:p>
          <a:p>
            <a:pPr indent="-457200"/>
            <a:r>
              <a:rPr lang="en-US" sz="2000" dirty="0" smtClean="0">
                <a:latin typeface="Times New Roman" pitchFamily="18" charset="0"/>
                <a:cs typeface="Times New Roman" pitchFamily="18" charset="0"/>
              </a:rPr>
              <a:t>      minute</a:t>
            </a:r>
            <a:r>
              <a:rPr lang="en-US" sz="2000" dirty="0">
                <a:latin typeface="Times New Roman" pitchFamily="18" charset="0"/>
                <a:cs typeface="Times New Roman" pitchFamily="18" charset="0"/>
              </a:rPr>
              <a:t>.</a:t>
            </a:r>
          </a:p>
          <a:p>
            <a:pPr indent="-457200"/>
            <a:r>
              <a:rPr lang="en-US" sz="2000" dirty="0">
                <a:latin typeface="Times New Roman" pitchFamily="18" charset="0"/>
                <a:cs typeface="Times New Roman" pitchFamily="18" charset="0"/>
              </a:rPr>
              <a:t>• Add </a:t>
            </a:r>
            <a:r>
              <a:rPr lang="en-US" sz="2000" dirty="0" smtClean="0">
                <a:latin typeface="Times New Roman" pitchFamily="18" charset="0"/>
                <a:cs typeface="Times New Roman" pitchFamily="18" charset="0"/>
              </a:rPr>
              <a:t>broccoli </a:t>
            </a:r>
            <a:r>
              <a:rPr lang="en-US" sz="2000" dirty="0">
                <a:latin typeface="Times New Roman" pitchFamily="18" charset="0"/>
                <a:cs typeface="Times New Roman" pitchFamily="18" charset="0"/>
              </a:rPr>
              <a:t>to </a:t>
            </a:r>
            <a:r>
              <a:rPr lang="en-US" sz="2000" dirty="0" smtClean="0">
                <a:latin typeface="Times New Roman" pitchFamily="18" charset="0"/>
                <a:cs typeface="Times New Roman" pitchFamily="18" charset="0"/>
              </a:rPr>
              <a:t>spices</a:t>
            </a:r>
            <a:r>
              <a:rPr lang="en-US" sz="2000" dirty="0">
                <a:latin typeface="Times New Roman" pitchFamily="18" charset="0"/>
                <a:cs typeface="Times New Roman" pitchFamily="18" charset="0"/>
              </a:rPr>
              <a:t>, rice wine and beef.</a:t>
            </a:r>
          </a:p>
          <a:p>
            <a:pPr indent="-457200"/>
            <a:r>
              <a:rPr lang="en-US" sz="2000" dirty="0">
                <a:latin typeface="Times New Roman" pitchFamily="18" charset="0"/>
                <a:cs typeface="Times New Roman" pitchFamily="18" charset="0"/>
              </a:rPr>
              <a:t>• Stir fry </a:t>
            </a:r>
            <a:r>
              <a:rPr lang="en-US" sz="2000" dirty="0" smtClean="0">
                <a:latin typeface="Times New Roman" pitchFamily="18" charset="0"/>
                <a:cs typeface="Times New Roman" pitchFamily="18" charset="0"/>
              </a:rPr>
              <a:t>spices</a:t>
            </a:r>
            <a:r>
              <a:rPr lang="en-US" sz="2000" dirty="0">
                <a:latin typeface="Times New Roman" pitchFamily="18" charset="0"/>
                <a:cs typeface="Times New Roman" pitchFamily="18" charset="0"/>
              </a:rPr>
              <a:t>, rice wine, broccoli and beef </a:t>
            </a:r>
            <a:endParaRPr lang="en-US" sz="2000" dirty="0" smtClean="0">
              <a:latin typeface="Times New Roman" pitchFamily="18" charset="0"/>
              <a:cs typeface="Times New Roman" pitchFamily="18" charset="0"/>
            </a:endParaRPr>
          </a:p>
          <a:p>
            <a:pPr indent="-457200"/>
            <a:r>
              <a:rPr lang="en-US" sz="2000" dirty="0" smtClean="0">
                <a:latin typeface="Times New Roman" pitchFamily="18" charset="0"/>
                <a:cs typeface="Times New Roman" pitchFamily="18" charset="0"/>
              </a:rPr>
              <a:t>      for 3 minutes</a:t>
            </a:r>
            <a:r>
              <a:rPr lang="en-US" sz="2000" dirty="0">
                <a:latin typeface="Times New Roman" pitchFamily="18" charset="0"/>
                <a:cs typeface="Times New Roman" pitchFamily="18" charset="0"/>
              </a:rPr>
              <a:t>.</a:t>
            </a:r>
          </a:p>
          <a:p>
            <a:pPr indent="-457200"/>
            <a:r>
              <a:rPr lang="en-US" sz="2000" dirty="0">
                <a:latin typeface="Times New Roman" pitchFamily="18" charset="0"/>
                <a:cs typeface="Times New Roman" pitchFamily="18" charset="0"/>
              </a:rPr>
              <a:t>• Add </a:t>
            </a:r>
            <a:r>
              <a:rPr lang="en-US" sz="2000" dirty="0" smtClean="0">
                <a:latin typeface="Times New Roman" pitchFamily="18" charset="0"/>
                <a:cs typeface="Times New Roman" pitchFamily="18" charset="0"/>
              </a:rPr>
              <a:t>salt</a:t>
            </a:r>
            <a:r>
              <a:rPr lang="en-US" sz="2000" dirty="0">
                <a:latin typeface="Times New Roman" pitchFamily="18" charset="0"/>
                <a:cs typeface="Times New Roman"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Indexing and Retrieval of Cases</a:t>
            </a:r>
            <a:endParaRPr lang="en-US" dirty="0"/>
          </a:p>
        </p:txBody>
      </p:sp>
      <p:sp>
        <p:nvSpPr>
          <p:cNvPr id="3" name="Content Placeholder 2"/>
          <p:cNvSpPr>
            <a:spLocks noGrp="1"/>
          </p:cNvSpPr>
          <p:nvPr>
            <p:ph idx="1"/>
          </p:nvPr>
        </p:nvSpPr>
        <p:spPr>
          <a:xfrm>
            <a:off x="228600" y="762000"/>
            <a:ext cx="8686800" cy="5867400"/>
          </a:xfrm>
        </p:spPr>
        <p:txBody>
          <a:bodyPr>
            <a:normAutofit fontScale="85000" lnSpcReduction="20000"/>
          </a:bodyPr>
          <a:lstStyle/>
          <a:p>
            <a:r>
              <a:rPr lang="en-US" dirty="0" err="1" smtClean="0"/>
              <a:t>Kolodner</a:t>
            </a:r>
            <a:r>
              <a:rPr lang="en-US" dirty="0" smtClean="0"/>
              <a:t>, one of the leading CBR researchers, proposes the following heuristics</a:t>
            </a:r>
          </a:p>
          <a:p>
            <a:pPr lvl="1"/>
            <a:r>
              <a:rPr lang="en-US" dirty="0"/>
              <a:t>g</a:t>
            </a:r>
            <a:r>
              <a:rPr lang="en-US" dirty="0" smtClean="0"/>
              <a:t>oal-directed preference – organize cases (at least in part) by goal descriptions and retrieve cases with the same goals as the current situation</a:t>
            </a:r>
          </a:p>
          <a:p>
            <a:pPr lvl="1"/>
            <a:r>
              <a:rPr lang="en-US" dirty="0"/>
              <a:t>s</a:t>
            </a:r>
            <a:r>
              <a:rPr lang="en-US" dirty="0" smtClean="0"/>
              <a:t>alient-feature preference – prefer cases that match the most important features or the largest number of matching features</a:t>
            </a:r>
          </a:p>
          <a:p>
            <a:pPr lvl="1"/>
            <a:r>
              <a:rPr lang="en-US" dirty="0"/>
              <a:t>s</a:t>
            </a:r>
            <a:r>
              <a:rPr lang="en-US" dirty="0" smtClean="0"/>
              <a:t>pecify preference – look for as exact a match as possible</a:t>
            </a:r>
          </a:p>
          <a:p>
            <a:pPr lvl="1"/>
            <a:r>
              <a:rPr lang="en-US" dirty="0"/>
              <a:t>f</a:t>
            </a:r>
            <a:r>
              <a:rPr lang="en-US" dirty="0" smtClean="0"/>
              <a:t>requency preference – check the most frequently matched cases first</a:t>
            </a:r>
          </a:p>
          <a:p>
            <a:pPr lvl="1"/>
            <a:r>
              <a:rPr lang="en-US" dirty="0" err="1" smtClean="0"/>
              <a:t>recency</a:t>
            </a:r>
            <a:r>
              <a:rPr lang="en-US" dirty="0" smtClean="0"/>
              <a:t> preference – check the most recently matched cases first</a:t>
            </a:r>
          </a:p>
          <a:p>
            <a:pPr lvl="1"/>
            <a:r>
              <a:rPr lang="en-US" dirty="0" smtClean="0"/>
              <a:t>ease of adaption preference – use the cases that are most easily adapted to the current situation</a:t>
            </a:r>
          </a:p>
          <a:p>
            <a:pPr lvl="2"/>
            <a:r>
              <a:rPr lang="en-US" dirty="0" smtClean="0"/>
              <a:t>the last one is very similar to salient-feature preference where the salient features are those that require the greatest amount of modification – that is, if we find a case that matches those features that would be the most significant to change, then it is both the most salient and easiest to adapt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Comparing Approaches</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20000"/>
          </a:bodyPr>
          <a:lstStyle/>
          <a:p>
            <a:r>
              <a:rPr lang="en-US" dirty="0" smtClean="0"/>
              <a:t>We have looked at various forms of rule-based reasoning, case-based reasoning and model-based reasoning</a:t>
            </a:r>
          </a:p>
          <a:p>
            <a:pPr lvl="1"/>
            <a:r>
              <a:rPr lang="en-US" dirty="0" smtClean="0"/>
              <a:t>while there might be some overlap between them, they have enough differences that a KBE needs to make an early choice of the approach to use – so what approach should be used?</a:t>
            </a:r>
          </a:p>
          <a:p>
            <a:r>
              <a:rPr lang="en-US" dirty="0" smtClean="0"/>
              <a:t>Rule-based approach</a:t>
            </a:r>
          </a:p>
          <a:p>
            <a:pPr lvl="1"/>
            <a:r>
              <a:rPr lang="en-US" dirty="0" smtClean="0"/>
              <a:t>easy to capture knowledge as rules</a:t>
            </a:r>
          </a:p>
          <a:p>
            <a:pPr lvl="1"/>
            <a:r>
              <a:rPr lang="en-US" dirty="0" smtClean="0"/>
              <a:t>rules lead to an easy explanation facility which can help with debugging</a:t>
            </a:r>
          </a:p>
          <a:p>
            <a:pPr lvl="1"/>
            <a:r>
              <a:rPr lang="en-US" dirty="0" smtClean="0"/>
              <a:t>rules allow a clean separation between knowledge and process to control the system</a:t>
            </a:r>
          </a:p>
          <a:p>
            <a:pPr lvl="1"/>
            <a:r>
              <a:rPr lang="en-US" dirty="0" smtClean="0"/>
              <a:t>but, rules are only useful when they can be kept to a reasonable number (no more than a few thousand) and/or can be clearly subdivided into groups, they tend to be brittle (an ES based on rules can break easily because it has no underlying knowledge) </a:t>
            </a:r>
          </a:p>
          <a:p>
            <a:pPr lvl="2"/>
            <a:r>
              <a:rPr lang="en-US" dirty="0" smtClean="0"/>
              <a:t>the system’s accuracy will degrade rapidly when tested at the limits of its knowledge and rules tend to be more associational than functional and this can lead to faulty reasoning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Comparison Continued</a:t>
            </a:r>
            <a:endParaRPr lang="en-US" dirty="0"/>
          </a:p>
        </p:txBody>
      </p:sp>
      <p:sp>
        <p:nvSpPr>
          <p:cNvPr id="3" name="Content Placeholder 2"/>
          <p:cNvSpPr>
            <a:spLocks noGrp="1"/>
          </p:cNvSpPr>
          <p:nvPr>
            <p:ph idx="1"/>
          </p:nvPr>
        </p:nvSpPr>
        <p:spPr>
          <a:xfrm>
            <a:off x="228600" y="685800"/>
            <a:ext cx="8915400" cy="6172200"/>
          </a:xfrm>
        </p:spPr>
        <p:txBody>
          <a:bodyPr>
            <a:normAutofit lnSpcReduction="10000"/>
          </a:bodyPr>
          <a:lstStyle/>
          <a:p>
            <a:pPr lvl="1"/>
            <a:r>
              <a:rPr lang="en-US" dirty="0" smtClean="0"/>
              <a:t>rules also do not permit easy expansion of knowledge </a:t>
            </a:r>
          </a:p>
          <a:p>
            <a:pPr lvl="2"/>
            <a:r>
              <a:rPr lang="en-US" dirty="0" smtClean="0"/>
              <a:t>you have to have a very thorough knowledge of the previous rules before you can add to them or else you might add contradictory knowledge</a:t>
            </a:r>
          </a:p>
          <a:p>
            <a:r>
              <a:rPr lang="en-US" dirty="0" smtClean="0"/>
              <a:t>CBR</a:t>
            </a:r>
          </a:p>
          <a:p>
            <a:pPr lvl="1"/>
            <a:r>
              <a:rPr lang="en-US" dirty="0" smtClean="0"/>
              <a:t>no need for knowledge acquisition, merely provide the system with an ample set of initial cases</a:t>
            </a:r>
          </a:p>
          <a:p>
            <a:pPr lvl="1"/>
            <a:r>
              <a:rPr lang="en-US" dirty="0" smtClean="0"/>
              <a:t>system can learn and improve, allows shortcuts in reasoning, and exploit past successes to get past potential erroneous situations and does not require an extensive amount of domain knowledge</a:t>
            </a:r>
          </a:p>
          <a:p>
            <a:pPr lvl="1"/>
            <a:r>
              <a:rPr lang="en-US" dirty="0" smtClean="0"/>
              <a:t>but cases do not deepen the knowledge of the system, only provide alternative choices, and a large number of cases can lead to poorer performance and finally, indexing and retrieval remain large problems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Comparison Continued</a:t>
            </a:r>
            <a:endParaRPr lang="en-US" dirty="0"/>
          </a:p>
        </p:txBody>
      </p:sp>
      <p:sp>
        <p:nvSpPr>
          <p:cNvPr id="3" name="Content Placeholder 2"/>
          <p:cNvSpPr>
            <a:spLocks noGrp="1"/>
          </p:cNvSpPr>
          <p:nvPr>
            <p:ph idx="1"/>
          </p:nvPr>
        </p:nvSpPr>
        <p:spPr>
          <a:xfrm>
            <a:off x="304800" y="990600"/>
            <a:ext cx="8610600" cy="5867400"/>
          </a:xfrm>
        </p:spPr>
        <p:txBody>
          <a:bodyPr>
            <a:normAutofit fontScale="92500"/>
          </a:bodyPr>
          <a:lstStyle/>
          <a:p>
            <a:r>
              <a:rPr lang="en-US" dirty="0" smtClean="0"/>
              <a:t>Model-based</a:t>
            </a:r>
          </a:p>
          <a:p>
            <a:pPr lvl="1"/>
            <a:r>
              <a:rPr lang="en-US" dirty="0" smtClean="0"/>
              <a:t>the application of functional/structural knowledge is superior to associational knowledge and increases the robustness of the system (less brittleness), being able to reason from first principles, and such a system can provide an even better explanation than a rule-based system</a:t>
            </a:r>
          </a:p>
          <a:p>
            <a:pPr lvl="1"/>
            <a:r>
              <a:rPr lang="en-US" dirty="0" smtClean="0"/>
              <a:t>creating an explicit domain model is very challenging and in many domains, not possible (e.g., we do not understand the human body well enough for an appropriate diagnostic model!), and such a model can be highly complex leading to poor efficiency and/or poor accuracy and in some cases, exceptional situations, that could be handled by a simple rule, cannot be modeled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Diagnosis vs. Planning</a:t>
            </a:r>
            <a:endParaRPr lang="en-US" dirty="0"/>
          </a:p>
        </p:txBody>
      </p:sp>
      <p:sp>
        <p:nvSpPr>
          <p:cNvPr id="3" name="Content Placeholder 2"/>
          <p:cNvSpPr>
            <a:spLocks noGrp="1"/>
          </p:cNvSpPr>
          <p:nvPr>
            <p:ph idx="1"/>
          </p:nvPr>
        </p:nvSpPr>
        <p:spPr>
          <a:xfrm>
            <a:off x="152400" y="762000"/>
            <a:ext cx="8763000" cy="5791200"/>
          </a:xfrm>
        </p:spPr>
        <p:txBody>
          <a:bodyPr>
            <a:normAutofit fontScale="85000" lnSpcReduction="10000"/>
          </a:bodyPr>
          <a:lstStyle/>
          <a:p>
            <a:r>
              <a:rPr lang="en-US" dirty="0" smtClean="0"/>
              <a:t>As already described, diagnosis is typically a data-driven problem and planning is goal-driven</a:t>
            </a:r>
          </a:p>
          <a:p>
            <a:r>
              <a:rPr lang="en-US" dirty="0" smtClean="0"/>
              <a:t>The idea behind planning is to generate a sequence of operations that, when taken, will fulfill the given goals</a:t>
            </a:r>
          </a:p>
          <a:p>
            <a:pPr lvl="1"/>
            <a:r>
              <a:rPr lang="en-US" dirty="0" smtClean="0"/>
              <a:t>so the process is one of given goals and generating operators in a proper sequence </a:t>
            </a:r>
          </a:p>
          <a:p>
            <a:pPr lvl="1"/>
            <a:r>
              <a:rPr lang="en-US" dirty="0" smtClean="0"/>
              <a:t>like previous problems, we can view this as a state space to search, but we can be more intelligent about how we generate our plan to reduce the complexity</a:t>
            </a:r>
          </a:p>
          <a:p>
            <a:pPr lvl="1"/>
            <a:r>
              <a:rPr lang="en-US" dirty="0" smtClean="0"/>
              <a:t>instead of viewing it as a state space like a tree, we will instead use a production-system type of approach</a:t>
            </a:r>
          </a:p>
          <a:p>
            <a:pPr lvl="1"/>
            <a:r>
              <a:rPr lang="en-US" dirty="0" smtClean="0"/>
              <a:t>all of our operations will have </a:t>
            </a:r>
          </a:p>
          <a:p>
            <a:pPr lvl="2"/>
            <a:r>
              <a:rPr lang="en-US" dirty="0" smtClean="0"/>
              <a:t>preconditions to tell us if the given action is applicable at this state of the problem</a:t>
            </a:r>
          </a:p>
          <a:p>
            <a:pPr lvl="2"/>
            <a:r>
              <a:rPr lang="en-US" dirty="0" err="1" smtClean="0"/>
              <a:t>postconditions</a:t>
            </a:r>
            <a:r>
              <a:rPr lang="en-US" dirty="0" smtClean="0"/>
              <a:t> to tell us what goals they can fulfill when applied</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Planning by </a:t>
            </a:r>
            <a:r>
              <a:rPr lang="en-US" dirty="0" err="1" smtClean="0"/>
              <a:t>Subgoaling</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10000"/>
          </a:bodyPr>
          <a:lstStyle/>
          <a:p>
            <a:r>
              <a:rPr lang="en-US" dirty="0" smtClean="0"/>
              <a:t>This lets us view planning as a process of </a:t>
            </a:r>
            <a:r>
              <a:rPr lang="en-US" dirty="0" err="1" smtClean="0"/>
              <a:t>subgoaling</a:t>
            </a:r>
            <a:endParaRPr lang="en-US" dirty="0" smtClean="0"/>
          </a:p>
          <a:p>
            <a:pPr lvl="1"/>
            <a:r>
              <a:rPr lang="en-US" dirty="0" smtClean="0"/>
              <a:t>given a goal</a:t>
            </a:r>
          </a:p>
          <a:p>
            <a:pPr lvl="2"/>
            <a:r>
              <a:rPr lang="en-US" dirty="0" smtClean="0"/>
              <a:t>find an operator that accomplishes that goal </a:t>
            </a:r>
          </a:p>
          <a:p>
            <a:pPr lvl="2"/>
            <a:r>
              <a:rPr lang="en-US" dirty="0" smtClean="0"/>
              <a:t>but the operator must first be in the proper state before it can be selected</a:t>
            </a:r>
          </a:p>
          <a:p>
            <a:pPr lvl="1"/>
            <a:r>
              <a:rPr lang="en-US" dirty="0"/>
              <a:t>g</a:t>
            </a:r>
            <a:r>
              <a:rPr lang="en-US" dirty="0" smtClean="0"/>
              <a:t>enerate the conditions that need to be true to select that operator </a:t>
            </a:r>
          </a:p>
          <a:p>
            <a:pPr lvl="2"/>
            <a:r>
              <a:rPr lang="en-US" dirty="0" smtClean="0"/>
              <a:t>these are new goals, or </a:t>
            </a:r>
            <a:r>
              <a:rPr lang="en-US" i="1" dirty="0" err="1" smtClean="0"/>
              <a:t>subgoals</a:t>
            </a:r>
            <a:endParaRPr lang="en-US" i="1" dirty="0" smtClean="0"/>
          </a:p>
          <a:p>
            <a:pPr lvl="2"/>
            <a:r>
              <a:rPr lang="en-US" dirty="0" smtClean="0"/>
              <a:t>add these </a:t>
            </a:r>
            <a:r>
              <a:rPr lang="en-US" dirty="0" err="1" smtClean="0"/>
              <a:t>subgoals</a:t>
            </a:r>
            <a:r>
              <a:rPr lang="en-US" dirty="0" smtClean="0"/>
              <a:t> to our list of goals</a:t>
            </a:r>
          </a:p>
          <a:p>
            <a:pPr lvl="1"/>
            <a:r>
              <a:rPr lang="en-US" dirty="0" smtClean="0"/>
              <a:t>repeat until the conditions are met by the initial state</a:t>
            </a:r>
          </a:p>
          <a:p>
            <a:r>
              <a:rPr lang="en-US" dirty="0" smtClean="0"/>
              <a:t>We may use a goal stack – to accomplish goal g1, we select operator o1, which itself requires goals g2 and g3, so we push g2 and g3 on to the stack</a:t>
            </a:r>
          </a:p>
          <a:p>
            <a:pPr lvl="1"/>
            <a:r>
              <a:rPr lang="en-US" dirty="0" smtClean="0"/>
              <a:t>when we eventually solve g3, we pop it off the stack, when we accomplish g2, we pop it off the stack, now we can pop g1 off the stack because we accomplished the preconditions for o1 and thus g1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Blocks World Robot</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dirty="0" smtClean="0"/>
              <a:t>Operators:</a:t>
            </a:r>
          </a:p>
          <a:p>
            <a:pPr lvl="1"/>
            <a:r>
              <a:rPr lang="en-US" dirty="0" err="1" smtClean="0"/>
              <a:t>goto</a:t>
            </a:r>
            <a:r>
              <a:rPr lang="en-US" dirty="0" smtClean="0"/>
              <a:t>(x, y, z) – move robot to location x, y, z</a:t>
            </a:r>
          </a:p>
          <a:p>
            <a:pPr lvl="1"/>
            <a:r>
              <a:rPr lang="en-US" dirty="0" smtClean="0"/>
              <a:t>pickup(w) – pickup the block w, block w must be clear and robotic hand empty to apply this operator</a:t>
            </a:r>
          </a:p>
          <a:p>
            <a:pPr lvl="1"/>
            <a:r>
              <a:rPr lang="en-US" dirty="0" smtClean="0"/>
              <a:t>putdown(w) – place w on the table, block w must already be in the robotic hand</a:t>
            </a:r>
          </a:p>
          <a:p>
            <a:pPr lvl="1"/>
            <a:r>
              <a:rPr lang="en-US" dirty="0" smtClean="0"/>
              <a:t>stack(u, v) – stack block u on top of block v, block u must already be in the robotic hand and v must be clear</a:t>
            </a:r>
          </a:p>
          <a:p>
            <a:pPr lvl="1"/>
            <a:r>
              <a:rPr lang="en-US" dirty="0" err="1" smtClean="0"/>
              <a:t>unstack</a:t>
            </a:r>
            <a:r>
              <a:rPr lang="en-US" dirty="0" smtClean="0"/>
              <a:t>(u, v) – place block u in the robotic hand, block u must be clear and on top of v and the robotic hand must be empty</a:t>
            </a:r>
          </a:p>
          <a:p>
            <a:r>
              <a:rPr lang="en-US" dirty="0" smtClean="0"/>
              <a:t>A state of the world may be given using predicates like</a:t>
            </a:r>
          </a:p>
          <a:p>
            <a:pPr lvl="1"/>
            <a:r>
              <a:rPr lang="en-US" dirty="0" smtClean="0"/>
              <a:t>on(b, a), on(c, b), </a:t>
            </a:r>
            <a:r>
              <a:rPr lang="en-US" dirty="0" err="1" smtClean="0"/>
              <a:t>ontable</a:t>
            </a:r>
            <a:r>
              <a:rPr lang="en-US" dirty="0" smtClean="0"/>
              <a:t>(a), clear(c), gripping( )</a:t>
            </a:r>
          </a:p>
          <a:p>
            <a:r>
              <a:rPr lang="en-US" dirty="0" smtClean="0"/>
              <a:t>To accomplish </a:t>
            </a:r>
            <a:r>
              <a:rPr lang="en-US" dirty="0" err="1" smtClean="0"/>
              <a:t>unstack</a:t>
            </a:r>
            <a:r>
              <a:rPr lang="en-US" dirty="0" smtClean="0"/>
              <a:t>(b, a) we must first achieve clear(b), </a:t>
            </a:r>
          </a:p>
          <a:p>
            <a:pPr lvl="1"/>
            <a:r>
              <a:rPr lang="en-US" dirty="0" smtClean="0"/>
              <a:t>so clear(b) becomes a </a:t>
            </a:r>
            <a:r>
              <a:rPr lang="en-US" dirty="0" err="1" smtClean="0"/>
              <a:t>subgoal</a:t>
            </a:r>
            <a:r>
              <a:rPr lang="en-US" dirty="0" smtClean="0"/>
              <a:t> of </a:t>
            </a:r>
            <a:r>
              <a:rPr lang="en-US" dirty="0" err="1" smtClean="0"/>
              <a:t>unstack</a:t>
            </a:r>
            <a:r>
              <a:rPr lang="en-US" dirty="0" smtClean="0"/>
              <a:t>(b, a)</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STRIPS</a:t>
            </a:r>
            <a:endParaRPr lang="en-US" dirty="0"/>
          </a:p>
        </p:txBody>
      </p:sp>
      <p:sp>
        <p:nvSpPr>
          <p:cNvPr id="3" name="Content Placeholder 2"/>
          <p:cNvSpPr>
            <a:spLocks noGrp="1"/>
          </p:cNvSpPr>
          <p:nvPr>
            <p:ph idx="1"/>
          </p:nvPr>
        </p:nvSpPr>
        <p:spPr>
          <a:xfrm>
            <a:off x="381000" y="609600"/>
            <a:ext cx="8458200" cy="2590800"/>
          </a:xfrm>
        </p:spPr>
        <p:txBody>
          <a:bodyPr>
            <a:normAutofit fontScale="85000" lnSpcReduction="10000"/>
          </a:bodyPr>
          <a:lstStyle/>
          <a:p>
            <a:r>
              <a:rPr lang="en-US" dirty="0" smtClean="0"/>
              <a:t>The Stanford Research Institute (SRI) Planning System</a:t>
            </a:r>
          </a:p>
          <a:p>
            <a:pPr lvl="1"/>
            <a:r>
              <a:rPr lang="en-US" dirty="0" smtClean="0"/>
              <a:t>a </a:t>
            </a:r>
            <a:r>
              <a:rPr lang="en-US" dirty="0" err="1" smtClean="0"/>
              <a:t>subgoaling</a:t>
            </a:r>
            <a:r>
              <a:rPr lang="en-US" dirty="0" smtClean="0"/>
              <a:t> system used to control a robotic arm that could plan and carry out blocks world actions to accomplish stated goals</a:t>
            </a:r>
          </a:p>
          <a:p>
            <a:pPr lvl="1"/>
            <a:r>
              <a:rPr lang="en-US" dirty="0" smtClean="0"/>
              <a:t>The STRIPS operators were denoted with preconditions (what had to be true to perform the operator), add actions and delete actions (how to modify the current state)</a:t>
            </a:r>
            <a:endParaRPr lang="en-US" dirty="0"/>
          </a:p>
        </p:txBody>
      </p:sp>
      <p:pic>
        <p:nvPicPr>
          <p:cNvPr id="4" name="Picture 2" descr="&#10;pg290_unl.pct                                                  00026930Macintosh HD                   ABA78158:"/>
          <p:cNvPicPr>
            <a:picLocks noChangeAspect="1" noChangeArrowheads="1"/>
          </p:cNvPicPr>
          <p:nvPr/>
        </p:nvPicPr>
        <p:blipFill>
          <a:blip r:embed="rId2"/>
          <a:srcRect/>
          <a:stretch>
            <a:fillRect/>
          </a:stretch>
        </p:blipFill>
        <p:spPr bwMode="auto">
          <a:xfrm>
            <a:off x="75565" y="3183216"/>
            <a:ext cx="4953635" cy="3674784"/>
          </a:xfrm>
          <a:prstGeom prst="rect">
            <a:avLst/>
          </a:prstGeom>
          <a:noFill/>
          <a:ln w="9525">
            <a:noFill/>
            <a:miter lim="800000"/>
            <a:headEnd/>
            <a:tailEnd/>
          </a:ln>
        </p:spPr>
      </p:pic>
      <p:pic>
        <p:nvPicPr>
          <p:cNvPr id="5" name="Picture 3"/>
          <p:cNvPicPr>
            <a:picLocks noChangeAspect="1" noChangeArrowheads="1"/>
          </p:cNvPicPr>
          <p:nvPr/>
        </p:nvPicPr>
        <p:blipFill>
          <a:blip r:embed="rId3"/>
          <a:srcRect/>
          <a:stretch>
            <a:fillRect/>
          </a:stretch>
        </p:blipFill>
        <p:spPr bwMode="auto">
          <a:xfrm>
            <a:off x="5334000" y="3200400"/>
            <a:ext cx="3356991" cy="2514600"/>
          </a:xfrm>
          <a:prstGeom prst="rect">
            <a:avLst/>
          </a:prstGeom>
          <a:noFill/>
          <a:ln w="9525">
            <a:noFill/>
            <a:miter lim="800000"/>
            <a:headEnd/>
            <a:tailEnd/>
          </a:ln>
        </p:spPr>
      </p:pic>
      <p:sp>
        <p:nvSpPr>
          <p:cNvPr id="6" name="TextBox 5"/>
          <p:cNvSpPr txBox="1"/>
          <p:nvPr/>
        </p:nvSpPr>
        <p:spPr>
          <a:xfrm>
            <a:off x="5257800" y="5842337"/>
            <a:ext cx="3454792" cy="1015663"/>
          </a:xfrm>
          <a:prstGeom prst="rect">
            <a:avLst/>
          </a:prstGeom>
          <a:noFill/>
        </p:spPr>
        <p:txBody>
          <a:bodyPr wrap="none" rtlCol="0">
            <a:spAutoFit/>
          </a:bodyPr>
          <a:lstStyle/>
          <a:p>
            <a:r>
              <a:rPr lang="en-US" sz="2000" dirty="0">
                <a:latin typeface="Times New Roman" pitchFamily="18" charset="0"/>
                <a:cs typeface="Times New Roman" pitchFamily="18" charset="0"/>
              </a:rPr>
              <a:t>d</a:t>
            </a:r>
            <a:r>
              <a:rPr lang="en-US" sz="2000" dirty="0" smtClean="0">
                <a:latin typeface="Times New Roman" pitchFamily="18" charset="0"/>
                <a:cs typeface="Times New Roman" pitchFamily="18" charset="0"/>
              </a:rPr>
              <a:t>efined as on(b, a), on(a, c), </a:t>
            </a:r>
          </a:p>
          <a:p>
            <a:r>
              <a:rPr lang="en-US" sz="2000" dirty="0" err="1" smtClean="0">
                <a:latin typeface="Times New Roman" pitchFamily="18" charset="0"/>
                <a:cs typeface="Times New Roman" pitchFamily="18" charset="0"/>
              </a:rPr>
              <a:t>ontable</a:t>
            </a:r>
            <a:r>
              <a:rPr lang="en-US" sz="2000" dirty="0" smtClean="0">
                <a:latin typeface="Times New Roman" pitchFamily="18" charset="0"/>
                <a:cs typeface="Times New Roman" pitchFamily="18" charset="0"/>
              </a:rPr>
              <a:t>(c), on(e, d), </a:t>
            </a:r>
            <a:r>
              <a:rPr lang="en-US" sz="2000" dirty="0" err="1" smtClean="0">
                <a:latin typeface="Times New Roman" pitchFamily="18" charset="0"/>
                <a:cs typeface="Times New Roman" pitchFamily="18" charset="0"/>
              </a:rPr>
              <a:t>ontable</a:t>
            </a:r>
            <a:r>
              <a:rPr lang="en-US" sz="2000" dirty="0" smtClean="0">
                <a:latin typeface="Times New Roman" pitchFamily="18" charset="0"/>
                <a:cs typeface="Times New Roman" pitchFamily="18" charset="0"/>
              </a:rPr>
              <a:t>(d), </a:t>
            </a:r>
          </a:p>
          <a:p>
            <a:r>
              <a:rPr lang="en-US" sz="2000" dirty="0" smtClean="0">
                <a:latin typeface="Times New Roman" pitchFamily="18" charset="0"/>
                <a:cs typeface="Times New Roman" pitchFamily="18" charset="0"/>
              </a:rPr>
              <a:t>gripping( )</a:t>
            </a:r>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457200" y="990600"/>
            <a:ext cx="8229600" cy="5867400"/>
          </a:xfrm>
        </p:spPr>
        <p:txBody>
          <a:bodyPr>
            <a:normAutofit fontScale="92500" lnSpcReduction="20000"/>
          </a:bodyPr>
          <a:lstStyle/>
          <a:p>
            <a:r>
              <a:rPr lang="en-US" dirty="0" smtClean="0"/>
              <a:t>Planning/Design – devise a sequence of actions/configurations of plan steps/component parts to achieve some set of goals </a:t>
            </a:r>
          </a:p>
          <a:p>
            <a:pPr lvl="1"/>
            <a:r>
              <a:rPr lang="en-US" dirty="0" smtClean="0"/>
              <a:t>a plan is an abstract design with goals that are achieved when the plan is implemented</a:t>
            </a:r>
          </a:p>
          <a:p>
            <a:pPr lvl="1"/>
            <a:r>
              <a:rPr lang="en-US" dirty="0" smtClean="0"/>
              <a:t>components in a plan/design have functions that, when combined, achieve the given goal such that each component fulfills some </a:t>
            </a:r>
            <a:r>
              <a:rPr lang="en-US" dirty="0" err="1" smtClean="0"/>
              <a:t>subgoal</a:t>
            </a:r>
            <a:r>
              <a:rPr lang="en-US" dirty="0" smtClean="0"/>
              <a:t>(s)</a:t>
            </a:r>
          </a:p>
          <a:p>
            <a:pPr lvl="1"/>
            <a:r>
              <a:rPr lang="en-US" dirty="0" smtClean="0"/>
              <a:t>plans/designs have constraints and specifications</a:t>
            </a:r>
          </a:p>
          <a:p>
            <a:r>
              <a:rPr lang="en-US" dirty="0" smtClean="0"/>
              <a:t>Prediction – projecting probable outcomes of given situations</a:t>
            </a:r>
          </a:p>
          <a:p>
            <a:r>
              <a:rPr lang="en-US" dirty="0" smtClean="0"/>
              <a:t>Instruction –  a tutorial that assists with the education process</a:t>
            </a:r>
          </a:p>
          <a:p>
            <a:pPr lvl="1"/>
            <a:r>
              <a:rPr lang="en-US" dirty="0" smtClean="0"/>
              <a:t>often requires modeling the user’s belief state(s) and diagnosing why some beliefs are wrong</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Non-Linear Planning</a:t>
            </a:r>
            <a:endParaRPr lang="en-US" dirty="0"/>
          </a:p>
        </p:txBody>
      </p:sp>
      <p:sp>
        <p:nvSpPr>
          <p:cNvPr id="3" name="Content Placeholder 2"/>
          <p:cNvSpPr>
            <a:spLocks noGrp="1"/>
          </p:cNvSpPr>
          <p:nvPr>
            <p:ph idx="1"/>
          </p:nvPr>
        </p:nvSpPr>
        <p:spPr>
          <a:xfrm>
            <a:off x="304800" y="762000"/>
            <a:ext cx="8610600" cy="6096000"/>
          </a:xfrm>
        </p:spPr>
        <p:txBody>
          <a:bodyPr>
            <a:normAutofit fontScale="92500" lnSpcReduction="20000"/>
          </a:bodyPr>
          <a:lstStyle/>
          <a:p>
            <a:r>
              <a:rPr lang="en-US" dirty="0" smtClean="0"/>
              <a:t>STRIPS uses simple linear planning which means that the selection of one operator to accomplish a goal could “clobber” a previously obtained goal</a:t>
            </a:r>
          </a:p>
          <a:p>
            <a:pPr lvl="1"/>
            <a:r>
              <a:rPr lang="en-US" dirty="0" smtClean="0"/>
              <a:t>non-linear planning does not generate the plan in a sequence but instead generates plan solution segments, and then attempts to order them</a:t>
            </a:r>
          </a:p>
          <a:p>
            <a:pPr lvl="1"/>
            <a:r>
              <a:rPr lang="en-US" dirty="0" smtClean="0"/>
              <a:t>in the previous example, imagine that we want to achieve the goal on(e, b), on(b, a), on(a, c), on(c, d), </a:t>
            </a:r>
            <a:r>
              <a:rPr lang="en-US" dirty="0" err="1" smtClean="0"/>
              <a:t>ontable</a:t>
            </a:r>
            <a:r>
              <a:rPr lang="en-US" dirty="0" smtClean="0"/>
              <a:t>(d)</a:t>
            </a:r>
          </a:p>
          <a:p>
            <a:pPr lvl="1"/>
            <a:r>
              <a:rPr lang="en-US" dirty="0" smtClean="0"/>
              <a:t>we might place e on top of b as an early step only to have to remove b from e when it is realized that we have to remove b from a and a from c so that we can place c on d</a:t>
            </a:r>
          </a:p>
          <a:p>
            <a:r>
              <a:rPr lang="en-US" dirty="0" smtClean="0"/>
              <a:t>Another example is cleaning your kitchen</a:t>
            </a:r>
          </a:p>
          <a:p>
            <a:pPr lvl="1"/>
            <a:r>
              <a:rPr lang="en-US" dirty="0" smtClean="0"/>
              <a:t>Consider operators like “move X”, “clean X”, “mop X”</a:t>
            </a:r>
          </a:p>
          <a:p>
            <a:pPr lvl="2"/>
            <a:r>
              <a:rPr lang="en-US" dirty="0" smtClean="0"/>
              <a:t>you would not want to clean the floor, mop the floor, then move the refrigerator and clean and mop under the fridge because moving the refrigerator will most likely make the rest of the floor dirty again</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Non-Linear Strategies</a:t>
            </a:r>
            <a:endParaRPr lang="en-US" dirty="0"/>
          </a:p>
        </p:txBody>
      </p:sp>
      <p:sp>
        <p:nvSpPr>
          <p:cNvPr id="3" name="Content Placeholder 2"/>
          <p:cNvSpPr>
            <a:spLocks noGrp="1"/>
          </p:cNvSpPr>
          <p:nvPr>
            <p:ph sz="half" idx="1"/>
          </p:nvPr>
        </p:nvSpPr>
        <p:spPr>
          <a:xfrm>
            <a:off x="0" y="685800"/>
            <a:ext cx="9144000" cy="990599"/>
          </a:xfrm>
        </p:spPr>
        <p:txBody>
          <a:bodyPr>
            <a:normAutofit/>
          </a:bodyPr>
          <a:lstStyle/>
          <a:p>
            <a:r>
              <a:rPr lang="en-US" dirty="0" smtClean="0"/>
              <a:t>Nilsson developed the triangle table representation to solve the problem of non-linear planning</a:t>
            </a:r>
          </a:p>
        </p:txBody>
      </p:sp>
      <p:sp>
        <p:nvSpPr>
          <p:cNvPr id="8" name="Content Placeholder 7"/>
          <p:cNvSpPr>
            <a:spLocks noGrp="1"/>
          </p:cNvSpPr>
          <p:nvPr>
            <p:ph sz="half" idx="2"/>
          </p:nvPr>
        </p:nvSpPr>
        <p:spPr>
          <a:xfrm>
            <a:off x="6400800" y="1600200"/>
            <a:ext cx="2743200" cy="5059363"/>
          </a:xfrm>
        </p:spPr>
        <p:txBody>
          <a:bodyPr>
            <a:normAutofit/>
          </a:bodyPr>
          <a:lstStyle/>
          <a:p>
            <a:pPr lvl="1"/>
            <a:r>
              <a:rPr lang="en-US" dirty="0" smtClean="0"/>
              <a:t>the table demonstrates dependencies among operators </a:t>
            </a:r>
          </a:p>
          <a:p>
            <a:pPr lvl="1"/>
            <a:r>
              <a:rPr lang="en-US" dirty="0" smtClean="0"/>
              <a:t>an operator’s preconditions are shown in the row to its left and its </a:t>
            </a:r>
            <a:r>
              <a:rPr lang="en-US" dirty="0" err="1" smtClean="0"/>
              <a:t>postconditions</a:t>
            </a:r>
            <a:r>
              <a:rPr lang="en-US" dirty="0" smtClean="0"/>
              <a:t> are shown below it </a:t>
            </a:r>
          </a:p>
        </p:txBody>
      </p:sp>
      <p:pic>
        <p:nvPicPr>
          <p:cNvPr id="4" name="Picture 3"/>
          <p:cNvPicPr>
            <a:picLocks noChangeAspect="1" noChangeArrowheads="1"/>
          </p:cNvPicPr>
          <p:nvPr/>
        </p:nvPicPr>
        <p:blipFill>
          <a:blip r:embed="rId2"/>
          <a:srcRect/>
          <a:stretch>
            <a:fillRect/>
          </a:stretch>
        </p:blipFill>
        <p:spPr bwMode="auto">
          <a:xfrm>
            <a:off x="0" y="1611779"/>
            <a:ext cx="6858001" cy="5246221"/>
          </a:xfrm>
          <a:prstGeom prst="rect">
            <a:avLst/>
          </a:prstGeom>
          <a:noFill/>
          <a:ln w="9525">
            <a:noFill/>
            <a:miter lim="800000"/>
            <a:headEnd/>
            <a:tailEnd/>
          </a:ln>
        </p:spPr>
      </p:pic>
      <p:sp>
        <p:nvSpPr>
          <p:cNvPr id="6" name="TextBox 5"/>
          <p:cNvSpPr txBox="1"/>
          <p:nvPr/>
        </p:nvSpPr>
        <p:spPr>
          <a:xfrm>
            <a:off x="2514600" y="3276600"/>
            <a:ext cx="184731" cy="369332"/>
          </a:xfrm>
          <a:prstGeom prst="rect">
            <a:avLst/>
          </a:prstGeom>
          <a:noFill/>
        </p:spPr>
        <p:txBody>
          <a:bodyPr wrap="none" rtlCol="0">
            <a:spAutoFit/>
          </a:bodyPr>
          <a:lstStyle/>
          <a:p>
            <a:endParaRPr lang="en-US" dirty="0"/>
          </a:p>
        </p:txBody>
      </p:sp>
      <p:sp>
        <p:nvSpPr>
          <p:cNvPr id="7" name="TextBox 6"/>
          <p:cNvSpPr txBox="1"/>
          <p:nvPr/>
        </p:nvSpPr>
        <p:spPr>
          <a:xfrm>
            <a:off x="2971800" y="1828800"/>
            <a:ext cx="3898824" cy="1015663"/>
          </a:xfrm>
          <a:prstGeom prst="rect">
            <a:avLst/>
          </a:prstGeom>
          <a:noFill/>
        </p:spPr>
        <p:txBody>
          <a:bodyPr wrap="none" rtlCol="0">
            <a:spAutoFit/>
          </a:bodyPr>
          <a:lstStyle/>
          <a:p>
            <a:r>
              <a:rPr lang="en-US" sz="2000" dirty="0" smtClean="0">
                <a:latin typeface="Times New Roman" pitchFamily="18" charset="0"/>
                <a:cs typeface="Times New Roman" pitchFamily="18" charset="0"/>
              </a:rPr>
              <a:t>Putdown(X) has a dependency with</a:t>
            </a:r>
          </a:p>
          <a:p>
            <a:r>
              <a:rPr lang="en-US" sz="2000" dirty="0" smtClean="0">
                <a:latin typeface="Times New Roman" pitchFamily="18" charset="0"/>
                <a:cs typeface="Times New Roman" pitchFamily="18" charset="0"/>
              </a:rPr>
              <a:t>Pickup(X) as can be seen by finding</a:t>
            </a:r>
          </a:p>
          <a:p>
            <a:r>
              <a:rPr lang="en-US" sz="2000" dirty="0" smtClean="0">
                <a:latin typeface="Times New Roman" pitchFamily="18" charset="0"/>
                <a:cs typeface="Times New Roman" pitchFamily="18" charset="0"/>
              </a:rPr>
              <a:t>two conditions in the intersection</a:t>
            </a:r>
            <a:endParaRPr lang="en-US" sz="2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0"/>
            <a:ext cx="8229600" cy="1143000"/>
          </a:xfrm>
        </p:spPr>
        <p:txBody>
          <a:bodyPr/>
          <a:lstStyle/>
          <a:p>
            <a:r>
              <a:rPr lang="en-US" dirty="0" smtClean="0"/>
              <a:t>Least Commitment</a:t>
            </a:r>
            <a:endParaRPr lang="en-US" dirty="0"/>
          </a:p>
        </p:txBody>
      </p:sp>
      <p:sp>
        <p:nvSpPr>
          <p:cNvPr id="6" name="Content Placeholder 5"/>
          <p:cNvSpPr>
            <a:spLocks noGrp="1"/>
          </p:cNvSpPr>
          <p:nvPr>
            <p:ph idx="1"/>
          </p:nvPr>
        </p:nvSpPr>
        <p:spPr>
          <a:xfrm>
            <a:off x="228600" y="838200"/>
            <a:ext cx="8610600" cy="5791200"/>
          </a:xfrm>
        </p:spPr>
        <p:txBody>
          <a:bodyPr>
            <a:normAutofit lnSpcReduction="10000"/>
          </a:bodyPr>
          <a:lstStyle/>
          <a:p>
            <a:r>
              <a:rPr lang="en-US" dirty="0" smtClean="0"/>
              <a:t>Another strategy is least commitment where operators are selected but their sequence (order) is not determined until </a:t>
            </a:r>
            <a:r>
              <a:rPr lang="en-US" i="1" dirty="0" smtClean="0"/>
              <a:t>necessary</a:t>
            </a:r>
          </a:p>
          <a:p>
            <a:pPr lvl="1"/>
            <a:r>
              <a:rPr lang="en-US" dirty="0" smtClean="0"/>
              <a:t>first, generate all operators (or as many as possible)</a:t>
            </a:r>
          </a:p>
          <a:p>
            <a:pPr lvl="1"/>
            <a:r>
              <a:rPr lang="en-US" dirty="0" smtClean="0"/>
              <a:t>next, generate any needed operators and sequence those that can clearly be sequenced </a:t>
            </a:r>
          </a:p>
          <a:p>
            <a:pPr lvl="1"/>
            <a:r>
              <a:rPr lang="en-US" dirty="0" smtClean="0"/>
              <a:t>continue until all operators and sequences are sequenced</a:t>
            </a:r>
          </a:p>
          <a:p>
            <a:r>
              <a:rPr lang="en-US" dirty="0" smtClean="0"/>
              <a:t>Example:  daily planning</a:t>
            </a:r>
          </a:p>
          <a:p>
            <a:pPr lvl="1"/>
            <a:r>
              <a:rPr lang="en-US" dirty="0" smtClean="0"/>
              <a:t>your daily goals include going to class, work, running errands (grocery store and dry cleaners) and the typical tasks of showering, getting dressed, eating, etc</a:t>
            </a:r>
          </a:p>
          <a:p>
            <a:pPr lvl="1"/>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Continued</a:t>
            </a:r>
            <a:endParaRPr lang="en-US" dirty="0"/>
          </a:p>
        </p:txBody>
      </p:sp>
      <p:sp>
        <p:nvSpPr>
          <p:cNvPr id="5" name="Content Placeholder 4"/>
          <p:cNvSpPr>
            <a:spLocks noGrp="1"/>
          </p:cNvSpPr>
          <p:nvPr>
            <p:ph idx="1"/>
          </p:nvPr>
        </p:nvSpPr>
        <p:spPr>
          <a:xfrm>
            <a:off x="228600" y="762000"/>
            <a:ext cx="8686800" cy="6096000"/>
          </a:xfrm>
        </p:spPr>
        <p:txBody>
          <a:bodyPr>
            <a:normAutofit fontScale="85000" lnSpcReduction="10000"/>
          </a:bodyPr>
          <a:lstStyle/>
          <a:p>
            <a:r>
              <a:rPr lang="en-US" dirty="0" smtClean="0"/>
              <a:t>Some aspects of your day are dictated by hard constraints</a:t>
            </a:r>
          </a:p>
          <a:p>
            <a:pPr lvl="1"/>
            <a:r>
              <a:rPr lang="en-US" dirty="0" smtClean="0"/>
              <a:t>you have to be at work from 8 am to 12 pm</a:t>
            </a:r>
          </a:p>
          <a:p>
            <a:pPr lvl="1"/>
            <a:r>
              <a:rPr lang="en-US" dirty="0" smtClean="0"/>
              <a:t>you have to be on campus from 1-2 pm and 6:15-7:30 pm for classes and you need an extra 15-20 minutes to park and 15 minutes to drive there from work</a:t>
            </a:r>
          </a:p>
          <a:p>
            <a:pPr lvl="1"/>
            <a:r>
              <a:rPr lang="en-US" dirty="0" smtClean="0"/>
              <a:t>grocery shopping will take you 45 minutes (including travel time)</a:t>
            </a:r>
          </a:p>
          <a:p>
            <a:pPr lvl="1"/>
            <a:r>
              <a:rPr lang="en-US" dirty="0" smtClean="0"/>
              <a:t>the dry cleaners will take you 20 minutes (including travel time)</a:t>
            </a:r>
          </a:p>
          <a:p>
            <a:r>
              <a:rPr lang="en-US" dirty="0" smtClean="0"/>
              <a:t>While the various tasks dictate the operators </a:t>
            </a:r>
          </a:p>
          <a:p>
            <a:pPr lvl="1"/>
            <a:r>
              <a:rPr lang="en-US" dirty="0" smtClean="0"/>
              <a:t>drive to work, work, drive to campus, go to class, drive to the grocery store, do shopping, drive home, put groceries away</a:t>
            </a:r>
          </a:p>
          <a:p>
            <a:r>
              <a:rPr lang="en-US" dirty="0" smtClean="0"/>
              <a:t>Pre- and post-conditions dictate some of the ordering</a:t>
            </a:r>
          </a:p>
          <a:p>
            <a:pPr lvl="1"/>
            <a:r>
              <a:rPr lang="en-US" dirty="0" smtClean="0"/>
              <a:t>you won’t go from the grocery store right to campus, or you won’t go to work, go to campus, and then go home to shower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r>
              <a:rPr lang="en-US" dirty="0" smtClean="0"/>
              <a:t>Other Planning Strategies</a:t>
            </a:r>
            <a:endParaRPr lang="en-US" dirty="0"/>
          </a:p>
        </p:txBody>
      </p:sp>
      <p:sp>
        <p:nvSpPr>
          <p:cNvPr id="6" name="Content Placeholder 5"/>
          <p:cNvSpPr>
            <a:spLocks noGrp="1"/>
          </p:cNvSpPr>
          <p:nvPr>
            <p:ph idx="1"/>
          </p:nvPr>
        </p:nvSpPr>
        <p:spPr>
          <a:xfrm>
            <a:off x="228600" y="762000"/>
            <a:ext cx="8686800" cy="6096000"/>
          </a:xfrm>
        </p:spPr>
        <p:txBody>
          <a:bodyPr>
            <a:normAutofit fontScale="92500" lnSpcReduction="10000"/>
          </a:bodyPr>
          <a:lstStyle/>
          <a:p>
            <a:r>
              <a:rPr lang="en-US" dirty="0" smtClean="0"/>
              <a:t>Constraint satisfaction – apply constraints whenever possible to prune away possible choices</a:t>
            </a:r>
          </a:p>
          <a:p>
            <a:pPr lvl="1"/>
            <a:r>
              <a:rPr lang="en-US" dirty="0" smtClean="0"/>
              <a:t>for instance, some operators would not be applicable because they would take too much time or cost too much</a:t>
            </a:r>
          </a:p>
          <a:p>
            <a:pPr lvl="2"/>
            <a:r>
              <a:rPr lang="en-US" dirty="0" smtClean="0"/>
              <a:t>consider that you need to pick up your lawnmower, but you brought your small car to work, so this constrains when you can pick up the lawnmower – you must first go home from work to get your larger car</a:t>
            </a:r>
          </a:p>
          <a:p>
            <a:r>
              <a:rPr lang="en-US" dirty="0" smtClean="0"/>
              <a:t>Operator Preference – operators that are more likely to be of use, or to succeed, might be tried first</a:t>
            </a:r>
          </a:p>
          <a:p>
            <a:pPr lvl="1"/>
            <a:r>
              <a:rPr lang="en-US" dirty="0" smtClean="0"/>
              <a:t>operator preference might be dictated by the programmer or it might be specified as part of user input</a:t>
            </a:r>
          </a:p>
          <a:p>
            <a:pPr lvl="1"/>
            <a:r>
              <a:rPr lang="en-US" dirty="0" smtClean="0"/>
              <a:t>operator preference might also be learned, for instance based on statistical usage (operator X has been used more often in the past so X is considered before 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fontScale="90000"/>
          </a:bodyPr>
          <a:lstStyle/>
          <a:p>
            <a:r>
              <a:rPr lang="en-US" dirty="0" smtClean="0"/>
              <a:t>Hierarchical Planning/Plan Decomposition</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20000"/>
          </a:bodyPr>
          <a:lstStyle/>
          <a:p>
            <a:r>
              <a:rPr lang="en-US" dirty="0" smtClean="0"/>
              <a:t>Planning (and design) often require that a given plan step be solved by decomposing it into lesser steps</a:t>
            </a:r>
          </a:p>
          <a:p>
            <a:pPr lvl="1"/>
            <a:r>
              <a:rPr lang="en-US" dirty="0" smtClean="0"/>
              <a:t>consider a plan of taking a trip – to generate our solution, rather than generating specific steps, we first generate a broader solution</a:t>
            </a:r>
          </a:p>
          <a:p>
            <a:pPr lvl="2"/>
            <a:r>
              <a:rPr lang="en-US" dirty="0" smtClean="0"/>
              <a:t>select city to visit and time to visit</a:t>
            </a:r>
          </a:p>
          <a:p>
            <a:pPr lvl="2"/>
            <a:r>
              <a:rPr lang="en-US" dirty="0" smtClean="0"/>
              <a:t>check on air fare and hotel availability and price</a:t>
            </a:r>
          </a:p>
          <a:p>
            <a:pPr lvl="2"/>
            <a:r>
              <a:rPr lang="en-US" dirty="0"/>
              <a:t>r</a:t>
            </a:r>
            <a:r>
              <a:rPr lang="en-US" dirty="0" smtClean="0"/>
              <a:t>ent car</a:t>
            </a:r>
          </a:p>
          <a:p>
            <a:pPr lvl="1"/>
            <a:r>
              <a:rPr lang="en-US" dirty="0" smtClean="0"/>
              <a:t>this makes more sense than spending a lot of time figuring out the city first – what if there are no available hotels during the time of our planned visit?  it makes the first step useless</a:t>
            </a:r>
          </a:p>
          <a:p>
            <a:r>
              <a:rPr lang="en-US" dirty="0" smtClean="0"/>
              <a:t>Design, in general, requires plan decomposition so that each component part can be individually designed</a:t>
            </a:r>
          </a:p>
          <a:p>
            <a:pPr lvl="1"/>
            <a:r>
              <a:rPr lang="en-US" dirty="0" smtClean="0"/>
              <a:t>after plan/design decomposition, we then must combine the component parts/operators into a linear sequence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Case-Based Planning</a:t>
            </a:r>
            <a:endParaRPr lang="en-US" dirty="0"/>
          </a:p>
        </p:txBody>
      </p:sp>
      <p:sp>
        <p:nvSpPr>
          <p:cNvPr id="3" name="Content Placeholder 2"/>
          <p:cNvSpPr>
            <a:spLocks noGrp="1"/>
          </p:cNvSpPr>
          <p:nvPr>
            <p:ph idx="1"/>
          </p:nvPr>
        </p:nvSpPr>
        <p:spPr>
          <a:xfrm>
            <a:off x="228600" y="762000"/>
            <a:ext cx="8686800" cy="6096000"/>
          </a:xfrm>
        </p:spPr>
        <p:txBody>
          <a:bodyPr>
            <a:normAutofit fontScale="92500" lnSpcReduction="20000"/>
          </a:bodyPr>
          <a:lstStyle/>
          <a:p>
            <a:r>
              <a:rPr lang="en-US" dirty="0" smtClean="0"/>
              <a:t>We already saw that Chef used previous recipes (plans) to generate new plans</a:t>
            </a:r>
          </a:p>
          <a:p>
            <a:pPr lvl="1"/>
            <a:r>
              <a:rPr lang="en-US" dirty="0" smtClean="0"/>
              <a:t>we can use this approach for nearly any kind of planning or design as long as</a:t>
            </a:r>
          </a:p>
          <a:p>
            <a:pPr lvl="2"/>
            <a:r>
              <a:rPr lang="en-US" dirty="0" smtClean="0"/>
              <a:t>we have a set of previous plans/designs to work with</a:t>
            </a:r>
          </a:p>
          <a:p>
            <a:pPr lvl="2"/>
            <a:r>
              <a:rPr lang="en-US" dirty="0" smtClean="0"/>
              <a:t>we have a way of determining where the prior plan/design will break down</a:t>
            </a:r>
          </a:p>
          <a:p>
            <a:pPr lvl="2"/>
            <a:r>
              <a:rPr lang="en-US" dirty="0" smtClean="0"/>
              <a:t>we have a way to modify the selected plan/design to fit the new situation</a:t>
            </a:r>
          </a:p>
          <a:p>
            <a:r>
              <a:rPr lang="en-US" dirty="0" smtClean="0"/>
              <a:t>Consider having a library of component parts for a device (e.g., a rocket motor) and a set of design plans for the device</a:t>
            </a:r>
          </a:p>
          <a:p>
            <a:pPr lvl="1"/>
            <a:r>
              <a:rPr lang="en-US" dirty="0" smtClean="0"/>
              <a:t>now we use the library to generate possible new designs for a new type of motor or a more efficient motor, or a motor that uses different types of parts (e.g., aluminum instead of steel)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Transformational Analogy</a:t>
            </a:r>
            <a:endParaRPr lang="en-US" dirty="0"/>
          </a:p>
        </p:txBody>
      </p:sp>
      <p:sp>
        <p:nvSpPr>
          <p:cNvPr id="3" name="Content Placeholder 2"/>
          <p:cNvSpPr>
            <a:spLocks noGrp="1"/>
          </p:cNvSpPr>
          <p:nvPr>
            <p:ph idx="1"/>
          </p:nvPr>
        </p:nvSpPr>
        <p:spPr>
          <a:xfrm>
            <a:off x="304800" y="914400"/>
            <a:ext cx="8534400" cy="5791200"/>
          </a:xfrm>
        </p:spPr>
        <p:txBody>
          <a:bodyPr>
            <a:normAutofit fontScale="92500" lnSpcReduction="10000"/>
          </a:bodyPr>
          <a:lstStyle/>
          <a:p>
            <a:r>
              <a:rPr lang="en-US" dirty="0" smtClean="0"/>
              <a:t>Humans use analogy all the time in their reasoning</a:t>
            </a:r>
          </a:p>
          <a:p>
            <a:pPr lvl="1"/>
            <a:r>
              <a:rPr lang="en-US" dirty="0" smtClean="0"/>
              <a:t>this would make a powerful tool for transforming a previous case’s solution into a new solution</a:t>
            </a:r>
          </a:p>
          <a:p>
            <a:pPr lvl="1"/>
            <a:r>
              <a:rPr lang="en-US" dirty="0" smtClean="0"/>
              <a:t>how do we program analogy is difficult?</a:t>
            </a:r>
          </a:p>
          <a:p>
            <a:pPr lvl="1"/>
            <a:r>
              <a:rPr lang="en-US" dirty="0" smtClean="0"/>
              <a:t>we are unsure how analogy works</a:t>
            </a:r>
          </a:p>
          <a:p>
            <a:r>
              <a:rPr lang="en-US" dirty="0" smtClean="0"/>
              <a:t>In transformational analogy, the transformation is more of a formulaic approach</a:t>
            </a:r>
          </a:p>
          <a:p>
            <a:pPr lvl="1"/>
            <a:r>
              <a:rPr lang="en-US" dirty="0" smtClean="0"/>
              <a:t>for instance, we know that the distance between A &amp; B = distance between C &amp; D where A &lt; B &lt; C &lt; D and we can use this to infer that the distance between A &amp; C = distance between B &amp; D</a:t>
            </a:r>
          </a:p>
          <a:p>
            <a:pPr lvl="1"/>
            <a:r>
              <a:rPr lang="en-US" dirty="0" smtClean="0"/>
              <a:t>we can then use this solution to transform a problem that reasons over angles instead of distances</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Reactive Planning</a:t>
            </a:r>
            <a:endParaRPr lang="en-US" dirty="0"/>
          </a:p>
        </p:txBody>
      </p:sp>
      <p:sp>
        <p:nvSpPr>
          <p:cNvPr id="3" name="Content Placeholder 2"/>
          <p:cNvSpPr>
            <a:spLocks noGrp="1"/>
          </p:cNvSpPr>
          <p:nvPr>
            <p:ph idx="1"/>
          </p:nvPr>
        </p:nvSpPr>
        <p:spPr>
          <a:xfrm>
            <a:off x="228600" y="838200"/>
            <a:ext cx="8686800" cy="6019800"/>
          </a:xfrm>
        </p:spPr>
        <p:txBody>
          <a:bodyPr>
            <a:normAutofit fontScale="77500" lnSpcReduction="20000"/>
          </a:bodyPr>
          <a:lstStyle/>
          <a:p>
            <a:r>
              <a:rPr lang="en-US" dirty="0" smtClean="0"/>
              <a:t>Planning takes place at run-time when an unexpected situation arises</a:t>
            </a:r>
          </a:p>
          <a:p>
            <a:pPr lvl="1"/>
            <a:r>
              <a:rPr lang="en-US" dirty="0" smtClean="0"/>
              <a:t>an autonomous robot whose path is suddenly blocked</a:t>
            </a:r>
          </a:p>
          <a:p>
            <a:pPr lvl="1"/>
            <a:r>
              <a:rPr lang="en-US" dirty="0" smtClean="0"/>
              <a:t>the importance here is to make a </a:t>
            </a:r>
            <a:r>
              <a:rPr lang="en-US" i="1" dirty="0" smtClean="0"/>
              <a:t>quick </a:t>
            </a:r>
            <a:r>
              <a:rPr lang="en-US" dirty="0" smtClean="0"/>
              <a:t>decision but also make a decision that still permits the planner to complete its goals </a:t>
            </a:r>
          </a:p>
          <a:p>
            <a:r>
              <a:rPr lang="en-US" dirty="0" smtClean="0"/>
              <a:t>Simple rules might be used but they could be too brittle </a:t>
            </a:r>
          </a:p>
          <a:p>
            <a:pPr lvl="1"/>
            <a:r>
              <a:rPr lang="en-US" dirty="0" smtClean="0"/>
              <a:t>if there is no rule that adequately handles the new situation, it could be </a:t>
            </a:r>
            <a:r>
              <a:rPr lang="en-US" dirty="0" err="1" smtClean="0"/>
              <a:t>disasterous</a:t>
            </a:r>
            <a:endParaRPr lang="en-US" dirty="0" smtClean="0"/>
          </a:p>
          <a:p>
            <a:r>
              <a:rPr lang="en-US" dirty="0" smtClean="0"/>
              <a:t>Consider our robot which has rolled off the path into a ditch because the ground was softer than expected</a:t>
            </a:r>
          </a:p>
          <a:p>
            <a:r>
              <a:rPr lang="en-US" dirty="0" smtClean="0"/>
              <a:t>One strategy is to </a:t>
            </a:r>
            <a:r>
              <a:rPr lang="en-US" dirty="0" err="1" smtClean="0"/>
              <a:t>replan</a:t>
            </a:r>
            <a:r>
              <a:rPr lang="en-US" dirty="0" smtClean="0"/>
              <a:t> from this point </a:t>
            </a:r>
          </a:p>
          <a:p>
            <a:pPr lvl="1"/>
            <a:r>
              <a:rPr lang="en-US" dirty="0" smtClean="0"/>
              <a:t>but this may be too time consuming</a:t>
            </a:r>
          </a:p>
          <a:p>
            <a:r>
              <a:rPr lang="en-US" dirty="0" smtClean="0"/>
              <a:t>Or employ case-based reasoning to </a:t>
            </a:r>
            <a:r>
              <a:rPr lang="en-US" i="1" dirty="0" smtClean="0"/>
              <a:t>fix </a:t>
            </a:r>
            <a:r>
              <a:rPr lang="en-US" dirty="0" smtClean="0"/>
              <a:t>the previous plan</a:t>
            </a:r>
          </a:p>
          <a:p>
            <a:r>
              <a:rPr lang="en-US" dirty="0" smtClean="0"/>
              <a:t>A compromise is to use a model to generate a plan and then simple failure-handling rules to modify the plan as it is carried out </a:t>
            </a:r>
          </a:p>
          <a:p>
            <a:pPr lvl="1"/>
            <a:r>
              <a:rPr lang="en-US" dirty="0" smtClean="0"/>
              <a:t>the book offers a model-based approach to reactive planning using </a:t>
            </a:r>
            <a:r>
              <a:rPr lang="en-US" dirty="0" err="1" smtClean="0"/>
              <a:t>teleo</a:t>
            </a:r>
            <a:r>
              <a:rPr lang="en-US" dirty="0" smtClean="0"/>
              <a:t>-reactive planning (see pages 323-326, we will skip this)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Rule-based Planning</a:t>
            </a:r>
            <a:endParaRPr lang="en-US" dirty="0"/>
          </a:p>
        </p:txBody>
      </p:sp>
      <p:sp>
        <p:nvSpPr>
          <p:cNvPr id="3" name="Content Placeholder 2"/>
          <p:cNvSpPr>
            <a:spLocks noGrp="1"/>
          </p:cNvSpPr>
          <p:nvPr>
            <p:ph sz="half" idx="1"/>
          </p:nvPr>
        </p:nvSpPr>
        <p:spPr>
          <a:xfrm>
            <a:off x="152400" y="533400"/>
            <a:ext cx="8839200" cy="6324600"/>
          </a:xfrm>
        </p:spPr>
        <p:txBody>
          <a:bodyPr>
            <a:normAutofit fontScale="92500"/>
          </a:bodyPr>
          <a:lstStyle/>
          <a:p>
            <a:r>
              <a:rPr lang="en-US" dirty="0" smtClean="0"/>
              <a:t>R1/XCON demonstrated that planning (design) could be done strictly by rules (R1 had about 10,000 rules)</a:t>
            </a:r>
          </a:p>
          <a:p>
            <a:pPr lvl="1"/>
            <a:r>
              <a:rPr lang="en-US" dirty="0" smtClean="0"/>
              <a:t>to build a planning system with rules, a great amount of domain knowledge is needed, unlike the STRIPS approach with just a few operators</a:t>
            </a:r>
          </a:p>
          <a:p>
            <a:pPr>
              <a:lnSpc>
                <a:spcPct val="90000"/>
              </a:lnSpc>
            </a:pPr>
            <a:r>
              <a:rPr lang="en-US" dirty="0" smtClean="0"/>
              <a:t>Another rule-based planning system was VT (Vertical Transportation) for elevator design</a:t>
            </a:r>
          </a:p>
          <a:p>
            <a:pPr lvl="1">
              <a:lnSpc>
                <a:spcPct val="90000"/>
              </a:lnSpc>
            </a:pPr>
            <a:r>
              <a:rPr lang="en-US" dirty="0" smtClean="0"/>
              <a:t>the design components are shown on the next slide</a:t>
            </a:r>
          </a:p>
          <a:p>
            <a:pPr lvl="1">
              <a:lnSpc>
                <a:spcPct val="90000"/>
              </a:lnSpc>
            </a:pPr>
            <a:r>
              <a:rPr lang="en-US" dirty="0" smtClean="0"/>
              <a:t>design requires establishing values for various physical dimensions, weights, component parts and the materials used for the parts</a:t>
            </a:r>
          </a:p>
          <a:p>
            <a:pPr lvl="2">
              <a:lnSpc>
                <a:spcPct val="90000"/>
              </a:lnSpc>
            </a:pPr>
            <a:r>
              <a:rPr lang="en-US" dirty="0" smtClean="0"/>
              <a:t>decisions were made first based on user constraints/specifications and later by constraints from already established components</a:t>
            </a:r>
          </a:p>
          <a:p>
            <a:pPr lvl="1">
              <a:lnSpc>
                <a:spcPct val="90000"/>
              </a:lnSpc>
            </a:pPr>
            <a:r>
              <a:rPr lang="en-US" dirty="0" smtClean="0"/>
              <a:t>many rules were “failure-handling” rules, that is, solutions when constraints would be exceeded such as</a:t>
            </a:r>
          </a:p>
          <a:p>
            <a:pPr lvl="2">
              <a:lnSpc>
                <a:spcPct val="90000"/>
              </a:lnSpc>
            </a:pPr>
            <a:r>
              <a:rPr lang="en-US" dirty="0" smtClean="0"/>
              <a:t>if traction-ratio is exceeded then increase car-supplement-weight</a:t>
            </a:r>
          </a:p>
          <a:p>
            <a:pPr lvl="2">
              <a:lnSpc>
                <a:spcPct val="90000"/>
              </a:lnSpc>
            </a:pPr>
            <a:r>
              <a:rPr lang="en-US" dirty="0" smtClean="0"/>
              <a:t>if machine-groove-pressure is exceeded then decrease car-supplement-weight</a:t>
            </a:r>
          </a:p>
          <a:p>
            <a:pPr lvl="3">
              <a:lnSpc>
                <a:spcPct val="90000"/>
              </a:lnSpc>
            </a:pPr>
            <a:r>
              <a:rPr lang="en-US" dirty="0" smtClean="0"/>
              <a:t>note that the above two rules can contradict each other, this was corrected when VT was re-implemented using a KADS-based approach</a:t>
            </a:r>
          </a:p>
          <a:p>
            <a:endParaRPr lang="en-US" dirty="0" smtClean="0"/>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Knowledge-based Engineers</a:t>
            </a:r>
            <a:endParaRPr lang="en-US" dirty="0"/>
          </a:p>
        </p:txBody>
      </p:sp>
      <p:sp>
        <p:nvSpPr>
          <p:cNvPr id="3" name="Content Placeholder 2"/>
          <p:cNvSpPr>
            <a:spLocks noGrp="1"/>
          </p:cNvSpPr>
          <p:nvPr>
            <p:ph idx="1"/>
          </p:nvPr>
        </p:nvSpPr>
        <p:spPr>
          <a:xfrm>
            <a:off x="228600" y="685800"/>
            <a:ext cx="8763000" cy="6172200"/>
          </a:xfrm>
        </p:spPr>
        <p:txBody>
          <a:bodyPr>
            <a:normAutofit fontScale="77500" lnSpcReduction="20000"/>
          </a:bodyPr>
          <a:lstStyle/>
          <a:p>
            <a:r>
              <a:rPr lang="en-US" sz="3600" dirty="0" smtClean="0"/>
              <a:t>Software engineering owes much of its early existence to AI which pioneered the large-scale system construction</a:t>
            </a:r>
          </a:p>
          <a:p>
            <a:pPr lvl="1"/>
            <a:r>
              <a:rPr lang="en-US" sz="3100" dirty="0" smtClean="0"/>
              <a:t>early AI systems were </a:t>
            </a:r>
            <a:r>
              <a:rPr lang="en-US" sz="3100" i="1" dirty="0" smtClean="0"/>
              <a:t>toy </a:t>
            </a:r>
            <a:r>
              <a:rPr lang="en-US" sz="3100" dirty="0" smtClean="0"/>
              <a:t>systems, written in Lisp (or whatever language) by the researchers themselves</a:t>
            </a:r>
          </a:p>
          <a:p>
            <a:r>
              <a:rPr lang="en-US" sz="3600" dirty="0" smtClean="0"/>
              <a:t>By the 1970s, expert systems were being constructed</a:t>
            </a:r>
          </a:p>
          <a:p>
            <a:pPr lvl="1"/>
            <a:r>
              <a:rPr lang="en-US" sz="3100" dirty="0" smtClean="0"/>
              <a:t>large scale endeavors, taking many man-years to produce</a:t>
            </a:r>
          </a:p>
          <a:p>
            <a:pPr lvl="1"/>
            <a:r>
              <a:rPr lang="en-US" sz="3100" dirty="0" smtClean="0"/>
              <a:t>often built from scratch in Lisp, the programmers needed to have knowledge of programming, knowledge representations, and domain knowledge acquired from domain experts</a:t>
            </a:r>
          </a:p>
          <a:p>
            <a:r>
              <a:rPr lang="en-US" sz="3600" dirty="0" smtClean="0"/>
              <a:t>A clear subdivision was made between the programmers and the domain experts who were brought it to impart their expertise</a:t>
            </a:r>
          </a:p>
          <a:p>
            <a:pPr lvl="1"/>
            <a:r>
              <a:rPr lang="en-US" sz="3100" dirty="0" smtClean="0"/>
              <a:t>these programmers were given the title knowledge-based engineers (KBE)</a:t>
            </a:r>
          </a:p>
          <a:p>
            <a:pPr lvl="1"/>
            <a:r>
              <a:rPr lang="en-US" sz="3100" dirty="0" smtClean="0"/>
              <a:t>they pioneered prototyping, programming tools, iterative lifecycle construction, and other concepts now found in SE</a:t>
            </a:r>
          </a:p>
          <a:p>
            <a:pPr lvl="1"/>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715000" y="274638"/>
            <a:ext cx="2971800" cy="1935162"/>
          </a:xfrm>
        </p:spPr>
        <p:txBody>
          <a:bodyPr>
            <a:normAutofit fontScale="90000"/>
          </a:bodyPr>
          <a:lstStyle/>
          <a:p>
            <a:r>
              <a:rPr lang="en-US" dirty="0" smtClean="0"/>
              <a:t>VT – an Elevator’s Design</a:t>
            </a:r>
            <a:endParaRPr lang="en-US" dirty="0"/>
          </a:p>
        </p:txBody>
      </p:sp>
      <p:pic>
        <p:nvPicPr>
          <p:cNvPr id="7" name="Picture 2"/>
          <p:cNvPicPr>
            <a:picLocks noChangeAspect="1" noChangeArrowheads="1"/>
          </p:cNvPicPr>
          <p:nvPr/>
        </p:nvPicPr>
        <p:blipFill>
          <a:blip r:embed="rId2"/>
          <a:srcRect/>
          <a:stretch>
            <a:fillRect/>
          </a:stretch>
        </p:blipFill>
        <p:spPr bwMode="auto">
          <a:xfrm>
            <a:off x="228600" y="5321"/>
            <a:ext cx="5562600" cy="68526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Meta-Planning</a:t>
            </a:r>
            <a:endParaRPr lang="en-US" dirty="0"/>
          </a:p>
        </p:txBody>
      </p:sp>
      <p:sp>
        <p:nvSpPr>
          <p:cNvPr id="3" name="Content Placeholder 2"/>
          <p:cNvSpPr>
            <a:spLocks noGrp="1"/>
          </p:cNvSpPr>
          <p:nvPr>
            <p:ph idx="1"/>
          </p:nvPr>
        </p:nvSpPr>
        <p:spPr>
          <a:xfrm>
            <a:off x="228600" y="685800"/>
            <a:ext cx="8686800" cy="5943600"/>
          </a:xfrm>
        </p:spPr>
        <p:txBody>
          <a:bodyPr>
            <a:normAutofit fontScale="85000" lnSpcReduction="10000"/>
          </a:bodyPr>
          <a:lstStyle/>
          <a:p>
            <a:pPr>
              <a:lnSpc>
                <a:spcPct val="90000"/>
              </a:lnSpc>
            </a:pPr>
            <a:r>
              <a:rPr lang="en-US" sz="2800" dirty="0" smtClean="0"/>
              <a:t>MOLGEN – expert system to design laboratory genetics experiments</a:t>
            </a:r>
          </a:p>
          <a:p>
            <a:pPr>
              <a:lnSpc>
                <a:spcPct val="90000"/>
              </a:lnSpc>
            </a:pPr>
            <a:r>
              <a:rPr lang="en-US" dirty="0" smtClean="0"/>
              <a:t>A plan would work through 3 levels of reasoning</a:t>
            </a:r>
          </a:p>
          <a:p>
            <a:pPr lvl="1">
              <a:lnSpc>
                <a:spcPct val="90000"/>
              </a:lnSpc>
            </a:pPr>
            <a:r>
              <a:rPr lang="en-US" dirty="0" smtClean="0"/>
              <a:t>strategy steps – deciding what part of a lab to develop next, uses meta knowledge that dictate which of the general planning strategies should be applied (such as focus on a specific operation, undo a previous choice, and resume a previous partial plan)</a:t>
            </a:r>
          </a:p>
          <a:p>
            <a:pPr lvl="1">
              <a:lnSpc>
                <a:spcPct val="90000"/>
              </a:lnSpc>
            </a:pPr>
            <a:r>
              <a:rPr lang="en-US" dirty="0" smtClean="0"/>
              <a:t>design steps – meta knowledge which contain design knowledge to sequence steps and check to see that a given step’s preconditions are met or goal satisfies other steps’ preconditions, etc</a:t>
            </a:r>
          </a:p>
          <a:p>
            <a:pPr lvl="1">
              <a:lnSpc>
                <a:spcPct val="90000"/>
              </a:lnSpc>
            </a:pPr>
            <a:r>
              <a:rPr lang="en-US" dirty="0" smtClean="0"/>
              <a:t>lab steps – contain domain knowledge for performing an experiment</a:t>
            </a:r>
          </a:p>
          <a:p>
            <a:pPr>
              <a:lnSpc>
                <a:spcPct val="90000"/>
              </a:lnSpc>
            </a:pPr>
            <a:r>
              <a:rPr lang="en-US" dirty="0" smtClean="0"/>
              <a:t>MOLGEN used least commitment and moves between plan stages using meta-knowledge</a:t>
            </a:r>
          </a:p>
          <a:p>
            <a:pPr lvl="1">
              <a:lnSpc>
                <a:spcPct val="90000"/>
              </a:lnSpc>
            </a:pPr>
            <a:r>
              <a:rPr lang="en-US" dirty="0" smtClean="0"/>
              <a:t>so unlike previous forms of planning, MOLGEN would spend part of its time reasoning about what to work on next</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t>Model-based Planning</a:t>
            </a:r>
            <a:endParaRPr lang="en-US" dirty="0"/>
          </a:p>
        </p:txBody>
      </p:sp>
      <p:sp>
        <p:nvSpPr>
          <p:cNvPr id="3" name="Content Placeholder 2"/>
          <p:cNvSpPr>
            <a:spLocks noGrp="1"/>
          </p:cNvSpPr>
          <p:nvPr>
            <p:ph idx="1"/>
          </p:nvPr>
        </p:nvSpPr>
        <p:spPr>
          <a:xfrm>
            <a:off x="228600" y="609600"/>
            <a:ext cx="8763000" cy="6248400"/>
          </a:xfrm>
        </p:spPr>
        <p:txBody>
          <a:bodyPr>
            <a:normAutofit fontScale="92500" lnSpcReduction="20000"/>
          </a:bodyPr>
          <a:lstStyle/>
          <a:p>
            <a:r>
              <a:rPr lang="en-US" dirty="0" smtClean="0"/>
              <a:t>Just as a model can be used to reason over for diagnosis, a model can be used to reason over for reactive planning</a:t>
            </a:r>
          </a:p>
          <a:p>
            <a:pPr lvl="1"/>
            <a:r>
              <a:rPr lang="en-US" dirty="0" smtClean="0"/>
              <a:t>returning to our NASA rocket, the model is used to diagnose a problem such as a stuck valve</a:t>
            </a:r>
          </a:p>
          <a:p>
            <a:pPr lvl="1"/>
            <a:r>
              <a:rPr lang="en-US" dirty="0" smtClean="0"/>
              <a:t>the same model can then be used to generate what action(s) should take place to fix the problem</a:t>
            </a:r>
          </a:p>
          <a:p>
            <a:pPr lvl="2"/>
            <a:r>
              <a:rPr lang="en-US" dirty="0" smtClean="0"/>
              <a:t>actions are: open/close valves and </a:t>
            </a:r>
            <a:r>
              <a:rPr lang="en-US" dirty="0" err="1" smtClean="0"/>
              <a:t>pyro</a:t>
            </a:r>
            <a:r>
              <a:rPr lang="en-US" dirty="0" smtClean="0"/>
              <a:t> valves </a:t>
            </a:r>
          </a:p>
          <a:p>
            <a:pPr lvl="2"/>
            <a:r>
              <a:rPr lang="en-US" dirty="0" smtClean="0"/>
              <a:t>state transition diagram used to reason about the state of a valve</a:t>
            </a:r>
          </a:p>
          <a:p>
            <a:pPr lvl="2"/>
            <a:r>
              <a:rPr lang="en-US" dirty="0" smtClean="0"/>
              <a:t>the mode estimation unit (ME) reasons over the current state of the engine and the mode reconfiguration unit (MR) generates plans to move back into the desired state</a:t>
            </a:r>
          </a:p>
          <a:p>
            <a:pPr lvl="2"/>
            <a:r>
              <a:rPr lang="en-US" dirty="0" smtClean="0"/>
              <a:t>since there are multiple pathways for fuel to travel, there are many potential solutions, the MR consults with the Planner Executive for high level goals in order to make a choice </a:t>
            </a:r>
          </a:p>
          <a:p>
            <a:pPr lvl="3"/>
            <a:r>
              <a:rPr lang="en-US" dirty="0" smtClean="0"/>
              <a:t>for instance, is our goal to achieve the action in the fewest number of changes, the shortest path for fuel to travel, the least amount of fuel usage?</a:t>
            </a:r>
          </a:p>
          <a:p>
            <a:pPr lvl="3"/>
            <a:r>
              <a:rPr lang="en-US" dirty="0" smtClean="0"/>
              <a:t>figures shown on the next slide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fontScale="90000"/>
          </a:bodyPr>
          <a:lstStyle/>
          <a:p>
            <a:r>
              <a:rPr lang="en-US" dirty="0" smtClean="0"/>
              <a:t>Overview, Transition Diagram</a:t>
            </a:r>
            <a:br>
              <a:rPr lang="en-US" dirty="0" smtClean="0"/>
            </a:br>
            <a:r>
              <a:rPr lang="en-US" dirty="0" smtClean="0"/>
              <a:t>Sample Plans</a:t>
            </a:r>
            <a:endParaRPr lang="en-US" dirty="0"/>
          </a:p>
        </p:txBody>
      </p:sp>
      <p:pic>
        <p:nvPicPr>
          <p:cNvPr id="5" name="Picture 3"/>
          <p:cNvPicPr>
            <a:picLocks noChangeAspect="1" noChangeArrowheads="1"/>
          </p:cNvPicPr>
          <p:nvPr/>
        </p:nvPicPr>
        <p:blipFill>
          <a:blip r:embed="rId2"/>
          <a:srcRect/>
          <a:stretch>
            <a:fillRect/>
          </a:stretch>
        </p:blipFill>
        <p:spPr bwMode="auto">
          <a:xfrm>
            <a:off x="228600" y="1219200"/>
            <a:ext cx="4724400" cy="2447031"/>
          </a:xfrm>
          <a:prstGeom prst="rect">
            <a:avLst/>
          </a:prstGeom>
          <a:noFill/>
          <a:ln w="9525">
            <a:noFill/>
            <a:miter lim="800000"/>
            <a:headEnd/>
            <a:tailEnd/>
          </a:ln>
        </p:spPr>
      </p:pic>
      <p:pic>
        <p:nvPicPr>
          <p:cNvPr id="6" name="Picture 3"/>
          <p:cNvPicPr>
            <a:picLocks noChangeAspect="1" noChangeArrowheads="1"/>
          </p:cNvPicPr>
          <p:nvPr/>
        </p:nvPicPr>
        <p:blipFill>
          <a:blip r:embed="rId3"/>
          <a:srcRect/>
          <a:stretch>
            <a:fillRect/>
          </a:stretch>
        </p:blipFill>
        <p:spPr bwMode="auto">
          <a:xfrm>
            <a:off x="5049938" y="1371600"/>
            <a:ext cx="4094062" cy="1945869"/>
          </a:xfrm>
          <a:prstGeom prst="rect">
            <a:avLst/>
          </a:prstGeom>
          <a:noFill/>
          <a:ln w="9525">
            <a:noFill/>
            <a:miter lim="800000"/>
            <a:headEnd/>
            <a:tailEnd/>
          </a:ln>
        </p:spPr>
      </p:pic>
      <p:pic>
        <p:nvPicPr>
          <p:cNvPr id="7" name="Picture 3"/>
          <p:cNvPicPr>
            <a:picLocks noChangeAspect="1" noChangeArrowheads="1"/>
          </p:cNvPicPr>
          <p:nvPr/>
        </p:nvPicPr>
        <p:blipFill>
          <a:blip r:embed="rId4"/>
          <a:srcRect/>
          <a:stretch>
            <a:fillRect/>
          </a:stretch>
        </p:blipFill>
        <p:spPr bwMode="auto">
          <a:xfrm>
            <a:off x="0" y="3886200"/>
            <a:ext cx="4267200" cy="2525500"/>
          </a:xfrm>
          <a:prstGeom prst="rect">
            <a:avLst/>
          </a:prstGeom>
          <a:noFill/>
          <a:ln w="9525">
            <a:noFill/>
            <a:miter lim="800000"/>
            <a:headEnd/>
            <a:tailEnd/>
          </a:ln>
        </p:spPr>
      </p:pic>
      <p:pic>
        <p:nvPicPr>
          <p:cNvPr id="8" name="Picture 3"/>
          <p:cNvPicPr>
            <a:picLocks noChangeAspect="1" noChangeArrowheads="1"/>
          </p:cNvPicPr>
          <p:nvPr/>
        </p:nvPicPr>
        <p:blipFill>
          <a:blip r:embed="rId5"/>
          <a:srcRect/>
          <a:stretch>
            <a:fillRect/>
          </a:stretch>
        </p:blipFill>
        <p:spPr bwMode="auto">
          <a:xfrm>
            <a:off x="4414837" y="4038600"/>
            <a:ext cx="4729163" cy="25514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Generic Task Approach</a:t>
            </a:r>
            <a:endParaRPr lang="en-US" dirty="0"/>
          </a:p>
        </p:txBody>
      </p:sp>
      <p:sp>
        <p:nvSpPr>
          <p:cNvPr id="3" name="Content Placeholder 2"/>
          <p:cNvSpPr>
            <a:spLocks noGrp="1"/>
          </p:cNvSpPr>
          <p:nvPr>
            <p:ph idx="1"/>
          </p:nvPr>
        </p:nvSpPr>
        <p:spPr>
          <a:xfrm>
            <a:off x="228600" y="685800"/>
            <a:ext cx="8763000" cy="6172200"/>
          </a:xfrm>
        </p:spPr>
        <p:txBody>
          <a:bodyPr>
            <a:normAutofit/>
          </a:bodyPr>
          <a:lstStyle/>
          <a:p>
            <a:r>
              <a:rPr lang="en-US" dirty="0" smtClean="0"/>
              <a:t>With the various approaches to diagnosis and planning/design available, what should you use?</a:t>
            </a:r>
          </a:p>
          <a:p>
            <a:pPr lvl="1"/>
            <a:r>
              <a:rPr lang="en-US" dirty="0" smtClean="0"/>
              <a:t>many preferred the rule-based approach because it required little programming</a:t>
            </a:r>
          </a:p>
          <a:p>
            <a:pPr lvl="1"/>
            <a:r>
              <a:rPr lang="en-US" dirty="0" smtClean="0"/>
              <a:t>others found rules to lead to difficulties in debugging so opted for frame-based or model-based approaches</a:t>
            </a:r>
          </a:p>
          <a:p>
            <a:r>
              <a:rPr lang="en-US" dirty="0" smtClean="0"/>
              <a:t>In the mid 1980s, a series of tasks were identified that seemed to be present across problems</a:t>
            </a:r>
          </a:p>
          <a:p>
            <a:pPr lvl="1"/>
            <a:r>
              <a:rPr lang="en-US" dirty="0" smtClean="0"/>
              <a:t>classification</a:t>
            </a:r>
          </a:p>
          <a:p>
            <a:pPr lvl="1"/>
            <a:r>
              <a:rPr lang="en-US" dirty="0" smtClean="0"/>
              <a:t>matching</a:t>
            </a:r>
          </a:p>
          <a:p>
            <a:pPr lvl="1"/>
            <a:r>
              <a:rPr lang="en-US" dirty="0" smtClean="0"/>
              <a:t>assembly (we discuss this briefly in the next chapter)</a:t>
            </a:r>
          </a:p>
          <a:p>
            <a:pPr lvl="1"/>
            <a:r>
              <a:rPr lang="en-US" dirty="0" smtClean="0"/>
              <a:t>plan decomposition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More on GTs</a:t>
            </a:r>
            <a:endParaRPr lang="en-US" dirty="0"/>
          </a:p>
        </p:txBody>
      </p:sp>
      <p:sp>
        <p:nvSpPr>
          <p:cNvPr id="3" name="Content Placeholder 2"/>
          <p:cNvSpPr>
            <a:spLocks noGrp="1"/>
          </p:cNvSpPr>
          <p:nvPr>
            <p:ph idx="1"/>
          </p:nvPr>
        </p:nvSpPr>
        <p:spPr>
          <a:xfrm>
            <a:off x="228600" y="685800"/>
            <a:ext cx="8686800" cy="6172200"/>
          </a:xfrm>
        </p:spPr>
        <p:txBody>
          <a:bodyPr>
            <a:normAutofit fontScale="85000" lnSpcReduction="20000"/>
          </a:bodyPr>
          <a:lstStyle/>
          <a:p>
            <a:r>
              <a:rPr lang="en-US" dirty="0" smtClean="0"/>
              <a:t>Instead of implementing a problem solver by a specific approach like rules, might it be better to perform a task decomposition and then identify which generic task(s) should be applied?</a:t>
            </a:r>
          </a:p>
          <a:p>
            <a:pPr lvl="1"/>
            <a:r>
              <a:rPr lang="en-US" dirty="0" smtClean="0"/>
              <a:t>this approach was found to be very successful in construction diagnostic, interpretation, design/planning and perception systems</a:t>
            </a:r>
          </a:p>
          <a:p>
            <a:pPr lvl="1"/>
            <a:r>
              <a:rPr lang="en-US" dirty="0" smtClean="0"/>
              <a:t>some argued, much like </a:t>
            </a:r>
            <a:r>
              <a:rPr lang="en-US" dirty="0" err="1" smtClean="0"/>
              <a:t>Schank’s</a:t>
            </a:r>
            <a:r>
              <a:rPr lang="en-US" dirty="0" smtClean="0"/>
              <a:t> 11 primitive actions, that tasks should be defined at a different level (e.g., proponents of the SOAR architecture thought that tasks were lower level derived through basic rule chaining and learning)</a:t>
            </a:r>
          </a:p>
          <a:p>
            <a:r>
              <a:rPr lang="en-US" dirty="0" smtClean="0"/>
              <a:t>GT tools were constructed:</a:t>
            </a:r>
          </a:p>
          <a:p>
            <a:pPr lvl="1"/>
            <a:r>
              <a:rPr lang="en-US" dirty="0" smtClean="0"/>
              <a:t>CSRL – classification</a:t>
            </a:r>
          </a:p>
          <a:p>
            <a:pPr lvl="1"/>
            <a:r>
              <a:rPr lang="en-US" dirty="0" smtClean="0"/>
              <a:t>DSPL – routine design</a:t>
            </a:r>
          </a:p>
          <a:p>
            <a:pPr lvl="1"/>
            <a:r>
              <a:rPr lang="en-US" dirty="0" smtClean="0"/>
              <a:t>Peirce – </a:t>
            </a:r>
            <a:r>
              <a:rPr lang="en-US" dirty="0" err="1" smtClean="0"/>
              <a:t>abductive</a:t>
            </a:r>
            <a:r>
              <a:rPr lang="en-US" dirty="0" smtClean="0"/>
              <a:t> assembly</a:t>
            </a:r>
          </a:p>
          <a:p>
            <a:pPr lvl="1"/>
            <a:r>
              <a:rPr lang="en-US" dirty="0" smtClean="0"/>
              <a:t>Hyper/RA – hypothesis matching/structured matching</a:t>
            </a:r>
          </a:p>
          <a:p>
            <a:pPr lvl="1"/>
            <a:r>
              <a:rPr lang="en-US" dirty="0" err="1" smtClean="0"/>
              <a:t>FunRep</a:t>
            </a:r>
            <a:r>
              <a:rPr lang="en-US" dirty="0" smtClean="0"/>
              <a:t> – functional representation for simulation and what would happen if reasoning</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Expert System (ES) Architecture</a:t>
            </a:r>
            <a:endParaRPr lang="en-US" dirty="0"/>
          </a:p>
        </p:txBody>
      </p:sp>
      <p:sp>
        <p:nvSpPr>
          <p:cNvPr id="3" name="Content Placeholder 2"/>
          <p:cNvSpPr>
            <a:spLocks noGrp="1"/>
          </p:cNvSpPr>
          <p:nvPr>
            <p:ph idx="1"/>
          </p:nvPr>
        </p:nvSpPr>
        <p:spPr>
          <a:xfrm>
            <a:off x="304800" y="914401"/>
            <a:ext cx="8610600" cy="2209800"/>
          </a:xfrm>
        </p:spPr>
        <p:txBody>
          <a:bodyPr>
            <a:normAutofit fontScale="92500" lnSpcReduction="10000"/>
          </a:bodyPr>
          <a:lstStyle/>
          <a:p>
            <a:r>
              <a:rPr lang="en-US" dirty="0" smtClean="0"/>
              <a:t>Below is the basic architecture of any expert system</a:t>
            </a:r>
          </a:p>
          <a:p>
            <a:pPr lvl="1"/>
            <a:r>
              <a:rPr lang="en-US" dirty="0" smtClean="0"/>
              <a:t>the interface is largely unimportant, what we need to concentrate on is the inference engine and the knowledge base (KB) including the form(s) of representation and the specific knowledge included</a:t>
            </a:r>
            <a:endParaRPr lang="en-US" dirty="0"/>
          </a:p>
        </p:txBody>
      </p:sp>
      <p:pic>
        <p:nvPicPr>
          <p:cNvPr id="4" name="Picture 3" descr=" F0701.pct                                                      00026930Macintosh HD                   ABA78158:"/>
          <p:cNvPicPr>
            <a:picLocks noChangeAspect="1" noChangeArrowheads="1"/>
          </p:cNvPicPr>
          <p:nvPr/>
        </p:nvPicPr>
        <p:blipFill>
          <a:blip r:embed="rId2"/>
          <a:srcRect/>
          <a:stretch>
            <a:fillRect/>
          </a:stretch>
        </p:blipFill>
        <p:spPr bwMode="auto">
          <a:xfrm>
            <a:off x="304800" y="3048000"/>
            <a:ext cx="6629400" cy="3271351"/>
          </a:xfrm>
          <a:prstGeom prst="rect">
            <a:avLst/>
          </a:prstGeom>
          <a:noFill/>
          <a:ln w="9525">
            <a:noFill/>
            <a:miter lim="800000"/>
            <a:headEnd/>
            <a:tailEnd/>
          </a:ln>
        </p:spPr>
      </p:pic>
      <p:sp>
        <p:nvSpPr>
          <p:cNvPr id="5" name="TextBox 4"/>
          <p:cNvSpPr txBox="1"/>
          <p:nvPr/>
        </p:nvSpPr>
        <p:spPr>
          <a:xfrm>
            <a:off x="6934200" y="3200400"/>
            <a:ext cx="2315057" cy="3477875"/>
          </a:xfrm>
          <a:prstGeom prst="rect">
            <a:avLst/>
          </a:prstGeom>
          <a:noFill/>
        </p:spPr>
        <p:txBody>
          <a:bodyPr wrap="none" rtlCol="0">
            <a:spAutoFit/>
          </a:bodyPr>
          <a:lstStyle/>
          <a:p>
            <a:r>
              <a:rPr lang="en-US" sz="2200" dirty="0" smtClean="0">
                <a:latin typeface="Times New Roman" pitchFamily="18" charset="0"/>
                <a:cs typeface="Times New Roman" pitchFamily="18" charset="0"/>
              </a:rPr>
              <a:t>The explanation </a:t>
            </a:r>
          </a:p>
          <a:p>
            <a:r>
              <a:rPr lang="en-US" sz="2200" dirty="0">
                <a:latin typeface="Times New Roman" pitchFamily="18" charset="0"/>
                <a:cs typeface="Times New Roman" pitchFamily="18" charset="0"/>
              </a:rPr>
              <a:t>s</a:t>
            </a:r>
            <a:r>
              <a:rPr lang="en-US" sz="2200" dirty="0" smtClean="0">
                <a:latin typeface="Times New Roman" pitchFamily="18" charset="0"/>
                <a:cs typeface="Times New Roman" pitchFamily="18" charset="0"/>
              </a:rPr>
              <a:t>ubsystem and</a:t>
            </a:r>
          </a:p>
          <a:p>
            <a:r>
              <a:rPr lang="en-US" sz="2200" dirty="0">
                <a:latin typeface="Times New Roman" pitchFamily="18" charset="0"/>
                <a:cs typeface="Times New Roman" pitchFamily="18" charset="0"/>
              </a:rPr>
              <a:t>c</a:t>
            </a:r>
            <a:r>
              <a:rPr lang="en-US" sz="2200" dirty="0" smtClean="0">
                <a:latin typeface="Times New Roman" pitchFamily="18" charset="0"/>
                <a:cs typeface="Times New Roman" pitchFamily="18" charset="0"/>
              </a:rPr>
              <a:t>ase-specific data</a:t>
            </a:r>
          </a:p>
          <a:p>
            <a:r>
              <a:rPr lang="en-US" sz="2200" dirty="0" smtClean="0">
                <a:latin typeface="Times New Roman" pitchFamily="18" charset="0"/>
                <a:cs typeface="Times New Roman" pitchFamily="18" charset="0"/>
              </a:rPr>
              <a:t>are optional</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knowledge</a:t>
            </a:r>
          </a:p>
          <a:p>
            <a:r>
              <a:rPr lang="en-US" sz="2200" dirty="0" smtClean="0">
                <a:latin typeface="Times New Roman" pitchFamily="18" charset="0"/>
                <a:cs typeface="Times New Roman" pitchFamily="18" charset="0"/>
              </a:rPr>
              <a:t>base editor is only </a:t>
            </a:r>
          </a:p>
          <a:p>
            <a:r>
              <a:rPr lang="en-US" sz="2200" dirty="0" smtClean="0">
                <a:latin typeface="Times New Roman" pitchFamily="18" charset="0"/>
                <a:cs typeface="Times New Roman" pitchFamily="18" charset="0"/>
              </a:rPr>
              <a:t>included if non </a:t>
            </a:r>
          </a:p>
          <a:p>
            <a:r>
              <a:rPr lang="en-US" sz="2200" dirty="0" smtClean="0">
                <a:latin typeface="Times New Roman" pitchFamily="18" charset="0"/>
                <a:cs typeface="Times New Roman" pitchFamily="18" charset="0"/>
              </a:rPr>
              <a:t>KBEs will be</a:t>
            </a:r>
          </a:p>
          <a:p>
            <a:r>
              <a:rPr lang="en-US" sz="2200" dirty="0" smtClean="0">
                <a:latin typeface="Times New Roman" pitchFamily="18" charset="0"/>
                <a:cs typeface="Times New Roman" pitchFamily="18" charset="0"/>
              </a:rPr>
              <a:t>editing the KB</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Inference Engine</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10000"/>
          </a:bodyPr>
          <a:lstStyle/>
          <a:p>
            <a:r>
              <a:rPr lang="en-US" dirty="0" smtClean="0"/>
              <a:t>What steps (processes) will the ES take when problem solving?</a:t>
            </a:r>
          </a:p>
          <a:p>
            <a:pPr lvl="1"/>
            <a:r>
              <a:rPr lang="en-US" dirty="0" smtClean="0"/>
              <a:t>this makes up the inference engine</a:t>
            </a:r>
          </a:p>
          <a:p>
            <a:pPr lvl="2"/>
            <a:r>
              <a:rPr lang="en-US" dirty="0" smtClean="0"/>
              <a:t>the typical form of knowledge representation was the rule (if-then statement) so typical inference engine either employed forward or backward chaining</a:t>
            </a:r>
          </a:p>
          <a:p>
            <a:pPr lvl="2"/>
            <a:r>
              <a:rPr lang="en-US" dirty="0" smtClean="0"/>
              <a:t>there are many other alternatives</a:t>
            </a:r>
          </a:p>
          <a:p>
            <a:pPr lvl="1"/>
            <a:r>
              <a:rPr lang="en-US" dirty="0" smtClean="0"/>
              <a:t>control mechanisms would be added to the inference engine both to provide a more efficient system and use problem specific forms of reasoning</a:t>
            </a:r>
          </a:p>
          <a:p>
            <a:pPr lvl="2"/>
            <a:r>
              <a:rPr lang="en-US" dirty="0" smtClean="0"/>
              <a:t>conflict resolution</a:t>
            </a:r>
          </a:p>
          <a:p>
            <a:pPr lvl="2"/>
            <a:r>
              <a:rPr lang="en-US" dirty="0"/>
              <a:t>f</a:t>
            </a:r>
            <a:r>
              <a:rPr lang="en-US" dirty="0" smtClean="0"/>
              <a:t>ocus of attention on knowledge</a:t>
            </a:r>
          </a:p>
          <a:p>
            <a:pPr lvl="2"/>
            <a:r>
              <a:rPr lang="en-US" dirty="0" smtClean="0"/>
              <a:t>focus of attention on </a:t>
            </a:r>
            <a:r>
              <a:rPr lang="en-US" dirty="0" err="1" smtClean="0"/>
              <a:t>subproblems</a:t>
            </a:r>
            <a:r>
              <a:rPr lang="en-US" dirty="0" smtClean="0"/>
              <a:t> (e.g., data gathering, reasoning, explanation, treatment)</a:t>
            </a:r>
          </a:p>
          <a:p>
            <a:pPr lvl="2"/>
            <a:r>
              <a:rPr lang="en-US" dirty="0" smtClean="0"/>
              <a:t>recover from error by employing failure handling techniques</a:t>
            </a:r>
          </a:p>
          <a:p>
            <a:pPr lvl="2"/>
            <a:r>
              <a:rPr lang="en-US" dirty="0" smtClean="0"/>
              <a:t>learning capabilities (e.g., to save the solution in a case library)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KBE Development Cycle</a:t>
            </a:r>
            <a:endParaRPr lang="en-US" dirty="0"/>
          </a:p>
        </p:txBody>
      </p:sp>
      <p:sp>
        <p:nvSpPr>
          <p:cNvPr id="3" name="Content Placeholder 2"/>
          <p:cNvSpPr>
            <a:spLocks noGrp="1"/>
          </p:cNvSpPr>
          <p:nvPr>
            <p:ph idx="1"/>
          </p:nvPr>
        </p:nvSpPr>
        <p:spPr>
          <a:xfrm>
            <a:off x="0" y="838200"/>
            <a:ext cx="4724400" cy="6019800"/>
          </a:xfrm>
        </p:spPr>
        <p:txBody>
          <a:bodyPr>
            <a:normAutofit fontScale="85000" lnSpcReduction="20000"/>
          </a:bodyPr>
          <a:lstStyle/>
          <a:p>
            <a:r>
              <a:rPr lang="en-US" dirty="0" smtClean="0"/>
              <a:t>We should first determine if the problem is even one that </a:t>
            </a:r>
            <a:r>
              <a:rPr lang="en-US" i="1" dirty="0" smtClean="0"/>
              <a:t>should </a:t>
            </a:r>
            <a:r>
              <a:rPr lang="en-US" dirty="0" smtClean="0"/>
              <a:t>be solved by this approach</a:t>
            </a:r>
          </a:p>
          <a:p>
            <a:pPr lvl="1"/>
            <a:r>
              <a:rPr lang="en-US" dirty="0" smtClean="0"/>
              <a:t>does this problem require domain knowledge and symbolic reasoning?</a:t>
            </a:r>
          </a:p>
          <a:p>
            <a:pPr lvl="1"/>
            <a:r>
              <a:rPr lang="en-US" dirty="0" smtClean="0"/>
              <a:t>is human expertise available?</a:t>
            </a:r>
          </a:p>
          <a:p>
            <a:pPr lvl="1"/>
            <a:r>
              <a:rPr lang="en-US" dirty="0" smtClean="0"/>
              <a:t>does the need for the system justify the cost in building it?</a:t>
            </a:r>
          </a:p>
          <a:p>
            <a:pPr lvl="1"/>
            <a:r>
              <a:rPr lang="en-US" dirty="0" smtClean="0"/>
              <a:t>is the problem of reasonable size and scope?</a:t>
            </a:r>
          </a:p>
          <a:p>
            <a:pPr lvl="1"/>
            <a:r>
              <a:rPr lang="en-US" dirty="0" smtClean="0"/>
              <a:t>is the problem’s domain well enough structured so that both domain knowledge and problem solving methods are available?</a:t>
            </a:r>
            <a:endParaRPr lang="en-US" dirty="0"/>
          </a:p>
        </p:txBody>
      </p:sp>
      <p:pic>
        <p:nvPicPr>
          <p:cNvPr id="4" name="Picture 4"/>
          <p:cNvPicPr>
            <a:picLocks noChangeAspect="1" noChangeArrowheads="1"/>
          </p:cNvPicPr>
          <p:nvPr/>
        </p:nvPicPr>
        <p:blipFill>
          <a:blip r:embed="rId2"/>
          <a:srcRect/>
          <a:stretch>
            <a:fillRect/>
          </a:stretch>
        </p:blipFill>
        <p:spPr bwMode="auto">
          <a:xfrm>
            <a:off x="4572000" y="609600"/>
            <a:ext cx="4572000" cy="6248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The Rule Based Approach</a:t>
            </a:r>
            <a:endParaRPr lang="en-US" dirty="0"/>
          </a:p>
        </p:txBody>
      </p:sp>
      <p:sp>
        <p:nvSpPr>
          <p:cNvPr id="3" name="Content Placeholder 2"/>
          <p:cNvSpPr>
            <a:spLocks noGrp="1"/>
          </p:cNvSpPr>
          <p:nvPr>
            <p:ph idx="1"/>
          </p:nvPr>
        </p:nvSpPr>
        <p:spPr>
          <a:xfrm>
            <a:off x="228600" y="685800"/>
            <a:ext cx="8686800" cy="6172200"/>
          </a:xfrm>
        </p:spPr>
        <p:txBody>
          <a:bodyPr>
            <a:normAutofit fontScale="77500" lnSpcReduction="20000"/>
          </a:bodyPr>
          <a:lstStyle/>
          <a:p>
            <a:r>
              <a:rPr lang="en-US" dirty="0" smtClean="0"/>
              <a:t>Whether explicitly enumerated as if-then statements, or captured as predicate clauses, much knowledge comes in the form of a rule</a:t>
            </a:r>
          </a:p>
          <a:p>
            <a:pPr lvl="1"/>
            <a:r>
              <a:rPr lang="en-US" dirty="0" smtClean="0"/>
              <a:t>so much of AI revolved around rule-based systems</a:t>
            </a:r>
          </a:p>
          <a:p>
            <a:pPr lvl="1"/>
            <a:r>
              <a:rPr lang="en-US" dirty="0" smtClean="0"/>
              <a:t>as already noted, </a:t>
            </a:r>
            <a:r>
              <a:rPr lang="en-US" dirty="0" err="1" smtClean="0"/>
              <a:t>Mycin</a:t>
            </a:r>
            <a:r>
              <a:rPr lang="en-US" dirty="0" smtClean="0"/>
              <a:t> was such a success that the </a:t>
            </a:r>
            <a:r>
              <a:rPr lang="en-US" dirty="0" err="1" smtClean="0"/>
              <a:t>Emycin</a:t>
            </a:r>
            <a:r>
              <a:rPr lang="en-US" dirty="0" smtClean="0"/>
              <a:t> shell was developed (and later, OPS5 and others)</a:t>
            </a:r>
          </a:p>
          <a:p>
            <a:r>
              <a:rPr lang="en-US" dirty="0" smtClean="0"/>
              <a:t>ES construction could be as simple as:</a:t>
            </a:r>
          </a:p>
          <a:p>
            <a:pPr lvl="1"/>
            <a:r>
              <a:rPr lang="en-US" dirty="0"/>
              <a:t>c</a:t>
            </a:r>
            <a:r>
              <a:rPr lang="en-US" dirty="0" smtClean="0"/>
              <a:t>ollect all domain knowledge in the form or rules</a:t>
            </a:r>
          </a:p>
          <a:p>
            <a:pPr lvl="1"/>
            <a:r>
              <a:rPr lang="en-US" dirty="0"/>
              <a:t>d</a:t>
            </a:r>
            <a:r>
              <a:rPr lang="en-US" dirty="0" smtClean="0"/>
              <a:t>ecide on forward or backward chaining (and thus select OPS5 or </a:t>
            </a:r>
            <a:r>
              <a:rPr lang="en-US" dirty="0" err="1" smtClean="0"/>
              <a:t>Emycin</a:t>
            </a:r>
            <a:r>
              <a:rPr lang="en-US" dirty="0" smtClean="0"/>
              <a:t>)</a:t>
            </a:r>
          </a:p>
          <a:p>
            <a:pPr lvl="1"/>
            <a:r>
              <a:rPr lang="en-US" dirty="0"/>
              <a:t>e</a:t>
            </a:r>
            <a:r>
              <a:rPr lang="en-US" dirty="0" smtClean="0"/>
              <a:t>numerate the rules in the selected language</a:t>
            </a:r>
          </a:p>
          <a:p>
            <a:pPr lvl="1"/>
            <a:r>
              <a:rPr lang="en-US" dirty="0" smtClean="0"/>
              <a:t>run, test, debug, enhance until done</a:t>
            </a:r>
          </a:p>
          <a:p>
            <a:r>
              <a:rPr lang="en-US" dirty="0" smtClean="0"/>
              <a:t>Many systems were developed in this fashion from SACON to R1/XCON to GUIDON (based on MYCIN, taught medical students about performing diagnosis) to ONCONCIN (drug treatment prescription and management for cancer patients) to TATR (tactical air targeting system for the Air Force)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2539</TotalTime>
  <Words>6635</Words>
  <Application>Microsoft Office PowerPoint</Application>
  <PresentationFormat>On-screen Show (4:3)</PresentationFormat>
  <Paragraphs>537</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Times New Roman</vt:lpstr>
      <vt:lpstr>Wingdings</vt:lpstr>
      <vt:lpstr>Office Theme</vt:lpstr>
      <vt:lpstr>Knowledge and Expert Systems</vt:lpstr>
      <vt:lpstr>Expert System</vt:lpstr>
      <vt:lpstr>Expert System Problem Categories</vt:lpstr>
      <vt:lpstr>Continued</vt:lpstr>
      <vt:lpstr>Knowledge-based Engineers</vt:lpstr>
      <vt:lpstr>Expert System (ES) Architecture</vt:lpstr>
      <vt:lpstr>Inference Engine</vt:lpstr>
      <vt:lpstr>KBE Development Cycle</vt:lpstr>
      <vt:lpstr>The Rule Based Approach</vt:lpstr>
      <vt:lpstr>Example:   Automotive System</vt:lpstr>
      <vt:lpstr>Running the System</vt:lpstr>
      <vt:lpstr>Rules as an And/Or Graph</vt:lpstr>
      <vt:lpstr>Data-Driven vs. Goal-Driven</vt:lpstr>
      <vt:lpstr>Rule-based Control</vt:lpstr>
      <vt:lpstr>Alternatives to Rules</vt:lpstr>
      <vt:lpstr>Puff Detail</vt:lpstr>
      <vt:lpstr>Hierarchical Classification Ex.</vt:lpstr>
      <vt:lpstr>Knowledge Acquisition and Modeling</vt:lpstr>
      <vt:lpstr>The KBE Cycle with KADS</vt:lpstr>
      <vt:lpstr>Why Models?</vt:lpstr>
      <vt:lpstr>Types of Models</vt:lpstr>
      <vt:lpstr>Model-Based Reasoning</vt:lpstr>
      <vt:lpstr>A NASA Example</vt:lpstr>
      <vt:lpstr>Model (Architecture) for the System</vt:lpstr>
      <vt:lpstr>Variation of MBR:  Functional Representation</vt:lpstr>
      <vt:lpstr>PowerPoint Presentation</vt:lpstr>
      <vt:lpstr>Case-Based Reasoning</vt:lpstr>
      <vt:lpstr>More on Chef</vt:lpstr>
      <vt:lpstr>Example Knowledge in Chef</vt:lpstr>
      <vt:lpstr>Critiquing and Fixing the Recipe</vt:lpstr>
      <vt:lpstr>The Final Recipe After Repair</vt:lpstr>
      <vt:lpstr>Indexing and Retrieval of Cases</vt:lpstr>
      <vt:lpstr>Comparing Approaches</vt:lpstr>
      <vt:lpstr>Comparison Continued</vt:lpstr>
      <vt:lpstr>Comparison Continued</vt:lpstr>
      <vt:lpstr>Diagnosis vs. Planning</vt:lpstr>
      <vt:lpstr>Planning by Subgoaling</vt:lpstr>
      <vt:lpstr>Example:  Blocks World Robot</vt:lpstr>
      <vt:lpstr>STRIPS</vt:lpstr>
      <vt:lpstr>Non-Linear Planning</vt:lpstr>
      <vt:lpstr>Non-Linear Strategies</vt:lpstr>
      <vt:lpstr>Least Commitment</vt:lpstr>
      <vt:lpstr>Continued</vt:lpstr>
      <vt:lpstr>Other Planning Strategies</vt:lpstr>
      <vt:lpstr>Hierarchical Planning/Plan Decomposition</vt:lpstr>
      <vt:lpstr>Case-Based Planning</vt:lpstr>
      <vt:lpstr>Transformational Analogy</vt:lpstr>
      <vt:lpstr>Reactive Planning</vt:lpstr>
      <vt:lpstr>Rule-based Planning</vt:lpstr>
      <vt:lpstr>VT – an Elevator’s Design</vt:lpstr>
      <vt:lpstr>Meta-Planning</vt:lpstr>
      <vt:lpstr>Model-based Planning</vt:lpstr>
      <vt:lpstr>Overview, Transition Diagram Sample Plans</vt:lpstr>
      <vt:lpstr>The Generic Task Approach</vt:lpstr>
      <vt:lpstr>More on GTs</vt:lpstr>
    </vt:vector>
  </TitlesOfParts>
  <Company>Northern Kentucky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and Expert Systems</dc:title>
  <dc:creator>Administrator</dc:creator>
  <cp:lastModifiedBy>Richard Fox</cp:lastModifiedBy>
  <cp:revision>78</cp:revision>
  <dcterms:created xsi:type="dcterms:W3CDTF">2008-12-29T16:40:18Z</dcterms:created>
  <dcterms:modified xsi:type="dcterms:W3CDTF">2017-02-15T19:09:32Z</dcterms:modified>
</cp:coreProperties>
</file>