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6" r:id="rId7"/>
    <p:sldId id="261" r:id="rId8"/>
    <p:sldId id="280" r:id="rId9"/>
    <p:sldId id="268" r:id="rId10"/>
    <p:sldId id="281" r:id="rId11"/>
    <p:sldId id="282" r:id="rId12"/>
    <p:sldId id="287" r:id="rId13"/>
    <p:sldId id="262" r:id="rId14"/>
    <p:sldId id="263" r:id="rId15"/>
    <p:sldId id="264" r:id="rId16"/>
    <p:sldId id="267" r:id="rId17"/>
    <p:sldId id="265" r:id="rId18"/>
    <p:sldId id="266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83" r:id="rId30"/>
    <p:sldId id="284" r:id="rId31"/>
    <p:sldId id="279" r:id="rId32"/>
    <p:sldId id="285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F47"/>
    <a:srgbClr val="F32B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242" y="-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F48D0-B882-4EA3-8692-FB8101E66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4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E08F2-C1C6-45AB-98CB-51A160A875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37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767489-A83B-4465-A104-A2029CC7D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82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8092D-4E8B-4D7A-A2F7-D2B31E67B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4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00526-5C3F-4D52-870A-5F10A1747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91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1A3A0-1D97-46C0-888A-70ED478860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14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4EFFC-4C47-436D-A1C5-C8D6C7318E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07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3238FD-718C-4224-B9FF-9F68194F5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799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63C2B-A894-4870-827A-2B1DD527F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25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D70FB-D5F6-4D2C-ABA5-46DDBEBBB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B06F1-7D66-4A18-AA3F-1A0AD2403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113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32B03"/>
            </a:gs>
            <a:gs pos="100000">
              <a:srgbClr val="FBFF47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B157BE2-BA6C-4CA3-9874-7B55EAF97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Representations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86800" cy="6172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/>
              <a:t>One of the major distinctions between ordinary software and AI is the need to represent domain knowledge (or other forms of worldly knowledge)</a:t>
            </a:r>
          </a:p>
          <a:p>
            <a:pPr lvl="1" eaLnBrk="1" hangingPunct="1"/>
            <a:r>
              <a:rPr lang="en-US" altLang="en-US" dirty="0"/>
              <a:t>this knowledge must be represented in some form</a:t>
            </a:r>
          </a:p>
          <a:p>
            <a:pPr lvl="2" eaLnBrk="1" hangingPunct="1"/>
            <a:r>
              <a:rPr lang="en-US" altLang="en-US" sz="2200" dirty="0"/>
              <a:t>we have already examined some basic forms of representation:  predicates, rules, states of search space</a:t>
            </a:r>
          </a:p>
          <a:p>
            <a:pPr lvl="2" eaLnBrk="1" hangingPunct="1"/>
            <a:r>
              <a:rPr lang="en-US" altLang="en-US" sz="2200" dirty="0"/>
              <a:t>there are many other forms that might be more useful for a given problem, we examine some of these here and others in later chapters</a:t>
            </a:r>
          </a:p>
          <a:p>
            <a:pPr eaLnBrk="1" hangingPunct="1"/>
            <a:r>
              <a:rPr lang="en-US" altLang="en-US" dirty="0" smtClean="0"/>
              <a:t>When we represent knowledge, we must decide</a:t>
            </a:r>
          </a:p>
          <a:p>
            <a:pPr lvl="1" eaLnBrk="1" hangingPunct="1"/>
            <a:r>
              <a:rPr lang="en-US" altLang="en-US" dirty="0" smtClean="0"/>
              <a:t>how much knowledge to retain</a:t>
            </a:r>
          </a:p>
          <a:p>
            <a:pPr lvl="2" eaLnBrk="1" hangingPunct="1"/>
            <a:r>
              <a:rPr lang="en-US" altLang="en-US" sz="2200" dirty="0" smtClean="0"/>
              <a:t>if we receive information as input, do we retain the actual English sentences, or just the meaning behind them?</a:t>
            </a:r>
          </a:p>
          <a:p>
            <a:pPr lvl="1" eaLnBrk="1" hangingPunct="1"/>
            <a:r>
              <a:rPr lang="en-US" altLang="en-US" dirty="0" smtClean="0"/>
              <a:t>at what level of specificity should information be represented?</a:t>
            </a:r>
          </a:p>
          <a:p>
            <a:pPr lvl="2" eaLnBrk="1" hangingPunct="1"/>
            <a:r>
              <a:rPr lang="en-US" altLang="en-US" sz="2200" dirty="0" smtClean="0"/>
              <a:t>consider the differences between:  “Spot is a dog”, “Spot is a poodle”,  “Spot is my dog”, and “Spot is my 3 year old poodle”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Operations on Conceptual Graphs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2000"/>
            <a:ext cx="8229600" cy="58674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idea is that given a series of graphs that represent a problem solver’s knowledge</a:t>
            </a:r>
          </a:p>
          <a:p>
            <a:pPr eaLnBrk="1" hangingPunct="1"/>
            <a:r>
              <a:rPr lang="en-US" altLang="en-US" smtClean="0"/>
              <a:t>There are four operations that can take some of these graphs and create new graphs</a:t>
            </a:r>
          </a:p>
          <a:p>
            <a:pPr lvl="1" eaLnBrk="1" hangingPunct="1"/>
            <a:r>
              <a:rPr lang="en-US" altLang="en-US" sz="2400" smtClean="0"/>
              <a:t>copy – create an exact copy of a graph</a:t>
            </a:r>
          </a:p>
          <a:p>
            <a:pPr lvl="1" eaLnBrk="1" hangingPunct="1"/>
            <a:r>
              <a:rPr lang="en-US" altLang="en-US" sz="2400" smtClean="0"/>
              <a:t>restrict – take a given node or a set of nodes and replace them with a node that represents a specialization of that knowledge – replace a generic marker with an individual marker (that is, replace a class with an instance), or replace a type label with a subtype</a:t>
            </a:r>
          </a:p>
          <a:p>
            <a:pPr lvl="1" eaLnBrk="1" hangingPunct="1"/>
            <a:r>
              <a:rPr lang="en-US" altLang="en-US" sz="2400" smtClean="0"/>
              <a:t>join – take two graphs and combine them into a single graph</a:t>
            </a:r>
          </a:p>
          <a:p>
            <a:pPr lvl="1" eaLnBrk="1" hangingPunct="1"/>
            <a:r>
              <a:rPr lang="en-US" altLang="en-US" sz="2400" smtClean="0"/>
              <a:t>simplify – take a graph with two duplicate relations and delete one of them along with all edges of that subgraph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11267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28600" y="4038600"/>
            <a:ext cx="8686800" cy="2819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We know that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a brown dog is eating a bone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Emma is brown and on a porch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the restriction allows us to combine g2 with a new fact, that Emma is a dog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next, a join allows us to combine g1 and g3 into a single graph so that we know that the dog from g2 is the same dog from g1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/>
              <a:t>after simplification, we have all of the knowledge combined into a more efficient (scaled down) graph</a:t>
            </a:r>
          </a:p>
        </p:txBody>
      </p:sp>
      <p:pic>
        <p:nvPicPr>
          <p:cNvPr id="1126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762000"/>
            <a:ext cx="4495800" cy="331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8725" y="762000"/>
            <a:ext cx="4105275" cy="345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Case Relationships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6019800"/>
          </a:xfrm>
        </p:spPr>
        <p:txBody>
          <a:bodyPr>
            <a:normAutofit/>
          </a:bodyPr>
          <a:lstStyle/>
          <a:p>
            <a:r>
              <a:rPr lang="en-US" dirty="0" smtClean="0"/>
              <a:t>To help formalize semantic networks, certain types of attributes were defined for relationships between nouns</a:t>
            </a:r>
          </a:p>
          <a:p>
            <a:pPr lvl="1"/>
            <a:r>
              <a:rPr lang="en-US" dirty="0" smtClean="0"/>
              <a:t>Agent – the object doing the action</a:t>
            </a:r>
          </a:p>
          <a:p>
            <a:pPr lvl="1"/>
            <a:r>
              <a:rPr lang="en-US" dirty="0" smtClean="0"/>
              <a:t>Object – the object being acted upon</a:t>
            </a:r>
          </a:p>
          <a:p>
            <a:pPr lvl="1"/>
            <a:r>
              <a:rPr lang="en-US" dirty="0" smtClean="0"/>
              <a:t>Instrument – another object that is allowing the agent to act upon the object (e.g., “the man shot the dog” would imply that the instrument was a gun)</a:t>
            </a:r>
          </a:p>
          <a:p>
            <a:pPr lvl="1"/>
            <a:r>
              <a:rPr lang="en-US" dirty="0" smtClean="0"/>
              <a:t>Location – where the action took place</a:t>
            </a:r>
          </a:p>
          <a:p>
            <a:pPr lvl="1"/>
            <a:r>
              <a:rPr lang="en-US" dirty="0" smtClean="0"/>
              <a:t>Time – when the action took place</a:t>
            </a:r>
          </a:p>
          <a:p>
            <a:pPr lvl="2"/>
            <a:r>
              <a:rPr lang="en-US" dirty="0" smtClean="0"/>
              <a:t>These last two may not be absolute values but relative to other 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19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Frames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86800" cy="58674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The semantic network requires a graph representation which may not be a very efficient use of memory</a:t>
            </a:r>
          </a:p>
          <a:p>
            <a:pPr eaLnBrk="1" hangingPunct="1"/>
            <a:r>
              <a:rPr lang="en-US" altLang="en-US" sz="2800" smtClean="0"/>
              <a:t>Another representation is the frame</a:t>
            </a:r>
          </a:p>
          <a:p>
            <a:pPr lvl="1" eaLnBrk="1" hangingPunct="1"/>
            <a:r>
              <a:rPr lang="en-US" altLang="en-US" sz="2400" smtClean="0"/>
              <a:t>the idea behind a frame was originally that it would represent a “frame of memory” – for instance, by capturing the objects and their attributes for a given situation or moment in time</a:t>
            </a:r>
          </a:p>
          <a:p>
            <a:pPr lvl="1" eaLnBrk="1" hangingPunct="1"/>
            <a:r>
              <a:rPr lang="en-US" altLang="en-US" sz="2400" smtClean="0"/>
              <a:t>a frame would contain slots where a slot could contain </a:t>
            </a:r>
          </a:p>
          <a:p>
            <a:pPr lvl="2" eaLnBrk="1" hangingPunct="1"/>
            <a:r>
              <a:rPr lang="en-US" altLang="en-US" sz="2000" smtClean="0"/>
              <a:t>identification information (including whether this frame is a subclass of another frame)</a:t>
            </a:r>
          </a:p>
          <a:p>
            <a:pPr lvl="2" eaLnBrk="1" hangingPunct="1"/>
            <a:r>
              <a:rPr lang="en-US" altLang="en-US" sz="2000" smtClean="0"/>
              <a:t>relationships to other frames</a:t>
            </a:r>
          </a:p>
          <a:p>
            <a:pPr lvl="2" eaLnBrk="1" hangingPunct="1"/>
            <a:r>
              <a:rPr lang="en-US" altLang="en-US" sz="2000" smtClean="0"/>
              <a:t>descriptors of this frame</a:t>
            </a:r>
          </a:p>
          <a:p>
            <a:pPr lvl="2" eaLnBrk="1" hangingPunct="1"/>
            <a:r>
              <a:rPr lang="en-US" altLang="en-US" sz="2000" smtClean="0"/>
              <a:t>procedural information on how to use this frame (code to be executed)</a:t>
            </a:r>
          </a:p>
          <a:p>
            <a:pPr lvl="2" eaLnBrk="1" hangingPunct="1"/>
            <a:r>
              <a:rPr lang="en-US" altLang="en-US" sz="2000" smtClean="0"/>
              <a:t>defaults for slots</a:t>
            </a:r>
          </a:p>
          <a:p>
            <a:pPr lvl="2" eaLnBrk="1" hangingPunct="1"/>
            <a:r>
              <a:rPr lang="en-US" altLang="en-US" sz="2000" smtClean="0"/>
              <a:t>instance information (or an identification of whether the frame represents a class or an instance)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Frame Example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42"/>
          <a:stretch>
            <a:fillRect/>
          </a:stretch>
        </p:blipFill>
        <p:spPr bwMode="auto">
          <a:xfrm>
            <a:off x="0" y="914400"/>
            <a:ext cx="5486400" cy="516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5486400" y="1447800"/>
            <a:ext cx="3622675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/>
              <a:t>Here is a partial frame </a:t>
            </a:r>
          </a:p>
          <a:p>
            <a:pPr eaLnBrk="1" hangingPunct="1"/>
            <a:r>
              <a:rPr lang="en-US" altLang="en-US" sz="2200"/>
              <a:t>representing a hotel room</a:t>
            </a:r>
          </a:p>
          <a:p>
            <a:pPr eaLnBrk="1" hangingPunct="1"/>
            <a:endParaRPr lang="en-US" altLang="en-US" sz="2200"/>
          </a:p>
          <a:p>
            <a:pPr eaLnBrk="1" hangingPunct="1"/>
            <a:r>
              <a:rPr lang="en-US" altLang="en-US" sz="2200"/>
              <a:t>The room contains a chair, </a:t>
            </a:r>
          </a:p>
          <a:p>
            <a:pPr eaLnBrk="1" hangingPunct="1"/>
            <a:r>
              <a:rPr lang="en-US" altLang="en-US" sz="2200"/>
              <a:t>bed, and phone where the bed </a:t>
            </a:r>
          </a:p>
          <a:p>
            <a:pPr eaLnBrk="1" hangingPunct="1"/>
            <a:r>
              <a:rPr lang="en-US" altLang="en-US" sz="2200"/>
              <a:t>contains a mattress and a bed </a:t>
            </a:r>
          </a:p>
          <a:p>
            <a:pPr eaLnBrk="1" hangingPunct="1"/>
            <a:r>
              <a:rPr lang="en-US" altLang="en-US" sz="2200"/>
              <a:t>frame (not shown)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Reasoning Mechanisms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868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How do we use our semantic net/frame to reason over?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reasoning with defaults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smtClean="0"/>
              <a:t>the semantic network or frame will contain default values, we can infer that the default values are correct unless otherwise specified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smtClean="0"/>
              <a:t>what if default values are not given?  what if default values are given but we have an exceptional case that is not explicitly noted?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reasoning with inheritance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smtClean="0"/>
              <a:t>we can inherit any properties from parent types unless overridden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smtClean="0"/>
              <a:t>what about multiple inheritance?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reasoning with attribute-specific values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smtClean="0"/>
              <a:t>Implement a process to reason over a “has” link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/>
              <a:t>if A has B, we might assume A and B are physically connected and in close proximity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mtClean="0"/>
              <a:t>this doesn’t work if we are using “has” somewhat more loosely like “that man has three children” or “she has the chicken pox”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Representing Belief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685800"/>
            <a:ext cx="2514600" cy="5943600"/>
          </a:xfrm>
        </p:spPr>
        <p:txBody>
          <a:bodyPr/>
          <a:lstStyle/>
          <a:p>
            <a:pPr eaLnBrk="1" hangingPunct="1"/>
            <a:r>
              <a:rPr lang="en-US" altLang="en-US" smtClean="0"/>
              <a:t>Belief is an interesting thing – consider the following sentences</a:t>
            </a:r>
          </a:p>
          <a:p>
            <a:pPr lvl="1" eaLnBrk="1" hangingPunct="1"/>
            <a:r>
              <a:rPr lang="en-US" altLang="en-US" smtClean="0"/>
              <a:t>Jane likes pizza</a:t>
            </a:r>
          </a:p>
          <a:p>
            <a:pPr lvl="1" eaLnBrk="1" hangingPunct="1"/>
            <a:r>
              <a:rPr lang="en-US" altLang="en-US" smtClean="0"/>
              <a:t>Tom believes that Jane likes pizza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124200" y="685800"/>
            <a:ext cx="5715000" cy="2133600"/>
          </a:xfrm>
        </p:spPr>
        <p:txBody>
          <a:bodyPr/>
          <a:lstStyle/>
          <a:p>
            <a:pPr eaLnBrk="1" hangingPunct="1"/>
            <a:r>
              <a:rPr lang="en-US" altLang="en-US" smtClean="0"/>
              <a:t>Modeling belief lets us differentiate between truth and belief</a:t>
            </a:r>
          </a:p>
          <a:p>
            <a:pPr lvl="1" eaLnBrk="1" hangingPunct="1"/>
            <a:r>
              <a:rPr lang="en-US" altLang="en-US" smtClean="0"/>
              <a:t>here, we can reason over why Tom ordered a pizza for Jane or why Jane did not eat it</a:t>
            </a:r>
          </a:p>
        </p:txBody>
      </p:sp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932113"/>
            <a:ext cx="5762625" cy="3582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Problems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763000" cy="6248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main problem with semantic networks and frames is that they lack formality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There is no specific guideline on how to form a representation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 smtClean="0"/>
              <a:t>the word “has” may be used in a way other than “physical property”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the man has two dogs – has is not a physical attribute of man but ownership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600" dirty="0"/>
              <a:t>unlike predicate calculus, there are no formal mechanisms for reasoning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inheritance can be flawed when dealing with multiple parents for a given node (multiple inheritance)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there are no defined methods for “can”, “has”, </a:t>
            </a:r>
            <a:r>
              <a:rPr lang="en-US" altLang="en-US" dirty="0" err="1" smtClean="0"/>
              <a:t>etc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The frame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when things change, we need to modify all frames that are relevant – this can be time consuming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Strong Slot-n-Filler Structures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601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To avoid the difficulties with Frames and Nets,  Schank and Rieger offered two network-like representations that would have implied uses and built-in semantics:  conceptual dependencies and scripts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 conceptual dependency was derived as a form of semantic network that would have specific types of links to be used for representing specific pieces of information in English sentences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the action of the sentence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the objects affected by the action or that brought about the action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modifiers of both actions and objects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they defined 11 primitive actions, called ACTs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every possible action can be categorized as one of these 11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an ACT would form the center of the CD, with links attaching the objects and modifiers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CD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3200400"/>
            <a:ext cx="8686800" cy="3352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sentence is “John ate the egg”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The INGEST act means to ingest an object (eat, drink, swallow)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P above </a:t>
            </a:r>
            <a:r>
              <a:rPr lang="en-US" altLang="en-US" sz="2000" smtClean="0">
                <a:sym typeface="Wingdings" pitchFamily="2" charset="2"/>
              </a:rPr>
              <a:t>the double arrow indicates past test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ym typeface="Wingdings" pitchFamily="2" charset="2"/>
              </a:rPr>
              <a:t>the INGEST action must have an object (the O indicates it was the object Egg) and a direction (the object went from John’s mouth to John’s insides)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we might infer that it was “an egg” instead of “the egg” as there is nothing specific to indicate which egg was eaten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we might also infer that John swallowed the egg whole as there is nothing to indicate that John chewed the egg!</a:t>
            </a:r>
          </a:p>
        </p:txBody>
      </p:sp>
      <p:pic>
        <p:nvPicPr>
          <p:cNvPr id="18436" name="Picture 4" descr=" F0609.pct                                                      0002728EMacintosh HD                   ABA7815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5783263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Knowledge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686800" cy="6324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We differentiate knowledge 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Knowledge Level:  what we know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Symbol Level:  how it is represented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knowledge level will give a problem solver the ability to know what it can and cannot solve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dirty="0" smtClean="0"/>
              <a:t>symbol level dictates the mechanisms needed to process the knowledge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Knowledge itself can be broken into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Procedural knowledge – how to solve a problem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Domain knowledge – information pertaining to a particular domain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/>
              <a:t>C</a:t>
            </a:r>
            <a:r>
              <a:rPr lang="en-US" altLang="en-US" sz="2400" dirty="0" smtClean="0"/>
              <a:t>ommon sense knowledge – experiential knowledge that arises from a variety of different circumstances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We might categorize knowledge as:  facts, axioms, </a:t>
            </a:r>
            <a:r>
              <a:rPr lang="en-US" altLang="en-US" sz="2800" dirty="0" smtClean="0"/>
              <a:t>cases, statements (beliefs), </a:t>
            </a:r>
            <a:r>
              <a:rPr lang="en-US" altLang="en-US" sz="2800" dirty="0" smtClean="0"/>
              <a:t>rules, </a:t>
            </a:r>
            <a:r>
              <a:rPr lang="en-US" altLang="en-US" sz="2800" dirty="0" smtClean="0"/>
              <a:t>associations</a:t>
            </a:r>
            <a:r>
              <a:rPr lang="en-US" altLang="en-US" sz="2800" dirty="0" smtClean="0"/>
              <a:t>, descriptions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Knowledge may be available in many forms:  rules, experiences, pictures (or other media), statistics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CD Theory ACTs</a:t>
            </a:r>
          </a:p>
        </p:txBody>
      </p:sp>
      <p:pic>
        <p:nvPicPr>
          <p:cNvPr id="1945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762000"/>
            <a:ext cx="6248400" cy="33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4343400"/>
            <a:ext cx="8763000" cy="2286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Is this list complete?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what actions are missing?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Could we reduce this list to make it more concise?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other researchers have developed other lists of primitive actions including just 3 – physical actions, mental actions and abstract actions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7010400" y="609600"/>
            <a:ext cx="21336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Example CD Links</a:t>
            </a:r>
          </a:p>
        </p:txBody>
      </p:sp>
      <p:pic>
        <p:nvPicPr>
          <p:cNvPr id="20483" name="Picture 3" descr=" F0606.pct                                                      0002728EMacintosh HD                   ABA7815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"/>
            <a:ext cx="69342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CDs</a:t>
            </a:r>
          </a:p>
        </p:txBody>
      </p:sp>
      <p:pic>
        <p:nvPicPr>
          <p:cNvPr id="2150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85344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More Examples</a:t>
            </a:r>
          </a:p>
        </p:txBody>
      </p:sp>
      <p:pic>
        <p:nvPicPr>
          <p:cNvPr id="2253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90600"/>
            <a:ext cx="7696200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Complex Example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0" y="1066800"/>
            <a:ext cx="4038600" cy="3276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The sentence is “John prevented Mary from giving a book to Bill”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This sentence has two ACTs, DO and ATRANS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DO was not in the list of 11, but can be thought of as “caused to happen”</a:t>
            </a:r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4343400"/>
            <a:ext cx="8686800" cy="2286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The c/ means a negative conditional, in this case it means that John caused this not to happen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The ATRANS is a giving relationship with the object being a Book and the action being from Mary to Bill – “Mary gave a book to Bill”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 smtClean="0"/>
              <a:t>like with the previous example, there is no way of telling whether it is “a book” or “the book”</a:t>
            </a:r>
          </a:p>
        </p:txBody>
      </p:sp>
      <p:pic>
        <p:nvPicPr>
          <p:cNvPr id="23557" name="Picture 6" descr=" F0610.pct                                                      0002728EMacintosh HD                   ABA7815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43000"/>
            <a:ext cx="4167188" cy="267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Scripts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686800" cy="6096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other structured representation developed by Schank (along with Abelson) is the script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a description of the typical actions that are involved in a typical situation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they defined a script for going to a restaurant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scripts provide an ability for default reasoning when information is not available that directly states that an action occurred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so we may assume, unless otherwise stated, that a diner at a restaurant was served food, that the diner paid for the food, and that the diner was served by a waiter/waitress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A script would contain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entry condition(s) and results (exit conditions)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actors (the people involved)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props (physical items at the location used by the actors)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scenes (individual events that take place)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script would use the 11 ACTs from CD theory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3962400" cy="11430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Restaurant Script</a:t>
            </a:r>
          </a:p>
        </p:txBody>
      </p:sp>
      <p:sp>
        <p:nvSpPr>
          <p:cNvPr id="2560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295400"/>
            <a:ext cx="4114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script does not contain atypical actions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although there are options such as whether the customer was pleased or not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There are multiple paths through the scenes to make for a robust script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what would a “going to the movies” script look like?  would it have similar props, actors, scenes?  how about “going to class”?</a:t>
            </a:r>
          </a:p>
        </p:txBody>
      </p:sp>
      <p:pic>
        <p:nvPicPr>
          <p:cNvPr id="2560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538" y="0"/>
            <a:ext cx="49704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Using CDs and Scripts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86800" cy="594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Schank and his coresearchers developed two software systems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PAM – given a few sentences, they would be represented using CDs so that PAM could answer questions about what took place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SAM – given a short story of a restaurant situation, it could answer questions from the story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the script was used as a guide to parse the story and store information – who were the customers and waiter, what was the name of the restaurant, what did they order and eat, how much did they pay?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questions were then answered by referencing the script and using the default information when there was none in the story (did they pay?  yes, unless the story indicated otherwise)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Knowledge Groups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9144000" cy="62484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One of the drawbacks of the knowledge representations demonstrated thus far is that all knowledge is grouped into a single, large collection of representations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for instance, a large collection of rules does not help us understand which rules are applicable in a given context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We could instead divide representations into </a:t>
            </a:r>
            <a:r>
              <a:rPr lang="en-US" altLang="en-US" sz="2800" i="1" dirty="0" smtClean="0"/>
              <a:t>logical </a:t>
            </a:r>
            <a:r>
              <a:rPr lang="en-US" altLang="en-US" sz="2800" dirty="0" smtClean="0"/>
              <a:t>groupings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for instance, we might divide the diagnostic problem into steps such as “gathering patient symptoms”, “inferring a general cause”, “selecting specific tests”, “analyzing test results”, “drawing conclusions” and “deriving a treatment”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we might then separate our rules to fit into the proper diagnostic stage and only deal with rules pertaining to the stage we are currently in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this permits easier design, implementation, testing and debugging because you know what that particular group is supposed to do and what knowledge should go into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there are many different ways to organize knowledge groups, we will explore some of these ideas in the next chapter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Knowledge Sources and Agents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86800" cy="6172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Another option is to have </a:t>
            </a:r>
            <a:r>
              <a:rPr lang="en-US" altLang="en-US" i="1" dirty="0" smtClean="0"/>
              <a:t>multiple </a:t>
            </a:r>
            <a:r>
              <a:rPr lang="en-US" altLang="en-US" dirty="0" smtClean="0"/>
              <a:t>problem solving agents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each agent is responsible for solving some specialized type of problem(s) and knows where to obtain its own input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each agent has its own knowledge sources, some internal, some external (each agent may have its own form of representation and process(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))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questions: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how does an agent find other agents?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how do they communicate with each other?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how does one agent interpret information received from another?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how does an agent proceed when another, expected, agent is unavailable?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can agents “doubt” information supplied by others?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Relationships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86800" cy="5943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When it comes to knowledge, we know about </a:t>
            </a:r>
            <a:r>
              <a:rPr lang="en-US" altLang="en-US" sz="2800" i="1" dirty="0" smtClean="0"/>
              <a:t>things </a:t>
            </a:r>
            <a:r>
              <a:rPr lang="en-US" altLang="en-US" sz="2800" dirty="0" smtClean="0"/>
              <a:t>(objects, whether physical or abstract)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these things have attributes (components, values) and/or relationships with other things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One way to represent knowledge is to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enumerate the objects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describe the objects through their attributes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describe the relationships between objects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Two common forms of such representations are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semantic networks – a network consists of nodes which are objects and values, and edges (links/arcs) which are annotated to include how the nodes are related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dirty="0" smtClean="0"/>
              <a:t>frames – in essence, objects (from object-oriented programming) where attributes are the data members and the values are the specific values stored in those members – in some cases, they are pointers to other objects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What is an Agent?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86800" cy="6172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Agents are interactive problem solvers that have these properties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situated – the agent is part of the problem solving environment – it can obtain its own input from its environment and it can affect its environment through its output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autonomous – the agent operates independently of other agents and can control its own actions and internal states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flexible – the agent is both responsive and proactive – it can go out and find what it needs to solve its problem(s)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social – the agent can interact with other agents including humans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Some researchers also insist that agents be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mobile – have the ability to move from their current environment to a new environment (e.g., migrate to another processor)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delegation –hand off portions of the problem to other agents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cooperation – if multiple agents are tasked with the </a:t>
            </a:r>
            <a:r>
              <a:rPr lang="en-US" altLang="en-US" sz="2400" i="1" smtClean="0"/>
              <a:t>same </a:t>
            </a:r>
            <a:r>
              <a:rPr lang="en-US" altLang="en-US" sz="2400" smtClean="0"/>
              <a:t>problem, can their solutions be combined?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An Example of Using Agents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most impressive use of agents today is the creation of the semantic web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the world wide web is a collection of data and knowledge in an unstructured format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humans often can take knowledge from disparate sources and put together a coherent picture, can problem solving agents?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agents on the semantic web all have their own capabilities and know where to look for knowledge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whether a static source, or an agent that can provide the needed information through its own processing, or from a human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the common approach is to model the knowledge of a web site using an ontology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typically, an ontology for a given set of domain knowledge, contains a hierarchy that relates the domain concepts, and for each concept, an enumeration of important facts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ontologies are usually represented using XML-like tags in an ontology language, OWL being one of the most common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we will take a deeper look at ontologies and the semantic web later in the semester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Semantic Web vs. Current Web</a:t>
            </a:r>
          </a:p>
        </p:txBody>
      </p:sp>
      <p:pic>
        <p:nvPicPr>
          <p:cNvPr id="31747" name="Content Placeholder 3" descr="semanticweb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8600" y="685800"/>
            <a:ext cx="8153400" cy="5040313"/>
          </a:xfrm>
        </p:spPr>
      </p:pic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457200" y="5715000"/>
            <a:ext cx="85344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/>
              <a:t>Software agents are inserted into the web to perform tasks for us, and use </a:t>
            </a:r>
          </a:p>
          <a:p>
            <a:pPr eaLnBrk="1" hangingPunct="1"/>
            <a:r>
              <a:rPr lang="en-US" altLang="en-US" sz="2200"/>
              <a:t>ontologies to be able to understand responses from other software agents, </a:t>
            </a:r>
          </a:p>
          <a:p>
            <a:pPr eaLnBrk="1" hangingPunct="1"/>
            <a:r>
              <a:rPr lang="en-US" altLang="en-US" sz="2200"/>
              <a:t>if time permits, we will explore ontologies later in the semester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Semantic Networks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" y="685800"/>
            <a:ext cx="8763000" cy="2438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Collins and Quillian were the first to use semantic networks in AI by storing in the network the objects and their relationships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their intention was to represent English sentences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edges would typically be annotated with these descriptors or relations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0" y="2971800"/>
            <a:ext cx="5486400" cy="2925763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</a:pPr>
            <a:r>
              <a:rPr lang="en-US" altLang="en-US" sz="2200" smtClean="0"/>
              <a:t>isa – class/subclass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smtClean="0"/>
              <a:t>instance – the first object is an instance of the class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smtClean="0"/>
              <a:t>has – contains or has this as a physical property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smtClean="0"/>
              <a:t>can – has the ability to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smtClean="0"/>
              <a:t>made of, color, texture, etc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mtClean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525" y="2743200"/>
            <a:ext cx="40544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-28903" y="5750004"/>
            <a:ext cx="5210081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 dirty="0"/>
              <a:t>A semantic network to represent the </a:t>
            </a:r>
          </a:p>
          <a:p>
            <a:pPr eaLnBrk="1" hangingPunct="1"/>
            <a:r>
              <a:rPr lang="en-US" altLang="en-US" sz="2200" dirty="0"/>
              <a:t>sentences “a canary can sing/fly”, “a canary </a:t>
            </a:r>
          </a:p>
          <a:p>
            <a:pPr eaLnBrk="1" hangingPunct="1"/>
            <a:r>
              <a:rPr lang="en-US" altLang="en-US" sz="2200" dirty="0"/>
              <a:t>is a bird/animal”, </a:t>
            </a:r>
            <a:r>
              <a:rPr lang="en-US" altLang="en-US" sz="2200" dirty="0" smtClean="0"/>
              <a:t>“</a:t>
            </a:r>
            <a:r>
              <a:rPr lang="en-US" altLang="en-US" sz="2200" dirty="0"/>
              <a:t>a canary has skin”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Using The Semantic Network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6019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Collins and </a:t>
            </a:r>
            <a:r>
              <a:rPr lang="en-US" altLang="en-US" dirty="0" err="1" smtClean="0"/>
              <a:t>Quillian</a:t>
            </a:r>
            <a:r>
              <a:rPr lang="en-US" altLang="en-US" dirty="0" smtClean="0"/>
              <a:t> used the semantic network for information retrieval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000" dirty="0" smtClean="0"/>
              <a:t>the idea was to see how long it would take for a human to respond to a question about the knowledge represented in the network such as “can a canary fly?”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000" dirty="0" smtClean="0"/>
              <a:t>more importantly though, the representation demonstrated how a computer could be programmed to respond, by following edges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800" dirty="0" smtClean="0"/>
              <a:t>starting at the “canary” node, follow “can” link(s) (and </a:t>
            </a:r>
            <a:r>
              <a:rPr lang="en-US" altLang="en-US" sz="2800" dirty="0" err="1" smtClean="0"/>
              <a:t>isa</a:t>
            </a:r>
            <a:r>
              <a:rPr lang="en-US" altLang="en-US" sz="2800" dirty="0" smtClean="0"/>
              <a:t> links) until you find “fly”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800" dirty="0" smtClean="0"/>
              <a:t>alternatively, is there a path between canary and fly that consists of </a:t>
            </a:r>
            <a:r>
              <a:rPr lang="en-US" altLang="en-US" sz="2800" dirty="0" err="1" smtClean="0"/>
              <a:t>isa</a:t>
            </a:r>
            <a:r>
              <a:rPr lang="en-US" altLang="en-US" sz="2800" dirty="0" smtClean="0"/>
              <a:t> and can links?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Representing Facts of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3962400" cy="586740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 smtClean="0"/>
              <a:t>Here, we see various information about snow and ice</a:t>
            </a:r>
          </a:p>
          <a:p>
            <a:r>
              <a:rPr lang="en-US" altLang="en-US" dirty="0" smtClean="0"/>
              <a:t>We might use this semantic network to answer questions about snow, ice and frosty the snowman</a:t>
            </a:r>
          </a:p>
          <a:p>
            <a:pPr lvl="1"/>
            <a:r>
              <a:rPr lang="en-US" altLang="en-US" dirty="0" smtClean="0"/>
              <a:t>For instance:  What color is frosty?  Can frosty exist in warm weather?  Or which is harder, snow or ice?</a:t>
            </a:r>
            <a:endParaRPr lang="en-US" alt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799" y="1371600"/>
            <a:ext cx="5114925" cy="506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1265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Representing Word Meanings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32004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Quillian demonstrated how to use the semantic network to represent word meanings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each word would have one or more networks, with links that attach words to their definition “planes”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the word plant is represented as three planes, each of which has links to additional word planes</a:t>
            </a:r>
          </a:p>
        </p:txBody>
      </p:sp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977900"/>
            <a:ext cx="5715000" cy="504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Conceptual Graphs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609600"/>
            <a:ext cx="43434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Another, related, type of structure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links are not annotated,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instead there are different types of nodes – each which defines an attribute between other nodes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relationship nodes will be denoted differently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/>
              <a:t>in the figures, an oval shape</a:t>
            </a:r>
          </a:p>
        </p:txBody>
      </p:sp>
      <p:sp>
        <p:nvSpPr>
          <p:cNvPr id="8196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685800"/>
            <a:ext cx="4724400" cy="2971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Conceptual graphs, like semantic networks, can be used to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represent entity relationships and general purpose knowledge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represent entities and their identifications (and attributes)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sentences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657600"/>
            <a:ext cx="2809875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0" y="4572000"/>
            <a:ext cx="43815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3450" y="5476875"/>
            <a:ext cx="440055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43413"/>
            <a:ext cx="4495800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Representing Sentences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7361238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762000"/>
            <a:ext cx="6781800" cy="277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685800" y="2819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304800" y="4038600"/>
            <a:ext cx="7086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Mary gave john the book.</a:t>
            </a:r>
          </a:p>
          <a:p>
            <a:pPr eaLnBrk="1" hangingPunct="1"/>
            <a:r>
              <a:rPr lang="en-US" altLang="en-US" sz="2000"/>
              <a:t>[notice that this is different from Mary gave John a book]</a:t>
            </a: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304800" y="3581400"/>
            <a:ext cx="5638800" cy="123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The dog scratches its ears with its paws.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3014</Words>
  <Application>Microsoft Office PowerPoint</Application>
  <PresentationFormat>On-screen Show (4:3)</PresentationFormat>
  <Paragraphs>238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Default Design</vt:lpstr>
      <vt:lpstr>Representations</vt:lpstr>
      <vt:lpstr>Knowledge</vt:lpstr>
      <vt:lpstr>Relationships</vt:lpstr>
      <vt:lpstr>Semantic Networks</vt:lpstr>
      <vt:lpstr>Using The Semantic Network</vt:lpstr>
      <vt:lpstr>Representing Facts of Objects</vt:lpstr>
      <vt:lpstr>Representing Word Meanings</vt:lpstr>
      <vt:lpstr>Conceptual Graphs</vt:lpstr>
      <vt:lpstr>Representing Sentences</vt:lpstr>
      <vt:lpstr>Operations on Conceptual Graphs</vt:lpstr>
      <vt:lpstr>Example</vt:lpstr>
      <vt:lpstr>Case Relationships</vt:lpstr>
      <vt:lpstr>Frames</vt:lpstr>
      <vt:lpstr>Frame Example</vt:lpstr>
      <vt:lpstr>Reasoning Mechanisms</vt:lpstr>
      <vt:lpstr>Representing Belief</vt:lpstr>
      <vt:lpstr>Problems</vt:lpstr>
      <vt:lpstr>Strong Slot-n-Filler Structures</vt:lpstr>
      <vt:lpstr>Example CD</vt:lpstr>
      <vt:lpstr>The CD Theory ACTs</vt:lpstr>
      <vt:lpstr>Example CD Links</vt:lpstr>
      <vt:lpstr>Example CDs</vt:lpstr>
      <vt:lpstr>More Examples</vt:lpstr>
      <vt:lpstr>Complex Example</vt:lpstr>
      <vt:lpstr>Scripts</vt:lpstr>
      <vt:lpstr>Restaurant Script</vt:lpstr>
      <vt:lpstr>Using CDs and Scripts</vt:lpstr>
      <vt:lpstr>Knowledge Groups</vt:lpstr>
      <vt:lpstr>Knowledge Sources and Agents</vt:lpstr>
      <vt:lpstr>What is an Agent?</vt:lpstr>
      <vt:lpstr>An Example of Using Agents</vt:lpstr>
      <vt:lpstr>Semantic Web vs. Current Web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Representations</dc:title>
  <dc:creator>NKU</dc:creator>
  <cp:lastModifiedBy>Administrator</cp:lastModifiedBy>
  <cp:revision>13</cp:revision>
  <dcterms:created xsi:type="dcterms:W3CDTF">2008-12-22T18:52:50Z</dcterms:created>
  <dcterms:modified xsi:type="dcterms:W3CDTF">2015-09-11T16:06:32Z</dcterms:modified>
</cp:coreProperties>
</file>