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61" r:id="rId6"/>
    <p:sldId id="279" r:id="rId7"/>
    <p:sldId id="268" r:id="rId8"/>
    <p:sldId id="269" r:id="rId9"/>
    <p:sldId id="271" r:id="rId10"/>
    <p:sldId id="270" r:id="rId11"/>
    <p:sldId id="272" r:id="rId12"/>
    <p:sldId id="280" r:id="rId13"/>
    <p:sldId id="281" r:id="rId14"/>
    <p:sldId id="267" r:id="rId15"/>
    <p:sldId id="263" r:id="rId16"/>
    <p:sldId id="264" r:id="rId17"/>
    <p:sldId id="282" r:id="rId18"/>
    <p:sldId id="283" r:id="rId19"/>
    <p:sldId id="284" r:id="rId20"/>
    <p:sldId id="285" r:id="rId21"/>
    <p:sldId id="286" r:id="rId22"/>
    <p:sldId id="287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C4C4"/>
    <a:srgbClr val="C3D5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56" y="-8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ACC3F-2132-4ACA-88F2-E00F0C763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478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F6540-E8CD-4D63-9DE1-F0269501A3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503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3D2BA9-9166-40E9-94F7-4FF09DC4F1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09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D59BA7-8D17-42BE-A0C0-5E7628CCD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29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E79A0-1A7D-4DFD-87EF-1A20DB854B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187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055306-0F9B-4D41-8AC5-284E23CD9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002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618143-9975-4020-B97C-DD6FC3AD7A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064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88688D-E8B6-4E41-9095-D5F4367314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33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EBA955-6713-4BCB-894F-DAF9EA31A9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95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A054C-5AE7-4E4A-9214-33F8E77AD6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133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39D88-B52E-46D8-80C3-0A66C597E9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668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3D5F9"/>
            </a:gs>
            <a:gs pos="100000">
              <a:srgbClr val="C4C4C4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97AABE6-6E1D-4FB9-8922-1477F0D466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Production Systems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609600"/>
            <a:ext cx="8610600" cy="61722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A production system is </a:t>
            </a:r>
          </a:p>
          <a:p>
            <a:pPr lvl="1" eaLnBrk="1" hangingPunct="1"/>
            <a:r>
              <a:rPr lang="en-US" altLang="en-US" sz="2400" smtClean="0"/>
              <a:t>a set of rules (if-then or condition-action statements)</a:t>
            </a:r>
          </a:p>
          <a:p>
            <a:pPr lvl="1" eaLnBrk="1" hangingPunct="1"/>
            <a:r>
              <a:rPr lang="en-US" altLang="en-US" sz="2400" smtClean="0"/>
              <a:t>working memory </a:t>
            </a:r>
          </a:p>
          <a:p>
            <a:pPr lvl="2" eaLnBrk="1" hangingPunct="1"/>
            <a:r>
              <a:rPr lang="en-US" altLang="en-US" sz="2200" smtClean="0"/>
              <a:t>the current state of the problem solving, which includes new pieces of information created by previously applied rules</a:t>
            </a:r>
          </a:p>
          <a:p>
            <a:pPr lvl="1" eaLnBrk="1" hangingPunct="1"/>
            <a:r>
              <a:rPr lang="en-US" altLang="en-US" sz="2400" smtClean="0"/>
              <a:t>inference engine (the author calls this a “recognize-act” cycle)</a:t>
            </a:r>
          </a:p>
          <a:p>
            <a:pPr lvl="2" eaLnBrk="1" hangingPunct="1"/>
            <a:r>
              <a:rPr lang="en-US" altLang="en-US" sz="2200" smtClean="0"/>
              <a:t>forward-chaining, backward-chaining, a combination, or some other form of reasoning such as a sponsor-selector, or agenda-driven scheduler</a:t>
            </a:r>
          </a:p>
          <a:p>
            <a:pPr lvl="1" eaLnBrk="1" hangingPunct="1"/>
            <a:r>
              <a:rPr lang="en-US" altLang="en-US" sz="2400" smtClean="0"/>
              <a:t>conflict resolution strategy</a:t>
            </a:r>
          </a:p>
          <a:p>
            <a:pPr lvl="2" eaLnBrk="1" hangingPunct="1"/>
            <a:r>
              <a:rPr lang="en-US" altLang="en-US" sz="2200" smtClean="0"/>
              <a:t>when it comes to selecting a rule, there may be several applicable rules, which one should we select?  the choice may be based on a conflict resolution strategy such as “first rule”, “most specific rule”, “most salient rule”, “rule with most actions”, “random”, etc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248400" y="274638"/>
            <a:ext cx="2438400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Eliza Rules</a:t>
            </a:r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228600" y="0"/>
            <a:ext cx="6553200" cy="655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/>
              <a:t>(defparameter *eliza-rules*</a:t>
            </a:r>
          </a:p>
          <a:p>
            <a:pPr eaLnBrk="1" hangingPunct="1"/>
            <a:r>
              <a:rPr lang="en-US" altLang="en-US" sz="2000"/>
              <a:t> '((((?* ?x) hello (?* ?y))      </a:t>
            </a:r>
          </a:p>
          <a:p>
            <a:pPr eaLnBrk="1" hangingPunct="1"/>
            <a:r>
              <a:rPr lang="en-US" altLang="en-US" sz="2000"/>
              <a:t>    (How do you do.  Please state your problem.))</a:t>
            </a:r>
          </a:p>
          <a:p>
            <a:pPr eaLnBrk="1" hangingPunct="1"/>
            <a:r>
              <a:rPr lang="en-US" altLang="en-US" sz="2000"/>
              <a:t>   (((?* ?x) I want (?* ?y))     </a:t>
            </a:r>
          </a:p>
          <a:p>
            <a:pPr eaLnBrk="1" hangingPunct="1"/>
            <a:r>
              <a:rPr lang="en-US" altLang="en-US" sz="2000"/>
              <a:t>    (What would it mean if you got ?y)</a:t>
            </a:r>
          </a:p>
          <a:p>
            <a:pPr eaLnBrk="1" hangingPunct="1"/>
            <a:r>
              <a:rPr lang="en-US" altLang="en-US" sz="2000"/>
              <a:t>    (Why do you want ?y) (Suppose you got ?y soon))</a:t>
            </a:r>
          </a:p>
          <a:p>
            <a:pPr eaLnBrk="1" hangingPunct="1"/>
            <a:r>
              <a:rPr lang="en-US" altLang="en-US" sz="2000"/>
              <a:t>   (((?* ?x) if (?* ?y)) </a:t>
            </a:r>
          </a:p>
          <a:p>
            <a:pPr eaLnBrk="1" hangingPunct="1"/>
            <a:r>
              <a:rPr lang="en-US" altLang="en-US" sz="2000"/>
              <a:t>    (Do you really think its likely that ?y) </a:t>
            </a:r>
          </a:p>
          <a:p>
            <a:pPr eaLnBrk="1" hangingPunct="1"/>
            <a:r>
              <a:rPr lang="en-US" altLang="en-US" sz="2000"/>
              <a:t>    (Do you wish that ?y)</a:t>
            </a:r>
          </a:p>
          <a:p>
            <a:pPr eaLnBrk="1" hangingPunct="1"/>
            <a:r>
              <a:rPr lang="en-US" altLang="en-US" sz="2000"/>
              <a:t>    (What do you think about ?y) (Really-- if ?y))</a:t>
            </a:r>
          </a:p>
          <a:p>
            <a:pPr eaLnBrk="1" hangingPunct="1"/>
            <a:r>
              <a:rPr lang="en-US" altLang="en-US" sz="2000"/>
              <a:t>   (((?* ?x) no (?* ?y))</a:t>
            </a:r>
          </a:p>
          <a:p>
            <a:pPr eaLnBrk="1" hangingPunct="1"/>
            <a:r>
              <a:rPr lang="en-US" altLang="en-US" sz="2000"/>
              <a:t>    (Why not?) (You are being a bit negative)</a:t>
            </a:r>
          </a:p>
          <a:p>
            <a:pPr eaLnBrk="1" hangingPunct="1"/>
            <a:r>
              <a:rPr lang="en-US" altLang="en-US" sz="2000"/>
              <a:t>    (Are you saying "NO" just to be negative?))</a:t>
            </a:r>
          </a:p>
          <a:p>
            <a:pPr eaLnBrk="1" hangingPunct="1"/>
            <a:r>
              <a:rPr lang="en-US" altLang="en-US" sz="2000"/>
              <a:t>   (((?* ?x) I was (?* ?y))       </a:t>
            </a:r>
          </a:p>
          <a:p>
            <a:pPr eaLnBrk="1" hangingPunct="1"/>
            <a:r>
              <a:rPr lang="en-US" altLang="en-US" sz="2000"/>
              <a:t>    (Were you really?) </a:t>
            </a:r>
          </a:p>
          <a:p>
            <a:pPr eaLnBrk="1" hangingPunct="1"/>
            <a:r>
              <a:rPr lang="en-US" altLang="en-US" sz="2000"/>
              <a:t>    (Perhaps I already knew you were ?y)</a:t>
            </a:r>
          </a:p>
          <a:p>
            <a:pPr eaLnBrk="1" hangingPunct="1"/>
            <a:r>
              <a:rPr lang="en-US" altLang="en-US" sz="2000"/>
              <a:t>    (Why do you tell me you were ?y now?))</a:t>
            </a:r>
          </a:p>
          <a:p>
            <a:pPr eaLnBrk="1" hangingPunct="1"/>
            <a:r>
              <a:rPr lang="en-US" altLang="en-US" sz="2000"/>
              <a:t>   (((?* ?x) I feel (?* ?y))     </a:t>
            </a:r>
          </a:p>
          <a:p>
            <a:pPr eaLnBrk="1" hangingPunct="1"/>
            <a:r>
              <a:rPr lang="en-US" altLang="en-US" sz="2000"/>
              <a:t>    (Do you often feel ?y ?))</a:t>
            </a:r>
          </a:p>
          <a:p>
            <a:pPr eaLnBrk="1" hangingPunct="1"/>
            <a:r>
              <a:rPr lang="en-US" altLang="en-US" sz="2000"/>
              <a:t>   (((?* ?x) I felt (?* ?y))     </a:t>
            </a:r>
          </a:p>
          <a:p>
            <a:pPr eaLnBrk="1" hangingPunct="1"/>
            <a:r>
              <a:rPr lang="en-US" altLang="en-US" sz="2000"/>
              <a:t>    (What other feelings do you have?))))</a:t>
            </a:r>
          </a:p>
        </p:txBody>
      </p:sp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5486400" y="2286000"/>
            <a:ext cx="3767138" cy="409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/>
              <a:t>If the input contains</a:t>
            </a:r>
          </a:p>
          <a:p>
            <a:pPr eaLnBrk="1" hangingPunct="1"/>
            <a:r>
              <a:rPr lang="en-US" altLang="en-US" sz="2000"/>
              <a:t>  *something* hello *something*, </a:t>
            </a:r>
          </a:p>
          <a:p>
            <a:pPr eaLnBrk="1" hangingPunct="1"/>
            <a:r>
              <a:rPr lang="en-US" altLang="en-US" sz="2000"/>
              <a:t>Eliza responds with </a:t>
            </a:r>
          </a:p>
          <a:p>
            <a:pPr eaLnBrk="1" hangingPunct="1"/>
            <a:r>
              <a:rPr lang="en-US" altLang="en-US" sz="2000"/>
              <a:t>    “How do you do.”</a:t>
            </a:r>
          </a:p>
          <a:p>
            <a:pPr eaLnBrk="1" hangingPunct="1"/>
            <a:endParaRPr lang="en-US" altLang="en-US" sz="2000"/>
          </a:p>
          <a:p>
            <a:pPr eaLnBrk="1" hangingPunct="1"/>
            <a:r>
              <a:rPr lang="en-US" altLang="en-US" sz="2000"/>
              <a:t>If the input contains</a:t>
            </a:r>
          </a:p>
          <a:p>
            <a:pPr eaLnBrk="1" hangingPunct="1"/>
            <a:r>
              <a:rPr lang="en-US" altLang="en-US" sz="2000"/>
              <a:t>   *something* if *something else*</a:t>
            </a:r>
          </a:p>
          <a:p>
            <a:pPr eaLnBrk="1" hangingPunct="1"/>
            <a:r>
              <a:rPr lang="en-US" altLang="en-US" sz="2000">
                <a:sym typeface="Wingdings" pitchFamily="2" charset="2"/>
              </a:rPr>
              <a:t>Eliza responds with</a:t>
            </a:r>
          </a:p>
          <a:p>
            <a:pPr eaLnBrk="1" hangingPunct="1"/>
            <a:r>
              <a:rPr lang="en-US" altLang="en-US" sz="2000">
                <a:sym typeface="Wingdings" pitchFamily="2" charset="2"/>
              </a:rPr>
              <a:t>     Do you really think its likely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000"/>
              <a:t>     that *something else*?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000">
                <a:sym typeface="Wingdings" pitchFamily="2" charset="2"/>
              </a:rPr>
              <a:t>or with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000">
                <a:sym typeface="Wingdings" pitchFamily="2" charset="2"/>
              </a:rPr>
              <a:t>    Do you wish that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000">
                <a:sym typeface="Wingdings" pitchFamily="2" charset="2"/>
              </a:rPr>
              <a:t>     *something else*?</a:t>
            </a:r>
            <a:endParaRPr lang="en-US" altLang="en-US" sz="2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Eliza Pattern Matching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8392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200" smtClean="0"/>
              <a:t>pat </a:t>
            </a:r>
            <a:r>
              <a:rPr lang="en-US" altLang="en-US" sz="2200" smtClean="0">
                <a:sym typeface="Wingdings" pitchFamily="2" charset="2"/>
              </a:rPr>
              <a:t> var			match any one expression to a variable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smtClean="0">
                <a:sym typeface="Wingdings" pitchFamily="2" charset="2"/>
              </a:rPr>
              <a:t>	constant		or to a constant (see below)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smtClean="0">
                <a:sym typeface="Wingdings" pitchFamily="2" charset="2"/>
              </a:rPr>
              <a:t>	segment-pat		match against a sequence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smtClean="0">
                <a:sym typeface="Wingdings" pitchFamily="2" charset="2"/>
              </a:rPr>
              <a:t>	single-pat		match against one expression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smtClean="0">
                <a:sym typeface="Wingdings" pitchFamily="2" charset="2"/>
              </a:rPr>
              <a:t>	(pat . pat)		match the first and the rest of a list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smtClean="0">
                <a:sym typeface="Wingdings" pitchFamily="2" charset="2"/>
              </a:rPr>
              <a:t>single-pat 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smtClean="0">
                <a:sym typeface="Wingdings" pitchFamily="2" charset="2"/>
              </a:rPr>
              <a:t>	(?is var predicate)	test predicate on one expression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smtClean="0">
                <a:sym typeface="Wingdings" pitchFamily="2" charset="2"/>
              </a:rPr>
              <a:t>	(?or pat1 pat2 …)	match on any of the patterns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smtClean="0">
                <a:sym typeface="Wingdings" pitchFamily="2" charset="2"/>
              </a:rPr>
              <a:t>	(?and pat1 pat2 …)	match on every of the expressions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smtClean="0">
                <a:sym typeface="Wingdings" pitchFamily="2" charset="2"/>
              </a:rPr>
              <a:t>	(?not pat)		match if expression does not match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smtClean="0">
                <a:sym typeface="Wingdings" pitchFamily="2" charset="2"/>
              </a:rPr>
              <a:t>segment-pat 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smtClean="0">
                <a:sym typeface="Wingdings" pitchFamily="2" charset="2"/>
              </a:rPr>
              <a:t>	((?* var) …)		match on zero or more expressions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smtClean="0">
                <a:sym typeface="Wingdings" pitchFamily="2" charset="2"/>
              </a:rPr>
              <a:t>	((?+ var) …)		match on one or more expressions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smtClean="0">
                <a:sym typeface="Wingdings" pitchFamily="2" charset="2"/>
              </a:rPr>
              <a:t>	((?? var) …)		match zero or one expression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smtClean="0">
                <a:sym typeface="Wingdings" pitchFamily="2" charset="2"/>
              </a:rPr>
              <a:t>	((?if expr) …)		test if expression is true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smtClean="0">
                <a:sym typeface="Wingdings" pitchFamily="2" charset="2"/>
              </a:rPr>
              <a:t>var  ?chars		variables of the form ?name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smtClean="0">
                <a:sym typeface="Wingdings" pitchFamily="2" charset="2"/>
              </a:rPr>
              <a:t>constant  atom		constants are atoms (symbols, #, chars)</a:t>
            </a:r>
            <a:endParaRPr lang="en-US" altLang="en-US" sz="220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Example Rules:  </a:t>
            </a:r>
            <a:r>
              <a:rPr lang="en-US" dirty="0" err="1" smtClean="0"/>
              <a:t>Mycin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6096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Medical diagnosis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defrule</a:t>
            </a:r>
            <a:r>
              <a:rPr lang="en-US" dirty="0"/>
              <a:t> </a:t>
            </a:r>
            <a:r>
              <a:rPr lang="en-US" dirty="0" smtClean="0"/>
              <a:t>52  </a:t>
            </a:r>
          </a:p>
          <a:p>
            <a:pPr lvl="2"/>
            <a:r>
              <a:rPr lang="en-US" dirty="0" smtClean="0"/>
              <a:t>if </a:t>
            </a:r>
            <a:r>
              <a:rPr lang="en-US" dirty="0"/>
              <a:t>(site culture is blood</a:t>
            </a:r>
            <a:r>
              <a:rPr lang="en-US" dirty="0" smtClean="0"/>
              <a:t>) </a:t>
            </a:r>
          </a:p>
          <a:p>
            <a:pPr lvl="2"/>
            <a:r>
              <a:rPr lang="en-US" dirty="0" smtClean="0"/>
              <a:t>(</a:t>
            </a:r>
            <a:r>
              <a:rPr lang="en-US" dirty="0"/>
              <a:t>gram organism is </a:t>
            </a:r>
            <a:r>
              <a:rPr lang="en-US" dirty="0" err="1"/>
              <a:t>neg</a:t>
            </a:r>
            <a:r>
              <a:rPr lang="en-US" dirty="0"/>
              <a:t>)</a:t>
            </a:r>
          </a:p>
          <a:p>
            <a:pPr lvl="2"/>
            <a:r>
              <a:rPr lang="en-US" dirty="0" smtClean="0"/>
              <a:t>(morphology </a:t>
            </a:r>
            <a:r>
              <a:rPr lang="en-US" dirty="0"/>
              <a:t>organism is rod)</a:t>
            </a:r>
          </a:p>
          <a:p>
            <a:pPr lvl="2"/>
            <a:r>
              <a:rPr lang="en-US" dirty="0" smtClean="0"/>
              <a:t>(</a:t>
            </a:r>
            <a:r>
              <a:rPr lang="en-US" dirty="0"/>
              <a:t>burn patient is serious)</a:t>
            </a:r>
          </a:p>
          <a:p>
            <a:pPr lvl="1"/>
            <a:r>
              <a:rPr lang="en-US" dirty="0"/>
              <a:t>then .4</a:t>
            </a:r>
          </a:p>
          <a:p>
            <a:pPr lvl="2"/>
            <a:r>
              <a:rPr lang="en-US" dirty="0" smtClean="0"/>
              <a:t>(</a:t>
            </a:r>
            <a:r>
              <a:rPr lang="en-US" dirty="0"/>
              <a:t>identity organism is pseudomonas))</a:t>
            </a:r>
          </a:p>
          <a:p>
            <a:r>
              <a:rPr lang="en-US" dirty="0" smtClean="0"/>
              <a:t>The .4 is a certainty factor, used to specify how likely the conclusion is to be true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e look at certainty factors and other methods of uncertainty handling in chapter 9</a:t>
            </a:r>
          </a:p>
          <a:p>
            <a:r>
              <a:rPr lang="en-US" dirty="0" err="1" smtClean="0"/>
              <a:t>Mycin</a:t>
            </a:r>
            <a:r>
              <a:rPr lang="en-US" dirty="0" smtClean="0"/>
              <a:t> had over 600 rules that dealt with all aspects of the diagnostic process</a:t>
            </a:r>
          </a:p>
          <a:p>
            <a:pPr lvl="1"/>
            <a:r>
              <a:rPr lang="en-US" dirty="0" smtClean="0"/>
              <a:t>filling in missing data, test ordering, partial conclusions, diagnostic conclusions, treatments</a:t>
            </a:r>
          </a:p>
        </p:txBody>
      </p:sp>
    </p:spTree>
    <p:extLst>
      <p:ext uri="{BB962C8B-B14F-4D97-AF65-F5344CB8AC3E}">
        <p14:creationId xmlns:p14="http://schemas.microsoft.com/office/powerpoint/2010/main" val="1571181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R1 (XCON) Sample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For designing </a:t>
            </a:r>
            <a:r>
              <a:rPr lang="en-US" dirty="0"/>
              <a:t>Vax </a:t>
            </a:r>
            <a:r>
              <a:rPr lang="en-US" dirty="0" smtClean="0"/>
              <a:t>computers</a:t>
            </a:r>
          </a:p>
          <a:p>
            <a:pPr lvl="1"/>
            <a:r>
              <a:rPr lang="en-US" dirty="0" smtClean="0"/>
              <a:t>Constraint rules:</a:t>
            </a:r>
            <a:endParaRPr lang="en-US" dirty="0"/>
          </a:p>
          <a:p>
            <a:pPr lvl="2"/>
            <a:r>
              <a:rPr lang="en-US" dirty="0"/>
              <a:t>if device requires battery then select battery for device</a:t>
            </a:r>
          </a:p>
          <a:p>
            <a:pPr lvl="2"/>
            <a:r>
              <a:rPr lang="en-US" dirty="0"/>
              <a:t>if select battery for device then pick battery with voltage(battery) = voltage(device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Configuration rules:</a:t>
            </a:r>
          </a:p>
          <a:p>
            <a:pPr lvl="2"/>
            <a:r>
              <a:rPr lang="en-US" dirty="0"/>
              <a:t>if we are in the floor plan stage and there is space for a power supply and there is no power supply available then add a power supply to the order</a:t>
            </a:r>
          </a:p>
          <a:p>
            <a:pPr lvl="2"/>
            <a:r>
              <a:rPr lang="en-US" dirty="0"/>
              <a:t>if step is configuring, propose alternatives and there is an </a:t>
            </a:r>
            <a:r>
              <a:rPr lang="en-US" dirty="0" err="1"/>
              <a:t>unconfigured</a:t>
            </a:r>
            <a:r>
              <a:rPr lang="en-US" dirty="0"/>
              <a:t> device and no container was chosen and no other device that can hold it was chosen and selecting a container wasn’t proposed yet and no problems for selecting containers were identified then propose selecting a container </a:t>
            </a:r>
            <a:endParaRPr lang="en-US" dirty="0" smtClean="0"/>
          </a:p>
          <a:p>
            <a:r>
              <a:rPr lang="en-US" dirty="0" smtClean="0"/>
              <a:t>R1 had over 10,000 rules!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460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Conflict Resolution Strategies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763000" cy="6019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What happens when more than one rule matches? 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a conflict resolution strategy dictates how to select from between multiple matching rules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Simple conflict resolution strategies include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random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first match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most/least recently matched rule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rule which has matched for the longest/shortest number of cycles (refractoriness)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most salient rule (each rule is given a salience before you run the production system)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dirty="0" smtClean="0"/>
              <a:t>More complex resolution strategies might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select the rule with the most/least number of conditions (specificity/generality)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or most/least number of actions (biggest/smallest change to the state</a:t>
            </a:r>
            <a:r>
              <a:rPr lang="en-US" altLang="en-US" sz="2400" dirty="0" smtClean="0"/>
              <a:t>)</a:t>
            </a:r>
            <a:endParaRPr lang="en-US" altLang="en-US" sz="24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Advantages of Production Systems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915400" cy="556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Separation of knowledge and control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these systems contain two (or more) distinct forms of knowledge – the knowledge base (rules) and the inference engine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smtClean="0"/>
              <a:t>this makes it easy to update/change knowledge and debug the system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Easy to map knowledge into rule format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a lot of expert knowledge is already in this form, in fact, a production system is a plausible model for human problem solving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Rules can be grouped into logical sets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promotes modularity and allows meta-knowledge to select which set of rules to concentrate 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Easy to enhance a system to explain its behavior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just add code to output the selected rules to demonstrate the chain of logic that led to the conclusion(s)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Easy to construct shell languages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Disadvantages of Production Systems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763000" cy="5867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There is a lack of focus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that is, the system will just continue to fire rules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a human problem solver might discover a pattern early on so that the expert refocuses attention on some specific set of rules, this is not typically done in production systems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Computationally complex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as with nearly any AI system, search means inefficiency, a production system is just another means of searching through a space of knowledge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Difficult to debug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odd behavior begins to occur with thousands of rules and its hard to figure out why or just what rules should be changed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changing a rule may cause problems with other rules – for instance, am I altering a rule that will be needed by another rule?  am I altering a rule so that it overlaps with another rule?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Rule-based Shells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610600" cy="5867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Once </a:t>
            </a:r>
            <a:r>
              <a:rPr lang="en-US" dirty="0" err="1" smtClean="0"/>
              <a:t>Mycin</a:t>
            </a:r>
            <a:r>
              <a:rPr lang="en-US" dirty="0" smtClean="0"/>
              <a:t> was running, the researchers realized that other systems could be built by replacing </a:t>
            </a:r>
            <a:r>
              <a:rPr lang="en-US" dirty="0" err="1" smtClean="0"/>
              <a:t>Mycin’s</a:t>
            </a:r>
            <a:r>
              <a:rPr lang="en-US" dirty="0" smtClean="0"/>
              <a:t> knowledge base (the specific rules) with other rules</a:t>
            </a:r>
          </a:p>
          <a:p>
            <a:r>
              <a:rPr lang="en-US" dirty="0" smtClean="0"/>
              <a:t>They created E-</a:t>
            </a:r>
            <a:r>
              <a:rPr lang="en-US" dirty="0" err="1" smtClean="0"/>
              <a:t>Mycin</a:t>
            </a:r>
            <a:endParaRPr lang="en-US" dirty="0" smtClean="0"/>
          </a:p>
          <a:p>
            <a:pPr lvl="1"/>
            <a:r>
              <a:rPr lang="en-US" dirty="0" smtClean="0"/>
              <a:t>E for empty or essential</a:t>
            </a:r>
          </a:p>
          <a:p>
            <a:pPr lvl="1"/>
            <a:r>
              <a:rPr lang="en-US" dirty="0" smtClean="0"/>
              <a:t>This is called a shell, the control </a:t>
            </a:r>
          </a:p>
          <a:p>
            <a:r>
              <a:rPr lang="en-US" dirty="0" smtClean="0"/>
              <a:t>E-</a:t>
            </a:r>
            <a:r>
              <a:rPr lang="en-US" dirty="0" err="1" smtClean="0"/>
              <a:t>Mycin</a:t>
            </a:r>
            <a:r>
              <a:rPr lang="en-US" dirty="0" smtClean="0"/>
              <a:t> contains</a:t>
            </a:r>
          </a:p>
          <a:p>
            <a:pPr lvl="1"/>
            <a:r>
              <a:rPr lang="en-US" dirty="0" err="1" smtClean="0"/>
              <a:t>Mycin’s</a:t>
            </a:r>
            <a:r>
              <a:rPr lang="en-US" dirty="0" smtClean="0"/>
              <a:t> backward chaining process</a:t>
            </a:r>
          </a:p>
          <a:p>
            <a:pPr lvl="1"/>
            <a:r>
              <a:rPr lang="en-US" dirty="0" smtClean="0"/>
              <a:t>Working memory</a:t>
            </a:r>
          </a:p>
          <a:p>
            <a:pPr lvl="1"/>
            <a:r>
              <a:rPr lang="en-US" dirty="0" smtClean="0"/>
              <a:t>Conflict resolution strategies</a:t>
            </a:r>
          </a:p>
          <a:p>
            <a:pPr lvl="1"/>
            <a:r>
              <a:rPr lang="en-US" dirty="0" smtClean="0"/>
              <a:t>Certainty factor formulas (if needed)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1291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SACON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763000" cy="5867400"/>
          </a:xfrm>
        </p:spPr>
        <p:txBody>
          <a:bodyPr/>
          <a:lstStyle/>
          <a:p>
            <a:r>
              <a:rPr lang="en-US" dirty="0" smtClean="0"/>
              <a:t>A system built from E-</a:t>
            </a:r>
            <a:r>
              <a:rPr lang="en-US" dirty="0" err="1" smtClean="0"/>
              <a:t>Mycin</a:t>
            </a:r>
            <a:endParaRPr lang="en-US" dirty="0" smtClean="0"/>
          </a:p>
          <a:p>
            <a:r>
              <a:rPr lang="en-US" dirty="0" smtClean="0"/>
              <a:t>Structural analysis in engineering problems</a:t>
            </a:r>
          </a:p>
          <a:p>
            <a:r>
              <a:rPr lang="en-US" dirty="0" smtClean="0"/>
              <a:t>Example rule</a:t>
            </a:r>
          </a:p>
          <a:p>
            <a:pPr lvl="1"/>
            <a:r>
              <a:rPr lang="en-US" dirty="0"/>
              <a:t>if the material composing and the sub-structure is one of: the metals, and the analysis error (in percent) is between 5 and 30, and the non-dimensional stress of the sub-structure &gt; .9 and the number of cycles the loading is to be applied is between 1000 and 10000 then the fatigue is one of the stress behavior phenomena in the sub-structure (1.0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all certainty factors were 1.0 in SACON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2452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Rule-based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r>
              <a:rPr lang="en-US" dirty="0" smtClean="0"/>
              <a:t>Since E-</a:t>
            </a:r>
            <a:r>
              <a:rPr lang="en-US" dirty="0" err="1" smtClean="0"/>
              <a:t>Mycin</a:t>
            </a:r>
            <a:r>
              <a:rPr lang="en-US" dirty="0" smtClean="0"/>
              <a:t>, there have been many rule-based languages</a:t>
            </a:r>
          </a:p>
          <a:p>
            <a:pPr lvl="1"/>
            <a:r>
              <a:rPr lang="en-US" dirty="0" smtClean="0"/>
              <a:t>Prolog – no uncertainty at all, uses backward chaining, has some modest computational capabilities, almost no conflict resolution</a:t>
            </a:r>
          </a:p>
          <a:p>
            <a:pPr lvl="1"/>
            <a:r>
              <a:rPr lang="en-US" dirty="0" smtClean="0"/>
              <a:t>OPS5 – uses forward chaining only, several forms of conflict resolution, mathematical abilities to permit certainty factors</a:t>
            </a:r>
          </a:p>
          <a:p>
            <a:pPr lvl="1"/>
            <a:r>
              <a:rPr lang="en-US" dirty="0" smtClean="0"/>
              <a:t>CLIPS and Jess – support forward and backward chaining, object-oriented allows you to write your own data structures and 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967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Production System Cycle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915400" cy="2895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Select a rule whose left hand side matches a pattern in working memory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Fire the right hand side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this usually manipulates working memory (removing item(s), modifying item(s), adding item(s</a:t>
            </a:r>
            <a:r>
              <a:rPr lang="en-US" altLang="en-US" sz="2400" dirty="0" smtClean="0"/>
              <a:t>))</a:t>
            </a:r>
            <a:endParaRPr lang="en-US" altLang="en-US" sz="2400" dirty="0" smtClean="0"/>
          </a:p>
        </p:txBody>
      </p:sp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590800"/>
            <a:ext cx="5053013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5334000" y="2667000"/>
            <a:ext cx="3711575" cy="347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200"/>
              <a:t>We need an algorithm to match</a:t>
            </a:r>
          </a:p>
          <a:p>
            <a:pPr eaLnBrk="1" hangingPunct="1"/>
            <a:r>
              <a:rPr lang="en-US" altLang="en-US" sz="2200"/>
              <a:t>conditions to working memory</a:t>
            </a:r>
          </a:p>
          <a:p>
            <a:pPr eaLnBrk="1" hangingPunct="1"/>
            <a:endParaRPr lang="en-US" altLang="en-US" sz="2200"/>
          </a:p>
          <a:p>
            <a:pPr eaLnBrk="1" hangingPunct="1"/>
            <a:r>
              <a:rPr lang="en-US" altLang="en-US" sz="2200"/>
              <a:t>As with predicate calculus, we </a:t>
            </a:r>
          </a:p>
          <a:p>
            <a:pPr eaLnBrk="1" hangingPunct="1"/>
            <a:r>
              <a:rPr lang="en-US" altLang="en-US" sz="2200"/>
              <a:t>may not have an exact match </a:t>
            </a:r>
          </a:p>
          <a:p>
            <a:pPr eaLnBrk="1" hangingPunct="1"/>
            <a:r>
              <a:rPr lang="en-US" altLang="en-US" sz="2200"/>
              <a:t>for instance, if working </a:t>
            </a:r>
          </a:p>
          <a:p>
            <a:pPr eaLnBrk="1" hangingPunct="1"/>
            <a:r>
              <a:rPr lang="en-US" altLang="en-US" sz="2200"/>
              <a:t>memory stores</a:t>
            </a:r>
          </a:p>
          <a:p>
            <a:pPr eaLnBrk="1" hangingPunct="1"/>
            <a:r>
              <a:rPr lang="en-US" altLang="en-US" sz="2200"/>
              <a:t>    dog(fido).</a:t>
            </a:r>
          </a:p>
          <a:p>
            <a:pPr eaLnBrk="1" hangingPunct="1"/>
            <a:r>
              <a:rPr lang="en-US" altLang="en-US" sz="2200"/>
              <a:t>this does not match dog(X)</a:t>
            </a:r>
          </a:p>
          <a:p>
            <a:pPr eaLnBrk="1" hangingPunct="1"/>
            <a:endParaRPr lang="en-US" altLang="en-US" sz="2200"/>
          </a:p>
        </p:txBody>
      </p:sp>
      <p:sp>
        <p:nvSpPr>
          <p:cNvPr id="3078" name="TextBox 5"/>
          <p:cNvSpPr txBox="1">
            <a:spLocks noChangeArrowheads="1"/>
          </p:cNvSpPr>
          <p:nvPr/>
        </p:nvSpPr>
        <p:spPr bwMode="auto">
          <a:xfrm>
            <a:off x="1295400" y="6088063"/>
            <a:ext cx="78486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200" dirty="0"/>
              <a:t>Conditions will often have multiple parts and-</a:t>
            </a:r>
            <a:r>
              <a:rPr lang="en-US" altLang="en-US" sz="2200" dirty="0" err="1"/>
              <a:t>ed</a:t>
            </a:r>
            <a:r>
              <a:rPr lang="en-US" altLang="en-US" sz="2200" dirty="0"/>
              <a:t> or or-</a:t>
            </a:r>
            <a:r>
              <a:rPr lang="en-US" altLang="en-US" sz="2200" dirty="0" err="1"/>
              <a:t>ed</a:t>
            </a:r>
            <a:r>
              <a:rPr lang="en-US" altLang="en-US" sz="2200" dirty="0"/>
              <a:t> together</a:t>
            </a:r>
          </a:p>
          <a:p>
            <a:pPr eaLnBrk="1" hangingPunct="1"/>
            <a:endParaRPr lang="en-US" altLang="en-US" sz="2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Blackboard Architectures (6.3)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5562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When a problem has different “levels” of problem solving, when do you shift from one level to another?</a:t>
            </a:r>
          </a:p>
          <a:p>
            <a:r>
              <a:rPr lang="en-US" dirty="0" smtClean="0"/>
              <a:t>Hearsay (speech recognition) pioneered the blackboard</a:t>
            </a:r>
          </a:p>
          <a:p>
            <a:r>
              <a:rPr lang="en-US" dirty="0" smtClean="0"/>
              <a:t>Groups of rules for a “level” would operate on one section of the blackboard, producing results for another section</a:t>
            </a:r>
          </a:p>
          <a:p>
            <a:pPr lvl="1"/>
            <a:r>
              <a:rPr lang="en-US" dirty="0" smtClean="0"/>
              <a:t>they called a group of rules a knowledge source (KS)</a:t>
            </a:r>
          </a:p>
          <a:p>
            <a:r>
              <a:rPr lang="en-US" dirty="0" smtClean="0"/>
              <a:t>A set of rules is applied to decide where Hearsay should focus</a:t>
            </a:r>
          </a:p>
          <a:p>
            <a:pPr lvl="1"/>
            <a:r>
              <a:rPr lang="en-US" dirty="0" err="1" smtClean="0"/>
              <a:t>KSi</a:t>
            </a:r>
            <a:r>
              <a:rPr lang="en-US" dirty="0" smtClean="0"/>
              <a:t> would read information from level </a:t>
            </a:r>
            <a:r>
              <a:rPr lang="en-US" dirty="0" err="1" smtClean="0"/>
              <a:t>i</a:t>
            </a:r>
            <a:r>
              <a:rPr lang="en-US" dirty="0" smtClean="0"/>
              <a:t> (and possibly others) and produce conclusions for level i+1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2774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18" t="22270" r="20547" b="11580"/>
          <a:stretch>
            <a:fillRect/>
          </a:stretch>
        </p:blipFill>
        <p:spPr bwMode="auto">
          <a:xfrm>
            <a:off x="914400" y="304800"/>
            <a:ext cx="7162800" cy="6360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36057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in Hearsay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Auditory features </a:t>
            </a:r>
            <a:r>
              <a:rPr lang="en-US" dirty="0" smtClean="0">
                <a:sym typeface="Wingdings" panose="05000000000000000000" pitchFamily="2" charset="2"/>
              </a:rPr>
              <a:t> phonetic units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Phonetic units  syllables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Syllables  words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Words  phrases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Phrases  sentences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Sentences  syntactic units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Syntactic units  semantic units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966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Chaining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8686800" cy="6096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The idea behind a production system’s reasoning is that rules will describe steps in the problem solving space where a rule might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be an operation in a game like a chess move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translate a piece of input data into an intermediate conclusion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piece together several intermediate conclusions into a specific conclusion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translate a goal into </a:t>
            </a:r>
            <a:r>
              <a:rPr lang="en-US" altLang="en-US" sz="2400" dirty="0" err="1" smtClean="0"/>
              <a:t>substeps</a:t>
            </a:r>
            <a:endParaRPr lang="en-US" alt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A </a:t>
            </a:r>
            <a:r>
              <a:rPr lang="en-US" altLang="en-US" sz="2800" dirty="0" smtClean="0"/>
              <a:t>solution </a:t>
            </a:r>
            <a:r>
              <a:rPr lang="en-US" altLang="en-US" sz="2800" dirty="0" smtClean="0"/>
              <a:t>is </a:t>
            </a:r>
            <a:r>
              <a:rPr lang="en-US" altLang="en-US" sz="2800" dirty="0" smtClean="0"/>
              <a:t>a collection of rules </a:t>
            </a:r>
            <a:r>
              <a:rPr lang="en-US" altLang="en-US" sz="2800" i="1" dirty="0" smtClean="0"/>
              <a:t>chained </a:t>
            </a:r>
            <a:r>
              <a:rPr lang="en-US" altLang="en-US" sz="2800" dirty="0" smtClean="0"/>
              <a:t>together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forward chaining – reasoning from data to conclusions where working memory is </a:t>
            </a:r>
            <a:r>
              <a:rPr lang="en-US" altLang="en-US" sz="2400" dirty="0" smtClean="0"/>
              <a:t>searched for pieces of information known to be true and matched against </a:t>
            </a:r>
            <a:r>
              <a:rPr lang="en-US" altLang="en-US" sz="2400" dirty="0" smtClean="0"/>
              <a:t>the left-hand side of </a:t>
            </a:r>
            <a:r>
              <a:rPr lang="en-US" altLang="en-US" sz="2400" dirty="0" smtClean="0"/>
              <a:t>rules which, when fired, alter what is known in working memory</a:t>
            </a:r>
            <a:endParaRPr lang="en-US" altLang="en-US" sz="24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backward chaining – reasoning from goals to operations where </a:t>
            </a:r>
            <a:r>
              <a:rPr lang="en-US" altLang="en-US" sz="2400" dirty="0" smtClean="0"/>
              <a:t>working memory is searched for successful goals or </a:t>
            </a:r>
            <a:r>
              <a:rPr lang="en-US" altLang="en-US" sz="2400" dirty="0" err="1" smtClean="0"/>
              <a:t>subgoals</a:t>
            </a:r>
            <a:r>
              <a:rPr lang="en-US" altLang="en-US" sz="2400" dirty="0" smtClean="0"/>
              <a:t> to fulfill and matched against right-hand side of rules which, when fired, generate new </a:t>
            </a:r>
            <a:r>
              <a:rPr lang="en-US" altLang="en-US" sz="2400" dirty="0" err="1" smtClean="0"/>
              <a:t>subgoals</a:t>
            </a:r>
            <a:r>
              <a:rPr lang="en-US" altLang="en-US" sz="2400" dirty="0" smtClean="0"/>
              <a:t>, remove </a:t>
            </a:r>
            <a:r>
              <a:rPr lang="en-US" altLang="en-US" sz="2400" dirty="0" err="1" smtClean="0"/>
              <a:t>subgoals</a:t>
            </a:r>
            <a:r>
              <a:rPr lang="en-US" altLang="en-US" sz="2400" dirty="0" smtClean="0"/>
              <a:t>, and generate specific operations to execute</a:t>
            </a:r>
            <a:endParaRPr lang="en-US" altLang="en-US" sz="2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Two Example Production Systems</a:t>
            </a:r>
          </a:p>
        </p:txBody>
      </p:sp>
      <p:pic>
        <p:nvPicPr>
          <p:cNvPr id="512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3" r="3448"/>
          <a:stretch>
            <a:fillRect/>
          </a:stretch>
        </p:blipFill>
        <p:spPr bwMode="auto">
          <a:xfrm>
            <a:off x="0" y="1447800"/>
            <a:ext cx="4343400" cy="378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447800"/>
            <a:ext cx="4800600" cy="489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382000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Forward Chaining Example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762000"/>
            <a:ext cx="7772400" cy="583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altLang="en-US" smtClean="0"/>
              <a:t>Backward Chaining Example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896938"/>
            <a:ext cx="8077200" cy="584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Example System:  Water Jugs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763000" cy="6172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Problem:  given a 4-gallon jug (X) and a 3-gallon jug (Y), fill X with exactly 2 gallons of water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assume an infinite amount of water is available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Rules/operators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1.  If X = 0 then X = 4 (fill X)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2.  If Y = 0 then Y = 3 (fill Y)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3.  If X &gt; 0 then X = 0 (empty X)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4.  If Y &gt; 0 then Y = 0 (empty Y)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5.  If X + Y &gt;= 3 and X &gt; 0 then X = X – (3 – y) and Y = 3 (fill Y from X)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6.  If X + Y &gt;= 4 and Y &gt; 0 then X = 4 and Y = Y – (4 – X) (fill X from Y)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7.  If X + Y &lt;= 3 and X &gt; 0 then X = 0 and Y = X + Y (empty X into Y)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8.  If X + Y &lt;= 4 and Y &gt; 0 then X = X + Y and Y = 0 (empty Y into X)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smtClean="0"/>
              <a:t>rule numbers used on the next slide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Solution Space</a:t>
            </a:r>
          </a:p>
        </p:txBody>
      </p:sp>
      <p:pic>
        <p:nvPicPr>
          <p:cNvPr id="921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09600"/>
            <a:ext cx="8482013" cy="511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TextBox 4"/>
          <p:cNvSpPr txBox="1">
            <a:spLocks noChangeArrowheads="1"/>
          </p:cNvSpPr>
          <p:nvPr/>
        </p:nvSpPr>
        <p:spPr bwMode="auto">
          <a:xfrm flipH="1">
            <a:off x="95250" y="5810250"/>
            <a:ext cx="89154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200"/>
              <a:t>Note:  the solution space does not  show cycles (for instance, the second (4, 0) on the left does not have a subtree underneath it, we assume we will not continue from that point because (4, 0) is in the closed list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Eliza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609600"/>
            <a:ext cx="8534400" cy="5867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We briefly explored Eliza in chapter 1, lets take a look at how it worked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The program would generate an English response/question based on a group of patterns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if the user sentence matched a pattern, this pattern would be used to generate the next sentence/question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Eliza algorithm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repeat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200" smtClean="0"/>
              <a:t>input a sentence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200" smtClean="0"/>
              <a:t>match a rule in the Eliza knowledge-base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sz="2200" smtClean="0"/>
              <a:t>attempt to perform pattern match (see next slide)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sz="2200" smtClean="0"/>
              <a:t>attempt to perform segment match (see two slides)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200" smtClean="0"/>
              <a:t>if rule found, select a response randomly (some patterns have multiple responses)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200" smtClean="0"/>
              <a:t>fill in variables, substitute values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until user quits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</TotalTime>
  <Words>1919</Words>
  <Application>Microsoft Office PowerPoint</Application>
  <PresentationFormat>On-screen Show (4:3)</PresentationFormat>
  <Paragraphs>206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Default Design</vt:lpstr>
      <vt:lpstr>Production Systems</vt:lpstr>
      <vt:lpstr>Production System Cycle</vt:lpstr>
      <vt:lpstr>Chaining</vt:lpstr>
      <vt:lpstr>Two Example Production Systems</vt:lpstr>
      <vt:lpstr>Forward Chaining Example</vt:lpstr>
      <vt:lpstr>Backward Chaining Example</vt:lpstr>
      <vt:lpstr>Example System:  Water Jugs</vt:lpstr>
      <vt:lpstr>Solution Space</vt:lpstr>
      <vt:lpstr>Eliza</vt:lpstr>
      <vt:lpstr>Eliza Rules</vt:lpstr>
      <vt:lpstr>Eliza Pattern Matching</vt:lpstr>
      <vt:lpstr>Example Rules:  Mycin</vt:lpstr>
      <vt:lpstr>R1 (XCON) Sample Rules</vt:lpstr>
      <vt:lpstr>Conflict Resolution Strategies</vt:lpstr>
      <vt:lpstr>Advantages of Production Systems</vt:lpstr>
      <vt:lpstr>Disadvantages of Production Systems</vt:lpstr>
      <vt:lpstr>Rule-based Shells</vt:lpstr>
      <vt:lpstr>SACON</vt:lpstr>
      <vt:lpstr>Rule-based Languages</vt:lpstr>
      <vt:lpstr>Blackboard Architectures (6.3)</vt:lpstr>
      <vt:lpstr>PowerPoint Presentation</vt:lpstr>
      <vt:lpstr>Levels in Hearsay</vt:lpstr>
    </vt:vector>
  </TitlesOfParts>
  <Company>NKU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Pattern-Driven Search</dc:title>
  <dc:creator>NKU</dc:creator>
  <cp:lastModifiedBy>Administrator</cp:lastModifiedBy>
  <cp:revision>27</cp:revision>
  <dcterms:created xsi:type="dcterms:W3CDTF">2008-12-18T18:00:52Z</dcterms:created>
  <dcterms:modified xsi:type="dcterms:W3CDTF">2015-09-01T13:19:11Z</dcterms:modified>
</cp:coreProperties>
</file>