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76" r:id="rId4"/>
    <p:sldId id="259" r:id="rId5"/>
    <p:sldId id="273" r:id="rId6"/>
    <p:sldId id="260" r:id="rId7"/>
    <p:sldId id="275" r:id="rId8"/>
    <p:sldId id="274" r:id="rId9"/>
    <p:sldId id="277" r:id="rId10"/>
    <p:sldId id="279" r:id="rId11"/>
    <p:sldId id="280" r:id="rId12"/>
    <p:sldId id="262" r:id="rId13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9F797"/>
    <a:srgbClr val="6DF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2787"/>
    <p:restoredTop sz="90929"/>
  </p:normalViewPr>
  <p:slideViewPr>
    <p:cSldViewPr>
      <p:cViewPr>
        <p:scale>
          <a:sx n="80" d="100"/>
          <a:sy n="80" d="100"/>
        </p:scale>
        <p:origin x="-672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82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102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5798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3D19BF-A2AE-4710-A0D5-90B84CC46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1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C1A28-93BE-4ADF-9482-69F55F7BD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744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C8907-815A-4B71-9C54-FFEBA5CA6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151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2EED3-FB05-4530-880D-3316E51F2A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6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6CC7A-FF43-46BC-9ADC-10ADF2FB3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204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64D433-5703-4791-95E4-1ADD64E65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513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EAC5B-03AA-4F9C-BA61-4CF5C14E84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059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4636A-DD2A-44E3-A04B-A80D447E2D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0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B439A-4AF7-4768-A1ED-326F4A3DD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8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D8E00-9238-450F-B60B-CA40AD98EA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33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DB14F-BF0F-4BC0-90AB-D3BB87F27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3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DF1FF"/>
            </a:gs>
            <a:gs pos="100000">
              <a:srgbClr val="F9F797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48A95DD-C331-4634-964B-B64BB9766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altLang="en-US" smtClean="0"/>
              <a:t>Heuristic Search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762000"/>
            <a:ext cx="8610600" cy="6096000"/>
          </a:xfrm>
          <a:noFill/>
        </p:spPr>
        <p:txBody>
          <a:bodyPr lIns="90488" tIns="44450" rIns="90488" bIns="44450"/>
          <a:lstStyle/>
          <a:p>
            <a:r>
              <a:rPr lang="en-US" altLang="en-US" sz="2400" smtClean="0"/>
              <a:t>Heuristic - a “rule of thumb” used to help guide search</a:t>
            </a:r>
          </a:p>
          <a:p>
            <a:pPr lvl="1"/>
            <a:r>
              <a:rPr lang="en-US" altLang="en-US" sz="2000" smtClean="0"/>
              <a:t>often, something learned experientially and recalled when needed</a:t>
            </a:r>
          </a:p>
          <a:p>
            <a:r>
              <a:rPr lang="en-US" altLang="en-US" sz="2400" smtClean="0"/>
              <a:t>Heuristic Function - function applied to a state in a search space to indicate a likelihood of success if that state is selected</a:t>
            </a:r>
          </a:p>
          <a:p>
            <a:pPr lvl="1"/>
            <a:r>
              <a:rPr lang="en-US" altLang="en-US" sz="2000" smtClean="0"/>
              <a:t>heuristic search methods are known as “weak methods” because of their generality and because they do not apply a great deal of knowledge </a:t>
            </a:r>
          </a:p>
          <a:p>
            <a:pPr lvl="1"/>
            <a:r>
              <a:rPr lang="en-US" altLang="en-US" sz="2000" smtClean="0"/>
              <a:t>the methods themselves are not domain or problem specific, only the heuristic function is problem specific</a:t>
            </a:r>
          </a:p>
          <a:p>
            <a:r>
              <a:rPr lang="en-US" altLang="en-US" sz="2400" smtClean="0"/>
              <a:t>Heuristic Search – </a:t>
            </a:r>
          </a:p>
          <a:p>
            <a:pPr lvl="1"/>
            <a:r>
              <a:rPr lang="en-US" altLang="en-US" sz="2000" smtClean="0"/>
              <a:t>given a search space, a current state and a goal state</a:t>
            </a:r>
          </a:p>
          <a:p>
            <a:pPr lvl="1"/>
            <a:r>
              <a:rPr lang="en-US" altLang="en-US" sz="2000" smtClean="0"/>
              <a:t>generate all successor states and evaluate each with our heuristic function</a:t>
            </a:r>
          </a:p>
          <a:p>
            <a:pPr lvl="1"/>
            <a:r>
              <a:rPr lang="en-US" altLang="en-US" sz="2000" smtClean="0"/>
              <a:t>select the move that yields the best heuristic value</a:t>
            </a:r>
          </a:p>
          <a:p>
            <a:r>
              <a:rPr lang="en-US" altLang="en-US" sz="2400" smtClean="0"/>
              <a:t>Here and in the accompanying notes, we examine various heuristic search algorithms</a:t>
            </a:r>
          </a:p>
          <a:p>
            <a:pPr lvl="1"/>
            <a:r>
              <a:rPr lang="en-US" altLang="en-US" sz="2000" smtClean="0"/>
              <a:t>heuristic functions can be generated for a number of problems like games, but what about a planning or diagnostic situation? 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7772400" cy="1143000"/>
          </a:xfrm>
        </p:spPr>
        <p:txBody>
          <a:bodyPr/>
          <a:lstStyle/>
          <a:p>
            <a:r>
              <a:rPr lang="en-US" altLang="en-US" smtClean="0"/>
              <a:t>Example:  8 Puzzle Redux</a:t>
            </a:r>
          </a:p>
        </p:txBody>
      </p:sp>
      <p:pic>
        <p:nvPicPr>
          <p:cNvPr id="11267" name="Picture 2" descr="pg134_nl.pct                                                   0002692FMacintosh HD                   ABA7815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143000"/>
            <a:ext cx="4352925" cy="5027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143000"/>
            <a:ext cx="457517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152400"/>
            <a:ext cx="7772400" cy="1143000"/>
          </a:xfrm>
        </p:spPr>
        <p:txBody>
          <a:bodyPr/>
          <a:lstStyle/>
          <a:p>
            <a:r>
              <a:rPr lang="en-US" altLang="en-US" smtClean="0"/>
              <a:t>Other Factors in Heuristic Search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839200" cy="6019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/>
              <a:t>Admissibility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if the search algorithm is guaranteed to find a minimal path solution (if one exists) – that is, minimize practical cost, not search cost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a breadth-first search will find one 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if our A Algorithm guarantees admissibility, it is known as an A* Algorithm with the selection formula f*(n) = g*(n) + h*(n) where g*(n) is the shortest path to reach n and h*(n) is the cost of finding a solution from n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 dirty="0" smtClean="0"/>
              <a:t>h(n) is an estimated cost derived by a heuristic function, h*(n) may not be possible, it requires an oracle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err="1" smtClean="0"/>
              <a:t>Informedness</a:t>
            </a:r>
            <a:endParaRPr lang="en-US" sz="28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a way to compare two or more heuristics – if one heuristic always gives you a more accurate prediction in the A* algorithm, then that heuristic is more informed</a:t>
            </a:r>
          </a:p>
          <a:p>
            <a:pPr>
              <a:lnSpc>
                <a:spcPct val="90000"/>
              </a:lnSpc>
              <a:defRPr/>
            </a:pPr>
            <a:r>
              <a:rPr lang="en-US" sz="2800" dirty="0" err="1" smtClean="0"/>
              <a:t>Monotonicity</a:t>
            </a:r>
            <a:r>
              <a:rPr lang="en-US" sz="2800" dirty="0" smtClean="0"/>
              <a:t> – we will skip this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there are other search strategies covered in the notes accompanying this chapter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altLang="en-US" smtClean="0"/>
              <a:t>Constraint Satisfaction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6781800" cy="57912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Many branches of a search space can be ruled out by applying constraints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Constraint satisfaction is a form of best-first search where constraints are applied to eliminate branches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consider the Cryptorithmetic problem, we can rule out several possibilities for some of the letters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After making a decision, propagate any new constraints that come into existence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constraint Satisfaction can also be applied to planning where a certain partial plan may exceed specified constraints and so can be eliminated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315200" y="2057400"/>
            <a:ext cx="1828800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/>
              <a:t>    SEND</a:t>
            </a:r>
          </a:p>
          <a:p>
            <a:r>
              <a:rPr lang="en-US" altLang="en-US" sz="1800" u="sng"/>
              <a:t>+ MORE</a:t>
            </a:r>
          </a:p>
          <a:p>
            <a:r>
              <a:rPr lang="en-US" altLang="en-US" sz="1800"/>
              <a:t>MONEY</a:t>
            </a:r>
          </a:p>
          <a:p>
            <a:endParaRPr lang="en-US" altLang="en-US" sz="1800"/>
          </a:p>
          <a:p>
            <a:r>
              <a:rPr lang="en-US" altLang="en-US" sz="1800"/>
              <a:t>M = 1 </a:t>
            </a:r>
            <a:r>
              <a:rPr lang="en-US" altLang="en-US" sz="1800">
                <a:sym typeface="Wingdings" pitchFamily="2" charset="2"/>
              </a:rPr>
              <a:t></a:t>
            </a:r>
            <a:endParaRPr lang="en-US" altLang="en-US" sz="1800"/>
          </a:p>
          <a:p>
            <a:r>
              <a:rPr lang="en-US" altLang="en-US" sz="1800"/>
              <a:t>S = 8 or 9 </a:t>
            </a:r>
            <a:r>
              <a:rPr lang="en-US" altLang="en-US" sz="1800">
                <a:sym typeface="Wingdings" pitchFamily="2" charset="2"/>
              </a:rPr>
              <a:t></a:t>
            </a:r>
          </a:p>
          <a:p>
            <a:r>
              <a:rPr lang="en-US" altLang="en-US" sz="1800">
                <a:sym typeface="Wingdings" pitchFamily="2" charset="2"/>
              </a:rPr>
              <a:t>O = 0 or 1 </a:t>
            </a:r>
          </a:p>
          <a:p>
            <a:r>
              <a:rPr lang="en-US" altLang="en-US" sz="1800">
                <a:sym typeface="Wingdings" pitchFamily="2" charset="2"/>
              </a:rPr>
              <a:t>O = 0 … </a:t>
            </a:r>
          </a:p>
          <a:p>
            <a:r>
              <a:rPr lang="en-US" altLang="en-US" sz="1800">
                <a:sym typeface="Wingdings" pitchFamily="2" charset="2"/>
              </a:rPr>
              <a:t>N = E + 1 (since N != E)</a:t>
            </a:r>
            <a:endParaRPr lang="en-US" altLang="en-US" sz="1800"/>
          </a:p>
          <a:p>
            <a:endParaRPr lang="en-US" altLang="en-US" sz="1800"/>
          </a:p>
          <a:p>
            <a:r>
              <a:rPr lang="en-US" altLang="en-US" sz="1800"/>
              <a:t>Now we might</a:t>
            </a:r>
          </a:p>
          <a:p>
            <a:r>
              <a:rPr lang="en-US" altLang="en-US" sz="1800"/>
              <a:t>try an exhaustive search from here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152400"/>
            <a:ext cx="7772400" cy="1143000"/>
          </a:xfrm>
        </p:spPr>
        <p:txBody>
          <a:bodyPr/>
          <a:lstStyle/>
          <a:p>
            <a:r>
              <a:rPr lang="en-US" altLang="en-US" smtClean="0"/>
              <a:t>Example Heuristic Function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838200"/>
            <a:ext cx="84582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Simple heuristic for 8-puzzle: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add 1 point for each tile in the right location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subtract 1 point for each tile in the wrong location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Better heuristic for 8-puzzle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add 1 point for each tile in the right location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subtract 1 point for each move to get a tile to the right location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The first heuristic only takes into account the local tile position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it doesn’t consider such factors as groups of tiles in proper position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we might differentiate between the two types of heuristics as </a:t>
            </a:r>
            <a:r>
              <a:rPr lang="en-US" altLang="en-US" sz="2000" i="1" smtClean="0"/>
              <a:t>local </a:t>
            </a:r>
            <a:r>
              <a:rPr lang="en-US" altLang="en-US" sz="2000" smtClean="0"/>
              <a:t>vs </a:t>
            </a:r>
            <a:r>
              <a:rPr lang="en-US" altLang="en-US" sz="2000" i="1" smtClean="0"/>
              <a:t>global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990600" y="5410200"/>
            <a:ext cx="1219200" cy="1143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914400" y="5334000"/>
            <a:ext cx="13271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AutoNum type="arabicPlain"/>
            </a:pPr>
            <a:r>
              <a:rPr lang="en-US" altLang="en-US"/>
              <a:t>2     3</a:t>
            </a:r>
          </a:p>
          <a:p>
            <a:pPr>
              <a:buFontTx/>
              <a:buAutoNum type="arabicPlain" startAt="4"/>
            </a:pPr>
            <a:r>
              <a:rPr lang="en-US" altLang="en-US"/>
              <a:t>5    6</a:t>
            </a:r>
          </a:p>
          <a:p>
            <a:r>
              <a:rPr lang="en-US" altLang="en-US"/>
              <a:t>7    8</a:t>
            </a:r>
          </a:p>
        </p:txBody>
      </p:sp>
      <p:sp>
        <p:nvSpPr>
          <p:cNvPr id="3078" name="Rectangle 8"/>
          <p:cNvSpPr>
            <a:spLocks noChangeArrowheads="1"/>
          </p:cNvSpPr>
          <p:nvPr/>
        </p:nvSpPr>
        <p:spPr bwMode="auto">
          <a:xfrm>
            <a:off x="2971800" y="5410200"/>
            <a:ext cx="1219200" cy="1143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en-US"/>
          </a:p>
        </p:txBody>
      </p:sp>
      <p:sp>
        <p:nvSpPr>
          <p:cNvPr id="3079" name="Text Box 9"/>
          <p:cNvSpPr txBox="1">
            <a:spLocks noChangeArrowheads="1"/>
          </p:cNvSpPr>
          <p:nvPr/>
        </p:nvSpPr>
        <p:spPr bwMode="auto">
          <a:xfrm>
            <a:off x="2987675" y="5368925"/>
            <a:ext cx="12509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4    2    3</a:t>
            </a:r>
          </a:p>
          <a:p>
            <a:r>
              <a:rPr lang="en-US" altLang="en-US"/>
              <a:t>5    7    1</a:t>
            </a:r>
          </a:p>
          <a:p>
            <a:r>
              <a:rPr lang="en-US" altLang="en-US"/>
              <a:t>6          8</a:t>
            </a:r>
          </a:p>
        </p:txBody>
      </p:sp>
      <p:sp>
        <p:nvSpPr>
          <p:cNvPr id="3080" name="Text Box 11"/>
          <p:cNvSpPr txBox="1">
            <a:spLocks noChangeArrowheads="1"/>
          </p:cNvSpPr>
          <p:nvPr/>
        </p:nvSpPr>
        <p:spPr bwMode="auto">
          <a:xfrm>
            <a:off x="838200" y="4800600"/>
            <a:ext cx="7331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Goal:                      Current:               Moves:		</a:t>
            </a:r>
          </a:p>
        </p:txBody>
      </p:sp>
      <p:sp>
        <p:nvSpPr>
          <p:cNvPr id="3081" name="Text Box 12"/>
          <p:cNvSpPr txBox="1">
            <a:spLocks noChangeArrowheads="1"/>
          </p:cNvSpPr>
          <p:nvPr/>
        </p:nvSpPr>
        <p:spPr bwMode="auto">
          <a:xfrm>
            <a:off x="4953000" y="5257800"/>
            <a:ext cx="39624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7 down (simple:  -5, better: -8)</a:t>
            </a:r>
          </a:p>
          <a:p>
            <a:r>
              <a:rPr lang="en-US" altLang="en-US"/>
              <a:t>6 right (simple: -5, better:  -8)</a:t>
            </a:r>
          </a:p>
          <a:p>
            <a:r>
              <a:rPr lang="en-US" altLang="en-US"/>
              <a:t>8 left (simple:  -3, better:  -7)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altLang="en-US" smtClean="0"/>
              <a:t>Example Heuristics:  8 Puzzle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77" r="11290"/>
          <a:stretch>
            <a:fillRect/>
          </a:stretch>
        </p:blipFill>
        <p:spPr bwMode="auto">
          <a:xfrm>
            <a:off x="152400" y="838200"/>
            <a:ext cx="3733800" cy="406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965"/>
          <a:stretch>
            <a:fillRect/>
          </a:stretch>
        </p:blipFill>
        <p:spPr bwMode="auto">
          <a:xfrm>
            <a:off x="3962400" y="838200"/>
            <a:ext cx="4953000" cy="407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6"/>
          <p:cNvSpPr txBox="1">
            <a:spLocks noChangeArrowheads="1"/>
          </p:cNvSpPr>
          <p:nvPr/>
        </p:nvSpPr>
        <p:spPr bwMode="auto">
          <a:xfrm>
            <a:off x="304800" y="5181600"/>
            <a:ext cx="8482013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/>
              <a:t>From the start state, which operator do we select (which state do we move </a:t>
            </a:r>
          </a:p>
          <a:p>
            <a:r>
              <a:rPr lang="en-US" altLang="en-US" sz="2000"/>
              <a:t>into)?  The first two heuristics would recommend the middle choice (in this case,</a:t>
            </a:r>
          </a:p>
          <a:p>
            <a:r>
              <a:rPr lang="en-US" altLang="en-US" sz="2000"/>
              <a:t>we want the lowest heuristic value) while the third heuristic tells us nothing</a:t>
            </a:r>
          </a:p>
          <a:p>
            <a:r>
              <a:rPr lang="en-US" altLang="en-US" sz="2000"/>
              <a:t>useful (at this point because too much of the puzzle is not yet solved)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altLang="en-US" smtClean="0"/>
              <a:t>Hill Climbing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915400" cy="5943600"/>
          </a:xfrm>
          <a:noFill/>
        </p:spPr>
        <p:txBody>
          <a:bodyPr lIns="90488" tIns="44450" rIns="90488" bIns="44450"/>
          <a:lstStyle/>
          <a:p>
            <a:pPr>
              <a:lnSpc>
                <a:spcPct val="80000"/>
              </a:lnSpc>
            </a:pPr>
            <a:r>
              <a:rPr lang="en-US" altLang="en-US" sz="2800" smtClean="0"/>
              <a:t>Visualize the search space as a 3-dimensional space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a state is located at position &lt;x, y&gt; where these values represent the state’s variables, and its z value (height) is its heuristic worth</a:t>
            </a:r>
          </a:p>
          <a:p>
            <a:pPr lvl="2">
              <a:lnSpc>
                <a:spcPct val="80000"/>
              </a:lnSpc>
            </a:pPr>
            <a:r>
              <a:rPr lang="en-US" altLang="en-US" sz="2000" smtClean="0"/>
              <a:t>this creates a topology where you want to reach the highest point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in actuality, most problems have states that have more than just &lt;x, y&gt; values</a:t>
            </a:r>
          </a:p>
          <a:p>
            <a:pPr lvl="2">
              <a:lnSpc>
                <a:spcPct val="80000"/>
              </a:lnSpc>
            </a:pPr>
            <a:r>
              <a:rPr lang="en-US" altLang="en-US" sz="2000" smtClean="0"/>
              <a:t>so in fact, hill climbing takes place in some n+1 dimensions where n is the number of variables that define the state and the last value is the heuristic value, again, indicated as height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to solve a problem, pick a next state that moves you “uphill” 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Given an initial state perform the following until you reach a goal state or a deadend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generate all successor states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evaluate each state with the heuristic function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move to the state that is highest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This algorithm only tries to improve during each selection, but not find the best solution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7772400" cy="1143000"/>
          </a:xfrm>
        </p:spPr>
        <p:txBody>
          <a:bodyPr/>
          <a:lstStyle/>
          <a:p>
            <a:r>
              <a:rPr lang="en-US" altLang="en-US" smtClean="0"/>
              <a:t>Variations of Hill Climbing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686800" cy="5867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smtClean="0"/>
              <a:t>In </a:t>
            </a:r>
            <a:r>
              <a:rPr lang="en-US" altLang="en-US" sz="2800" i="1" smtClean="0"/>
              <a:t>simple hill climbing</a:t>
            </a:r>
            <a:r>
              <a:rPr lang="en-US" altLang="en-US" sz="2800" smtClean="0"/>
              <a:t>, generate and evaluate states until you find one with a higher value, then immediately move on to it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In </a:t>
            </a:r>
            <a:r>
              <a:rPr lang="en-US" altLang="en-US" sz="2800" i="1" smtClean="0"/>
              <a:t>steepest ascent hill climbing</a:t>
            </a:r>
            <a:r>
              <a:rPr lang="en-US" altLang="en-US" sz="2800" smtClean="0"/>
              <a:t>, generate all successor states, evaluate them, and then move to the highest value available (as long as it is greater than the current value)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in both of these, you can get stuck in a local maxima but not reach a global maxima</a:t>
            </a:r>
          </a:p>
          <a:p>
            <a:pPr>
              <a:lnSpc>
                <a:spcPct val="80000"/>
              </a:lnSpc>
            </a:pPr>
            <a:r>
              <a:rPr lang="en-US" altLang="en-US" sz="2800" smtClean="0"/>
              <a:t>Another idea is </a:t>
            </a:r>
            <a:r>
              <a:rPr lang="en-US" altLang="en-US" sz="2800" i="1" smtClean="0"/>
              <a:t>simulated annealing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the idea is that early in the search, we haven’t invested much yet, so we can make some downhill moves</a:t>
            </a:r>
          </a:p>
          <a:p>
            <a:pPr lvl="2">
              <a:lnSpc>
                <a:spcPct val="80000"/>
              </a:lnSpc>
            </a:pPr>
            <a:r>
              <a:rPr lang="en-US" altLang="en-US" sz="2000" smtClean="0"/>
              <a:t>in the 8 puzzle, we have to be willing to “mess up” part of the solution to move other tiles into better positions</a:t>
            </a:r>
          </a:p>
          <a:p>
            <a:pPr lvl="1">
              <a:lnSpc>
                <a:spcPct val="80000"/>
              </a:lnSpc>
            </a:pPr>
            <a:r>
              <a:rPr lang="en-US" altLang="en-US" sz="2400" smtClean="0"/>
              <a:t>the heuristic worth of each state is multiplied by a probability and the probability becomes more </a:t>
            </a:r>
            <a:r>
              <a:rPr lang="en-US" altLang="en-US" sz="2400" i="1" smtClean="0"/>
              <a:t>stable </a:t>
            </a:r>
            <a:r>
              <a:rPr lang="en-US" altLang="en-US" sz="2400" smtClean="0"/>
              <a:t>as time goes on</a:t>
            </a:r>
          </a:p>
          <a:p>
            <a:pPr lvl="2">
              <a:lnSpc>
                <a:spcPct val="80000"/>
              </a:lnSpc>
            </a:pPr>
            <a:r>
              <a:rPr lang="en-US" altLang="en-US" sz="2000" smtClean="0"/>
              <a:t>simulated annealing is actually applied to neural networks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46125" y="6438900"/>
            <a:ext cx="7886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/>
              <a:t>Note:  we are skipping dynamic programming, a topic more appropriate for 464/564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18"/>
          <p:cNvSpPr>
            <a:spLocks/>
          </p:cNvSpPr>
          <p:nvPr/>
        </p:nvSpPr>
        <p:spPr bwMode="auto">
          <a:xfrm>
            <a:off x="6327775" y="4383088"/>
            <a:ext cx="2493963" cy="1398587"/>
          </a:xfrm>
          <a:custGeom>
            <a:avLst/>
            <a:gdLst>
              <a:gd name="T0" fmla="*/ 74 w 1571"/>
              <a:gd name="T1" fmla="*/ 574 h 881"/>
              <a:gd name="T2" fmla="*/ 603 w 1571"/>
              <a:gd name="T3" fmla="*/ 574 h 881"/>
              <a:gd name="T4" fmla="*/ 557 w 1571"/>
              <a:gd name="T5" fmla="*/ 351 h 881"/>
              <a:gd name="T6" fmla="*/ 585 w 1571"/>
              <a:gd name="T7" fmla="*/ 184 h 881"/>
              <a:gd name="T8" fmla="*/ 1570 w 1571"/>
              <a:gd name="T9" fmla="*/ 165 h 881"/>
              <a:gd name="T10" fmla="*/ 1560 w 1571"/>
              <a:gd name="T11" fmla="*/ 333 h 881"/>
              <a:gd name="T12" fmla="*/ 1505 w 1571"/>
              <a:gd name="T13" fmla="*/ 361 h 881"/>
              <a:gd name="T14" fmla="*/ 956 w 1571"/>
              <a:gd name="T15" fmla="*/ 370 h 881"/>
              <a:gd name="T16" fmla="*/ 854 w 1571"/>
              <a:gd name="T17" fmla="*/ 388 h 881"/>
              <a:gd name="T18" fmla="*/ 836 w 1571"/>
              <a:gd name="T19" fmla="*/ 444 h 881"/>
              <a:gd name="T20" fmla="*/ 826 w 1571"/>
              <a:gd name="T21" fmla="*/ 760 h 881"/>
              <a:gd name="T22" fmla="*/ 799 w 1571"/>
              <a:gd name="T23" fmla="*/ 769 h 881"/>
              <a:gd name="T24" fmla="*/ 650 w 1571"/>
              <a:gd name="T25" fmla="*/ 806 h 881"/>
              <a:gd name="T26" fmla="*/ 566 w 1571"/>
              <a:gd name="T27" fmla="*/ 844 h 881"/>
              <a:gd name="T28" fmla="*/ 399 w 1571"/>
              <a:gd name="T29" fmla="*/ 862 h 881"/>
              <a:gd name="T30" fmla="*/ 37 w 1571"/>
              <a:gd name="T31" fmla="*/ 751 h 881"/>
              <a:gd name="T32" fmla="*/ 27 w 1571"/>
              <a:gd name="T33" fmla="*/ 602 h 881"/>
              <a:gd name="T34" fmla="*/ 74 w 1571"/>
              <a:gd name="T35" fmla="*/ 574 h 881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71"/>
              <a:gd name="T55" fmla="*/ 0 h 881"/>
              <a:gd name="T56" fmla="*/ 1571 w 1571"/>
              <a:gd name="T57" fmla="*/ 881 h 881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71" h="881">
                <a:moveTo>
                  <a:pt x="74" y="574"/>
                </a:moveTo>
                <a:cubicBezTo>
                  <a:pt x="247" y="636"/>
                  <a:pt x="303" y="659"/>
                  <a:pt x="603" y="574"/>
                </a:cubicBezTo>
                <a:cubicBezTo>
                  <a:pt x="643" y="563"/>
                  <a:pt x="580" y="386"/>
                  <a:pt x="557" y="351"/>
                </a:cubicBezTo>
                <a:cubicBezTo>
                  <a:pt x="538" y="292"/>
                  <a:pt x="515" y="206"/>
                  <a:pt x="585" y="184"/>
                </a:cubicBezTo>
                <a:cubicBezTo>
                  <a:pt x="857" y="0"/>
                  <a:pt x="1242" y="162"/>
                  <a:pt x="1570" y="165"/>
                </a:cubicBezTo>
                <a:cubicBezTo>
                  <a:pt x="1567" y="221"/>
                  <a:pt x="1571" y="278"/>
                  <a:pt x="1560" y="333"/>
                </a:cubicBezTo>
                <a:cubicBezTo>
                  <a:pt x="1558" y="340"/>
                  <a:pt x="1513" y="361"/>
                  <a:pt x="1505" y="361"/>
                </a:cubicBezTo>
                <a:cubicBezTo>
                  <a:pt x="1322" y="367"/>
                  <a:pt x="1139" y="367"/>
                  <a:pt x="956" y="370"/>
                </a:cubicBezTo>
                <a:cubicBezTo>
                  <a:pt x="923" y="381"/>
                  <a:pt x="882" y="368"/>
                  <a:pt x="854" y="388"/>
                </a:cubicBezTo>
                <a:cubicBezTo>
                  <a:pt x="838" y="399"/>
                  <a:pt x="836" y="444"/>
                  <a:pt x="836" y="444"/>
                </a:cubicBezTo>
                <a:cubicBezTo>
                  <a:pt x="833" y="549"/>
                  <a:pt x="838" y="655"/>
                  <a:pt x="826" y="760"/>
                </a:cubicBezTo>
                <a:cubicBezTo>
                  <a:pt x="825" y="769"/>
                  <a:pt x="807" y="765"/>
                  <a:pt x="799" y="769"/>
                </a:cubicBezTo>
                <a:cubicBezTo>
                  <a:pt x="737" y="801"/>
                  <a:pt x="737" y="798"/>
                  <a:pt x="650" y="806"/>
                </a:cubicBezTo>
                <a:cubicBezTo>
                  <a:pt x="622" y="816"/>
                  <a:pt x="596" y="840"/>
                  <a:pt x="566" y="844"/>
                </a:cubicBezTo>
                <a:cubicBezTo>
                  <a:pt x="511" y="852"/>
                  <a:pt x="454" y="854"/>
                  <a:pt x="399" y="862"/>
                </a:cubicBezTo>
                <a:cubicBezTo>
                  <a:pt x="179" y="853"/>
                  <a:pt x="167" y="881"/>
                  <a:pt x="37" y="751"/>
                </a:cubicBezTo>
                <a:cubicBezTo>
                  <a:pt x="19" y="701"/>
                  <a:pt x="0" y="660"/>
                  <a:pt x="27" y="602"/>
                </a:cubicBezTo>
                <a:cubicBezTo>
                  <a:pt x="35" y="585"/>
                  <a:pt x="58" y="583"/>
                  <a:pt x="74" y="574"/>
                </a:cubicBezTo>
                <a:close/>
              </a:path>
            </a:pathLst>
          </a:custGeom>
          <a:solidFill>
            <a:schemeClr val="hlink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1" name="Freeform 16"/>
          <p:cNvSpPr>
            <a:spLocks/>
          </p:cNvSpPr>
          <p:nvPr/>
        </p:nvSpPr>
        <p:spPr bwMode="auto">
          <a:xfrm>
            <a:off x="6427788" y="2895600"/>
            <a:ext cx="2178050" cy="2181225"/>
          </a:xfrm>
          <a:custGeom>
            <a:avLst/>
            <a:gdLst>
              <a:gd name="T0" fmla="*/ 145 w 1372"/>
              <a:gd name="T1" fmla="*/ 1314 h 1374"/>
              <a:gd name="T2" fmla="*/ 451 w 1372"/>
              <a:gd name="T3" fmla="*/ 1305 h 1374"/>
              <a:gd name="T4" fmla="*/ 469 w 1372"/>
              <a:gd name="T5" fmla="*/ 1062 h 1374"/>
              <a:gd name="T6" fmla="*/ 649 w 1372"/>
              <a:gd name="T7" fmla="*/ 873 h 1374"/>
              <a:gd name="T8" fmla="*/ 1090 w 1372"/>
              <a:gd name="T9" fmla="*/ 900 h 1374"/>
              <a:gd name="T10" fmla="*/ 1261 w 1372"/>
              <a:gd name="T11" fmla="*/ 846 h 1374"/>
              <a:gd name="T12" fmla="*/ 1297 w 1372"/>
              <a:gd name="T13" fmla="*/ 819 h 1374"/>
              <a:gd name="T14" fmla="*/ 1351 w 1372"/>
              <a:gd name="T15" fmla="*/ 765 h 1374"/>
              <a:gd name="T16" fmla="*/ 1351 w 1372"/>
              <a:gd name="T17" fmla="*/ 450 h 1374"/>
              <a:gd name="T18" fmla="*/ 1216 w 1372"/>
              <a:gd name="T19" fmla="*/ 261 h 1374"/>
              <a:gd name="T20" fmla="*/ 847 w 1372"/>
              <a:gd name="T21" fmla="*/ 18 h 1374"/>
              <a:gd name="T22" fmla="*/ 676 w 1372"/>
              <a:gd name="T23" fmla="*/ 0 h 1374"/>
              <a:gd name="T24" fmla="*/ 343 w 1372"/>
              <a:gd name="T25" fmla="*/ 99 h 1374"/>
              <a:gd name="T26" fmla="*/ 280 w 1372"/>
              <a:gd name="T27" fmla="*/ 162 h 1374"/>
              <a:gd name="T28" fmla="*/ 226 w 1372"/>
              <a:gd name="T29" fmla="*/ 234 h 1374"/>
              <a:gd name="T30" fmla="*/ 199 w 1372"/>
              <a:gd name="T31" fmla="*/ 288 h 1374"/>
              <a:gd name="T32" fmla="*/ 118 w 1372"/>
              <a:gd name="T33" fmla="*/ 504 h 1374"/>
              <a:gd name="T34" fmla="*/ 100 w 1372"/>
              <a:gd name="T35" fmla="*/ 756 h 1374"/>
              <a:gd name="T36" fmla="*/ 145 w 1372"/>
              <a:gd name="T37" fmla="*/ 1278 h 1374"/>
              <a:gd name="T38" fmla="*/ 145 w 1372"/>
              <a:gd name="T39" fmla="*/ 1314 h 137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1372"/>
              <a:gd name="T61" fmla="*/ 0 h 1374"/>
              <a:gd name="T62" fmla="*/ 1372 w 1372"/>
              <a:gd name="T63" fmla="*/ 1374 h 1374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1372" h="1374">
                <a:moveTo>
                  <a:pt x="145" y="1314"/>
                </a:moveTo>
                <a:cubicBezTo>
                  <a:pt x="235" y="1374"/>
                  <a:pt x="358" y="1352"/>
                  <a:pt x="451" y="1305"/>
                </a:cubicBezTo>
                <a:cubicBezTo>
                  <a:pt x="485" y="1202"/>
                  <a:pt x="441" y="1344"/>
                  <a:pt x="469" y="1062"/>
                </a:cubicBezTo>
                <a:cubicBezTo>
                  <a:pt x="478" y="974"/>
                  <a:pt x="569" y="893"/>
                  <a:pt x="649" y="873"/>
                </a:cubicBezTo>
                <a:cubicBezTo>
                  <a:pt x="817" y="877"/>
                  <a:pt x="941" y="863"/>
                  <a:pt x="1090" y="900"/>
                </a:cubicBezTo>
                <a:cubicBezTo>
                  <a:pt x="1212" y="891"/>
                  <a:pt x="1192" y="905"/>
                  <a:pt x="1261" y="846"/>
                </a:cubicBezTo>
                <a:cubicBezTo>
                  <a:pt x="1272" y="836"/>
                  <a:pt x="1286" y="829"/>
                  <a:pt x="1297" y="819"/>
                </a:cubicBezTo>
                <a:cubicBezTo>
                  <a:pt x="1316" y="802"/>
                  <a:pt x="1351" y="765"/>
                  <a:pt x="1351" y="765"/>
                </a:cubicBezTo>
                <a:cubicBezTo>
                  <a:pt x="1372" y="638"/>
                  <a:pt x="1371" y="668"/>
                  <a:pt x="1351" y="450"/>
                </a:cubicBezTo>
                <a:cubicBezTo>
                  <a:pt x="1345" y="389"/>
                  <a:pt x="1260" y="300"/>
                  <a:pt x="1216" y="261"/>
                </a:cubicBezTo>
                <a:cubicBezTo>
                  <a:pt x="1100" y="159"/>
                  <a:pt x="994" y="67"/>
                  <a:pt x="847" y="18"/>
                </a:cubicBezTo>
                <a:cubicBezTo>
                  <a:pt x="805" y="4"/>
                  <a:pt x="696" y="1"/>
                  <a:pt x="676" y="0"/>
                </a:cubicBezTo>
                <a:cubicBezTo>
                  <a:pt x="546" y="7"/>
                  <a:pt x="441" y="9"/>
                  <a:pt x="343" y="99"/>
                </a:cubicBezTo>
                <a:cubicBezTo>
                  <a:pt x="321" y="119"/>
                  <a:pt x="298" y="138"/>
                  <a:pt x="280" y="162"/>
                </a:cubicBezTo>
                <a:cubicBezTo>
                  <a:pt x="262" y="186"/>
                  <a:pt x="226" y="234"/>
                  <a:pt x="226" y="234"/>
                </a:cubicBezTo>
                <a:cubicBezTo>
                  <a:pt x="193" y="332"/>
                  <a:pt x="246" y="183"/>
                  <a:pt x="199" y="288"/>
                </a:cubicBezTo>
                <a:cubicBezTo>
                  <a:pt x="168" y="358"/>
                  <a:pt x="153" y="435"/>
                  <a:pt x="118" y="504"/>
                </a:cubicBezTo>
                <a:cubicBezTo>
                  <a:pt x="110" y="588"/>
                  <a:pt x="100" y="671"/>
                  <a:pt x="100" y="756"/>
                </a:cubicBezTo>
                <a:cubicBezTo>
                  <a:pt x="100" y="931"/>
                  <a:pt x="0" y="1181"/>
                  <a:pt x="145" y="1278"/>
                </a:cubicBezTo>
                <a:cubicBezTo>
                  <a:pt x="155" y="1317"/>
                  <a:pt x="166" y="1314"/>
                  <a:pt x="145" y="1314"/>
                </a:cubicBezTo>
                <a:close/>
              </a:path>
            </a:pathLst>
          </a:custGeom>
          <a:solidFill>
            <a:schemeClr val="accent1"/>
          </a:solidFill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  <a:noFill/>
        </p:spPr>
        <p:txBody>
          <a:bodyPr lIns="90488" tIns="44450" rIns="90488" bIns="44450"/>
          <a:lstStyle/>
          <a:p>
            <a:r>
              <a:rPr lang="en-US" altLang="en-US" smtClean="0"/>
              <a:t>Best-first search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990600"/>
            <a:ext cx="6172200" cy="55626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One problem with hill climbing is that you are throwing out old states when you move uphill and yet some of those old states may wind up being better than a few uphill moves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the best-first search algorithm uses two sets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open nodes (those generated but not yet selected) 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closed nodes (already selected)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start with Open containing the initial state</a:t>
            </a:r>
          </a:p>
          <a:p>
            <a:pPr lvl="2">
              <a:lnSpc>
                <a:spcPct val="90000"/>
              </a:lnSpc>
            </a:pPr>
            <a:r>
              <a:rPr lang="en-US" altLang="en-US" sz="1800" smtClean="0"/>
              <a:t>while current &lt;&gt; goal and there are nodes left in Open do</a:t>
            </a:r>
          </a:p>
          <a:p>
            <a:pPr lvl="3">
              <a:lnSpc>
                <a:spcPct val="90000"/>
              </a:lnSpc>
            </a:pPr>
            <a:r>
              <a:rPr lang="en-US" altLang="en-US" sz="1800" smtClean="0"/>
              <a:t>set current = best node* in Open and move current to Closed</a:t>
            </a:r>
          </a:p>
          <a:p>
            <a:pPr lvl="3">
              <a:lnSpc>
                <a:spcPct val="90000"/>
              </a:lnSpc>
            </a:pPr>
            <a:r>
              <a:rPr lang="en-US" altLang="en-US" sz="1800" smtClean="0"/>
              <a:t>generate current’s successors</a:t>
            </a:r>
          </a:p>
          <a:p>
            <a:pPr lvl="3">
              <a:lnSpc>
                <a:spcPct val="90000"/>
              </a:lnSpc>
            </a:pPr>
            <a:r>
              <a:rPr lang="en-US" altLang="en-US" sz="1800" smtClean="0"/>
              <a:t>add successors to Open if they are not already in Open or Closed</a:t>
            </a: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6477000" y="3124200"/>
            <a:ext cx="2438400" cy="387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600"/>
              <a:t>	A (5)</a:t>
            </a:r>
          </a:p>
          <a:p>
            <a:endParaRPr lang="en-US" altLang="en-US" sz="1600"/>
          </a:p>
          <a:p>
            <a:endParaRPr lang="en-US" altLang="en-US" sz="1600"/>
          </a:p>
          <a:p>
            <a:r>
              <a:rPr lang="en-US" altLang="en-US" sz="1600"/>
              <a:t>      B (4)   C (3)   D (6)</a:t>
            </a:r>
          </a:p>
          <a:p>
            <a:endParaRPr lang="en-US" altLang="en-US" sz="1600"/>
          </a:p>
          <a:p>
            <a:endParaRPr lang="en-US" altLang="en-US" sz="1600"/>
          </a:p>
          <a:p>
            <a:r>
              <a:rPr lang="en-US" altLang="en-US" sz="1600"/>
              <a:t>  G (6)    H (4)  E (2)  F (3)</a:t>
            </a:r>
          </a:p>
          <a:p>
            <a:endParaRPr lang="en-US" altLang="en-US" sz="1600"/>
          </a:p>
          <a:p>
            <a:endParaRPr lang="en-US" altLang="en-US" sz="1600"/>
          </a:p>
          <a:p>
            <a:r>
              <a:rPr lang="en-US" altLang="en-US" sz="1600"/>
              <a:t>I (3)    J (8)       </a:t>
            </a:r>
          </a:p>
          <a:p>
            <a:endParaRPr lang="en-US" altLang="en-US" sz="1600"/>
          </a:p>
          <a:p>
            <a:endParaRPr lang="en-US" altLang="en-US" sz="1800"/>
          </a:p>
          <a:p>
            <a:endParaRPr lang="en-US" altLang="en-US" sz="1800"/>
          </a:p>
          <a:p>
            <a:endParaRPr lang="en-US" altLang="en-US" sz="1800"/>
          </a:p>
          <a:p>
            <a:endParaRPr lang="en-US" altLang="en-US" sz="1800"/>
          </a:p>
        </p:txBody>
      </p:sp>
      <p:sp>
        <p:nvSpPr>
          <p:cNvPr id="7175" name="Line 5"/>
          <p:cNvSpPr>
            <a:spLocks noChangeShapeType="1"/>
          </p:cNvSpPr>
          <p:nvPr/>
        </p:nvSpPr>
        <p:spPr bwMode="auto">
          <a:xfrm flipH="1">
            <a:off x="7239000" y="35052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Line 6"/>
          <p:cNvSpPr>
            <a:spLocks noChangeShapeType="1"/>
          </p:cNvSpPr>
          <p:nvPr/>
        </p:nvSpPr>
        <p:spPr bwMode="auto">
          <a:xfrm>
            <a:off x="7696200" y="3505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Line 7"/>
          <p:cNvSpPr>
            <a:spLocks noChangeShapeType="1"/>
          </p:cNvSpPr>
          <p:nvPr/>
        </p:nvSpPr>
        <p:spPr bwMode="auto">
          <a:xfrm>
            <a:off x="7696200" y="3505200"/>
            <a:ext cx="457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" name="Line 8"/>
          <p:cNvSpPr>
            <a:spLocks noChangeShapeType="1"/>
          </p:cNvSpPr>
          <p:nvPr/>
        </p:nvSpPr>
        <p:spPr bwMode="auto">
          <a:xfrm flipH="1">
            <a:off x="8001000" y="4191000"/>
            <a:ext cx="152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" name="Line 9"/>
          <p:cNvSpPr>
            <a:spLocks noChangeShapeType="1"/>
          </p:cNvSpPr>
          <p:nvPr/>
        </p:nvSpPr>
        <p:spPr bwMode="auto">
          <a:xfrm>
            <a:off x="8153400" y="4191000"/>
            <a:ext cx="304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0" name="Line 10"/>
          <p:cNvSpPr>
            <a:spLocks noChangeShapeType="1"/>
          </p:cNvSpPr>
          <p:nvPr/>
        </p:nvSpPr>
        <p:spPr bwMode="auto">
          <a:xfrm flipH="1">
            <a:off x="6934200" y="4191000"/>
            <a:ext cx="1524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1" name="Line 11"/>
          <p:cNvSpPr>
            <a:spLocks noChangeShapeType="1"/>
          </p:cNvSpPr>
          <p:nvPr/>
        </p:nvSpPr>
        <p:spPr bwMode="auto">
          <a:xfrm>
            <a:off x="7086600" y="41910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 flipH="1">
            <a:off x="6781800" y="49530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6934200" y="4953000"/>
            <a:ext cx="304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4" name="Text Box 19"/>
          <p:cNvSpPr txBox="1">
            <a:spLocks noChangeArrowheads="1"/>
          </p:cNvSpPr>
          <p:nvPr/>
        </p:nvSpPr>
        <p:spPr bwMode="auto">
          <a:xfrm>
            <a:off x="6858000" y="2514600"/>
            <a:ext cx="1616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/>
              <a:t>Closed</a:t>
            </a:r>
          </a:p>
        </p:txBody>
      </p:sp>
      <p:sp>
        <p:nvSpPr>
          <p:cNvPr id="7185" name="Text Box 20"/>
          <p:cNvSpPr txBox="1">
            <a:spLocks noChangeArrowheads="1"/>
          </p:cNvSpPr>
          <p:nvPr/>
        </p:nvSpPr>
        <p:spPr bwMode="auto">
          <a:xfrm>
            <a:off x="7696200" y="5105400"/>
            <a:ext cx="735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000"/>
              <a:t>Open</a:t>
            </a:r>
          </a:p>
        </p:txBody>
      </p:sp>
      <p:sp>
        <p:nvSpPr>
          <p:cNvPr id="7186" name="Text Box 21"/>
          <p:cNvSpPr txBox="1">
            <a:spLocks noChangeArrowheads="1"/>
          </p:cNvSpPr>
          <p:nvPr/>
        </p:nvSpPr>
        <p:spPr bwMode="auto">
          <a:xfrm>
            <a:off x="838200" y="5791200"/>
            <a:ext cx="4978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3">
              <a:lnSpc>
                <a:spcPct val="90000"/>
              </a:lnSpc>
              <a:buFontTx/>
              <a:buChar char="•"/>
            </a:pPr>
            <a:r>
              <a:rPr lang="en-US" altLang="en-US" sz="2000"/>
              <a:t>- this requires searching through the list of </a:t>
            </a:r>
          </a:p>
          <a:p>
            <a:pPr lvl="3">
              <a:lnSpc>
                <a:spcPct val="90000"/>
              </a:lnSpc>
            </a:pPr>
            <a:r>
              <a:rPr lang="en-US" altLang="en-US" sz="2000"/>
              <a:t>   Open nodes, or using a priority queue</a:t>
            </a:r>
          </a:p>
        </p:txBody>
      </p:sp>
      <p:sp>
        <p:nvSpPr>
          <p:cNvPr id="7187" name="TextBox 20"/>
          <p:cNvSpPr txBox="1">
            <a:spLocks noChangeArrowheads="1"/>
          </p:cNvSpPr>
          <p:nvPr/>
        </p:nvSpPr>
        <p:spPr bwMode="auto">
          <a:xfrm>
            <a:off x="6324600" y="914400"/>
            <a:ext cx="269875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/>
              <a:t>Below, after exploring A’s </a:t>
            </a:r>
          </a:p>
          <a:p>
            <a:r>
              <a:rPr lang="en-US" altLang="en-US" sz="1800"/>
              <a:t>children, we select D.  But </a:t>
            </a:r>
          </a:p>
          <a:p>
            <a:r>
              <a:rPr lang="en-US" altLang="en-US" sz="1800"/>
              <a:t>E and F are not better than </a:t>
            </a:r>
          </a:p>
          <a:p>
            <a:r>
              <a:rPr lang="en-US" altLang="en-US" sz="1800"/>
              <a:t>B, so next we select B, </a:t>
            </a:r>
          </a:p>
          <a:p>
            <a:r>
              <a:rPr lang="en-US" altLang="en-US" sz="1800"/>
              <a:t>followed by G.  </a:t>
            </a:r>
          </a:p>
        </p:txBody>
      </p:sp>
      <p:sp>
        <p:nvSpPr>
          <p:cNvPr id="7188" name="TextBox 21"/>
          <p:cNvSpPr txBox="1">
            <a:spLocks noChangeArrowheads="1"/>
          </p:cNvSpPr>
          <p:nvPr/>
        </p:nvSpPr>
        <p:spPr bwMode="auto">
          <a:xfrm>
            <a:off x="6172200" y="5943600"/>
            <a:ext cx="26638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/>
              <a:t>Now, our possible choices </a:t>
            </a:r>
          </a:p>
          <a:p>
            <a:r>
              <a:rPr lang="en-US" altLang="en-US" sz="1800"/>
              <a:t>are I, J, H, E and F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6469063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>
          <a:xfrm>
            <a:off x="6553200" y="1066800"/>
            <a:ext cx="2438400" cy="1143000"/>
          </a:xfrm>
        </p:spPr>
        <p:txBody>
          <a:bodyPr/>
          <a:lstStyle/>
          <a:p>
            <a:r>
              <a:rPr lang="en-US" altLang="en-US" sz="4000" smtClean="0"/>
              <a:t>Best-First Search Algorithm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5638800" y="990600"/>
            <a:ext cx="2438400" cy="1143000"/>
          </a:xfrm>
        </p:spPr>
        <p:txBody>
          <a:bodyPr/>
          <a:lstStyle/>
          <a:p>
            <a:r>
              <a:rPr lang="en-US" altLang="en-US" sz="4000" smtClean="0"/>
              <a:t>Best-first Search Example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"/>
            <a:ext cx="4810125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2" descr="pg129_nl.pct                                                   0002692FMacintosh HD                   ABA78158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056063"/>
            <a:ext cx="7620000" cy="269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1143000"/>
          </a:xfrm>
        </p:spPr>
        <p:txBody>
          <a:bodyPr/>
          <a:lstStyle/>
          <a:p>
            <a:r>
              <a:rPr lang="en-US" altLang="en-US" smtClean="0"/>
              <a:t>Heuristic Search and Cost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7630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smtClean="0"/>
              <a:t>Consider in any search problem there are several different considerations regarding how good a solution is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does it solve the problem adequately?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how much time does it take to find the solution (computational cost)?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how much effort does the solution take?  (practical cost)</a:t>
            </a:r>
          </a:p>
          <a:p>
            <a:pPr lvl="2">
              <a:lnSpc>
                <a:spcPct val="80000"/>
              </a:lnSpc>
            </a:pPr>
            <a:r>
              <a:rPr lang="en-US" altLang="en-US" sz="1800" smtClean="0"/>
              <a:t>notice that the second and third considerations may be the same, but not always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It will often be the case that we want to factor in the length of the path of our search as part of our selection strategy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we enhance our selection mechanism from finding the highest heuristic value to finding the best value f(n) = g(n) + h(n)</a:t>
            </a:r>
          </a:p>
          <a:p>
            <a:pPr lvl="2">
              <a:lnSpc>
                <a:spcPct val="80000"/>
              </a:lnSpc>
            </a:pPr>
            <a:r>
              <a:rPr lang="en-US" altLang="en-US" sz="1800" smtClean="0"/>
              <a:t>f(n) – cost of selecting state n</a:t>
            </a:r>
          </a:p>
          <a:p>
            <a:pPr lvl="2">
              <a:lnSpc>
                <a:spcPct val="80000"/>
              </a:lnSpc>
            </a:pPr>
            <a:r>
              <a:rPr lang="en-US" altLang="en-US" sz="1800" smtClean="0"/>
              <a:t>g(n) – cost of reaching state n from the start state</a:t>
            </a:r>
          </a:p>
          <a:p>
            <a:pPr lvl="2">
              <a:lnSpc>
                <a:spcPct val="80000"/>
              </a:lnSpc>
            </a:pPr>
            <a:r>
              <a:rPr lang="en-US" altLang="en-US" sz="1800" smtClean="0"/>
              <a:t>h(n) – heuristic value for state n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if we use this revised selection mechanism in our best-first search algorithm, it is called the the A Algorithm</a:t>
            </a:r>
          </a:p>
          <a:p>
            <a:pPr>
              <a:lnSpc>
                <a:spcPct val="80000"/>
              </a:lnSpc>
            </a:pPr>
            <a:r>
              <a:rPr lang="en-US" altLang="en-US" sz="2400" smtClean="0"/>
              <a:t>Since we want to minimize f(n), we will change our heuristic functions to give smaller values for better states </a:t>
            </a:r>
          </a:p>
          <a:p>
            <a:pPr lvl="1">
              <a:lnSpc>
                <a:spcPct val="80000"/>
              </a:lnSpc>
            </a:pPr>
            <a:r>
              <a:rPr lang="en-US" altLang="en-US" sz="2000" smtClean="0"/>
              <a:t>some of our previous functions gave higher scores for better states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1473</TotalTime>
  <Pages>9</Pages>
  <Words>1406</Words>
  <Application>Microsoft Office PowerPoint</Application>
  <PresentationFormat>On-screen Show (4:3)</PresentationFormat>
  <Paragraphs>138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Times New Roman</vt:lpstr>
      <vt:lpstr>Arial</vt:lpstr>
      <vt:lpstr>Wingdings</vt:lpstr>
      <vt:lpstr>Blank Presentation</vt:lpstr>
      <vt:lpstr>Heuristic Search</vt:lpstr>
      <vt:lpstr>Example Heuristic Function</vt:lpstr>
      <vt:lpstr>Example Heuristics:  8 Puzzle</vt:lpstr>
      <vt:lpstr>Hill Climbing</vt:lpstr>
      <vt:lpstr>Variations of Hill Climbing</vt:lpstr>
      <vt:lpstr>Best-first search</vt:lpstr>
      <vt:lpstr>Best-First Search Algorithm</vt:lpstr>
      <vt:lpstr>Best-first Search Example</vt:lpstr>
      <vt:lpstr>Heuristic Search and Cost</vt:lpstr>
      <vt:lpstr>Example:  8 Puzzle Redux</vt:lpstr>
      <vt:lpstr>Other Factors in Heuristic Search</vt:lpstr>
      <vt:lpstr>Constraint Satisfaction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Heuristic Search</dc:title>
  <dc:creator>Authorized Gateway Customer</dc:creator>
  <cp:lastModifiedBy>Administrator</cp:lastModifiedBy>
  <cp:revision>16</cp:revision>
  <cp:lastPrinted>1998-05-07T19:43:56Z</cp:lastPrinted>
  <dcterms:created xsi:type="dcterms:W3CDTF">1996-12-12T13:25:46Z</dcterms:created>
  <dcterms:modified xsi:type="dcterms:W3CDTF">2015-08-03T14:06:23Z</dcterms:modified>
</cp:coreProperties>
</file>