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263" r:id="rId3"/>
    <p:sldId id="279" r:id="rId4"/>
    <p:sldId id="264" r:id="rId5"/>
    <p:sldId id="265" r:id="rId6"/>
    <p:sldId id="268" r:id="rId7"/>
    <p:sldId id="266" r:id="rId8"/>
    <p:sldId id="267" r:id="rId9"/>
    <p:sldId id="278" r:id="rId10"/>
    <p:sldId id="269" r:id="rId11"/>
    <p:sldId id="270" r:id="rId12"/>
    <p:sldId id="271" r:id="rId13"/>
    <p:sldId id="272" r:id="rId14"/>
    <p:sldId id="273" r:id="rId15"/>
    <p:sldId id="274" r:id="rId16"/>
    <p:sldId id="275" r:id="rId17"/>
    <p:sldId id="277" r:id="rId18"/>
    <p:sldId id="281" r:id="rId19"/>
    <p:sldId id="282" r:id="rId20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747E7"/>
    <a:srgbClr val="FFE1E1"/>
    <a:srgbClr val="F13DF1"/>
    <a:srgbClr val="FF6565"/>
    <a:srgbClr val="F793F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70" d="100"/>
          <a:sy n="70" d="100"/>
        </p:scale>
        <p:origin x="1746" y="4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B01AB0-000E-4350-807E-1D4F24E25EA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80162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74E86F-D7E1-437F-9D99-10BF53F728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4102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A20620-0915-4CE3-B45E-0DCAE10E909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32179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7EBF59-FEAD-45FA-95C9-A1FD08E8004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32519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BBD408-E255-4C22-B24A-3E3A128E9ED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70032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9D7717-DAC2-4EC1-AEE9-B75C114E2EF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70268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3BBF05-EB2E-4DBB-BEAD-FC2966CC5E4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74252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4F3D00-2C6F-4A85-862F-0A453B1C2A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95080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8B4D9E-94C9-4B5D-9FF3-99A13EB5151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62952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66586D-6B05-4A60-AD38-8EFF3FFED7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29179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8F327D-837C-4564-BBFC-930BF8A4062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24416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9747E7"/>
            </a:gs>
            <a:gs pos="50000">
              <a:srgbClr val="FFE1E1"/>
            </a:gs>
            <a:gs pos="100000">
              <a:srgbClr val="F13DF1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>
              <a:defRPr/>
            </a:pPr>
            <a:fld id="{9A8CCDA4-A755-4644-BC73-48C48030B46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pPr eaLnBrk="1" hangingPunct="1"/>
            <a:r>
              <a:rPr lang="en-US" altLang="en-US" smtClean="0"/>
              <a:t>Propositional Calculus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914400"/>
            <a:ext cx="8610600" cy="59436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en-US" sz="2800" dirty="0" smtClean="0"/>
              <a:t>Composed of symbols 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400" dirty="0" smtClean="0"/>
              <a:t>P – some true statement</a:t>
            </a:r>
          </a:p>
          <a:p>
            <a:pPr lvl="2" eaLnBrk="1" hangingPunct="1">
              <a:lnSpc>
                <a:spcPct val="80000"/>
              </a:lnSpc>
            </a:pPr>
            <a:r>
              <a:rPr lang="en-US" altLang="en-US" sz="2000" dirty="0" smtClean="0"/>
              <a:t>P might represent something like “It is Monday” or “the car is red”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800" dirty="0" smtClean="0"/>
              <a:t>And sentences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400" dirty="0" smtClean="0"/>
              <a:t>a sentence is a symbol or a combination of symbols and connectives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800" dirty="0" smtClean="0"/>
              <a:t>Connectives are AND, OR, NOT, </a:t>
            </a:r>
            <a:r>
              <a:rPr lang="en-US" altLang="en-US" sz="2800" dirty="0" smtClean="0">
                <a:sym typeface="Wingdings" pitchFamily="2" charset="2"/>
              </a:rPr>
              <a:t> (implication) and </a:t>
            </a:r>
            <a:r>
              <a:rPr lang="en-US" altLang="en-US" sz="2800" dirty="0" smtClean="0">
                <a:latin typeface="MS Reference Specialty" pitchFamily="2" charset="2"/>
                <a:sym typeface="Wingdings" pitchFamily="2" charset="2"/>
              </a:rPr>
              <a:t>:</a:t>
            </a:r>
            <a:r>
              <a:rPr lang="en-US" altLang="en-US" sz="2800" dirty="0" smtClean="0">
                <a:sym typeface="Wingdings" pitchFamily="2" charset="2"/>
              </a:rPr>
              <a:t> (equivalence)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400" dirty="0" smtClean="0">
                <a:sym typeface="Wingdings" pitchFamily="2" charset="2"/>
              </a:rPr>
              <a:t>sentences can also contain ( ) and [ ] to denote order of operator precedence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400" dirty="0" smtClean="0">
                <a:sym typeface="Wingdings" pitchFamily="2" charset="2"/>
              </a:rPr>
              <a:t>sentences can also contain truth symbols (the words true and false)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800" dirty="0" smtClean="0">
                <a:sym typeface="Wingdings" pitchFamily="2" charset="2"/>
              </a:rPr>
              <a:t>A legal sentence is called a well-formed sentence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400" dirty="0" smtClean="0">
                <a:sym typeface="Wingdings" pitchFamily="2" charset="2"/>
              </a:rPr>
              <a:t>see page 46 for some definitions and page 47 for some examples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800" dirty="0" smtClean="0"/>
              <a:t>All legal sentences will evaluate to true or false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-228600"/>
            <a:ext cx="8229600" cy="1143000"/>
          </a:xfrm>
        </p:spPr>
        <p:txBody>
          <a:bodyPr/>
          <a:lstStyle/>
          <a:p>
            <a:pPr eaLnBrk="1" hangingPunct="1"/>
            <a:r>
              <a:rPr lang="en-US" altLang="en-US" smtClean="0"/>
              <a:t>Blocks World Example</a:t>
            </a:r>
          </a:p>
        </p:txBody>
      </p:sp>
      <p:pic>
        <p:nvPicPr>
          <p:cNvPr id="15363" name="Picture 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762000"/>
            <a:ext cx="5438775" cy="4591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364" name="Text Box 5"/>
          <p:cNvSpPr txBox="1">
            <a:spLocks noChangeArrowheads="1"/>
          </p:cNvSpPr>
          <p:nvPr/>
        </p:nvSpPr>
        <p:spPr bwMode="auto">
          <a:xfrm>
            <a:off x="5715000" y="959108"/>
            <a:ext cx="3421129" cy="48320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altLang="en-US" sz="2200" dirty="0"/>
              <a:t>We further define rules for</a:t>
            </a:r>
          </a:p>
          <a:p>
            <a:pPr eaLnBrk="1" hangingPunct="1"/>
            <a:r>
              <a:rPr lang="en-US" altLang="en-US" sz="2200" dirty="0"/>
              <a:t>clear, stack, </a:t>
            </a:r>
            <a:r>
              <a:rPr lang="en-US" altLang="en-US" sz="2200" dirty="0" err="1"/>
              <a:t>pick_up</a:t>
            </a:r>
            <a:r>
              <a:rPr lang="en-US" altLang="en-US" sz="2200" dirty="0"/>
              <a:t>,</a:t>
            </a:r>
          </a:p>
          <a:p>
            <a:pPr eaLnBrk="1" hangingPunct="1"/>
            <a:r>
              <a:rPr lang="en-US" altLang="en-US" sz="2200" dirty="0" err="1"/>
              <a:t>put_down</a:t>
            </a:r>
            <a:r>
              <a:rPr lang="en-US" altLang="en-US" sz="2200" dirty="0"/>
              <a:t> and </a:t>
            </a:r>
            <a:r>
              <a:rPr lang="en-US" altLang="en-US" sz="2200" dirty="0" err="1"/>
              <a:t>hand_empty</a:t>
            </a:r>
            <a:endParaRPr lang="en-US" altLang="en-US" sz="2200" dirty="0"/>
          </a:p>
          <a:p>
            <a:pPr eaLnBrk="1" hangingPunct="1"/>
            <a:endParaRPr lang="en-US" altLang="en-US" sz="2200" dirty="0"/>
          </a:p>
          <a:p>
            <a:pPr eaLnBrk="1" hangingPunct="1"/>
            <a:r>
              <a:rPr lang="en-US" altLang="en-US" sz="2200" dirty="0"/>
              <a:t>For instance:</a:t>
            </a:r>
          </a:p>
          <a:p>
            <a:pPr eaLnBrk="1" hangingPunct="1"/>
            <a:r>
              <a:rPr lang="en-US" altLang="en-US" sz="2200" dirty="0"/>
              <a:t>   for all X, if(</a:t>
            </a:r>
            <a:r>
              <a:rPr lang="en-US" altLang="en-US" sz="2200" dirty="0" err="1"/>
              <a:t>ontable</a:t>
            </a:r>
            <a:r>
              <a:rPr lang="en-US" altLang="en-US" sz="2200" dirty="0"/>
              <a:t>(X)</a:t>
            </a:r>
          </a:p>
          <a:p>
            <a:pPr eaLnBrk="1" hangingPunct="1"/>
            <a:r>
              <a:rPr lang="en-US" altLang="en-US" sz="2200" dirty="0"/>
              <a:t>	OR on(X, Y)</a:t>
            </a:r>
          </a:p>
          <a:p>
            <a:pPr eaLnBrk="1" hangingPunct="1"/>
            <a:r>
              <a:rPr lang="en-US" altLang="en-US" sz="2200" dirty="0"/>
              <a:t>	</a:t>
            </a:r>
            <a:r>
              <a:rPr lang="en-US" altLang="en-US" sz="2200" dirty="0">
                <a:sym typeface="Wingdings" pitchFamily="2" charset="2"/>
              </a:rPr>
              <a:t> </a:t>
            </a:r>
            <a:r>
              <a:rPr lang="en-US" altLang="en-US" sz="2200" dirty="0" err="1">
                <a:sym typeface="Wingdings" pitchFamily="2" charset="2"/>
              </a:rPr>
              <a:t>hand_empty</a:t>
            </a:r>
            <a:endParaRPr lang="en-US" altLang="en-US" sz="2200" dirty="0">
              <a:sym typeface="Wingdings" pitchFamily="2" charset="2"/>
            </a:endParaRPr>
          </a:p>
          <a:p>
            <a:pPr eaLnBrk="1" hangingPunct="1"/>
            <a:r>
              <a:rPr lang="en-US" altLang="en-US" sz="2200" dirty="0">
                <a:sym typeface="Wingdings" pitchFamily="2" charset="2"/>
              </a:rPr>
              <a:t>That is, the hand is empty</a:t>
            </a:r>
          </a:p>
          <a:p>
            <a:pPr eaLnBrk="1" hangingPunct="1"/>
            <a:r>
              <a:rPr lang="en-US" altLang="en-US" sz="2200" dirty="0">
                <a:sym typeface="Wingdings" pitchFamily="2" charset="2"/>
              </a:rPr>
              <a:t>if every block is either on</a:t>
            </a:r>
          </a:p>
          <a:p>
            <a:pPr eaLnBrk="1" hangingPunct="1"/>
            <a:r>
              <a:rPr lang="en-US" altLang="en-US" sz="2200" dirty="0">
                <a:sym typeface="Wingdings" pitchFamily="2" charset="2"/>
              </a:rPr>
              <a:t>the table or on another block</a:t>
            </a:r>
          </a:p>
          <a:p>
            <a:pPr eaLnBrk="1" hangingPunct="1"/>
            <a:endParaRPr lang="en-US" altLang="en-US" sz="2200" dirty="0">
              <a:sym typeface="Wingdings" pitchFamily="2" charset="2"/>
            </a:endParaRPr>
          </a:p>
          <a:p>
            <a:pPr eaLnBrk="1" hangingPunct="1"/>
            <a:r>
              <a:rPr lang="en-US" altLang="en-US" sz="2200" dirty="0">
                <a:sym typeface="Wingdings" pitchFamily="2" charset="2"/>
              </a:rPr>
              <a:t>See the textbook for the</a:t>
            </a:r>
          </a:p>
          <a:p>
            <a:pPr eaLnBrk="1" hangingPunct="1"/>
            <a:r>
              <a:rPr lang="en-US" altLang="en-US" sz="2200" dirty="0">
                <a:sym typeface="Wingdings" pitchFamily="2" charset="2"/>
              </a:rPr>
              <a:t>clear and stack rules</a:t>
            </a:r>
            <a:endParaRPr lang="en-US" altLang="en-US" sz="2200" dirty="0"/>
          </a:p>
        </p:txBody>
      </p:sp>
      <p:sp>
        <p:nvSpPr>
          <p:cNvPr id="15365" name="Text Box 6"/>
          <p:cNvSpPr txBox="1">
            <a:spLocks noChangeArrowheads="1"/>
          </p:cNvSpPr>
          <p:nvPr/>
        </p:nvSpPr>
        <p:spPr bwMode="auto">
          <a:xfrm>
            <a:off x="304800" y="5638800"/>
            <a:ext cx="6843540" cy="11079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altLang="en-US" sz="2200" dirty="0"/>
              <a:t>Our “</a:t>
            </a:r>
            <a:r>
              <a:rPr lang="en-US" altLang="en-US" sz="2200" dirty="0" err="1"/>
              <a:t>pick_up</a:t>
            </a:r>
            <a:r>
              <a:rPr lang="en-US" altLang="en-US" sz="2200" dirty="0"/>
              <a:t>” rule might be stated as</a:t>
            </a:r>
          </a:p>
          <a:p>
            <a:pPr eaLnBrk="1" hangingPunct="1"/>
            <a:r>
              <a:rPr lang="en-US" altLang="en-US" sz="2200" dirty="0"/>
              <a:t>    if(</a:t>
            </a:r>
            <a:r>
              <a:rPr lang="en-US" altLang="en-US" sz="2200" dirty="0" err="1"/>
              <a:t>hand_empty</a:t>
            </a:r>
            <a:r>
              <a:rPr lang="en-US" altLang="en-US" sz="2200" dirty="0"/>
              <a:t> &amp; clear(X) </a:t>
            </a:r>
            <a:r>
              <a:rPr lang="en-US" altLang="en-US" sz="2200" dirty="0">
                <a:sym typeface="Wingdings" pitchFamily="2" charset="2"/>
              </a:rPr>
              <a:t> </a:t>
            </a:r>
            <a:r>
              <a:rPr lang="en-US" altLang="en-US" sz="2200" dirty="0" err="1">
                <a:sym typeface="Wingdings" pitchFamily="2" charset="2"/>
              </a:rPr>
              <a:t>pick_up</a:t>
            </a:r>
            <a:r>
              <a:rPr lang="en-US" altLang="en-US" sz="2200" dirty="0">
                <a:sym typeface="Wingdings" pitchFamily="2" charset="2"/>
              </a:rPr>
              <a:t>(X)</a:t>
            </a:r>
          </a:p>
          <a:p>
            <a:pPr eaLnBrk="1" hangingPunct="1"/>
            <a:r>
              <a:rPr lang="en-US" altLang="en-US" sz="2200" dirty="0">
                <a:sym typeface="Wingdings" pitchFamily="2" charset="2"/>
              </a:rPr>
              <a:t>Given the above knowledge, we could pick up either c or b</a:t>
            </a:r>
            <a:endParaRPr lang="en-US" altLang="en-US" sz="2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pPr eaLnBrk="1" hangingPunct="1"/>
            <a:r>
              <a:rPr lang="en-US" altLang="en-US" smtClean="0"/>
              <a:t>Reasoning with Predicate Calculus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914400"/>
            <a:ext cx="8686800" cy="5715000"/>
          </a:xfrm>
        </p:spPr>
        <p:txBody>
          <a:bodyPr/>
          <a:lstStyle/>
          <a:p>
            <a:pPr eaLnBrk="1" hangingPunct="1"/>
            <a:r>
              <a:rPr lang="en-US" altLang="en-US" smtClean="0"/>
              <a:t>In general, there are two ways to reason given a predicate calculus representation</a:t>
            </a:r>
          </a:p>
          <a:p>
            <a:pPr lvl="1" eaLnBrk="1" hangingPunct="1"/>
            <a:r>
              <a:rPr lang="en-US" altLang="en-US" smtClean="0"/>
              <a:t>Modus Ponens</a:t>
            </a:r>
          </a:p>
          <a:p>
            <a:pPr lvl="2" eaLnBrk="1" hangingPunct="1"/>
            <a:r>
              <a:rPr lang="en-US" altLang="en-US" smtClean="0"/>
              <a:t>starting with known items that are true, use implication rules in a left-to-right manner to conclude new true terms</a:t>
            </a:r>
          </a:p>
          <a:p>
            <a:pPr lvl="3" eaLnBrk="1" hangingPunct="1"/>
            <a:r>
              <a:rPr lang="en-US" altLang="en-US" smtClean="0"/>
              <a:t>match left hand sides with known items and conclude whats on the right hand side</a:t>
            </a:r>
          </a:p>
          <a:p>
            <a:pPr lvl="2" eaLnBrk="1" hangingPunct="1"/>
            <a:r>
              <a:rPr lang="en-US" altLang="en-US" smtClean="0"/>
              <a:t>this left-to-right approach is known as form of forward chaining</a:t>
            </a:r>
          </a:p>
          <a:p>
            <a:pPr lvl="1" eaLnBrk="1" hangingPunct="1"/>
            <a:r>
              <a:rPr lang="en-US" altLang="en-US" smtClean="0"/>
              <a:t>Modus Tollens</a:t>
            </a:r>
          </a:p>
          <a:p>
            <a:pPr lvl="2" eaLnBrk="1" hangingPunct="1"/>
            <a:r>
              <a:rPr lang="en-US" altLang="en-US" smtClean="0"/>
              <a:t>starting with known items that are false, use implication rules in a right-to-left manner to conclude new false terms</a:t>
            </a:r>
          </a:p>
          <a:p>
            <a:pPr lvl="3" eaLnBrk="1" hangingPunct="1"/>
            <a:r>
              <a:rPr lang="en-US" altLang="en-US" smtClean="0"/>
              <a:t>this is known as backward chaining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pPr eaLnBrk="1" hangingPunct="1"/>
            <a:r>
              <a:rPr lang="en-US" altLang="en-US" smtClean="0"/>
              <a:t>Unification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066800"/>
            <a:ext cx="8686800" cy="54864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en-US" sz="2800" smtClean="0"/>
              <a:t>Lets consider an example of Modus Ponens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400" smtClean="0"/>
              <a:t>we know that “all men are mortal” and we know that “Frank Zappa is a man”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400" smtClean="0"/>
              <a:t> </a:t>
            </a:r>
            <a:r>
              <a:rPr lang="en-US" altLang="en-US" sz="2400" smtClean="0">
                <a:latin typeface="Symbol" pitchFamily="18" charset="2"/>
              </a:rPr>
              <a:t>"</a:t>
            </a:r>
            <a:r>
              <a:rPr lang="en-US" altLang="en-US" sz="2400" smtClean="0"/>
              <a:t> X: man(X) </a:t>
            </a:r>
            <a:r>
              <a:rPr lang="en-US" altLang="en-US" sz="2400" smtClean="0">
                <a:sym typeface="Wingdings" pitchFamily="2" charset="2"/>
              </a:rPr>
              <a:t> mortal(X).</a:t>
            </a:r>
          </a:p>
          <a:p>
            <a:pPr lvl="2" eaLnBrk="1" hangingPunct="1">
              <a:lnSpc>
                <a:spcPct val="80000"/>
              </a:lnSpc>
            </a:pPr>
            <a:r>
              <a:rPr lang="en-US" altLang="en-US" sz="2000" smtClean="0">
                <a:sym typeface="Wingdings" pitchFamily="2" charset="2"/>
              </a:rPr>
              <a:t>man(frank_zappa).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400" smtClean="0">
                <a:sym typeface="Wingdings" pitchFamily="2" charset="2"/>
              </a:rPr>
              <a:t>can we conclude mortal(frank_zappa)?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400" smtClean="0">
                <a:sym typeface="Wingdings" pitchFamily="2" charset="2"/>
              </a:rPr>
              <a:t>Modus Ponens seems to apply but man(X) is not the same as man(frank_zappa) so we cannot apply Modus Ponens yet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800" smtClean="0">
                <a:sym typeface="Wingdings" pitchFamily="2" charset="2"/>
              </a:rPr>
              <a:t>First, we must unify the variable X to a specific instance (symbol constant), frank_zappa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800" smtClean="0">
                <a:sym typeface="Wingdings" pitchFamily="2" charset="2"/>
              </a:rPr>
              <a:t>Now, mortal(frank_zappa) follows and we can conclude this as being true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400" smtClean="0">
                <a:sym typeface="Wingdings" pitchFamily="2" charset="2"/>
              </a:rPr>
              <a:t>unifications are often denoted formally with the notation {X/frank_zappa} and can be thought of as bindings, much like variables are bound to values at run-time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-76200"/>
            <a:ext cx="8229600" cy="1143000"/>
          </a:xfrm>
        </p:spPr>
        <p:txBody>
          <a:bodyPr/>
          <a:lstStyle/>
          <a:p>
            <a:pPr eaLnBrk="1" hangingPunct="1"/>
            <a:r>
              <a:rPr lang="en-US" altLang="en-US" dirty="0" smtClean="0"/>
              <a:t>Other Techniques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838200"/>
            <a:ext cx="8915400" cy="6019800"/>
          </a:xfrm>
        </p:spPr>
        <p:txBody>
          <a:bodyPr>
            <a:normAutofit fontScale="92500" lnSpcReduction="10000"/>
          </a:bodyPr>
          <a:lstStyle/>
          <a:p>
            <a:pPr eaLnBrk="1" hangingPunct="1">
              <a:lnSpc>
                <a:spcPct val="90000"/>
              </a:lnSpc>
            </a:pPr>
            <a:r>
              <a:rPr lang="en-US" altLang="en-US" sz="2800" dirty="0" smtClean="0"/>
              <a:t>If we know X AND Y is true, we can conclude X is true, </a:t>
            </a:r>
            <a:r>
              <a:rPr lang="en-US" altLang="en-US" sz="2800" dirty="0" smtClean="0"/>
              <a:t>and </a:t>
            </a:r>
            <a:r>
              <a:rPr lang="en-US" altLang="en-US" sz="2800" dirty="0" smtClean="0"/>
              <a:t>we can conclude Y is true (or both</a:t>
            </a:r>
            <a:r>
              <a:rPr lang="en-US" altLang="en-US" sz="2800" dirty="0" smtClean="0"/>
              <a:t>)</a:t>
            </a:r>
            <a:endParaRPr lang="en-US" altLang="en-US" sz="2800" dirty="0" smtClean="0"/>
          </a:p>
          <a:p>
            <a:pPr lvl="1" eaLnBrk="1" hangingPunct="1">
              <a:lnSpc>
                <a:spcPct val="90000"/>
              </a:lnSpc>
            </a:pPr>
            <a:r>
              <a:rPr lang="en-US" altLang="en-US" sz="2400" dirty="0" smtClean="0"/>
              <a:t>this is known as elimination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 dirty="0" smtClean="0"/>
              <a:t>If we know X is true, and we know Y is true, then we can conclude X AND Y is true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 dirty="0" smtClean="0"/>
              <a:t>this is known as introduction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 dirty="0" smtClean="0"/>
              <a:t>If we know </a:t>
            </a:r>
            <a:r>
              <a:rPr lang="en-US" altLang="en-US" sz="2800" dirty="0" smtClean="0">
                <a:latin typeface="Symbol" pitchFamily="18" charset="2"/>
              </a:rPr>
              <a:t>"</a:t>
            </a:r>
            <a:r>
              <a:rPr lang="en-US" altLang="en-US" sz="2800" dirty="0" smtClean="0"/>
              <a:t> X: p(X) is true, then we can replace X with any known symbol constant and the result is true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 dirty="0" smtClean="0"/>
              <a:t>this is known as universal instantiation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 dirty="0" smtClean="0"/>
              <a:t>we need this to perform unification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 dirty="0" smtClean="0"/>
              <a:t>If we have an existential quantifier, we can replace it with a function that will return an appropriate value</a:t>
            </a:r>
          </a:p>
          <a:p>
            <a:pPr lvl="1" eaLnBrk="1" hangingPunct="1">
              <a:lnSpc>
                <a:spcPct val="90000"/>
              </a:lnSpc>
              <a:buFontTx/>
              <a:buChar char="–"/>
            </a:pPr>
            <a:r>
              <a:rPr lang="en-US" altLang="en-US" sz="2400" dirty="0"/>
              <a:t>this is known as </a:t>
            </a:r>
            <a:r>
              <a:rPr lang="en-US" altLang="en-US" sz="2400" dirty="0" err="1"/>
              <a:t>Skolemization</a:t>
            </a:r>
            <a:r>
              <a:rPr lang="en-US" altLang="en-US" sz="2400" dirty="0"/>
              <a:t> and requires a </a:t>
            </a:r>
            <a:r>
              <a:rPr lang="en-US" altLang="en-US" sz="2400" dirty="0" err="1"/>
              <a:t>skolem</a:t>
            </a:r>
            <a:r>
              <a:rPr lang="en-US" altLang="en-US" sz="2400" dirty="0"/>
              <a:t> function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 dirty="0" smtClean="0"/>
              <a:t>if we know </a:t>
            </a:r>
            <a:r>
              <a:rPr lang="en-US" altLang="en-US" sz="2400" dirty="0" smtClean="0">
                <a:latin typeface="Symbol" pitchFamily="18" charset="2"/>
              </a:rPr>
              <a:t>$ </a:t>
            </a:r>
            <a:r>
              <a:rPr lang="en-US" altLang="en-US" sz="2400" dirty="0" smtClean="0">
                <a:latin typeface="+mj-lt"/>
              </a:rPr>
              <a:t>X: father(X, bob</a:t>
            </a:r>
            <a:r>
              <a:rPr lang="en-US" altLang="en-US" sz="2400" dirty="0" smtClean="0">
                <a:latin typeface="+mj-lt"/>
              </a:rPr>
              <a:t>) and we have a </a:t>
            </a:r>
            <a:r>
              <a:rPr lang="en-US" altLang="en-US" sz="2400" dirty="0" err="1" smtClean="0">
                <a:latin typeface="+mj-lt"/>
              </a:rPr>
              <a:t>skolem</a:t>
            </a:r>
            <a:r>
              <a:rPr lang="en-US" altLang="en-US" sz="2400" dirty="0" smtClean="0">
                <a:latin typeface="+mj-lt"/>
              </a:rPr>
              <a:t> function </a:t>
            </a:r>
            <a:r>
              <a:rPr lang="en-US" altLang="en-US" sz="2400" dirty="0" err="1" smtClean="0">
                <a:latin typeface="+mj-lt"/>
              </a:rPr>
              <a:t>get_father</a:t>
            </a:r>
            <a:r>
              <a:rPr lang="en-US" altLang="en-US" sz="2400" dirty="0" smtClean="0">
                <a:latin typeface="+mj-lt"/>
              </a:rPr>
              <a:t>(X) which returns an instance that fulfills the function, and </a:t>
            </a:r>
            <a:r>
              <a:rPr lang="en-US" altLang="en-US" sz="2400" dirty="0" smtClean="0">
                <a:latin typeface="+mj-lt"/>
              </a:rPr>
              <a:t>we know father(</a:t>
            </a:r>
            <a:r>
              <a:rPr lang="en-US" altLang="en-US" sz="2400" dirty="0" err="1" smtClean="0">
                <a:latin typeface="+mj-lt"/>
              </a:rPr>
              <a:t>jim</a:t>
            </a:r>
            <a:r>
              <a:rPr lang="en-US" altLang="en-US" sz="2400" dirty="0" smtClean="0">
                <a:latin typeface="+mj-lt"/>
              </a:rPr>
              <a:t>, bob) then we </a:t>
            </a:r>
            <a:r>
              <a:rPr lang="en-US" altLang="en-US" sz="2400" dirty="0" smtClean="0">
                <a:latin typeface="+mj-lt"/>
              </a:rPr>
              <a:t>can generate X using </a:t>
            </a:r>
            <a:r>
              <a:rPr lang="en-US" altLang="en-US" sz="2400" dirty="0" err="1" smtClean="0">
                <a:latin typeface="+mj-lt"/>
              </a:rPr>
              <a:t>get_father</a:t>
            </a:r>
            <a:r>
              <a:rPr lang="en-US" altLang="en-US" sz="2400" dirty="0" smtClean="0">
                <a:latin typeface="+mj-lt"/>
              </a:rPr>
              <a:t>(bob)</a:t>
            </a:r>
            <a:endParaRPr lang="en-US" altLang="en-US" sz="2400" dirty="0" smtClean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pPr eaLnBrk="1" hangingPunct="1"/>
            <a:r>
              <a:rPr lang="en-US" altLang="en-US" smtClean="0"/>
              <a:t>Predicate Calculus and Complexity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914400"/>
            <a:ext cx="8610600" cy="56388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en-US" sz="2800" smtClean="0"/>
              <a:t>Problem solving with predicate calculus is relatively simple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400" smtClean="0"/>
              <a:t>codify what you know into predicates and implications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400" smtClean="0"/>
              <a:t>use forward (or backward) chaining and unification to prove new things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800" smtClean="0"/>
              <a:t>Unfortunately, this approach is computationally complex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400" smtClean="0"/>
              <a:t>how do you select an implication to try?  </a:t>
            </a:r>
          </a:p>
          <a:p>
            <a:pPr lvl="2" eaLnBrk="1" hangingPunct="1">
              <a:lnSpc>
                <a:spcPct val="80000"/>
              </a:lnSpc>
            </a:pPr>
            <a:r>
              <a:rPr lang="en-US" altLang="en-US" sz="2000" smtClean="0"/>
              <a:t>if you know hundreds of things, you might try them all one at a time to see where it leads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400" smtClean="0"/>
              <a:t>how do you know what symbol constant to unify to a variable?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800" smtClean="0"/>
              <a:t>Assume you know n things with m variables (m is probably &lt; n) and there are k constants to unify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800" smtClean="0"/>
              <a:t>You might find that you have as many as 2</a:t>
            </a:r>
            <a:r>
              <a:rPr lang="en-US" altLang="en-US" sz="2800" baseline="30000" smtClean="0"/>
              <a:t>n*k</a:t>
            </a:r>
            <a:r>
              <a:rPr lang="en-US" altLang="en-US" sz="2800" smtClean="0"/>
              <a:t> different things to try when applying the previous techniques!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0"/>
            <a:ext cx="8229600" cy="1143000"/>
          </a:xfrm>
        </p:spPr>
        <p:txBody>
          <a:bodyPr/>
          <a:lstStyle/>
          <a:p>
            <a:pPr eaLnBrk="1" hangingPunct="1"/>
            <a:r>
              <a:rPr lang="en-US" altLang="en-US" dirty="0" smtClean="0"/>
              <a:t>Example:  Financial Advisor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066800"/>
            <a:ext cx="8686800" cy="55626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en-US" sz="2800" smtClean="0"/>
              <a:t>We use logic to advise a person on whether to invest in 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400" smtClean="0"/>
              <a:t>savings, stocks or a combination 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800" smtClean="0"/>
              <a:t>Based on the person’s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400" smtClean="0"/>
              <a:t>current savings and income level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800" smtClean="0"/>
              <a:t>We evaluate savings and income as adequate or inadequate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800" smtClean="0"/>
              <a:t>A rules is used to draw the conclusion of whether a person has adequate or inadequate income based on income, number of dependents 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400" smtClean="0"/>
              <a:t>you will see on the next slide how, when dealing with numbers, we need a function like “greater(X, Y)” which returns true if X &gt; Y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800" smtClean="0"/>
              <a:t>And a rule is used to determine whether to conclude that the person should invest in savings, stocks or a combination</a:t>
            </a:r>
          </a:p>
          <a:p>
            <a:pPr lvl="1" eaLnBrk="1" hangingPunct="1">
              <a:lnSpc>
                <a:spcPct val="80000"/>
              </a:lnSpc>
            </a:pPr>
            <a:endParaRPr lang="en-US" altLang="en-US" sz="2400" smtClean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6"/>
          <p:cNvSpPr>
            <a:spLocks noGrp="1" noChangeArrowheads="1"/>
          </p:cNvSpPr>
          <p:nvPr>
            <p:ph type="title"/>
          </p:nvPr>
        </p:nvSpPr>
        <p:spPr>
          <a:xfrm>
            <a:off x="381000" y="0"/>
            <a:ext cx="8229600" cy="1143000"/>
          </a:xfrm>
        </p:spPr>
        <p:txBody>
          <a:bodyPr/>
          <a:lstStyle/>
          <a:p>
            <a:pPr eaLnBrk="1" hangingPunct="1"/>
            <a:r>
              <a:rPr lang="en-US" altLang="en-US" dirty="0" smtClean="0"/>
              <a:t>Using a Data Driven Approach</a:t>
            </a:r>
          </a:p>
        </p:txBody>
      </p:sp>
      <p:pic>
        <p:nvPicPr>
          <p:cNvPr id="21507" name="Picture 2" descr="pg77_nl.pct                                                    00025CFBMacintosh HD                   ABA78158: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990600"/>
            <a:ext cx="8077200" cy="5810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508" name="Text Box 8"/>
          <p:cNvSpPr txBox="1">
            <a:spLocks noChangeArrowheads="1"/>
          </p:cNvSpPr>
          <p:nvPr/>
        </p:nvSpPr>
        <p:spPr bwMode="auto">
          <a:xfrm>
            <a:off x="5257800" y="5715000"/>
            <a:ext cx="3048000" cy="915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altLang="en-US"/>
              <a:t>#1-8 are our rules</a:t>
            </a:r>
          </a:p>
          <a:p>
            <a:pPr eaLnBrk="1" hangingPunct="1"/>
            <a:r>
              <a:rPr lang="en-US" altLang="en-US"/>
              <a:t>#9-11 is the knowledge for a particular person to evaluate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-228600"/>
            <a:ext cx="8229600" cy="1143000"/>
          </a:xfrm>
        </p:spPr>
        <p:txBody>
          <a:bodyPr/>
          <a:lstStyle/>
          <a:p>
            <a:pPr eaLnBrk="1" hangingPunct="1"/>
            <a:r>
              <a:rPr lang="en-US" altLang="en-US" dirty="0" smtClean="0"/>
              <a:t>Example Continued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685800"/>
            <a:ext cx="8610600" cy="61722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en-US" sz="2800" dirty="0" smtClean="0"/>
              <a:t>NOTE:  the previous figure is lacking the functions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400" dirty="0" err="1" smtClean="0"/>
              <a:t>minincome</a:t>
            </a:r>
            <a:r>
              <a:rPr lang="en-US" altLang="en-US" sz="2400" dirty="0" smtClean="0"/>
              <a:t>(X) = 15000 + (4000 * X)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400" dirty="0" err="1" smtClean="0"/>
              <a:t>minsavings</a:t>
            </a:r>
            <a:r>
              <a:rPr lang="en-US" altLang="en-US" sz="2400" dirty="0" smtClean="0"/>
              <a:t>(X) = 5000 * X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800" dirty="0" smtClean="0"/>
              <a:t>Now lets see what the Financial Advisor will conclude (recommend)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400" dirty="0" smtClean="0"/>
              <a:t>we plug in X = 3 for </a:t>
            </a:r>
            <a:r>
              <a:rPr lang="en-US" altLang="en-US" sz="2400" dirty="0" err="1" smtClean="0"/>
              <a:t>minincome</a:t>
            </a:r>
            <a:r>
              <a:rPr lang="en-US" altLang="en-US" sz="2400" dirty="0" smtClean="0"/>
              <a:t> which gives us 27000 and </a:t>
            </a:r>
            <a:r>
              <a:rPr lang="en-US" altLang="en-US" sz="2400" dirty="0" err="1" smtClean="0"/>
              <a:t>minsavings</a:t>
            </a:r>
            <a:r>
              <a:rPr lang="en-US" altLang="en-US" sz="2400" dirty="0" smtClean="0"/>
              <a:t> which gives us 15000 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400" dirty="0" smtClean="0"/>
              <a:t>rule 7 applies by unifying X to 25000 and Y to 27000 (we use rule 7 because ~greater(25000, </a:t>
            </a:r>
            <a:r>
              <a:rPr lang="en-US" altLang="en-US" sz="2400" dirty="0" err="1" smtClean="0"/>
              <a:t>minincome</a:t>
            </a:r>
            <a:r>
              <a:rPr lang="en-US" altLang="en-US" sz="2400" smtClean="0"/>
              <a:t>(3)) </a:t>
            </a:r>
            <a:r>
              <a:rPr lang="en-US" altLang="en-US" sz="2400" dirty="0" smtClean="0"/>
              <a:t>so we conclude income(inadequate)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400" dirty="0" smtClean="0"/>
              <a:t>rule 4 applies by unifying X to 22000 and Y to 15000 so we conclude savings(adequate)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400" dirty="0" smtClean="0"/>
              <a:t>rule 3 then applies so we conclude invest(combination) – this person should invest in both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800" dirty="0" smtClean="0"/>
              <a:t>Assume a person has 4 dependents, a steady income of $30,000 and $15,000 in savings, what should we conclude?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1143000"/>
          </a:xfrm>
        </p:spPr>
        <p:txBody>
          <a:bodyPr/>
          <a:lstStyle/>
          <a:p>
            <a:r>
              <a:rPr lang="en-US" altLang="en-US" smtClean="0"/>
              <a:t>Goal-driven Example:  Find Fred</a:t>
            </a:r>
          </a:p>
        </p:txBody>
      </p:sp>
      <p:pic>
        <p:nvPicPr>
          <p:cNvPr id="21507" name="Picture 2" descr="pg113_nl.pct                                                   000260AEMacintosh HD                   ABA78158: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1047750"/>
            <a:ext cx="7102475" cy="5505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-228600"/>
            <a:ext cx="7772400" cy="1143000"/>
          </a:xfrm>
        </p:spPr>
        <p:txBody>
          <a:bodyPr/>
          <a:lstStyle/>
          <a:p>
            <a:r>
              <a:rPr lang="en-US" altLang="en-US" smtClean="0"/>
              <a:t>Solution</a:t>
            </a:r>
          </a:p>
        </p:txBody>
      </p:sp>
      <p:pic>
        <p:nvPicPr>
          <p:cNvPr id="2253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2935288"/>
            <a:ext cx="7467600" cy="3922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532" name="Text Box 5"/>
          <p:cNvSpPr txBox="1">
            <a:spLocks noChangeArrowheads="1"/>
          </p:cNvSpPr>
          <p:nvPr/>
        </p:nvSpPr>
        <p:spPr bwMode="auto">
          <a:xfrm>
            <a:off x="304800" y="609600"/>
            <a:ext cx="8458200" cy="2530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88925" indent="-288925"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buFontTx/>
              <a:buChar char="•"/>
            </a:pPr>
            <a:r>
              <a:rPr lang="en-US" altLang="en-US" sz="2000" b="0"/>
              <a:t>We want to know location(fred, Y)</a:t>
            </a:r>
          </a:p>
          <a:p>
            <a:pPr>
              <a:buFontTx/>
              <a:buChar char="•"/>
            </a:pPr>
            <a:r>
              <a:rPr lang="en-US" altLang="en-US" sz="2000" b="0"/>
              <a:t>As a goal-driven problem, we start with this and find a rule that can conclude location(X, Y), which is rule 7, 8 or 9</a:t>
            </a:r>
          </a:p>
          <a:p>
            <a:pPr>
              <a:buFontTx/>
              <a:buChar char="•"/>
            </a:pPr>
            <a:r>
              <a:rPr lang="en-US" altLang="en-US" sz="2000" b="0"/>
              <a:t>Rule 8 will fail because we cannot prove warm(Saturday)</a:t>
            </a:r>
          </a:p>
          <a:p>
            <a:pPr>
              <a:buFontTx/>
              <a:buChar char="•"/>
            </a:pPr>
            <a:r>
              <a:rPr lang="en-US" altLang="en-US" sz="2000" b="0"/>
              <a:t>Rule 9 is applied since day(saturday) is true and ~warm(saturday) is true</a:t>
            </a:r>
          </a:p>
          <a:p>
            <a:pPr>
              <a:buFontTx/>
              <a:buChar char="•"/>
            </a:pPr>
            <a:r>
              <a:rPr lang="en-US" altLang="en-US" sz="2000" b="0"/>
              <a:t>Rule 9’s conclusion is that sam is in the museum</a:t>
            </a:r>
          </a:p>
          <a:p>
            <a:pPr>
              <a:buFontTx/>
              <a:buChar char="•"/>
            </a:pPr>
            <a:r>
              <a:rPr lang="en-US" altLang="en-US" sz="2000" b="0"/>
              <a:t>Rule 7 tells us that fred is with his master, sam, so fred is in the museum</a:t>
            </a:r>
          </a:p>
          <a:p>
            <a:pPr>
              <a:buFontTx/>
              <a:buChar char="•"/>
            </a:pPr>
            <a:endParaRPr lang="en-US" altLang="en-US" sz="2000" b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pPr eaLnBrk="1" hangingPunct="1"/>
            <a:r>
              <a:rPr lang="en-US" altLang="en-US" sz="4000" smtClean="0"/>
              <a:t>Semantics of Propositional Calculus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066800"/>
            <a:ext cx="8229600" cy="5791200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90000"/>
              </a:lnSpc>
            </a:pPr>
            <a:r>
              <a:rPr lang="en-US" altLang="en-US" sz="2800" dirty="0" smtClean="0"/>
              <a:t>An interpretation of a propositional calculus sentence is the mapping of propositions to true or false values and the application of the operators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 dirty="0"/>
              <a:t>AND, OR and NOT are as you would expect them to be from what you have studied in 260, 360, 362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 dirty="0" smtClean="0"/>
              <a:t>for instance, assume P </a:t>
            </a:r>
            <a:r>
              <a:rPr lang="en-US" altLang="en-US" sz="2400" dirty="0" smtClean="0"/>
              <a:t>is true </a:t>
            </a:r>
            <a:r>
              <a:rPr lang="en-US" altLang="en-US" sz="2400" dirty="0" smtClean="0"/>
              <a:t>and Q and R are false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 dirty="0" smtClean="0"/>
              <a:t>the </a:t>
            </a:r>
            <a:r>
              <a:rPr lang="en-US" altLang="en-US" sz="2400" dirty="0" smtClean="0"/>
              <a:t>sentence P AND Q AND R is false, P </a:t>
            </a:r>
            <a:r>
              <a:rPr lang="en-US" altLang="en-US" sz="2400" dirty="0" smtClean="0"/>
              <a:t>OR Q </a:t>
            </a:r>
            <a:r>
              <a:rPr lang="en-US" altLang="en-US" sz="2400" dirty="0" smtClean="0"/>
              <a:t>AND </a:t>
            </a:r>
            <a:r>
              <a:rPr lang="en-US" altLang="en-US" sz="2400" dirty="0" smtClean="0"/>
              <a:t>R </a:t>
            </a:r>
            <a:r>
              <a:rPr lang="en-US" altLang="en-US" sz="2400" dirty="0" smtClean="0"/>
              <a:t>is </a:t>
            </a:r>
            <a:r>
              <a:rPr lang="en-US" altLang="en-US" sz="2400" dirty="0" smtClean="0"/>
              <a:t>true (AND has higher operator precedence than OR so Q AND R is false, P OR Q is true)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 dirty="0" smtClean="0"/>
              <a:t>the sentence (P OR Q) AND R is false</a:t>
            </a:r>
            <a:endParaRPr lang="en-US" altLang="en-US" sz="2400" dirty="0" smtClean="0"/>
          </a:p>
          <a:p>
            <a:pPr eaLnBrk="1" hangingPunct="1">
              <a:lnSpc>
                <a:spcPct val="90000"/>
              </a:lnSpc>
            </a:pPr>
            <a:r>
              <a:rPr lang="en-US" altLang="en-US" sz="2800" dirty="0" smtClean="0">
                <a:sym typeface="Wingdings" pitchFamily="2" charset="2"/>
              </a:rPr>
              <a:t>A  B is true if A and B are true, or if A is false and B is true, or if A is false and B is false,  is false only if A is true and B is false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 dirty="0" smtClean="0"/>
              <a:t>A </a:t>
            </a:r>
            <a:r>
              <a:rPr lang="en-US" altLang="en-US" sz="2800" dirty="0" smtClean="0">
                <a:latin typeface="MS Reference Specialty" pitchFamily="2" charset="2"/>
              </a:rPr>
              <a:t>:</a:t>
            </a:r>
            <a:r>
              <a:rPr lang="en-US" altLang="en-US" sz="2800" dirty="0" smtClean="0"/>
              <a:t> B is true if A and B have the same truth value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 dirty="0" smtClean="0"/>
              <a:t>we can use truth tables to derive the interpretation for a sentence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76200"/>
            <a:ext cx="8229600" cy="1143000"/>
          </a:xfrm>
        </p:spPr>
        <p:txBody>
          <a:bodyPr/>
          <a:lstStyle/>
          <a:p>
            <a:r>
              <a:rPr lang="en-US" dirty="0" smtClean="0"/>
              <a:t>Example (from 3.3.1)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0125" y="990600"/>
            <a:ext cx="2059675" cy="5105400"/>
          </a:xfrm>
        </p:spPr>
        <p:txBody>
          <a:bodyPr/>
          <a:lstStyle/>
          <a:p>
            <a:r>
              <a:rPr lang="en-US" sz="2600" dirty="0" smtClean="0"/>
              <a:t>We have the following knowledge</a:t>
            </a:r>
          </a:p>
          <a:p>
            <a:pPr lvl="1"/>
            <a:r>
              <a:rPr lang="en-US" dirty="0" smtClean="0"/>
              <a:t>q </a:t>
            </a:r>
            <a:r>
              <a:rPr lang="en-US" dirty="0" smtClean="0">
                <a:sym typeface="Wingdings" panose="05000000000000000000" pitchFamily="2" charset="2"/>
              </a:rPr>
              <a:t> p</a:t>
            </a:r>
          </a:p>
          <a:p>
            <a:pPr lvl="1"/>
            <a:r>
              <a:rPr lang="en-US" dirty="0" smtClean="0">
                <a:sym typeface="Wingdings" panose="05000000000000000000" pitchFamily="2" charset="2"/>
              </a:rPr>
              <a:t>r  p</a:t>
            </a:r>
          </a:p>
          <a:p>
            <a:pPr lvl="1"/>
            <a:r>
              <a:rPr lang="en-US" dirty="0" smtClean="0">
                <a:sym typeface="Wingdings" panose="05000000000000000000" pitchFamily="2" charset="2"/>
              </a:rPr>
              <a:t>v  q</a:t>
            </a:r>
          </a:p>
          <a:p>
            <a:pPr lvl="1"/>
            <a:r>
              <a:rPr lang="en-US" dirty="0" smtClean="0">
                <a:sym typeface="Wingdings" panose="05000000000000000000" pitchFamily="2" charset="2"/>
              </a:rPr>
              <a:t>s  r</a:t>
            </a:r>
          </a:p>
          <a:p>
            <a:pPr lvl="1"/>
            <a:r>
              <a:rPr lang="en-US" dirty="0" smtClean="0">
                <a:sym typeface="Wingdings" panose="05000000000000000000" pitchFamily="2" charset="2"/>
              </a:rPr>
              <a:t>t  r</a:t>
            </a:r>
          </a:p>
          <a:p>
            <a:pPr lvl="1"/>
            <a:r>
              <a:rPr lang="en-US" dirty="0" smtClean="0">
                <a:sym typeface="Wingdings" panose="05000000000000000000" pitchFamily="2" charset="2"/>
              </a:rPr>
              <a:t>s  u</a:t>
            </a:r>
          </a:p>
          <a:p>
            <a:pPr lvl="1"/>
            <a:r>
              <a:rPr lang="en-US" dirty="0" smtClean="0">
                <a:sym typeface="Wingdings" panose="05000000000000000000" pitchFamily="2" charset="2"/>
              </a:rPr>
              <a:t>s</a:t>
            </a:r>
          </a:p>
          <a:p>
            <a:pPr lvl="1"/>
            <a:r>
              <a:rPr lang="en-US" dirty="0" smtClean="0"/>
              <a:t>t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09800" y="838200"/>
            <a:ext cx="6934200" cy="441960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Assume s &amp; t are true, what else is true? </a:t>
            </a:r>
          </a:p>
          <a:p>
            <a:pPr lvl="1"/>
            <a:r>
              <a:rPr lang="en-US" dirty="0" smtClean="0"/>
              <a:t>by starting with items we know are true/false and deriving other items, we are performing data-driven reasoning</a:t>
            </a:r>
            <a:endParaRPr lang="en-US" dirty="0" smtClean="0"/>
          </a:p>
          <a:p>
            <a:r>
              <a:rPr lang="en-US" dirty="0" smtClean="0"/>
              <a:t>The </a:t>
            </a:r>
            <a:r>
              <a:rPr lang="en-US" dirty="0" smtClean="0"/>
              <a:t>following implications can be applied</a:t>
            </a:r>
          </a:p>
          <a:p>
            <a:pPr lvl="1"/>
            <a:r>
              <a:rPr lang="en-US" dirty="0" smtClean="0"/>
              <a:t>s </a:t>
            </a:r>
            <a:r>
              <a:rPr lang="en-US" dirty="0" smtClean="0">
                <a:sym typeface="Wingdings" panose="05000000000000000000" pitchFamily="2" charset="2"/>
              </a:rPr>
              <a:t> </a:t>
            </a:r>
            <a:r>
              <a:rPr lang="en-US" dirty="0" smtClean="0">
                <a:sym typeface="Wingdings" panose="05000000000000000000" pitchFamily="2" charset="2"/>
              </a:rPr>
              <a:t>r (so r is true)</a:t>
            </a:r>
            <a:endParaRPr lang="en-US" dirty="0" smtClean="0">
              <a:sym typeface="Wingdings" panose="05000000000000000000" pitchFamily="2" charset="2"/>
            </a:endParaRPr>
          </a:p>
          <a:p>
            <a:pPr lvl="1"/>
            <a:r>
              <a:rPr lang="en-US" dirty="0" smtClean="0">
                <a:sym typeface="Wingdings" panose="05000000000000000000" pitchFamily="2" charset="2"/>
              </a:rPr>
              <a:t>t  </a:t>
            </a:r>
            <a:r>
              <a:rPr lang="en-US" dirty="0" smtClean="0">
                <a:sym typeface="Wingdings" panose="05000000000000000000" pitchFamily="2" charset="2"/>
              </a:rPr>
              <a:t>r (two ways to prove r is true)</a:t>
            </a:r>
            <a:endParaRPr lang="en-US" dirty="0" smtClean="0">
              <a:sym typeface="Wingdings" panose="05000000000000000000" pitchFamily="2" charset="2"/>
            </a:endParaRPr>
          </a:p>
          <a:p>
            <a:pPr lvl="1"/>
            <a:r>
              <a:rPr lang="en-US" dirty="0" smtClean="0">
                <a:sym typeface="Wingdings" panose="05000000000000000000" pitchFamily="2" charset="2"/>
              </a:rPr>
              <a:t>s  u</a:t>
            </a:r>
          </a:p>
          <a:p>
            <a:r>
              <a:rPr lang="en-US" dirty="0" smtClean="0">
                <a:sym typeface="Wingdings" panose="05000000000000000000" pitchFamily="2" charset="2"/>
              </a:rPr>
              <a:t>With s, t, r and u true, we can apply </a:t>
            </a:r>
          </a:p>
          <a:p>
            <a:pPr lvl="1"/>
            <a:r>
              <a:rPr lang="en-US" dirty="0" smtClean="0">
                <a:sym typeface="Wingdings" panose="05000000000000000000" pitchFamily="2" charset="2"/>
              </a:rPr>
              <a:t>r </a:t>
            </a:r>
            <a:r>
              <a:rPr lang="en-US" dirty="0" smtClean="0">
                <a:sym typeface="Wingdings" panose="05000000000000000000" pitchFamily="2" charset="2"/>
              </a:rPr>
              <a:t> p</a:t>
            </a:r>
          </a:p>
          <a:p>
            <a:r>
              <a:rPr lang="en-US" dirty="0" smtClean="0"/>
              <a:t>Therefore we know s, t, r, u, and p are true</a:t>
            </a:r>
            <a:endParaRPr lang="en-US" dirty="0"/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939" r="17933"/>
          <a:stretch/>
        </p:blipFill>
        <p:spPr bwMode="auto">
          <a:xfrm>
            <a:off x="3733800" y="5029200"/>
            <a:ext cx="2018839" cy="175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068387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-228600"/>
            <a:ext cx="8229600" cy="1143000"/>
          </a:xfrm>
        </p:spPr>
        <p:txBody>
          <a:bodyPr/>
          <a:lstStyle/>
          <a:p>
            <a:pPr eaLnBrk="1" hangingPunct="1"/>
            <a:r>
              <a:rPr lang="en-US" altLang="en-US" smtClean="0"/>
              <a:t>Predicates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762000"/>
            <a:ext cx="8229600" cy="60960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2800" dirty="0" smtClean="0"/>
              <a:t>Propositions are too limited to be useful in AI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 dirty="0" smtClean="0"/>
              <a:t>we cannot represent rules like “if you are human, then you have intelligence” or “all men are mortal”</a:t>
            </a:r>
            <a:endParaRPr lang="en-US" altLang="en-US" sz="2400" dirty="0" smtClean="0"/>
          </a:p>
          <a:p>
            <a:pPr eaLnBrk="1" hangingPunct="1">
              <a:lnSpc>
                <a:spcPct val="90000"/>
              </a:lnSpc>
            </a:pPr>
            <a:r>
              <a:rPr lang="en-US" altLang="en-US" sz="2800" dirty="0" smtClean="0"/>
              <a:t>We </a:t>
            </a:r>
            <a:r>
              <a:rPr lang="en-US" altLang="en-US" sz="2800" dirty="0" smtClean="0"/>
              <a:t>turn to predicates to enhance our representation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 dirty="0" smtClean="0"/>
              <a:t>a predicate </a:t>
            </a:r>
            <a:r>
              <a:rPr lang="en-US" altLang="en-US" sz="2400" dirty="0" smtClean="0"/>
              <a:t>is a </a:t>
            </a:r>
            <a:r>
              <a:rPr lang="en-US" altLang="en-US" sz="2400" dirty="0" smtClean="0"/>
              <a:t>symbol that describes a relationship </a:t>
            </a:r>
            <a:r>
              <a:rPr lang="en-US" altLang="en-US" sz="2400" dirty="0" smtClean="0"/>
              <a:t>between entities</a:t>
            </a:r>
            <a:endParaRPr lang="en-US" altLang="en-US" sz="2400" dirty="0" smtClean="0"/>
          </a:p>
          <a:p>
            <a:pPr lvl="1" eaLnBrk="1" hangingPunct="1">
              <a:lnSpc>
                <a:spcPct val="90000"/>
              </a:lnSpc>
            </a:pPr>
            <a:r>
              <a:rPr lang="en-US" altLang="en-US" sz="2400" dirty="0" smtClean="0"/>
              <a:t>predicates have arguments </a:t>
            </a:r>
            <a:r>
              <a:rPr lang="en-US" altLang="en-US" sz="2400" dirty="0" smtClean="0"/>
              <a:t>(entities)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en-US" sz="2000" dirty="0" smtClean="0"/>
              <a:t>in </a:t>
            </a:r>
            <a:r>
              <a:rPr lang="en-US" altLang="en-US" sz="2000" dirty="0" smtClean="0"/>
              <a:t>a way, you can think of a predicate as a </a:t>
            </a:r>
            <a:r>
              <a:rPr lang="en-US" altLang="en-US" sz="2000" dirty="0" err="1" smtClean="0"/>
              <a:t>boolean</a:t>
            </a:r>
            <a:r>
              <a:rPr lang="en-US" altLang="en-US" sz="2000" dirty="0" smtClean="0"/>
              <a:t> function, you pass it parameters and it returns true or false</a:t>
            </a:r>
            <a:endParaRPr lang="en-US" altLang="en-US" sz="2000" dirty="0" smtClean="0"/>
          </a:p>
          <a:p>
            <a:pPr lvl="1" eaLnBrk="1" hangingPunct="1">
              <a:lnSpc>
                <a:spcPct val="90000"/>
              </a:lnSpc>
            </a:pPr>
            <a:r>
              <a:rPr lang="en-US" altLang="en-US" sz="2400" dirty="0" smtClean="0"/>
              <a:t>arguments can be specific </a:t>
            </a:r>
            <a:r>
              <a:rPr lang="en-US" altLang="en-US" sz="2400" dirty="0" smtClean="0"/>
              <a:t>instances or </a:t>
            </a:r>
            <a:r>
              <a:rPr lang="en-US" altLang="en-US" sz="2400" dirty="0" smtClean="0"/>
              <a:t>variables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en-US" sz="2000" dirty="0" smtClean="0"/>
              <a:t>human(</a:t>
            </a:r>
            <a:r>
              <a:rPr lang="en-US" altLang="en-US" sz="2000" dirty="0" err="1" smtClean="0"/>
              <a:t>frank_zappa</a:t>
            </a:r>
            <a:r>
              <a:rPr lang="en-US" altLang="en-US" sz="2000" dirty="0" smtClean="0"/>
              <a:t>) or human(X)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 dirty="0" smtClean="0"/>
              <a:t>We expand our calculus to predicate </a:t>
            </a:r>
            <a:r>
              <a:rPr lang="en-US" altLang="en-US" sz="2800" dirty="0" smtClean="0"/>
              <a:t>calculus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 dirty="0" smtClean="0"/>
              <a:t>more </a:t>
            </a:r>
            <a:r>
              <a:rPr lang="en-US" altLang="en-US" sz="2400" dirty="0" smtClean="0"/>
              <a:t>precisely known as first order predicate </a:t>
            </a:r>
            <a:r>
              <a:rPr lang="en-US" altLang="en-US" sz="2400" dirty="0" smtClean="0"/>
              <a:t>calculus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 dirty="0" smtClean="0"/>
              <a:t>Predicate calculus is like propositional calculus except that it includes predicates and quantifiers</a:t>
            </a:r>
            <a:endParaRPr lang="en-US" altLang="en-US" sz="2800" dirty="0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0"/>
            <a:ext cx="8229600" cy="1143000"/>
          </a:xfrm>
        </p:spPr>
        <p:txBody>
          <a:bodyPr/>
          <a:lstStyle/>
          <a:p>
            <a:pPr eaLnBrk="1" hangingPunct="1"/>
            <a:r>
              <a:rPr lang="en-US" altLang="en-US" smtClean="0"/>
              <a:t>Predicate Calculus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914400"/>
            <a:ext cx="8839200" cy="5943600"/>
          </a:xfrm>
        </p:spPr>
        <p:txBody>
          <a:bodyPr>
            <a:normAutofit fontScale="92500"/>
          </a:bodyPr>
          <a:lstStyle/>
          <a:p>
            <a:pPr eaLnBrk="1" hangingPunct="1"/>
            <a:r>
              <a:rPr lang="en-US" altLang="en-US" sz="2800" dirty="0" smtClean="0"/>
              <a:t>Predicate calculus statements contain</a:t>
            </a:r>
          </a:p>
          <a:p>
            <a:pPr lvl="1" eaLnBrk="1" hangingPunct="1"/>
            <a:r>
              <a:rPr lang="en-US" altLang="en-US" sz="2400" dirty="0" smtClean="0"/>
              <a:t>symbols (propositions, truth values)</a:t>
            </a:r>
          </a:p>
          <a:p>
            <a:pPr lvl="1" eaLnBrk="1" hangingPunct="1"/>
            <a:r>
              <a:rPr lang="en-US" altLang="en-US" sz="2400" dirty="0" smtClean="0"/>
              <a:t>terms (predicates with specific values known as constant symbols and/or variables and/or functions)</a:t>
            </a:r>
          </a:p>
          <a:p>
            <a:pPr lvl="2" eaLnBrk="1" hangingPunct="1"/>
            <a:r>
              <a:rPr lang="en-US" altLang="en-US" sz="2000" dirty="0" smtClean="0"/>
              <a:t>functions must be placed inside of terms, for example friends(Dave, </a:t>
            </a:r>
            <a:r>
              <a:rPr lang="en-US" altLang="en-US" sz="2000" dirty="0" err="1" smtClean="0"/>
              <a:t>father_of</a:t>
            </a:r>
            <a:r>
              <a:rPr lang="en-US" altLang="en-US" sz="2000" dirty="0" smtClean="0"/>
              <a:t>(Fred)) where </a:t>
            </a:r>
            <a:r>
              <a:rPr lang="en-US" altLang="en-US" sz="2000" dirty="0" err="1" smtClean="0"/>
              <a:t>father_of</a:t>
            </a:r>
            <a:r>
              <a:rPr lang="en-US" altLang="en-US" sz="2000" dirty="0" smtClean="0"/>
              <a:t> is a function that returns a constant </a:t>
            </a:r>
            <a:r>
              <a:rPr lang="en-US" altLang="en-US" sz="2000" dirty="0" smtClean="0"/>
              <a:t>symbol so that </a:t>
            </a:r>
            <a:r>
              <a:rPr lang="en-US" altLang="en-US" sz="2000" dirty="0" err="1" smtClean="0"/>
              <a:t>father_of</a:t>
            </a:r>
            <a:r>
              <a:rPr lang="en-US" altLang="en-US" sz="2000" dirty="0" smtClean="0"/>
              <a:t>(Fred) will return the person who is the father of Fred</a:t>
            </a:r>
            <a:endParaRPr lang="en-US" altLang="en-US" sz="2000" dirty="0" smtClean="0"/>
          </a:p>
          <a:p>
            <a:pPr lvl="1" eaLnBrk="1" hangingPunct="1"/>
            <a:r>
              <a:rPr lang="en-US" altLang="en-US" sz="2400" dirty="0" smtClean="0"/>
              <a:t>sentences </a:t>
            </a:r>
            <a:r>
              <a:rPr lang="en-US" altLang="en-US" sz="2400" dirty="0" smtClean="0"/>
              <a:t>contain </a:t>
            </a:r>
            <a:r>
              <a:rPr lang="en-US" altLang="en-US" sz="2400" dirty="0" smtClean="0"/>
              <a:t>symbols, terms, connectives (AND, OR, NOT, </a:t>
            </a:r>
            <a:r>
              <a:rPr lang="en-US" altLang="en-US" sz="2400" dirty="0" smtClean="0">
                <a:sym typeface="Wingdings" panose="05000000000000000000" pitchFamily="2" charset="2"/>
              </a:rPr>
              <a:t>, </a:t>
            </a:r>
            <a:r>
              <a:rPr lang="en-US" altLang="en-US" sz="2400" dirty="0">
                <a:latin typeface="MS Reference Specialty" pitchFamily="2" charset="2"/>
              </a:rPr>
              <a:t>:</a:t>
            </a:r>
            <a:r>
              <a:rPr lang="en-US" altLang="en-US" sz="2400" dirty="0"/>
              <a:t> </a:t>
            </a:r>
            <a:r>
              <a:rPr lang="en-US" altLang="en-US" sz="2400" dirty="0" smtClean="0">
                <a:sym typeface="Wingdings" panose="05000000000000000000" pitchFamily="2" charset="2"/>
              </a:rPr>
              <a:t>)</a:t>
            </a:r>
            <a:r>
              <a:rPr lang="en-US" altLang="en-US" sz="2400" dirty="0" smtClean="0"/>
              <a:t> and quantifiers</a:t>
            </a:r>
          </a:p>
          <a:p>
            <a:pPr lvl="2" eaLnBrk="1" hangingPunct="1"/>
            <a:r>
              <a:rPr lang="en-US" altLang="en-US" sz="2000" dirty="0" smtClean="0"/>
              <a:t>functions by themselves are not legal sentences</a:t>
            </a:r>
          </a:p>
          <a:p>
            <a:pPr eaLnBrk="1" hangingPunct="1"/>
            <a:r>
              <a:rPr lang="en-US" altLang="en-US" sz="2800" dirty="0" smtClean="0"/>
              <a:t>In general, propositions are capitalized, constant symbols are all lower case and variables start with a capital letter but are then lower cased</a:t>
            </a:r>
          </a:p>
          <a:p>
            <a:pPr lvl="1" eaLnBrk="1" hangingPunct="1"/>
            <a:r>
              <a:rPr lang="en-US" altLang="en-US" sz="2400" dirty="0" smtClean="0"/>
              <a:t>we will often use single letters for variables, predicates are often verbs, nouns or adjectives while constants will be personal nouns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pPr eaLnBrk="1" hangingPunct="1"/>
            <a:r>
              <a:rPr lang="en-US" altLang="en-US" smtClean="0"/>
              <a:t>Quantifiers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914400"/>
            <a:ext cx="8686800" cy="5715000"/>
          </a:xfrm>
        </p:spPr>
        <p:txBody>
          <a:bodyPr/>
          <a:lstStyle/>
          <a:p>
            <a:pPr eaLnBrk="1" hangingPunct="1"/>
            <a:r>
              <a:rPr lang="en-US" altLang="en-US" sz="2800" dirty="0" smtClean="0"/>
              <a:t>What does the statement tall(X) mean?  </a:t>
            </a:r>
          </a:p>
          <a:p>
            <a:pPr eaLnBrk="1" hangingPunct="1"/>
            <a:r>
              <a:rPr lang="en-US" altLang="en-US" sz="2800" dirty="0" smtClean="0"/>
              <a:t>Since X is a variable, should we interpret this as saying that anything is tall or that there are things that are tall?</a:t>
            </a:r>
          </a:p>
          <a:p>
            <a:pPr lvl="1" eaLnBrk="1" hangingPunct="1"/>
            <a:r>
              <a:rPr lang="en-US" altLang="en-US" sz="2400" dirty="0" smtClean="0"/>
              <a:t>we </a:t>
            </a:r>
            <a:r>
              <a:rPr lang="en-US" altLang="en-US" sz="2400" dirty="0" smtClean="0"/>
              <a:t>enhance </a:t>
            </a:r>
            <a:r>
              <a:rPr lang="en-US" altLang="en-US" sz="2400" dirty="0" smtClean="0"/>
              <a:t>our predicates </a:t>
            </a:r>
            <a:r>
              <a:rPr lang="en-US" altLang="en-US" sz="2400" dirty="0" smtClean="0"/>
              <a:t>to </a:t>
            </a:r>
            <a:r>
              <a:rPr lang="en-US" altLang="en-US" sz="2400" dirty="0" smtClean="0"/>
              <a:t>include one of two </a:t>
            </a:r>
            <a:r>
              <a:rPr lang="en-US" altLang="en-US" sz="2400" dirty="0" smtClean="0"/>
              <a:t>quantifiers so that we can specify what a variable represents</a:t>
            </a:r>
            <a:endParaRPr lang="en-US" altLang="en-US" sz="2400" dirty="0" smtClean="0"/>
          </a:p>
          <a:p>
            <a:pPr lvl="2" eaLnBrk="1" hangingPunct="1"/>
            <a:r>
              <a:rPr lang="en-US" altLang="en-US" sz="2000" dirty="0" smtClean="0"/>
              <a:t>universal </a:t>
            </a:r>
            <a:r>
              <a:rPr lang="en-US" altLang="en-US" sz="2000" dirty="0" smtClean="0"/>
              <a:t>– all things in the universe, written as </a:t>
            </a:r>
            <a:r>
              <a:rPr lang="en-US" altLang="en-US" sz="2000" dirty="0" smtClean="0">
                <a:latin typeface="Symbol" pitchFamily="18" charset="2"/>
              </a:rPr>
              <a:t>"</a:t>
            </a:r>
            <a:r>
              <a:rPr lang="en-US" altLang="en-US" sz="2000" dirty="0" smtClean="0"/>
              <a:t> </a:t>
            </a:r>
          </a:p>
          <a:p>
            <a:pPr lvl="2" eaLnBrk="1" hangingPunct="1"/>
            <a:r>
              <a:rPr lang="en-US" altLang="en-US" sz="2000" dirty="0"/>
              <a:t>e</a:t>
            </a:r>
            <a:r>
              <a:rPr lang="en-US" altLang="en-US" sz="2000" dirty="0" smtClean="0"/>
              <a:t>xistential </a:t>
            </a:r>
            <a:r>
              <a:rPr lang="en-US" altLang="en-US" sz="2000" dirty="0" smtClean="0"/>
              <a:t>– there exists at least one item in the universe, written as </a:t>
            </a:r>
            <a:r>
              <a:rPr lang="en-US" altLang="en-US" sz="2000" dirty="0" smtClean="0">
                <a:latin typeface="Symbol" pitchFamily="18" charset="2"/>
              </a:rPr>
              <a:t>$</a:t>
            </a:r>
          </a:p>
          <a:p>
            <a:pPr eaLnBrk="1" hangingPunct="1"/>
            <a:r>
              <a:rPr lang="en-US" altLang="en-US" sz="2800" dirty="0" smtClean="0"/>
              <a:t>Quantifiers are usually used inside of </a:t>
            </a:r>
            <a:r>
              <a:rPr lang="en-US" altLang="en-US" sz="2800" dirty="0" smtClean="0"/>
              <a:t>implications (rules) such </a:t>
            </a:r>
            <a:r>
              <a:rPr lang="en-US" altLang="en-US" sz="2800" dirty="0" smtClean="0"/>
              <a:t>as</a:t>
            </a:r>
          </a:p>
          <a:p>
            <a:pPr lvl="1" eaLnBrk="1" hangingPunct="1"/>
            <a:r>
              <a:rPr lang="en-US" altLang="en-US" sz="2400" dirty="0" smtClean="0"/>
              <a:t> </a:t>
            </a:r>
            <a:r>
              <a:rPr lang="en-US" altLang="en-US" sz="2400" dirty="0" smtClean="0">
                <a:latin typeface="Symbol" pitchFamily="18" charset="2"/>
              </a:rPr>
              <a:t>"</a:t>
            </a:r>
            <a:r>
              <a:rPr lang="en-US" altLang="en-US" sz="2400" dirty="0" smtClean="0"/>
              <a:t> X </a:t>
            </a:r>
            <a:r>
              <a:rPr lang="en-US" altLang="en-US" sz="2400" dirty="0" smtClean="0">
                <a:latin typeface="Symbol" pitchFamily="18" charset="2"/>
              </a:rPr>
              <a:t>$</a:t>
            </a:r>
            <a:r>
              <a:rPr lang="en-US" altLang="en-US" sz="2400" dirty="0" smtClean="0"/>
              <a:t> Y : human(X) </a:t>
            </a:r>
            <a:r>
              <a:rPr lang="en-US" altLang="en-US" sz="2400" dirty="0" smtClean="0">
                <a:sym typeface="Wingdings" pitchFamily="2" charset="2"/>
              </a:rPr>
              <a:t></a:t>
            </a:r>
            <a:r>
              <a:rPr lang="en-US" altLang="en-US" sz="2400" dirty="0" smtClean="0"/>
              <a:t> father(Y, X).</a:t>
            </a:r>
          </a:p>
          <a:p>
            <a:pPr lvl="1" eaLnBrk="1" hangingPunct="1"/>
            <a:r>
              <a:rPr lang="en-US" altLang="en-US" sz="2400" dirty="0" smtClean="0"/>
              <a:t>for </a:t>
            </a:r>
            <a:r>
              <a:rPr lang="en-US" altLang="en-US" sz="2400" dirty="0" smtClean="0"/>
              <a:t>all X in the universe there exists a Y such that if X is human then </a:t>
            </a:r>
            <a:r>
              <a:rPr lang="en-US" altLang="en-US" sz="2400" dirty="0" smtClean="0"/>
              <a:t>Y is </a:t>
            </a:r>
            <a:r>
              <a:rPr lang="en-US" altLang="en-US" sz="2400" dirty="0" smtClean="0"/>
              <a:t>X’s </a:t>
            </a:r>
            <a:r>
              <a:rPr lang="en-US" altLang="en-US" sz="2400" dirty="0" smtClean="0"/>
              <a:t>father </a:t>
            </a:r>
            <a:endParaRPr lang="en-US" altLang="en-US" sz="2400" dirty="0" smtClean="0"/>
          </a:p>
          <a:p>
            <a:pPr lvl="1" eaLnBrk="1" hangingPunct="1"/>
            <a:r>
              <a:rPr lang="en-US" altLang="en-US" sz="2400" dirty="0" smtClean="0"/>
              <a:t>every </a:t>
            </a:r>
            <a:r>
              <a:rPr lang="en-US" altLang="en-US" sz="2400" dirty="0" smtClean="0"/>
              <a:t>human has a </a:t>
            </a:r>
            <a:r>
              <a:rPr lang="en-US" altLang="en-US" sz="2400" dirty="0" smtClean="0"/>
              <a:t>father</a:t>
            </a:r>
            <a:endParaRPr lang="en-US" altLang="en-US" sz="2400" dirty="0" smtClean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pPr eaLnBrk="1" hangingPunct="1"/>
            <a:r>
              <a:rPr lang="en-US" altLang="en-US" smtClean="0"/>
              <a:t>Verifying that a Sentence is Legal</a:t>
            </a:r>
          </a:p>
        </p:txBody>
      </p:sp>
      <p:pic>
        <p:nvPicPr>
          <p:cNvPr id="13315" name="Picture 2" descr="pg57.pct                                                       00025CFBMacintosh HD                   ABA78158: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1069975"/>
            <a:ext cx="7778750" cy="544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pPr eaLnBrk="1" hangingPunct="1"/>
            <a:r>
              <a:rPr lang="en-US" altLang="en-US" smtClean="0"/>
              <a:t>Semantics of Predicate Calculus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990600"/>
            <a:ext cx="8382000" cy="55626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mtClean="0"/>
              <a:t>We again define an interpretation as the derivation of true and false values to sentences by applying the truth values of propositions and predicates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mtClean="0"/>
              <a:t>if there are functions, then each function provides a mapping (that is, returns a value to be used within a predicate)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mtClean="0"/>
              <a:t>apply the operators as you would in normal logic (AND, OR, NOT as per 260/360/362, implication is false only if the left hand side is true and the right hand side is false, equivalence is true if both sides have the same truth value)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76200"/>
            <a:ext cx="8229600" cy="1143000"/>
          </a:xfrm>
        </p:spPr>
        <p:txBody>
          <a:bodyPr/>
          <a:lstStyle/>
          <a:p>
            <a:r>
              <a:rPr lang="en-US" dirty="0" smtClean="0"/>
              <a:t>Interpreting Predicate Calculus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762000"/>
            <a:ext cx="8763000" cy="6096000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Notice that the semantics of predicate calculus are deriving the truth/falseness of statements</a:t>
            </a:r>
          </a:p>
          <a:p>
            <a:r>
              <a:rPr lang="en-US" dirty="0" smtClean="0"/>
              <a:t>But we also have to know how to understand the predicate calculus terms (and/or write them)</a:t>
            </a:r>
          </a:p>
          <a:p>
            <a:r>
              <a:rPr lang="en-US" dirty="0" smtClean="0"/>
              <a:t>Unfortunately, predicates and their arguments are merely symbols</a:t>
            </a:r>
          </a:p>
          <a:p>
            <a:pPr lvl="1"/>
            <a:r>
              <a:rPr lang="en-US" dirty="0"/>
              <a:t>c</a:t>
            </a:r>
            <a:r>
              <a:rPr lang="en-US" dirty="0" smtClean="0"/>
              <a:t>onsider</a:t>
            </a:r>
            <a:r>
              <a:rPr lang="en-US" dirty="0" smtClean="0"/>
              <a:t>:  friend(</a:t>
            </a:r>
            <a:r>
              <a:rPr lang="en-US" dirty="0" err="1" smtClean="0"/>
              <a:t>jim</a:t>
            </a:r>
            <a:r>
              <a:rPr lang="en-US" dirty="0" smtClean="0"/>
              <a:t>, bob</a:t>
            </a:r>
            <a:r>
              <a:rPr lang="en-US" dirty="0" smtClean="0"/>
              <a:t>), we </a:t>
            </a:r>
            <a:r>
              <a:rPr lang="en-US" dirty="0" smtClean="0"/>
              <a:t>would interpret this as Bob is a friend of </a:t>
            </a:r>
            <a:r>
              <a:rPr lang="en-US" dirty="0" smtClean="0"/>
              <a:t>Jim</a:t>
            </a:r>
          </a:p>
          <a:p>
            <a:pPr lvl="1"/>
            <a:r>
              <a:rPr lang="en-US" dirty="0" smtClean="0"/>
              <a:t>could </a:t>
            </a:r>
            <a:r>
              <a:rPr lang="en-US" dirty="0" smtClean="0"/>
              <a:t>it also mean Jim is a friend of Bob’s?  </a:t>
            </a:r>
            <a:endParaRPr lang="en-US" dirty="0" smtClean="0"/>
          </a:p>
          <a:p>
            <a:pPr lvl="2"/>
            <a:r>
              <a:rPr lang="en-US" dirty="0" smtClean="0"/>
              <a:t>is </a:t>
            </a:r>
            <a:r>
              <a:rPr lang="en-US" dirty="0" smtClean="0"/>
              <a:t>the predicate symmetric?  (consider father(</a:t>
            </a:r>
            <a:r>
              <a:rPr lang="en-US" dirty="0" err="1" smtClean="0"/>
              <a:t>jim</a:t>
            </a:r>
            <a:r>
              <a:rPr lang="en-US" dirty="0" smtClean="0"/>
              <a:t>, bob) instead)</a:t>
            </a:r>
          </a:p>
          <a:p>
            <a:pPr lvl="1"/>
            <a:r>
              <a:rPr lang="en-US" dirty="0" smtClean="0"/>
              <a:t>friend </a:t>
            </a:r>
            <a:r>
              <a:rPr lang="en-US" dirty="0" smtClean="0"/>
              <a:t>is merely a </a:t>
            </a:r>
            <a:r>
              <a:rPr lang="en-US" dirty="0" smtClean="0"/>
              <a:t>symbol so that this might mean something different like </a:t>
            </a:r>
          </a:p>
          <a:p>
            <a:pPr lvl="2"/>
            <a:r>
              <a:rPr lang="en-US" dirty="0" smtClean="0"/>
              <a:t>Jim </a:t>
            </a:r>
            <a:r>
              <a:rPr lang="en-US" dirty="0" smtClean="0"/>
              <a:t>has friended Bob on Facebook </a:t>
            </a:r>
            <a:endParaRPr lang="en-US" dirty="0" smtClean="0"/>
          </a:p>
          <a:p>
            <a:pPr lvl="2"/>
            <a:r>
              <a:rPr lang="en-US" dirty="0" smtClean="0"/>
              <a:t>Jim </a:t>
            </a:r>
            <a:r>
              <a:rPr lang="en-US" dirty="0" smtClean="0"/>
              <a:t>considers himself to be a friend but Bob does not </a:t>
            </a:r>
            <a:endParaRPr lang="en-US" dirty="0" smtClean="0"/>
          </a:p>
          <a:p>
            <a:pPr lvl="2"/>
            <a:r>
              <a:rPr lang="en-US" dirty="0" smtClean="0"/>
              <a:t>Jim and Bob both are friends of someone (not necessarily each other)</a:t>
            </a:r>
          </a:p>
        </p:txBody>
      </p:sp>
    </p:spTree>
    <p:extLst>
      <p:ext uri="{BB962C8B-B14F-4D97-AF65-F5344CB8AC3E}">
        <p14:creationId xmlns:p14="http://schemas.microsoft.com/office/powerpoint/2010/main" val="2415048926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755</TotalTime>
  <Words>1997</Words>
  <Application>Microsoft Office PowerPoint</Application>
  <PresentationFormat>On-screen Show (4:3)</PresentationFormat>
  <Paragraphs>175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4" baseType="lpstr">
      <vt:lpstr>MS Reference Specialty</vt:lpstr>
      <vt:lpstr>Symbol</vt:lpstr>
      <vt:lpstr>Times New Roman</vt:lpstr>
      <vt:lpstr>Wingdings</vt:lpstr>
      <vt:lpstr>Default Design</vt:lpstr>
      <vt:lpstr>Propositional Calculus</vt:lpstr>
      <vt:lpstr>Semantics of Propositional Calculus</vt:lpstr>
      <vt:lpstr>Example (from 3.3.1)</vt:lpstr>
      <vt:lpstr>Predicates</vt:lpstr>
      <vt:lpstr>Predicate Calculus</vt:lpstr>
      <vt:lpstr>Quantifiers</vt:lpstr>
      <vt:lpstr>Verifying that a Sentence is Legal</vt:lpstr>
      <vt:lpstr>Semantics of Predicate Calculus</vt:lpstr>
      <vt:lpstr>Interpreting Predicate Calculus</vt:lpstr>
      <vt:lpstr>Blocks World Example</vt:lpstr>
      <vt:lpstr>Reasoning with Predicate Calculus</vt:lpstr>
      <vt:lpstr>Unification</vt:lpstr>
      <vt:lpstr>Other Techniques</vt:lpstr>
      <vt:lpstr>Predicate Calculus and Complexity</vt:lpstr>
      <vt:lpstr>Example:  Financial Advisor</vt:lpstr>
      <vt:lpstr>Using a Data Driven Approach</vt:lpstr>
      <vt:lpstr>Example Continued</vt:lpstr>
      <vt:lpstr>Goal-driven Example:  Find Fred</vt:lpstr>
      <vt:lpstr>Solution</vt:lpstr>
    </vt:vector>
  </TitlesOfParts>
  <Company>NKU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Representation and Search</dc:title>
  <dc:creator>NKU</dc:creator>
  <cp:lastModifiedBy>Richard Fox</cp:lastModifiedBy>
  <cp:revision>17</cp:revision>
  <dcterms:created xsi:type="dcterms:W3CDTF">2008-12-01T17:36:50Z</dcterms:created>
  <dcterms:modified xsi:type="dcterms:W3CDTF">2017-01-11T16:18:18Z</dcterms:modified>
</cp:coreProperties>
</file>