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307" r:id="rId3"/>
    <p:sldId id="260" r:id="rId4"/>
    <p:sldId id="288" r:id="rId5"/>
    <p:sldId id="261" r:id="rId6"/>
    <p:sldId id="262" r:id="rId7"/>
    <p:sldId id="257" r:id="rId8"/>
    <p:sldId id="308" r:id="rId9"/>
    <p:sldId id="311" r:id="rId10"/>
    <p:sldId id="315" r:id="rId11"/>
    <p:sldId id="325" r:id="rId12"/>
    <p:sldId id="317" r:id="rId13"/>
    <p:sldId id="326" r:id="rId14"/>
    <p:sldId id="327" r:id="rId15"/>
    <p:sldId id="319" r:id="rId16"/>
    <p:sldId id="322" r:id="rId17"/>
    <p:sldId id="328" r:id="rId18"/>
    <p:sldId id="259" r:id="rId19"/>
    <p:sldId id="258" r:id="rId20"/>
    <p:sldId id="263" r:id="rId21"/>
    <p:sldId id="264" r:id="rId22"/>
    <p:sldId id="295" r:id="rId23"/>
    <p:sldId id="265" r:id="rId24"/>
    <p:sldId id="266" r:id="rId25"/>
    <p:sldId id="269" r:id="rId26"/>
    <p:sldId id="298" r:id="rId27"/>
    <p:sldId id="299" r:id="rId28"/>
    <p:sldId id="297" r:id="rId29"/>
    <p:sldId id="300" r:id="rId30"/>
    <p:sldId id="270" r:id="rId31"/>
    <p:sldId id="329" r:id="rId32"/>
    <p:sldId id="272" r:id="rId33"/>
    <p:sldId id="271" r:id="rId34"/>
    <p:sldId id="273" r:id="rId35"/>
    <p:sldId id="302" r:id="rId36"/>
    <p:sldId id="330" r:id="rId37"/>
    <p:sldId id="331" r:id="rId38"/>
    <p:sldId id="332" r:id="rId39"/>
    <p:sldId id="275" r:id="rId40"/>
    <p:sldId id="276" r:id="rId41"/>
    <p:sldId id="277" r:id="rId42"/>
    <p:sldId id="280" r:id="rId43"/>
    <p:sldId id="282" r:id="rId44"/>
    <p:sldId id="333" r:id="rId45"/>
    <p:sldId id="334" r:id="rId46"/>
    <p:sldId id="335" r:id="rId47"/>
    <p:sldId id="336" r:id="rId48"/>
    <p:sldId id="290" r:id="rId49"/>
    <p:sldId id="286" r:id="rId50"/>
    <p:sldId id="303" r:id="rId51"/>
    <p:sldId id="304" r:id="rId52"/>
    <p:sldId id="291" r:id="rId53"/>
    <p:sldId id="292" r:id="rId54"/>
    <p:sldId id="293" r:id="rId55"/>
    <p:sldId id="294" r:id="rId56"/>
    <p:sldId id="287" r:id="rId57"/>
    <p:sldId id="305" r:id="rId58"/>
    <p:sldId id="306" r:id="rId59"/>
    <p:sldId id="289" r:id="rId6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FC8C"/>
    <a:srgbClr val="DBFE82"/>
    <a:srgbClr val="D9EBFF"/>
    <a:srgbClr val="FFE547"/>
    <a:srgbClr val="D0FE5E"/>
    <a:srgbClr val="CCF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422" y="-3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47A1D9E2-3FB5-4697-85F7-3D182F041914}" type="datetimeFigureOut">
              <a:rPr lang="en-US"/>
              <a:pPr>
                <a:defRPr/>
              </a:pPr>
              <a:t>Fri 11/13/2015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4D661BDE-1C23-4C38-8CA1-15743B5D6D94}" type="slidenum">
              <a:rPr lang="en-US"/>
              <a:pPr>
                <a:defRPr/>
              </a:pPr>
              <a:t>‹#›</a:t>
            </a:fld>
            <a:endParaRPr lang="en-US"/>
          </a:p>
        </p:txBody>
      </p:sp>
    </p:spTree>
    <p:extLst>
      <p:ext uri="{BB962C8B-B14F-4D97-AF65-F5344CB8AC3E}">
        <p14:creationId xmlns:p14="http://schemas.microsoft.com/office/powerpoint/2010/main" val="30930923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
          <p:cNvSpPr>
            <a:spLocks noGrp="1" noRot="1" noChangeAspect="1" noChangeArrowheads="1" noTextEdit="1"/>
          </p:cNvSpPr>
          <p:nvPr>
            <p:ph type="sldImg"/>
          </p:nvPr>
        </p:nvSpPr>
        <p:spPr bwMode="auto">
          <a:xfrm>
            <a:off x="1319213" y="877888"/>
            <a:ext cx="4217987" cy="31638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9" name="Rectangle 2"/>
          <p:cNvSpPr>
            <a:spLocks noGrp="1" noChangeArrowheads="1"/>
          </p:cNvSpPr>
          <p:nvPr>
            <p:ph type="body" idx="1"/>
          </p:nvPr>
        </p:nvSpPr>
        <p:spPr bwMode="auto">
          <a:xfrm>
            <a:off x="1060450" y="4349750"/>
            <a:ext cx="4741863" cy="3430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
          <p:cNvSpPr>
            <a:spLocks noGrp="1" noRot="1" noChangeAspect="1" noChangeArrowheads="1" noTextEdit="1"/>
          </p:cNvSpPr>
          <p:nvPr>
            <p:ph type="sldImg"/>
          </p:nvPr>
        </p:nvSpPr>
        <p:spPr bwMode="auto">
          <a:xfrm>
            <a:off x="1319213" y="877888"/>
            <a:ext cx="4217987" cy="31638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3" name="Rectangle 2"/>
          <p:cNvSpPr>
            <a:spLocks noGrp="1" noChangeArrowheads="1"/>
          </p:cNvSpPr>
          <p:nvPr>
            <p:ph type="body" idx="1"/>
          </p:nvPr>
        </p:nvSpPr>
        <p:spPr bwMode="auto">
          <a:xfrm>
            <a:off x="1060450" y="4349750"/>
            <a:ext cx="4741863" cy="3430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
          <p:cNvSpPr>
            <a:spLocks noGrp="1" noRot="1" noChangeAspect="1" noChangeArrowheads="1" noTextEdit="1"/>
          </p:cNvSpPr>
          <p:nvPr>
            <p:ph type="sldImg"/>
          </p:nvPr>
        </p:nvSpPr>
        <p:spPr bwMode="auto">
          <a:xfrm>
            <a:off x="1319213" y="877888"/>
            <a:ext cx="4217987" cy="31638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7" name="Rectangle 2"/>
          <p:cNvSpPr>
            <a:spLocks noGrp="1" noChangeArrowheads="1"/>
          </p:cNvSpPr>
          <p:nvPr>
            <p:ph type="body" idx="1"/>
          </p:nvPr>
        </p:nvSpPr>
        <p:spPr bwMode="auto">
          <a:xfrm>
            <a:off x="1060450" y="4349750"/>
            <a:ext cx="4741863" cy="3430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
          <p:cNvSpPr>
            <a:spLocks noGrp="1" noRot="1" noChangeAspect="1" noChangeArrowheads="1" noTextEdit="1"/>
          </p:cNvSpPr>
          <p:nvPr>
            <p:ph type="sldImg"/>
          </p:nvPr>
        </p:nvSpPr>
        <p:spPr bwMode="auto">
          <a:xfrm>
            <a:off x="1319213" y="877888"/>
            <a:ext cx="4217987" cy="31638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1" name="Rectangle 2"/>
          <p:cNvSpPr>
            <a:spLocks noGrp="1" noChangeArrowheads="1"/>
          </p:cNvSpPr>
          <p:nvPr>
            <p:ph type="body" idx="1"/>
          </p:nvPr>
        </p:nvSpPr>
        <p:spPr bwMode="auto">
          <a:xfrm>
            <a:off x="1060450" y="4349750"/>
            <a:ext cx="4741863" cy="3430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p:cNvSpPr>
            <a:spLocks noGrp="1" noRot="1" noChangeAspect="1" noChangeArrowheads="1" noTextEdit="1"/>
          </p:cNvSpPr>
          <p:nvPr>
            <p:ph type="sldImg"/>
          </p:nvPr>
        </p:nvSpPr>
        <p:spPr bwMode="auto">
          <a:xfrm>
            <a:off x="1319213" y="877888"/>
            <a:ext cx="4217987" cy="31638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5" name="Rectangle 2"/>
          <p:cNvSpPr>
            <a:spLocks noGrp="1" noChangeArrowheads="1"/>
          </p:cNvSpPr>
          <p:nvPr>
            <p:ph type="body" idx="1"/>
          </p:nvPr>
        </p:nvSpPr>
        <p:spPr bwMode="auto">
          <a:xfrm>
            <a:off x="1060450" y="4349750"/>
            <a:ext cx="4741863" cy="3430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
          <p:cNvSpPr>
            <a:spLocks noGrp="1" noRot="1" noChangeAspect="1" noChangeArrowheads="1" noTextEdit="1"/>
          </p:cNvSpPr>
          <p:nvPr>
            <p:ph type="sldImg"/>
          </p:nvPr>
        </p:nvSpPr>
        <p:spPr bwMode="auto">
          <a:xfrm>
            <a:off x="1319213" y="877888"/>
            <a:ext cx="4217987" cy="31638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9" name="Rectangle 2"/>
          <p:cNvSpPr>
            <a:spLocks noGrp="1" noChangeArrowheads="1"/>
          </p:cNvSpPr>
          <p:nvPr>
            <p:ph type="body" idx="1"/>
          </p:nvPr>
        </p:nvSpPr>
        <p:spPr bwMode="auto">
          <a:xfrm>
            <a:off x="1060450" y="4349750"/>
            <a:ext cx="4741863" cy="3430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FFBADE7-750B-41AC-A4A9-8CCF45A025F9}" type="datetimeFigureOut">
              <a:rPr lang="en-US"/>
              <a:pPr>
                <a:defRPr/>
              </a:pPr>
              <a:t>Fri 11/13/2015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5E24C6-FCEB-4776-A234-3CAC8C42E512}" type="slidenum">
              <a:rPr lang="en-US"/>
              <a:pPr>
                <a:defRPr/>
              </a:pPr>
              <a:t>‹#›</a:t>
            </a:fld>
            <a:endParaRPr lang="en-US" dirty="0"/>
          </a:p>
        </p:txBody>
      </p:sp>
    </p:spTree>
    <p:extLst>
      <p:ext uri="{BB962C8B-B14F-4D97-AF65-F5344CB8AC3E}">
        <p14:creationId xmlns:p14="http://schemas.microsoft.com/office/powerpoint/2010/main" val="3761526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C7D9F7C-E61C-49D5-8B1D-B3762FC3DB06}" type="datetimeFigureOut">
              <a:rPr lang="en-US"/>
              <a:pPr>
                <a:defRPr/>
              </a:pPr>
              <a:t>Fri 11/13/2015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685F38-27FE-482E-BFF6-EBFE8D48A1EA}" type="slidenum">
              <a:rPr lang="en-US"/>
              <a:pPr>
                <a:defRPr/>
              </a:pPr>
              <a:t>‹#›</a:t>
            </a:fld>
            <a:endParaRPr lang="en-US" dirty="0"/>
          </a:p>
        </p:txBody>
      </p:sp>
    </p:spTree>
    <p:extLst>
      <p:ext uri="{BB962C8B-B14F-4D97-AF65-F5344CB8AC3E}">
        <p14:creationId xmlns:p14="http://schemas.microsoft.com/office/powerpoint/2010/main" val="353232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75B1E63-508C-4FDA-B89A-56FD096B9805}" type="datetimeFigureOut">
              <a:rPr lang="en-US"/>
              <a:pPr>
                <a:defRPr/>
              </a:pPr>
              <a:t>Fri 11/13/2015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F39D1B-DFCD-4A40-8242-DDCFE99CD9C6}" type="slidenum">
              <a:rPr lang="en-US"/>
              <a:pPr>
                <a:defRPr/>
              </a:pPr>
              <a:t>‹#›</a:t>
            </a:fld>
            <a:endParaRPr lang="en-US" dirty="0"/>
          </a:p>
        </p:txBody>
      </p:sp>
    </p:spTree>
    <p:extLst>
      <p:ext uri="{BB962C8B-B14F-4D97-AF65-F5344CB8AC3E}">
        <p14:creationId xmlns:p14="http://schemas.microsoft.com/office/powerpoint/2010/main" val="2897232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CC2FA7-C7F8-4CB8-B331-42B401A2FC6B}" type="datetimeFigureOut">
              <a:rPr lang="en-US"/>
              <a:pPr>
                <a:defRPr/>
              </a:pPr>
              <a:t>Fri 11/13/2015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71B5BF-6BA0-4B30-A15C-8440C3205BEB}" type="slidenum">
              <a:rPr lang="en-US"/>
              <a:pPr>
                <a:defRPr/>
              </a:pPr>
              <a:t>‹#›</a:t>
            </a:fld>
            <a:endParaRPr lang="en-US" dirty="0"/>
          </a:p>
        </p:txBody>
      </p:sp>
    </p:spTree>
    <p:extLst>
      <p:ext uri="{BB962C8B-B14F-4D97-AF65-F5344CB8AC3E}">
        <p14:creationId xmlns:p14="http://schemas.microsoft.com/office/powerpoint/2010/main" val="3771554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BEB0A8A-9378-41A9-A098-A62F45E2BBFE}" type="datetimeFigureOut">
              <a:rPr lang="en-US"/>
              <a:pPr>
                <a:defRPr/>
              </a:pPr>
              <a:t>Fri 11/13/2015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15AA03-B070-4FD8-A327-FDAD85EC2A89}" type="slidenum">
              <a:rPr lang="en-US"/>
              <a:pPr>
                <a:defRPr/>
              </a:pPr>
              <a:t>‹#›</a:t>
            </a:fld>
            <a:endParaRPr lang="en-US" dirty="0"/>
          </a:p>
        </p:txBody>
      </p:sp>
    </p:spTree>
    <p:extLst>
      <p:ext uri="{BB962C8B-B14F-4D97-AF65-F5344CB8AC3E}">
        <p14:creationId xmlns:p14="http://schemas.microsoft.com/office/powerpoint/2010/main" val="192394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79E2D59-FE6A-431D-B541-31CA51F4332F}" type="datetimeFigureOut">
              <a:rPr lang="en-US"/>
              <a:pPr>
                <a:defRPr/>
              </a:pPr>
              <a:t>Fri 11/13/2015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601C78-9F49-49EE-BFDB-466CA87C1CAC}" type="slidenum">
              <a:rPr lang="en-US"/>
              <a:pPr>
                <a:defRPr/>
              </a:pPr>
              <a:t>‹#›</a:t>
            </a:fld>
            <a:endParaRPr lang="en-US" dirty="0"/>
          </a:p>
        </p:txBody>
      </p:sp>
    </p:spTree>
    <p:extLst>
      <p:ext uri="{BB962C8B-B14F-4D97-AF65-F5344CB8AC3E}">
        <p14:creationId xmlns:p14="http://schemas.microsoft.com/office/powerpoint/2010/main" val="2340032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F51B5B7-C584-4AA7-8DF5-F2A18EF99088}" type="datetimeFigureOut">
              <a:rPr lang="en-US"/>
              <a:pPr>
                <a:defRPr/>
              </a:pPr>
              <a:t>Fri 11/13/2015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7FA03FF-8C7A-4C14-A1DD-6A3A3F919751}" type="slidenum">
              <a:rPr lang="en-US"/>
              <a:pPr>
                <a:defRPr/>
              </a:pPr>
              <a:t>‹#›</a:t>
            </a:fld>
            <a:endParaRPr lang="en-US" dirty="0"/>
          </a:p>
        </p:txBody>
      </p:sp>
    </p:spTree>
    <p:extLst>
      <p:ext uri="{BB962C8B-B14F-4D97-AF65-F5344CB8AC3E}">
        <p14:creationId xmlns:p14="http://schemas.microsoft.com/office/powerpoint/2010/main" val="1149991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53ECDF9-B305-4CD5-8439-7FE1E1CD6DBB}" type="datetimeFigureOut">
              <a:rPr lang="en-US"/>
              <a:pPr>
                <a:defRPr/>
              </a:pPr>
              <a:t>Fri 11/13/2015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2409DEC-9B1A-476F-9005-596945A5DC26}" type="slidenum">
              <a:rPr lang="en-US"/>
              <a:pPr>
                <a:defRPr/>
              </a:pPr>
              <a:t>‹#›</a:t>
            </a:fld>
            <a:endParaRPr lang="en-US" dirty="0"/>
          </a:p>
        </p:txBody>
      </p:sp>
    </p:spTree>
    <p:extLst>
      <p:ext uri="{BB962C8B-B14F-4D97-AF65-F5344CB8AC3E}">
        <p14:creationId xmlns:p14="http://schemas.microsoft.com/office/powerpoint/2010/main" val="1484477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929EC88-9683-4CA4-9C9A-733303F0A0D0}" type="datetimeFigureOut">
              <a:rPr lang="en-US"/>
              <a:pPr>
                <a:defRPr/>
              </a:pPr>
              <a:t>Fri 11/13/2015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5B6D0CB-AFF4-4849-9E57-54811ADB86F7}" type="slidenum">
              <a:rPr lang="en-US"/>
              <a:pPr>
                <a:defRPr/>
              </a:pPr>
              <a:t>‹#›</a:t>
            </a:fld>
            <a:endParaRPr lang="en-US" dirty="0"/>
          </a:p>
        </p:txBody>
      </p:sp>
    </p:spTree>
    <p:extLst>
      <p:ext uri="{BB962C8B-B14F-4D97-AF65-F5344CB8AC3E}">
        <p14:creationId xmlns:p14="http://schemas.microsoft.com/office/powerpoint/2010/main" val="1420814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29B4336-0546-43CD-9BEF-9981E0A7DB9C}" type="datetimeFigureOut">
              <a:rPr lang="en-US"/>
              <a:pPr>
                <a:defRPr/>
              </a:pPr>
              <a:t>Fri 11/13/2015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B1D3C6-CF6F-439D-823A-91685E5F9C8A}" type="slidenum">
              <a:rPr lang="en-US"/>
              <a:pPr>
                <a:defRPr/>
              </a:pPr>
              <a:t>‹#›</a:t>
            </a:fld>
            <a:endParaRPr lang="en-US" dirty="0"/>
          </a:p>
        </p:txBody>
      </p:sp>
    </p:spTree>
    <p:extLst>
      <p:ext uri="{BB962C8B-B14F-4D97-AF65-F5344CB8AC3E}">
        <p14:creationId xmlns:p14="http://schemas.microsoft.com/office/powerpoint/2010/main" val="3867837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37E6C00-C348-4E7A-A9A9-2EAD872EE2A2}" type="datetimeFigureOut">
              <a:rPr lang="en-US"/>
              <a:pPr>
                <a:defRPr/>
              </a:pPr>
              <a:t>Fri 11/13/2015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8C1A49-66D4-401B-B3A6-C57F43E89177}" type="slidenum">
              <a:rPr lang="en-US"/>
              <a:pPr>
                <a:defRPr/>
              </a:pPr>
              <a:t>‹#›</a:t>
            </a:fld>
            <a:endParaRPr lang="en-US" dirty="0"/>
          </a:p>
        </p:txBody>
      </p:sp>
    </p:spTree>
    <p:extLst>
      <p:ext uri="{BB962C8B-B14F-4D97-AF65-F5344CB8AC3E}">
        <p14:creationId xmlns:p14="http://schemas.microsoft.com/office/powerpoint/2010/main" val="755671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CFFAF"/>
            </a:gs>
            <a:gs pos="12000">
              <a:srgbClr val="DBFE82"/>
            </a:gs>
            <a:gs pos="56000">
              <a:srgbClr val="E4FC8C"/>
            </a:gs>
            <a:gs pos="82001">
              <a:srgbClr val="FFE547"/>
            </a:gs>
            <a:gs pos="100000">
              <a:srgbClr val="D9EBFF"/>
            </a:gs>
          </a:gsLst>
          <a:lin ang="5400000" scaled="1"/>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Times New Roman" pitchFamily="18" charset="0"/>
                <a:cs typeface="+mn-cs"/>
              </a:defRPr>
            </a:lvl1pPr>
          </a:lstStyle>
          <a:p>
            <a:pPr>
              <a:defRPr/>
            </a:pPr>
            <a:fld id="{6DAD4F2E-CFA0-418A-87B4-EC43A39819D9}" type="datetimeFigureOut">
              <a:rPr lang="en-US"/>
              <a:pPr>
                <a:defRPr/>
              </a:pPr>
              <a:t>Fri 11/13/2015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Times New Roman" pitchFamily="18"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Times New Roman" pitchFamily="18" charset="0"/>
                <a:cs typeface="+mn-cs"/>
              </a:defRPr>
            </a:lvl1pPr>
          </a:lstStyle>
          <a:p>
            <a:pPr>
              <a:defRPr/>
            </a:pPr>
            <a:fld id="{19724F2B-7F6E-4F8A-8D16-C591D7F5287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Times New Roman" pitchFamily="18" charset="0"/>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title"/>
          </p:nvPr>
        </p:nvSpPr>
        <p:spPr>
          <a:xfrm>
            <a:off x="609600" y="-228600"/>
            <a:ext cx="8229600" cy="1143000"/>
          </a:xfrm>
        </p:spPr>
        <p:txBody>
          <a:bodyPr/>
          <a:lstStyle/>
          <a:p>
            <a:pPr eaLnBrk="1" hangingPunct="1"/>
            <a:r>
              <a:rPr lang="en-US" altLang="en-US" smtClean="0"/>
              <a:t>Understanding Language</a:t>
            </a:r>
          </a:p>
        </p:txBody>
      </p:sp>
      <p:sp>
        <p:nvSpPr>
          <p:cNvPr id="5" name="Content Placeholder 4"/>
          <p:cNvSpPr>
            <a:spLocks noGrp="1"/>
          </p:cNvSpPr>
          <p:nvPr>
            <p:ph idx="1"/>
          </p:nvPr>
        </p:nvSpPr>
        <p:spPr>
          <a:xfrm>
            <a:off x="228600" y="685800"/>
            <a:ext cx="8610600" cy="60960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So much of intelligence seems to revolve around language understanding</a:t>
            </a:r>
          </a:p>
          <a:p>
            <a:pPr lvl="1" eaLnBrk="1" fontAlgn="auto" hangingPunct="1">
              <a:spcAft>
                <a:spcPts val="0"/>
              </a:spcAft>
              <a:buFont typeface="Arial" pitchFamily="34" charset="0"/>
              <a:buChar char="–"/>
              <a:defRPr/>
            </a:pPr>
            <a:r>
              <a:rPr lang="en-US" dirty="0" smtClean="0"/>
              <a:t>one of AI’s primary pursuits has been speech recognition and natural language processing (NLU and NLG)</a:t>
            </a:r>
          </a:p>
          <a:p>
            <a:pPr eaLnBrk="1" fontAlgn="auto" hangingPunct="1">
              <a:spcAft>
                <a:spcPts val="0"/>
              </a:spcAft>
              <a:buFont typeface="Arial" pitchFamily="34" charset="0"/>
              <a:buChar char="•"/>
              <a:defRPr/>
            </a:pPr>
            <a:r>
              <a:rPr lang="en-US" dirty="0" smtClean="0"/>
              <a:t>SR/NL processing is not merely a matter of mapping words to meanings</a:t>
            </a:r>
          </a:p>
          <a:p>
            <a:pPr lvl="1" eaLnBrk="1" fontAlgn="auto" hangingPunct="1">
              <a:spcAft>
                <a:spcPts val="0"/>
              </a:spcAft>
              <a:buFont typeface="Arial" pitchFamily="34" charset="0"/>
              <a:buChar char="–"/>
              <a:defRPr/>
            </a:pPr>
            <a:r>
              <a:rPr lang="en-US" dirty="0" smtClean="0"/>
              <a:t>for SR, we have to analyze the spoken input, obtain auditory features, identify those features as phonetic units and map them to words and phrases</a:t>
            </a:r>
          </a:p>
          <a:p>
            <a:pPr lvl="1" eaLnBrk="1" fontAlgn="auto" hangingPunct="1">
              <a:spcAft>
                <a:spcPts val="0"/>
              </a:spcAft>
              <a:buFont typeface="Arial" pitchFamily="34" charset="0"/>
              <a:buChar char="–"/>
              <a:defRPr/>
            </a:pPr>
            <a:r>
              <a:rPr lang="en-US" dirty="0" smtClean="0"/>
              <a:t>for NL, we need to </a:t>
            </a:r>
          </a:p>
          <a:p>
            <a:pPr lvl="2" eaLnBrk="1" fontAlgn="auto" hangingPunct="1">
              <a:spcAft>
                <a:spcPts val="0"/>
              </a:spcAft>
              <a:buFont typeface="Arial" pitchFamily="34" charset="0"/>
              <a:buChar char="•"/>
              <a:defRPr/>
            </a:pPr>
            <a:r>
              <a:rPr lang="en-US" dirty="0" smtClean="0"/>
              <a:t>capture word roles (grammatical categories) and their meanings</a:t>
            </a:r>
          </a:p>
          <a:p>
            <a:pPr lvl="2" eaLnBrk="1" fontAlgn="auto" hangingPunct="1">
              <a:spcAft>
                <a:spcPts val="0"/>
              </a:spcAft>
              <a:buFont typeface="Arial" pitchFamily="34" charset="0"/>
              <a:buChar char="•"/>
              <a:defRPr/>
            </a:pPr>
            <a:r>
              <a:rPr lang="en-US" dirty="0" smtClean="0"/>
              <a:t>construct representations for the semantic meanings of phrases, individual sentences and groups of sentences</a:t>
            </a:r>
          </a:p>
          <a:p>
            <a:pPr lvl="2" eaLnBrk="1" fontAlgn="auto" hangingPunct="1">
              <a:spcAft>
                <a:spcPts val="0"/>
              </a:spcAft>
              <a:buFont typeface="Arial" pitchFamily="34" charset="0"/>
              <a:buChar char="•"/>
              <a:defRPr/>
            </a:pPr>
            <a:r>
              <a:rPr lang="en-US" dirty="0" smtClean="0"/>
              <a:t>interpret the meaning of the message within the context of other messages and the domain of discourse</a:t>
            </a:r>
          </a:p>
          <a:p>
            <a:pPr lvl="2" eaLnBrk="1" fontAlgn="auto" hangingPunct="1">
              <a:spcAft>
                <a:spcPts val="0"/>
              </a:spcAft>
              <a:buFont typeface="Arial" pitchFamily="34" charset="0"/>
              <a:buChar char="•"/>
              <a:defRPr/>
            </a:pPr>
            <a:r>
              <a:rPr lang="en-US" dirty="0" smtClean="0"/>
              <a:t>apply context for references</a:t>
            </a:r>
          </a:p>
          <a:p>
            <a:pPr lvl="2" eaLnBrk="1" fontAlgn="auto" hangingPunct="1">
              <a:spcAft>
                <a:spcPts val="0"/>
              </a:spcAft>
              <a:buFont typeface="Arial" pitchFamily="34" charset="0"/>
              <a:buChar char="•"/>
              <a:defRPr/>
            </a:pPr>
            <a:r>
              <a:rPr lang="en-US" dirty="0" smtClean="0"/>
              <a:t>apply worldly knowledge</a:t>
            </a:r>
          </a:p>
          <a:p>
            <a:pPr lvl="2" eaLnBrk="1" fontAlgn="auto" hangingPunct="1">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673100" y="-76200"/>
            <a:ext cx="7808913" cy="1063625"/>
          </a:xfrm>
        </p:spPr>
        <p:txBody>
          <a:bodyPr/>
          <a:lstStyle/>
          <a:p>
            <a:pPr eaLnBrk="1">
              <a:tabLst>
                <a:tab pos="655638" algn="l"/>
                <a:tab pos="1312863" algn="l"/>
                <a:tab pos="1968500" algn="l"/>
                <a:tab pos="2625725" algn="l"/>
                <a:tab pos="3282950" algn="l"/>
                <a:tab pos="3938588" algn="l"/>
                <a:tab pos="4595813" algn="l"/>
                <a:tab pos="5253038" algn="l"/>
                <a:tab pos="5908675" algn="l"/>
                <a:tab pos="6565900" algn="l"/>
                <a:tab pos="7223125" algn="l"/>
              </a:tabLst>
            </a:pPr>
            <a:r>
              <a:rPr lang="en-GB" altLang="en-US" smtClean="0"/>
              <a:t>Radio Rex</a:t>
            </a:r>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066800"/>
            <a:ext cx="480218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bwMode="auto">
          <a:xfrm>
            <a:off x="0" y="762000"/>
            <a:ext cx="3810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dirty="0" smtClean="0"/>
              <a:t>A toy from 1922</a:t>
            </a:r>
          </a:p>
          <a:p>
            <a:pPr>
              <a:defRPr/>
            </a:pPr>
            <a:r>
              <a:rPr lang="en-US" dirty="0" smtClean="0"/>
              <a:t>A dog mounted on an iron base with an electromagnetic to counteract the force of a spring that would push “Rex” out of his house</a:t>
            </a:r>
          </a:p>
          <a:p>
            <a:pPr>
              <a:defRPr/>
            </a:pPr>
            <a:r>
              <a:rPr lang="en-US" dirty="0" smtClean="0"/>
              <a:t>The electromagnetic was interrupted if an acoustic signal at 500 Hz was detected</a:t>
            </a:r>
          </a:p>
          <a:p>
            <a:pPr>
              <a:defRPr/>
            </a:pPr>
            <a:r>
              <a:rPr lang="en-US" dirty="0" smtClean="0"/>
              <a:t>The sound “e” (/eh/) as found in Rex is at about 500 Hz</a:t>
            </a:r>
          </a:p>
          <a:p>
            <a:pPr>
              <a:defRPr/>
            </a:pPr>
            <a:r>
              <a:rPr lang="en-US" dirty="0" smtClean="0"/>
              <a:t>So the dog comes when called</a:t>
            </a:r>
          </a:p>
          <a:p>
            <a:pPr>
              <a:defRPr/>
            </a:pP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ARPA SR Research</a:t>
            </a:r>
          </a:p>
        </p:txBody>
      </p:sp>
      <p:sp>
        <p:nvSpPr>
          <p:cNvPr id="12291" name="Content Placeholder 2"/>
          <p:cNvSpPr>
            <a:spLocks noGrp="1"/>
          </p:cNvSpPr>
          <p:nvPr>
            <p:ph idx="1"/>
          </p:nvPr>
        </p:nvSpPr>
        <p:spPr/>
        <p:txBody>
          <a:bodyPr/>
          <a:lstStyle/>
          <a:p>
            <a:r>
              <a:rPr lang="en-US" altLang="en-US" smtClean="0"/>
              <a:t>ARPA started an initiative in 1970 for SR research</a:t>
            </a:r>
          </a:p>
          <a:p>
            <a:pPr lvl="1"/>
            <a:r>
              <a:rPr lang="en-US" altLang="en-US" smtClean="0"/>
              <a:t>Multispeaker, continuous speech of a decent sized vocabulary (1000 words) and grammar</a:t>
            </a:r>
          </a:p>
          <a:p>
            <a:pPr lvl="1"/>
            <a:r>
              <a:rPr lang="en-US" altLang="en-US" smtClean="0"/>
              <a:t>4 systems constructed</a:t>
            </a:r>
          </a:p>
          <a:p>
            <a:pPr lvl="2"/>
            <a:r>
              <a:rPr lang="en-US" altLang="en-US" smtClean="0"/>
              <a:t>HEARSAY (CMU) – symbolic/rule-based using a blackboard/distributed architecture</a:t>
            </a:r>
          </a:p>
          <a:p>
            <a:pPr lvl="2"/>
            <a:r>
              <a:rPr lang="en-US" altLang="en-US" smtClean="0"/>
              <a:t>HARPY (CMU) – giant lattice and beam search</a:t>
            </a:r>
          </a:p>
          <a:p>
            <a:pPr lvl="2"/>
            <a:r>
              <a:rPr lang="en-US" altLang="en-US" smtClean="0"/>
              <a:t>HWIM (BBN) – HMM approach</a:t>
            </a:r>
          </a:p>
          <a:p>
            <a:pPr lvl="2"/>
            <a:r>
              <a:rPr lang="en-US" altLang="en-US" smtClean="0"/>
              <a:t>SRI and SDC – never completed</a:t>
            </a:r>
          </a:p>
          <a:p>
            <a:pPr lvl="2"/>
            <a:endParaRPr lang="en-US" alt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673100" y="-76200"/>
            <a:ext cx="7808913" cy="1063625"/>
          </a:xfrm>
        </p:spPr>
        <p:txBody>
          <a:bodyPr/>
          <a:lstStyle/>
          <a:p>
            <a:pPr eaLnBrk="1">
              <a:tabLst>
                <a:tab pos="655638" algn="l"/>
                <a:tab pos="1312863" algn="l"/>
                <a:tab pos="1968500" algn="l"/>
                <a:tab pos="2625725" algn="l"/>
                <a:tab pos="3282950" algn="l"/>
                <a:tab pos="3938588" algn="l"/>
                <a:tab pos="4595813" algn="l"/>
                <a:tab pos="5253038" algn="l"/>
                <a:tab pos="5908675" algn="l"/>
                <a:tab pos="6565900" algn="l"/>
                <a:tab pos="7223125" algn="l"/>
              </a:tabLst>
            </a:pPr>
            <a:r>
              <a:rPr lang="en-GB" altLang="en-US" smtClean="0"/>
              <a:t>Hearsay-II</a:t>
            </a:r>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1219200"/>
            <a:ext cx="4976813" cy="3875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TextBox 2"/>
          <p:cNvSpPr txBox="1">
            <a:spLocks noChangeArrowheads="1"/>
          </p:cNvSpPr>
          <p:nvPr/>
        </p:nvSpPr>
        <p:spPr bwMode="auto">
          <a:xfrm>
            <a:off x="5014913" y="762000"/>
            <a:ext cx="4383087"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2400">
                <a:latin typeface="Times New Roman" pitchFamily="18" charset="0"/>
                <a:cs typeface="Times New Roman" pitchFamily="18" charset="0"/>
              </a:rPr>
              <a:t>The original system implemented </a:t>
            </a:r>
          </a:p>
          <a:p>
            <a:pPr eaLnBrk="1" hangingPunct="1"/>
            <a:r>
              <a:rPr lang="en-US" altLang="en-US" sz="2400">
                <a:latin typeface="Times New Roman" pitchFamily="18" charset="0"/>
                <a:cs typeface="Times New Roman" pitchFamily="18" charset="0"/>
              </a:rPr>
              <a:t>between 1971 and 1973</a:t>
            </a:r>
          </a:p>
          <a:p>
            <a:pPr eaLnBrk="1" hangingPunct="1"/>
            <a:endParaRPr lang="en-US" altLang="en-US" sz="2400">
              <a:latin typeface="Times New Roman" pitchFamily="18" charset="0"/>
              <a:cs typeface="Times New Roman" pitchFamily="18" charset="0"/>
            </a:endParaRPr>
          </a:p>
          <a:p>
            <a:pPr eaLnBrk="1" hangingPunct="1"/>
            <a:r>
              <a:rPr lang="en-US" altLang="en-US" sz="2400">
                <a:latin typeface="Times New Roman" pitchFamily="18" charset="0"/>
                <a:cs typeface="Times New Roman" pitchFamily="18" charset="0"/>
              </a:rPr>
              <a:t>Hearsay-II was an improved </a:t>
            </a:r>
          </a:p>
          <a:p>
            <a:pPr eaLnBrk="1" hangingPunct="1"/>
            <a:r>
              <a:rPr lang="en-US" altLang="en-US" sz="2400">
                <a:latin typeface="Times New Roman" pitchFamily="18" charset="0"/>
                <a:cs typeface="Times New Roman" pitchFamily="18" charset="0"/>
              </a:rPr>
              <a:t>version implemented between </a:t>
            </a:r>
          </a:p>
          <a:p>
            <a:pPr eaLnBrk="1" hangingPunct="1"/>
            <a:r>
              <a:rPr lang="en-US" altLang="en-US" sz="2400">
                <a:latin typeface="Times New Roman" pitchFamily="18" charset="0"/>
                <a:cs typeface="Times New Roman" pitchFamily="18" charset="0"/>
              </a:rPr>
              <a:t>1973 and 1976</a:t>
            </a:r>
          </a:p>
          <a:p>
            <a:pPr eaLnBrk="1" hangingPunct="1"/>
            <a:endParaRPr lang="en-US" altLang="en-US" sz="2400">
              <a:latin typeface="Times New Roman" pitchFamily="18" charset="0"/>
              <a:cs typeface="Times New Roman" pitchFamily="18" charset="0"/>
            </a:endParaRPr>
          </a:p>
          <a:p>
            <a:pPr eaLnBrk="1" hangingPunct="1"/>
            <a:r>
              <a:rPr lang="en-US" altLang="en-US" sz="2400">
                <a:latin typeface="Times New Roman" pitchFamily="18" charset="0"/>
                <a:cs typeface="Times New Roman" pitchFamily="18" charset="0"/>
              </a:rPr>
              <a:t>Hearsay-II’s grammar was </a:t>
            </a:r>
          </a:p>
          <a:p>
            <a:pPr eaLnBrk="1" hangingPunct="1"/>
            <a:r>
              <a:rPr lang="en-US" altLang="en-US" sz="2400">
                <a:latin typeface="Times New Roman" pitchFamily="18" charset="0"/>
                <a:cs typeface="Times New Roman" pitchFamily="18" charset="0"/>
              </a:rPr>
              <a:t>simplified as a 1011x1011 </a:t>
            </a:r>
          </a:p>
          <a:p>
            <a:pPr eaLnBrk="1" hangingPunct="1"/>
            <a:r>
              <a:rPr lang="en-US" altLang="en-US" sz="2400">
                <a:latin typeface="Times New Roman" pitchFamily="18" charset="0"/>
                <a:cs typeface="Times New Roman" pitchFamily="18" charset="0"/>
              </a:rPr>
              <a:t>binary matrix to indicate </a:t>
            </a:r>
          </a:p>
          <a:p>
            <a:pPr eaLnBrk="1" hangingPunct="1"/>
            <a:r>
              <a:rPr lang="en-US" altLang="en-US" sz="2400">
                <a:latin typeface="Times New Roman" pitchFamily="18" charset="0"/>
                <a:cs typeface="Times New Roman" pitchFamily="18" charset="0"/>
              </a:rPr>
              <a:t>which words could follow </a:t>
            </a:r>
          </a:p>
          <a:p>
            <a:pPr eaLnBrk="1" hangingPunct="1"/>
            <a:r>
              <a:rPr lang="en-US" altLang="en-US" sz="2400">
                <a:latin typeface="Times New Roman" pitchFamily="18" charset="0"/>
                <a:cs typeface="Times New Roman" pitchFamily="18" charset="0"/>
              </a:rPr>
              <a:t>which words </a:t>
            </a:r>
          </a:p>
          <a:p>
            <a:pPr eaLnBrk="1" hangingPunct="1"/>
            <a:endParaRPr lang="en-US" altLang="en-US" sz="2400">
              <a:latin typeface="Times New Roman" pitchFamily="18" charset="0"/>
              <a:cs typeface="Times New Roman" pitchFamily="18" charset="0"/>
            </a:endParaRPr>
          </a:p>
        </p:txBody>
      </p:sp>
      <p:sp>
        <p:nvSpPr>
          <p:cNvPr id="13317" name="TextBox 3"/>
          <p:cNvSpPr txBox="1">
            <a:spLocks noChangeArrowheads="1"/>
          </p:cNvSpPr>
          <p:nvPr/>
        </p:nvSpPr>
        <p:spPr bwMode="auto">
          <a:xfrm>
            <a:off x="342900" y="5257800"/>
            <a:ext cx="81915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2400">
                <a:latin typeface="Times New Roman" pitchFamily="18" charset="0"/>
                <a:cs typeface="Times New Roman" pitchFamily="18" charset="0"/>
              </a:rPr>
              <a:t>Hearsay is more noted for pioneering the blackboard architecture</a:t>
            </a:r>
          </a:p>
          <a:p>
            <a:pPr eaLnBrk="1" hangingPunct="1"/>
            <a:r>
              <a:rPr lang="en-US" altLang="en-US" sz="2400">
                <a:latin typeface="Times New Roman" pitchFamily="18" charset="0"/>
                <a:cs typeface="Times New Roman" pitchFamily="18" charset="0"/>
              </a:rPr>
              <a:t>And agent-based reasoning</a:t>
            </a:r>
          </a:p>
          <a:p>
            <a:pPr eaLnBrk="1" hangingPunct="1"/>
            <a:endParaRPr lang="en-US" altLang="en-US" sz="2400">
              <a:latin typeface="Times New Roman" pitchFamily="18" charset="0"/>
              <a:cs typeface="Times New Roman" pitchFamily="18" charset="0"/>
            </a:endParaRPr>
          </a:p>
          <a:p>
            <a:pPr eaLnBrk="1" hangingPunct="1"/>
            <a:r>
              <a:rPr lang="en-US" altLang="en-US" sz="2400">
                <a:latin typeface="Times New Roman" pitchFamily="18" charset="0"/>
                <a:cs typeface="Times New Roman" pitchFamily="18" charset="0"/>
              </a:rPr>
              <a:t>Hearsay spent a lot of time dealing with scheduling agents (KSs)</a:t>
            </a:r>
          </a:p>
          <a:p>
            <a:pPr eaLnBrk="1" hangingPunct="1"/>
            <a:endParaRPr lang="en-US" alt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HARPY</a:t>
            </a:r>
          </a:p>
        </p:txBody>
      </p:sp>
      <p:sp>
        <p:nvSpPr>
          <p:cNvPr id="3" name="Content Placeholder 2"/>
          <p:cNvSpPr>
            <a:spLocks noGrp="1"/>
          </p:cNvSpPr>
          <p:nvPr>
            <p:ph idx="1"/>
          </p:nvPr>
        </p:nvSpPr>
        <p:spPr>
          <a:xfrm>
            <a:off x="228600" y="1219200"/>
            <a:ext cx="8686800" cy="2286000"/>
          </a:xfrm>
        </p:spPr>
        <p:txBody>
          <a:bodyPr>
            <a:normAutofit fontScale="92500" lnSpcReduction="10000"/>
          </a:bodyPr>
          <a:lstStyle/>
          <a:p>
            <a:pPr>
              <a:defRPr/>
            </a:pPr>
            <a:r>
              <a:rPr lang="en-US" dirty="0" smtClean="0"/>
              <a:t>Unfolded a giant lattice of all possible utterances given the words and vocabulary</a:t>
            </a:r>
          </a:p>
          <a:p>
            <a:pPr>
              <a:defRPr/>
            </a:pPr>
            <a:r>
              <a:rPr lang="en-US" dirty="0" smtClean="0"/>
              <a:t>Performed a beam search through this lattice matching expectations of a node with the acoustic signal for a match</a:t>
            </a:r>
            <a:endParaRPr lang="en-US" dirty="0"/>
          </a:p>
        </p:txBody>
      </p:sp>
      <p:pic>
        <p:nvPicPr>
          <p:cNvPr id="14340" name="Picture 2" descr="http://i1.ytimg.com/vi/N3i6NoUZsSw/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2313" y="3295650"/>
            <a:ext cx="4611687" cy="345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3416300"/>
            <a:ext cx="3657600" cy="3297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ARPA and Beyond</a:t>
            </a:r>
          </a:p>
        </p:txBody>
      </p:sp>
      <p:sp>
        <p:nvSpPr>
          <p:cNvPr id="15363" name="Content Placeholder 2"/>
          <p:cNvSpPr>
            <a:spLocks noGrp="1"/>
          </p:cNvSpPr>
          <p:nvPr>
            <p:ph idx="1"/>
          </p:nvPr>
        </p:nvSpPr>
        <p:spPr/>
        <p:txBody>
          <a:bodyPr/>
          <a:lstStyle/>
          <a:p>
            <a:r>
              <a:rPr lang="en-US" altLang="en-US" smtClean="0"/>
              <a:t>Results of the 4 systems shown below</a:t>
            </a:r>
          </a:p>
          <a:p>
            <a:endParaRPr lang="en-US" altLang="en-US" smtClean="0"/>
          </a:p>
          <a:p>
            <a:endParaRPr lang="en-US" altLang="en-US" smtClean="0"/>
          </a:p>
          <a:p>
            <a:endParaRPr lang="en-US" altLang="en-US" smtClean="0"/>
          </a:p>
          <a:p>
            <a:endParaRPr lang="en-US" altLang="en-US" smtClean="0"/>
          </a:p>
          <a:p>
            <a:r>
              <a:rPr lang="en-US" altLang="en-US" smtClean="0"/>
              <a:t>AT&amp;T carried on from HWIM by implementing Byblos, a full HMM approach</a:t>
            </a:r>
          </a:p>
          <a:p>
            <a:r>
              <a:rPr lang="en-US" altLang="en-US" smtClean="0"/>
              <a:t>This was followed by Dragon which became the norm for SR systems </a:t>
            </a:r>
          </a:p>
        </p:txBody>
      </p:sp>
      <p:graphicFrame>
        <p:nvGraphicFramePr>
          <p:cNvPr id="4" name="Table 3"/>
          <p:cNvGraphicFramePr>
            <a:graphicFrameLocks noGrp="1"/>
          </p:cNvGraphicFramePr>
          <p:nvPr/>
        </p:nvGraphicFramePr>
        <p:xfrm>
          <a:off x="1066800" y="2286000"/>
          <a:ext cx="7315200" cy="1828800"/>
        </p:xfrm>
        <a:graphic>
          <a:graphicData uri="http://schemas.openxmlformats.org/drawingml/2006/table">
            <a:tbl>
              <a:tblPr firstRow="1" bandRow="1">
                <a:tableStyleId>{073A0DAA-6AF3-43AB-8588-CEC1D06C72B9}</a:tableStyleId>
              </a:tblPr>
              <a:tblGrid>
                <a:gridCol w="1463040"/>
                <a:gridCol w="1463040"/>
                <a:gridCol w="1854150"/>
                <a:gridCol w="1231271"/>
                <a:gridCol w="1303699"/>
              </a:tblGrid>
              <a:tr h="320040">
                <a:tc>
                  <a:txBody>
                    <a:bodyPr/>
                    <a:lstStyle/>
                    <a:p>
                      <a:r>
                        <a:rPr lang="en-US" dirty="0" smtClean="0"/>
                        <a:t>System</a:t>
                      </a:r>
                      <a:endParaRPr lang="en-US" dirty="0">
                        <a:solidFill>
                          <a:schemeClr val="tx1"/>
                        </a:solidFill>
                      </a:endParaRPr>
                    </a:p>
                  </a:txBody>
                  <a:tcPr/>
                </a:tc>
                <a:tc>
                  <a:txBody>
                    <a:bodyPr/>
                    <a:lstStyle/>
                    <a:p>
                      <a:r>
                        <a:rPr lang="en-US" dirty="0" smtClean="0"/>
                        <a:t>Words</a:t>
                      </a:r>
                      <a:endParaRPr lang="en-US" dirty="0">
                        <a:solidFill>
                          <a:schemeClr val="tx1"/>
                        </a:solidFill>
                      </a:endParaRPr>
                    </a:p>
                  </a:txBody>
                  <a:tcPr/>
                </a:tc>
                <a:tc>
                  <a:txBody>
                    <a:bodyPr/>
                    <a:lstStyle/>
                    <a:p>
                      <a:r>
                        <a:rPr lang="en-US" dirty="0" smtClean="0"/>
                        <a:t>Speakers</a:t>
                      </a:r>
                      <a:endParaRPr lang="en-US" dirty="0">
                        <a:solidFill>
                          <a:schemeClr val="tx1"/>
                        </a:solidFill>
                      </a:endParaRPr>
                    </a:p>
                  </a:txBody>
                  <a:tcPr/>
                </a:tc>
                <a:tc>
                  <a:txBody>
                    <a:bodyPr/>
                    <a:lstStyle/>
                    <a:p>
                      <a:r>
                        <a:rPr lang="en-US" dirty="0" smtClean="0"/>
                        <a:t>Sentences</a:t>
                      </a:r>
                      <a:endParaRPr lang="en-US" dirty="0">
                        <a:solidFill>
                          <a:schemeClr val="tx1"/>
                        </a:solidFill>
                      </a:endParaRPr>
                    </a:p>
                  </a:txBody>
                  <a:tcPr/>
                </a:tc>
                <a:tc>
                  <a:txBody>
                    <a:bodyPr/>
                    <a:lstStyle/>
                    <a:p>
                      <a:r>
                        <a:rPr lang="en-US" dirty="0" smtClean="0"/>
                        <a:t>Error Rate</a:t>
                      </a:r>
                      <a:endParaRPr lang="en-US" dirty="0">
                        <a:solidFill>
                          <a:schemeClr val="tx1"/>
                        </a:solidFill>
                      </a:endParaRPr>
                    </a:p>
                  </a:txBody>
                  <a:tcPr/>
                </a:tc>
              </a:tr>
              <a:tr h="320040">
                <a:tc>
                  <a:txBody>
                    <a:bodyPr/>
                    <a:lstStyle/>
                    <a:p>
                      <a:r>
                        <a:rPr lang="en-US" dirty="0" smtClean="0"/>
                        <a:t>Harpy</a:t>
                      </a:r>
                      <a:endParaRPr lang="en-US" dirty="0"/>
                    </a:p>
                  </a:txBody>
                  <a:tcPr/>
                </a:tc>
                <a:tc>
                  <a:txBody>
                    <a:bodyPr/>
                    <a:lstStyle/>
                    <a:p>
                      <a:r>
                        <a:rPr lang="en-US" dirty="0" smtClean="0"/>
                        <a:t>1011</a:t>
                      </a:r>
                      <a:endParaRPr lang="en-US" dirty="0"/>
                    </a:p>
                  </a:txBody>
                  <a:tcPr/>
                </a:tc>
                <a:tc>
                  <a:txBody>
                    <a:bodyPr/>
                    <a:lstStyle/>
                    <a:p>
                      <a:r>
                        <a:rPr lang="en-US" dirty="0" smtClean="0"/>
                        <a:t>3 male, 2 female</a:t>
                      </a:r>
                      <a:endParaRPr lang="en-US" dirty="0"/>
                    </a:p>
                  </a:txBody>
                  <a:tcPr/>
                </a:tc>
                <a:tc>
                  <a:txBody>
                    <a:bodyPr/>
                    <a:lstStyle/>
                    <a:p>
                      <a:r>
                        <a:rPr lang="en-US" dirty="0" smtClean="0"/>
                        <a:t>184</a:t>
                      </a:r>
                      <a:endParaRPr lang="en-US" dirty="0"/>
                    </a:p>
                  </a:txBody>
                  <a:tcPr/>
                </a:tc>
                <a:tc>
                  <a:txBody>
                    <a:bodyPr/>
                    <a:lstStyle/>
                    <a:p>
                      <a:r>
                        <a:rPr lang="en-US" dirty="0" smtClean="0"/>
                        <a:t>5%</a:t>
                      </a:r>
                      <a:endParaRPr lang="en-US" dirty="0"/>
                    </a:p>
                  </a:txBody>
                  <a:tcPr/>
                </a:tc>
              </a:tr>
              <a:tr h="320040">
                <a:tc>
                  <a:txBody>
                    <a:bodyPr/>
                    <a:lstStyle/>
                    <a:p>
                      <a:r>
                        <a:rPr lang="en-US" dirty="0" smtClean="0"/>
                        <a:t>Hearsay II</a:t>
                      </a:r>
                      <a:endParaRPr lang="en-US" dirty="0"/>
                    </a:p>
                  </a:txBody>
                  <a:tcPr/>
                </a:tc>
                <a:tc>
                  <a:txBody>
                    <a:bodyPr/>
                    <a:lstStyle/>
                    <a:p>
                      <a:r>
                        <a:rPr lang="en-US" dirty="0" smtClean="0"/>
                        <a:t>1011</a:t>
                      </a:r>
                      <a:endParaRPr lang="en-US" dirty="0"/>
                    </a:p>
                  </a:txBody>
                  <a:tcPr/>
                </a:tc>
                <a:tc>
                  <a:txBody>
                    <a:bodyPr/>
                    <a:lstStyle/>
                    <a:p>
                      <a:r>
                        <a:rPr lang="en-US" dirty="0" smtClean="0"/>
                        <a:t>1 male</a:t>
                      </a:r>
                      <a:endParaRPr lang="en-US" dirty="0"/>
                    </a:p>
                  </a:txBody>
                  <a:tcPr/>
                </a:tc>
                <a:tc>
                  <a:txBody>
                    <a:bodyPr/>
                    <a:lstStyle/>
                    <a:p>
                      <a:r>
                        <a:rPr lang="en-US" dirty="0" smtClean="0"/>
                        <a:t>22</a:t>
                      </a:r>
                      <a:endParaRPr lang="en-US" dirty="0"/>
                    </a:p>
                  </a:txBody>
                  <a:tcPr/>
                </a:tc>
                <a:tc>
                  <a:txBody>
                    <a:bodyPr/>
                    <a:lstStyle/>
                    <a:p>
                      <a:r>
                        <a:rPr lang="en-US" dirty="0" smtClean="0"/>
                        <a:t>9%, 26%</a:t>
                      </a:r>
                      <a:endParaRPr lang="en-US" dirty="0"/>
                    </a:p>
                  </a:txBody>
                  <a:tcPr/>
                </a:tc>
              </a:tr>
              <a:tr h="320040">
                <a:tc>
                  <a:txBody>
                    <a:bodyPr/>
                    <a:lstStyle/>
                    <a:p>
                      <a:r>
                        <a:rPr lang="en-US" dirty="0" smtClean="0"/>
                        <a:t>HWIM</a:t>
                      </a:r>
                      <a:endParaRPr lang="en-US" dirty="0"/>
                    </a:p>
                  </a:txBody>
                  <a:tcPr/>
                </a:tc>
                <a:tc>
                  <a:txBody>
                    <a:bodyPr/>
                    <a:lstStyle/>
                    <a:p>
                      <a:r>
                        <a:rPr lang="en-US" dirty="0" smtClean="0"/>
                        <a:t>1097</a:t>
                      </a:r>
                      <a:endParaRPr lang="en-US" dirty="0"/>
                    </a:p>
                  </a:txBody>
                  <a:tcPr/>
                </a:tc>
                <a:tc>
                  <a:txBody>
                    <a:bodyPr/>
                    <a:lstStyle/>
                    <a:p>
                      <a:r>
                        <a:rPr lang="en-US" dirty="0" smtClean="0"/>
                        <a:t>3 male</a:t>
                      </a:r>
                      <a:endParaRPr lang="en-US" dirty="0"/>
                    </a:p>
                  </a:txBody>
                  <a:tcPr/>
                </a:tc>
                <a:tc>
                  <a:txBody>
                    <a:bodyPr/>
                    <a:lstStyle/>
                    <a:p>
                      <a:r>
                        <a:rPr lang="en-US" dirty="0" smtClean="0"/>
                        <a:t>124</a:t>
                      </a:r>
                      <a:endParaRPr lang="en-US" dirty="0"/>
                    </a:p>
                  </a:txBody>
                  <a:tcPr/>
                </a:tc>
                <a:tc>
                  <a:txBody>
                    <a:bodyPr/>
                    <a:lstStyle/>
                    <a:p>
                      <a:r>
                        <a:rPr lang="en-US" dirty="0" smtClean="0"/>
                        <a:t>56%</a:t>
                      </a:r>
                      <a:endParaRPr lang="en-US" dirty="0"/>
                    </a:p>
                  </a:txBody>
                  <a:tcPr/>
                </a:tc>
              </a:tr>
              <a:tr h="320040">
                <a:tc>
                  <a:txBody>
                    <a:bodyPr/>
                    <a:lstStyle/>
                    <a:p>
                      <a:r>
                        <a:rPr lang="en-US" dirty="0" smtClean="0"/>
                        <a:t>SRI/SDC</a:t>
                      </a:r>
                      <a:endParaRPr lang="en-US" dirty="0"/>
                    </a:p>
                  </a:txBody>
                  <a:tcPr/>
                </a:tc>
                <a:tc>
                  <a:txBody>
                    <a:bodyPr/>
                    <a:lstStyle/>
                    <a:p>
                      <a:r>
                        <a:rPr lang="en-US" dirty="0" smtClean="0"/>
                        <a:t>1000</a:t>
                      </a:r>
                      <a:endParaRPr lang="en-US" dirty="0"/>
                    </a:p>
                  </a:txBody>
                  <a:tcPr/>
                </a:tc>
                <a:tc>
                  <a:txBody>
                    <a:bodyPr/>
                    <a:lstStyle/>
                    <a:p>
                      <a:r>
                        <a:rPr lang="en-US" dirty="0" smtClean="0"/>
                        <a:t>1 male</a:t>
                      </a:r>
                      <a:endParaRPr lang="en-US" dirty="0"/>
                    </a:p>
                  </a:txBody>
                  <a:tcPr/>
                </a:tc>
                <a:tc>
                  <a:txBody>
                    <a:bodyPr/>
                    <a:lstStyle/>
                    <a:p>
                      <a:r>
                        <a:rPr lang="en-US" dirty="0" smtClean="0"/>
                        <a:t>54</a:t>
                      </a:r>
                      <a:endParaRPr lang="en-US" dirty="0"/>
                    </a:p>
                  </a:txBody>
                  <a:tcPr/>
                </a:tc>
                <a:tc>
                  <a:txBody>
                    <a:bodyPr/>
                    <a:lstStyle/>
                    <a:p>
                      <a:r>
                        <a:rPr lang="en-US" dirty="0" smtClean="0"/>
                        <a:t>76%</a:t>
                      </a:r>
                      <a:endParaRPr lang="en-US"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673100" y="-76200"/>
            <a:ext cx="7808913" cy="1063625"/>
          </a:xfrm>
        </p:spPr>
        <p:txBody>
          <a:bodyPr/>
          <a:lstStyle/>
          <a:p>
            <a:pPr eaLnBrk="1">
              <a:tabLst>
                <a:tab pos="655638" algn="l"/>
                <a:tab pos="1312863" algn="l"/>
                <a:tab pos="1968500" algn="l"/>
                <a:tab pos="2625725" algn="l"/>
                <a:tab pos="3282950" algn="l"/>
                <a:tab pos="3938588" algn="l"/>
                <a:tab pos="4595813" algn="l"/>
                <a:tab pos="5253038" algn="l"/>
                <a:tab pos="5908675" algn="l"/>
                <a:tab pos="6565900" algn="l"/>
                <a:tab pos="7223125" algn="l"/>
              </a:tabLst>
            </a:pPr>
            <a:r>
              <a:rPr lang="en-GB" altLang="en-US" smtClean="0"/>
              <a:t>Modern Statistical ASR</a:t>
            </a:r>
          </a:p>
        </p:txBody>
      </p:sp>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6315075" cy="3405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00" y="2844800"/>
            <a:ext cx="8027988" cy="3994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2531"/>
                                        </p:tgtEl>
                                        <p:attrNameLst>
                                          <p:attrName>style.visibility</p:attrName>
                                        </p:attrNameLst>
                                      </p:cBhvr>
                                      <p:to>
                                        <p:strVal val="visible"/>
                                      </p:to>
                                    </p:set>
                                  </p:childTnLst>
                                  <p:subTnLst>
                                    <p:set>
                                      <p:cBhvr override="childStyle">
                                        <p:cTn dur="1" fill="hold" display="0" masterRel="nextClick" afterEffect="1"/>
                                        <p:tgtEl>
                                          <p:spTgt spid="22531"/>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673100" y="-152400"/>
            <a:ext cx="7808913" cy="1063625"/>
          </a:xfrm>
        </p:spPr>
        <p:txBody>
          <a:bodyPr/>
          <a:lstStyle/>
          <a:p>
            <a:pPr eaLnBrk="1">
              <a:tabLst>
                <a:tab pos="655638" algn="l"/>
                <a:tab pos="1312863" algn="l"/>
                <a:tab pos="1968500" algn="l"/>
                <a:tab pos="2625725" algn="l"/>
                <a:tab pos="3282950" algn="l"/>
                <a:tab pos="3938588" algn="l"/>
                <a:tab pos="4595813" algn="l"/>
                <a:tab pos="5253038" algn="l"/>
                <a:tab pos="5908675" algn="l"/>
                <a:tab pos="6565900" algn="l"/>
                <a:tab pos="7223125" algn="l"/>
              </a:tabLst>
            </a:pPr>
            <a:r>
              <a:rPr lang="en-GB" altLang="en-US" smtClean="0"/>
              <a:t>Bi-Grams and N-Grams</a:t>
            </a:r>
          </a:p>
        </p:txBody>
      </p:sp>
      <p:sp>
        <p:nvSpPr>
          <p:cNvPr id="2" name="Content Placeholder 1"/>
          <p:cNvSpPr>
            <a:spLocks noGrp="1"/>
          </p:cNvSpPr>
          <p:nvPr>
            <p:ph idx="1"/>
          </p:nvPr>
        </p:nvSpPr>
        <p:spPr>
          <a:xfrm>
            <a:off x="457200" y="838200"/>
            <a:ext cx="8229600" cy="2590800"/>
          </a:xfrm>
        </p:spPr>
        <p:txBody>
          <a:bodyPr>
            <a:normAutofit fontScale="92500"/>
          </a:bodyPr>
          <a:lstStyle/>
          <a:p>
            <a:pPr>
              <a:defRPr/>
            </a:pPr>
            <a:r>
              <a:rPr lang="en-US" dirty="0" smtClean="0"/>
              <a:t>Models the “grammar” by providing transition probabilities of going from one phonetic unit to another</a:t>
            </a:r>
          </a:p>
          <a:p>
            <a:pPr>
              <a:defRPr/>
            </a:pPr>
            <a:r>
              <a:rPr lang="en-US" dirty="0" smtClean="0"/>
              <a:t>Bi-grams require about 29</a:t>
            </a:r>
            <a:r>
              <a:rPr lang="en-US" baseline="30000" dirty="0" smtClean="0"/>
              <a:t>2</a:t>
            </a:r>
            <a:r>
              <a:rPr lang="en-US" dirty="0" smtClean="0"/>
              <a:t> different combinations, tri-grams about 29</a:t>
            </a:r>
            <a:r>
              <a:rPr lang="en-US" baseline="30000" dirty="0" smtClean="0"/>
              <a:t>3 </a:t>
            </a:r>
            <a:r>
              <a:rPr lang="en-US" dirty="0" smtClean="0"/>
              <a:t>combinations</a:t>
            </a:r>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295650"/>
            <a:ext cx="4419600" cy="355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3" name="TextBox 2"/>
          <p:cNvSpPr txBox="1">
            <a:spLocks noChangeArrowheads="1"/>
          </p:cNvSpPr>
          <p:nvPr/>
        </p:nvSpPr>
        <p:spPr bwMode="auto">
          <a:xfrm>
            <a:off x="381000" y="3733800"/>
            <a:ext cx="339407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2200">
                <a:latin typeface="Times New Roman" pitchFamily="18" charset="0"/>
                <a:cs typeface="Times New Roman" pitchFamily="18" charset="0"/>
              </a:rPr>
              <a:t>Here is a bi-gram (partial) </a:t>
            </a:r>
          </a:p>
          <a:p>
            <a:pPr eaLnBrk="1" hangingPunct="1"/>
            <a:r>
              <a:rPr lang="en-US" altLang="en-US" sz="2200">
                <a:latin typeface="Times New Roman" pitchFamily="18" charset="0"/>
                <a:cs typeface="Times New Roman" pitchFamily="18" charset="0"/>
              </a:rPr>
              <a:t>model for English letters </a:t>
            </a:r>
          </a:p>
          <a:p>
            <a:pPr eaLnBrk="1" hangingPunct="1"/>
            <a:r>
              <a:rPr lang="en-US" altLang="en-US" sz="2200">
                <a:latin typeface="Times New Roman" pitchFamily="18" charset="0"/>
                <a:cs typeface="Times New Roman" pitchFamily="18" charset="0"/>
              </a:rPr>
              <a:t>in a word</a:t>
            </a:r>
          </a:p>
          <a:p>
            <a:pPr eaLnBrk="1" hangingPunct="1"/>
            <a:endParaRPr lang="en-US" altLang="en-US" sz="2200">
              <a:latin typeface="Times New Roman" pitchFamily="18" charset="0"/>
              <a:cs typeface="Times New Roman" pitchFamily="18" charset="0"/>
            </a:endParaRPr>
          </a:p>
          <a:p>
            <a:pPr eaLnBrk="1" hangingPunct="1"/>
            <a:r>
              <a:rPr lang="en-US" altLang="en-US" sz="2200">
                <a:latin typeface="Times New Roman" pitchFamily="18" charset="0"/>
                <a:cs typeface="Times New Roman" pitchFamily="18" charset="0"/>
              </a:rPr>
              <a:t>NOTE:  this is not the same</a:t>
            </a:r>
          </a:p>
          <a:p>
            <a:pPr eaLnBrk="1" hangingPunct="1"/>
            <a:r>
              <a:rPr lang="en-US" altLang="en-US" sz="2200">
                <a:latin typeface="Times New Roman" pitchFamily="18" charset="0"/>
                <a:cs typeface="Times New Roman" pitchFamily="18" charset="0"/>
              </a:rPr>
              <a:t>as what we need in SR since</a:t>
            </a:r>
          </a:p>
          <a:p>
            <a:pPr eaLnBrk="1" hangingPunct="1"/>
            <a:r>
              <a:rPr lang="en-US" altLang="en-US" sz="2200">
                <a:latin typeface="Times New Roman" pitchFamily="18" charset="0"/>
                <a:cs typeface="Times New Roman" pitchFamily="18" charset="0"/>
              </a:rPr>
              <a:t>these are letters, not</a:t>
            </a:r>
          </a:p>
          <a:p>
            <a:pPr eaLnBrk="1" hangingPunct="1"/>
            <a:r>
              <a:rPr lang="en-US" altLang="en-US" sz="2200">
                <a:latin typeface="Times New Roman" pitchFamily="18" charset="0"/>
                <a:cs typeface="Times New Roman" pitchFamily="18" charset="0"/>
              </a:rPr>
              <a:t>phonetic units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52400"/>
            <a:ext cx="8229600" cy="1143000"/>
          </a:xfrm>
        </p:spPr>
        <p:txBody>
          <a:bodyPr/>
          <a:lstStyle/>
          <a:p>
            <a:r>
              <a:rPr lang="en-US" altLang="en-US" smtClean="0"/>
              <a:t>HMMs and Codebooks</a:t>
            </a:r>
          </a:p>
        </p:txBody>
      </p:sp>
      <p:sp>
        <p:nvSpPr>
          <p:cNvPr id="3" name="Content Placeholder 2"/>
          <p:cNvSpPr>
            <a:spLocks noGrp="1"/>
          </p:cNvSpPr>
          <p:nvPr>
            <p:ph idx="1"/>
          </p:nvPr>
        </p:nvSpPr>
        <p:spPr>
          <a:xfrm>
            <a:off x="263525" y="838200"/>
            <a:ext cx="8229600" cy="4525963"/>
          </a:xfrm>
        </p:spPr>
        <p:txBody>
          <a:bodyPr>
            <a:normAutofit fontScale="92500" lnSpcReduction="20000"/>
          </a:bodyPr>
          <a:lstStyle/>
          <a:p>
            <a:pPr>
              <a:defRPr/>
            </a:pPr>
            <a:r>
              <a:rPr lang="en-US" dirty="0" smtClean="0"/>
              <a:t>The HMM is essentially a network that provides all transitions from phonetic unit to phonetic unit available in English</a:t>
            </a:r>
          </a:p>
          <a:p>
            <a:pPr lvl="1">
              <a:defRPr/>
            </a:pPr>
            <a:r>
              <a:rPr lang="en-US" dirty="0" smtClean="0"/>
              <a:t>Or the scaled down version that is dictated by the vocabulary and grammar</a:t>
            </a:r>
          </a:p>
          <a:p>
            <a:pPr>
              <a:defRPr/>
            </a:pPr>
            <a:r>
              <a:rPr lang="en-US" dirty="0" smtClean="0"/>
              <a:t>Emission probabilities are based on how closely the expectation is from a given node in the HMM to a “codebook”</a:t>
            </a:r>
          </a:p>
          <a:p>
            <a:pPr lvl="1">
              <a:defRPr/>
            </a:pPr>
            <a:r>
              <a:rPr lang="en-US" dirty="0" smtClean="0"/>
              <a:t>The codebook is a listing of 256 different possible groupings of discretized values from the speech signal – do a closest match search</a:t>
            </a:r>
            <a:endParaRPr lang="en-US" dirty="0"/>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905375"/>
            <a:ext cx="63182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1219200" cy="6096000"/>
          </a:xfrm>
          <a:extLst/>
        </p:spPr>
        <p:txBody>
          <a:bodyPr vert="vert270" rtlCol="0">
            <a:normAutofit/>
          </a:bodyPr>
          <a:lstStyle/>
          <a:p>
            <a:pPr eaLnBrk="1" fontAlgn="auto" hangingPunct="1">
              <a:spcAft>
                <a:spcPts val="0"/>
              </a:spcAft>
              <a:defRPr/>
            </a:pPr>
            <a:r>
              <a:rPr lang="en-US" dirty="0" smtClean="0"/>
              <a:t>The NLU Process</a:t>
            </a:r>
            <a:endParaRPr lang="en-US" dirty="0"/>
          </a:p>
        </p:txBody>
      </p:sp>
      <p:pic>
        <p:nvPicPr>
          <p:cNvPr id="19459" name="Picture 4"/>
          <p:cNvPicPr>
            <a:picLocks noChangeAspect="1" noChangeArrowheads="1"/>
          </p:cNvPicPr>
          <p:nvPr/>
        </p:nvPicPr>
        <p:blipFill>
          <a:blip r:embed="rId2">
            <a:extLst>
              <a:ext uri="{28A0092B-C50C-407E-A947-70E740481C1C}">
                <a14:useLocalDpi xmlns:a14="http://schemas.microsoft.com/office/drawing/2010/main" val="0"/>
              </a:ext>
            </a:extLst>
          </a:blip>
          <a:srcRect l="3375" r="2734"/>
          <a:stretch>
            <a:fillRect/>
          </a:stretch>
        </p:blipFill>
        <p:spPr bwMode="auto">
          <a:xfrm>
            <a:off x="1317625" y="76200"/>
            <a:ext cx="7673975"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52400"/>
            <a:ext cx="8229600" cy="1143000"/>
          </a:xfrm>
        </p:spPr>
        <p:txBody>
          <a:bodyPr/>
          <a:lstStyle/>
          <a:p>
            <a:pPr eaLnBrk="1" hangingPunct="1"/>
            <a:r>
              <a:rPr lang="en-US" altLang="en-US" smtClean="0"/>
              <a:t>Restricted Domains</a:t>
            </a:r>
          </a:p>
        </p:txBody>
      </p:sp>
      <p:sp>
        <p:nvSpPr>
          <p:cNvPr id="3" name="Content Placeholder 2"/>
          <p:cNvSpPr>
            <a:spLocks noGrp="1"/>
          </p:cNvSpPr>
          <p:nvPr>
            <p:ph idx="1"/>
          </p:nvPr>
        </p:nvSpPr>
        <p:spPr>
          <a:xfrm>
            <a:off x="304800" y="762000"/>
            <a:ext cx="8534400" cy="6096000"/>
          </a:xfrm>
        </p:spPr>
        <p:txBody>
          <a:bodyPr rtlCol="0">
            <a:normAutofit fontScale="85000" lnSpcReduction="10000"/>
          </a:bodyPr>
          <a:lstStyle/>
          <a:p>
            <a:pPr eaLnBrk="1" fontAlgn="auto" hangingPunct="1">
              <a:spcAft>
                <a:spcPts val="0"/>
              </a:spcAft>
              <a:buFont typeface="Arial" pitchFamily="34" charset="0"/>
              <a:buChar char="•"/>
              <a:defRPr/>
            </a:pPr>
            <a:r>
              <a:rPr lang="en-US" dirty="0" smtClean="0"/>
              <a:t>NLU has succeeded within restricted domains</a:t>
            </a:r>
          </a:p>
          <a:p>
            <a:pPr lvl="1" eaLnBrk="1" fontAlgn="auto" hangingPunct="1">
              <a:spcAft>
                <a:spcPts val="0"/>
              </a:spcAft>
              <a:buFont typeface="Arial" pitchFamily="34" charset="0"/>
              <a:buChar char="–"/>
              <a:defRPr/>
            </a:pPr>
            <a:r>
              <a:rPr lang="en-US" dirty="0" smtClean="0"/>
              <a:t>LUNAR – a front end to a database on lunar rocks</a:t>
            </a:r>
          </a:p>
          <a:p>
            <a:pPr lvl="1" eaLnBrk="1" fontAlgn="auto" hangingPunct="1">
              <a:spcAft>
                <a:spcPts val="0"/>
              </a:spcAft>
              <a:buFont typeface="Arial" pitchFamily="34" charset="0"/>
              <a:buChar char="–"/>
              <a:defRPr/>
            </a:pPr>
            <a:r>
              <a:rPr lang="en-US" dirty="0" smtClean="0"/>
              <a:t>SABRE – reservation system (uses a speech recognition front end and a database backend)</a:t>
            </a:r>
          </a:p>
          <a:p>
            <a:pPr lvl="2" eaLnBrk="1" fontAlgn="auto" hangingPunct="1">
              <a:spcAft>
                <a:spcPts val="0"/>
              </a:spcAft>
              <a:buFont typeface="Arial" pitchFamily="34" charset="0"/>
              <a:buChar char="•"/>
              <a:defRPr/>
            </a:pPr>
            <a:r>
              <a:rPr lang="en-US" dirty="0" smtClean="0"/>
              <a:t>used by American Airlines for instance to automate airline reservation and assistance over the phone</a:t>
            </a:r>
          </a:p>
          <a:p>
            <a:pPr lvl="1" eaLnBrk="1" fontAlgn="auto" hangingPunct="1">
              <a:spcAft>
                <a:spcPts val="0"/>
              </a:spcAft>
              <a:buFont typeface="Arial" pitchFamily="34" charset="0"/>
              <a:buChar char="–"/>
              <a:defRPr/>
            </a:pPr>
            <a:r>
              <a:rPr lang="en-US" dirty="0" smtClean="0"/>
              <a:t>SHRDLU – a blocks world system that permitted NLU input for commands and questions</a:t>
            </a:r>
          </a:p>
          <a:p>
            <a:pPr lvl="2" eaLnBrk="1" fontAlgn="auto" hangingPunct="1">
              <a:spcAft>
                <a:spcPts val="0"/>
              </a:spcAft>
              <a:buFont typeface="Arial" pitchFamily="34" charset="0"/>
              <a:buChar char="•"/>
              <a:defRPr/>
            </a:pPr>
            <a:r>
              <a:rPr lang="en-US" dirty="0" smtClean="0"/>
              <a:t>what is sitting on the red block?</a:t>
            </a:r>
          </a:p>
          <a:p>
            <a:pPr lvl="2" eaLnBrk="1" fontAlgn="auto" hangingPunct="1">
              <a:spcAft>
                <a:spcPts val="0"/>
              </a:spcAft>
              <a:buFont typeface="Arial" pitchFamily="34" charset="0"/>
              <a:buChar char="•"/>
              <a:defRPr/>
            </a:pPr>
            <a:r>
              <a:rPr lang="en-US" dirty="0" smtClean="0"/>
              <a:t>what shapes is the blue block on the table?</a:t>
            </a:r>
          </a:p>
          <a:p>
            <a:pPr lvl="2" eaLnBrk="1" fontAlgn="auto" hangingPunct="1">
              <a:spcAft>
                <a:spcPts val="0"/>
              </a:spcAft>
              <a:buFont typeface="Arial" pitchFamily="34" charset="0"/>
              <a:buChar char="•"/>
              <a:defRPr/>
            </a:pPr>
            <a:r>
              <a:rPr lang="en-US" dirty="0" smtClean="0"/>
              <a:t>place the green pyramid on the red brick</a:t>
            </a:r>
          </a:p>
          <a:p>
            <a:pPr lvl="2" eaLnBrk="1" fontAlgn="auto" hangingPunct="1">
              <a:spcAft>
                <a:spcPts val="0"/>
              </a:spcAft>
              <a:buFont typeface="Arial" pitchFamily="34" charset="0"/>
              <a:buChar char="•"/>
              <a:defRPr/>
            </a:pPr>
            <a:r>
              <a:rPr lang="en-US" dirty="0" smtClean="0"/>
              <a:t>is there a red brick?  pick it up</a:t>
            </a:r>
          </a:p>
          <a:p>
            <a:pPr eaLnBrk="1" fontAlgn="auto" hangingPunct="1">
              <a:spcAft>
                <a:spcPts val="0"/>
              </a:spcAft>
              <a:buFont typeface="Arial" pitchFamily="34" charset="0"/>
              <a:buChar char="•"/>
              <a:defRPr/>
            </a:pPr>
            <a:r>
              <a:rPr lang="en-US" dirty="0" smtClean="0"/>
              <a:t>By restricting the domain, it reduces</a:t>
            </a:r>
          </a:p>
          <a:p>
            <a:pPr lvl="1" eaLnBrk="1" fontAlgn="auto" hangingPunct="1">
              <a:spcAft>
                <a:spcPts val="0"/>
              </a:spcAft>
              <a:buFont typeface="Arial" pitchFamily="34" charset="0"/>
              <a:buChar char="–"/>
              <a:defRPr/>
            </a:pPr>
            <a:r>
              <a:rPr lang="en-US" dirty="0" smtClean="0"/>
              <a:t>the lexicon of words</a:t>
            </a:r>
          </a:p>
          <a:p>
            <a:pPr lvl="1" eaLnBrk="1" fontAlgn="auto" hangingPunct="1">
              <a:spcAft>
                <a:spcPts val="0"/>
              </a:spcAft>
              <a:buFont typeface="Arial" pitchFamily="34" charset="0"/>
              <a:buChar char="–"/>
              <a:defRPr/>
            </a:pPr>
            <a:r>
              <a:rPr lang="en-US" dirty="0" smtClean="0"/>
              <a:t>the target representation (in the above cases, the input can be reduced to DB queries or blocks world commands)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1143000"/>
          </a:xfrm>
        </p:spPr>
        <p:txBody>
          <a:bodyPr/>
          <a:lstStyle/>
          <a:p>
            <a:r>
              <a:rPr lang="en-US" altLang="en-US" smtClean="0"/>
              <a:t>SR Problems</a:t>
            </a:r>
          </a:p>
        </p:txBody>
      </p:sp>
      <p:sp>
        <p:nvSpPr>
          <p:cNvPr id="3" name="Content Placeholder 2"/>
          <p:cNvSpPr>
            <a:spLocks noGrp="1"/>
          </p:cNvSpPr>
          <p:nvPr>
            <p:ph idx="1"/>
          </p:nvPr>
        </p:nvSpPr>
        <p:spPr>
          <a:xfrm>
            <a:off x="228600" y="685800"/>
            <a:ext cx="8763000" cy="6172200"/>
          </a:xfrm>
        </p:spPr>
        <p:txBody>
          <a:bodyPr>
            <a:normAutofit lnSpcReduction="10000"/>
          </a:bodyPr>
          <a:lstStyle/>
          <a:p>
            <a:pPr>
              <a:defRPr/>
            </a:pPr>
            <a:r>
              <a:rPr lang="en-US" dirty="0" smtClean="0"/>
              <a:t>Continuous versus discrete speech</a:t>
            </a:r>
          </a:p>
          <a:p>
            <a:pPr lvl="1">
              <a:defRPr/>
            </a:pPr>
            <a:r>
              <a:rPr lang="en-US" dirty="0" smtClean="0"/>
              <a:t>if speech is spoken continuously, how do we find the borders between words?  </a:t>
            </a:r>
          </a:p>
          <a:p>
            <a:pPr lvl="2">
              <a:defRPr/>
            </a:pPr>
            <a:r>
              <a:rPr lang="en-US" dirty="0"/>
              <a:t>w</a:t>
            </a:r>
            <a:r>
              <a:rPr lang="en-US" dirty="0" smtClean="0"/>
              <a:t>ithout borders, the search space becomes much larger</a:t>
            </a:r>
          </a:p>
          <a:p>
            <a:pPr lvl="1">
              <a:defRPr/>
            </a:pPr>
            <a:r>
              <a:rPr lang="en-US" dirty="0" smtClean="0"/>
              <a:t>sounds influence each other</a:t>
            </a:r>
          </a:p>
          <a:p>
            <a:pPr lvl="2">
              <a:defRPr/>
            </a:pPr>
            <a:r>
              <a:rPr lang="en-US" dirty="0" smtClean="0"/>
              <a:t>a particular phonetic unit sounds different when it is followed by one phonetic unit versus another versus silence, and also influenced by what comes after it</a:t>
            </a:r>
          </a:p>
          <a:p>
            <a:pPr>
              <a:defRPr/>
            </a:pPr>
            <a:r>
              <a:rPr lang="en-US" dirty="0" smtClean="0"/>
              <a:t>People speak differently</a:t>
            </a:r>
          </a:p>
          <a:p>
            <a:pPr lvl="1">
              <a:defRPr/>
            </a:pPr>
            <a:r>
              <a:rPr lang="en-US" dirty="0" smtClean="0"/>
              <a:t>accents, dialects</a:t>
            </a:r>
          </a:p>
          <a:p>
            <a:pPr lvl="1">
              <a:defRPr/>
            </a:pPr>
            <a:r>
              <a:rPr lang="en-US" dirty="0" smtClean="0"/>
              <a:t>people’s voices will change when excited/angry, bored, reading versus naturally speaking, </a:t>
            </a:r>
            <a:r>
              <a:rPr lang="en-US" dirty="0" err="1" smtClean="0"/>
              <a:t>etc</a:t>
            </a:r>
            <a:endParaRPr lang="en-US" dirty="0" smtClean="0"/>
          </a:p>
          <a:p>
            <a:pPr lvl="1">
              <a:defRPr/>
            </a:pPr>
            <a:r>
              <a:rPr lang="en-US" dirty="0" smtClean="0"/>
              <a:t>there are over 1 million words in English, and many different ways to utter the same thing</a:t>
            </a:r>
          </a:p>
          <a:p>
            <a:pPr lvl="1">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28600"/>
            <a:ext cx="8229600" cy="1143000"/>
          </a:xfrm>
        </p:spPr>
        <p:txBody>
          <a:bodyPr/>
          <a:lstStyle/>
          <a:p>
            <a:pPr eaLnBrk="1" hangingPunct="1"/>
            <a:r>
              <a:rPr lang="en-US" altLang="en-US" smtClean="0"/>
              <a:t>Morphology</a:t>
            </a:r>
          </a:p>
        </p:txBody>
      </p:sp>
      <p:sp>
        <p:nvSpPr>
          <p:cNvPr id="3" name="Content Placeholder 2"/>
          <p:cNvSpPr>
            <a:spLocks noGrp="1"/>
          </p:cNvSpPr>
          <p:nvPr>
            <p:ph idx="1"/>
          </p:nvPr>
        </p:nvSpPr>
        <p:spPr>
          <a:xfrm>
            <a:off x="228600" y="685800"/>
            <a:ext cx="8610600" cy="6172200"/>
          </a:xfrm>
        </p:spPr>
        <p:txBody>
          <a:bodyPr rtlCol="0">
            <a:normAutofit fontScale="92500" lnSpcReduction="10000"/>
          </a:bodyPr>
          <a:lstStyle/>
          <a:p>
            <a:pPr eaLnBrk="1" fontAlgn="auto" hangingPunct="1">
              <a:spcAft>
                <a:spcPts val="0"/>
              </a:spcAft>
              <a:buFont typeface="Arial" pitchFamily="34" charset="0"/>
              <a:buChar char="•"/>
              <a:defRPr/>
            </a:pPr>
            <a:r>
              <a:rPr lang="en-US" dirty="0" smtClean="0"/>
              <a:t>In many languages, we can gain knowledge about a word by looking at the prefix and suffix attached to the root, for instance in English:</a:t>
            </a:r>
          </a:p>
          <a:p>
            <a:pPr lvl="1" eaLnBrk="1" fontAlgn="auto" hangingPunct="1">
              <a:spcAft>
                <a:spcPts val="0"/>
              </a:spcAft>
              <a:buFont typeface="Arial" pitchFamily="34" charset="0"/>
              <a:buChar char="–"/>
              <a:defRPr/>
            </a:pPr>
            <a:r>
              <a:rPr lang="en-US" dirty="0" smtClean="0"/>
              <a:t>an ‘s’ usually indicates plural, which means the word is a noun</a:t>
            </a:r>
          </a:p>
          <a:p>
            <a:pPr lvl="1" eaLnBrk="1" fontAlgn="auto" hangingPunct="1">
              <a:spcAft>
                <a:spcPts val="0"/>
              </a:spcAft>
              <a:buFont typeface="Arial" pitchFamily="34" charset="0"/>
              <a:buChar char="–"/>
              <a:defRPr/>
            </a:pPr>
            <a:r>
              <a:rPr lang="en-US" dirty="0" smtClean="0"/>
              <a:t>adding ‘-</a:t>
            </a:r>
            <a:r>
              <a:rPr lang="en-US" dirty="0" err="1" smtClean="0"/>
              <a:t>ed</a:t>
            </a:r>
            <a:r>
              <a:rPr lang="en-US" dirty="0" smtClean="0"/>
              <a:t>’ makes a verb past tense, so words ending in ‘</a:t>
            </a:r>
            <a:r>
              <a:rPr lang="en-US" dirty="0" err="1" smtClean="0"/>
              <a:t>ed</a:t>
            </a:r>
            <a:r>
              <a:rPr lang="en-US" dirty="0" smtClean="0"/>
              <a:t>’ are often verbs</a:t>
            </a:r>
          </a:p>
          <a:p>
            <a:pPr lvl="1" eaLnBrk="1" fontAlgn="auto" hangingPunct="1">
              <a:spcAft>
                <a:spcPts val="0"/>
              </a:spcAft>
              <a:buFont typeface="Arial" pitchFamily="34" charset="0"/>
              <a:buChar char="–"/>
              <a:defRPr/>
            </a:pPr>
            <a:r>
              <a:rPr lang="en-US" dirty="0" smtClean="0"/>
              <a:t>we add ‘-</a:t>
            </a:r>
            <a:r>
              <a:rPr lang="en-US" dirty="0" err="1" smtClean="0"/>
              <a:t>ing</a:t>
            </a:r>
            <a:r>
              <a:rPr lang="en-US" dirty="0" smtClean="0"/>
              <a:t>’ to verbs</a:t>
            </a:r>
          </a:p>
          <a:p>
            <a:pPr lvl="1" eaLnBrk="1" fontAlgn="auto" hangingPunct="1">
              <a:spcAft>
                <a:spcPts val="0"/>
              </a:spcAft>
              <a:buFont typeface="Arial" pitchFamily="34" charset="0"/>
              <a:buChar char="–"/>
              <a:defRPr/>
            </a:pPr>
            <a:r>
              <a:rPr lang="en-US" dirty="0" smtClean="0"/>
              <a:t>we add de-, non-, </a:t>
            </a:r>
            <a:r>
              <a:rPr lang="en-US" dirty="0" err="1" smtClean="0"/>
              <a:t>im</a:t>
            </a:r>
            <a:r>
              <a:rPr lang="en-US" dirty="0" smtClean="0"/>
              <a:t>-, or in- to words</a:t>
            </a:r>
          </a:p>
          <a:p>
            <a:pPr eaLnBrk="1" fontAlgn="auto" hangingPunct="1">
              <a:spcAft>
                <a:spcPts val="0"/>
              </a:spcAft>
              <a:buFont typeface="Arial" pitchFamily="34" charset="0"/>
              <a:buChar char="•"/>
              <a:defRPr/>
            </a:pPr>
            <a:r>
              <a:rPr lang="en-US" dirty="0" smtClean="0"/>
              <a:t>Although morphology by itself is insufficient, we can use morphology along with syntactic analysis and semantic analysis </a:t>
            </a:r>
          </a:p>
          <a:p>
            <a:pPr lvl="1" eaLnBrk="1" fontAlgn="auto" hangingPunct="1">
              <a:spcAft>
                <a:spcPts val="0"/>
              </a:spcAft>
              <a:buFont typeface="Arial" pitchFamily="34" charset="0"/>
              <a:buChar char="–"/>
              <a:defRPr/>
            </a:pPr>
            <a:r>
              <a:rPr lang="en-US" dirty="0" smtClean="0"/>
              <a:t>to provide additional clues to the grammatical category and meaning of a word</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152400"/>
            <a:ext cx="8229600" cy="1143000"/>
          </a:xfrm>
        </p:spPr>
        <p:txBody>
          <a:bodyPr/>
          <a:lstStyle/>
          <a:p>
            <a:pPr eaLnBrk="1" hangingPunct="1"/>
            <a:r>
              <a:rPr lang="en-US" altLang="en-US" smtClean="0"/>
              <a:t>Syntactic Analysis</a:t>
            </a:r>
          </a:p>
        </p:txBody>
      </p:sp>
      <p:sp>
        <p:nvSpPr>
          <p:cNvPr id="3" name="Content Placeholder 2"/>
          <p:cNvSpPr>
            <a:spLocks noGrp="1"/>
          </p:cNvSpPr>
          <p:nvPr>
            <p:ph idx="1"/>
          </p:nvPr>
        </p:nvSpPr>
        <p:spPr>
          <a:xfrm>
            <a:off x="304800" y="762000"/>
            <a:ext cx="8534400" cy="6096000"/>
          </a:xfrm>
        </p:spPr>
        <p:txBody>
          <a:bodyPr rtlCol="0">
            <a:normAutofit fontScale="85000" lnSpcReduction="10000"/>
          </a:bodyPr>
          <a:lstStyle/>
          <a:p>
            <a:pPr eaLnBrk="1" fontAlgn="auto" hangingPunct="1">
              <a:spcAft>
                <a:spcPts val="0"/>
              </a:spcAft>
              <a:buFont typeface="Arial" pitchFamily="34" charset="0"/>
              <a:buChar char="•"/>
              <a:defRPr/>
            </a:pPr>
            <a:r>
              <a:rPr lang="en-US" dirty="0" smtClean="0"/>
              <a:t>Given a sentence, our first task is to determine the grammatical roles of each word of the sentence</a:t>
            </a:r>
          </a:p>
          <a:p>
            <a:pPr lvl="1" eaLnBrk="1" fontAlgn="auto" hangingPunct="1">
              <a:spcAft>
                <a:spcPts val="0"/>
              </a:spcAft>
              <a:buFont typeface="Arial" pitchFamily="34" charset="0"/>
              <a:buChar char="–"/>
              <a:defRPr/>
            </a:pPr>
            <a:r>
              <a:rPr lang="en-US" dirty="0" smtClean="0"/>
              <a:t>alternatively, we want to identify if the sentence is syntactically correct or incorrect</a:t>
            </a:r>
          </a:p>
          <a:p>
            <a:pPr eaLnBrk="1" fontAlgn="auto" hangingPunct="1">
              <a:spcAft>
                <a:spcPts val="0"/>
              </a:spcAft>
              <a:buFont typeface="Arial" pitchFamily="34" charset="0"/>
              <a:buChar char="•"/>
              <a:defRPr/>
            </a:pPr>
            <a:r>
              <a:rPr lang="en-US" dirty="0" smtClean="0"/>
              <a:t>The process is one of parsing the sentence and breaking the components into categories and subcategories</a:t>
            </a:r>
          </a:p>
          <a:p>
            <a:pPr lvl="1" eaLnBrk="1" fontAlgn="auto" hangingPunct="1">
              <a:spcAft>
                <a:spcPts val="0"/>
              </a:spcAft>
              <a:buFont typeface="Arial" pitchFamily="34" charset="0"/>
              <a:buChar char="–"/>
              <a:defRPr/>
            </a:pPr>
            <a:r>
              <a:rPr lang="en-US" dirty="0" smtClean="0"/>
              <a:t>e.g., the big red ball is a noun phrase, the is an article, big and red are adjectives, ball is a noun</a:t>
            </a:r>
          </a:p>
          <a:p>
            <a:pPr eaLnBrk="1" fontAlgn="auto" hangingPunct="1">
              <a:spcAft>
                <a:spcPts val="0"/>
              </a:spcAft>
              <a:buFont typeface="Arial" pitchFamily="34" charset="0"/>
              <a:buChar char="•"/>
              <a:defRPr/>
            </a:pPr>
            <a:r>
              <a:rPr lang="en-US" dirty="0" smtClean="0"/>
              <a:t>And then generating a parse tree that reflect the parse</a:t>
            </a:r>
          </a:p>
          <a:p>
            <a:pPr eaLnBrk="1" fontAlgn="auto" hangingPunct="1">
              <a:spcAft>
                <a:spcPts val="0"/>
              </a:spcAft>
              <a:buFont typeface="Arial" pitchFamily="34" charset="0"/>
              <a:buChar char="•"/>
              <a:defRPr/>
            </a:pPr>
            <a:r>
              <a:rPr lang="en-US" dirty="0" smtClean="0"/>
              <a:t>Syntactic parsing is computationally complex because words can take on multiple roles</a:t>
            </a:r>
          </a:p>
          <a:p>
            <a:pPr lvl="1" eaLnBrk="1" fontAlgn="auto" hangingPunct="1">
              <a:spcAft>
                <a:spcPts val="0"/>
              </a:spcAft>
              <a:buFont typeface="Arial" pitchFamily="34" charset="0"/>
              <a:buChar char="–"/>
              <a:defRPr/>
            </a:pPr>
            <a:r>
              <a:rPr lang="en-US" dirty="0" smtClean="0"/>
              <a:t>we generally tackle this problem in a bottom-up manner (start with the words) but an alterative is top-down where we start with the grammar and use it to generate the sentence</a:t>
            </a:r>
          </a:p>
          <a:p>
            <a:pPr lvl="1" eaLnBrk="1" fontAlgn="auto" hangingPunct="1">
              <a:spcAft>
                <a:spcPts val="0"/>
              </a:spcAft>
              <a:buFont typeface="Arial" pitchFamily="34" charset="0"/>
              <a:buChar char="–"/>
              <a:defRPr/>
            </a:pPr>
            <a:r>
              <a:rPr lang="en-US" dirty="0" smtClean="0"/>
              <a:t>both forms will result in our parse tree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267200" cy="1143000"/>
          </a:xfrm>
        </p:spPr>
        <p:txBody>
          <a:bodyPr rtlCol="0">
            <a:normAutofit fontScale="90000"/>
          </a:bodyPr>
          <a:lstStyle/>
          <a:p>
            <a:pPr eaLnBrk="1" fontAlgn="auto" hangingPunct="1">
              <a:spcAft>
                <a:spcPts val="0"/>
              </a:spcAft>
              <a:defRPr/>
            </a:pPr>
            <a:r>
              <a:rPr lang="en-US" dirty="0" smtClean="0"/>
              <a:t>Parse Tree Example</a:t>
            </a:r>
            <a:endParaRPr lang="en-US" dirty="0"/>
          </a:p>
        </p:txBody>
      </p:sp>
      <p:sp>
        <p:nvSpPr>
          <p:cNvPr id="3" name="Content Placeholder 2"/>
          <p:cNvSpPr>
            <a:spLocks noGrp="1"/>
          </p:cNvSpPr>
          <p:nvPr>
            <p:ph idx="1"/>
          </p:nvPr>
        </p:nvSpPr>
        <p:spPr>
          <a:xfrm>
            <a:off x="5638800" y="152400"/>
            <a:ext cx="3505200" cy="6705600"/>
          </a:xfrm>
        </p:spPr>
        <p:txBody>
          <a:bodyPr rtlCol="0">
            <a:normAutofit fontScale="92500"/>
          </a:bodyPr>
          <a:lstStyle/>
          <a:p>
            <a:pPr eaLnBrk="1" fontAlgn="auto" hangingPunct="1">
              <a:spcAft>
                <a:spcPts val="0"/>
              </a:spcAft>
              <a:buFont typeface="Arial" pitchFamily="34" charset="0"/>
              <a:buChar char="•"/>
              <a:defRPr/>
            </a:pPr>
            <a:r>
              <a:rPr lang="en-US" dirty="0" smtClean="0"/>
              <a:t>A parse tree for a simple sentence is shown to the left</a:t>
            </a:r>
          </a:p>
          <a:p>
            <a:pPr lvl="1" eaLnBrk="1" fontAlgn="auto" hangingPunct="1">
              <a:spcAft>
                <a:spcPts val="0"/>
              </a:spcAft>
              <a:buFont typeface="Arial" pitchFamily="34" charset="0"/>
              <a:buChar char="–"/>
              <a:defRPr/>
            </a:pPr>
            <a:r>
              <a:rPr lang="en-US" dirty="0" smtClean="0"/>
              <a:t>notice how the NP category can be in multiple places</a:t>
            </a:r>
          </a:p>
          <a:p>
            <a:pPr lvl="1" eaLnBrk="1" fontAlgn="auto" hangingPunct="1">
              <a:spcAft>
                <a:spcPts val="0"/>
              </a:spcAft>
              <a:buFont typeface="Arial" pitchFamily="34" charset="0"/>
              <a:buChar char="–"/>
              <a:defRPr/>
            </a:pPr>
            <a:r>
              <a:rPr lang="en-US" dirty="0" smtClean="0"/>
              <a:t>similarly, a NP or a VP might contain a PP, which itself will contain a NP</a:t>
            </a:r>
          </a:p>
          <a:p>
            <a:pPr eaLnBrk="1" fontAlgn="auto" hangingPunct="1">
              <a:spcAft>
                <a:spcPts val="0"/>
              </a:spcAft>
              <a:buFont typeface="Arial" pitchFamily="34" charset="0"/>
              <a:buChar char="•"/>
              <a:defRPr/>
            </a:pPr>
            <a:r>
              <a:rPr lang="en-US" dirty="0" smtClean="0"/>
              <a:t>Our parsing algorithm must accommodate this by recursion</a:t>
            </a:r>
            <a:endParaRPr lang="en-US" dirty="0"/>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l="11137" r="5956"/>
          <a:stretch>
            <a:fillRect/>
          </a:stretch>
        </p:blipFill>
        <p:spPr bwMode="auto">
          <a:xfrm>
            <a:off x="228600" y="1676400"/>
            <a:ext cx="5486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76200"/>
            <a:ext cx="8229600" cy="1143000"/>
          </a:xfrm>
        </p:spPr>
        <p:txBody>
          <a:bodyPr/>
          <a:lstStyle/>
          <a:p>
            <a:pPr eaLnBrk="1" hangingPunct="1"/>
            <a:r>
              <a:rPr lang="en-US" altLang="en-US" smtClean="0"/>
              <a:t>Parsing by Dynamic Programming</a:t>
            </a:r>
          </a:p>
        </p:txBody>
      </p:sp>
      <p:sp>
        <p:nvSpPr>
          <p:cNvPr id="3" name="Content Placeholder 2"/>
          <p:cNvSpPr>
            <a:spLocks noGrp="1"/>
          </p:cNvSpPr>
          <p:nvPr>
            <p:ph idx="1"/>
          </p:nvPr>
        </p:nvSpPr>
        <p:spPr>
          <a:xfrm>
            <a:off x="457200" y="914400"/>
            <a:ext cx="8229600" cy="59436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This is also known as chart parsing</a:t>
            </a:r>
          </a:p>
          <a:p>
            <a:pPr lvl="1" eaLnBrk="1" fontAlgn="auto" hangingPunct="1">
              <a:spcAft>
                <a:spcPts val="0"/>
              </a:spcAft>
              <a:buFont typeface="Arial" pitchFamily="34" charset="0"/>
              <a:buChar char="–"/>
              <a:defRPr/>
            </a:pPr>
            <a:r>
              <a:rPr lang="en-US" dirty="0" smtClean="0"/>
              <a:t>we start with our grammar, a series of rules which map grammatical categories into more specific things (more categories or actual words)</a:t>
            </a:r>
          </a:p>
          <a:p>
            <a:pPr lvl="2" eaLnBrk="1" fontAlgn="auto" hangingPunct="1">
              <a:spcAft>
                <a:spcPts val="0"/>
              </a:spcAft>
              <a:buFont typeface="Arial" pitchFamily="34" charset="0"/>
              <a:buChar char="•"/>
              <a:defRPr/>
            </a:pPr>
            <a:r>
              <a:rPr lang="en-US" dirty="0" smtClean="0"/>
              <a:t>S </a:t>
            </a:r>
            <a:r>
              <a:rPr lang="en-US" dirty="0" smtClean="0">
                <a:sym typeface="Wingdings" pitchFamily="2" charset="2"/>
              </a:rPr>
              <a:t> NP VP | VP | aux V  NP VP</a:t>
            </a:r>
            <a:endParaRPr lang="en-US" dirty="0" smtClean="0"/>
          </a:p>
          <a:p>
            <a:pPr lvl="1" eaLnBrk="1" fontAlgn="auto" hangingPunct="1">
              <a:spcAft>
                <a:spcPts val="0"/>
              </a:spcAft>
              <a:buFont typeface="Arial" pitchFamily="34" charset="0"/>
              <a:buChar char="–"/>
              <a:defRPr/>
            </a:pPr>
            <a:r>
              <a:rPr lang="en-US" dirty="0" smtClean="0"/>
              <a:t>we select a rule to apply and as we work through it, we keep track of where we are with a dot (initial, middle, end/complete)</a:t>
            </a:r>
          </a:p>
          <a:p>
            <a:pPr lvl="1" eaLnBrk="1" fontAlgn="auto" hangingPunct="1">
              <a:spcAft>
                <a:spcPts val="0"/>
              </a:spcAft>
              <a:buFont typeface="Arial" pitchFamily="34" charset="0"/>
              <a:buChar char="–"/>
              <a:defRPr/>
            </a:pPr>
            <a:r>
              <a:rPr lang="en-US" dirty="0" smtClean="0"/>
              <a:t>the chart is a data structure, a simple table that is filled in as processing occurs, using dynamic programming</a:t>
            </a:r>
          </a:p>
          <a:p>
            <a:pPr lvl="1" eaLnBrk="1" fontAlgn="auto" hangingPunct="1">
              <a:spcAft>
                <a:spcPts val="0"/>
              </a:spcAft>
              <a:buFont typeface="Arial" pitchFamily="34" charset="0"/>
              <a:buChar char="–"/>
              <a:defRPr/>
            </a:pPr>
            <a:r>
              <a:rPr lang="en-US" dirty="0" smtClean="0"/>
              <a:t>the chart parsing algorithm consists of three parts:</a:t>
            </a:r>
          </a:p>
          <a:p>
            <a:pPr lvl="2" eaLnBrk="1" fontAlgn="auto" hangingPunct="1">
              <a:spcAft>
                <a:spcPts val="0"/>
              </a:spcAft>
              <a:buFont typeface="Arial" pitchFamily="34" charset="0"/>
              <a:buChar char="•"/>
              <a:defRPr/>
            </a:pPr>
            <a:r>
              <a:rPr lang="en-US" dirty="0" smtClean="0"/>
              <a:t>prediction:  select a rule whose LHS matches the current state, this triggers a new row in the chart</a:t>
            </a:r>
          </a:p>
          <a:p>
            <a:pPr lvl="2" eaLnBrk="1" fontAlgn="auto" hangingPunct="1">
              <a:spcAft>
                <a:spcPts val="0"/>
              </a:spcAft>
              <a:buFont typeface="Arial" pitchFamily="34" charset="0"/>
              <a:buChar char="•"/>
              <a:defRPr/>
            </a:pPr>
            <a:r>
              <a:rPr lang="en-US" dirty="0" smtClean="0"/>
              <a:t>scan:  the rule and match to the sentence to see if we are using an appropriate rule</a:t>
            </a:r>
          </a:p>
          <a:p>
            <a:pPr lvl="2" eaLnBrk="1" fontAlgn="auto" hangingPunct="1">
              <a:spcAft>
                <a:spcPts val="0"/>
              </a:spcAft>
              <a:buFont typeface="Arial" pitchFamily="34" charset="0"/>
              <a:buChar char="•"/>
              <a:defRPr/>
            </a:pPr>
            <a:r>
              <a:rPr lang="en-US" dirty="0" smtClean="0"/>
              <a:t>complete:  once we reach the end of a rule, we complete the given row and return recursively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304800"/>
            <a:ext cx="8229600" cy="1143000"/>
          </a:xfrm>
        </p:spPr>
        <p:txBody>
          <a:bodyPr/>
          <a:lstStyle/>
          <a:p>
            <a:pPr eaLnBrk="1" hangingPunct="1"/>
            <a:r>
              <a:rPr lang="en-US" altLang="en-US" smtClean="0"/>
              <a:t>Parsing by TNs</a:t>
            </a:r>
          </a:p>
        </p:txBody>
      </p:sp>
      <p:sp>
        <p:nvSpPr>
          <p:cNvPr id="3" name="Content Placeholder 2"/>
          <p:cNvSpPr>
            <a:spLocks noGrp="1"/>
          </p:cNvSpPr>
          <p:nvPr>
            <p:ph idx="1"/>
          </p:nvPr>
        </p:nvSpPr>
        <p:spPr>
          <a:xfrm>
            <a:off x="304800" y="609600"/>
            <a:ext cx="8458200" cy="6248400"/>
          </a:xfrm>
        </p:spPr>
        <p:txBody>
          <a:bodyPr rtlCol="0">
            <a:normAutofit fontScale="85000" lnSpcReduction="20000"/>
          </a:bodyPr>
          <a:lstStyle/>
          <a:p>
            <a:pPr eaLnBrk="1" fontAlgn="auto" hangingPunct="1">
              <a:spcAft>
                <a:spcPts val="0"/>
              </a:spcAft>
              <a:buFont typeface="Arial" pitchFamily="34" charset="0"/>
              <a:buChar char="•"/>
              <a:defRPr/>
            </a:pPr>
            <a:r>
              <a:rPr lang="en-US" dirty="0" smtClean="0"/>
              <a:t>A transition network is a simple finite state automata – a network whose nodes represent states and whose edges are grammatical classifications</a:t>
            </a:r>
          </a:p>
          <a:p>
            <a:pPr eaLnBrk="1" fontAlgn="auto" hangingPunct="1">
              <a:spcAft>
                <a:spcPts val="0"/>
              </a:spcAft>
              <a:buFont typeface="Arial" pitchFamily="34" charset="0"/>
              <a:buChar char="•"/>
              <a:defRPr/>
            </a:pPr>
            <a:r>
              <a:rPr lang="en-US" dirty="0" smtClean="0"/>
              <a:t>A recursive transition network is the same, but can be recursive</a:t>
            </a:r>
          </a:p>
          <a:p>
            <a:pPr lvl="1" eaLnBrk="1" fontAlgn="auto" hangingPunct="1">
              <a:spcAft>
                <a:spcPts val="0"/>
              </a:spcAft>
              <a:buFont typeface="Arial" pitchFamily="34" charset="0"/>
              <a:buChar char="–"/>
              <a:defRPr/>
            </a:pPr>
            <a:r>
              <a:rPr lang="en-US" dirty="0" smtClean="0"/>
              <a:t>we need the RTN for parsing (instead of just a TN) because of the recursive nature of natural languages</a:t>
            </a:r>
          </a:p>
          <a:p>
            <a:pPr eaLnBrk="1" fontAlgn="auto" hangingPunct="1">
              <a:spcAft>
                <a:spcPts val="0"/>
              </a:spcAft>
              <a:buFont typeface="Arial" pitchFamily="34" charset="0"/>
              <a:buChar char="•"/>
              <a:defRPr/>
            </a:pPr>
            <a:r>
              <a:rPr lang="en-US" dirty="0" smtClean="0"/>
              <a:t>Given a grammar, we can automatically generate an RTN by just “unfolding” rules that have the same LHS non-terminal into a single graph (see the next slide)</a:t>
            </a:r>
          </a:p>
          <a:p>
            <a:pPr eaLnBrk="1" fontAlgn="auto" hangingPunct="1">
              <a:spcAft>
                <a:spcPts val="0"/>
              </a:spcAft>
              <a:buFont typeface="Arial" pitchFamily="34" charset="0"/>
              <a:buChar char="•"/>
              <a:defRPr/>
            </a:pPr>
            <a:r>
              <a:rPr lang="en-US" dirty="0" smtClean="0"/>
              <a:t>We use the RTN by starting with a sentence and following the edge that matches the grammatical role of the current word in our parse</a:t>
            </a:r>
          </a:p>
          <a:p>
            <a:pPr lvl="1" eaLnBrk="1" fontAlgn="auto" hangingPunct="1">
              <a:spcAft>
                <a:spcPts val="0"/>
              </a:spcAft>
              <a:buFont typeface="Arial" pitchFamily="34" charset="0"/>
              <a:buChar char="–"/>
              <a:defRPr/>
            </a:pPr>
            <a:r>
              <a:rPr lang="en-US" dirty="0" smtClean="0"/>
              <a:t>we have a successful parse if we reach a state that is a terminating state</a:t>
            </a:r>
          </a:p>
          <a:p>
            <a:pPr lvl="1" eaLnBrk="1" fontAlgn="auto" hangingPunct="1">
              <a:spcAft>
                <a:spcPts val="0"/>
              </a:spcAft>
              <a:buFont typeface="Arial" pitchFamily="34" charset="0"/>
              <a:buChar char="–"/>
              <a:defRPr/>
            </a:pPr>
            <a:r>
              <a:rPr lang="en-US" dirty="0" smtClean="0"/>
              <a:t>since we traverse the RTN recursively, if we get stuck in a </a:t>
            </a:r>
            <a:r>
              <a:rPr lang="en-US" dirty="0" err="1" smtClean="0"/>
              <a:t>deadend</a:t>
            </a:r>
            <a:r>
              <a:rPr lang="en-US" dirty="0" smtClean="0"/>
              <a:t>, we have to backtrack and try another route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304800"/>
            <a:ext cx="8229600" cy="1143000"/>
          </a:xfrm>
        </p:spPr>
        <p:txBody>
          <a:bodyPr/>
          <a:lstStyle/>
          <a:p>
            <a:pPr eaLnBrk="1" hangingPunct="1"/>
            <a:r>
              <a:rPr lang="en-US" altLang="en-US" smtClean="0"/>
              <a:t>Example Grammar and RTN</a:t>
            </a:r>
          </a:p>
        </p:txBody>
      </p:sp>
      <p:pic>
        <p:nvPicPr>
          <p:cNvPr id="26627" name="Picture 2"/>
          <p:cNvPicPr>
            <a:picLocks noChangeAspect="1" noChangeArrowheads="1"/>
          </p:cNvPicPr>
          <p:nvPr/>
        </p:nvPicPr>
        <p:blipFill>
          <a:blip r:embed="rId2">
            <a:extLst>
              <a:ext uri="{28A0092B-C50C-407E-A947-70E740481C1C}">
                <a14:useLocalDpi xmlns:a14="http://schemas.microsoft.com/office/drawing/2010/main" val="0"/>
              </a:ext>
            </a:extLst>
          </a:blip>
          <a:srcRect t="13319" b="9825"/>
          <a:stretch>
            <a:fillRect/>
          </a:stretch>
        </p:blipFill>
        <p:spPr bwMode="auto">
          <a:xfrm>
            <a:off x="304800" y="3505200"/>
            <a:ext cx="84772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4"/>
          <p:cNvSpPr txBox="1">
            <a:spLocks noChangeArrowheads="1"/>
          </p:cNvSpPr>
          <p:nvPr/>
        </p:nvSpPr>
        <p:spPr bwMode="auto">
          <a:xfrm>
            <a:off x="152400" y="1066800"/>
            <a:ext cx="3262313"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r>
              <a:rPr lang="en-US" altLang="en-US" sz="2200">
                <a:cs typeface="Times New Roman" pitchFamily="18" charset="0"/>
              </a:rPr>
              <a:t>S </a:t>
            </a:r>
            <a:r>
              <a:rPr lang="en-US" altLang="en-US" sz="2200">
                <a:cs typeface="Times New Roman" pitchFamily="18" charset="0"/>
                <a:sym typeface="Wingdings" pitchFamily="2" charset="2"/>
              </a:rPr>
              <a:t> NP VP </a:t>
            </a:r>
          </a:p>
          <a:p>
            <a:pPr eaLnBrk="1" hangingPunct="1">
              <a:spcBef>
                <a:spcPct val="0"/>
              </a:spcBef>
              <a:buFontTx/>
              <a:buNone/>
            </a:pPr>
            <a:r>
              <a:rPr lang="en-US" altLang="en-US" sz="2200">
                <a:cs typeface="Times New Roman" pitchFamily="18" charset="0"/>
                <a:sym typeface="Wingdings" pitchFamily="2" charset="2"/>
              </a:rPr>
              <a:t>S  NP Aux VP</a:t>
            </a:r>
          </a:p>
          <a:p>
            <a:pPr eaLnBrk="1" hangingPunct="1">
              <a:spcBef>
                <a:spcPct val="0"/>
              </a:spcBef>
              <a:buFontTx/>
              <a:buNone/>
            </a:pPr>
            <a:r>
              <a:rPr lang="en-US" altLang="en-US" sz="2200">
                <a:cs typeface="Times New Roman" pitchFamily="18" charset="0"/>
                <a:sym typeface="Wingdings" pitchFamily="2" charset="2"/>
              </a:rPr>
              <a:t>NP  NP1 Adv | Adv NP1</a:t>
            </a:r>
          </a:p>
          <a:p>
            <a:pPr eaLnBrk="1" hangingPunct="1">
              <a:spcBef>
                <a:spcPct val="0"/>
              </a:spcBef>
              <a:buFontTx/>
              <a:buNone/>
            </a:pPr>
            <a:r>
              <a:rPr lang="en-US" altLang="en-US" sz="2200">
                <a:cs typeface="Times New Roman" pitchFamily="18" charset="0"/>
                <a:sym typeface="Wingdings" pitchFamily="2" charset="2"/>
              </a:rPr>
              <a:t>NP1  Det N | Det Adj N |</a:t>
            </a:r>
          </a:p>
          <a:p>
            <a:pPr eaLnBrk="1" hangingPunct="1">
              <a:spcBef>
                <a:spcPct val="0"/>
              </a:spcBef>
              <a:buFontTx/>
              <a:buNone/>
            </a:pPr>
            <a:r>
              <a:rPr lang="en-US" altLang="en-US" sz="2200">
                <a:cs typeface="Times New Roman" pitchFamily="18" charset="0"/>
                <a:sym typeface="Wingdings" pitchFamily="2" charset="2"/>
              </a:rPr>
              <a:t>	Pron | </a:t>
            </a:r>
            <a:r>
              <a:rPr lang="en-US" altLang="en-US" sz="2200" i="1">
                <a:cs typeface="Times New Roman" pitchFamily="18" charset="0"/>
                <a:sym typeface="Wingdings" pitchFamily="2" charset="2"/>
              </a:rPr>
              <a:t>That </a:t>
            </a:r>
            <a:r>
              <a:rPr lang="en-US" altLang="en-US" sz="2200">
                <a:cs typeface="Times New Roman" pitchFamily="18" charset="0"/>
                <a:sym typeface="Wingdings" pitchFamily="2" charset="2"/>
              </a:rPr>
              <a:t>S</a:t>
            </a:r>
          </a:p>
          <a:p>
            <a:pPr eaLnBrk="1" hangingPunct="1">
              <a:spcBef>
                <a:spcPct val="0"/>
              </a:spcBef>
              <a:buFontTx/>
              <a:buNone/>
            </a:pPr>
            <a:r>
              <a:rPr lang="en-US" altLang="en-US" sz="2200">
                <a:cs typeface="Times New Roman" pitchFamily="18" charset="0"/>
                <a:sym typeface="Wingdings" pitchFamily="2" charset="2"/>
              </a:rPr>
              <a:t>N  Noun | Noun Rrel</a:t>
            </a:r>
          </a:p>
          <a:p>
            <a:pPr eaLnBrk="1" hangingPunct="1">
              <a:spcBef>
                <a:spcPct val="0"/>
              </a:spcBef>
              <a:buFontTx/>
              <a:buNone/>
            </a:pPr>
            <a:r>
              <a:rPr lang="en-US" altLang="en-US" sz="2200">
                <a:cs typeface="Times New Roman" pitchFamily="18" charset="0"/>
                <a:sym typeface="Wingdings" pitchFamily="2" charset="2"/>
              </a:rPr>
              <a:t>etc…</a:t>
            </a:r>
            <a:endParaRPr lang="en-US" altLang="en-US" sz="2200">
              <a:cs typeface="Times New Roman" pitchFamily="18" charset="0"/>
            </a:endParaRPr>
          </a:p>
        </p:txBody>
      </p:sp>
      <p:pic>
        <p:nvPicPr>
          <p:cNvPr id="26629" name="Picture 3"/>
          <p:cNvPicPr>
            <a:picLocks noChangeAspect="1" noChangeArrowheads="1"/>
          </p:cNvPicPr>
          <p:nvPr/>
        </p:nvPicPr>
        <p:blipFill>
          <a:blip r:embed="rId3">
            <a:extLst>
              <a:ext uri="{28A0092B-C50C-407E-A947-70E740481C1C}">
                <a14:useLocalDpi xmlns:a14="http://schemas.microsoft.com/office/drawing/2010/main" val="0"/>
              </a:ext>
            </a:extLst>
          </a:blip>
          <a:srcRect l="9550"/>
          <a:stretch>
            <a:fillRect/>
          </a:stretch>
        </p:blipFill>
        <p:spPr bwMode="auto">
          <a:xfrm>
            <a:off x="3581400" y="533400"/>
            <a:ext cx="55626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28600"/>
            <a:ext cx="8229600" cy="1143000"/>
          </a:xfrm>
        </p:spPr>
        <p:txBody>
          <a:bodyPr/>
          <a:lstStyle/>
          <a:p>
            <a:pPr eaLnBrk="1" hangingPunct="1"/>
            <a:r>
              <a:rPr lang="en-US" altLang="en-US" smtClean="0"/>
              <a:t>Parsing Output</a:t>
            </a:r>
          </a:p>
        </p:txBody>
      </p:sp>
      <p:sp>
        <p:nvSpPr>
          <p:cNvPr id="3" name="Content Placeholder 2"/>
          <p:cNvSpPr>
            <a:spLocks noGrp="1"/>
          </p:cNvSpPr>
          <p:nvPr>
            <p:ph idx="1"/>
          </p:nvPr>
        </p:nvSpPr>
        <p:spPr>
          <a:xfrm>
            <a:off x="304800" y="685800"/>
            <a:ext cx="8382000" cy="37338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We conceptually think of the result of syntactic parsing as a parse tree</a:t>
            </a:r>
          </a:p>
          <a:p>
            <a:pPr lvl="1" eaLnBrk="1" fontAlgn="auto" hangingPunct="1">
              <a:spcAft>
                <a:spcPts val="0"/>
              </a:spcAft>
              <a:buFont typeface="Arial" pitchFamily="34" charset="0"/>
              <a:buChar char="–"/>
              <a:defRPr/>
            </a:pPr>
            <a:r>
              <a:rPr lang="en-US" dirty="0" smtClean="0"/>
              <a:t>see below for the parse tree of “John hit the ball”</a:t>
            </a:r>
          </a:p>
          <a:p>
            <a:pPr eaLnBrk="1" fontAlgn="auto" hangingPunct="1">
              <a:spcAft>
                <a:spcPts val="0"/>
              </a:spcAft>
              <a:buFont typeface="Arial" pitchFamily="34" charset="0"/>
              <a:buChar char="•"/>
              <a:defRPr/>
            </a:pPr>
            <a:r>
              <a:rPr lang="en-US" dirty="0" smtClean="0"/>
              <a:t>The tree shows the decomposition of S into constituents and those constituents into further constituents until we reach the leafs (words)</a:t>
            </a:r>
          </a:p>
          <a:p>
            <a:pPr lvl="1" eaLnBrk="1" fontAlgn="auto" hangingPunct="1">
              <a:spcAft>
                <a:spcPts val="0"/>
              </a:spcAft>
              <a:buFont typeface="Arial" pitchFamily="34" charset="0"/>
              <a:buChar char="–"/>
              <a:defRPr/>
            </a:pPr>
            <a:r>
              <a:rPr lang="en-US" dirty="0" smtClean="0"/>
              <a:t>the actual output of a parser though is a nested chain of constituents and words, generated from the recursive descent through the chart parsing or RTN</a:t>
            </a:r>
            <a:endParaRPr lang="en-US" dirty="0"/>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1148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4"/>
          <p:cNvSpPr txBox="1">
            <a:spLocks noChangeArrowheads="1"/>
          </p:cNvSpPr>
          <p:nvPr/>
        </p:nvSpPr>
        <p:spPr bwMode="auto">
          <a:xfrm>
            <a:off x="3830638" y="4038600"/>
            <a:ext cx="3713162"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r>
              <a:rPr lang="en-US" altLang="en-US" sz="2200">
                <a:cs typeface="Times New Roman" pitchFamily="18" charset="0"/>
              </a:rPr>
              <a:t>[S  </a:t>
            </a:r>
          </a:p>
          <a:p>
            <a:pPr eaLnBrk="1" hangingPunct="1">
              <a:spcBef>
                <a:spcPct val="0"/>
              </a:spcBef>
              <a:buFontTx/>
              <a:buNone/>
            </a:pPr>
            <a:r>
              <a:rPr lang="en-US" altLang="en-US" sz="2200">
                <a:cs typeface="Times New Roman" pitchFamily="18" charset="0"/>
              </a:rPr>
              <a:t>      [NP  </a:t>
            </a:r>
          </a:p>
          <a:p>
            <a:pPr eaLnBrk="1" hangingPunct="1">
              <a:spcBef>
                <a:spcPct val="0"/>
              </a:spcBef>
              <a:buFontTx/>
              <a:buNone/>
            </a:pPr>
            <a:r>
              <a:rPr lang="en-US" altLang="en-US" sz="2200">
                <a:cs typeface="Times New Roman" pitchFamily="18" charset="0"/>
              </a:rPr>
              <a:t>	(N  John)]</a:t>
            </a:r>
          </a:p>
          <a:p>
            <a:pPr eaLnBrk="1" hangingPunct="1">
              <a:spcBef>
                <a:spcPct val="0"/>
              </a:spcBef>
              <a:buFontTx/>
              <a:buNone/>
            </a:pPr>
            <a:r>
              <a:rPr lang="en-US" altLang="en-US" sz="2200">
                <a:cs typeface="Times New Roman" pitchFamily="18" charset="0"/>
              </a:rPr>
              <a:t>      [VP</a:t>
            </a:r>
          </a:p>
          <a:p>
            <a:pPr eaLnBrk="1" hangingPunct="1">
              <a:spcBef>
                <a:spcPct val="0"/>
              </a:spcBef>
              <a:buFontTx/>
              <a:buNone/>
            </a:pPr>
            <a:r>
              <a:rPr lang="en-US" altLang="en-US" sz="2200">
                <a:cs typeface="Times New Roman" pitchFamily="18" charset="0"/>
              </a:rPr>
              <a:t>	[V   hit]</a:t>
            </a:r>
          </a:p>
          <a:p>
            <a:pPr eaLnBrk="1" hangingPunct="1">
              <a:spcBef>
                <a:spcPct val="0"/>
              </a:spcBef>
              <a:buFontTx/>
              <a:buNone/>
            </a:pPr>
            <a:r>
              <a:rPr lang="en-US" altLang="en-US" sz="2200">
                <a:cs typeface="Times New Roman" pitchFamily="18" charset="0"/>
              </a:rPr>
              <a:t>	[NP</a:t>
            </a:r>
          </a:p>
          <a:p>
            <a:pPr eaLnBrk="1" hangingPunct="1">
              <a:spcBef>
                <a:spcPct val="0"/>
              </a:spcBef>
              <a:buFontTx/>
              <a:buNone/>
            </a:pPr>
            <a:r>
              <a:rPr lang="en-US" altLang="en-US" sz="2200">
                <a:cs typeface="Times New Roman" pitchFamily="18" charset="0"/>
              </a:rPr>
              <a:t>	          (Det   the)</a:t>
            </a:r>
          </a:p>
          <a:p>
            <a:pPr eaLnBrk="1" hangingPunct="1">
              <a:spcBef>
                <a:spcPct val="0"/>
              </a:spcBef>
              <a:buFontTx/>
              <a:buNone/>
            </a:pPr>
            <a:r>
              <a:rPr lang="en-US" altLang="en-US" sz="2200">
                <a:cs typeface="Times New Roman" pitchFamily="18" charset="0"/>
              </a:rPr>
              <a:t>	           (N      ball)] ] ]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52400"/>
            <a:ext cx="8229600" cy="1143000"/>
          </a:xfrm>
        </p:spPr>
        <p:txBody>
          <a:bodyPr/>
          <a:lstStyle/>
          <a:p>
            <a:pPr eaLnBrk="1" hangingPunct="1"/>
            <a:r>
              <a:rPr lang="en-US" altLang="en-US" smtClean="0"/>
              <a:t>Ambiguity</a:t>
            </a:r>
          </a:p>
        </p:txBody>
      </p:sp>
      <p:sp>
        <p:nvSpPr>
          <p:cNvPr id="3" name="Content Placeholder 2"/>
          <p:cNvSpPr>
            <a:spLocks noGrp="1"/>
          </p:cNvSpPr>
          <p:nvPr>
            <p:ph idx="1"/>
          </p:nvPr>
        </p:nvSpPr>
        <p:spPr>
          <a:xfrm>
            <a:off x="304800" y="762000"/>
            <a:ext cx="8534400" cy="3124200"/>
          </a:xfrm>
        </p:spPr>
        <p:txBody>
          <a:bodyPr rtlCol="0">
            <a:normAutofit fontScale="77500" lnSpcReduction="20000"/>
          </a:bodyPr>
          <a:lstStyle/>
          <a:p>
            <a:pPr eaLnBrk="1" fontAlgn="auto" hangingPunct="1">
              <a:spcAft>
                <a:spcPts val="0"/>
              </a:spcAft>
              <a:buFont typeface="Arial" pitchFamily="34" charset="0"/>
              <a:buChar char="•"/>
              <a:defRPr/>
            </a:pPr>
            <a:r>
              <a:rPr lang="en-US" dirty="0" smtClean="0"/>
              <a:t>Natural languages are ambiguous because</a:t>
            </a:r>
          </a:p>
          <a:p>
            <a:pPr lvl="1" eaLnBrk="1" fontAlgn="auto" hangingPunct="1">
              <a:spcAft>
                <a:spcPts val="0"/>
              </a:spcAft>
              <a:buFont typeface="Arial" pitchFamily="34" charset="0"/>
              <a:buChar char="–"/>
              <a:defRPr/>
            </a:pPr>
            <a:r>
              <a:rPr lang="en-US" dirty="0" smtClean="0"/>
              <a:t>words  can take on multiple grammatical roles</a:t>
            </a:r>
          </a:p>
          <a:p>
            <a:pPr lvl="1" eaLnBrk="1" fontAlgn="auto" hangingPunct="1">
              <a:spcAft>
                <a:spcPts val="0"/>
              </a:spcAft>
              <a:buFont typeface="Arial" pitchFamily="34" charset="0"/>
              <a:buChar char="–"/>
              <a:defRPr/>
            </a:pPr>
            <a:r>
              <a:rPr lang="en-US" dirty="0" smtClean="0"/>
              <a:t>a LHS non-terminal can be unfolded into multiple RHS rules, for example</a:t>
            </a:r>
          </a:p>
          <a:p>
            <a:pPr lvl="2" eaLnBrk="1" fontAlgn="auto" hangingPunct="1">
              <a:spcAft>
                <a:spcPts val="0"/>
              </a:spcAft>
              <a:buFont typeface="Arial" pitchFamily="34" charset="0"/>
              <a:buChar char="•"/>
              <a:defRPr/>
            </a:pPr>
            <a:r>
              <a:rPr lang="en-US" dirty="0" smtClean="0"/>
              <a:t>S </a:t>
            </a:r>
            <a:r>
              <a:rPr lang="en-US" dirty="0" smtClean="0">
                <a:sym typeface="Wingdings" pitchFamily="2" charset="2"/>
              </a:rPr>
              <a:t> NP VP | NP VP </a:t>
            </a:r>
          </a:p>
          <a:p>
            <a:pPr lvl="2" eaLnBrk="1" fontAlgn="auto" hangingPunct="1">
              <a:spcAft>
                <a:spcPts val="0"/>
              </a:spcAft>
              <a:buFont typeface="Arial" pitchFamily="34" charset="0"/>
              <a:buChar char="•"/>
              <a:defRPr/>
            </a:pPr>
            <a:r>
              <a:rPr lang="en-US" dirty="0" smtClean="0">
                <a:sym typeface="Wingdings" pitchFamily="2" charset="2"/>
              </a:rPr>
              <a:t>NP  </a:t>
            </a:r>
            <a:r>
              <a:rPr lang="en-US" dirty="0" err="1" smtClean="0">
                <a:sym typeface="Wingdings" pitchFamily="2" charset="2"/>
              </a:rPr>
              <a:t>Det</a:t>
            </a:r>
            <a:r>
              <a:rPr lang="en-US" dirty="0" smtClean="0">
                <a:sym typeface="Wingdings" pitchFamily="2" charset="2"/>
              </a:rPr>
              <a:t> N | </a:t>
            </a:r>
            <a:r>
              <a:rPr lang="en-US" dirty="0" err="1" smtClean="0">
                <a:sym typeface="Wingdings" pitchFamily="2" charset="2"/>
              </a:rPr>
              <a:t>Det</a:t>
            </a:r>
            <a:r>
              <a:rPr lang="en-US" dirty="0" smtClean="0">
                <a:sym typeface="Wingdings" pitchFamily="2" charset="2"/>
              </a:rPr>
              <a:t> N PP</a:t>
            </a:r>
          </a:p>
          <a:p>
            <a:pPr lvl="2" eaLnBrk="1" fontAlgn="auto" hangingPunct="1">
              <a:spcAft>
                <a:spcPts val="0"/>
              </a:spcAft>
              <a:buFont typeface="Arial" pitchFamily="34" charset="0"/>
              <a:buChar char="•"/>
              <a:defRPr/>
            </a:pPr>
            <a:r>
              <a:rPr lang="en-US" dirty="0" smtClean="0">
                <a:sym typeface="Wingdings" pitchFamily="2" charset="2"/>
              </a:rPr>
              <a:t>VP  V NP | V NP PP</a:t>
            </a:r>
          </a:p>
          <a:p>
            <a:pPr lvl="1" eaLnBrk="1" fontAlgn="auto" hangingPunct="1">
              <a:spcAft>
                <a:spcPts val="0"/>
              </a:spcAft>
              <a:buFont typeface="Arial" pitchFamily="34" charset="0"/>
              <a:buChar char="–"/>
              <a:defRPr/>
            </a:pPr>
            <a:r>
              <a:rPr lang="en-US" dirty="0" smtClean="0">
                <a:sym typeface="Wingdings" pitchFamily="2" charset="2"/>
              </a:rPr>
              <a:t>is the PP below attached to the VP (did Susan see a boy who had a telescope?) or the NP (did Susan see the boy by looking through the telescope?)</a:t>
            </a:r>
          </a:p>
          <a:p>
            <a:pPr lvl="3" eaLnBrk="1" fontAlgn="auto" hangingPunct="1">
              <a:spcAft>
                <a:spcPts val="0"/>
              </a:spcAft>
              <a:buFont typeface="Arial" pitchFamily="34" charset="0"/>
              <a:buChar char="–"/>
              <a:defRPr/>
            </a:pPr>
            <a:endParaRPr lang="en-US" dirty="0"/>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95725"/>
            <a:ext cx="3789363"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8863" y="4038600"/>
            <a:ext cx="3703637"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76200"/>
            <a:ext cx="8229600" cy="1143000"/>
          </a:xfrm>
        </p:spPr>
        <p:txBody>
          <a:bodyPr/>
          <a:lstStyle/>
          <a:p>
            <a:pPr eaLnBrk="1" hangingPunct="1"/>
            <a:r>
              <a:rPr lang="en-US" altLang="en-US" smtClean="0"/>
              <a:t>Augmented Transition Networks</a:t>
            </a:r>
          </a:p>
        </p:txBody>
      </p:sp>
      <p:sp>
        <p:nvSpPr>
          <p:cNvPr id="3" name="Content Placeholder 2"/>
          <p:cNvSpPr>
            <a:spLocks noGrp="1"/>
          </p:cNvSpPr>
          <p:nvPr>
            <p:ph idx="1"/>
          </p:nvPr>
        </p:nvSpPr>
        <p:spPr>
          <a:xfrm>
            <a:off x="228600" y="838200"/>
            <a:ext cx="8610600" cy="6019800"/>
          </a:xfrm>
        </p:spPr>
        <p:txBody>
          <a:bodyPr rtlCol="0">
            <a:normAutofit fontScale="92500" lnSpcReduction="10000"/>
          </a:bodyPr>
          <a:lstStyle/>
          <a:p>
            <a:pPr eaLnBrk="1" fontAlgn="auto" hangingPunct="1">
              <a:spcAft>
                <a:spcPts val="0"/>
              </a:spcAft>
              <a:buFont typeface="Arial" pitchFamily="34" charset="0"/>
              <a:buChar char="•"/>
              <a:defRPr/>
            </a:pPr>
            <a:r>
              <a:rPr lang="en-US" dirty="0" smtClean="0"/>
              <a:t>An RTN can be easily generated from a grammar and then parsing is a matter of following the RTN and having a stack (for recursion)</a:t>
            </a:r>
          </a:p>
          <a:p>
            <a:pPr lvl="1" eaLnBrk="1" fontAlgn="auto" hangingPunct="1">
              <a:spcAft>
                <a:spcPts val="0"/>
              </a:spcAft>
              <a:buFont typeface="Arial" pitchFamily="34" charset="0"/>
              <a:buChar char="–"/>
              <a:defRPr/>
            </a:pPr>
            <a:r>
              <a:rPr lang="en-US" dirty="0" smtClean="0"/>
              <a:t>the parser generates the labels used as grammatical constituents as it traverses the RTN</a:t>
            </a:r>
          </a:p>
          <a:p>
            <a:pPr lvl="1" eaLnBrk="1" fontAlgn="auto" hangingPunct="1">
              <a:spcAft>
                <a:spcPts val="0"/>
              </a:spcAft>
              <a:buFont typeface="Arial" pitchFamily="34" charset="0"/>
              <a:buChar char="–"/>
              <a:defRPr/>
            </a:pPr>
            <a:r>
              <a:rPr lang="en-US" dirty="0" smtClean="0"/>
              <a:t>we can augment each of the RTN links to have code that does more than just annotates constituents, we can provide functions that will translate words into representations, or supply additional information</a:t>
            </a:r>
          </a:p>
          <a:p>
            <a:pPr lvl="2" eaLnBrk="1" fontAlgn="auto" hangingPunct="1">
              <a:spcAft>
                <a:spcPts val="0"/>
              </a:spcAft>
              <a:buFont typeface="Arial" pitchFamily="34" charset="0"/>
              <a:buChar char="•"/>
              <a:defRPr/>
            </a:pPr>
            <a:r>
              <a:rPr lang="en-US" dirty="0" smtClean="0"/>
              <a:t>is the NP plural?</a:t>
            </a:r>
          </a:p>
          <a:p>
            <a:pPr lvl="2" eaLnBrk="1" fontAlgn="auto" hangingPunct="1">
              <a:spcAft>
                <a:spcPts val="0"/>
              </a:spcAft>
              <a:buFont typeface="Arial" pitchFamily="34" charset="0"/>
              <a:buChar char="•"/>
              <a:defRPr/>
            </a:pPr>
            <a:r>
              <a:rPr lang="en-US" dirty="0" smtClean="0"/>
              <a:t>what is the verb’s tense?</a:t>
            </a:r>
          </a:p>
          <a:p>
            <a:pPr lvl="2" eaLnBrk="1" fontAlgn="auto" hangingPunct="1">
              <a:spcAft>
                <a:spcPts val="0"/>
              </a:spcAft>
              <a:buFont typeface="Arial" pitchFamily="34" charset="0"/>
              <a:buChar char="•"/>
              <a:defRPr/>
            </a:pPr>
            <a:r>
              <a:rPr lang="en-US" dirty="0" smtClean="0"/>
              <a:t>what might a reference refer to?</a:t>
            </a:r>
          </a:p>
          <a:p>
            <a:pPr eaLnBrk="1" fontAlgn="auto" hangingPunct="1">
              <a:spcAft>
                <a:spcPts val="0"/>
              </a:spcAft>
              <a:buFont typeface="Arial" pitchFamily="34" charset="0"/>
              <a:buChar char="•"/>
              <a:defRPr/>
            </a:pPr>
            <a:r>
              <a:rPr lang="en-US" dirty="0" smtClean="0"/>
              <a:t>This is an ATN, which makes the transition to semantic analysis somewhat easier</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274638"/>
            <a:ext cx="2819400" cy="1143000"/>
          </a:xfrm>
        </p:spPr>
        <p:txBody>
          <a:bodyPr rtlCol="0">
            <a:normAutofit fontScale="90000"/>
          </a:bodyPr>
          <a:lstStyle/>
          <a:p>
            <a:pPr eaLnBrk="1" fontAlgn="auto" hangingPunct="1">
              <a:spcAft>
                <a:spcPts val="0"/>
              </a:spcAft>
              <a:defRPr/>
            </a:pPr>
            <a:r>
              <a:rPr lang="en-US" dirty="0" smtClean="0"/>
              <a:t>ATN “Dictionary” Entries</a:t>
            </a:r>
            <a:endParaRPr lang="en-US" dirty="0"/>
          </a:p>
        </p:txBody>
      </p:sp>
      <p:sp>
        <p:nvSpPr>
          <p:cNvPr id="3" name="Content Placeholder 2"/>
          <p:cNvSpPr>
            <a:spLocks noGrp="1"/>
          </p:cNvSpPr>
          <p:nvPr>
            <p:ph idx="1"/>
          </p:nvPr>
        </p:nvSpPr>
        <p:spPr>
          <a:xfrm>
            <a:off x="6019800" y="1828800"/>
            <a:ext cx="2895600" cy="5029200"/>
          </a:xfrm>
        </p:spPr>
        <p:txBody>
          <a:bodyPr rtlCol="0">
            <a:normAutofit fontScale="85000" lnSpcReduction="10000"/>
          </a:bodyPr>
          <a:lstStyle/>
          <a:p>
            <a:pPr eaLnBrk="1" fontAlgn="auto" hangingPunct="1">
              <a:spcAft>
                <a:spcPts val="0"/>
              </a:spcAft>
              <a:buFont typeface="Arial" pitchFamily="34" charset="0"/>
              <a:buChar char="•"/>
              <a:defRPr/>
            </a:pPr>
            <a:r>
              <a:rPr lang="en-US" dirty="0" smtClean="0"/>
              <a:t>Each word is tagged by the ATN to include its part of speech (lowest level constituent) along with other information, perhaps obtained through morphological analysis</a:t>
            </a:r>
            <a:endParaRPr lang="en-US" dirty="0"/>
          </a:p>
        </p:txBody>
      </p:sp>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5489575" cy="574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76200"/>
            <a:ext cx="8229600" cy="1143000"/>
          </a:xfrm>
        </p:spPr>
        <p:txBody>
          <a:bodyPr/>
          <a:lstStyle/>
          <a:p>
            <a:pPr eaLnBrk="1" hangingPunct="1"/>
            <a:r>
              <a:rPr lang="en-US" altLang="en-US" smtClean="0"/>
              <a:t>NLU Problems</a:t>
            </a:r>
          </a:p>
        </p:txBody>
      </p:sp>
      <p:sp>
        <p:nvSpPr>
          <p:cNvPr id="3" name="Content Placeholder 2"/>
          <p:cNvSpPr>
            <a:spLocks noGrp="1"/>
          </p:cNvSpPr>
          <p:nvPr>
            <p:ph idx="1"/>
          </p:nvPr>
        </p:nvSpPr>
        <p:spPr>
          <a:xfrm>
            <a:off x="228600" y="762000"/>
            <a:ext cx="8686800" cy="60960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Sentences can be vague but people will apply a variety of knowledge to disambiguate</a:t>
            </a:r>
          </a:p>
          <a:p>
            <a:pPr lvl="1" eaLnBrk="1" fontAlgn="auto" hangingPunct="1">
              <a:spcAft>
                <a:spcPts val="0"/>
              </a:spcAft>
              <a:buFont typeface="Arial" pitchFamily="34" charset="0"/>
              <a:buChar char="–"/>
              <a:defRPr/>
            </a:pPr>
            <a:r>
              <a:rPr lang="en-US" dirty="0" smtClean="0"/>
              <a:t>what is the weather like?  It looks nice out.</a:t>
            </a:r>
          </a:p>
          <a:p>
            <a:pPr lvl="2" eaLnBrk="1" fontAlgn="auto" hangingPunct="1">
              <a:spcAft>
                <a:spcPts val="0"/>
              </a:spcAft>
              <a:buFont typeface="Arial" pitchFamily="34" charset="0"/>
              <a:buChar char="•"/>
              <a:defRPr/>
            </a:pPr>
            <a:r>
              <a:rPr lang="en-US" dirty="0" smtClean="0"/>
              <a:t>what does “it” refer to?  the weather</a:t>
            </a:r>
          </a:p>
          <a:p>
            <a:pPr lvl="2" eaLnBrk="1" fontAlgn="auto" hangingPunct="1">
              <a:spcAft>
                <a:spcPts val="0"/>
              </a:spcAft>
              <a:buFont typeface="Arial" pitchFamily="34" charset="0"/>
              <a:buChar char="•"/>
              <a:defRPr/>
            </a:pPr>
            <a:r>
              <a:rPr lang="en-US" dirty="0" smtClean="0"/>
              <a:t>what does “nice” mean?  in this context, we might assume warm and sunny</a:t>
            </a:r>
          </a:p>
          <a:p>
            <a:pPr eaLnBrk="1" fontAlgn="auto" hangingPunct="1">
              <a:spcAft>
                <a:spcPts val="0"/>
              </a:spcAft>
              <a:buFont typeface="Arial" pitchFamily="34" charset="0"/>
              <a:buChar char="•"/>
              <a:defRPr/>
            </a:pPr>
            <a:r>
              <a:rPr lang="en-US" dirty="0" smtClean="0"/>
              <a:t>The same statement could mean different things in different contexts</a:t>
            </a:r>
          </a:p>
          <a:p>
            <a:pPr lvl="1" eaLnBrk="1" fontAlgn="auto" hangingPunct="1">
              <a:spcAft>
                <a:spcPts val="0"/>
              </a:spcAft>
              <a:buFont typeface="Arial" pitchFamily="34" charset="0"/>
              <a:buChar char="–"/>
              <a:defRPr/>
            </a:pPr>
            <a:r>
              <a:rPr lang="en-US" dirty="0" smtClean="0"/>
              <a:t>where is the water?</a:t>
            </a:r>
          </a:p>
          <a:p>
            <a:pPr lvl="2" eaLnBrk="1" fontAlgn="auto" hangingPunct="1">
              <a:spcAft>
                <a:spcPts val="0"/>
              </a:spcAft>
              <a:buFont typeface="Arial" pitchFamily="34" charset="0"/>
              <a:buChar char="•"/>
              <a:defRPr/>
            </a:pPr>
            <a:r>
              <a:rPr lang="en-US" dirty="0" smtClean="0"/>
              <a:t>pure water in a chemistry lab, potable water if you are thirsty, and dirty water if you are a plumber looking for a leak</a:t>
            </a:r>
          </a:p>
          <a:p>
            <a:pPr eaLnBrk="1" fontAlgn="auto" hangingPunct="1">
              <a:spcAft>
                <a:spcPts val="0"/>
              </a:spcAft>
              <a:buFont typeface="Arial" pitchFamily="34" charset="0"/>
              <a:buChar char="•"/>
              <a:defRPr/>
            </a:pPr>
            <a:r>
              <a:rPr lang="en-US" dirty="0" smtClean="0"/>
              <a:t>Language changes over time so a NLP system may never be complete</a:t>
            </a:r>
          </a:p>
          <a:p>
            <a:pPr lvl="1" eaLnBrk="1" fontAlgn="auto" hangingPunct="1">
              <a:spcAft>
                <a:spcPts val="0"/>
              </a:spcAft>
              <a:buFont typeface="Arial" pitchFamily="34" charset="0"/>
              <a:buChar char="–"/>
              <a:defRPr/>
            </a:pPr>
            <a:r>
              <a:rPr lang="en-US" dirty="0" smtClean="0"/>
              <a:t>new words are added, words take on new meanings, new expressions are created (e.g., “my bad”, “snap”)</a:t>
            </a:r>
          </a:p>
          <a:p>
            <a:pPr eaLnBrk="1" fontAlgn="auto" hangingPunct="1">
              <a:spcAft>
                <a:spcPts val="0"/>
              </a:spcAft>
              <a:buFont typeface="Arial" pitchFamily="34" charset="0"/>
              <a:buChar char="•"/>
              <a:defRPr/>
            </a:pPr>
            <a:r>
              <a:rPr lang="en-US" dirty="0" smtClean="0"/>
              <a:t>There are many ways to convey one meaning</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76200"/>
            <a:ext cx="8229600" cy="1143000"/>
          </a:xfrm>
        </p:spPr>
        <p:txBody>
          <a:bodyPr/>
          <a:lstStyle/>
          <a:p>
            <a:pPr eaLnBrk="1" hangingPunct="1"/>
            <a:r>
              <a:rPr lang="en-US" altLang="en-US" smtClean="0"/>
              <a:t>Semantic Analysis</a:t>
            </a:r>
          </a:p>
        </p:txBody>
      </p:sp>
      <p:sp>
        <p:nvSpPr>
          <p:cNvPr id="3" name="Content Placeholder 2"/>
          <p:cNvSpPr>
            <a:spLocks noGrp="1"/>
          </p:cNvSpPr>
          <p:nvPr>
            <p:ph idx="1"/>
          </p:nvPr>
        </p:nvSpPr>
        <p:spPr>
          <a:xfrm>
            <a:off x="228600" y="914400"/>
            <a:ext cx="8534400" cy="5943600"/>
          </a:xfrm>
        </p:spPr>
        <p:txBody>
          <a:bodyPr rtlCol="0">
            <a:normAutofit/>
          </a:bodyPr>
          <a:lstStyle/>
          <a:p>
            <a:pPr eaLnBrk="1" fontAlgn="auto" hangingPunct="1">
              <a:spcAft>
                <a:spcPts val="0"/>
              </a:spcAft>
              <a:buFont typeface="Arial" pitchFamily="34" charset="0"/>
              <a:buChar char="•"/>
              <a:defRPr/>
            </a:pPr>
            <a:r>
              <a:rPr lang="en-US" dirty="0" smtClean="0"/>
              <a:t>Now that we have parsed the sentence, how do we proscribe a meaning to the sentence?</a:t>
            </a:r>
          </a:p>
          <a:p>
            <a:pPr lvl="1" eaLnBrk="1" fontAlgn="auto" hangingPunct="1">
              <a:spcAft>
                <a:spcPts val="0"/>
              </a:spcAft>
              <a:buFont typeface="Arial" pitchFamily="34" charset="0"/>
              <a:buChar char="–"/>
              <a:defRPr/>
            </a:pPr>
            <a:r>
              <a:rPr lang="en-US" dirty="0" smtClean="0"/>
              <a:t>the first step is to determine the meaning of each word and then attempt to combine the word </a:t>
            </a:r>
            <a:r>
              <a:rPr lang="en-US" dirty="0" smtClean="0"/>
              <a:t>meanings (word sense disambiguation)</a:t>
            </a:r>
            <a:endParaRPr lang="en-US" dirty="0" smtClean="0"/>
          </a:p>
          <a:p>
            <a:pPr lvl="1" eaLnBrk="1" fontAlgn="auto" hangingPunct="1">
              <a:spcAft>
                <a:spcPts val="0"/>
              </a:spcAft>
              <a:buFont typeface="Arial" pitchFamily="34" charset="0"/>
              <a:buChar char="–"/>
              <a:defRPr/>
            </a:pPr>
            <a:r>
              <a:rPr lang="en-US" dirty="0" smtClean="0"/>
              <a:t>this is easy if our target representation is a command </a:t>
            </a:r>
          </a:p>
          <a:p>
            <a:pPr lvl="2" eaLnBrk="1" fontAlgn="auto" hangingPunct="1">
              <a:spcAft>
                <a:spcPts val="0"/>
              </a:spcAft>
              <a:buFont typeface="Arial" pitchFamily="34" charset="0"/>
              <a:buChar char="•"/>
              <a:defRPr/>
            </a:pPr>
            <a:r>
              <a:rPr lang="en-US" dirty="0" smtClean="0"/>
              <a:t>if </a:t>
            </a:r>
            <a:r>
              <a:rPr lang="en-US" dirty="0" smtClean="0"/>
              <a:t>the NLU system is the front end to a DB</a:t>
            </a:r>
          </a:p>
          <a:p>
            <a:pPr lvl="3" eaLnBrk="1" fontAlgn="auto" hangingPunct="1">
              <a:spcAft>
                <a:spcPts val="0"/>
              </a:spcAft>
              <a:buFont typeface="Arial" pitchFamily="34" charset="0"/>
              <a:buChar char="–"/>
              <a:defRPr/>
            </a:pPr>
            <a:r>
              <a:rPr lang="en-US" dirty="0" smtClean="0"/>
              <a:t>“Which </a:t>
            </a:r>
            <a:r>
              <a:rPr lang="en-US" dirty="0" smtClean="0"/>
              <a:t>rocks were retrieved on June 21, 1969</a:t>
            </a:r>
            <a:r>
              <a:rPr lang="en-US" dirty="0" smtClean="0"/>
              <a:t>?”</a:t>
            </a:r>
          </a:p>
          <a:p>
            <a:pPr lvl="3" eaLnBrk="1" fontAlgn="auto" hangingPunct="1">
              <a:spcAft>
                <a:spcPts val="0"/>
              </a:spcAft>
              <a:buFont typeface="Arial" pitchFamily="34" charset="0"/>
              <a:buChar char="–"/>
              <a:defRPr/>
            </a:pPr>
            <a:r>
              <a:rPr lang="en-US" dirty="0"/>
              <a:t>t</a:t>
            </a:r>
            <a:r>
              <a:rPr lang="en-US" dirty="0" smtClean="0"/>
              <a:t>ranslate into SQL</a:t>
            </a:r>
            <a:endParaRPr lang="en-US" dirty="0" smtClean="0"/>
          </a:p>
          <a:p>
            <a:pPr lvl="2" eaLnBrk="1" fontAlgn="auto" hangingPunct="1">
              <a:spcAft>
                <a:spcPts val="0"/>
              </a:spcAft>
              <a:buFont typeface="Arial" pitchFamily="34" charset="0"/>
              <a:buChar char="•"/>
              <a:defRPr/>
            </a:pPr>
            <a:r>
              <a:rPr lang="en-US" dirty="0" smtClean="0"/>
              <a:t>if NLU is the </a:t>
            </a:r>
            <a:r>
              <a:rPr lang="en-US" dirty="0" smtClean="0"/>
              <a:t>front end to an OS shell</a:t>
            </a:r>
          </a:p>
          <a:p>
            <a:pPr lvl="3" eaLnBrk="1" fontAlgn="auto" hangingPunct="1">
              <a:spcAft>
                <a:spcPts val="0"/>
              </a:spcAft>
              <a:buFont typeface="Arial" pitchFamily="34" charset="0"/>
              <a:buChar char="–"/>
              <a:defRPr/>
            </a:pPr>
            <a:r>
              <a:rPr lang="en-US" dirty="0" smtClean="0"/>
              <a:t>Print the newest </a:t>
            </a:r>
            <a:r>
              <a:rPr lang="en-US" dirty="0" err="1" smtClean="0"/>
              <a:t>textfile</a:t>
            </a:r>
            <a:r>
              <a:rPr lang="en-US" dirty="0" smtClean="0"/>
              <a:t> to </a:t>
            </a:r>
            <a:r>
              <a:rPr lang="en-US" dirty="0" smtClean="0"/>
              <a:t>printer1</a:t>
            </a:r>
          </a:p>
          <a:p>
            <a:pPr lvl="3" eaLnBrk="1" fontAlgn="auto" hangingPunct="1">
              <a:spcAft>
                <a:spcPts val="0"/>
              </a:spcAft>
              <a:buFont typeface="Arial" pitchFamily="34" charset="0"/>
              <a:buChar char="–"/>
              <a:defRPr/>
            </a:pPr>
            <a:r>
              <a:rPr lang="en-US" dirty="0" smtClean="0"/>
              <a:t>translate into an OS command, e.g., </a:t>
            </a:r>
            <a:r>
              <a:rPr lang="en-US" dirty="0" err="1" smtClean="0"/>
              <a:t>lp</a:t>
            </a:r>
            <a:r>
              <a:rPr lang="en-US" dirty="0" smtClean="0"/>
              <a:t> –p printer1 </a:t>
            </a:r>
            <a:r>
              <a:rPr lang="en-US" i="1" dirty="0" smtClean="0"/>
              <a:t>filename </a:t>
            </a:r>
            <a:r>
              <a:rPr lang="en-US" dirty="0" smtClean="0"/>
              <a:t>where </a:t>
            </a:r>
            <a:r>
              <a:rPr lang="en-US" i="1" dirty="0" smtClean="0"/>
              <a:t>filename </a:t>
            </a:r>
            <a:r>
              <a:rPr lang="en-US" dirty="0" smtClean="0"/>
              <a:t>is the name of the newest file in the current directory</a:t>
            </a: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Continued</a:t>
            </a:r>
            <a:endParaRPr lang="en-US" dirty="0"/>
          </a:p>
        </p:txBody>
      </p:sp>
      <p:sp>
        <p:nvSpPr>
          <p:cNvPr id="3" name="Content Placeholder 2"/>
          <p:cNvSpPr>
            <a:spLocks noGrp="1"/>
          </p:cNvSpPr>
          <p:nvPr>
            <p:ph idx="1"/>
          </p:nvPr>
        </p:nvSpPr>
        <p:spPr>
          <a:xfrm>
            <a:off x="457200" y="990600"/>
            <a:ext cx="8229600" cy="5715000"/>
          </a:xfrm>
        </p:spPr>
        <p:txBody>
          <a:bodyPr>
            <a:normAutofit fontScale="92500" lnSpcReduction="10000"/>
          </a:bodyPr>
          <a:lstStyle/>
          <a:p>
            <a:pPr eaLnBrk="1" fontAlgn="auto" hangingPunct="1">
              <a:spcAft>
                <a:spcPts val="0"/>
              </a:spcAft>
              <a:defRPr/>
            </a:pPr>
            <a:r>
              <a:rPr lang="en-US" dirty="0" smtClean="0"/>
              <a:t>In general, how do we attribute meaning?</a:t>
            </a:r>
          </a:p>
          <a:p>
            <a:pPr lvl="1" eaLnBrk="1" fontAlgn="auto" hangingPunct="1">
              <a:spcAft>
                <a:spcPts val="0"/>
              </a:spcAft>
              <a:defRPr/>
            </a:pPr>
            <a:r>
              <a:rPr lang="en-US" dirty="0" smtClean="0"/>
              <a:t>what </a:t>
            </a:r>
            <a:r>
              <a:rPr lang="en-US" dirty="0"/>
              <a:t>form of representation should the sentence be stored in?  </a:t>
            </a:r>
            <a:endParaRPr lang="en-US" dirty="0" smtClean="0"/>
          </a:p>
          <a:p>
            <a:pPr lvl="1" eaLnBrk="1" fontAlgn="auto" hangingPunct="1">
              <a:spcAft>
                <a:spcPts val="0"/>
              </a:spcAft>
              <a:defRPr/>
            </a:pPr>
            <a:r>
              <a:rPr lang="en-US" dirty="0" smtClean="0"/>
              <a:t>how </a:t>
            </a:r>
            <a:r>
              <a:rPr lang="en-US" dirty="0"/>
              <a:t>do we disambiguate when words have multiple </a:t>
            </a:r>
            <a:r>
              <a:rPr lang="en-US" dirty="0" smtClean="0"/>
              <a:t>meanings?</a:t>
            </a:r>
          </a:p>
          <a:p>
            <a:pPr lvl="1" eaLnBrk="1" fontAlgn="auto" hangingPunct="1">
              <a:spcAft>
                <a:spcPts val="0"/>
              </a:spcAft>
              <a:defRPr/>
            </a:pPr>
            <a:r>
              <a:rPr lang="en-US" dirty="0" smtClean="0"/>
              <a:t>how </a:t>
            </a:r>
            <a:r>
              <a:rPr lang="en-US" dirty="0"/>
              <a:t>do we handle references to previous </a:t>
            </a:r>
            <a:r>
              <a:rPr lang="en-US" dirty="0" smtClean="0"/>
              <a:t>sentences?</a:t>
            </a:r>
          </a:p>
          <a:p>
            <a:pPr lvl="1" eaLnBrk="1" fontAlgn="auto" hangingPunct="1">
              <a:spcAft>
                <a:spcPts val="0"/>
              </a:spcAft>
              <a:defRPr/>
            </a:pPr>
            <a:r>
              <a:rPr lang="en-US" dirty="0" smtClean="0"/>
              <a:t>what </a:t>
            </a:r>
            <a:r>
              <a:rPr lang="en-US" dirty="0"/>
              <a:t>if the sentence should not be taken literally?</a:t>
            </a:r>
          </a:p>
          <a:p>
            <a:r>
              <a:rPr lang="en-US" dirty="0" smtClean="0"/>
              <a:t>Without the domain/problem, we have to come up with a general strategy</a:t>
            </a:r>
          </a:p>
          <a:p>
            <a:pPr lvl="1"/>
            <a:r>
              <a:rPr lang="en-US" dirty="0" smtClean="0"/>
              <a:t>As we’ve seen, there is no single general representation for AI – should we use CDs, conceptual graphs, semantic networks, frames?</a:t>
            </a:r>
          </a:p>
          <a:p>
            <a:pPr lvl="1"/>
            <a:r>
              <a:rPr lang="en-US" dirty="0" smtClean="0"/>
              <a:t>We will explore some ideas in the next few slides</a:t>
            </a:r>
            <a:endParaRPr lang="en-US" dirty="0"/>
          </a:p>
        </p:txBody>
      </p:sp>
    </p:spTree>
    <p:extLst>
      <p:ext uri="{BB962C8B-B14F-4D97-AF65-F5344CB8AC3E}">
        <p14:creationId xmlns:p14="http://schemas.microsoft.com/office/powerpoint/2010/main" val="3674885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152400"/>
            <a:ext cx="8229600" cy="1143000"/>
          </a:xfrm>
        </p:spPr>
        <p:txBody>
          <a:bodyPr/>
          <a:lstStyle/>
          <a:p>
            <a:pPr eaLnBrk="1" hangingPunct="1"/>
            <a:r>
              <a:rPr lang="en-US" altLang="en-US" smtClean="0"/>
              <a:t>Semantic Grammars</a:t>
            </a:r>
          </a:p>
        </p:txBody>
      </p:sp>
      <p:sp>
        <p:nvSpPr>
          <p:cNvPr id="3" name="Content Placeholder 2"/>
          <p:cNvSpPr>
            <a:spLocks noGrp="1"/>
          </p:cNvSpPr>
          <p:nvPr>
            <p:ph idx="1"/>
          </p:nvPr>
        </p:nvSpPr>
        <p:spPr>
          <a:xfrm>
            <a:off x="457200" y="762000"/>
            <a:ext cx="8229600" cy="6096000"/>
          </a:xfrm>
        </p:spPr>
        <p:txBody>
          <a:bodyPr rtlCol="0">
            <a:normAutofit fontScale="92500"/>
          </a:bodyPr>
          <a:lstStyle/>
          <a:p>
            <a:pPr eaLnBrk="1" fontAlgn="auto" hangingPunct="1">
              <a:spcAft>
                <a:spcPts val="0"/>
              </a:spcAft>
              <a:buFont typeface="Arial" pitchFamily="34" charset="0"/>
              <a:buChar char="•"/>
              <a:defRPr/>
            </a:pPr>
            <a:r>
              <a:rPr lang="en-US" dirty="0" smtClean="0"/>
              <a:t>In a restricted domain and restricted grammar, we might combine the syntactic parsing with words in the lexicon</a:t>
            </a:r>
          </a:p>
          <a:p>
            <a:pPr lvl="1" eaLnBrk="1" fontAlgn="auto" hangingPunct="1">
              <a:spcAft>
                <a:spcPts val="0"/>
              </a:spcAft>
              <a:buFont typeface="Arial" pitchFamily="34" charset="0"/>
              <a:buChar char="–"/>
              <a:defRPr/>
            </a:pPr>
            <a:r>
              <a:rPr lang="en-US" dirty="0" smtClean="0"/>
              <a:t>this allows us not only find the grammatical roles of the words but also their meanings</a:t>
            </a:r>
          </a:p>
          <a:p>
            <a:pPr lvl="2" eaLnBrk="1" fontAlgn="auto" hangingPunct="1">
              <a:spcAft>
                <a:spcPts val="0"/>
              </a:spcAft>
              <a:buFont typeface="Arial" pitchFamily="34" charset="0"/>
              <a:buChar char="•"/>
              <a:defRPr/>
            </a:pPr>
            <a:r>
              <a:rPr lang="en-US" dirty="0" smtClean="0"/>
              <a:t>the RHS of our rules could be the target representations rather than an intermediate representation like a parse</a:t>
            </a:r>
          </a:p>
          <a:p>
            <a:pPr lvl="2" eaLnBrk="1" fontAlgn="auto" hangingPunct="1">
              <a:spcAft>
                <a:spcPts val="0"/>
              </a:spcAft>
              <a:buFont typeface="Arial" pitchFamily="34" charset="0"/>
              <a:buChar char="•"/>
              <a:defRPr/>
            </a:pPr>
            <a:r>
              <a:rPr lang="en-US" dirty="0" smtClean="0"/>
              <a:t>S </a:t>
            </a:r>
            <a:r>
              <a:rPr lang="en-US" dirty="0" smtClean="0">
                <a:sym typeface="Wingdings" pitchFamily="2" charset="2"/>
              </a:rPr>
              <a:t> I want to ACTION OBJECT | ACTION OBJECT | please ACTION OBJECT</a:t>
            </a:r>
          </a:p>
          <a:p>
            <a:pPr lvl="2" eaLnBrk="1" fontAlgn="auto" hangingPunct="1">
              <a:spcAft>
                <a:spcPts val="0"/>
              </a:spcAft>
              <a:buFont typeface="Arial" pitchFamily="34" charset="0"/>
              <a:buChar char="•"/>
              <a:defRPr/>
            </a:pPr>
            <a:r>
              <a:rPr lang="en-US" dirty="0" smtClean="0">
                <a:sym typeface="Wingdings" pitchFamily="2" charset="2"/>
              </a:rPr>
              <a:t>ACTION  print | save | …</a:t>
            </a:r>
          </a:p>
          <a:p>
            <a:pPr lvl="2" eaLnBrk="1" fontAlgn="auto" hangingPunct="1">
              <a:spcAft>
                <a:spcPts val="0"/>
              </a:spcAft>
              <a:buFont typeface="Arial" pitchFamily="34" charset="0"/>
              <a:buChar char="•"/>
              <a:defRPr/>
            </a:pPr>
            <a:r>
              <a:rPr lang="en-US" dirty="0" smtClean="0">
                <a:sym typeface="Wingdings" pitchFamily="2" charset="2"/>
              </a:rPr>
              <a:t>print  </a:t>
            </a:r>
            <a:r>
              <a:rPr lang="en-US" dirty="0" err="1" smtClean="0">
                <a:sym typeface="Wingdings" pitchFamily="2" charset="2"/>
              </a:rPr>
              <a:t>lp</a:t>
            </a:r>
            <a:endParaRPr lang="en-US" dirty="0" smtClean="0">
              <a:sym typeface="Wingdings" pitchFamily="2" charset="2"/>
            </a:endParaRPr>
          </a:p>
          <a:p>
            <a:pPr lvl="2" eaLnBrk="1" fontAlgn="auto" hangingPunct="1">
              <a:spcAft>
                <a:spcPts val="0"/>
              </a:spcAft>
              <a:buFont typeface="Arial" pitchFamily="34" charset="0"/>
              <a:buChar char="•"/>
              <a:defRPr/>
            </a:pPr>
            <a:r>
              <a:rPr lang="en-US" dirty="0" smtClean="0">
                <a:sym typeface="Wingdings" pitchFamily="2" charset="2"/>
              </a:rPr>
              <a:t>OBJECT  filename | </a:t>
            </a:r>
            <a:r>
              <a:rPr lang="en-US" dirty="0" err="1" smtClean="0">
                <a:sym typeface="Wingdings" pitchFamily="2" charset="2"/>
              </a:rPr>
              <a:t>programname</a:t>
            </a:r>
            <a:r>
              <a:rPr lang="en-US" dirty="0" smtClean="0">
                <a:sym typeface="Wingdings" pitchFamily="2" charset="2"/>
              </a:rPr>
              <a:t> | …</a:t>
            </a:r>
          </a:p>
          <a:p>
            <a:pPr lvl="2" eaLnBrk="1" fontAlgn="auto" hangingPunct="1">
              <a:spcAft>
                <a:spcPts val="0"/>
              </a:spcAft>
              <a:buFont typeface="Arial" pitchFamily="34" charset="0"/>
              <a:buChar char="•"/>
              <a:defRPr/>
            </a:pPr>
            <a:r>
              <a:rPr lang="en-US" dirty="0" smtClean="0">
                <a:sym typeface="Wingdings" pitchFamily="2" charset="2"/>
              </a:rPr>
              <a:t>filename  </a:t>
            </a:r>
            <a:r>
              <a:rPr lang="en-US" dirty="0" err="1" smtClean="0">
                <a:sym typeface="Wingdings" pitchFamily="2" charset="2"/>
              </a:rPr>
              <a:t>get_lexical_name</a:t>
            </a:r>
            <a:r>
              <a:rPr lang="en-US" dirty="0" smtClean="0">
                <a:sym typeface="Wingdings" pitchFamily="2" charset="2"/>
              </a:rPr>
              <a:t>( )</a:t>
            </a:r>
          </a:p>
          <a:p>
            <a:pPr eaLnBrk="1" fontAlgn="auto" hangingPunct="1">
              <a:spcAft>
                <a:spcPts val="0"/>
              </a:spcAft>
              <a:buFont typeface="Arial" pitchFamily="34" charset="0"/>
              <a:buChar char="•"/>
              <a:defRPr/>
            </a:pPr>
            <a:r>
              <a:rPr lang="en-US" dirty="0" smtClean="0">
                <a:sym typeface="Wingdings" pitchFamily="2" charset="2"/>
              </a:rPr>
              <a:t>This approach is not useful in a general NLU case</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28600"/>
            <a:ext cx="8229600" cy="1143000"/>
          </a:xfrm>
        </p:spPr>
        <p:txBody>
          <a:bodyPr/>
          <a:lstStyle/>
          <a:p>
            <a:pPr eaLnBrk="1" hangingPunct="1"/>
            <a:r>
              <a:rPr lang="en-US" altLang="en-US" smtClean="0"/>
              <a:t>Semantic Markers</a:t>
            </a:r>
          </a:p>
        </p:txBody>
      </p:sp>
      <p:sp>
        <p:nvSpPr>
          <p:cNvPr id="3" name="Content Placeholder 2"/>
          <p:cNvSpPr>
            <a:spLocks noGrp="1"/>
          </p:cNvSpPr>
          <p:nvPr>
            <p:ph idx="1"/>
          </p:nvPr>
        </p:nvSpPr>
        <p:spPr>
          <a:xfrm>
            <a:off x="228600" y="762000"/>
            <a:ext cx="8610600" cy="6096000"/>
          </a:xfrm>
        </p:spPr>
        <p:txBody>
          <a:bodyPr rtlCol="0">
            <a:normAutofit fontScale="92500" lnSpcReduction="10000"/>
          </a:bodyPr>
          <a:lstStyle/>
          <a:p>
            <a:pPr eaLnBrk="1" fontAlgn="auto" hangingPunct="1">
              <a:spcAft>
                <a:spcPts val="0"/>
              </a:spcAft>
              <a:buFont typeface="Arial" pitchFamily="34" charset="0"/>
              <a:buChar char="•"/>
              <a:defRPr/>
            </a:pPr>
            <a:r>
              <a:rPr lang="en-US" dirty="0" smtClean="0"/>
              <a:t>One way to disambiguate word meanings is to define each word with semantic markers and then use other words in the sentence to determine which marker makes the most sense</a:t>
            </a:r>
          </a:p>
          <a:p>
            <a:pPr eaLnBrk="1" fontAlgn="auto" hangingPunct="1">
              <a:spcAft>
                <a:spcPts val="0"/>
              </a:spcAft>
              <a:buFont typeface="Arial" pitchFamily="34" charset="0"/>
              <a:buChar char="•"/>
              <a:defRPr/>
            </a:pPr>
            <a:r>
              <a:rPr lang="en-US" dirty="0" smtClean="0"/>
              <a:t>Example</a:t>
            </a:r>
            <a:r>
              <a:rPr lang="en-US" dirty="0" smtClean="0"/>
              <a:t>:  I will meet you at the diamond</a:t>
            </a:r>
          </a:p>
          <a:p>
            <a:pPr lvl="1" eaLnBrk="1" fontAlgn="auto" hangingPunct="1">
              <a:spcAft>
                <a:spcPts val="0"/>
              </a:spcAft>
              <a:buFont typeface="Arial" pitchFamily="34" charset="0"/>
              <a:buChar char="–"/>
              <a:defRPr/>
            </a:pPr>
            <a:r>
              <a:rPr lang="en-US" dirty="0" smtClean="0"/>
              <a:t>diamond can be </a:t>
            </a:r>
          </a:p>
          <a:p>
            <a:pPr lvl="2" eaLnBrk="1" fontAlgn="auto" hangingPunct="1">
              <a:spcAft>
                <a:spcPts val="0"/>
              </a:spcAft>
              <a:buFont typeface="Arial" pitchFamily="34" charset="0"/>
              <a:buChar char="•"/>
              <a:defRPr/>
            </a:pPr>
            <a:r>
              <a:rPr lang="en-US" dirty="0" smtClean="0"/>
              <a:t>an abstract object (the geometric shape)</a:t>
            </a:r>
          </a:p>
          <a:p>
            <a:pPr lvl="2" eaLnBrk="1" fontAlgn="auto" hangingPunct="1">
              <a:spcAft>
                <a:spcPts val="0"/>
              </a:spcAft>
              <a:buFont typeface="Arial" pitchFamily="34" charset="0"/>
              <a:buChar char="•"/>
              <a:defRPr/>
            </a:pPr>
            <a:r>
              <a:rPr lang="en-US" dirty="0" smtClean="0"/>
              <a:t>a physical object (a gem stone, usually small)</a:t>
            </a:r>
          </a:p>
          <a:p>
            <a:pPr lvl="2" eaLnBrk="1" fontAlgn="auto" hangingPunct="1">
              <a:spcAft>
                <a:spcPts val="0"/>
              </a:spcAft>
              <a:buFont typeface="Arial" pitchFamily="34" charset="0"/>
              <a:buChar char="•"/>
              <a:defRPr/>
            </a:pPr>
            <a:r>
              <a:rPr lang="en-US" dirty="0" smtClean="0"/>
              <a:t>a location (a baseball diamond)</a:t>
            </a:r>
          </a:p>
          <a:p>
            <a:pPr lvl="1" eaLnBrk="1" fontAlgn="auto" hangingPunct="1">
              <a:spcAft>
                <a:spcPts val="0"/>
              </a:spcAft>
              <a:buFont typeface="Arial" pitchFamily="34" charset="0"/>
              <a:buChar char="–"/>
              <a:defRPr/>
            </a:pPr>
            <a:r>
              <a:rPr lang="en-US" dirty="0" smtClean="0"/>
              <a:t>here, we will probably infer location because of the sentence says “meet you at”</a:t>
            </a:r>
          </a:p>
          <a:p>
            <a:pPr lvl="2" eaLnBrk="1" fontAlgn="auto" hangingPunct="1">
              <a:spcAft>
                <a:spcPts val="0"/>
              </a:spcAft>
              <a:buFont typeface="Arial" pitchFamily="34" charset="0"/>
              <a:buChar char="•"/>
              <a:defRPr/>
            </a:pPr>
            <a:r>
              <a:rPr lang="en-US" dirty="0" smtClean="0"/>
              <a:t>you could not meet at a shape, and while you might meet at a gemstone, it is an odd way of saying </a:t>
            </a:r>
            <a:r>
              <a:rPr lang="en-US" dirty="0" smtClean="0"/>
              <a:t>it</a:t>
            </a:r>
          </a:p>
          <a:p>
            <a:pPr eaLnBrk="1" fontAlgn="auto" hangingPunct="1">
              <a:spcAft>
                <a:spcPts val="0"/>
              </a:spcAft>
              <a:buFont typeface="Arial" pitchFamily="34" charset="0"/>
              <a:buChar char="•"/>
              <a:defRPr/>
            </a:pPr>
            <a:r>
              <a:rPr lang="en-US" dirty="0" smtClean="0"/>
              <a:t>What about the word tank?</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304800"/>
            <a:ext cx="8229600" cy="1143000"/>
          </a:xfrm>
        </p:spPr>
        <p:txBody>
          <a:bodyPr/>
          <a:lstStyle/>
          <a:p>
            <a:pPr eaLnBrk="1" hangingPunct="1"/>
            <a:r>
              <a:rPr lang="en-US" altLang="en-US" smtClean="0"/>
              <a:t>Case Grammars</a:t>
            </a:r>
          </a:p>
        </p:txBody>
      </p:sp>
      <p:sp>
        <p:nvSpPr>
          <p:cNvPr id="3" name="Content Placeholder 2"/>
          <p:cNvSpPr>
            <a:spLocks noGrp="1"/>
          </p:cNvSpPr>
          <p:nvPr>
            <p:ph idx="1"/>
          </p:nvPr>
        </p:nvSpPr>
        <p:spPr>
          <a:xfrm>
            <a:off x="228600" y="609600"/>
            <a:ext cx="8610600" cy="6248400"/>
          </a:xfrm>
        </p:spPr>
        <p:txBody>
          <a:bodyPr rtlCol="0">
            <a:normAutofit fontScale="92500" lnSpcReduction="10000"/>
          </a:bodyPr>
          <a:lstStyle/>
          <a:p>
            <a:pPr eaLnBrk="1" fontAlgn="auto" hangingPunct="1">
              <a:spcAft>
                <a:spcPts val="0"/>
              </a:spcAft>
              <a:buFont typeface="Arial" pitchFamily="34" charset="0"/>
              <a:buChar char="•"/>
              <a:defRPr/>
            </a:pPr>
            <a:r>
              <a:rPr lang="en-US" dirty="0" smtClean="0"/>
              <a:t>Rather than tying the semantics to the grammar as with the semantic grammar, or with the nouns of the sentence as with semantic markers</a:t>
            </a:r>
          </a:p>
          <a:p>
            <a:pPr lvl="1" eaLnBrk="1" fontAlgn="auto" hangingPunct="1">
              <a:spcAft>
                <a:spcPts val="0"/>
              </a:spcAft>
              <a:buFont typeface="Arial" pitchFamily="34" charset="0"/>
              <a:buChar char="–"/>
              <a:defRPr/>
            </a:pPr>
            <a:r>
              <a:rPr lang="en-US" dirty="0" smtClean="0"/>
              <a:t>we instead supply every verb with the types of attributes we associate with that verb</a:t>
            </a:r>
          </a:p>
          <a:p>
            <a:pPr lvl="1" eaLnBrk="1" fontAlgn="auto" hangingPunct="1">
              <a:spcAft>
                <a:spcPts val="0"/>
              </a:spcAft>
              <a:buFont typeface="Arial" pitchFamily="34" charset="0"/>
              <a:buChar char="–"/>
              <a:defRPr/>
            </a:pPr>
            <a:r>
              <a:rPr lang="en-US" dirty="0" smtClean="0"/>
              <a:t>for instance, does this verb have an agent?  an object?  an instrument?</a:t>
            </a:r>
          </a:p>
          <a:p>
            <a:pPr lvl="2" eaLnBrk="1" fontAlgn="auto" hangingPunct="1">
              <a:spcAft>
                <a:spcPts val="0"/>
              </a:spcAft>
              <a:buFont typeface="Arial" pitchFamily="34" charset="0"/>
              <a:buChar char="•"/>
              <a:defRPr/>
            </a:pPr>
            <a:r>
              <a:rPr lang="en-US" dirty="0" smtClean="0"/>
              <a:t>to open:  [Object (Instrument) (Agent)]</a:t>
            </a:r>
          </a:p>
          <a:p>
            <a:pPr lvl="2" eaLnBrk="1" fontAlgn="auto" hangingPunct="1">
              <a:spcAft>
                <a:spcPts val="0"/>
              </a:spcAft>
              <a:buFont typeface="Arial" pitchFamily="34" charset="0"/>
              <a:buChar char="•"/>
              <a:defRPr/>
            </a:pPr>
            <a:r>
              <a:rPr lang="en-US" dirty="0" smtClean="0"/>
              <a:t>we should know what </a:t>
            </a:r>
            <a:r>
              <a:rPr lang="en-US" dirty="0" smtClean="0"/>
              <a:t>was opened (a door, a jar, a window, a bank vault) and possibly how it was opened (with a door knob, with a stick of dynamite) and possibly who opened it (the bank robber, the wind, etc)</a:t>
            </a:r>
          </a:p>
          <a:p>
            <a:pPr lvl="1" eaLnBrk="1" fontAlgn="auto" hangingPunct="1">
              <a:spcAft>
                <a:spcPts val="0"/>
              </a:spcAft>
              <a:buFont typeface="Arial" pitchFamily="34" charset="0"/>
              <a:buChar char="–"/>
              <a:defRPr/>
            </a:pPr>
            <a:r>
              <a:rPr lang="en-US" dirty="0" smtClean="0"/>
              <a:t>semantic analysis becomes a problem of filling in the blanks – finding which word(s) in the sentence should be filled into Object or Instrument or Agent</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28600"/>
            <a:ext cx="8229600" cy="1143000"/>
          </a:xfrm>
        </p:spPr>
        <p:txBody>
          <a:bodyPr/>
          <a:lstStyle/>
          <a:p>
            <a:pPr eaLnBrk="1" hangingPunct="1"/>
            <a:r>
              <a:rPr lang="en-US" altLang="en-US" smtClean="0"/>
              <a:t>Case Grammar Roles</a:t>
            </a:r>
          </a:p>
        </p:txBody>
      </p:sp>
      <p:sp>
        <p:nvSpPr>
          <p:cNvPr id="3" name="Content Placeholder 2"/>
          <p:cNvSpPr>
            <a:spLocks noGrp="1"/>
          </p:cNvSpPr>
          <p:nvPr>
            <p:ph idx="1"/>
          </p:nvPr>
        </p:nvSpPr>
        <p:spPr>
          <a:xfrm>
            <a:off x="304800" y="685800"/>
            <a:ext cx="8610600" cy="6172200"/>
          </a:xfrm>
        </p:spPr>
        <p:txBody>
          <a:bodyPr rtlCol="0">
            <a:normAutofit fontScale="85000" lnSpcReduction="20000"/>
          </a:bodyPr>
          <a:lstStyle/>
          <a:p>
            <a:pPr eaLnBrk="1" fontAlgn="auto" hangingPunct="1">
              <a:spcAft>
                <a:spcPts val="0"/>
              </a:spcAft>
              <a:buFont typeface="Arial" pitchFamily="34" charset="0"/>
              <a:buChar char="•"/>
              <a:defRPr/>
            </a:pPr>
            <a:r>
              <a:rPr lang="en-US" dirty="0" smtClean="0"/>
              <a:t>Agent – instigator of the action</a:t>
            </a:r>
          </a:p>
          <a:p>
            <a:pPr eaLnBrk="1" fontAlgn="auto" hangingPunct="1">
              <a:spcAft>
                <a:spcPts val="0"/>
              </a:spcAft>
              <a:buFont typeface="Arial" pitchFamily="34" charset="0"/>
              <a:buChar char="•"/>
              <a:defRPr/>
            </a:pPr>
            <a:r>
              <a:rPr lang="en-US" dirty="0" smtClean="0"/>
              <a:t>Instrument – cause of the event or object used in the event (typically inanimate)</a:t>
            </a:r>
          </a:p>
          <a:p>
            <a:pPr eaLnBrk="1" fontAlgn="auto" hangingPunct="1">
              <a:spcAft>
                <a:spcPts val="0"/>
              </a:spcAft>
              <a:buFont typeface="Arial" pitchFamily="34" charset="0"/>
              <a:buChar char="•"/>
              <a:defRPr/>
            </a:pPr>
            <a:r>
              <a:rPr lang="en-US" dirty="0" smtClean="0"/>
              <a:t>Dative – entity affected by the action (typically animate)</a:t>
            </a:r>
          </a:p>
          <a:p>
            <a:pPr eaLnBrk="1" fontAlgn="auto" hangingPunct="1">
              <a:spcAft>
                <a:spcPts val="0"/>
              </a:spcAft>
              <a:buFont typeface="Arial" pitchFamily="34" charset="0"/>
              <a:buChar char="•"/>
              <a:defRPr/>
            </a:pPr>
            <a:r>
              <a:rPr lang="en-US" dirty="0" smtClean="0"/>
              <a:t>Factitive – object or being resulting from the event</a:t>
            </a:r>
          </a:p>
          <a:p>
            <a:pPr eaLnBrk="1" fontAlgn="auto" hangingPunct="1">
              <a:spcAft>
                <a:spcPts val="0"/>
              </a:spcAft>
              <a:buFont typeface="Arial" pitchFamily="34" charset="0"/>
              <a:buChar char="•"/>
              <a:defRPr/>
            </a:pPr>
            <a:r>
              <a:rPr lang="en-US" dirty="0" smtClean="0"/>
              <a:t>Locative – place of the event</a:t>
            </a:r>
          </a:p>
          <a:p>
            <a:pPr eaLnBrk="1" fontAlgn="auto" hangingPunct="1">
              <a:spcAft>
                <a:spcPts val="0"/>
              </a:spcAft>
              <a:buFont typeface="Arial" pitchFamily="34" charset="0"/>
              <a:buChar char="•"/>
              <a:defRPr/>
            </a:pPr>
            <a:r>
              <a:rPr lang="en-US" dirty="0" smtClean="0"/>
              <a:t>Source – place from which something moves</a:t>
            </a:r>
          </a:p>
          <a:p>
            <a:pPr eaLnBrk="1" fontAlgn="auto" hangingPunct="1">
              <a:spcAft>
                <a:spcPts val="0"/>
              </a:spcAft>
              <a:buFont typeface="Arial" pitchFamily="34" charset="0"/>
              <a:buChar char="•"/>
              <a:defRPr/>
            </a:pPr>
            <a:r>
              <a:rPr lang="en-US" dirty="0" smtClean="0"/>
              <a:t>Goal – place to which something moves</a:t>
            </a:r>
          </a:p>
          <a:p>
            <a:pPr eaLnBrk="1" fontAlgn="auto" hangingPunct="1">
              <a:spcAft>
                <a:spcPts val="0"/>
              </a:spcAft>
              <a:buFont typeface="Arial" pitchFamily="34" charset="0"/>
              <a:buChar char="•"/>
              <a:defRPr/>
            </a:pPr>
            <a:r>
              <a:rPr lang="en-US" dirty="0" smtClean="0"/>
              <a:t>Beneficiary – being on whose behalf the event occurred (typically animate)</a:t>
            </a:r>
          </a:p>
          <a:p>
            <a:pPr eaLnBrk="1" fontAlgn="auto" hangingPunct="1">
              <a:spcAft>
                <a:spcPts val="0"/>
              </a:spcAft>
              <a:buFont typeface="Arial" pitchFamily="34" charset="0"/>
              <a:buChar char="•"/>
              <a:defRPr/>
            </a:pPr>
            <a:r>
              <a:rPr lang="en-US" dirty="0" smtClean="0"/>
              <a:t>Time – time the event occurred</a:t>
            </a:r>
          </a:p>
          <a:p>
            <a:pPr eaLnBrk="1" fontAlgn="auto" hangingPunct="1">
              <a:spcAft>
                <a:spcPts val="0"/>
              </a:spcAft>
              <a:buFont typeface="Arial" pitchFamily="34" charset="0"/>
              <a:buChar char="•"/>
              <a:defRPr/>
            </a:pPr>
            <a:r>
              <a:rPr lang="en-US" dirty="0" smtClean="0"/>
              <a:t>Object – entity acted upon or that is changed</a:t>
            </a:r>
          </a:p>
          <a:p>
            <a:pPr lvl="1" eaLnBrk="1" fontAlgn="auto" hangingPunct="1">
              <a:spcAft>
                <a:spcPts val="0"/>
              </a:spcAft>
              <a:buFont typeface="Arial" pitchFamily="34" charset="0"/>
              <a:buChar char="–"/>
              <a:defRPr/>
            </a:pPr>
            <a:r>
              <a:rPr lang="en-US" dirty="0" smtClean="0"/>
              <a:t>To kill:  [agent instrument (object) (dative) {locative time}]</a:t>
            </a:r>
          </a:p>
          <a:p>
            <a:pPr lvl="1" eaLnBrk="1" fontAlgn="auto" hangingPunct="1">
              <a:spcAft>
                <a:spcPts val="0"/>
              </a:spcAft>
              <a:buFont typeface="Arial" pitchFamily="34" charset="0"/>
              <a:buChar char="–"/>
              <a:defRPr/>
            </a:pPr>
            <a:r>
              <a:rPr lang="en-US" dirty="0" smtClean="0"/>
              <a:t>To run:  [agent (locative) (time) (source) (goal)]</a:t>
            </a:r>
          </a:p>
          <a:p>
            <a:pPr lvl="1" eaLnBrk="1" fontAlgn="auto" hangingPunct="1">
              <a:spcAft>
                <a:spcPts val="0"/>
              </a:spcAft>
              <a:buFont typeface="Arial" pitchFamily="34" charset="0"/>
              <a:buChar char="–"/>
              <a:defRPr/>
            </a:pPr>
            <a:r>
              <a:rPr lang="en-US" dirty="0" smtClean="0"/>
              <a:t>To want:  [agent object (beneficiary)]</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475" y="838200"/>
            <a:ext cx="6486525" cy="53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1676400"/>
            <a:ext cx="2481770" cy="3416320"/>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Example:  </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Storing case </a:t>
            </a:r>
          </a:p>
          <a:p>
            <a:r>
              <a:rPr lang="en-US" sz="2400" dirty="0" smtClean="0">
                <a:latin typeface="Times New Roman" panose="02020603050405020304" pitchFamily="18" charset="0"/>
                <a:cs typeface="Times New Roman" panose="02020603050405020304" pitchFamily="18" charset="0"/>
              </a:rPr>
              <a:t>grammars using </a:t>
            </a:r>
          </a:p>
          <a:p>
            <a:r>
              <a:rPr lang="en-US" sz="2400" dirty="0" smtClean="0">
                <a:latin typeface="Times New Roman" panose="02020603050405020304" pitchFamily="18" charset="0"/>
                <a:cs typeface="Times New Roman" panose="02020603050405020304" pitchFamily="18" charset="0"/>
              </a:rPr>
              <a:t>conceptual graphs</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Here, we have the</a:t>
            </a:r>
          </a:p>
          <a:p>
            <a:r>
              <a:rPr lang="en-US" sz="2400" dirty="0" smtClean="0">
                <a:latin typeface="Times New Roman" panose="02020603050405020304" pitchFamily="18" charset="0"/>
                <a:cs typeface="Times New Roman" panose="02020603050405020304" pitchFamily="18" charset="0"/>
              </a:rPr>
              <a:t>grammars for</a:t>
            </a:r>
          </a:p>
          <a:p>
            <a:r>
              <a:rPr lang="en-US" sz="2400" dirty="0">
                <a:latin typeface="Times New Roman" panose="02020603050405020304" pitchFamily="18" charset="0"/>
                <a:cs typeface="Times New Roman" panose="02020603050405020304" pitchFamily="18" charset="0"/>
              </a:rPr>
              <a:t>l</a:t>
            </a:r>
            <a:r>
              <a:rPr lang="en-US" sz="2400" dirty="0" smtClean="0">
                <a:latin typeface="Times New Roman" panose="02020603050405020304" pitchFamily="18" charset="0"/>
                <a:cs typeface="Times New Roman" panose="02020603050405020304" pitchFamily="18" charset="0"/>
              </a:rPr>
              <a:t>ike and bite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93759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3561" y="119227"/>
            <a:ext cx="6318039" cy="658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28600" y="1524000"/>
            <a:ext cx="2412840" cy="1200329"/>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Combining the</a:t>
            </a:r>
          </a:p>
          <a:p>
            <a:r>
              <a:rPr lang="en-US" sz="2400" dirty="0">
                <a:latin typeface="Times New Roman" panose="02020603050405020304" pitchFamily="18" charset="0"/>
                <a:cs typeface="Times New Roman" panose="02020603050405020304" pitchFamily="18" charset="0"/>
              </a:rPr>
              <a:t>c</a:t>
            </a:r>
            <a:r>
              <a:rPr lang="en-US" sz="2400" dirty="0" smtClean="0">
                <a:latin typeface="Times New Roman" panose="02020603050405020304" pitchFamily="18" charset="0"/>
                <a:cs typeface="Times New Roman" panose="02020603050405020304" pitchFamily="18" charset="0"/>
              </a:rPr>
              <a:t>onceptual graphs</a:t>
            </a:r>
          </a:p>
          <a:p>
            <a:r>
              <a:rPr lang="en-US" sz="2400" dirty="0" smtClean="0">
                <a:latin typeface="Times New Roman" panose="02020603050405020304" pitchFamily="18" charset="0"/>
                <a:cs typeface="Times New Roman" panose="02020603050405020304" pitchFamily="18" charset="0"/>
              </a:rPr>
              <a:t>of sentences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16325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To Generate an SQL Query</a:t>
            </a:r>
            <a:endParaRPr lang="en-US" dirty="0"/>
          </a:p>
        </p:txBody>
      </p:sp>
      <p:pic>
        <p:nvPicPr>
          <p:cNvPr id="4"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167564"/>
            <a:ext cx="6248400" cy="5652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0122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76200"/>
            <a:ext cx="8229600" cy="1143000"/>
          </a:xfrm>
        </p:spPr>
        <p:txBody>
          <a:bodyPr/>
          <a:lstStyle/>
          <a:p>
            <a:pPr eaLnBrk="1" hangingPunct="1"/>
            <a:r>
              <a:rPr lang="en-US" altLang="en-US" smtClean="0"/>
              <a:t>Discourse Processing</a:t>
            </a:r>
          </a:p>
        </p:txBody>
      </p:sp>
      <p:sp>
        <p:nvSpPr>
          <p:cNvPr id="3" name="Content Placeholder 2"/>
          <p:cNvSpPr>
            <a:spLocks noGrp="1"/>
          </p:cNvSpPr>
          <p:nvPr>
            <p:ph idx="1"/>
          </p:nvPr>
        </p:nvSpPr>
        <p:spPr>
          <a:xfrm>
            <a:off x="304800" y="838200"/>
            <a:ext cx="8534400" cy="6019800"/>
          </a:xfrm>
        </p:spPr>
        <p:txBody>
          <a:bodyPr rtlCol="0">
            <a:normAutofit fontScale="92500" lnSpcReduction="10000"/>
          </a:bodyPr>
          <a:lstStyle/>
          <a:p>
            <a:pPr eaLnBrk="1" fontAlgn="auto" hangingPunct="1">
              <a:spcAft>
                <a:spcPts val="0"/>
              </a:spcAft>
              <a:buFont typeface="Arial" pitchFamily="34" charset="0"/>
              <a:buChar char="•"/>
              <a:defRPr/>
            </a:pPr>
            <a:r>
              <a:rPr lang="en-US" dirty="0" smtClean="0"/>
              <a:t>Because a sentence is not a stand-alone entity, to fully understand a statement, we must unite it with previous statements	</a:t>
            </a:r>
          </a:p>
          <a:p>
            <a:pPr lvl="1" eaLnBrk="1" fontAlgn="auto" hangingPunct="1">
              <a:spcAft>
                <a:spcPts val="0"/>
              </a:spcAft>
              <a:buFont typeface="Arial" pitchFamily="34" charset="0"/>
              <a:buChar char="–"/>
              <a:defRPr/>
            </a:pPr>
            <a:r>
              <a:rPr lang="en-US" dirty="0" smtClean="0"/>
              <a:t>anaphoric references</a:t>
            </a:r>
          </a:p>
          <a:p>
            <a:pPr lvl="2" eaLnBrk="1" fontAlgn="auto" hangingPunct="1">
              <a:spcAft>
                <a:spcPts val="0"/>
              </a:spcAft>
              <a:buFont typeface="Arial" pitchFamily="34" charset="0"/>
              <a:buChar char="•"/>
              <a:defRPr/>
            </a:pPr>
            <a:r>
              <a:rPr lang="en-US" dirty="0" smtClean="0"/>
              <a:t>Bill went to the movie.  </a:t>
            </a:r>
            <a:r>
              <a:rPr lang="en-US" i="1" dirty="0" smtClean="0"/>
              <a:t>He </a:t>
            </a:r>
            <a:r>
              <a:rPr lang="en-US" dirty="0" smtClean="0"/>
              <a:t>thought </a:t>
            </a:r>
            <a:r>
              <a:rPr lang="en-US" i="1" dirty="0" smtClean="0"/>
              <a:t>it </a:t>
            </a:r>
            <a:r>
              <a:rPr lang="en-US" dirty="0" smtClean="0"/>
              <a:t>was good.</a:t>
            </a:r>
          </a:p>
          <a:p>
            <a:pPr lvl="1" eaLnBrk="1" fontAlgn="auto" hangingPunct="1">
              <a:spcAft>
                <a:spcPts val="0"/>
              </a:spcAft>
              <a:buFont typeface="Arial" pitchFamily="34" charset="0"/>
              <a:buChar char="–"/>
              <a:defRPr/>
            </a:pPr>
            <a:r>
              <a:rPr lang="en-US" dirty="0" smtClean="0"/>
              <a:t>parts of objects</a:t>
            </a:r>
          </a:p>
          <a:p>
            <a:pPr lvl="2" eaLnBrk="1" fontAlgn="auto" hangingPunct="1">
              <a:spcAft>
                <a:spcPts val="0"/>
              </a:spcAft>
              <a:buFont typeface="Arial" pitchFamily="34" charset="0"/>
              <a:buChar char="•"/>
              <a:defRPr/>
            </a:pPr>
            <a:r>
              <a:rPr lang="en-US" dirty="0" smtClean="0"/>
              <a:t>Bill bought a new book.  The last page was missing.</a:t>
            </a:r>
          </a:p>
          <a:p>
            <a:pPr lvl="1" eaLnBrk="1" fontAlgn="auto" hangingPunct="1">
              <a:spcAft>
                <a:spcPts val="0"/>
              </a:spcAft>
              <a:buFont typeface="Arial" pitchFamily="34" charset="0"/>
              <a:buChar char="–"/>
              <a:defRPr/>
            </a:pPr>
            <a:r>
              <a:rPr lang="en-US" dirty="0" smtClean="0"/>
              <a:t>parts of an action</a:t>
            </a:r>
          </a:p>
          <a:p>
            <a:pPr lvl="2" eaLnBrk="1" fontAlgn="auto" hangingPunct="1">
              <a:spcAft>
                <a:spcPts val="0"/>
              </a:spcAft>
              <a:buFont typeface="Arial" pitchFamily="34" charset="0"/>
              <a:buChar char="•"/>
              <a:defRPr/>
            </a:pPr>
            <a:r>
              <a:rPr lang="en-US" dirty="0" smtClean="0"/>
              <a:t>Bill went to New York on a business trip.  He left on an early morning flight.</a:t>
            </a:r>
          </a:p>
          <a:p>
            <a:pPr lvl="1" eaLnBrk="1" fontAlgn="auto" hangingPunct="1">
              <a:spcAft>
                <a:spcPts val="0"/>
              </a:spcAft>
              <a:buFont typeface="Arial" pitchFamily="34" charset="0"/>
              <a:buChar char="–"/>
              <a:defRPr/>
            </a:pPr>
            <a:r>
              <a:rPr lang="en-US" dirty="0" smtClean="0"/>
              <a:t>causal chains</a:t>
            </a:r>
          </a:p>
          <a:p>
            <a:pPr lvl="2" eaLnBrk="1" fontAlgn="auto" hangingPunct="1">
              <a:spcAft>
                <a:spcPts val="0"/>
              </a:spcAft>
              <a:buFont typeface="Arial" pitchFamily="34" charset="0"/>
              <a:buChar char="•"/>
              <a:defRPr/>
            </a:pPr>
            <a:r>
              <a:rPr lang="en-US" dirty="0" smtClean="0"/>
              <a:t>There was a snow storm yesterday.  The schools were closed today</a:t>
            </a:r>
          </a:p>
          <a:p>
            <a:pPr lvl="1" eaLnBrk="1" fontAlgn="auto" hangingPunct="1">
              <a:spcAft>
                <a:spcPts val="0"/>
              </a:spcAft>
              <a:buFont typeface="Arial" pitchFamily="34" charset="0"/>
              <a:buChar char="–"/>
              <a:defRPr/>
            </a:pPr>
            <a:r>
              <a:rPr lang="en-US" dirty="0" smtClean="0"/>
              <a:t>illocutionary force</a:t>
            </a:r>
          </a:p>
          <a:p>
            <a:pPr lvl="2" eaLnBrk="1" fontAlgn="auto" hangingPunct="1">
              <a:spcAft>
                <a:spcPts val="0"/>
              </a:spcAft>
              <a:buFont typeface="Arial" pitchFamily="34" charset="0"/>
              <a:buChar char="•"/>
              <a:defRPr/>
            </a:pPr>
            <a:r>
              <a:rPr lang="en-US" dirty="0" smtClean="0"/>
              <a:t>It sure is cold in here.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52400"/>
            <a:ext cx="8229600" cy="1143000"/>
          </a:xfrm>
        </p:spPr>
        <p:txBody>
          <a:bodyPr/>
          <a:lstStyle/>
          <a:p>
            <a:pPr eaLnBrk="1" hangingPunct="1"/>
            <a:r>
              <a:rPr lang="en-US" altLang="en-US" smtClean="0"/>
              <a:t>Fun Headlines</a:t>
            </a:r>
          </a:p>
        </p:txBody>
      </p:sp>
      <p:sp>
        <p:nvSpPr>
          <p:cNvPr id="5123" name="Rectangle 3"/>
          <p:cNvSpPr txBox="1">
            <a:spLocks noChangeArrowheads="1"/>
          </p:cNvSpPr>
          <p:nvPr/>
        </p:nvSpPr>
        <p:spPr bwMode="auto">
          <a:xfrm>
            <a:off x="457200" y="914400"/>
            <a:ext cx="8229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lnSpc>
                <a:spcPct val="90000"/>
              </a:lnSpc>
            </a:pPr>
            <a:r>
              <a:rPr lang="en-US" altLang="he-IL" sz="2400"/>
              <a:t>Hospitals are Sued by 7 Foot Doctors</a:t>
            </a:r>
          </a:p>
          <a:p>
            <a:pPr eaLnBrk="1" hangingPunct="1">
              <a:lnSpc>
                <a:spcPct val="90000"/>
              </a:lnSpc>
            </a:pPr>
            <a:r>
              <a:rPr lang="en-US" altLang="he-IL" sz="2400"/>
              <a:t>Astronaut Takes Blame for Gas in Spacecraft</a:t>
            </a:r>
          </a:p>
          <a:p>
            <a:pPr eaLnBrk="1" hangingPunct="1">
              <a:lnSpc>
                <a:spcPct val="90000"/>
              </a:lnSpc>
            </a:pPr>
            <a:r>
              <a:rPr lang="en-US" altLang="he-IL" sz="2400"/>
              <a:t>New Study of Obesity Looks for Larger Test Group</a:t>
            </a:r>
          </a:p>
          <a:p>
            <a:pPr eaLnBrk="1" hangingPunct="1">
              <a:lnSpc>
                <a:spcPct val="90000"/>
              </a:lnSpc>
            </a:pPr>
            <a:r>
              <a:rPr lang="en-US" altLang="he-IL" sz="2400"/>
              <a:t>Chef Throws His Heart into Helping Feed Needy</a:t>
            </a:r>
          </a:p>
          <a:p>
            <a:pPr eaLnBrk="1" hangingPunct="1">
              <a:lnSpc>
                <a:spcPct val="90000"/>
              </a:lnSpc>
            </a:pPr>
            <a:r>
              <a:rPr lang="en-US" altLang="he-IL" sz="2400"/>
              <a:t>Include your Children when Baking Cookies</a:t>
            </a:r>
            <a:endParaRPr lang="en-US" altLang="en-US" sz="240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955925"/>
            <a:ext cx="58674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304800"/>
            <a:ext cx="8229600" cy="1143000"/>
          </a:xfrm>
        </p:spPr>
        <p:txBody>
          <a:bodyPr/>
          <a:lstStyle/>
          <a:p>
            <a:pPr eaLnBrk="1" hangingPunct="1"/>
            <a:r>
              <a:rPr lang="en-US" altLang="en-US" smtClean="0"/>
              <a:t>Handling References</a:t>
            </a:r>
          </a:p>
        </p:txBody>
      </p:sp>
      <p:sp>
        <p:nvSpPr>
          <p:cNvPr id="3" name="Content Placeholder 2"/>
          <p:cNvSpPr>
            <a:spLocks noGrp="1"/>
          </p:cNvSpPr>
          <p:nvPr>
            <p:ph idx="1"/>
          </p:nvPr>
        </p:nvSpPr>
        <p:spPr>
          <a:xfrm>
            <a:off x="228600" y="609600"/>
            <a:ext cx="8686800" cy="6248400"/>
          </a:xfrm>
        </p:spPr>
        <p:txBody>
          <a:bodyPr rtlCol="0">
            <a:normAutofit fontScale="85000" lnSpcReduction="20000"/>
          </a:bodyPr>
          <a:lstStyle/>
          <a:p>
            <a:pPr eaLnBrk="1" fontAlgn="auto" hangingPunct="1">
              <a:spcAft>
                <a:spcPts val="0"/>
              </a:spcAft>
              <a:buFont typeface="Arial" pitchFamily="34" charset="0"/>
              <a:buChar char="•"/>
              <a:defRPr/>
            </a:pPr>
            <a:r>
              <a:rPr lang="en-US" dirty="0" smtClean="0"/>
              <a:t>How do we track references?  </a:t>
            </a:r>
          </a:p>
          <a:p>
            <a:pPr lvl="1" eaLnBrk="1" fontAlgn="auto" hangingPunct="1">
              <a:spcAft>
                <a:spcPts val="0"/>
              </a:spcAft>
              <a:buFont typeface="Arial" pitchFamily="34" charset="0"/>
              <a:buChar char="–"/>
              <a:defRPr/>
            </a:pPr>
            <a:r>
              <a:rPr lang="en-US" dirty="0" smtClean="0"/>
              <a:t>consider the following paragraph:</a:t>
            </a:r>
          </a:p>
          <a:p>
            <a:pPr lvl="2" eaLnBrk="1" fontAlgn="auto" hangingPunct="1">
              <a:spcAft>
                <a:spcPts val="0"/>
              </a:spcAft>
              <a:buFont typeface="Arial" pitchFamily="34" charset="0"/>
              <a:buChar char="•"/>
              <a:defRPr/>
            </a:pPr>
            <a:r>
              <a:rPr lang="en-US" dirty="0" smtClean="0"/>
              <a:t>Bill went to the clothing store.  A sales clerk asked him if he could help.  Bill said that he needed a blue shirt to go with his blue hair.  The clerk looked in the back and found one for him.  Bill thanked him for his help.</a:t>
            </a:r>
          </a:p>
          <a:p>
            <a:pPr lvl="1" eaLnBrk="1" fontAlgn="auto" hangingPunct="1">
              <a:spcAft>
                <a:spcPts val="0"/>
              </a:spcAft>
              <a:buFont typeface="Arial" pitchFamily="34" charset="0"/>
              <a:buChar char="–"/>
              <a:defRPr/>
            </a:pPr>
            <a:r>
              <a:rPr lang="en-US" dirty="0" smtClean="0"/>
              <a:t>in the second sentence, we find “him” and “he”, do they refer to the same person?</a:t>
            </a:r>
          </a:p>
          <a:p>
            <a:pPr lvl="1" eaLnBrk="1" fontAlgn="auto" hangingPunct="1">
              <a:spcAft>
                <a:spcPts val="0"/>
              </a:spcAft>
              <a:buFont typeface="Arial" pitchFamily="34" charset="0"/>
              <a:buChar char="–"/>
              <a:defRPr/>
            </a:pPr>
            <a:r>
              <a:rPr lang="en-US" dirty="0" smtClean="0"/>
              <a:t>in the third sentence, we have “he” and “his”, do they refer to the sales clerk, Bill or both?</a:t>
            </a:r>
          </a:p>
          <a:p>
            <a:pPr lvl="1" eaLnBrk="1" fontAlgn="auto" hangingPunct="1">
              <a:spcAft>
                <a:spcPts val="0"/>
              </a:spcAft>
              <a:buFont typeface="Arial" pitchFamily="34" charset="0"/>
              <a:buChar char="–"/>
              <a:defRPr/>
            </a:pPr>
            <a:r>
              <a:rPr lang="en-US" dirty="0" smtClean="0"/>
              <a:t>in the fourth sentence, “one” and “him” refer back to the previous sentence, but “him” could refer back to the first sentence as well</a:t>
            </a:r>
          </a:p>
          <a:p>
            <a:pPr lvl="1" eaLnBrk="1" fontAlgn="auto" hangingPunct="1">
              <a:spcAft>
                <a:spcPts val="0"/>
              </a:spcAft>
              <a:buFont typeface="Arial" pitchFamily="34" charset="0"/>
              <a:buChar char="–"/>
              <a:defRPr/>
            </a:pPr>
            <a:r>
              <a:rPr lang="en-US" dirty="0" smtClean="0"/>
              <a:t>the final sentence as “him” and “his”</a:t>
            </a:r>
          </a:p>
          <a:p>
            <a:pPr eaLnBrk="1" fontAlgn="auto" hangingPunct="1">
              <a:spcAft>
                <a:spcPts val="0"/>
              </a:spcAft>
              <a:buFont typeface="Arial" pitchFamily="34" charset="0"/>
              <a:buChar char="•"/>
              <a:defRPr/>
            </a:pPr>
            <a:r>
              <a:rPr lang="en-US" dirty="0" smtClean="0"/>
              <a:t>Whew, lots of work, we get the references easily but how do we automate the task?</a:t>
            </a:r>
          </a:p>
          <a:p>
            <a:pPr lvl="1" eaLnBrk="1" fontAlgn="auto" hangingPunct="1">
              <a:spcAft>
                <a:spcPts val="0"/>
              </a:spcAft>
              <a:buFont typeface="Arial" pitchFamily="34" charset="0"/>
              <a:buChar char="–"/>
              <a:defRPr/>
            </a:pPr>
            <a:r>
              <a:rPr lang="en-US" dirty="0" smtClean="0"/>
              <a:t>is it simply a matter of using a stack and looking back at the most recent noun?</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304800"/>
            <a:ext cx="8229600" cy="1143000"/>
          </a:xfrm>
        </p:spPr>
        <p:txBody>
          <a:bodyPr/>
          <a:lstStyle/>
          <a:p>
            <a:pPr eaLnBrk="1" hangingPunct="1"/>
            <a:r>
              <a:rPr lang="en-US" altLang="en-US" smtClean="0"/>
              <a:t>Pragmatics</a:t>
            </a:r>
          </a:p>
        </p:txBody>
      </p:sp>
      <p:sp>
        <p:nvSpPr>
          <p:cNvPr id="3" name="Content Placeholder 2"/>
          <p:cNvSpPr>
            <a:spLocks noGrp="1"/>
          </p:cNvSpPr>
          <p:nvPr>
            <p:ph idx="1"/>
          </p:nvPr>
        </p:nvSpPr>
        <p:spPr>
          <a:xfrm>
            <a:off x="304800" y="609600"/>
            <a:ext cx="8610600" cy="6019800"/>
          </a:xfrm>
        </p:spPr>
        <p:txBody>
          <a:bodyPr rtlCol="0">
            <a:normAutofit fontScale="85000" lnSpcReduction="10000"/>
          </a:bodyPr>
          <a:lstStyle/>
          <a:p>
            <a:pPr eaLnBrk="1" fontAlgn="auto" hangingPunct="1">
              <a:spcAft>
                <a:spcPts val="0"/>
              </a:spcAft>
              <a:buFont typeface="Arial" pitchFamily="34" charset="0"/>
              <a:buChar char="•"/>
              <a:defRPr/>
            </a:pPr>
            <a:r>
              <a:rPr lang="en-US" dirty="0" smtClean="0"/>
              <a:t>Aside from discourse, to fully understand NL statements, we need to bring in worldly knowledge</a:t>
            </a:r>
          </a:p>
          <a:p>
            <a:pPr lvl="1" eaLnBrk="1" fontAlgn="auto" hangingPunct="1">
              <a:spcAft>
                <a:spcPts val="0"/>
              </a:spcAft>
              <a:buFont typeface="Arial" pitchFamily="34" charset="0"/>
              <a:buChar char="–"/>
              <a:defRPr/>
            </a:pPr>
            <a:r>
              <a:rPr lang="en-US" dirty="0" smtClean="0"/>
              <a:t>it sure is cold in here – this is not a statement, it is a polite request to turn the heat up</a:t>
            </a:r>
          </a:p>
          <a:p>
            <a:pPr lvl="1" eaLnBrk="1" fontAlgn="auto" hangingPunct="1">
              <a:spcAft>
                <a:spcPts val="0"/>
              </a:spcAft>
              <a:buFont typeface="Arial" pitchFamily="34" charset="0"/>
              <a:buChar char="–"/>
              <a:defRPr/>
            </a:pPr>
            <a:r>
              <a:rPr lang="en-US" dirty="0" smtClean="0"/>
              <a:t>do you know what time it is – is not a yes/no question</a:t>
            </a:r>
          </a:p>
          <a:p>
            <a:pPr eaLnBrk="1" fontAlgn="auto" hangingPunct="1">
              <a:spcAft>
                <a:spcPts val="0"/>
              </a:spcAft>
              <a:buFont typeface="Arial" pitchFamily="34" charset="0"/>
              <a:buChar char="•"/>
              <a:defRPr/>
            </a:pPr>
            <a:r>
              <a:rPr lang="en-US" dirty="0" smtClean="0"/>
              <a:t>Other forms of statements requiring pragmatics</a:t>
            </a:r>
          </a:p>
          <a:p>
            <a:pPr lvl="1" eaLnBrk="1" fontAlgn="auto" hangingPunct="1">
              <a:spcAft>
                <a:spcPts val="0"/>
              </a:spcAft>
              <a:buFont typeface="Arial" pitchFamily="34" charset="0"/>
              <a:buChar char="–"/>
              <a:defRPr/>
            </a:pPr>
            <a:r>
              <a:rPr lang="en-US" dirty="0" smtClean="0"/>
              <a:t>speech acts – the statement itself is the action, as in “you are under arrest”</a:t>
            </a:r>
          </a:p>
          <a:p>
            <a:pPr lvl="1" eaLnBrk="1" fontAlgn="auto" hangingPunct="1">
              <a:spcAft>
                <a:spcPts val="0"/>
              </a:spcAft>
              <a:buFont typeface="Arial" pitchFamily="34" charset="0"/>
              <a:buChar char="–"/>
              <a:defRPr/>
            </a:pPr>
            <a:r>
              <a:rPr lang="en-US" dirty="0" smtClean="0"/>
              <a:t>understanding and modeling beliefs – a statement may be made because someone has a false belief, so the listener must adjust from analyzing the sentence to analyzing the sentence within a certain context</a:t>
            </a:r>
          </a:p>
          <a:p>
            <a:pPr lvl="1" eaLnBrk="1" fontAlgn="auto" hangingPunct="1">
              <a:spcAft>
                <a:spcPts val="0"/>
              </a:spcAft>
              <a:buFont typeface="Arial" pitchFamily="34" charset="0"/>
              <a:buChar char="–"/>
              <a:defRPr/>
            </a:pPr>
            <a:r>
              <a:rPr lang="en-US" dirty="0" smtClean="0"/>
              <a:t>conversational postulates – adding such factors as politeness, appropriateness, political correctness to our speech</a:t>
            </a:r>
          </a:p>
          <a:p>
            <a:pPr lvl="1" eaLnBrk="1" fontAlgn="auto" hangingPunct="1">
              <a:spcAft>
                <a:spcPts val="0"/>
              </a:spcAft>
              <a:buFont typeface="Arial" pitchFamily="34" charset="0"/>
              <a:buChar char="–"/>
              <a:defRPr/>
            </a:pPr>
            <a:r>
              <a:rPr lang="en-US" dirty="0" smtClean="0"/>
              <a:t>idioms – often what we say is based on colloquialisms and slang – “my bad” shouldn’t be interpreted literally</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76200"/>
            <a:ext cx="8229600" cy="1143000"/>
          </a:xfrm>
        </p:spPr>
        <p:txBody>
          <a:bodyPr/>
          <a:lstStyle/>
          <a:p>
            <a:pPr eaLnBrk="1" hangingPunct="1"/>
            <a:r>
              <a:rPr lang="en-US" altLang="en-US" smtClean="0"/>
              <a:t>Stochastic Approaches</a:t>
            </a:r>
          </a:p>
        </p:txBody>
      </p:sp>
      <p:sp>
        <p:nvSpPr>
          <p:cNvPr id="3" name="Content Placeholder 2"/>
          <p:cNvSpPr>
            <a:spLocks noGrp="1"/>
          </p:cNvSpPr>
          <p:nvPr>
            <p:ph idx="1"/>
          </p:nvPr>
        </p:nvSpPr>
        <p:spPr>
          <a:xfrm>
            <a:off x="228600" y="914400"/>
            <a:ext cx="8610600" cy="5943600"/>
          </a:xfrm>
        </p:spPr>
        <p:txBody>
          <a:bodyPr rtlCol="0">
            <a:normAutofit fontScale="92500"/>
          </a:bodyPr>
          <a:lstStyle/>
          <a:p>
            <a:pPr eaLnBrk="1" fontAlgn="auto" hangingPunct="1">
              <a:spcAft>
                <a:spcPts val="0"/>
              </a:spcAft>
              <a:buFont typeface="Arial" pitchFamily="34" charset="0"/>
              <a:buChar char="•"/>
              <a:defRPr/>
            </a:pPr>
            <a:r>
              <a:rPr lang="en-US" dirty="0" smtClean="0"/>
              <a:t>Most NLU was solved through symbolic approaches</a:t>
            </a:r>
          </a:p>
          <a:p>
            <a:pPr lvl="1" eaLnBrk="1" fontAlgn="auto" hangingPunct="1">
              <a:spcAft>
                <a:spcPts val="0"/>
              </a:spcAft>
              <a:buFont typeface="Arial" pitchFamily="34" charset="0"/>
              <a:buChar char="–"/>
              <a:defRPr/>
            </a:pPr>
            <a:r>
              <a:rPr lang="en-US" dirty="0" smtClean="0"/>
              <a:t>parsing (chart or RTN)</a:t>
            </a:r>
          </a:p>
          <a:p>
            <a:pPr lvl="1" eaLnBrk="1" fontAlgn="auto" hangingPunct="1">
              <a:spcAft>
                <a:spcPts val="0"/>
              </a:spcAft>
              <a:buFont typeface="Arial" pitchFamily="34" charset="0"/>
              <a:buChar char="–"/>
              <a:defRPr/>
            </a:pPr>
            <a:r>
              <a:rPr lang="en-US" dirty="0" smtClean="0"/>
              <a:t>semantic analysis using one of the approaches described earlier (probably no attempt was made to implement discourse or pragmatic understanding)</a:t>
            </a:r>
          </a:p>
          <a:p>
            <a:pPr eaLnBrk="1" fontAlgn="auto" hangingPunct="1">
              <a:spcAft>
                <a:spcPts val="0"/>
              </a:spcAft>
              <a:buFont typeface="Arial" pitchFamily="34" charset="0"/>
              <a:buChar char="•"/>
              <a:defRPr/>
            </a:pPr>
            <a:r>
              <a:rPr lang="en-US" dirty="0" smtClean="0"/>
              <a:t>But some of the tasks can be solved perhaps more effectively using stochastic and probabilistic approaches</a:t>
            </a:r>
          </a:p>
          <a:p>
            <a:pPr lvl="1" eaLnBrk="1" fontAlgn="auto" hangingPunct="1">
              <a:spcAft>
                <a:spcPts val="0"/>
              </a:spcAft>
              <a:buFont typeface="Arial" pitchFamily="34" charset="0"/>
              <a:buChar char="–"/>
              <a:defRPr/>
            </a:pPr>
            <a:r>
              <a:rPr lang="en-US" dirty="0" smtClean="0"/>
              <a:t>we might use a naïve Bayesian classifier to perform word sense disambiguation </a:t>
            </a:r>
          </a:p>
          <a:p>
            <a:pPr lvl="1" eaLnBrk="1" fontAlgn="auto" hangingPunct="1">
              <a:spcAft>
                <a:spcPts val="0"/>
              </a:spcAft>
              <a:buFont typeface="Arial" pitchFamily="34" charset="0"/>
              <a:buChar char="–"/>
              <a:defRPr/>
            </a:pPr>
            <a:r>
              <a:rPr lang="en-US" dirty="0" smtClean="0"/>
              <a:t>count how often the other words in the sentence are found when a given word is a noun versus when it is a verb, etc</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152400"/>
            <a:ext cx="8229600" cy="1143000"/>
          </a:xfrm>
        </p:spPr>
        <p:txBody>
          <a:bodyPr/>
          <a:lstStyle/>
          <a:p>
            <a:pPr eaLnBrk="1" hangingPunct="1"/>
            <a:r>
              <a:rPr lang="en-US" altLang="en-US" smtClean="0"/>
              <a:t>Markov Model Approach</a:t>
            </a:r>
          </a:p>
        </p:txBody>
      </p:sp>
      <p:sp>
        <p:nvSpPr>
          <p:cNvPr id="3" name="Content Placeholder 2"/>
          <p:cNvSpPr>
            <a:spLocks noGrp="1"/>
          </p:cNvSpPr>
          <p:nvPr>
            <p:ph idx="1"/>
          </p:nvPr>
        </p:nvSpPr>
        <p:spPr>
          <a:xfrm>
            <a:off x="228600" y="685800"/>
            <a:ext cx="8610600" cy="6172200"/>
          </a:xfrm>
        </p:spPr>
        <p:txBody>
          <a:bodyPr rtlCol="0">
            <a:normAutofit fontScale="92500"/>
          </a:bodyPr>
          <a:lstStyle/>
          <a:p>
            <a:pPr marL="342900" lvl="1" indent="-342900" eaLnBrk="1" fontAlgn="auto" hangingPunct="1">
              <a:spcAft>
                <a:spcPts val="0"/>
              </a:spcAft>
              <a:buFont typeface="Arial" pitchFamily="34" charset="0"/>
              <a:buChar char="•"/>
              <a:defRPr/>
            </a:pPr>
            <a:r>
              <a:rPr lang="en-US" dirty="0" smtClean="0"/>
              <a:t>We might use a HMM to perform syntactic parsing </a:t>
            </a:r>
          </a:p>
          <a:p>
            <a:pPr marL="342900" lvl="1" indent="-342900" eaLnBrk="1" fontAlgn="auto" hangingPunct="1">
              <a:spcAft>
                <a:spcPts val="0"/>
              </a:spcAft>
              <a:buFont typeface="Arial" pitchFamily="34" charset="0"/>
              <a:buChar char="•"/>
              <a:defRPr/>
            </a:pPr>
            <a:r>
              <a:rPr lang="en-US" dirty="0" smtClean="0"/>
              <a:t>hidden states are the grammatical categories</a:t>
            </a:r>
          </a:p>
          <a:p>
            <a:pPr marL="342900" lvl="1" indent="-342900" eaLnBrk="1" fontAlgn="auto" hangingPunct="1">
              <a:spcAft>
                <a:spcPts val="0"/>
              </a:spcAft>
              <a:buFont typeface="Arial" pitchFamily="34" charset="0"/>
              <a:buChar char="•"/>
              <a:defRPr/>
            </a:pPr>
            <a:r>
              <a:rPr lang="en-US" dirty="0" smtClean="0"/>
              <a:t>The observables are the words</a:t>
            </a:r>
          </a:p>
          <a:p>
            <a:pPr marL="342900" lvl="1" indent="-342900" eaLnBrk="1" fontAlgn="auto" hangingPunct="1">
              <a:spcAft>
                <a:spcPts val="0"/>
              </a:spcAft>
              <a:buFont typeface="Arial" pitchFamily="34" charset="0"/>
              <a:buChar char="•"/>
              <a:defRPr/>
            </a:pPr>
            <a:r>
              <a:rPr lang="en-US" dirty="0" smtClean="0"/>
              <a:t>The HMM itself is merely a finite state automata of all of the possible sequences of grammatical categories in the language – we can generate this from the grammar</a:t>
            </a:r>
          </a:p>
          <a:p>
            <a:pPr marL="742950" lvl="2" indent="-342900" eaLnBrk="1" fontAlgn="auto" hangingPunct="1">
              <a:spcAft>
                <a:spcPts val="0"/>
              </a:spcAft>
              <a:defRPr/>
            </a:pPr>
            <a:r>
              <a:rPr lang="en-US" dirty="0" smtClean="0"/>
              <a:t>we can compute transition probabilities by simply counting how often in a set of training sentences a given grammatical category follows another</a:t>
            </a:r>
          </a:p>
          <a:p>
            <a:pPr marL="1200150" lvl="3" indent="-342900" eaLnBrk="1" fontAlgn="auto" hangingPunct="1">
              <a:spcAft>
                <a:spcPts val="0"/>
              </a:spcAft>
              <a:defRPr/>
            </a:pPr>
            <a:r>
              <a:rPr lang="en-US" dirty="0" smtClean="0"/>
              <a:t>e.g., how often do we have  “</a:t>
            </a:r>
            <a:r>
              <a:rPr lang="en-US" dirty="0" err="1" smtClean="0"/>
              <a:t>det</a:t>
            </a:r>
            <a:r>
              <a:rPr lang="en-US" dirty="0" smtClean="0"/>
              <a:t> noun” versus “</a:t>
            </a:r>
            <a:r>
              <a:rPr lang="en-US" dirty="0" err="1" smtClean="0"/>
              <a:t>det</a:t>
            </a:r>
            <a:r>
              <a:rPr lang="en-US" dirty="0" smtClean="0"/>
              <a:t> </a:t>
            </a:r>
            <a:r>
              <a:rPr lang="en-US" dirty="0" err="1" smtClean="0"/>
              <a:t>adj</a:t>
            </a:r>
            <a:r>
              <a:rPr lang="en-US" dirty="0" smtClean="0"/>
              <a:t> noun”</a:t>
            </a:r>
          </a:p>
          <a:p>
            <a:pPr marL="742950" lvl="2" indent="-342900" eaLnBrk="1" fontAlgn="auto" hangingPunct="1">
              <a:spcAft>
                <a:spcPts val="0"/>
              </a:spcAft>
              <a:defRPr/>
            </a:pPr>
            <a:r>
              <a:rPr lang="en-US" dirty="0" smtClean="0"/>
              <a:t>we can similarly compute the observation probabilities by counting for our training sentences the number of times a given word acts as a noun versus a verb (or whatever other categories it can take on)</a:t>
            </a:r>
          </a:p>
          <a:p>
            <a:pPr marL="457200" lvl="1" indent="-457200" eaLnBrk="1" fontAlgn="auto" hangingPunct="1">
              <a:spcAft>
                <a:spcPts val="0"/>
              </a:spcAft>
              <a:buFont typeface="Arial" pitchFamily="34" charset="0"/>
              <a:buChar char="•"/>
              <a:defRPr/>
            </a:pPr>
            <a:r>
              <a:rPr lang="en-US" dirty="0" smtClean="0"/>
              <a:t>Parsing uses the Viterbi algorithm to find the most likely path through the HMM given the input (observations)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000" dirty="0" smtClean="0"/>
              <a:t>Other </a:t>
            </a:r>
            <a:r>
              <a:rPr lang="en-US" sz="4000" dirty="0" smtClean="0"/>
              <a:t>Learning Methods for POS</a:t>
            </a:r>
            <a:endParaRPr lang="en-US" sz="4000" dirty="0"/>
          </a:p>
        </p:txBody>
      </p:sp>
      <p:sp>
        <p:nvSpPr>
          <p:cNvPr id="3" name="Content Placeholder 2"/>
          <p:cNvSpPr>
            <a:spLocks noGrp="1"/>
          </p:cNvSpPr>
          <p:nvPr>
            <p:ph idx="1"/>
          </p:nvPr>
        </p:nvSpPr>
        <p:spPr>
          <a:xfrm>
            <a:off x="533400" y="990600"/>
            <a:ext cx="8229600" cy="5867400"/>
          </a:xfrm>
        </p:spPr>
        <p:txBody>
          <a:bodyPr>
            <a:normAutofit fontScale="85000" lnSpcReduction="10000"/>
          </a:bodyPr>
          <a:lstStyle/>
          <a:p>
            <a:r>
              <a:rPr lang="en-US" dirty="0" smtClean="0"/>
              <a:t>SVMs – train an SVM for a given grammatical role, use a collection of SVMs and vote, resistant to </a:t>
            </a:r>
            <a:r>
              <a:rPr lang="en-US" dirty="0" err="1" smtClean="0"/>
              <a:t>overfitting</a:t>
            </a:r>
            <a:r>
              <a:rPr lang="en-US" dirty="0" smtClean="0"/>
              <a:t> unlike stochastic approaches</a:t>
            </a:r>
          </a:p>
          <a:p>
            <a:r>
              <a:rPr lang="en-US" dirty="0" smtClean="0"/>
              <a:t>NNs/</a:t>
            </a:r>
            <a:r>
              <a:rPr lang="en-US" dirty="0" err="1" smtClean="0"/>
              <a:t>Perceptrons</a:t>
            </a:r>
            <a:r>
              <a:rPr lang="en-US" dirty="0" smtClean="0"/>
              <a:t> – require less training data than HMMs and are quickly computationally</a:t>
            </a:r>
          </a:p>
          <a:p>
            <a:r>
              <a:rPr lang="en-US" dirty="0" smtClean="0"/>
              <a:t>Nearest-neighbor on trained classifiers</a:t>
            </a:r>
          </a:p>
          <a:p>
            <a:r>
              <a:rPr lang="en-US" dirty="0" smtClean="0"/>
              <a:t>Fuzzy set taggers – use fuzzy membership functions to for the POS for a given word and a series of rules to compute the most likely tags for the words</a:t>
            </a:r>
          </a:p>
          <a:p>
            <a:r>
              <a:rPr lang="en-US" dirty="0" smtClean="0"/>
              <a:t>Ontologies – we can withdraw information from ontologies to provide clues (such as word origins or unusual uses of a word) – useful when our knowledge is incomplete or some words are unknown (not in the dictionary/rules/HMM)</a:t>
            </a:r>
          </a:p>
        </p:txBody>
      </p:sp>
    </p:spTree>
    <p:extLst>
      <p:ext uri="{BB962C8B-B14F-4D97-AF65-F5344CB8AC3E}">
        <p14:creationId xmlns:p14="http://schemas.microsoft.com/office/powerpoint/2010/main" val="9972721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Probabilistic </a:t>
            </a:r>
            <a:r>
              <a:rPr lang="en-US" dirty="0" smtClean="0"/>
              <a:t>Grammars</a:t>
            </a:r>
            <a:endParaRPr lang="en-US" dirty="0"/>
          </a:p>
        </p:txBody>
      </p:sp>
      <p:sp>
        <p:nvSpPr>
          <p:cNvPr id="3" name="Content Placeholder 2"/>
          <p:cNvSpPr>
            <a:spLocks noGrp="1"/>
          </p:cNvSpPr>
          <p:nvPr>
            <p:ph idx="1"/>
          </p:nvPr>
        </p:nvSpPr>
        <p:spPr>
          <a:xfrm>
            <a:off x="152400" y="914400"/>
            <a:ext cx="8743950" cy="3962400"/>
          </a:xfrm>
        </p:spPr>
        <p:txBody>
          <a:bodyPr>
            <a:normAutofit/>
          </a:bodyPr>
          <a:lstStyle/>
          <a:p>
            <a:r>
              <a:rPr lang="en-US" dirty="0" smtClean="0"/>
              <a:t>We use a rule-based grammar as before but we annotate to each rule its likelihood of usage</a:t>
            </a:r>
          </a:p>
          <a:p>
            <a:r>
              <a:rPr lang="en-US" dirty="0" smtClean="0"/>
              <a:t>We </a:t>
            </a:r>
            <a:r>
              <a:rPr lang="en-US" dirty="0"/>
              <a:t>need training data to acquire the probabilities </a:t>
            </a:r>
            <a:r>
              <a:rPr lang="en-US" dirty="0" smtClean="0"/>
              <a:t>(likelihoods) for </a:t>
            </a:r>
            <a:r>
              <a:rPr lang="en-US" dirty="0"/>
              <a:t>each </a:t>
            </a:r>
            <a:r>
              <a:rPr lang="en-US" dirty="0" smtClean="0"/>
              <a:t>rule</a:t>
            </a:r>
            <a:endParaRPr lang="en-US" dirty="0" smtClean="0"/>
          </a:p>
          <a:p>
            <a:r>
              <a:rPr lang="en-US" dirty="0" smtClean="0"/>
              <a:t>The system selects the most likely parse</a:t>
            </a:r>
            <a:endParaRPr lang="en-US"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199" y="4724400"/>
            <a:ext cx="6696701"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 y="3776008"/>
            <a:ext cx="3038011" cy="1938992"/>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This approach assumes</a:t>
            </a:r>
          </a:p>
          <a:p>
            <a:r>
              <a:rPr lang="en-US" sz="2400" dirty="0" smtClean="0">
                <a:latin typeface="Times New Roman" panose="02020603050405020304" pitchFamily="18" charset="0"/>
                <a:cs typeface="Times New Roman" panose="02020603050405020304" pitchFamily="18" charset="0"/>
              </a:rPr>
              <a:t>independency of rules</a:t>
            </a:r>
          </a:p>
          <a:p>
            <a:r>
              <a:rPr lang="en-US" sz="2400" dirty="0">
                <a:latin typeface="Times New Roman" panose="02020603050405020304" pitchFamily="18" charset="0"/>
                <a:cs typeface="Times New Roman" panose="02020603050405020304" pitchFamily="18" charset="0"/>
              </a:rPr>
              <a:t>w</a:t>
            </a:r>
            <a:r>
              <a:rPr lang="en-US" sz="2400" dirty="0" smtClean="0">
                <a:latin typeface="Times New Roman" panose="02020603050405020304" pitchFamily="18" charset="0"/>
                <a:cs typeface="Times New Roman" panose="02020603050405020304" pitchFamily="18" charset="0"/>
              </a:rPr>
              <a:t>hich is not true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and so accuracy </a:t>
            </a:r>
          </a:p>
          <a:p>
            <a:r>
              <a:rPr lang="en-US" sz="2400" dirty="0" smtClean="0">
                <a:latin typeface="Times New Roman" panose="02020603050405020304" pitchFamily="18" charset="0"/>
                <a:cs typeface="Times New Roman" panose="02020603050405020304" pitchFamily="18" charset="0"/>
              </a:rPr>
              <a:t>can </a:t>
            </a:r>
            <a:r>
              <a:rPr lang="en-US" sz="2400" dirty="0" smtClean="0">
                <a:latin typeface="Times New Roman" panose="02020603050405020304" pitchFamily="18" charset="0"/>
                <a:cs typeface="Times New Roman" panose="02020603050405020304" pitchFamily="18" charset="0"/>
              </a:rPr>
              <a:t>suffer</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58891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sz="4000" dirty="0" smtClean="0"/>
              <a:t>Features for Word Sense Disambiguation</a:t>
            </a:r>
            <a:endParaRPr lang="en-US" sz="4000" dirty="0"/>
          </a:p>
        </p:txBody>
      </p:sp>
      <p:sp>
        <p:nvSpPr>
          <p:cNvPr id="3" name="Content Placeholder 2"/>
          <p:cNvSpPr>
            <a:spLocks noGrp="1"/>
          </p:cNvSpPr>
          <p:nvPr>
            <p:ph idx="1"/>
          </p:nvPr>
        </p:nvSpPr>
        <p:spPr>
          <a:xfrm>
            <a:off x="228600" y="762000"/>
            <a:ext cx="8763000" cy="5943600"/>
          </a:xfrm>
        </p:spPr>
        <p:txBody>
          <a:bodyPr>
            <a:normAutofit fontScale="92500" lnSpcReduction="20000"/>
          </a:bodyPr>
          <a:lstStyle/>
          <a:p>
            <a:r>
              <a:rPr lang="en-US" dirty="0" smtClean="0"/>
              <a:t>To determine a word’s sense, we look at the word’s POS, the surrounding words’ POS’ and what those words are</a:t>
            </a:r>
          </a:p>
          <a:p>
            <a:r>
              <a:rPr lang="en-US" dirty="0" smtClean="0"/>
              <a:t>Statistical analysis can help tie a word to a meaning</a:t>
            </a:r>
          </a:p>
          <a:p>
            <a:pPr lvl="1"/>
            <a:r>
              <a:rPr lang="en-US" dirty="0" smtClean="0"/>
              <a:t>“Pesticide” immediately preceding plant indicates a processing/manufacturing plant but “pesticide” anywhere else in the sentence would primarily indicate a life form plant</a:t>
            </a:r>
          </a:p>
          <a:p>
            <a:pPr lvl="1"/>
            <a:r>
              <a:rPr lang="en-US" dirty="0" smtClean="0"/>
              <a:t>The word “open” on either side of plant (within a few words) is equally probable for either sense of the word plant</a:t>
            </a:r>
          </a:p>
          <a:p>
            <a:pPr lvl="2"/>
            <a:r>
              <a:rPr lang="en-US" dirty="0" smtClean="0"/>
              <a:t>the window size for comparison is usually the same sentence although it has been shown that context up to 10,000 words away could still impact another word!</a:t>
            </a:r>
          </a:p>
          <a:p>
            <a:pPr lvl="1"/>
            <a:r>
              <a:rPr lang="en-US" dirty="0" smtClean="0"/>
              <a:t>For “pen”, a trigram analysis might help, for instance “in the pen” would be the child’s structure, “with the pen” would probably be the writing utensil</a:t>
            </a:r>
            <a:endParaRPr lang="en-US" dirty="0"/>
          </a:p>
        </p:txBody>
      </p:sp>
    </p:spTree>
    <p:extLst>
      <p:ext uri="{BB962C8B-B14F-4D97-AF65-F5344CB8AC3E}">
        <p14:creationId xmlns:p14="http://schemas.microsoft.com/office/powerpoint/2010/main" val="6898880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8600"/>
            <a:ext cx="6234113" cy="6508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05977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76200"/>
            <a:ext cx="8229600" cy="1143000"/>
          </a:xfrm>
          <a:prstGeom prst="rect">
            <a:avLst/>
          </a:prstGeom>
        </p:spPr>
        <p:txBody>
          <a:bodyPr/>
          <a:lstStyle/>
          <a:p>
            <a:pPr algn="ctr" fontAlgn="auto">
              <a:spcAft>
                <a:spcPts val="0"/>
              </a:spcAft>
              <a:defRPr/>
            </a:pPr>
            <a:r>
              <a:rPr lang="en-US" sz="4400" dirty="0">
                <a:latin typeface="Times New Roman" pitchFamily="18" charset="0"/>
                <a:ea typeface="+mj-ea"/>
                <a:cs typeface="+mj-cs"/>
              </a:rPr>
              <a:t>Application Areas</a:t>
            </a:r>
          </a:p>
        </p:txBody>
      </p:sp>
      <p:sp>
        <p:nvSpPr>
          <p:cNvPr id="41987" name="Rectangle 3"/>
          <p:cNvSpPr txBox="1">
            <a:spLocks noChangeArrowheads="1"/>
          </p:cNvSpPr>
          <p:nvPr/>
        </p:nvSpPr>
        <p:spPr bwMode="auto">
          <a:xfrm>
            <a:off x="228600" y="685800"/>
            <a:ext cx="86868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lnSpc>
                <a:spcPct val="80000"/>
              </a:lnSpc>
            </a:pPr>
            <a:r>
              <a:rPr lang="en-US" altLang="en-US" sz="2800"/>
              <a:t>MS Word – spell checker/corrector, grammar checker, thesaurus</a:t>
            </a:r>
          </a:p>
          <a:p>
            <a:pPr eaLnBrk="1" hangingPunct="1">
              <a:lnSpc>
                <a:spcPct val="80000"/>
              </a:lnSpc>
            </a:pPr>
            <a:r>
              <a:rPr lang="en-US" altLang="en-US" sz="2800"/>
              <a:t>WordNet</a:t>
            </a:r>
          </a:p>
          <a:p>
            <a:pPr eaLnBrk="1" hangingPunct="1">
              <a:lnSpc>
                <a:spcPct val="80000"/>
              </a:lnSpc>
            </a:pPr>
            <a:r>
              <a:rPr lang="en-US" altLang="en-US" sz="2800"/>
              <a:t>Search engines (more generically, information retrieval including library searches)</a:t>
            </a:r>
          </a:p>
          <a:p>
            <a:pPr eaLnBrk="1" hangingPunct="1">
              <a:lnSpc>
                <a:spcPct val="80000"/>
              </a:lnSpc>
            </a:pPr>
            <a:r>
              <a:rPr lang="en-US" altLang="en-US" sz="2800"/>
              <a:t>Database front ends</a:t>
            </a:r>
          </a:p>
          <a:p>
            <a:pPr eaLnBrk="1" hangingPunct="1">
              <a:lnSpc>
                <a:spcPct val="80000"/>
              </a:lnSpc>
            </a:pPr>
            <a:r>
              <a:rPr lang="en-US" altLang="en-US" sz="2800"/>
              <a:t>Question-answering systems within restricted domains</a:t>
            </a:r>
          </a:p>
          <a:p>
            <a:pPr eaLnBrk="1" hangingPunct="1">
              <a:lnSpc>
                <a:spcPct val="80000"/>
              </a:lnSpc>
            </a:pPr>
            <a:r>
              <a:rPr lang="en-US" altLang="en-US" sz="2800"/>
              <a:t>Automated documentation generation</a:t>
            </a:r>
          </a:p>
          <a:p>
            <a:pPr eaLnBrk="1" hangingPunct="1">
              <a:lnSpc>
                <a:spcPct val="80000"/>
              </a:lnSpc>
            </a:pPr>
            <a:r>
              <a:rPr lang="en-US" altLang="en-US" sz="2800"/>
              <a:t>News categorization/summation</a:t>
            </a:r>
          </a:p>
          <a:p>
            <a:pPr eaLnBrk="1" hangingPunct="1">
              <a:lnSpc>
                <a:spcPct val="80000"/>
              </a:lnSpc>
            </a:pPr>
            <a:r>
              <a:rPr lang="en-US" altLang="en-US" sz="2800"/>
              <a:t>Information extraction</a:t>
            </a:r>
          </a:p>
          <a:p>
            <a:pPr eaLnBrk="1" hangingPunct="1">
              <a:lnSpc>
                <a:spcPct val="80000"/>
              </a:lnSpc>
            </a:pPr>
            <a:r>
              <a:rPr lang="en-US" altLang="en-US" sz="2800"/>
              <a:t>Machine translation</a:t>
            </a:r>
          </a:p>
          <a:p>
            <a:pPr lvl="1" eaLnBrk="1" hangingPunct="1">
              <a:lnSpc>
                <a:spcPct val="80000"/>
              </a:lnSpc>
            </a:pPr>
            <a:r>
              <a:rPr lang="en-US" altLang="en-US" sz="2400"/>
              <a:t>for instance, web page translation</a:t>
            </a:r>
          </a:p>
          <a:p>
            <a:pPr eaLnBrk="1" hangingPunct="1">
              <a:lnSpc>
                <a:spcPct val="80000"/>
              </a:lnSpc>
            </a:pPr>
            <a:r>
              <a:rPr lang="en-US" altLang="en-US" sz="2800"/>
              <a:t>Language composition assistants – help non-native speakers with the language</a:t>
            </a:r>
          </a:p>
          <a:p>
            <a:pPr eaLnBrk="1" hangingPunct="1">
              <a:lnSpc>
                <a:spcPct val="80000"/>
              </a:lnSpc>
            </a:pPr>
            <a:r>
              <a:rPr lang="en-US" altLang="en-US" sz="2800"/>
              <a:t>On-line dictionaries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228600"/>
            <a:ext cx="8229600" cy="1143000"/>
          </a:xfrm>
        </p:spPr>
        <p:txBody>
          <a:bodyPr/>
          <a:lstStyle/>
          <a:p>
            <a:pPr eaLnBrk="1" hangingPunct="1"/>
            <a:r>
              <a:rPr lang="en-US" altLang="en-US" smtClean="0"/>
              <a:t>Information Retrieval</a:t>
            </a:r>
          </a:p>
        </p:txBody>
      </p:sp>
      <p:sp>
        <p:nvSpPr>
          <p:cNvPr id="3" name="Content Placeholder 2"/>
          <p:cNvSpPr>
            <a:spLocks noGrp="1"/>
          </p:cNvSpPr>
          <p:nvPr>
            <p:ph idx="1"/>
          </p:nvPr>
        </p:nvSpPr>
        <p:spPr>
          <a:xfrm>
            <a:off x="228600" y="762000"/>
            <a:ext cx="8686800" cy="6096000"/>
          </a:xfrm>
        </p:spPr>
        <p:txBody>
          <a:bodyPr rtlCol="0">
            <a:normAutofit fontScale="92500" lnSpcReduction="10000"/>
          </a:bodyPr>
          <a:lstStyle/>
          <a:p>
            <a:pPr eaLnBrk="1" fontAlgn="auto" hangingPunct="1">
              <a:spcAft>
                <a:spcPts val="0"/>
              </a:spcAft>
              <a:buFont typeface="Arial" pitchFamily="34" charset="0"/>
              <a:buChar char="•"/>
              <a:defRPr/>
            </a:pPr>
            <a:r>
              <a:rPr lang="en-US" dirty="0" smtClean="0"/>
              <a:t>Originally, this was limited to queries for library references</a:t>
            </a:r>
          </a:p>
          <a:p>
            <a:pPr lvl="1" eaLnBrk="1" fontAlgn="auto" hangingPunct="1">
              <a:spcAft>
                <a:spcPts val="0"/>
              </a:spcAft>
              <a:buFont typeface="Arial" pitchFamily="34" charset="0"/>
              <a:buChar char="–"/>
              <a:defRPr/>
            </a:pPr>
            <a:r>
              <a:rPr lang="en-US" dirty="0" smtClean="0"/>
              <a:t>“find all computer science textbooks that discuss abduction” translated into a DB query and submitted to a library DB</a:t>
            </a:r>
          </a:p>
          <a:p>
            <a:pPr eaLnBrk="1" fontAlgn="auto" hangingPunct="1">
              <a:spcAft>
                <a:spcPts val="0"/>
              </a:spcAft>
              <a:buFont typeface="Arial" pitchFamily="34" charset="0"/>
              <a:buChar char="•"/>
              <a:defRPr/>
            </a:pPr>
            <a:r>
              <a:rPr lang="en-US" dirty="0" smtClean="0"/>
              <a:t>Today, it is found in search engines</a:t>
            </a:r>
          </a:p>
          <a:p>
            <a:pPr lvl="1" eaLnBrk="1" fontAlgn="auto" hangingPunct="1">
              <a:spcAft>
                <a:spcPts val="0"/>
              </a:spcAft>
              <a:buFont typeface="Arial" pitchFamily="34" charset="0"/>
              <a:buChar char="–"/>
              <a:defRPr/>
            </a:pPr>
            <a:r>
              <a:rPr lang="en-US" dirty="0" smtClean="0"/>
              <a:t>take an NLU input and use it to search for the referenced items</a:t>
            </a:r>
          </a:p>
          <a:p>
            <a:pPr eaLnBrk="1" fontAlgn="auto" hangingPunct="1">
              <a:spcAft>
                <a:spcPts val="0"/>
              </a:spcAft>
              <a:buFont typeface="Arial" pitchFamily="34" charset="0"/>
              <a:buChar char="•"/>
              <a:defRPr/>
            </a:pPr>
            <a:r>
              <a:rPr lang="en-US" dirty="0" smtClean="0"/>
              <a:t>Not only do we need to perform NLU, we also have to understand the context of the request and disambiguate what a word might mean</a:t>
            </a:r>
          </a:p>
          <a:p>
            <a:pPr lvl="1" eaLnBrk="1" fontAlgn="auto" hangingPunct="1">
              <a:spcAft>
                <a:spcPts val="0"/>
              </a:spcAft>
              <a:buFont typeface="Arial" pitchFamily="34" charset="0"/>
              <a:buChar char="–"/>
              <a:defRPr/>
            </a:pPr>
            <a:r>
              <a:rPr lang="en-US" dirty="0" smtClean="0"/>
              <a:t>do a Google search on abduction and see what you find</a:t>
            </a:r>
          </a:p>
          <a:p>
            <a:pPr lvl="1" eaLnBrk="1" fontAlgn="auto" hangingPunct="1">
              <a:spcAft>
                <a:spcPts val="0"/>
              </a:spcAft>
              <a:buFont typeface="Arial" pitchFamily="34" charset="0"/>
              <a:buChar char="–"/>
              <a:defRPr/>
            </a:pPr>
            <a:r>
              <a:rPr lang="en-US" dirty="0" smtClean="0"/>
              <a:t>simple keyword matching isn’t good enough</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52400"/>
            <a:ext cx="8229600" cy="1143000"/>
          </a:xfrm>
        </p:spPr>
        <p:txBody>
          <a:bodyPr/>
          <a:lstStyle/>
          <a:p>
            <a:pPr eaLnBrk="1" hangingPunct="1"/>
            <a:r>
              <a:rPr lang="en-US" altLang="en-US" smtClean="0"/>
              <a:t>Ways to Not Solve This Problem</a:t>
            </a:r>
          </a:p>
        </p:txBody>
      </p:sp>
      <p:sp>
        <p:nvSpPr>
          <p:cNvPr id="3" name="Content Placeholder 2"/>
          <p:cNvSpPr>
            <a:spLocks noGrp="1"/>
          </p:cNvSpPr>
          <p:nvPr>
            <p:ph idx="1"/>
          </p:nvPr>
        </p:nvSpPr>
        <p:spPr>
          <a:xfrm>
            <a:off x="228600" y="838200"/>
            <a:ext cx="8610600" cy="6019800"/>
          </a:xfrm>
        </p:spPr>
        <p:txBody>
          <a:bodyPr rtlCol="0">
            <a:normAutofit fontScale="92500"/>
          </a:bodyPr>
          <a:lstStyle/>
          <a:p>
            <a:pPr eaLnBrk="1" fontAlgn="auto" hangingPunct="1">
              <a:spcAft>
                <a:spcPts val="0"/>
              </a:spcAft>
              <a:buFont typeface="Arial" pitchFamily="34" charset="0"/>
              <a:buChar char="•"/>
              <a:defRPr/>
            </a:pPr>
            <a:r>
              <a:rPr lang="en-US" dirty="0" smtClean="0"/>
              <a:t>Simple machine translation</a:t>
            </a:r>
          </a:p>
          <a:p>
            <a:pPr lvl="1" eaLnBrk="1" fontAlgn="auto" hangingPunct="1">
              <a:spcAft>
                <a:spcPts val="0"/>
              </a:spcAft>
              <a:buFont typeface="Arial" pitchFamily="34" charset="0"/>
              <a:buChar char="–"/>
              <a:defRPr/>
            </a:pPr>
            <a:r>
              <a:rPr lang="en-US" dirty="0" smtClean="0"/>
              <a:t>we do not want to perform a one-to-one mapping of words in a sentence to components of a representation</a:t>
            </a:r>
          </a:p>
          <a:p>
            <a:pPr lvl="2" eaLnBrk="1" fontAlgn="auto" hangingPunct="1">
              <a:spcAft>
                <a:spcPts val="0"/>
              </a:spcAft>
              <a:buFont typeface="Arial" pitchFamily="34" charset="0"/>
              <a:buChar char="•"/>
              <a:defRPr/>
            </a:pPr>
            <a:r>
              <a:rPr lang="en-US" dirty="0" smtClean="0"/>
              <a:t>this approach was tried in the 1960s with language translation from Russian to English</a:t>
            </a:r>
          </a:p>
          <a:p>
            <a:pPr lvl="3" eaLnBrk="1" fontAlgn="auto" hangingPunct="1">
              <a:spcAft>
                <a:spcPts val="0"/>
              </a:spcAft>
              <a:buFont typeface="Arial" pitchFamily="34" charset="0"/>
              <a:buChar char="–"/>
              <a:defRPr/>
            </a:pPr>
            <a:r>
              <a:rPr lang="en-US" dirty="0" smtClean="0"/>
              <a:t>“the spirit is willing but the flesh is weak” </a:t>
            </a:r>
            <a:r>
              <a:rPr lang="en-US" dirty="0" smtClean="0">
                <a:sym typeface="Wingdings" pitchFamily="2" charset="2"/>
              </a:rPr>
              <a:t></a:t>
            </a:r>
            <a:r>
              <a:rPr lang="en-US" dirty="0" smtClean="0"/>
              <a:t> “the vodka is good but the meat is rotten”</a:t>
            </a:r>
          </a:p>
          <a:p>
            <a:pPr lvl="3" eaLnBrk="1" fontAlgn="auto" hangingPunct="1">
              <a:spcAft>
                <a:spcPts val="0"/>
              </a:spcAft>
              <a:buFont typeface="Arial" pitchFamily="34" charset="0"/>
              <a:buChar char="–"/>
              <a:defRPr/>
            </a:pPr>
            <a:r>
              <a:rPr lang="en-US" dirty="0" smtClean="0"/>
              <a:t>“out of sight out of mind” </a:t>
            </a:r>
            <a:r>
              <a:rPr lang="en-US" dirty="0" smtClean="0">
                <a:sym typeface="Wingdings" pitchFamily="2" charset="2"/>
              </a:rPr>
              <a:t> “blind idiot”</a:t>
            </a:r>
          </a:p>
          <a:p>
            <a:pPr eaLnBrk="1" fontAlgn="auto" hangingPunct="1">
              <a:spcAft>
                <a:spcPts val="0"/>
              </a:spcAft>
              <a:buFont typeface="Arial" pitchFamily="34" charset="0"/>
              <a:buChar char="•"/>
              <a:defRPr/>
            </a:pPr>
            <a:r>
              <a:rPr lang="en-US" dirty="0" smtClean="0">
                <a:sym typeface="Wingdings" pitchFamily="2" charset="2"/>
              </a:rPr>
              <a:t>Use dictionary meanings</a:t>
            </a:r>
          </a:p>
          <a:p>
            <a:pPr lvl="1" eaLnBrk="1" fontAlgn="auto" hangingPunct="1">
              <a:spcAft>
                <a:spcPts val="0"/>
              </a:spcAft>
              <a:buFont typeface="Arial" pitchFamily="34" charset="0"/>
              <a:buChar char="–"/>
              <a:defRPr/>
            </a:pPr>
            <a:r>
              <a:rPr lang="en-US" dirty="0" smtClean="0">
                <a:sym typeface="Wingdings" pitchFamily="2" charset="2"/>
              </a:rPr>
              <a:t>we cannot  derive a meaning by just combining the dictionary meanings of words together</a:t>
            </a:r>
          </a:p>
          <a:p>
            <a:pPr lvl="1" eaLnBrk="1" fontAlgn="auto" hangingPunct="1">
              <a:spcAft>
                <a:spcPts val="0"/>
              </a:spcAft>
              <a:buFont typeface="Arial" pitchFamily="34" charset="0"/>
              <a:buChar char="–"/>
              <a:defRPr/>
            </a:pPr>
            <a:r>
              <a:rPr lang="en-US" dirty="0" smtClean="0">
                <a:sym typeface="Wingdings" pitchFamily="2" charset="2"/>
              </a:rPr>
              <a:t>similar to the above,  concentrating on individual word translation or meaning is not the same as full statement understanding</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rtlCol="0">
            <a:normAutofit fontScale="90000"/>
          </a:bodyPr>
          <a:lstStyle/>
          <a:p>
            <a:pPr eaLnBrk="1" fontAlgn="auto" hangingPunct="1">
              <a:spcAft>
                <a:spcPts val="0"/>
              </a:spcAft>
              <a:defRPr/>
            </a:pPr>
            <a:r>
              <a:rPr lang="en-US" dirty="0" smtClean="0"/>
              <a:t>Template Based Information Extraction</a:t>
            </a:r>
            <a:endParaRPr lang="en-US" dirty="0"/>
          </a:p>
        </p:txBody>
      </p:sp>
      <p:sp>
        <p:nvSpPr>
          <p:cNvPr id="3" name="Content Placeholder 2"/>
          <p:cNvSpPr>
            <a:spLocks noGrp="1"/>
          </p:cNvSpPr>
          <p:nvPr>
            <p:ph idx="1"/>
          </p:nvPr>
        </p:nvSpPr>
        <p:spPr>
          <a:xfrm>
            <a:off x="228600" y="609600"/>
            <a:ext cx="8610600" cy="6248400"/>
          </a:xfrm>
        </p:spPr>
        <p:txBody>
          <a:bodyPr rtlCol="0">
            <a:normAutofit fontScale="92500" lnSpcReduction="10000"/>
          </a:bodyPr>
          <a:lstStyle/>
          <a:p>
            <a:pPr eaLnBrk="1" fontAlgn="auto" hangingPunct="1">
              <a:spcAft>
                <a:spcPts val="0"/>
              </a:spcAft>
              <a:buFont typeface="Arial" pitchFamily="34" charset="0"/>
              <a:buChar char="•"/>
              <a:defRPr/>
            </a:pPr>
            <a:r>
              <a:rPr lang="en-US" dirty="0" smtClean="0"/>
              <a:t>Similar to case grammars, an approach to information retrieval is to provide templates to be extracted from given text (or web pages)</a:t>
            </a:r>
          </a:p>
          <a:p>
            <a:pPr lvl="1" eaLnBrk="1" fontAlgn="auto" hangingPunct="1">
              <a:spcAft>
                <a:spcPts val="0"/>
              </a:spcAft>
              <a:buFont typeface="Arial" pitchFamily="34" charset="0"/>
              <a:buChar char="–"/>
              <a:defRPr/>
            </a:pPr>
            <a:r>
              <a:rPr lang="en-US" dirty="0" smtClean="0"/>
              <a:t>specifically, once a page has been identified as being relevant to a topic, a summary of this text can be created by excerpting text into a template</a:t>
            </a:r>
          </a:p>
          <a:p>
            <a:pPr lvl="1" eaLnBrk="1" fontAlgn="auto" hangingPunct="1">
              <a:spcAft>
                <a:spcPts val="0"/>
              </a:spcAft>
              <a:buFont typeface="Arial" pitchFamily="34" charset="0"/>
              <a:buChar char="–"/>
              <a:defRPr/>
            </a:pPr>
            <a:r>
              <a:rPr lang="en-US" dirty="0" smtClean="0"/>
              <a:t>in the example on the next slide</a:t>
            </a:r>
          </a:p>
          <a:p>
            <a:pPr lvl="2" eaLnBrk="1" fontAlgn="auto" hangingPunct="1">
              <a:spcAft>
                <a:spcPts val="0"/>
              </a:spcAft>
              <a:buFont typeface="Arial" pitchFamily="34" charset="0"/>
              <a:buChar char="•"/>
              <a:defRPr/>
            </a:pPr>
            <a:r>
              <a:rPr lang="en-US" dirty="0" smtClean="0"/>
              <a:t>a web page has been identified as a job ad</a:t>
            </a:r>
          </a:p>
          <a:p>
            <a:pPr lvl="2" eaLnBrk="1" fontAlgn="auto" hangingPunct="1">
              <a:spcAft>
                <a:spcPts val="0"/>
              </a:spcAft>
              <a:buFont typeface="Arial" pitchFamily="34" charset="0"/>
              <a:buChar char="•"/>
              <a:defRPr/>
            </a:pPr>
            <a:r>
              <a:rPr lang="en-US" dirty="0" smtClean="0"/>
              <a:t>the job ad template is brought up and information is filled in by identifying such target information as “employer”, “location city”, “skills required”, etc</a:t>
            </a:r>
          </a:p>
          <a:p>
            <a:pPr lvl="1" eaLnBrk="1" fontAlgn="auto" hangingPunct="1">
              <a:spcAft>
                <a:spcPts val="0"/>
              </a:spcAft>
              <a:buFont typeface="Arial" pitchFamily="34" charset="0"/>
              <a:buChar char="–"/>
              <a:defRPr/>
            </a:pPr>
            <a:r>
              <a:rPr lang="en-US" dirty="0" smtClean="0"/>
              <a:t>identifying the right items for extraction is partially based on keyword matching and partially based on using the tags provided by previous syntactic and semantic parsing</a:t>
            </a:r>
          </a:p>
          <a:p>
            <a:pPr lvl="2" eaLnBrk="1" fontAlgn="auto" hangingPunct="1">
              <a:spcAft>
                <a:spcPts val="0"/>
              </a:spcAft>
              <a:buFont typeface="Arial" pitchFamily="34" charset="0"/>
              <a:buChar char="•"/>
              <a:defRPr/>
            </a:pPr>
            <a:r>
              <a:rPr lang="en-US" dirty="0" smtClean="0"/>
              <a:t>for instance, the verb “hire” will have an agent (contact person or employer) and object (</a:t>
            </a:r>
            <a:r>
              <a:rPr lang="en-US" dirty="0" err="1" smtClean="0"/>
              <a:t>hiree</a:t>
            </a:r>
            <a:r>
              <a:rPr lang="en-US" dirty="0" smtClean="0"/>
              <a:t>)</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 F1319.pct                                                      00026BB9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758238"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76200"/>
            <a:ext cx="8229600" cy="1143000"/>
          </a:xfrm>
          <a:prstGeom prst="rect">
            <a:avLst/>
          </a:prstGeom>
        </p:spPr>
        <p:txBody>
          <a:bodyPr/>
          <a:lstStyle/>
          <a:p>
            <a:pPr algn="ctr" fontAlgn="auto">
              <a:spcAft>
                <a:spcPts val="0"/>
              </a:spcAft>
              <a:defRPr/>
            </a:pPr>
            <a:r>
              <a:rPr lang="en-US" sz="4400" dirty="0">
                <a:latin typeface="Times New Roman" pitchFamily="18" charset="0"/>
                <a:ea typeface="+mj-ea"/>
                <a:cs typeface="+mj-cs"/>
              </a:rPr>
              <a:t>Search Engine Technology</a:t>
            </a:r>
          </a:p>
        </p:txBody>
      </p:sp>
      <p:sp>
        <p:nvSpPr>
          <p:cNvPr id="46083" name="Rectangle 3"/>
          <p:cNvSpPr txBox="1">
            <a:spLocks noChangeArrowheads="1"/>
          </p:cNvSpPr>
          <p:nvPr/>
        </p:nvSpPr>
        <p:spPr bwMode="auto">
          <a:xfrm>
            <a:off x="228600" y="533400"/>
            <a:ext cx="8763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lnSpc>
                <a:spcPct val="80000"/>
              </a:lnSpc>
            </a:pPr>
            <a:r>
              <a:rPr lang="en-US" altLang="en-US"/>
              <a:t>Search engines generally comprise three components</a:t>
            </a:r>
          </a:p>
          <a:p>
            <a:pPr lvl="1" eaLnBrk="1" hangingPunct="1">
              <a:lnSpc>
                <a:spcPct val="80000"/>
              </a:lnSpc>
            </a:pPr>
            <a:r>
              <a:rPr lang="en-US" altLang="en-US" sz="2600"/>
              <a:t>Web crawler (non-AI)</a:t>
            </a:r>
          </a:p>
          <a:p>
            <a:pPr lvl="2" eaLnBrk="1" hangingPunct="1">
              <a:lnSpc>
                <a:spcPct val="80000"/>
              </a:lnSpc>
            </a:pPr>
            <a:r>
              <a:rPr lang="en-US" altLang="en-US" sz="2200"/>
              <a:t>given web page, accumulate all URLs, add them to a queue or stack </a:t>
            </a:r>
          </a:p>
          <a:p>
            <a:pPr lvl="2" eaLnBrk="1" hangingPunct="1">
              <a:lnSpc>
                <a:spcPct val="80000"/>
              </a:lnSpc>
            </a:pPr>
            <a:r>
              <a:rPr lang="en-US" altLang="en-US" sz="2200"/>
              <a:t>retrieve and store next page given the URL from the queue (breadth-first) or stack (depth-first/recursive)</a:t>
            </a:r>
          </a:p>
          <a:p>
            <a:pPr lvl="1" eaLnBrk="1" hangingPunct="1">
              <a:lnSpc>
                <a:spcPct val="80000"/>
              </a:lnSpc>
            </a:pPr>
            <a:r>
              <a:rPr lang="en-US" altLang="en-US" sz="2600"/>
              <a:t>Summary extractor</a:t>
            </a:r>
          </a:p>
          <a:p>
            <a:pPr lvl="2" eaLnBrk="1" hangingPunct="1">
              <a:lnSpc>
                <a:spcPct val="80000"/>
              </a:lnSpc>
            </a:pPr>
            <a:r>
              <a:rPr lang="en-US" altLang="en-US" sz="2200"/>
              <a:t>summarize each web page by its content (possibly just create a bag of words, possibly attempt some form of classification) </a:t>
            </a:r>
          </a:p>
          <a:p>
            <a:pPr lvl="2" eaLnBrk="1" hangingPunct="1">
              <a:lnSpc>
                <a:spcPct val="80000"/>
              </a:lnSpc>
            </a:pPr>
            <a:r>
              <a:rPr lang="en-US" altLang="en-US" sz="2200"/>
              <a:t>store summary, classification and URL in DB </a:t>
            </a:r>
          </a:p>
          <a:p>
            <a:pPr lvl="2" eaLnBrk="1" hangingPunct="1">
              <a:lnSpc>
                <a:spcPct val="80000"/>
              </a:lnSpc>
            </a:pPr>
            <a:r>
              <a:rPr lang="en-US" altLang="en-US" sz="2200"/>
              <a:t>create index of terms to web pages (possibly a hash table)</a:t>
            </a:r>
          </a:p>
          <a:p>
            <a:pPr lvl="1" eaLnBrk="1" hangingPunct="1">
              <a:lnSpc>
                <a:spcPct val="80000"/>
              </a:lnSpc>
            </a:pPr>
            <a:r>
              <a:rPr lang="en-US" altLang="en-US" sz="2600"/>
              <a:t>Search engine portal and information retrieval unit</a:t>
            </a:r>
          </a:p>
          <a:p>
            <a:pPr lvl="2" eaLnBrk="1" hangingPunct="1">
              <a:lnSpc>
                <a:spcPct val="80000"/>
              </a:lnSpc>
            </a:pPr>
            <a:r>
              <a:rPr lang="en-US" altLang="en-US" sz="2200"/>
              <a:t>accept query</a:t>
            </a:r>
          </a:p>
          <a:p>
            <a:pPr lvl="2" eaLnBrk="1" hangingPunct="1">
              <a:lnSpc>
                <a:spcPct val="80000"/>
              </a:lnSpc>
            </a:pPr>
            <a:r>
              <a:rPr lang="en-US" altLang="en-US" sz="2200"/>
              <a:t>find related items in the DB via hashing</a:t>
            </a:r>
          </a:p>
          <a:p>
            <a:pPr lvl="2" eaLnBrk="1" hangingPunct="1">
              <a:lnSpc>
                <a:spcPct val="80000"/>
              </a:lnSpc>
            </a:pPr>
            <a:r>
              <a:rPr lang="en-US" altLang="en-US" sz="2200"/>
              <a:t>sort using some form of rating scheme and eliminate poorly rated items</a:t>
            </a:r>
          </a:p>
          <a:p>
            <a:pPr lvl="2" eaLnBrk="1" hangingPunct="1">
              <a:lnSpc>
                <a:spcPct val="80000"/>
              </a:lnSpc>
            </a:pPr>
            <a:r>
              <a:rPr lang="en-US" altLang="en-US" sz="2200"/>
              <a:t>display URLs, titles and possibly brief summaries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990600"/>
          </a:xfrm>
          <a:prstGeom prst="rect">
            <a:avLst/>
          </a:prstGeom>
        </p:spPr>
        <p:txBody>
          <a:bodyPr/>
          <a:lstStyle/>
          <a:p>
            <a:pPr algn="ctr" fontAlgn="auto">
              <a:spcAft>
                <a:spcPts val="0"/>
              </a:spcAft>
              <a:defRPr/>
            </a:pPr>
            <a:r>
              <a:rPr lang="en-US" sz="4400" dirty="0">
                <a:latin typeface="Times New Roman" pitchFamily="18" charset="0"/>
                <a:ea typeface="+mj-ea"/>
                <a:cs typeface="+mj-cs"/>
              </a:rPr>
              <a:t>Page Categorization/Summaries</a:t>
            </a:r>
          </a:p>
        </p:txBody>
      </p:sp>
      <p:sp>
        <p:nvSpPr>
          <p:cNvPr id="47107" name="Rectangle 3"/>
          <p:cNvSpPr txBox="1">
            <a:spLocks noChangeArrowheads="1"/>
          </p:cNvSpPr>
          <p:nvPr/>
        </p:nvSpPr>
        <p:spPr bwMode="auto">
          <a:xfrm>
            <a:off x="228600" y="838200"/>
            <a:ext cx="86868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lnSpc>
                <a:spcPct val="90000"/>
              </a:lnSpc>
            </a:pPr>
            <a:r>
              <a:rPr lang="en-US" altLang="en-US"/>
              <a:t>The tricky part of the search engine is to properly categorize or summarize a web page</a:t>
            </a:r>
          </a:p>
          <a:p>
            <a:pPr lvl="1" eaLnBrk="1" hangingPunct="1">
              <a:lnSpc>
                <a:spcPct val="90000"/>
              </a:lnSpc>
            </a:pPr>
            <a:r>
              <a:rPr lang="en-US" altLang="en-US" sz="2600"/>
              <a:t>information retrieval techniques are common</a:t>
            </a:r>
          </a:p>
          <a:p>
            <a:pPr lvl="2" eaLnBrk="1" hangingPunct="1">
              <a:lnSpc>
                <a:spcPct val="90000"/>
              </a:lnSpc>
            </a:pPr>
            <a:r>
              <a:rPr lang="en-US" altLang="en-US" sz="2200"/>
              <a:t>keywords from a bag of words</a:t>
            </a:r>
          </a:p>
          <a:p>
            <a:pPr lvl="2" eaLnBrk="1" hangingPunct="1">
              <a:lnSpc>
                <a:spcPct val="90000"/>
              </a:lnSpc>
            </a:pPr>
            <a:r>
              <a:rPr lang="en-US" altLang="en-US" sz="2200"/>
              <a:t>statistical analysis to gauge similarities between pages</a:t>
            </a:r>
          </a:p>
          <a:p>
            <a:pPr lvl="2" eaLnBrk="1" hangingPunct="1">
              <a:lnSpc>
                <a:spcPct val="90000"/>
              </a:lnSpc>
            </a:pPr>
            <a:r>
              <a:rPr lang="en-US" altLang="en-US" sz="2200"/>
              <a:t>link information such as page rank, hits, hubs, etc</a:t>
            </a:r>
          </a:p>
          <a:p>
            <a:pPr lvl="1" eaLnBrk="1" hangingPunct="1">
              <a:lnSpc>
                <a:spcPct val="90000"/>
              </a:lnSpc>
            </a:pPr>
            <a:r>
              <a:rPr lang="en-US" altLang="en-US" sz="2600"/>
              <a:t>filtering</a:t>
            </a:r>
          </a:p>
          <a:p>
            <a:pPr lvl="2" eaLnBrk="1" hangingPunct="1">
              <a:lnSpc>
                <a:spcPct val="90000"/>
              </a:lnSpc>
            </a:pPr>
            <a:r>
              <a:rPr lang="en-US" altLang="en-US" sz="2200"/>
              <a:t>many web pages (e.g., stores) try to take advantage of the syntactic nature of search engines and place meta tags in their pages that contain all English words</a:t>
            </a:r>
          </a:p>
          <a:p>
            <a:pPr lvl="2" eaLnBrk="1" hangingPunct="1">
              <a:lnSpc>
                <a:spcPct val="90000"/>
              </a:lnSpc>
            </a:pPr>
            <a:r>
              <a:rPr lang="en-US" altLang="en-US" sz="2200"/>
              <a:t>filtering is useful in eliminating pages that attempt such tricks</a:t>
            </a:r>
          </a:p>
          <a:p>
            <a:pPr lvl="1" eaLnBrk="1" hangingPunct="1">
              <a:lnSpc>
                <a:spcPct val="90000"/>
              </a:lnSpc>
            </a:pPr>
            <a:r>
              <a:rPr lang="en-US" altLang="en-US" sz="2600"/>
              <a:t>sorting</a:t>
            </a:r>
            <a:r>
              <a:rPr lang="en-US" altLang="en-US" sz="2400"/>
              <a:t>	</a:t>
            </a:r>
          </a:p>
          <a:p>
            <a:pPr lvl="2" eaLnBrk="1" hangingPunct="1">
              <a:lnSpc>
                <a:spcPct val="90000"/>
              </a:lnSpc>
            </a:pPr>
            <a:r>
              <a:rPr lang="en-US" altLang="en-US" sz="2200"/>
              <a:t>using word count, giving extra credit if any of the words are found in the page’s title or the link text, examine font size and style for importance of the words in the document, etc</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1143000"/>
          </a:xfrm>
          <a:prstGeom prst="rect">
            <a:avLst/>
          </a:prstGeom>
        </p:spPr>
        <p:txBody>
          <a:bodyPr/>
          <a:lstStyle/>
          <a:p>
            <a:pPr algn="ctr" fontAlgn="auto">
              <a:spcAft>
                <a:spcPts val="0"/>
              </a:spcAft>
              <a:defRPr/>
            </a:pPr>
            <a:r>
              <a:rPr lang="en-US" sz="4400">
                <a:latin typeface="Times New Roman" pitchFamily="18" charset="0"/>
                <a:ea typeface="+mj-ea"/>
                <a:cs typeface="+mj-cs"/>
              </a:rPr>
              <a:t>Page Ranking</a:t>
            </a:r>
          </a:p>
        </p:txBody>
      </p:sp>
      <p:sp>
        <p:nvSpPr>
          <p:cNvPr id="48131" name="Rectangle 3"/>
          <p:cNvSpPr txBox="1">
            <a:spLocks noChangeArrowheads="1"/>
          </p:cNvSpPr>
          <p:nvPr/>
        </p:nvSpPr>
        <p:spPr bwMode="auto">
          <a:xfrm>
            <a:off x="228600" y="609600"/>
            <a:ext cx="86868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lnSpc>
                <a:spcPct val="90000"/>
              </a:lnSpc>
            </a:pPr>
            <a:r>
              <a:rPr lang="en-US" altLang="en-US" sz="2800"/>
              <a:t>Based on the idea of academic citation to determine something’s importance</a:t>
            </a:r>
          </a:p>
          <a:p>
            <a:pPr lvl="1" eaLnBrk="1" hangingPunct="1">
              <a:lnSpc>
                <a:spcPct val="90000"/>
              </a:lnSpc>
            </a:pPr>
            <a:r>
              <a:rPr lang="en-US" altLang="en-US" sz="2400"/>
              <a:t>PR(A) = (1 – d) + d * (PR(T1) / C(T1) + … + PR(Tn)/C(Tn))</a:t>
            </a:r>
          </a:p>
          <a:p>
            <a:pPr lvl="1" eaLnBrk="1" hangingPunct="1">
              <a:lnSpc>
                <a:spcPct val="90000"/>
              </a:lnSpc>
            </a:pPr>
            <a:r>
              <a:rPr lang="en-US" altLang="en-US" sz="2400"/>
              <a:t>PR(A) – page rank of page A</a:t>
            </a:r>
          </a:p>
          <a:p>
            <a:pPr lvl="1" eaLnBrk="1" hangingPunct="1">
              <a:lnSpc>
                <a:spcPct val="90000"/>
              </a:lnSpc>
            </a:pPr>
            <a:r>
              <a:rPr lang="en-US" altLang="en-US" sz="2400"/>
              <a:t>d – a “damping factor” between 0 and 1 (usually set to .85)</a:t>
            </a:r>
          </a:p>
          <a:p>
            <a:pPr lvl="1" eaLnBrk="1" hangingPunct="1">
              <a:lnSpc>
                <a:spcPct val="90000"/>
              </a:lnSpc>
            </a:pPr>
            <a:r>
              <a:rPr lang="en-US" altLang="en-US" sz="2400"/>
              <a:t>C(A) – number of links leaving page A</a:t>
            </a:r>
          </a:p>
          <a:p>
            <a:pPr lvl="1" eaLnBrk="1" hangingPunct="1">
              <a:lnSpc>
                <a:spcPct val="90000"/>
              </a:lnSpc>
            </a:pPr>
            <a:r>
              <a:rPr lang="en-US" altLang="en-US" sz="2400"/>
              <a:t>T1..Tn are the n pages that point at A</a:t>
            </a:r>
          </a:p>
          <a:p>
            <a:pPr eaLnBrk="1" hangingPunct="1">
              <a:lnSpc>
                <a:spcPct val="90000"/>
              </a:lnSpc>
            </a:pPr>
            <a:r>
              <a:rPr lang="en-US" altLang="en-US" sz="2800"/>
              <a:t>The page rank corresponds to the principle eigenvector of a normalized matrix of pages and their links</a:t>
            </a:r>
          </a:p>
          <a:p>
            <a:pPr eaLnBrk="1" hangingPunct="1">
              <a:lnSpc>
                <a:spcPct val="90000"/>
              </a:lnSpc>
            </a:pPr>
            <a:r>
              <a:rPr lang="en-US" altLang="en-US" sz="2800"/>
              <a:t>Page rank is basically how likely it is for an average web surfer to randomly reach a page by clicking on links</a:t>
            </a:r>
          </a:p>
          <a:p>
            <a:pPr lvl="1" eaLnBrk="1" hangingPunct="1">
              <a:lnSpc>
                <a:spcPct val="90000"/>
              </a:lnSpc>
            </a:pPr>
            <a:r>
              <a:rPr lang="en-US" altLang="en-US" sz="2400"/>
              <a:t>the page rank is in essence the probability that this page will be reached randomly and the damping factor is the likelihood that the surfer will get bored at this page and request another random page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1143000"/>
          </a:xfrm>
          <a:prstGeom prst="rect">
            <a:avLst/>
          </a:prstGeom>
        </p:spPr>
        <p:txBody>
          <a:bodyPr/>
          <a:lstStyle/>
          <a:p>
            <a:pPr algn="ctr" fontAlgn="auto">
              <a:spcAft>
                <a:spcPts val="0"/>
              </a:spcAft>
              <a:defRPr/>
            </a:pPr>
            <a:r>
              <a:rPr lang="en-US" sz="4400" dirty="0">
                <a:latin typeface="Times New Roman" pitchFamily="18" charset="0"/>
                <a:ea typeface="+mj-ea"/>
                <a:cs typeface="+mj-cs"/>
              </a:rPr>
              <a:t>Google’s Architecture</a:t>
            </a:r>
          </a:p>
        </p:txBody>
      </p:sp>
      <p:sp>
        <p:nvSpPr>
          <p:cNvPr id="49155" name="Rectangle 3"/>
          <p:cNvSpPr txBox="1">
            <a:spLocks noChangeArrowheads="1"/>
          </p:cNvSpPr>
          <p:nvPr/>
        </p:nvSpPr>
        <p:spPr bwMode="auto">
          <a:xfrm>
            <a:off x="228600" y="762000"/>
            <a:ext cx="3733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lnSpc>
                <a:spcPct val="80000"/>
              </a:lnSpc>
            </a:pPr>
            <a:r>
              <a:rPr lang="en-US" altLang="en-US" sz="2200"/>
              <a:t>Numerous distributed crawlers working all the time</a:t>
            </a:r>
          </a:p>
          <a:p>
            <a:pPr eaLnBrk="1" hangingPunct="1">
              <a:lnSpc>
                <a:spcPct val="80000"/>
              </a:lnSpc>
            </a:pPr>
            <a:r>
              <a:rPr lang="en-US" altLang="en-US" sz="2200"/>
              <a:t>Web pages are compressed</a:t>
            </a:r>
          </a:p>
          <a:p>
            <a:pPr eaLnBrk="1" hangingPunct="1">
              <a:lnSpc>
                <a:spcPct val="80000"/>
              </a:lnSpc>
            </a:pPr>
            <a:r>
              <a:rPr lang="en-US" altLang="en-US" sz="2200"/>
              <a:t>Each page has a unique document ID provided by the store server</a:t>
            </a:r>
          </a:p>
          <a:p>
            <a:pPr eaLnBrk="1" hangingPunct="1">
              <a:lnSpc>
                <a:spcPct val="80000"/>
              </a:lnSpc>
            </a:pPr>
            <a:r>
              <a:rPr lang="en-US" altLang="en-US" sz="2200"/>
              <a:t>The indexer uncompresses files and parses them into word occurrences </a:t>
            </a:r>
          </a:p>
          <a:p>
            <a:pPr eaLnBrk="1" hangingPunct="1">
              <a:lnSpc>
                <a:spcPct val="80000"/>
              </a:lnSpc>
            </a:pPr>
            <a:r>
              <a:rPr lang="en-US" altLang="en-US" sz="2200"/>
              <a:t>Word occurrences are stored in “barrels” to create an index of word-to-document mappings (using ISAM)</a:t>
            </a:r>
          </a:p>
          <a:p>
            <a:pPr eaLnBrk="1" hangingPunct="1">
              <a:lnSpc>
                <a:spcPct val="80000"/>
              </a:lnSpc>
            </a:pPr>
            <a:r>
              <a:rPr lang="en-US" altLang="en-US" sz="2200"/>
              <a:t>The Sorter resorts the barrel information by word to create a reverse index</a:t>
            </a:r>
          </a:p>
          <a:p>
            <a:pPr eaLnBrk="1" hangingPunct="1">
              <a:lnSpc>
                <a:spcPct val="80000"/>
              </a:lnSpc>
            </a:pPr>
            <a:r>
              <a:rPr lang="en-US" altLang="en-US" sz="2200"/>
              <a:t>The URL resolver converts relative URLs into absolute URLs</a:t>
            </a:r>
          </a:p>
        </p:txBody>
      </p:sp>
      <p:pic>
        <p:nvPicPr>
          <p:cNvPr id="491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0175" y="1066800"/>
            <a:ext cx="4908550"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304800"/>
            <a:ext cx="8229600" cy="1143000"/>
          </a:xfrm>
        </p:spPr>
        <p:txBody>
          <a:bodyPr/>
          <a:lstStyle/>
          <a:p>
            <a:pPr eaLnBrk="1" hangingPunct="1"/>
            <a:r>
              <a:rPr lang="en-US" altLang="en-US" smtClean="0"/>
              <a:t>Semantic Web</a:t>
            </a:r>
          </a:p>
        </p:txBody>
      </p:sp>
      <p:sp>
        <p:nvSpPr>
          <p:cNvPr id="3" name="Content Placeholder 2"/>
          <p:cNvSpPr>
            <a:spLocks noGrp="1"/>
          </p:cNvSpPr>
          <p:nvPr>
            <p:ph idx="1"/>
          </p:nvPr>
        </p:nvSpPr>
        <p:spPr>
          <a:xfrm>
            <a:off x="228600" y="609600"/>
            <a:ext cx="8610600" cy="62484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The ultimate need for natural language understanding is to modify the WWW to permit software agents to “understand” web page content</a:t>
            </a:r>
          </a:p>
          <a:p>
            <a:pPr lvl="1" eaLnBrk="1" fontAlgn="auto" hangingPunct="1">
              <a:spcAft>
                <a:spcPts val="0"/>
              </a:spcAft>
              <a:buFont typeface="Arial" pitchFamily="34" charset="0"/>
              <a:buChar char="–"/>
              <a:defRPr/>
            </a:pPr>
            <a:r>
              <a:rPr lang="en-US" dirty="0" smtClean="0"/>
              <a:t>currently, </a:t>
            </a:r>
            <a:r>
              <a:rPr lang="en-US" i="1" dirty="0" smtClean="0"/>
              <a:t>we </a:t>
            </a:r>
            <a:r>
              <a:rPr lang="en-US" dirty="0" smtClean="0"/>
              <a:t>have to find our own web resources</a:t>
            </a:r>
          </a:p>
          <a:p>
            <a:pPr lvl="2" eaLnBrk="1" fontAlgn="auto" hangingPunct="1">
              <a:spcAft>
                <a:spcPts val="0"/>
              </a:spcAft>
              <a:defRPr/>
            </a:pPr>
            <a:r>
              <a:rPr lang="en-US" dirty="0" smtClean="0"/>
              <a:t>search engines or other devices</a:t>
            </a:r>
          </a:p>
          <a:p>
            <a:pPr lvl="1" eaLnBrk="1" fontAlgn="auto" hangingPunct="1">
              <a:spcAft>
                <a:spcPts val="0"/>
              </a:spcAft>
              <a:defRPr/>
            </a:pPr>
            <a:r>
              <a:rPr lang="en-US" dirty="0" smtClean="0"/>
              <a:t>read and interpret the information for ourselves</a:t>
            </a:r>
          </a:p>
          <a:p>
            <a:pPr lvl="2" eaLnBrk="1" fontAlgn="auto" hangingPunct="1">
              <a:spcAft>
                <a:spcPts val="0"/>
              </a:spcAft>
              <a:defRPr/>
            </a:pPr>
            <a:r>
              <a:rPr lang="en-US" dirty="0" smtClean="0"/>
              <a:t>to reach useful conclusions</a:t>
            </a:r>
          </a:p>
          <a:p>
            <a:pPr eaLnBrk="1" fontAlgn="auto" hangingPunct="1">
              <a:spcAft>
                <a:spcPts val="0"/>
              </a:spcAft>
              <a:buFont typeface="Arial" pitchFamily="34" charset="0"/>
              <a:buChar char="•"/>
              <a:defRPr/>
            </a:pPr>
            <a:r>
              <a:rPr lang="en-US" dirty="0" smtClean="0"/>
              <a:t>The semantic web is a </a:t>
            </a:r>
            <a:r>
              <a:rPr lang="en-US" dirty="0" err="1" smtClean="0"/>
              <a:t>largescale</a:t>
            </a:r>
            <a:r>
              <a:rPr lang="en-US" dirty="0" smtClean="0"/>
              <a:t> agent system where a user (human or AI) seeks information through the use of agents</a:t>
            </a:r>
          </a:p>
          <a:p>
            <a:pPr lvl="1" eaLnBrk="1" fontAlgn="auto" hangingPunct="1">
              <a:spcAft>
                <a:spcPts val="0"/>
              </a:spcAft>
              <a:buFont typeface="Arial" pitchFamily="34" charset="0"/>
              <a:buChar char="–"/>
              <a:defRPr/>
            </a:pPr>
            <a:r>
              <a:rPr lang="en-US" dirty="0" smtClean="0"/>
              <a:t>agents know where to go to get the information</a:t>
            </a:r>
          </a:p>
          <a:p>
            <a:pPr lvl="2" eaLnBrk="1" fontAlgn="auto" hangingPunct="1">
              <a:spcAft>
                <a:spcPts val="0"/>
              </a:spcAft>
              <a:defRPr/>
            </a:pPr>
            <a:r>
              <a:rPr lang="en-US" dirty="0" smtClean="0"/>
              <a:t>beyond the agents we introduced earlier in the semester, these agents need to be able to interpret and understand the information provided</a:t>
            </a:r>
          </a:p>
          <a:p>
            <a:pPr lvl="1" eaLnBrk="1" fontAlgn="auto" hangingPunct="1">
              <a:spcAft>
                <a:spcPts val="0"/>
              </a:spcAft>
              <a:buFont typeface="Arial" pitchFamily="34" charset="0"/>
              <a:buChar char="–"/>
              <a:defRPr/>
            </a:pPr>
            <a:r>
              <a:rPr lang="en-US" dirty="0" smtClean="0"/>
              <a:t>this may include translating information from one “form” to another</a:t>
            </a:r>
          </a:p>
          <a:p>
            <a:pPr lvl="2" eaLnBrk="1" fontAlgn="auto" hangingPunct="1">
              <a:spcAft>
                <a:spcPts val="0"/>
              </a:spcAft>
              <a:buFont typeface="Arial" pitchFamily="34" charset="0"/>
              <a:buChar char="•"/>
              <a:defRPr/>
            </a:pPr>
            <a:r>
              <a:rPr lang="en-US" dirty="0" smtClean="0"/>
              <a:t>representation, language, domain, context</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304800"/>
            <a:ext cx="8229600" cy="1143000"/>
          </a:xfrm>
        </p:spPr>
        <p:txBody>
          <a:bodyPr/>
          <a:lstStyle/>
          <a:p>
            <a:pPr eaLnBrk="1" hangingPunct="1"/>
            <a:r>
              <a:rPr lang="en-US" altLang="en-US" smtClean="0"/>
              <a:t>Example</a:t>
            </a:r>
          </a:p>
        </p:txBody>
      </p:sp>
      <p:sp>
        <p:nvSpPr>
          <p:cNvPr id="3" name="Content Placeholder 2"/>
          <p:cNvSpPr>
            <a:spLocks noGrp="1"/>
          </p:cNvSpPr>
          <p:nvPr>
            <p:ph idx="1"/>
          </p:nvPr>
        </p:nvSpPr>
        <p:spPr>
          <a:xfrm>
            <a:off x="228600" y="457200"/>
            <a:ext cx="8686800" cy="6400800"/>
          </a:xfrm>
        </p:spPr>
        <p:txBody>
          <a:bodyPr rtlCol="0">
            <a:normAutofit fontScale="92500" lnSpcReduction="10000"/>
          </a:bodyPr>
          <a:lstStyle/>
          <a:p>
            <a:pPr eaLnBrk="1" fontAlgn="auto" hangingPunct="1">
              <a:spcAft>
                <a:spcPts val="0"/>
              </a:spcAft>
              <a:buFont typeface="Arial" pitchFamily="34" charset="0"/>
              <a:buChar char="•"/>
              <a:defRPr/>
            </a:pPr>
            <a:r>
              <a:rPr lang="en-US" dirty="0" smtClean="0"/>
              <a:t>I want to schedule a meeting between myself, a student, another professor, and a software engineer from company X</a:t>
            </a:r>
          </a:p>
          <a:p>
            <a:pPr lvl="1" eaLnBrk="1" fontAlgn="auto" hangingPunct="1">
              <a:spcAft>
                <a:spcPts val="0"/>
              </a:spcAft>
              <a:buFont typeface="Arial" pitchFamily="34" charset="0"/>
              <a:buChar char="–"/>
              <a:defRPr/>
            </a:pPr>
            <a:r>
              <a:rPr lang="en-US" dirty="0" smtClean="0"/>
              <a:t>I invoke my software agent to do this for me</a:t>
            </a:r>
          </a:p>
          <a:p>
            <a:pPr lvl="1" eaLnBrk="1" fontAlgn="auto" hangingPunct="1">
              <a:spcAft>
                <a:spcPts val="0"/>
              </a:spcAft>
              <a:buFont typeface="Arial" pitchFamily="34" charset="0"/>
              <a:buChar char="–"/>
              <a:defRPr/>
            </a:pPr>
            <a:r>
              <a:rPr lang="en-US" dirty="0" smtClean="0"/>
              <a:t>the agent must identify, using resources on the web, how to find each person’s schedule</a:t>
            </a:r>
          </a:p>
          <a:p>
            <a:pPr lvl="2" eaLnBrk="1" fontAlgn="auto" hangingPunct="1">
              <a:spcAft>
                <a:spcPts val="0"/>
              </a:spcAft>
              <a:buFont typeface="Arial" pitchFamily="34" charset="0"/>
              <a:buChar char="•"/>
              <a:defRPr/>
            </a:pPr>
            <a:r>
              <a:rPr lang="en-US" dirty="0" smtClean="0"/>
              <a:t>my schedule and the other professor’s schedule are on our web sites</a:t>
            </a:r>
          </a:p>
          <a:p>
            <a:pPr lvl="2" eaLnBrk="1" fontAlgn="auto" hangingPunct="1">
              <a:spcAft>
                <a:spcPts val="0"/>
              </a:spcAft>
              <a:buFont typeface="Arial" pitchFamily="34" charset="0"/>
              <a:buChar char="•"/>
              <a:defRPr/>
            </a:pPr>
            <a:r>
              <a:rPr lang="en-US" dirty="0" smtClean="0"/>
              <a:t>my web site lists times when I have classes so the agent must interpret this to determine free times</a:t>
            </a:r>
          </a:p>
          <a:p>
            <a:pPr lvl="2" eaLnBrk="1" fontAlgn="auto" hangingPunct="1">
              <a:spcAft>
                <a:spcPts val="0"/>
              </a:spcAft>
              <a:buFont typeface="Arial" pitchFamily="34" charset="0"/>
              <a:buChar char="•"/>
              <a:defRPr/>
            </a:pPr>
            <a:r>
              <a:rPr lang="en-US" dirty="0" smtClean="0"/>
              <a:t>the other professor lists only times he is available but lists times in military time, they must be converted</a:t>
            </a:r>
          </a:p>
          <a:p>
            <a:pPr lvl="2" eaLnBrk="1" fontAlgn="auto" hangingPunct="1">
              <a:spcAft>
                <a:spcPts val="0"/>
              </a:spcAft>
              <a:buFont typeface="Arial" pitchFamily="34" charset="0"/>
              <a:buChar char="•"/>
              <a:defRPr/>
            </a:pPr>
            <a:r>
              <a:rPr lang="en-US" dirty="0" smtClean="0"/>
              <a:t>the student’s schedule can be obtained by looking at his/her course schedule</a:t>
            </a:r>
          </a:p>
          <a:p>
            <a:pPr lvl="2" eaLnBrk="1" fontAlgn="auto" hangingPunct="1">
              <a:spcAft>
                <a:spcPts val="0"/>
              </a:spcAft>
              <a:buFont typeface="Arial" pitchFamily="34" charset="0"/>
              <a:buChar char="•"/>
              <a:defRPr/>
            </a:pPr>
            <a:r>
              <a:rPr lang="en-US" dirty="0" smtClean="0"/>
              <a:t>the software engineer does not have a posted schedule, but publishes his schedule through Outlook’s calendar, and so the agent must query the Outlook portal for the information</a:t>
            </a:r>
          </a:p>
          <a:p>
            <a:pPr lvl="2"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304800"/>
            <a:ext cx="8229600" cy="1143000"/>
          </a:xfrm>
        </p:spPr>
        <p:txBody>
          <a:bodyPr/>
          <a:lstStyle/>
          <a:p>
            <a:pPr eaLnBrk="1" hangingPunct="1"/>
            <a:r>
              <a:rPr lang="en-US" altLang="en-US" smtClean="0"/>
              <a:t>Continued</a:t>
            </a:r>
          </a:p>
        </p:txBody>
      </p:sp>
      <p:sp>
        <p:nvSpPr>
          <p:cNvPr id="3" name="Content Placeholder 2"/>
          <p:cNvSpPr>
            <a:spLocks noGrp="1"/>
          </p:cNvSpPr>
          <p:nvPr>
            <p:ph idx="1"/>
          </p:nvPr>
        </p:nvSpPr>
        <p:spPr>
          <a:xfrm>
            <a:off x="304800" y="685800"/>
            <a:ext cx="8610600" cy="6172200"/>
          </a:xfrm>
        </p:spPr>
        <p:txBody>
          <a:bodyPr rtlCol="0">
            <a:normAutofit fontScale="85000" lnSpcReduction="20000"/>
          </a:bodyPr>
          <a:lstStyle/>
          <a:p>
            <a:pPr eaLnBrk="1" fontAlgn="auto" hangingPunct="1">
              <a:spcAft>
                <a:spcPts val="0"/>
              </a:spcAft>
              <a:buFont typeface="Arial" pitchFamily="34" charset="0"/>
              <a:buChar char="•"/>
              <a:defRPr/>
            </a:pPr>
            <a:r>
              <a:rPr lang="en-US" dirty="0" smtClean="0"/>
              <a:t>My scheduling agent does not actually perform all of these tasks, it assigns the tasks to information retrieval agents</a:t>
            </a:r>
          </a:p>
          <a:p>
            <a:pPr lvl="1" eaLnBrk="1" fontAlgn="auto" hangingPunct="1">
              <a:spcAft>
                <a:spcPts val="0"/>
              </a:spcAft>
              <a:buFont typeface="Arial" pitchFamily="34" charset="0"/>
              <a:buChar char="–"/>
              <a:defRPr/>
            </a:pPr>
            <a:r>
              <a:rPr lang="en-US" dirty="0" smtClean="0"/>
              <a:t>obtain and interpret information from the web directly, handled by an agent who knows how to find relevant web pages, analyze them and return the results</a:t>
            </a:r>
          </a:p>
          <a:p>
            <a:pPr lvl="1" eaLnBrk="1" fontAlgn="auto" hangingPunct="1">
              <a:spcAft>
                <a:spcPts val="0"/>
              </a:spcAft>
              <a:buFont typeface="Arial" pitchFamily="34" charset="0"/>
              <a:buChar char="–"/>
              <a:defRPr/>
            </a:pPr>
            <a:r>
              <a:rPr lang="en-US" dirty="0" smtClean="0"/>
              <a:t>another agent will know how to communicate with Outlook and another with Norse Express</a:t>
            </a:r>
          </a:p>
          <a:p>
            <a:pPr eaLnBrk="1" fontAlgn="auto" hangingPunct="1">
              <a:spcAft>
                <a:spcPts val="0"/>
              </a:spcAft>
              <a:buFont typeface="Arial" pitchFamily="34" charset="0"/>
              <a:buChar char="•"/>
              <a:defRPr/>
            </a:pPr>
            <a:r>
              <a:rPr lang="en-US" dirty="0" smtClean="0"/>
              <a:t>Now that the information has been gathered</a:t>
            </a:r>
          </a:p>
          <a:p>
            <a:pPr lvl="1" eaLnBrk="1" fontAlgn="auto" hangingPunct="1">
              <a:spcAft>
                <a:spcPts val="0"/>
              </a:spcAft>
              <a:buFont typeface="Arial" pitchFamily="34" charset="0"/>
              <a:buChar char="–"/>
              <a:defRPr/>
            </a:pPr>
            <a:r>
              <a:rPr lang="en-US" dirty="0" smtClean="0"/>
              <a:t>my agent accumulates the information by obtaining just the free times for each person and hands that data to a scheduling agent</a:t>
            </a:r>
          </a:p>
          <a:p>
            <a:pPr lvl="1" eaLnBrk="1" fontAlgn="auto" hangingPunct="1">
              <a:spcAft>
                <a:spcPts val="0"/>
              </a:spcAft>
              <a:buFont typeface="Arial" pitchFamily="34" charset="0"/>
              <a:buChar char="–"/>
              <a:defRPr/>
            </a:pPr>
            <a:r>
              <a:rPr lang="en-US" dirty="0" smtClean="0"/>
              <a:t>the scheduling agent comes up with a day and time where everyone can meet</a:t>
            </a:r>
          </a:p>
          <a:p>
            <a:pPr lvl="1" eaLnBrk="1" fontAlgn="auto" hangingPunct="1">
              <a:spcAft>
                <a:spcPts val="0"/>
              </a:spcAft>
              <a:buFont typeface="Arial" pitchFamily="34" charset="0"/>
              <a:buChar char="–"/>
              <a:defRPr/>
            </a:pPr>
            <a:r>
              <a:rPr lang="en-US" dirty="0" smtClean="0"/>
              <a:t>my agent contacts another agent that schedules rooms and finds a room for that day and time</a:t>
            </a:r>
          </a:p>
          <a:p>
            <a:pPr lvl="1" eaLnBrk="1" fontAlgn="auto" hangingPunct="1">
              <a:spcAft>
                <a:spcPts val="0"/>
              </a:spcAft>
              <a:buFont typeface="Arial" pitchFamily="34" charset="0"/>
              <a:buChar char="–"/>
              <a:defRPr/>
            </a:pPr>
            <a:r>
              <a:rPr lang="en-US" dirty="0" smtClean="0"/>
              <a:t>my agent then communicates the result to me directly, and to an email agent who disseminates the results to the other people</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76200"/>
            <a:ext cx="8229600" cy="1143000"/>
          </a:xfrm>
          <a:prstGeom prst="rect">
            <a:avLst/>
          </a:prstGeom>
        </p:spPr>
        <p:txBody>
          <a:bodyPr/>
          <a:lstStyle/>
          <a:p>
            <a:pPr algn="ctr" fontAlgn="auto">
              <a:spcAft>
                <a:spcPts val="0"/>
              </a:spcAft>
              <a:defRPr/>
            </a:pPr>
            <a:r>
              <a:rPr lang="en-US" sz="4400" dirty="0">
                <a:latin typeface="Times New Roman" pitchFamily="18" charset="0"/>
                <a:ea typeface="+mj-ea"/>
                <a:cs typeface="+mj-cs"/>
              </a:rPr>
              <a:t>NLG, Machine Translation</a:t>
            </a:r>
          </a:p>
        </p:txBody>
      </p:sp>
      <p:sp>
        <p:nvSpPr>
          <p:cNvPr id="53251" name="Rectangle 3"/>
          <p:cNvSpPr txBox="1">
            <a:spLocks noChangeArrowheads="1"/>
          </p:cNvSpPr>
          <p:nvPr/>
        </p:nvSpPr>
        <p:spPr bwMode="auto">
          <a:xfrm>
            <a:off x="304800" y="609600"/>
            <a:ext cx="85344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lnSpc>
                <a:spcPct val="90000"/>
              </a:lnSpc>
            </a:pPr>
            <a:r>
              <a:rPr lang="en-US" altLang="en-US" sz="2800"/>
              <a:t>NLG:  given a concept to relate, translate it into a legal statement</a:t>
            </a:r>
          </a:p>
          <a:p>
            <a:pPr lvl="1" eaLnBrk="1" hangingPunct="1">
              <a:lnSpc>
                <a:spcPct val="90000"/>
              </a:lnSpc>
            </a:pPr>
            <a:r>
              <a:rPr lang="en-US" altLang="en-US" sz="2400"/>
              <a:t>like NLU, a mapping process, but this time in reverse</a:t>
            </a:r>
          </a:p>
          <a:p>
            <a:pPr lvl="2" eaLnBrk="1" hangingPunct="1">
              <a:lnSpc>
                <a:spcPct val="90000"/>
              </a:lnSpc>
            </a:pPr>
            <a:r>
              <a:rPr lang="en-US" altLang="en-US" sz="2200"/>
              <a:t>much more straight forward than NLU because ambiguity is not present</a:t>
            </a:r>
          </a:p>
          <a:p>
            <a:pPr lvl="2" eaLnBrk="1" hangingPunct="1">
              <a:lnSpc>
                <a:spcPct val="90000"/>
              </a:lnSpc>
            </a:pPr>
            <a:r>
              <a:rPr lang="en-US" altLang="en-US" sz="2200"/>
              <a:t>but there are many ways to say something, a good NLG will know its audience and select the proper words through register (audience context)</a:t>
            </a:r>
          </a:p>
          <a:p>
            <a:pPr lvl="2" eaLnBrk="1" hangingPunct="1">
              <a:lnSpc>
                <a:spcPct val="90000"/>
              </a:lnSpc>
            </a:pPr>
            <a:r>
              <a:rPr lang="en-US" altLang="en-US" sz="2200"/>
              <a:t>a sophisticated NLG will use reference and possibly even parts of speech</a:t>
            </a:r>
          </a:p>
          <a:p>
            <a:pPr eaLnBrk="1" hangingPunct="1">
              <a:lnSpc>
                <a:spcPct val="90000"/>
              </a:lnSpc>
            </a:pPr>
            <a:r>
              <a:rPr lang="en-US" altLang="en-US" sz="2800"/>
              <a:t>Machine Translation:</a:t>
            </a:r>
          </a:p>
          <a:p>
            <a:pPr lvl="1" eaLnBrk="1" hangingPunct="1">
              <a:lnSpc>
                <a:spcPct val="90000"/>
              </a:lnSpc>
            </a:pPr>
            <a:r>
              <a:rPr lang="en-US" altLang="en-US" sz="2400"/>
              <a:t>this is perhaps the hardest problem in NLP becomes it must combine NLU and NLG</a:t>
            </a:r>
          </a:p>
          <a:p>
            <a:pPr lvl="1" eaLnBrk="1" hangingPunct="1">
              <a:lnSpc>
                <a:spcPct val="90000"/>
              </a:lnSpc>
            </a:pPr>
            <a:r>
              <a:rPr lang="en-US" altLang="en-US" sz="2400"/>
              <a:t>simple word-to-word translation is insufficient</a:t>
            </a:r>
          </a:p>
          <a:p>
            <a:pPr lvl="1" eaLnBrk="1" hangingPunct="1">
              <a:lnSpc>
                <a:spcPct val="90000"/>
              </a:lnSpc>
            </a:pPr>
            <a:r>
              <a:rPr lang="en-US" altLang="en-US" sz="2400"/>
              <a:t>meaning, references, idioms, etc must all be taken care of</a:t>
            </a:r>
          </a:p>
          <a:p>
            <a:pPr lvl="1" eaLnBrk="1" hangingPunct="1">
              <a:lnSpc>
                <a:spcPct val="90000"/>
              </a:lnSpc>
            </a:pPr>
            <a:r>
              <a:rPr lang="en-US" altLang="en-US" sz="2400"/>
              <a:t>current MT systems are highly inaccurate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rtlCol="0">
            <a:normAutofit fontScale="90000"/>
          </a:bodyPr>
          <a:lstStyle/>
          <a:p>
            <a:pPr eaLnBrk="1" fontAlgn="auto" hangingPunct="1">
              <a:spcAft>
                <a:spcPts val="0"/>
              </a:spcAft>
              <a:defRPr/>
            </a:pPr>
            <a:r>
              <a:rPr lang="en-US" dirty="0" smtClean="0"/>
              <a:t>What Is Needed to Solve the Problem</a:t>
            </a:r>
            <a:endParaRPr lang="en-US" dirty="0"/>
          </a:p>
        </p:txBody>
      </p:sp>
      <p:sp>
        <p:nvSpPr>
          <p:cNvPr id="3" name="Content Placeholder 2"/>
          <p:cNvSpPr>
            <a:spLocks noGrp="1"/>
          </p:cNvSpPr>
          <p:nvPr>
            <p:ph idx="1"/>
          </p:nvPr>
        </p:nvSpPr>
        <p:spPr>
          <a:xfrm>
            <a:off x="304800" y="685800"/>
            <a:ext cx="8534400" cy="6172200"/>
          </a:xfrm>
        </p:spPr>
        <p:txBody>
          <a:bodyPr rtlCol="0">
            <a:normAutofit fontScale="85000" lnSpcReduction="10000"/>
          </a:bodyPr>
          <a:lstStyle/>
          <a:p>
            <a:pPr eaLnBrk="1" fontAlgn="auto" hangingPunct="1">
              <a:spcAft>
                <a:spcPts val="0"/>
              </a:spcAft>
              <a:buFont typeface="Arial" pitchFamily="34" charset="0"/>
              <a:buChar char="•"/>
              <a:defRPr/>
            </a:pPr>
            <a:r>
              <a:rPr lang="en-US" dirty="0" smtClean="0"/>
              <a:t>Since language is (so far) only used between humans, language use can take advantage of the large amounts of knowledge that any person might have</a:t>
            </a:r>
          </a:p>
          <a:p>
            <a:pPr lvl="1" eaLnBrk="1" fontAlgn="auto" hangingPunct="1">
              <a:spcAft>
                <a:spcPts val="0"/>
              </a:spcAft>
              <a:buFont typeface="Arial" pitchFamily="34" charset="0"/>
              <a:buChar char="–"/>
              <a:defRPr/>
            </a:pPr>
            <a:r>
              <a:rPr lang="en-US" dirty="0" smtClean="0"/>
              <a:t>thus, to solve NLU, we need access to a great deal and large variety of knowledge</a:t>
            </a:r>
          </a:p>
          <a:p>
            <a:pPr eaLnBrk="1" fontAlgn="auto" hangingPunct="1">
              <a:spcAft>
                <a:spcPts val="0"/>
              </a:spcAft>
              <a:buFont typeface="Arial" pitchFamily="34" charset="0"/>
              <a:buChar char="•"/>
              <a:defRPr/>
            </a:pPr>
            <a:r>
              <a:rPr lang="en-US" dirty="0" smtClean="0"/>
              <a:t>Language understanding includes recognizing many forms of patterns</a:t>
            </a:r>
          </a:p>
          <a:p>
            <a:pPr lvl="1" eaLnBrk="1" fontAlgn="auto" hangingPunct="1">
              <a:spcAft>
                <a:spcPts val="0"/>
              </a:spcAft>
              <a:buFont typeface="Arial" pitchFamily="34" charset="0"/>
              <a:buChar char="–"/>
              <a:defRPr/>
            </a:pPr>
            <a:r>
              <a:rPr lang="en-US" dirty="0" smtClean="0"/>
              <a:t>combining phonetic units into words</a:t>
            </a:r>
          </a:p>
          <a:p>
            <a:pPr lvl="1" eaLnBrk="1" fontAlgn="auto" hangingPunct="1">
              <a:spcAft>
                <a:spcPts val="0"/>
              </a:spcAft>
              <a:buFont typeface="Arial" pitchFamily="34" charset="0"/>
              <a:buChar char="–"/>
              <a:defRPr/>
            </a:pPr>
            <a:r>
              <a:rPr lang="en-US" dirty="0" smtClean="0"/>
              <a:t>identifying grammatical categories for words</a:t>
            </a:r>
          </a:p>
          <a:p>
            <a:pPr lvl="1" eaLnBrk="1" fontAlgn="auto" hangingPunct="1">
              <a:spcAft>
                <a:spcPts val="0"/>
              </a:spcAft>
              <a:buFont typeface="Arial" pitchFamily="34" charset="0"/>
              <a:buChar char="–"/>
              <a:defRPr/>
            </a:pPr>
            <a:r>
              <a:rPr lang="en-US" dirty="0" smtClean="0"/>
              <a:t>identifying proper meanings for words</a:t>
            </a:r>
          </a:p>
          <a:p>
            <a:pPr lvl="1" eaLnBrk="1" fontAlgn="auto" hangingPunct="1">
              <a:spcAft>
                <a:spcPts val="0"/>
              </a:spcAft>
              <a:buFont typeface="Arial" pitchFamily="34" charset="0"/>
              <a:buChar char="–"/>
              <a:defRPr/>
            </a:pPr>
            <a:r>
              <a:rPr lang="en-US" dirty="0" smtClean="0"/>
              <a:t>identifying references from previous messages</a:t>
            </a:r>
          </a:p>
          <a:p>
            <a:pPr eaLnBrk="1" fontAlgn="auto" hangingPunct="1">
              <a:spcAft>
                <a:spcPts val="0"/>
              </a:spcAft>
              <a:buFont typeface="Arial" pitchFamily="34" charset="0"/>
              <a:buChar char="•"/>
              <a:defRPr/>
            </a:pPr>
            <a:r>
              <a:rPr lang="en-US" dirty="0" smtClean="0"/>
              <a:t>Language use implies intention</a:t>
            </a:r>
          </a:p>
          <a:p>
            <a:pPr lvl="1" eaLnBrk="1" fontAlgn="auto" hangingPunct="1">
              <a:spcAft>
                <a:spcPts val="0"/>
              </a:spcAft>
              <a:buFont typeface="Arial" pitchFamily="34" charset="0"/>
              <a:buChar char="–"/>
              <a:defRPr/>
            </a:pPr>
            <a:r>
              <a:rPr lang="en-US" dirty="0" smtClean="0"/>
              <a:t>we have to also be able to identify the message’s context and often, communication is intention based</a:t>
            </a:r>
          </a:p>
          <a:p>
            <a:pPr lvl="2" eaLnBrk="1" fontAlgn="auto" hangingPunct="1">
              <a:spcAft>
                <a:spcPts val="0"/>
              </a:spcAft>
              <a:buFont typeface="Arial" pitchFamily="34" charset="0"/>
              <a:buChar char="•"/>
              <a:defRPr/>
            </a:pPr>
            <a:r>
              <a:rPr lang="en-US" dirty="0" smtClean="0"/>
              <a:t>“do you know what time it is?” should not be answered with yes or no</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1371600"/>
            <a:ext cx="3124200" cy="1143000"/>
          </a:xfrm>
        </p:spPr>
        <p:txBody>
          <a:bodyPr/>
          <a:lstStyle/>
          <a:p>
            <a:pPr eaLnBrk="1" hangingPunct="1"/>
            <a:r>
              <a:rPr lang="en-US" altLang="en-US" dirty="0" smtClean="0"/>
              <a:t>SR/NLU Through Mapping</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450" y="19050"/>
            <a:ext cx="5791200" cy="6805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673100" y="-152400"/>
            <a:ext cx="7808913" cy="1146175"/>
          </a:xfrm>
        </p:spPr>
        <p:txBody>
          <a:bodyPr/>
          <a:lstStyle/>
          <a:p>
            <a:pPr eaLnBrk="1">
              <a:tabLst>
                <a:tab pos="655638" algn="l"/>
                <a:tab pos="1312863" algn="l"/>
                <a:tab pos="1968500" algn="l"/>
                <a:tab pos="2625725" algn="l"/>
                <a:tab pos="3282950" algn="l"/>
                <a:tab pos="3938588" algn="l"/>
                <a:tab pos="4595813" algn="l"/>
                <a:tab pos="5253038" algn="l"/>
                <a:tab pos="5908675" algn="l"/>
                <a:tab pos="6565900" algn="l"/>
                <a:tab pos="7223125" algn="l"/>
              </a:tabLst>
            </a:pPr>
            <a:r>
              <a:rPr lang="en-GB" altLang="en-US" smtClean="0"/>
              <a:t>Speech Production</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781050"/>
            <a:ext cx="5391150" cy="4070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584575"/>
            <a:ext cx="5640388" cy="3152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6825" y="1182688"/>
            <a:ext cx="5299075" cy="4051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171"/>
                                        </p:tgtEl>
                                        <p:attrNameLst>
                                          <p:attrName>style.visibility</p:attrName>
                                        </p:attrNameLst>
                                      </p:cBhvr>
                                      <p:to>
                                        <p:strVal val="visible"/>
                                      </p:to>
                                    </p:set>
                                  </p:childTnLst>
                                  <p:subTnLst>
                                    <p:set>
                                      <p:cBhvr override="childStyle">
                                        <p:cTn dur="1" fill="hold" display="0" masterRel="nextClick" afterEffect="1"/>
                                        <p:tgtEl>
                                          <p:spTgt spid="7171"/>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838200" y="-152400"/>
            <a:ext cx="7808913" cy="1063625"/>
          </a:xfrm>
        </p:spPr>
        <p:txBody>
          <a:bodyPr/>
          <a:lstStyle/>
          <a:p>
            <a:pPr eaLnBrk="1">
              <a:tabLst>
                <a:tab pos="655638" algn="l"/>
                <a:tab pos="1312863" algn="l"/>
                <a:tab pos="1968500" algn="l"/>
                <a:tab pos="2625725" algn="l"/>
                <a:tab pos="3282950" algn="l"/>
                <a:tab pos="3938588" algn="l"/>
                <a:tab pos="4595813" algn="l"/>
                <a:tab pos="5253038" algn="l"/>
                <a:tab pos="5908675" algn="l"/>
                <a:tab pos="6565900" algn="l"/>
                <a:tab pos="7223125" algn="l"/>
              </a:tabLst>
            </a:pPr>
            <a:r>
              <a:rPr lang="en-GB" altLang="en-US" smtClean="0"/>
              <a:t>Speech Visualization</a:t>
            </a:r>
          </a:p>
        </p:txBody>
      </p:sp>
      <p:sp>
        <p:nvSpPr>
          <p:cNvPr id="2" name="TextBox 1"/>
          <p:cNvSpPr txBox="1"/>
          <p:nvPr/>
        </p:nvSpPr>
        <p:spPr>
          <a:xfrm>
            <a:off x="133350" y="4681538"/>
            <a:ext cx="9007475" cy="1662112"/>
          </a:xfrm>
          <a:prstGeom prst="rect">
            <a:avLst/>
          </a:prstGeom>
          <a:noFill/>
        </p:spPr>
        <p:txBody>
          <a:bodyPr wrap="none">
            <a:spAutoFit/>
          </a:bodyPr>
          <a:lstStyle/>
          <a:p>
            <a:pPr marL="285750" indent="-285750">
              <a:buFont typeface="Arial" panose="020B0604020202020204" pitchFamily="34"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altLang="en-US" sz="2800" dirty="0">
                <a:latin typeface="Times New Roman" panose="02020603050405020304" pitchFamily="18" charset="0"/>
                <a:cs typeface="Times New Roman" panose="02020603050405020304" pitchFamily="18" charset="0"/>
              </a:rPr>
              <a:t>Cepstral features represent the frequency of the frequencies</a:t>
            </a:r>
          </a:p>
          <a:p>
            <a:pPr marL="285750" indent="-285750">
              <a:buFont typeface="Arial" panose="020B0604020202020204" pitchFamily="34"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altLang="en-US" sz="2800" dirty="0">
                <a:latin typeface="Times New Roman" panose="02020603050405020304" pitchFamily="18" charset="0"/>
                <a:cs typeface="Times New Roman" panose="02020603050405020304" pitchFamily="18" charset="0"/>
              </a:rPr>
              <a:t>Mel-frequency cepstral coefficients (MFCC) are the most </a:t>
            </a:r>
          </a:p>
          <a:p>
            <a:pPr>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altLang="en-US" sz="2800" dirty="0">
                <a:latin typeface="Times New Roman" panose="02020603050405020304" pitchFamily="18" charset="0"/>
                <a:cs typeface="Times New Roman" panose="02020603050405020304" pitchFamily="18" charset="0"/>
              </a:rPr>
              <a:t>    common variety</a:t>
            </a:r>
          </a:p>
          <a:p>
            <a:pPr>
              <a:defRPr/>
            </a:pPr>
            <a:endParaRPr lang="en-US" dirty="0"/>
          </a:p>
        </p:txBody>
      </p:sp>
      <p:pic>
        <p:nvPicPr>
          <p:cNvPr id="102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25" y="1457325"/>
            <a:ext cx="440055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1447800"/>
            <a:ext cx="4300538"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5389</TotalTime>
  <Words>5195</Words>
  <Application>Microsoft Office PowerPoint</Application>
  <PresentationFormat>On-screen Show (4:3)</PresentationFormat>
  <Paragraphs>495</Paragraphs>
  <Slides>59</Slides>
  <Notes>6</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Understanding Language</vt:lpstr>
      <vt:lpstr>SR Problems</vt:lpstr>
      <vt:lpstr>NLU Problems</vt:lpstr>
      <vt:lpstr>Fun Headlines</vt:lpstr>
      <vt:lpstr>Ways to Not Solve This Problem</vt:lpstr>
      <vt:lpstr>What Is Needed to Solve the Problem</vt:lpstr>
      <vt:lpstr>SR/NLU Through Mapping</vt:lpstr>
      <vt:lpstr>Speech Production</vt:lpstr>
      <vt:lpstr>Speech Visualization</vt:lpstr>
      <vt:lpstr>Radio Rex</vt:lpstr>
      <vt:lpstr>ARPA SR Research</vt:lpstr>
      <vt:lpstr>Hearsay-II</vt:lpstr>
      <vt:lpstr>HARPY</vt:lpstr>
      <vt:lpstr>ARPA and Beyond</vt:lpstr>
      <vt:lpstr>Modern Statistical ASR</vt:lpstr>
      <vt:lpstr>Bi-Grams and N-Grams</vt:lpstr>
      <vt:lpstr>HMMs and Codebooks</vt:lpstr>
      <vt:lpstr>The NLU Process</vt:lpstr>
      <vt:lpstr>Restricted Domains</vt:lpstr>
      <vt:lpstr>Morphology</vt:lpstr>
      <vt:lpstr>Syntactic Analysis</vt:lpstr>
      <vt:lpstr>Parse Tree Example</vt:lpstr>
      <vt:lpstr>Parsing by Dynamic Programming</vt:lpstr>
      <vt:lpstr>Parsing by TNs</vt:lpstr>
      <vt:lpstr>Example Grammar and RTN</vt:lpstr>
      <vt:lpstr>Parsing Output</vt:lpstr>
      <vt:lpstr>Ambiguity</vt:lpstr>
      <vt:lpstr>Augmented Transition Networks</vt:lpstr>
      <vt:lpstr>ATN “Dictionary” Entries</vt:lpstr>
      <vt:lpstr>Semantic Analysis</vt:lpstr>
      <vt:lpstr>Continued</vt:lpstr>
      <vt:lpstr>Semantic Grammars</vt:lpstr>
      <vt:lpstr>Semantic Markers</vt:lpstr>
      <vt:lpstr>Case Grammars</vt:lpstr>
      <vt:lpstr>Case Grammar Roles</vt:lpstr>
      <vt:lpstr>PowerPoint Presentation</vt:lpstr>
      <vt:lpstr>PowerPoint Presentation</vt:lpstr>
      <vt:lpstr>To Generate an SQL Query</vt:lpstr>
      <vt:lpstr>Discourse Processing</vt:lpstr>
      <vt:lpstr>Handling References</vt:lpstr>
      <vt:lpstr>Pragmatics</vt:lpstr>
      <vt:lpstr>Stochastic Approaches</vt:lpstr>
      <vt:lpstr>Markov Model Approach</vt:lpstr>
      <vt:lpstr>Other Learning Methods for POS</vt:lpstr>
      <vt:lpstr>Probabilistic Grammars</vt:lpstr>
      <vt:lpstr>Features for Word Sense Disambiguation</vt:lpstr>
      <vt:lpstr>PowerPoint Presentation</vt:lpstr>
      <vt:lpstr>PowerPoint Presentation</vt:lpstr>
      <vt:lpstr>Information Retrieval</vt:lpstr>
      <vt:lpstr>Template Based Information Extraction</vt:lpstr>
      <vt:lpstr>PowerPoint Presentation</vt:lpstr>
      <vt:lpstr>PowerPoint Presentation</vt:lpstr>
      <vt:lpstr>PowerPoint Presentation</vt:lpstr>
      <vt:lpstr>PowerPoint Presentation</vt:lpstr>
      <vt:lpstr>PowerPoint Presentation</vt:lpstr>
      <vt:lpstr>Semantic Web</vt:lpstr>
      <vt:lpstr>Example</vt:lpstr>
      <vt:lpstr>Continued</vt:lpstr>
      <vt:lpstr>PowerPoint Presentation</vt:lpstr>
    </vt:vector>
  </TitlesOfParts>
  <Company>Northern Kentucky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Language</dc:title>
  <dc:creator>foxr</dc:creator>
  <cp:lastModifiedBy>Administrator</cp:lastModifiedBy>
  <cp:revision>144</cp:revision>
  <dcterms:created xsi:type="dcterms:W3CDTF">2009-02-02T14:38:36Z</dcterms:created>
  <dcterms:modified xsi:type="dcterms:W3CDTF">2015-11-13T16:38:33Z</dcterms:modified>
</cp:coreProperties>
</file>