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71" r:id="rId5"/>
    <p:sldId id="272" r:id="rId6"/>
    <p:sldId id="258" r:id="rId7"/>
    <p:sldId id="259" r:id="rId8"/>
    <p:sldId id="260" r:id="rId9"/>
    <p:sldId id="261" r:id="rId10"/>
    <p:sldId id="262" r:id="rId11"/>
    <p:sldId id="263" r:id="rId12"/>
    <p:sldId id="264" r:id="rId13"/>
    <p:sldId id="265" r:id="rId14"/>
    <p:sldId id="267" r:id="rId15"/>
    <p:sldId id="273" r:id="rId16"/>
    <p:sldId id="266" r:id="rId17"/>
    <p:sldId id="274" r:id="rId18"/>
    <p:sldId id="26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90D3"/>
    <a:srgbClr val="AEC1E4"/>
    <a:srgbClr val="A4BB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0" d="100"/>
          <a:sy n="70" d="100"/>
        </p:scale>
        <p:origin x="-972" y="-5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04AF4F-1BD8-4E43-A516-1C31B91FD0F0}" type="datetimeFigureOut">
              <a:rPr lang="en-US" smtClean="0"/>
              <a:pPr/>
              <a:t>Wed 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C0869-86A6-44CC-8526-C5BEE1C7539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04AF4F-1BD8-4E43-A516-1C31B91FD0F0}" type="datetimeFigureOut">
              <a:rPr lang="en-US" smtClean="0"/>
              <a:pPr/>
              <a:t>Wed 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C0869-86A6-44CC-8526-C5BEE1C753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04AF4F-1BD8-4E43-A516-1C31B91FD0F0}" type="datetimeFigureOut">
              <a:rPr lang="en-US" smtClean="0"/>
              <a:pPr/>
              <a:t>Wed 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C0869-86A6-44CC-8526-C5BEE1C753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04AF4F-1BD8-4E43-A516-1C31B91FD0F0}" type="datetimeFigureOut">
              <a:rPr lang="en-US" smtClean="0"/>
              <a:pPr/>
              <a:t>Wed 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C0869-86A6-44CC-8526-C5BEE1C753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04AF4F-1BD8-4E43-A516-1C31B91FD0F0}" type="datetimeFigureOut">
              <a:rPr lang="en-US" smtClean="0"/>
              <a:pPr/>
              <a:t>Wed 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C0869-86A6-44CC-8526-C5BEE1C7539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04AF4F-1BD8-4E43-A516-1C31B91FD0F0}" type="datetimeFigureOut">
              <a:rPr lang="en-US" smtClean="0"/>
              <a:pPr/>
              <a:t>Wed 9/2/2015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C0869-86A6-44CC-8526-C5BEE1C753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04AF4F-1BD8-4E43-A516-1C31B91FD0F0}" type="datetimeFigureOut">
              <a:rPr lang="en-US" smtClean="0"/>
              <a:pPr/>
              <a:t>Wed 9/2/2015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4C0869-86A6-44CC-8526-C5BEE1C753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04AF4F-1BD8-4E43-A516-1C31B91FD0F0}" type="datetimeFigureOut">
              <a:rPr lang="en-US" smtClean="0"/>
              <a:pPr/>
              <a:t>Wed 9/2/2015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4C0869-86A6-44CC-8526-C5BEE1C753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04AF4F-1BD8-4E43-A516-1C31B91FD0F0}" type="datetimeFigureOut">
              <a:rPr lang="en-US" smtClean="0"/>
              <a:pPr/>
              <a:t>Wed 9/2/2015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4C0869-86A6-44CC-8526-C5BEE1C753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04AF4F-1BD8-4E43-A516-1C31B91FD0F0}" type="datetimeFigureOut">
              <a:rPr lang="en-US" smtClean="0"/>
              <a:pPr/>
              <a:t>Wed 9/2/2015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C0869-86A6-44CC-8526-C5BEE1C753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04AF4F-1BD8-4E43-A516-1C31B91FD0F0}" type="datetimeFigureOut">
              <a:rPr lang="en-US" smtClean="0"/>
              <a:pPr/>
              <a:t>Wed 9/2/2015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C0869-86A6-44CC-8526-C5BEE1C753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rgbClr val="6B90D3">
                <a:alpha val="66000"/>
              </a:srgbClr>
            </a:gs>
            <a:gs pos="100000">
              <a:srgbClr val="AEC1E4">
                <a:alpha val="18000"/>
              </a:srgb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defRPr>
            </a:lvl1pPr>
          </a:lstStyle>
          <a:p>
            <a:fld id="{9A04AF4F-1BD8-4E43-A516-1C31B91FD0F0}" type="datetimeFigureOut">
              <a:rPr lang="en-US" smtClean="0"/>
              <a:pPr/>
              <a:t>Wed 9/2/2015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itchFamily="18" charset="0"/>
              </a:defRPr>
            </a:lvl1pPr>
          </a:lstStyle>
          <a:p>
            <a:fld id="{5E4C0869-86A6-44CC-8526-C5BEE1C7539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Times New Roman"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1143000"/>
          </a:xfrm>
        </p:spPr>
        <p:txBody>
          <a:bodyPr/>
          <a:lstStyle/>
          <a:p>
            <a:r>
              <a:rPr lang="en-US" dirty="0" smtClean="0"/>
              <a:t>Automated Reasoning</a:t>
            </a:r>
            <a:endParaRPr lang="en-US" dirty="0"/>
          </a:p>
        </p:txBody>
      </p:sp>
      <p:sp>
        <p:nvSpPr>
          <p:cNvPr id="5" name="Content Placeholder 4"/>
          <p:cNvSpPr>
            <a:spLocks noGrp="1"/>
          </p:cNvSpPr>
          <p:nvPr>
            <p:ph idx="1"/>
          </p:nvPr>
        </p:nvSpPr>
        <p:spPr>
          <a:xfrm>
            <a:off x="304800" y="609600"/>
            <a:ext cx="8610600" cy="6248400"/>
          </a:xfrm>
        </p:spPr>
        <p:txBody>
          <a:bodyPr>
            <a:normAutofit fontScale="92500"/>
          </a:bodyPr>
          <a:lstStyle/>
          <a:p>
            <a:r>
              <a:rPr lang="en-US" dirty="0" smtClean="0"/>
              <a:t>Early AI explored how to </a:t>
            </a:r>
            <a:r>
              <a:rPr lang="en-US" dirty="0" smtClean="0"/>
              <a:t>automate </a:t>
            </a:r>
            <a:r>
              <a:rPr lang="en-US" dirty="0" smtClean="0"/>
              <a:t>several reasoning tasks	</a:t>
            </a:r>
          </a:p>
          <a:p>
            <a:pPr lvl="1"/>
            <a:r>
              <a:rPr lang="en-US" dirty="0" smtClean="0"/>
              <a:t>these were solved by what we might call </a:t>
            </a:r>
            <a:r>
              <a:rPr lang="en-US" i="1" dirty="0" smtClean="0"/>
              <a:t>weak </a:t>
            </a:r>
            <a:r>
              <a:rPr lang="en-US" dirty="0" smtClean="0"/>
              <a:t>problem solving methods</a:t>
            </a:r>
          </a:p>
          <a:p>
            <a:pPr lvl="2"/>
            <a:r>
              <a:rPr lang="en-US" dirty="0" smtClean="0"/>
              <a:t>as opposed to </a:t>
            </a:r>
            <a:r>
              <a:rPr lang="en-US" dirty="0" smtClean="0"/>
              <a:t>strong </a:t>
            </a:r>
            <a:r>
              <a:rPr lang="en-US" dirty="0" smtClean="0"/>
              <a:t>methods because they do not require a great deal of knowledge</a:t>
            </a:r>
          </a:p>
          <a:p>
            <a:pPr lvl="2"/>
            <a:r>
              <a:rPr lang="en-US" dirty="0" smtClean="0"/>
              <a:t>formal mechanism for representation and precise inference rules</a:t>
            </a:r>
          </a:p>
          <a:p>
            <a:pPr lvl="2"/>
            <a:r>
              <a:rPr lang="en-US" dirty="0" smtClean="0"/>
              <a:t>search processes but unlike the search spaces we examined in chapters 3 &amp; 4, these processes identify rule(s) to apply and on what </a:t>
            </a:r>
            <a:r>
              <a:rPr lang="en-US" dirty="0" smtClean="0"/>
              <a:t>data to apply them </a:t>
            </a:r>
            <a:r>
              <a:rPr lang="en-US" dirty="0" smtClean="0"/>
              <a:t>through a matching algorithm</a:t>
            </a:r>
          </a:p>
          <a:p>
            <a:pPr lvl="1"/>
            <a:r>
              <a:rPr lang="en-US" dirty="0" smtClean="0"/>
              <a:t>we focus on two forms of reasoning here to perform automated theorem proving in predicate calculus</a:t>
            </a:r>
          </a:p>
          <a:p>
            <a:pPr lvl="2"/>
            <a:r>
              <a:rPr lang="en-US" dirty="0" smtClean="0"/>
              <a:t>the general problem solver strategy and means-ends analysis</a:t>
            </a:r>
          </a:p>
          <a:p>
            <a:pPr lvl="2"/>
            <a:r>
              <a:rPr lang="en-US" dirty="0" smtClean="0"/>
              <a:t>resolution and </a:t>
            </a:r>
            <a:r>
              <a:rPr lang="en-US" dirty="0" smtClean="0"/>
              <a:t>unification</a:t>
            </a:r>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Resolution</a:t>
            </a:r>
            <a:endParaRPr lang="en-US" dirty="0"/>
          </a:p>
        </p:txBody>
      </p:sp>
      <p:sp>
        <p:nvSpPr>
          <p:cNvPr id="3" name="Content Placeholder 2"/>
          <p:cNvSpPr>
            <a:spLocks noGrp="1"/>
          </p:cNvSpPr>
          <p:nvPr>
            <p:ph idx="1"/>
          </p:nvPr>
        </p:nvSpPr>
        <p:spPr>
          <a:xfrm>
            <a:off x="228600" y="609600"/>
            <a:ext cx="8686800" cy="6248400"/>
          </a:xfrm>
        </p:spPr>
        <p:txBody>
          <a:bodyPr>
            <a:normAutofit fontScale="77500" lnSpcReduction="20000"/>
          </a:bodyPr>
          <a:lstStyle/>
          <a:p>
            <a:r>
              <a:rPr lang="en-US" dirty="0" smtClean="0"/>
              <a:t>When we first examined first order predicate calculus, we used our representation by applying chaining, modus </a:t>
            </a:r>
            <a:r>
              <a:rPr lang="en-US" dirty="0" smtClean="0"/>
              <a:t>ponens/</a:t>
            </a:r>
            <a:r>
              <a:rPr lang="en-US" dirty="0" err="1" smtClean="0"/>
              <a:t>tollens</a:t>
            </a:r>
            <a:r>
              <a:rPr lang="en-US" dirty="0" smtClean="0"/>
              <a:t> </a:t>
            </a:r>
            <a:r>
              <a:rPr lang="en-US" dirty="0" smtClean="0"/>
              <a:t>and unification</a:t>
            </a:r>
          </a:p>
          <a:p>
            <a:pPr lvl="1"/>
            <a:r>
              <a:rPr lang="en-US" dirty="0" smtClean="0"/>
              <a:t>another way to use predicate calculus is resolution and unification</a:t>
            </a:r>
          </a:p>
          <a:p>
            <a:r>
              <a:rPr lang="en-US" dirty="0" smtClean="0"/>
              <a:t>In resolution, introduce the negation of what you want to prove into your knowledge base</a:t>
            </a:r>
          </a:p>
          <a:p>
            <a:pPr lvl="1"/>
            <a:r>
              <a:rPr lang="en-US" dirty="0" smtClean="0"/>
              <a:t>in first order predicate calculus, everything known is true</a:t>
            </a:r>
          </a:p>
          <a:p>
            <a:pPr lvl="1"/>
            <a:r>
              <a:rPr lang="en-US" dirty="0" smtClean="0"/>
              <a:t>you have assumed the new piece of knowledge is true </a:t>
            </a:r>
          </a:p>
          <a:p>
            <a:pPr lvl="1"/>
            <a:r>
              <a:rPr lang="en-US" dirty="0" smtClean="0"/>
              <a:t>now, resolve terms by combining terms together</a:t>
            </a:r>
          </a:p>
          <a:p>
            <a:pPr lvl="2"/>
            <a:r>
              <a:rPr lang="en-US" dirty="0" smtClean="0"/>
              <a:t>If you have X v Y and introduce !X, this resolves into Y (the !X and X cancel each other out)</a:t>
            </a:r>
          </a:p>
          <a:p>
            <a:pPr lvl="1"/>
            <a:r>
              <a:rPr lang="en-US" dirty="0" smtClean="0"/>
              <a:t>add unification as necessary</a:t>
            </a:r>
          </a:p>
          <a:p>
            <a:pPr lvl="1"/>
            <a:r>
              <a:rPr lang="en-US" dirty="0" smtClean="0"/>
              <a:t>continue to resolve clauses until you reach the empty clause (all terms have been canceled out)</a:t>
            </a:r>
          </a:p>
          <a:p>
            <a:pPr lvl="1"/>
            <a:r>
              <a:rPr lang="en-US" dirty="0" smtClean="0"/>
              <a:t>this is an inconsistency – you have started with true statements but end up knowing nothing is true, thus either you have something incorrect in your original knowledge base (which was all assumed to be true) or the item you just introduced as true is actually false</a:t>
            </a:r>
          </a:p>
          <a:p>
            <a:pPr lvl="1"/>
            <a:r>
              <a:rPr lang="en-US" dirty="0" smtClean="0"/>
              <a:t>if the new term is false, then its opposite must be true (if you introduced !x which we have proved is false, then x must be true)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dirty="0" smtClean="0"/>
              <a:t>Clausal Form</a:t>
            </a:r>
            <a:endParaRPr lang="en-US" dirty="0"/>
          </a:p>
        </p:txBody>
      </p:sp>
      <p:sp>
        <p:nvSpPr>
          <p:cNvPr id="3" name="Content Placeholder 2"/>
          <p:cNvSpPr>
            <a:spLocks noGrp="1"/>
          </p:cNvSpPr>
          <p:nvPr>
            <p:ph idx="1"/>
          </p:nvPr>
        </p:nvSpPr>
        <p:spPr>
          <a:xfrm>
            <a:off x="228600" y="609600"/>
            <a:ext cx="8686800" cy="6248400"/>
          </a:xfrm>
        </p:spPr>
        <p:txBody>
          <a:bodyPr>
            <a:normAutofit fontScale="77500" lnSpcReduction="20000"/>
          </a:bodyPr>
          <a:lstStyle/>
          <a:p>
            <a:r>
              <a:rPr lang="en-US" dirty="0" smtClean="0"/>
              <a:t>To use resolution, you must translate your knowledge into predicate calculus statements and then into clausal form</a:t>
            </a:r>
          </a:p>
          <a:p>
            <a:pPr lvl="1"/>
            <a:r>
              <a:rPr lang="en-US" dirty="0" smtClean="0"/>
              <a:t>eliminate </a:t>
            </a:r>
            <a:r>
              <a:rPr lang="en-US" dirty="0" smtClean="0">
                <a:sym typeface="Wingdings" pitchFamily="2" charset="2"/>
              </a:rPr>
              <a:t> by using the equivalent form</a:t>
            </a:r>
          </a:p>
          <a:p>
            <a:pPr lvl="2"/>
            <a:r>
              <a:rPr lang="en-US" dirty="0" smtClean="0">
                <a:sym typeface="Wingdings" pitchFamily="2" charset="2"/>
              </a:rPr>
              <a:t>A  B = !A v B</a:t>
            </a:r>
          </a:p>
          <a:p>
            <a:pPr lvl="1"/>
            <a:r>
              <a:rPr lang="en-US" dirty="0" smtClean="0">
                <a:sym typeface="Wingdings" pitchFamily="2" charset="2"/>
              </a:rPr>
              <a:t>reduce negation so that it appears immediately before predicates, not terms by applying </a:t>
            </a:r>
            <a:r>
              <a:rPr lang="en-US" dirty="0" err="1" smtClean="0">
                <a:sym typeface="Wingdings" pitchFamily="2" charset="2"/>
              </a:rPr>
              <a:t>DeMorgan’s</a:t>
            </a:r>
            <a:r>
              <a:rPr lang="en-US" dirty="0" smtClean="0">
                <a:sym typeface="Wingdings" pitchFamily="2" charset="2"/>
              </a:rPr>
              <a:t> Law </a:t>
            </a:r>
          </a:p>
          <a:p>
            <a:pPr lvl="2"/>
            <a:r>
              <a:rPr lang="en-US" dirty="0" smtClean="0">
                <a:sym typeface="Wingdings" pitchFamily="2" charset="2"/>
              </a:rPr>
              <a:t>for instance !(A AND B) becomes !A v !B</a:t>
            </a:r>
          </a:p>
          <a:p>
            <a:pPr lvl="2"/>
            <a:r>
              <a:rPr lang="en-US" dirty="0" smtClean="0">
                <a:sym typeface="Wingdings" pitchFamily="2" charset="2"/>
              </a:rPr>
              <a:t>apply Double Negation if needed</a:t>
            </a:r>
          </a:p>
          <a:p>
            <a:pPr lvl="2"/>
            <a:r>
              <a:rPr lang="en-US" dirty="0" smtClean="0">
                <a:sym typeface="Wingdings" pitchFamily="2" charset="2"/>
              </a:rPr>
              <a:t>move quantifiers to immediately before each term (see page 586)</a:t>
            </a:r>
          </a:p>
          <a:p>
            <a:pPr lvl="1"/>
            <a:r>
              <a:rPr lang="en-US" dirty="0" smtClean="0">
                <a:sym typeface="Wingdings" pitchFamily="2" charset="2"/>
              </a:rPr>
              <a:t>remove any universal quantifiers by renaming variables </a:t>
            </a:r>
          </a:p>
          <a:p>
            <a:pPr lvl="2"/>
            <a:r>
              <a:rPr lang="en-US" dirty="0">
                <a:sym typeface="Wingdings" pitchFamily="2" charset="2"/>
              </a:rPr>
              <a:t>i</a:t>
            </a:r>
            <a:r>
              <a:rPr lang="en-US" dirty="0" smtClean="0">
                <a:sym typeface="Wingdings" pitchFamily="2" charset="2"/>
              </a:rPr>
              <a:t>f you have for all x:… for all x: …, change the latter grouping into y</a:t>
            </a:r>
          </a:p>
          <a:p>
            <a:pPr lvl="1"/>
            <a:r>
              <a:rPr lang="en-US" dirty="0" smtClean="0">
                <a:sym typeface="Wingdings" pitchFamily="2" charset="2"/>
              </a:rPr>
              <a:t>remove any existential quantifiers by replacing the variables with constants</a:t>
            </a:r>
          </a:p>
          <a:p>
            <a:pPr lvl="1"/>
            <a:r>
              <a:rPr lang="en-US" dirty="0" smtClean="0"/>
              <a:t>convert all clauses to be conjuncts of </a:t>
            </a:r>
            <a:r>
              <a:rPr lang="en-US" dirty="0" err="1" smtClean="0"/>
              <a:t>disjuncts</a:t>
            </a:r>
            <a:r>
              <a:rPr lang="en-US" dirty="0" smtClean="0"/>
              <a:t> </a:t>
            </a:r>
          </a:p>
          <a:p>
            <a:pPr lvl="2"/>
            <a:r>
              <a:rPr lang="en-US" dirty="0" smtClean="0"/>
              <a:t>each term should consist of only ANDs, ORs, and NOTs</a:t>
            </a:r>
          </a:p>
          <a:p>
            <a:pPr lvl="2"/>
            <a:r>
              <a:rPr lang="en-US" dirty="0" smtClean="0"/>
              <a:t>arrange them so that they are all sums of products (</a:t>
            </a:r>
            <a:r>
              <a:rPr lang="en-US" dirty="0" err="1" smtClean="0"/>
              <a:t>ORed</a:t>
            </a:r>
            <a:r>
              <a:rPr lang="en-US" dirty="0" smtClean="0"/>
              <a:t> items of individual predicates or of </a:t>
            </a:r>
            <a:r>
              <a:rPr lang="en-US" dirty="0" err="1" smtClean="0"/>
              <a:t>ANDed</a:t>
            </a:r>
            <a:r>
              <a:rPr lang="en-US" dirty="0" smtClean="0"/>
              <a:t> predicates as in A*B v !B*C*D v !A)</a:t>
            </a:r>
          </a:p>
          <a:p>
            <a:pPr lvl="1"/>
            <a:r>
              <a:rPr lang="en-US" dirty="0" smtClean="0"/>
              <a:t>separate each conjunct into its own term – these terms will only comprise predicates, NOTs and ANDs in some combination</a:t>
            </a:r>
          </a:p>
          <a:p>
            <a:r>
              <a:rPr lang="en-US" dirty="0" smtClean="0"/>
              <a:t>Now, introduce the negation of what you want to prove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Example:  Dead Dog Problem</a:t>
            </a:r>
            <a:endParaRPr lang="en-US" dirty="0"/>
          </a:p>
        </p:txBody>
      </p:sp>
      <p:sp>
        <p:nvSpPr>
          <p:cNvPr id="3" name="Content Placeholder 2"/>
          <p:cNvSpPr>
            <a:spLocks noGrp="1"/>
          </p:cNvSpPr>
          <p:nvPr>
            <p:ph idx="1"/>
          </p:nvPr>
        </p:nvSpPr>
        <p:spPr>
          <a:xfrm>
            <a:off x="0" y="914400"/>
            <a:ext cx="4038600" cy="5791200"/>
          </a:xfrm>
        </p:spPr>
        <p:txBody>
          <a:bodyPr>
            <a:normAutofit fontScale="70000" lnSpcReduction="20000"/>
          </a:bodyPr>
          <a:lstStyle/>
          <a:p>
            <a:r>
              <a:rPr lang="en-US" dirty="0" smtClean="0"/>
              <a:t>All dogs are animal</a:t>
            </a:r>
          </a:p>
          <a:p>
            <a:pPr lvl="1"/>
            <a:r>
              <a:rPr lang="en-US" dirty="0" smtClean="0"/>
              <a:t>V(X) (dog(X) </a:t>
            </a:r>
            <a:r>
              <a:rPr lang="en-US" dirty="0" smtClean="0">
                <a:sym typeface="Wingdings" pitchFamily="2" charset="2"/>
              </a:rPr>
              <a:t> animal(X)).</a:t>
            </a:r>
          </a:p>
          <a:p>
            <a:pPr lvl="1"/>
            <a:r>
              <a:rPr lang="en-US" dirty="0" smtClean="0">
                <a:sym typeface="Wingdings" pitchFamily="2" charset="2"/>
              </a:rPr>
              <a:t>V(X) (!dog(X) v animal(X)).</a:t>
            </a:r>
          </a:p>
          <a:p>
            <a:pPr lvl="1"/>
            <a:r>
              <a:rPr lang="en-US" dirty="0" smtClean="0">
                <a:sym typeface="Wingdings" pitchFamily="2" charset="2"/>
              </a:rPr>
              <a:t>!dog(X) v animal(X)</a:t>
            </a:r>
            <a:endParaRPr lang="en-US" dirty="0" smtClean="0"/>
          </a:p>
          <a:p>
            <a:r>
              <a:rPr lang="en-US" dirty="0" smtClean="0"/>
              <a:t>Fido is a dog</a:t>
            </a:r>
          </a:p>
          <a:p>
            <a:pPr lvl="1"/>
            <a:r>
              <a:rPr lang="en-US" dirty="0" smtClean="0"/>
              <a:t>dog(Fido).</a:t>
            </a:r>
          </a:p>
          <a:p>
            <a:r>
              <a:rPr lang="en-US" dirty="0" smtClean="0"/>
              <a:t>All animals die</a:t>
            </a:r>
          </a:p>
          <a:p>
            <a:pPr lvl="1"/>
            <a:r>
              <a:rPr lang="en-US" dirty="0" smtClean="0"/>
              <a:t>V(X) (animal(X) </a:t>
            </a:r>
            <a:r>
              <a:rPr lang="en-US" dirty="0" smtClean="0">
                <a:sym typeface="Wingdings" pitchFamily="2" charset="2"/>
              </a:rPr>
              <a:t> die(X)).</a:t>
            </a:r>
          </a:p>
          <a:p>
            <a:pPr lvl="1"/>
            <a:r>
              <a:rPr lang="en-US" dirty="0" smtClean="0">
                <a:sym typeface="Wingdings" pitchFamily="2" charset="2"/>
              </a:rPr>
              <a:t>V(X) (!animal(X) v die(X)).</a:t>
            </a:r>
          </a:p>
          <a:p>
            <a:pPr lvl="1"/>
            <a:r>
              <a:rPr lang="en-US" dirty="0" smtClean="0">
                <a:sym typeface="Wingdings" pitchFamily="2" charset="2"/>
              </a:rPr>
              <a:t>!animal(Y) v die(Y)</a:t>
            </a:r>
          </a:p>
          <a:p>
            <a:r>
              <a:rPr lang="en-US" dirty="0" smtClean="0">
                <a:sym typeface="Wingdings" pitchFamily="2" charset="2"/>
              </a:rPr>
              <a:t>We want to prove that Fido will die, so we introduce !die(Fido)</a:t>
            </a:r>
          </a:p>
          <a:p>
            <a:pPr lvl="1"/>
            <a:r>
              <a:rPr lang="en-US" dirty="0" smtClean="0">
                <a:sym typeface="Wingdings" pitchFamily="2" charset="2"/>
              </a:rPr>
              <a:t>proof shown to the right</a:t>
            </a:r>
          </a:p>
          <a:p>
            <a:pPr lvl="1"/>
            <a:r>
              <a:rPr lang="en-US" dirty="0" smtClean="0">
                <a:sym typeface="Wingdings" pitchFamily="2" charset="2"/>
              </a:rPr>
              <a:t>since we reach an empty clause, it proves !die(Fido) is false, so die(Fido) is true, Fido will die</a:t>
            </a:r>
            <a:endParaRPr lang="en-US" dirty="0"/>
          </a:p>
        </p:txBody>
      </p:sp>
      <p:pic>
        <p:nvPicPr>
          <p:cNvPr id="4" name="Picture 3"/>
          <p:cNvPicPr>
            <a:picLocks noChangeAspect="1" noChangeArrowheads="1"/>
          </p:cNvPicPr>
          <p:nvPr/>
        </p:nvPicPr>
        <p:blipFill>
          <a:blip r:embed="rId2"/>
          <a:srcRect l="5724" r="4114"/>
          <a:stretch>
            <a:fillRect/>
          </a:stretch>
        </p:blipFill>
        <p:spPr bwMode="auto">
          <a:xfrm>
            <a:off x="4038600" y="1147536"/>
            <a:ext cx="5105400" cy="500410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Example:  Is John Happy?</a:t>
            </a:r>
            <a:endParaRPr lang="en-US" dirty="0"/>
          </a:p>
        </p:txBody>
      </p:sp>
      <p:pic>
        <p:nvPicPr>
          <p:cNvPr id="4" name="Picture 2" descr="&#10;pg526_unl.pct                                                  00026B6DMacintosh HD                   ABA78158:"/>
          <p:cNvPicPr>
            <a:picLocks noChangeAspect="1" noChangeArrowheads="1"/>
          </p:cNvPicPr>
          <p:nvPr/>
        </p:nvPicPr>
        <p:blipFill>
          <a:blip r:embed="rId2"/>
          <a:srcRect/>
          <a:stretch>
            <a:fillRect/>
          </a:stretch>
        </p:blipFill>
        <p:spPr bwMode="auto">
          <a:xfrm>
            <a:off x="663124" y="685800"/>
            <a:ext cx="7636812" cy="61722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a:srcRect/>
          <a:stretch>
            <a:fillRect/>
          </a:stretch>
        </p:blipFill>
        <p:spPr bwMode="auto">
          <a:xfrm>
            <a:off x="565348" y="304800"/>
            <a:ext cx="7892851" cy="6297613"/>
          </a:xfrm>
          <a:prstGeom prst="rect">
            <a:avLst/>
          </a:prstGeom>
          <a:noFill/>
          <a:ln w="9525">
            <a:noFill/>
            <a:miter lim="800000"/>
            <a:headEnd/>
            <a:tailEnd/>
          </a:ln>
        </p:spPr>
      </p:pic>
      <p:sp>
        <p:nvSpPr>
          <p:cNvPr id="4" name="Title 3"/>
          <p:cNvSpPr>
            <a:spLocks noGrp="1"/>
          </p:cNvSpPr>
          <p:nvPr>
            <p:ph type="title"/>
          </p:nvPr>
        </p:nvSpPr>
        <p:spPr>
          <a:xfrm>
            <a:off x="381000" y="4724400"/>
            <a:ext cx="3276600" cy="1143000"/>
          </a:xfrm>
        </p:spPr>
        <p:txBody>
          <a:bodyPr>
            <a:normAutofit fontScale="90000"/>
          </a:bodyPr>
          <a:lstStyle/>
          <a:p>
            <a:r>
              <a:rPr lang="en-US" dirty="0" smtClean="0"/>
              <a:t>Proof of John’s Happiness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en-US" dirty="0" smtClean="0"/>
              <a:t>Question Answering</a:t>
            </a:r>
            <a:endParaRPr lang="en-US" dirty="0"/>
          </a:p>
        </p:txBody>
      </p:sp>
      <p:sp>
        <p:nvSpPr>
          <p:cNvPr id="3" name="Content Placeholder 2"/>
          <p:cNvSpPr>
            <a:spLocks noGrp="1"/>
          </p:cNvSpPr>
          <p:nvPr>
            <p:ph idx="1"/>
          </p:nvPr>
        </p:nvSpPr>
        <p:spPr>
          <a:xfrm>
            <a:off x="304800" y="762000"/>
            <a:ext cx="8610600" cy="6096000"/>
          </a:xfrm>
        </p:spPr>
        <p:txBody>
          <a:bodyPr>
            <a:normAutofit fontScale="92500" lnSpcReduction="20000"/>
          </a:bodyPr>
          <a:lstStyle/>
          <a:p>
            <a:r>
              <a:rPr lang="en-US" dirty="0" smtClean="0"/>
              <a:t>Given a KB with knowledge of specific instances, we can use resolution to pose a question</a:t>
            </a:r>
          </a:p>
          <a:p>
            <a:pPr lvl="1"/>
            <a:r>
              <a:rPr lang="en-US" dirty="0" smtClean="0"/>
              <a:t>e.g., who is ready to graduate?</a:t>
            </a:r>
          </a:p>
          <a:p>
            <a:r>
              <a:rPr lang="en-US" dirty="0" smtClean="0"/>
              <a:t>The process is almost identical to our previous resolution where we tried to prove something was true</a:t>
            </a:r>
          </a:p>
          <a:p>
            <a:pPr lvl="1"/>
            <a:r>
              <a:rPr lang="en-US" dirty="0" smtClean="0"/>
              <a:t>here, we introduce the negation of the question we want to answer (e.g., ~</a:t>
            </a:r>
            <a:r>
              <a:rPr lang="en-US" dirty="0" err="1" smtClean="0"/>
              <a:t>ready_to_graduate</a:t>
            </a:r>
            <a:r>
              <a:rPr lang="en-US" dirty="0" smtClean="0"/>
              <a:t>(X))</a:t>
            </a:r>
          </a:p>
          <a:p>
            <a:pPr lvl="1"/>
            <a:r>
              <a:rPr lang="en-US" dirty="0" smtClean="0"/>
              <a:t>through unification, we are hoping to find an X that makes the above statement false, and therefore the person that we unified to X is ready to graduate</a:t>
            </a:r>
          </a:p>
          <a:p>
            <a:pPr lvl="1"/>
            <a:r>
              <a:rPr lang="en-US" dirty="0" smtClean="0"/>
              <a:t>this process can only work by having instances that can unify to the term that we are attempting to prove</a:t>
            </a:r>
          </a:p>
          <a:p>
            <a:pPr lvl="1"/>
            <a:r>
              <a:rPr lang="en-US" dirty="0" smtClean="0"/>
              <a:t>the answer is the instance(s) that unified to X</a:t>
            </a:r>
          </a:p>
          <a:p>
            <a:pPr lvl="1"/>
            <a:r>
              <a:rPr lang="en-US" dirty="0" smtClean="0"/>
              <a:t>in the Prolog language, the system will find all X’s but in resolution, we usually stop when we have found an X</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g526_unl1.pct                                                 00026B6DMacintosh HD                   ABA78158:"/>
          <p:cNvPicPr>
            <a:picLocks noChangeAspect="1" noChangeArrowheads="1"/>
          </p:cNvPicPr>
          <p:nvPr/>
        </p:nvPicPr>
        <p:blipFill>
          <a:blip r:embed="rId2"/>
          <a:srcRect/>
          <a:stretch>
            <a:fillRect/>
          </a:stretch>
        </p:blipFill>
        <p:spPr bwMode="auto">
          <a:xfrm>
            <a:off x="381000" y="228600"/>
            <a:ext cx="8458847" cy="6629400"/>
          </a:xfrm>
          <a:prstGeom prst="rect">
            <a:avLst/>
          </a:prstGeom>
          <a:noFill/>
          <a:ln w="9525">
            <a:noFill/>
            <a:miter lim="800000"/>
            <a:headEnd/>
            <a:tailEnd/>
          </a:ln>
        </p:spPr>
      </p:pic>
      <p:sp>
        <p:nvSpPr>
          <p:cNvPr id="2" name="Title 1"/>
          <p:cNvSpPr>
            <a:spLocks noGrp="1"/>
          </p:cNvSpPr>
          <p:nvPr>
            <p:ph type="title"/>
          </p:nvPr>
        </p:nvSpPr>
        <p:spPr>
          <a:xfrm>
            <a:off x="4800600" y="2209800"/>
            <a:ext cx="3429000" cy="1143000"/>
          </a:xfrm>
        </p:spPr>
        <p:txBody>
          <a:bodyPr>
            <a:normAutofit fontScale="90000"/>
          </a:bodyPr>
          <a:lstStyle/>
          <a:p>
            <a:r>
              <a:rPr lang="en-US" dirty="0" smtClean="0"/>
              <a:t>Exciting Life Example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2"/>
          <a:srcRect/>
          <a:stretch>
            <a:fillRect/>
          </a:stretch>
        </p:blipFill>
        <p:spPr bwMode="auto">
          <a:xfrm>
            <a:off x="533401" y="228600"/>
            <a:ext cx="8153400" cy="6438900"/>
          </a:xfrm>
          <a:prstGeom prst="rect">
            <a:avLst/>
          </a:prstGeom>
          <a:noFill/>
          <a:ln w="9525">
            <a:noFill/>
            <a:miter lim="800000"/>
            <a:headEnd/>
            <a:tailEnd/>
          </a:ln>
        </p:spPr>
      </p:pic>
      <p:sp>
        <p:nvSpPr>
          <p:cNvPr id="2" name="Title 1"/>
          <p:cNvSpPr>
            <a:spLocks noGrp="1"/>
          </p:cNvSpPr>
          <p:nvPr>
            <p:ph type="title"/>
          </p:nvPr>
        </p:nvSpPr>
        <p:spPr>
          <a:xfrm>
            <a:off x="5334000" y="228600"/>
            <a:ext cx="2971800" cy="1143000"/>
          </a:xfrm>
        </p:spPr>
        <p:txBody>
          <a:bodyPr>
            <a:normAutofit/>
          </a:bodyPr>
          <a:lstStyle/>
          <a:p>
            <a:r>
              <a:rPr lang="en-US" dirty="0" smtClean="0"/>
              <a:t>Continued</a:t>
            </a:r>
            <a:endParaRPr lang="en-US" dirty="0"/>
          </a:p>
        </p:txBody>
      </p:sp>
      <p:sp>
        <p:nvSpPr>
          <p:cNvPr id="4" name="TextBox 3"/>
          <p:cNvSpPr txBox="1"/>
          <p:nvPr/>
        </p:nvSpPr>
        <p:spPr>
          <a:xfrm>
            <a:off x="1066800" y="5029200"/>
            <a:ext cx="2291012" cy="1323439"/>
          </a:xfrm>
          <a:prstGeom prst="rect">
            <a:avLst/>
          </a:prstGeom>
          <a:noFill/>
        </p:spPr>
        <p:txBody>
          <a:bodyPr wrap="none" rtlCol="0">
            <a:spAutoFit/>
          </a:bodyPr>
          <a:lstStyle/>
          <a:p>
            <a:r>
              <a:rPr lang="en-US" sz="2000" dirty="0" smtClean="0">
                <a:latin typeface="Times New Roman" pitchFamily="18" charset="0"/>
                <a:cs typeface="Times New Roman" pitchFamily="18" charset="0"/>
              </a:rPr>
              <a:t>By unifying Y to </a:t>
            </a:r>
          </a:p>
          <a:p>
            <a:r>
              <a:rPr lang="en-US" sz="2000" dirty="0" smtClean="0">
                <a:latin typeface="Times New Roman" pitchFamily="18" charset="0"/>
                <a:cs typeface="Times New Roman" pitchFamily="18" charset="0"/>
              </a:rPr>
              <a:t>John,  our answer is </a:t>
            </a:r>
          </a:p>
          <a:p>
            <a:r>
              <a:rPr lang="en-US" sz="2000" dirty="0" smtClean="0">
                <a:latin typeface="Times New Roman" pitchFamily="18" charset="0"/>
                <a:cs typeface="Times New Roman" pitchFamily="18" charset="0"/>
              </a:rPr>
              <a:t>that John has an </a:t>
            </a:r>
          </a:p>
          <a:p>
            <a:r>
              <a:rPr lang="en-US" sz="2000" dirty="0" smtClean="0">
                <a:latin typeface="Times New Roman" pitchFamily="18" charset="0"/>
                <a:cs typeface="Times New Roman" pitchFamily="18" charset="0"/>
              </a:rPr>
              <a:t>exciting life</a:t>
            </a:r>
            <a:endParaRPr lang="en-US" sz="20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143000"/>
          </a:xfrm>
        </p:spPr>
        <p:txBody>
          <a:bodyPr/>
          <a:lstStyle/>
          <a:p>
            <a:r>
              <a:rPr lang="en-US" dirty="0" smtClean="0"/>
              <a:t>Clause Selection Strategies</a:t>
            </a:r>
            <a:endParaRPr lang="en-US" dirty="0"/>
          </a:p>
        </p:txBody>
      </p:sp>
      <p:sp>
        <p:nvSpPr>
          <p:cNvPr id="4" name="Content Placeholder 3"/>
          <p:cNvSpPr>
            <a:spLocks noGrp="1"/>
          </p:cNvSpPr>
          <p:nvPr>
            <p:ph idx="1"/>
          </p:nvPr>
        </p:nvSpPr>
        <p:spPr>
          <a:xfrm>
            <a:off x="228600" y="685800"/>
            <a:ext cx="8686800" cy="6172200"/>
          </a:xfrm>
        </p:spPr>
        <p:txBody>
          <a:bodyPr>
            <a:normAutofit fontScale="77500" lnSpcReduction="20000"/>
          </a:bodyPr>
          <a:lstStyle/>
          <a:p>
            <a:r>
              <a:rPr lang="en-US" dirty="0" smtClean="0"/>
              <a:t>As with our previous AI solutions, resolution is search based</a:t>
            </a:r>
          </a:p>
          <a:p>
            <a:pPr lvl="1"/>
            <a:r>
              <a:rPr lang="en-US" dirty="0" smtClean="0"/>
              <a:t>which clause should we select to attempt to resolve? </a:t>
            </a:r>
          </a:p>
          <a:p>
            <a:pPr lvl="1"/>
            <a:r>
              <a:rPr lang="en-US" dirty="0" smtClean="0"/>
              <a:t>what instance do we unify with a variable?</a:t>
            </a:r>
          </a:p>
          <a:p>
            <a:pPr lvl="2"/>
            <a:r>
              <a:rPr lang="en-US" dirty="0" smtClean="0"/>
              <a:t>so resolution/unification is intractable (too computationally complex)</a:t>
            </a:r>
          </a:p>
          <a:p>
            <a:r>
              <a:rPr lang="en-US" dirty="0" smtClean="0"/>
              <a:t>There are many different approaches to tackling the search problem</a:t>
            </a:r>
          </a:p>
          <a:p>
            <a:pPr lvl="1"/>
            <a:r>
              <a:rPr lang="en-US" dirty="0" smtClean="0"/>
              <a:t>breadth-first – while this strategy computationally is poor because it generates all possible solution spaces until one is found, the proof itself will take the fewest steps</a:t>
            </a:r>
          </a:p>
          <a:p>
            <a:pPr lvl="1"/>
            <a:r>
              <a:rPr lang="en-US" dirty="0" smtClean="0"/>
              <a:t>depth-first – this strategy may “luck” into a solution much quicker than breadth-first and is easy to implement using recursion</a:t>
            </a:r>
          </a:p>
          <a:p>
            <a:r>
              <a:rPr lang="en-US" dirty="0" smtClean="0"/>
              <a:t>We can also use one or more heuristic approaches</a:t>
            </a:r>
          </a:p>
          <a:p>
            <a:pPr lvl="1"/>
            <a:r>
              <a:rPr lang="en-US" dirty="0" smtClean="0"/>
              <a:t>support – select a clause to unify where one of the terms is related to a term to be resolved (related in terms of hierarchical)</a:t>
            </a:r>
          </a:p>
          <a:p>
            <a:pPr lvl="1"/>
            <a:r>
              <a:rPr lang="en-US" dirty="0" smtClean="0"/>
              <a:t>unit preference – select a clause with the fewest terms (1 preferably)</a:t>
            </a:r>
          </a:p>
          <a:p>
            <a:pPr lvl="1"/>
            <a:r>
              <a:rPr lang="en-US" dirty="0" smtClean="0"/>
              <a:t>linear input – always select a clause that has the negation of at least one term in the </a:t>
            </a:r>
            <a:r>
              <a:rPr lang="en-US" dirty="0" err="1" smtClean="0"/>
              <a:t>resolvent</a:t>
            </a:r>
            <a:r>
              <a:rPr lang="en-US" dirty="0" smtClean="0"/>
              <a:t> – that is, make sure you are always removing clauses as you go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Theorem Proving</a:t>
            </a:r>
            <a:endParaRPr lang="en-US" dirty="0"/>
          </a:p>
        </p:txBody>
      </p:sp>
      <p:sp>
        <p:nvSpPr>
          <p:cNvPr id="3" name="Content Placeholder 2"/>
          <p:cNvSpPr>
            <a:spLocks noGrp="1"/>
          </p:cNvSpPr>
          <p:nvPr>
            <p:ph idx="1"/>
          </p:nvPr>
        </p:nvSpPr>
        <p:spPr>
          <a:xfrm>
            <a:off x="304800" y="609600"/>
            <a:ext cx="8610600" cy="6248400"/>
          </a:xfrm>
        </p:spPr>
        <p:txBody>
          <a:bodyPr>
            <a:normAutofit fontScale="92500" lnSpcReduction="10000"/>
          </a:bodyPr>
          <a:lstStyle/>
          <a:p>
            <a:r>
              <a:rPr lang="en-US" dirty="0" smtClean="0"/>
              <a:t>We first examine the Logic Theorist system</a:t>
            </a:r>
          </a:p>
          <a:p>
            <a:pPr lvl="1"/>
            <a:r>
              <a:rPr lang="en-US" dirty="0" smtClean="0"/>
              <a:t>given two statements in propositional calculus, it would try to prove their equality</a:t>
            </a:r>
          </a:p>
          <a:p>
            <a:pPr lvl="1"/>
            <a:r>
              <a:rPr lang="en-US" dirty="0" smtClean="0"/>
              <a:t>it would use a collection of rules (shown in a few slides)</a:t>
            </a:r>
          </a:p>
          <a:p>
            <a:r>
              <a:rPr lang="en-US" dirty="0" smtClean="0"/>
              <a:t>LT’s rules performed one of three types of operations</a:t>
            </a:r>
          </a:p>
          <a:p>
            <a:pPr lvl="1"/>
            <a:r>
              <a:rPr lang="en-US" dirty="0" smtClean="0"/>
              <a:t>substitution – substitute one expression for every occurrence of a symbol that is already known to be true</a:t>
            </a:r>
          </a:p>
          <a:p>
            <a:pPr lvl="2"/>
            <a:r>
              <a:rPr lang="en-US" dirty="0" smtClean="0"/>
              <a:t>(X v X) </a:t>
            </a:r>
            <a:r>
              <a:rPr lang="en-US" dirty="0" smtClean="0">
                <a:sym typeface="Wingdings" pitchFamily="2" charset="2"/>
              </a:rPr>
              <a:t> X can be replaced by (!A v !A)  !A</a:t>
            </a:r>
          </a:p>
          <a:p>
            <a:pPr lvl="2"/>
            <a:r>
              <a:rPr lang="en-US" dirty="0" smtClean="0">
                <a:sym typeface="Wingdings" pitchFamily="2" charset="2"/>
              </a:rPr>
              <a:t>This is a form of unification, here unifying X to !A</a:t>
            </a:r>
          </a:p>
          <a:p>
            <a:pPr lvl="1"/>
            <a:r>
              <a:rPr lang="en-US" dirty="0" smtClean="0">
                <a:sym typeface="Wingdings" pitchFamily="2" charset="2"/>
              </a:rPr>
              <a:t>replacement – </a:t>
            </a:r>
            <a:r>
              <a:rPr lang="en-US" dirty="0" smtClean="0"/>
              <a:t>substitute an expression that has a connective (e.g., </a:t>
            </a:r>
            <a:r>
              <a:rPr lang="en-US" dirty="0" smtClean="0">
                <a:sym typeface="Wingdings" pitchFamily="2" charset="2"/>
              </a:rPr>
              <a:t>) </a:t>
            </a:r>
            <a:r>
              <a:rPr lang="en-US" dirty="0" smtClean="0"/>
              <a:t>by its equivalent form or definition </a:t>
            </a:r>
          </a:p>
          <a:p>
            <a:pPr lvl="2"/>
            <a:r>
              <a:rPr lang="en-US" dirty="0" smtClean="0">
                <a:sym typeface="Wingdings" pitchFamily="2" charset="2"/>
              </a:rPr>
              <a:t>A  B can be replaced by !A v B since they are equivalent</a:t>
            </a:r>
          </a:p>
          <a:p>
            <a:pPr lvl="1"/>
            <a:r>
              <a:rPr lang="en-US" dirty="0" smtClean="0"/>
              <a:t>detachment – apply modus ponens to introduce a new, true statement or clause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Means-Ends Analysis, GPS and LT</a:t>
            </a:r>
            <a:endParaRPr lang="en-US" dirty="0"/>
          </a:p>
        </p:txBody>
      </p:sp>
      <p:sp>
        <p:nvSpPr>
          <p:cNvPr id="3" name="Content Placeholder 2"/>
          <p:cNvSpPr>
            <a:spLocks noGrp="1"/>
          </p:cNvSpPr>
          <p:nvPr>
            <p:ph idx="1"/>
          </p:nvPr>
        </p:nvSpPr>
        <p:spPr>
          <a:xfrm>
            <a:off x="228600" y="609600"/>
            <a:ext cx="8686800" cy="6248400"/>
          </a:xfrm>
        </p:spPr>
        <p:txBody>
          <a:bodyPr>
            <a:normAutofit fontScale="77500" lnSpcReduction="20000"/>
          </a:bodyPr>
          <a:lstStyle/>
          <a:p>
            <a:r>
              <a:rPr lang="en-US" dirty="0" smtClean="0"/>
              <a:t>Means-ends analysis – weak method approach</a:t>
            </a:r>
          </a:p>
          <a:p>
            <a:pPr lvl="1"/>
            <a:r>
              <a:rPr lang="en-US" dirty="0" smtClean="0"/>
              <a:t>compare current state to goal state to determine differences </a:t>
            </a:r>
          </a:p>
          <a:p>
            <a:pPr lvl="1"/>
            <a:r>
              <a:rPr lang="en-US" dirty="0" smtClean="0"/>
              <a:t>select an operator to reduce some of these differences</a:t>
            </a:r>
          </a:p>
          <a:p>
            <a:r>
              <a:rPr lang="en-US" dirty="0" smtClean="0"/>
              <a:t>GPS is the general problem solver, a system that embodies this weak method approach</a:t>
            </a:r>
          </a:p>
          <a:p>
            <a:pPr lvl="1"/>
            <a:r>
              <a:rPr lang="en-US" dirty="0" smtClean="0"/>
              <a:t>GPS is a generalized version of the process used in LT</a:t>
            </a:r>
          </a:p>
          <a:p>
            <a:pPr lvl="1"/>
            <a:r>
              <a:rPr lang="en-US" dirty="0" smtClean="0"/>
              <a:t>GPS requires a difference table which maps differences (between current and goal states) to operators so that the GPS can select an operator at each step</a:t>
            </a:r>
          </a:p>
          <a:p>
            <a:r>
              <a:rPr lang="en-US" dirty="0" smtClean="0"/>
              <a:t>LT is an example implementation using GPS</a:t>
            </a:r>
          </a:p>
          <a:p>
            <a:r>
              <a:rPr lang="en-US" dirty="0" smtClean="0"/>
              <a:t>In LT, two logical statements are introduced:  the start state and the goal state</a:t>
            </a:r>
          </a:p>
          <a:p>
            <a:pPr lvl="1"/>
            <a:r>
              <a:rPr lang="en-US" dirty="0" smtClean="0"/>
              <a:t>LT attempts to show their equivalence by reducing one into the other </a:t>
            </a:r>
          </a:p>
          <a:p>
            <a:pPr lvl="1"/>
            <a:r>
              <a:rPr lang="en-US" dirty="0" smtClean="0"/>
              <a:t>the difference table consists of actions to either reduce a term, add a term, or change a term including</a:t>
            </a:r>
          </a:p>
          <a:p>
            <a:pPr lvl="2"/>
            <a:r>
              <a:rPr lang="en-US" dirty="0" smtClean="0"/>
              <a:t>changes in sign (AND to OR, OR to AND) and connective (</a:t>
            </a:r>
            <a:r>
              <a:rPr lang="en-US" dirty="0" smtClean="0">
                <a:sym typeface="Wingdings" pitchFamily="2" charset="2"/>
              </a:rPr>
              <a:t> to OR)</a:t>
            </a:r>
            <a:endParaRPr lang="en-US" dirty="0" smtClean="0"/>
          </a:p>
          <a:p>
            <a:pPr lvl="1"/>
            <a:r>
              <a:rPr lang="en-US" dirty="0" smtClean="0"/>
              <a:t>the rules to apply (there were 12 of them) would all be based on </a:t>
            </a:r>
            <a:r>
              <a:rPr lang="en-US" dirty="0" err="1" smtClean="0"/>
              <a:t>boolean</a:t>
            </a:r>
            <a:r>
              <a:rPr lang="en-US" dirty="0" smtClean="0"/>
              <a:t> algebra laws such as </a:t>
            </a:r>
            <a:r>
              <a:rPr lang="en-US" dirty="0" err="1" smtClean="0"/>
              <a:t>DeMorgan’s</a:t>
            </a:r>
            <a:r>
              <a:rPr lang="en-US" dirty="0" smtClean="0"/>
              <a:t> Law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dirty="0" smtClean="0"/>
              <a:t>How LT Works</a:t>
            </a:r>
            <a:endParaRPr lang="en-US" dirty="0"/>
          </a:p>
        </p:txBody>
      </p:sp>
      <p:sp>
        <p:nvSpPr>
          <p:cNvPr id="3" name="Content Placeholder 2"/>
          <p:cNvSpPr>
            <a:spLocks noGrp="1"/>
          </p:cNvSpPr>
          <p:nvPr>
            <p:ph idx="1"/>
          </p:nvPr>
        </p:nvSpPr>
        <p:spPr>
          <a:xfrm>
            <a:off x="228600" y="609600"/>
            <a:ext cx="8686800" cy="6248400"/>
          </a:xfrm>
        </p:spPr>
        <p:txBody>
          <a:bodyPr>
            <a:normAutofit lnSpcReduction="10000"/>
          </a:bodyPr>
          <a:lstStyle/>
          <a:p>
            <a:pPr>
              <a:spcBef>
                <a:spcPts val="0"/>
              </a:spcBef>
            </a:pPr>
            <a:r>
              <a:rPr lang="en-US" dirty="0" smtClean="0">
                <a:sym typeface="Wingdings" pitchFamily="2" charset="2"/>
              </a:rPr>
              <a:t>LT applies inference rules in a breadth-first, goal-driven manner, using four methods</a:t>
            </a:r>
          </a:p>
          <a:p>
            <a:pPr lvl="1">
              <a:spcBef>
                <a:spcPts val="0"/>
              </a:spcBef>
            </a:pPr>
            <a:r>
              <a:rPr lang="en-US" sz="2600" dirty="0" smtClean="0">
                <a:sym typeface="Wingdings" pitchFamily="2" charset="2"/>
              </a:rPr>
              <a:t>substitute a symbol in the current goal to see if it matches any known axiom or theorem, if so, that goal has been proved</a:t>
            </a:r>
          </a:p>
          <a:p>
            <a:pPr lvl="1">
              <a:spcBef>
                <a:spcPts val="0"/>
              </a:spcBef>
            </a:pPr>
            <a:r>
              <a:rPr lang="en-US" sz="2600" dirty="0" smtClean="0">
                <a:sym typeface="Wingdings" pitchFamily="2" charset="2"/>
              </a:rPr>
              <a:t>try all possible detachments and replacements to the goal</a:t>
            </a:r>
          </a:p>
          <a:p>
            <a:pPr lvl="2">
              <a:spcBef>
                <a:spcPts val="0"/>
              </a:spcBef>
            </a:pPr>
            <a:r>
              <a:rPr lang="en-US" dirty="0" smtClean="0">
                <a:sym typeface="Wingdings" pitchFamily="2" charset="2"/>
              </a:rPr>
              <a:t>test each generated term using substitution</a:t>
            </a:r>
          </a:p>
          <a:p>
            <a:pPr lvl="2">
              <a:spcBef>
                <a:spcPts val="0"/>
              </a:spcBef>
            </a:pPr>
            <a:r>
              <a:rPr lang="en-US" dirty="0" smtClean="0">
                <a:sym typeface="Wingdings" pitchFamily="2" charset="2"/>
              </a:rPr>
              <a:t>any that fail to prove the goal are added to a </a:t>
            </a:r>
            <a:r>
              <a:rPr lang="en-US" dirty="0" err="1" smtClean="0">
                <a:sym typeface="Wingdings" pitchFamily="2" charset="2"/>
              </a:rPr>
              <a:t>subproblem</a:t>
            </a:r>
            <a:r>
              <a:rPr lang="en-US" dirty="0" smtClean="0">
                <a:sym typeface="Wingdings" pitchFamily="2" charset="2"/>
              </a:rPr>
              <a:t> list</a:t>
            </a:r>
          </a:p>
          <a:p>
            <a:pPr lvl="1">
              <a:spcBef>
                <a:spcPts val="0"/>
              </a:spcBef>
            </a:pPr>
            <a:r>
              <a:rPr lang="en-US" sz="2600" dirty="0" smtClean="0">
                <a:sym typeface="Wingdings" pitchFamily="2" charset="2"/>
              </a:rPr>
              <a:t>employ transitivity of implication to see if it would solve the problem and if so, add the new term as a new subprogram</a:t>
            </a:r>
          </a:p>
          <a:p>
            <a:pPr lvl="2">
              <a:spcBef>
                <a:spcPts val="0"/>
              </a:spcBef>
            </a:pPr>
            <a:r>
              <a:rPr lang="en-US" dirty="0" smtClean="0">
                <a:sym typeface="Wingdings" pitchFamily="2" charset="2"/>
              </a:rPr>
              <a:t>e.g., if we are trying to prove AC and we know BC, then we add AB as a step to be proven, if we can prove it, then we have proven AC</a:t>
            </a:r>
          </a:p>
          <a:p>
            <a:pPr lvl="1">
              <a:spcBef>
                <a:spcPts val="0"/>
              </a:spcBef>
            </a:pPr>
            <a:r>
              <a:rPr lang="en-US" sz="2600" dirty="0" smtClean="0"/>
              <a:t>if none of the above work, remove the first term off the </a:t>
            </a:r>
            <a:r>
              <a:rPr lang="en-US" sz="2600" dirty="0" err="1" smtClean="0"/>
              <a:t>subproblem</a:t>
            </a:r>
            <a:r>
              <a:rPr lang="en-US" sz="2600" dirty="0" smtClean="0"/>
              <a:t> list and repeat with this as the goal – that is, use the first term as a </a:t>
            </a:r>
            <a:r>
              <a:rPr lang="en-US" sz="2600" dirty="0" err="1" smtClean="0"/>
              <a:t>subgoal</a:t>
            </a:r>
            <a:endParaRPr lang="en-US" sz="26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dirty="0" smtClean="0"/>
              <a:t>Example</a:t>
            </a:r>
            <a:endParaRPr lang="en-US" dirty="0"/>
          </a:p>
        </p:txBody>
      </p:sp>
      <p:sp>
        <p:nvSpPr>
          <p:cNvPr id="3" name="Content Placeholder 2"/>
          <p:cNvSpPr>
            <a:spLocks noGrp="1"/>
          </p:cNvSpPr>
          <p:nvPr>
            <p:ph idx="1"/>
          </p:nvPr>
        </p:nvSpPr>
        <p:spPr>
          <a:xfrm>
            <a:off x="304800" y="685800"/>
            <a:ext cx="8610600" cy="6172200"/>
          </a:xfrm>
        </p:spPr>
        <p:txBody>
          <a:bodyPr>
            <a:normAutofit fontScale="92500" lnSpcReduction="10000"/>
          </a:bodyPr>
          <a:lstStyle/>
          <a:p>
            <a:r>
              <a:rPr lang="en-US" dirty="0" smtClean="0">
                <a:sym typeface="Wingdings" pitchFamily="2" charset="2"/>
              </a:rPr>
              <a:t>LT attempts to prove (p!p)!p is true</a:t>
            </a:r>
          </a:p>
          <a:p>
            <a:pPr lvl="1"/>
            <a:r>
              <a:rPr lang="en-US" dirty="0" smtClean="0">
                <a:sym typeface="Wingdings" pitchFamily="2" charset="2"/>
              </a:rPr>
              <a:t>first, (</a:t>
            </a:r>
            <a:r>
              <a:rPr lang="en-US" dirty="0" err="1" smtClean="0">
                <a:sym typeface="Wingdings" pitchFamily="2" charset="2"/>
              </a:rPr>
              <a:t>AvA</a:t>
            </a:r>
            <a:r>
              <a:rPr lang="en-US" dirty="0" smtClean="0">
                <a:sym typeface="Wingdings" pitchFamily="2" charset="2"/>
              </a:rPr>
              <a:t>)A is the closest axiom to match the structure of our target expression (the goal)</a:t>
            </a:r>
          </a:p>
          <a:p>
            <a:pPr lvl="2"/>
            <a:r>
              <a:rPr lang="en-US" dirty="0" smtClean="0">
                <a:sym typeface="Wingdings" pitchFamily="2" charset="2"/>
              </a:rPr>
              <a:t>so we attempt to use substitution first</a:t>
            </a:r>
          </a:p>
          <a:p>
            <a:pPr lvl="2"/>
            <a:r>
              <a:rPr lang="en-US" dirty="0" smtClean="0">
                <a:sym typeface="Wingdings" pitchFamily="2" charset="2"/>
              </a:rPr>
              <a:t>(!</a:t>
            </a:r>
            <a:r>
              <a:rPr lang="en-US" dirty="0" err="1" smtClean="0">
                <a:sym typeface="Wingdings" pitchFamily="2" charset="2"/>
              </a:rPr>
              <a:t>Av!A</a:t>
            </a:r>
            <a:r>
              <a:rPr lang="en-US" dirty="0" smtClean="0">
                <a:sym typeface="Wingdings" pitchFamily="2" charset="2"/>
              </a:rPr>
              <a:t>)  !A by substituting !A for A</a:t>
            </a:r>
          </a:p>
          <a:p>
            <a:pPr lvl="2"/>
            <a:r>
              <a:rPr lang="en-US" dirty="0" smtClean="0">
                <a:sym typeface="Wingdings" pitchFamily="2" charset="2"/>
              </a:rPr>
              <a:t>(A!A) !A by replacement</a:t>
            </a:r>
          </a:p>
          <a:p>
            <a:pPr lvl="3"/>
            <a:r>
              <a:rPr lang="en-US" dirty="0" smtClean="0">
                <a:sym typeface="Wingdings" pitchFamily="2" charset="2"/>
              </a:rPr>
              <a:t>recall that !x v y is the same as x  y, so here !A v !A is A  !A</a:t>
            </a:r>
          </a:p>
          <a:p>
            <a:pPr lvl="2"/>
            <a:r>
              <a:rPr lang="en-US" dirty="0" smtClean="0">
                <a:sym typeface="Wingdings" pitchFamily="2" charset="2"/>
              </a:rPr>
              <a:t>(p!p)!p by substituting p for A, done</a:t>
            </a:r>
          </a:p>
          <a:p>
            <a:r>
              <a:rPr lang="en-US" dirty="0" smtClean="0">
                <a:sym typeface="Wingdings" pitchFamily="2" charset="2"/>
              </a:rPr>
              <a:t>Notice how LT works backward</a:t>
            </a:r>
          </a:p>
          <a:p>
            <a:pPr lvl="1"/>
            <a:r>
              <a:rPr lang="en-US" dirty="0" smtClean="0">
                <a:sym typeface="Wingdings" pitchFamily="2" charset="2"/>
              </a:rPr>
              <a:t>LT starts with an axiom that best matches the goal</a:t>
            </a:r>
          </a:p>
          <a:p>
            <a:pPr lvl="1"/>
            <a:r>
              <a:rPr lang="en-US" dirty="0" smtClean="0">
                <a:sym typeface="Wingdings" pitchFamily="2" charset="2"/>
              </a:rPr>
              <a:t>then LT applies substitution, replacement, detachment, as necessary to alter the axiom until we reach the goal or generates a new </a:t>
            </a:r>
            <a:r>
              <a:rPr lang="en-US" dirty="0" err="1" smtClean="0">
                <a:sym typeface="Wingdings" pitchFamily="2" charset="2"/>
              </a:rPr>
              <a:t>subgoal</a:t>
            </a:r>
            <a:r>
              <a:rPr lang="en-US" dirty="0" smtClean="0">
                <a:sym typeface="Wingdings" pitchFamily="2" charset="2"/>
              </a:rPr>
              <a:t> to reach</a:t>
            </a:r>
          </a:p>
          <a:p>
            <a:pPr lvl="2"/>
            <a:r>
              <a:rPr lang="en-US" dirty="0" smtClean="0">
                <a:sym typeface="Wingdings" pitchFamily="2" charset="2"/>
              </a:rPr>
              <a:t>if LT reaches a </a:t>
            </a:r>
            <a:r>
              <a:rPr lang="en-US" dirty="0" err="1" smtClean="0">
                <a:sym typeface="Wingdings" pitchFamily="2" charset="2"/>
              </a:rPr>
              <a:t>deadend</a:t>
            </a:r>
            <a:r>
              <a:rPr lang="en-US" dirty="0" smtClean="0">
                <a:sym typeface="Wingdings" pitchFamily="2" charset="2"/>
              </a:rPr>
              <a:t>, it introduces new terms as </a:t>
            </a:r>
            <a:r>
              <a:rPr lang="en-US" dirty="0" err="1" smtClean="0">
                <a:sym typeface="Wingdings" pitchFamily="2" charset="2"/>
              </a:rPr>
              <a:t>subgoals</a:t>
            </a:r>
            <a:r>
              <a:rPr lang="en-US" dirty="0" smtClean="0">
                <a:sym typeface="Wingdings" pitchFamily="2" charset="2"/>
              </a:rPr>
              <a:t> to solve and repeats the entire process by attempting to solve the first </a:t>
            </a:r>
            <a:r>
              <a:rPr lang="en-US" dirty="0" err="1" smtClean="0">
                <a:sym typeface="Wingdings" pitchFamily="2" charset="2"/>
              </a:rPr>
              <a:t>subgoal</a:t>
            </a:r>
            <a:endParaRPr lang="en-US" dirty="0" smtClean="0">
              <a:sym typeface="Wingdings" pitchFamily="2" charset="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LT Rules and Examples</a:t>
            </a:r>
            <a:endParaRPr lang="en-US" dirty="0"/>
          </a:p>
        </p:txBody>
      </p:sp>
      <p:pic>
        <p:nvPicPr>
          <p:cNvPr id="4" name="Picture 4"/>
          <p:cNvPicPr>
            <a:picLocks noChangeAspect="1" noChangeArrowheads="1"/>
          </p:cNvPicPr>
          <p:nvPr/>
        </p:nvPicPr>
        <p:blipFill>
          <a:blip r:embed="rId2"/>
          <a:srcRect/>
          <a:stretch>
            <a:fillRect/>
          </a:stretch>
        </p:blipFill>
        <p:spPr bwMode="auto">
          <a:xfrm>
            <a:off x="0" y="595544"/>
            <a:ext cx="4717958" cy="6262456"/>
          </a:xfrm>
          <a:prstGeom prst="rect">
            <a:avLst/>
          </a:prstGeom>
          <a:noFill/>
          <a:ln w="9525">
            <a:noFill/>
            <a:miter lim="800000"/>
            <a:headEnd/>
            <a:tailEnd/>
          </a:ln>
        </p:spPr>
      </p:pic>
      <p:sp>
        <p:nvSpPr>
          <p:cNvPr id="5" name="TextBox 4"/>
          <p:cNvSpPr txBox="1"/>
          <p:nvPr/>
        </p:nvSpPr>
        <p:spPr>
          <a:xfrm>
            <a:off x="4876800" y="762000"/>
            <a:ext cx="4265078" cy="6186309"/>
          </a:xfrm>
          <a:prstGeom prst="rect">
            <a:avLst/>
          </a:prstGeom>
          <a:noFill/>
        </p:spPr>
        <p:txBody>
          <a:bodyPr wrap="none" rtlCol="0">
            <a:spAutoFit/>
          </a:bodyPr>
          <a:lstStyle/>
          <a:p>
            <a:r>
              <a:rPr lang="en-US" sz="2200" dirty="0" smtClean="0">
                <a:latin typeface="Times New Roman" pitchFamily="18" charset="0"/>
                <a:cs typeface="Times New Roman" pitchFamily="18" charset="0"/>
              </a:rPr>
              <a:t>If we have (X * Y), by rule 1, we </a:t>
            </a:r>
          </a:p>
          <a:p>
            <a:r>
              <a:rPr lang="en-US" sz="2200" dirty="0" smtClean="0">
                <a:latin typeface="Times New Roman" pitchFamily="18" charset="0"/>
                <a:cs typeface="Times New Roman" pitchFamily="18" charset="0"/>
              </a:rPr>
              <a:t>can change this to (Y * X) or by</a:t>
            </a:r>
          </a:p>
          <a:p>
            <a:r>
              <a:rPr lang="en-US" sz="2200" dirty="0" smtClean="0">
                <a:latin typeface="Times New Roman" pitchFamily="18" charset="0"/>
                <a:cs typeface="Times New Roman" pitchFamily="18" charset="0"/>
              </a:rPr>
              <a:t>rule 8, we can conclude X is true</a:t>
            </a:r>
          </a:p>
          <a:p>
            <a:r>
              <a:rPr lang="en-US" sz="2200" dirty="0" smtClean="0">
                <a:latin typeface="Times New Roman" pitchFamily="18" charset="0"/>
                <a:cs typeface="Times New Roman" pitchFamily="18" charset="0"/>
              </a:rPr>
              <a:t>and/or Y is true</a:t>
            </a:r>
          </a:p>
          <a:p>
            <a:endParaRPr lang="en-US" sz="2200" dirty="0">
              <a:latin typeface="Times New Roman" pitchFamily="18" charset="0"/>
              <a:cs typeface="Times New Roman" pitchFamily="18" charset="0"/>
            </a:endParaRPr>
          </a:p>
          <a:p>
            <a:r>
              <a:rPr lang="en-US" sz="2200" dirty="0" smtClean="0">
                <a:latin typeface="Times New Roman" pitchFamily="18" charset="0"/>
                <a:cs typeface="Times New Roman" pitchFamily="18" charset="0"/>
              </a:rPr>
              <a:t>If we have X * Y </a:t>
            </a:r>
            <a:r>
              <a:rPr lang="en-US" sz="2200" dirty="0" smtClean="0">
                <a:latin typeface="Times New Roman" pitchFamily="18" charset="0"/>
                <a:cs typeface="Times New Roman" pitchFamily="18" charset="0"/>
                <a:sym typeface="Wingdings" pitchFamily="2" charset="2"/>
              </a:rPr>
              <a:t> !Z, by rule 2, </a:t>
            </a:r>
          </a:p>
          <a:p>
            <a:r>
              <a:rPr lang="en-US" sz="2200" dirty="0" smtClean="0">
                <a:latin typeface="Times New Roman" pitchFamily="18" charset="0"/>
                <a:cs typeface="Times New Roman" pitchFamily="18" charset="0"/>
                <a:sym typeface="Wingdings" pitchFamily="2" charset="2"/>
              </a:rPr>
              <a:t>we can change this to !(X * Y) v !Z </a:t>
            </a:r>
          </a:p>
          <a:p>
            <a:r>
              <a:rPr lang="en-US" sz="2200" dirty="0" smtClean="0">
                <a:latin typeface="Times New Roman" pitchFamily="18" charset="0"/>
                <a:cs typeface="Times New Roman" pitchFamily="18" charset="0"/>
                <a:sym typeface="Wingdings" pitchFamily="2" charset="2"/>
              </a:rPr>
              <a:t>and then apply rule 5 to obtain </a:t>
            </a:r>
          </a:p>
          <a:p>
            <a:r>
              <a:rPr lang="en-US" sz="2200" dirty="0" smtClean="0">
                <a:latin typeface="Times New Roman" pitchFamily="18" charset="0"/>
                <a:cs typeface="Times New Roman" pitchFamily="18" charset="0"/>
                <a:sym typeface="Wingdings" pitchFamily="2" charset="2"/>
              </a:rPr>
              <a:t>!X v !Y v !Z</a:t>
            </a:r>
          </a:p>
          <a:p>
            <a:endParaRPr lang="en-US" sz="2200" dirty="0">
              <a:latin typeface="Times New Roman" pitchFamily="18" charset="0"/>
              <a:cs typeface="Times New Roman" pitchFamily="18" charset="0"/>
              <a:sym typeface="Wingdings" pitchFamily="2" charset="2"/>
            </a:endParaRPr>
          </a:p>
          <a:p>
            <a:r>
              <a:rPr lang="en-US" sz="2200" dirty="0" smtClean="0">
                <a:latin typeface="Times New Roman" pitchFamily="18" charset="0"/>
                <a:cs typeface="Times New Roman" pitchFamily="18" charset="0"/>
                <a:sym typeface="Wingdings" pitchFamily="2" charset="2"/>
              </a:rPr>
              <a:t>If we know X is true and Y is true, </a:t>
            </a:r>
          </a:p>
          <a:p>
            <a:r>
              <a:rPr lang="en-US" sz="2200" dirty="0" smtClean="0">
                <a:latin typeface="Times New Roman" pitchFamily="18" charset="0"/>
                <a:cs typeface="Times New Roman" pitchFamily="18" charset="0"/>
                <a:sym typeface="Wingdings" pitchFamily="2" charset="2"/>
              </a:rPr>
              <a:t>we can use rule 10 to obtain X * Y</a:t>
            </a:r>
          </a:p>
          <a:p>
            <a:endParaRPr lang="en-US" sz="2200" dirty="0">
              <a:latin typeface="Times New Roman" pitchFamily="18" charset="0"/>
              <a:cs typeface="Times New Roman" pitchFamily="18" charset="0"/>
              <a:sym typeface="Wingdings" pitchFamily="2" charset="2"/>
            </a:endParaRPr>
          </a:p>
          <a:p>
            <a:r>
              <a:rPr lang="en-US" sz="2200" dirty="0" smtClean="0">
                <a:latin typeface="Times New Roman" pitchFamily="18" charset="0"/>
                <a:cs typeface="Times New Roman" pitchFamily="18" charset="0"/>
                <a:sym typeface="Wingdings" pitchFamily="2" charset="2"/>
              </a:rPr>
              <a:t>If we need to have X, and we know</a:t>
            </a:r>
          </a:p>
          <a:p>
            <a:r>
              <a:rPr lang="en-US" sz="2200" dirty="0" smtClean="0">
                <a:latin typeface="Times New Roman" pitchFamily="18" charset="0"/>
                <a:cs typeface="Times New Roman" pitchFamily="18" charset="0"/>
                <a:sym typeface="Wingdings" pitchFamily="2" charset="2"/>
              </a:rPr>
              <a:t>A and B are true and </a:t>
            </a:r>
          </a:p>
          <a:p>
            <a:r>
              <a:rPr lang="en-US" sz="2200" dirty="0" smtClean="0">
                <a:latin typeface="Times New Roman" pitchFamily="18" charset="0"/>
                <a:cs typeface="Times New Roman" pitchFamily="18" charset="0"/>
                <a:sym typeface="Wingdings" pitchFamily="2" charset="2"/>
              </a:rPr>
              <a:t>      (A &amp; B)  (X &amp; Y),</a:t>
            </a:r>
          </a:p>
          <a:p>
            <a:r>
              <a:rPr lang="en-US" sz="2200" dirty="0" smtClean="0">
                <a:latin typeface="Times New Roman" pitchFamily="18" charset="0"/>
                <a:cs typeface="Times New Roman" pitchFamily="18" charset="0"/>
                <a:sym typeface="Wingdings" pitchFamily="2" charset="2"/>
              </a:rPr>
              <a:t>we can use rules 10, 11 and 8 to </a:t>
            </a:r>
          </a:p>
          <a:p>
            <a:r>
              <a:rPr lang="en-US" sz="2200" dirty="0" smtClean="0">
                <a:latin typeface="Times New Roman" pitchFamily="18" charset="0"/>
                <a:cs typeface="Times New Roman" pitchFamily="18" charset="0"/>
                <a:sym typeface="Wingdings" pitchFamily="2" charset="2"/>
              </a:rPr>
              <a:t>obtain X</a:t>
            </a:r>
            <a:endParaRPr lang="en-US" sz="22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Longer Example</a:t>
            </a:r>
            <a:endParaRPr lang="en-US" dirty="0"/>
          </a:p>
        </p:txBody>
      </p:sp>
      <p:sp>
        <p:nvSpPr>
          <p:cNvPr id="3" name="Content Placeholder 2"/>
          <p:cNvSpPr>
            <a:spLocks noGrp="1"/>
          </p:cNvSpPr>
          <p:nvPr>
            <p:ph idx="1"/>
          </p:nvPr>
        </p:nvSpPr>
        <p:spPr>
          <a:xfrm>
            <a:off x="6096000" y="1066800"/>
            <a:ext cx="2743200" cy="5334000"/>
          </a:xfrm>
        </p:spPr>
        <p:txBody>
          <a:bodyPr>
            <a:normAutofit fontScale="77500" lnSpcReduction="20000"/>
          </a:bodyPr>
          <a:lstStyle/>
          <a:p>
            <a:r>
              <a:rPr lang="en-US" dirty="0" smtClean="0"/>
              <a:t>We want to prove that </a:t>
            </a:r>
          </a:p>
          <a:p>
            <a:endParaRPr lang="en-US" dirty="0" smtClean="0">
              <a:sym typeface="Wingdings" pitchFamily="2" charset="2"/>
            </a:endParaRPr>
          </a:p>
          <a:p>
            <a:endParaRPr lang="en-US" dirty="0">
              <a:sym typeface="Wingdings" pitchFamily="2" charset="2"/>
            </a:endParaRPr>
          </a:p>
          <a:p>
            <a:endParaRPr lang="en-US" dirty="0" smtClean="0">
              <a:sym typeface="Wingdings" pitchFamily="2" charset="2"/>
            </a:endParaRPr>
          </a:p>
          <a:p>
            <a:r>
              <a:rPr lang="en-US" dirty="0" smtClean="0">
                <a:sym typeface="Wingdings" pitchFamily="2" charset="2"/>
              </a:rPr>
              <a:t>The proof is shown to the left with the rules used to denote how the proof was generated</a:t>
            </a:r>
          </a:p>
          <a:p>
            <a:r>
              <a:rPr lang="en-US" dirty="0" smtClean="0">
                <a:sym typeface="Wingdings" pitchFamily="2" charset="2"/>
              </a:rPr>
              <a:t>Note this solution is not the most efficient proof</a:t>
            </a:r>
            <a:endParaRPr lang="en-US" dirty="0"/>
          </a:p>
        </p:txBody>
      </p:sp>
      <p:pic>
        <p:nvPicPr>
          <p:cNvPr id="4" name="Picture 3"/>
          <p:cNvPicPr>
            <a:picLocks noChangeAspect="1" noChangeArrowheads="1"/>
          </p:cNvPicPr>
          <p:nvPr/>
        </p:nvPicPr>
        <p:blipFill>
          <a:blip r:embed="rId2"/>
          <a:srcRect/>
          <a:stretch>
            <a:fillRect/>
          </a:stretch>
        </p:blipFill>
        <p:spPr bwMode="auto">
          <a:xfrm>
            <a:off x="0" y="762000"/>
            <a:ext cx="5934871" cy="5638800"/>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5" name="TextBox 4"/>
              <p:cNvSpPr txBox="1"/>
              <p:nvPr/>
            </p:nvSpPr>
            <p:spPr>
              <a:xfrm>
                <a:off x="6156657" y="2057400"/>
                <a:ext cx="2834943" cy="7694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US" sz="2200" b="0" i="1" smtClean="0">
                              <a:latin typeface="Cambria Math"/>
                            </a:rPr>
                          </m:ctrlPr>
                        </m:dPr>
                        <m:e>
                          <m:r>
                            <a:rPr lang="en-US" sz="2200" b="0" i="1" smtClean="0">
                              <a:latin typeface="Cambria Math"/>
                            </a:rPr>
                            <m:t>𝑅</m:t>
                          </m:r>
                          <m:r>
                            <a:rPr lang="en-US" sz="2200" b="0" i="1" smtClean="0">
                              <a:latin typeface="Cambria Math"/>
                              <a:ea typeface="Cambria Math"/>
                            </a:rPr>
                            <m:t>→!</m:t>
                          </m:r>
                          <m:r>
                            <a:rPr lang="en-US" sz="2200" b="0" i="1" smtClean="0">
                              <a:latin typeface="Cambria Math"/>
                              <a:ea typeface="Cambria Math"/>
                            </a:rPr>
                            <m:t>𝑃</m:t>
                          </m:r>
                        </m:e>
                      </m:d>
                      <m:r>
                        <a:rPr lang="en-US" sz="2200" b="0" i="1" smtClean="0">
                          <a:latin typeface="Cambria Math"/>
                          <a:ea typeface="Cambria Math"/>
                        </a:rPr>
                        <m:t>∗</m:t>
                      </m:r>
                      <m:d>
                        <m:dPr>
                          <m:ctrlPr>
                            <a:rPr lang="en-US" sz="2200" b="0" i="1" smtClean="0">
                              <a:latin typeface="Cambria Math"/>
                              <a:ea typeface="Cambria Math"/>
                            </a:rPr>
                          </m:ctrlPr>
                        </m:dPr>
                        <m:e>
                          <m:r>
                            <a:rPr lang="en-US" sz="2200" b="0" i="1" smtClean="0">
                              <a:latin typeface="Cambria Math"/>
                              <a:ea typeface="Cambria Math"/>
                            </a:rPr>
                            <m:t>!</m:t>
                          </m:r>
                          <m:r>
                            <a:rPr lang="en-US" sz="2200" b="0" i="1" smtClean="0">
                              <a:latin typeface="Cambria Math"/>
                              <a:ea typeface="Cambria Math"/>
                            </a:rPr>
                            <m:t>𝑅</m:t>
                          </m:r>
                          <m:r>
                            <a:rPr lang="en-US" sz="2200" b="0" i="1" smtClean="0">
                              <a:latin typeface="Cambria Math"/>
                              <a:ea typeface="Cambria Math"/>
                            </a:rPr>
                            <m:t> →</m:t>
                          </m:r>
                          <m:r>
                            <a:rPr lang="en-US" sz="2200" b="0" i="1" smtClean="0">
                              <a:latin typeface="Cambria Math"/>
                              <a:ea typeface="Cambria Math"/>
                            </a:rPr>
                            <m:t>𝑄</m:t>
                          </m:r>
                        </m:e>
                      </m:d>
                    </m:oMath>
                  </m:oMathPara>
                </a14:m>
                <a:endParaRPr lang="en-US" sz="2200" b="0" i="1" dirty="0" smtClean="0">
                  <a:latin typeface="Cambria Math"/>
                  <a:ea typeface="Cambria Math"/>
                </a:endParaRPr>
              </a:p>
              <a:p>
                <a:pPr/>
                <a14:m>
                  <m:oMathPara xmlns:m="http://schemas.openxmlformats.org/officeDocument/2006/math">
                    <m:oMathParaPr>
                      <m:jc m:val="centerGroup"/>
                    </m:oMathParaPr>
                    <m:oMath xmlns:m="http://schemas.openxmlformats.org/officeDocument/2006/math">
                      <m:r>
                        <a:rPr lang="en-US" sz="2200" b="0" i="1" smtClean="0">
                          <a:latin typeface="Cambria Math"/>
                          <a:ea typeface="Cambria Math"/>
                        </a:rPr>
                        <m:t>≡!(!</m:t>
                      </m:r>
                      <m:r>
                        <a:rPr lang="en-US" sz="2200" b="0" i="1" smtClean="0">
                          <a:latin typeface="Cambria Math"/>
                          <a:ea typeface="Cambria Math"/>
                        </a:rPr>
                        <m:t>𝑄</m:t>
                      </m:r>
                      <m:r>
                        <a:rPr lang="en-US" sz="2200" b="0" i="1" smtClean="0">
                          <a:latin typeface="Cambria Math"/>
                          <a:ea typeface="Cambria Math"/>
                        </a:rPr>
                        <m:t> ∗</m:t>
                      </m:r>
                      <m:r>
                        <a:rPr lang="en-US" sz="2200" b="0" i="1" smtClean="0">
                          <a:latin typeface="Cambria Math"/>
                          <a:ea typeface="Cambria Math"/>
                        </a:rPr>
                        <m:t>𝑃</m:t>
                      </m:r>
                      <m:r>
                        <a:rPr lang="en-US" sz="2200" b="0" i="1" smtClean="0">
                          <a:latin typeface="Cambria Math"/>
                          <a:ea typeface="Cambria Math"/>
                        </a:rPr>
                        <m:t>)</m:t>
                      </m:r>
                    </m:oMath>
                  </m:oMathPara>
                </a14:m>
                <a:endParaRPr lang="en-US" sz="2200" dirty="0"/>
              </a:p>
            </p:txBody>
          </p:sp>
        </mc:Choice>
        <mc:Fallback xmlns="">
          <p:sp>
            <p:nvSpPr>
              <p:cNvPr id="5" name="TextBox 4"/>
              <p:cNvSpPr txBox="1">
                <a:spLocks noRot="1" noChangeAspect="1" noMove="1" noResize="1" noEditPoints="1" noAdjustHandles="1" noChangeArrowheads="1" noChangeShapeType="1" noTextEdit="1"/>
              </p:cNvSpPr>
              <p:nvPr/>
            </p:nvSpPr>
            <p:spPr>
              <a:xfrm>
                <a:off x="6156657" y="2057400"/>
                <a:ext cx="2834943" cy="769441"/>
              </a:xfrm>
              <a:prstGeom prst="rect">
                <a:avLst/>
              </a:prstGeom>
              <a:blipFill rotWithShape="1">
                <a:blip r:embed="rId3"/>
                <a:stretch>
                  <a:fillRect b="-7937"/>
                </a:stretch>
              </a:blipFill>
            </p:spPr>
            <p:txBody>
              <a:bodyPr/>
              <a:lstStyle/>
              <a:p>
                <a:r>
                  <a:rPr lang="en-US">
                    <a:noFill/>
                  </a:rPr>
                  <a:t> </a:t>
                </a:r>
              </a:p>
            </p:txBody>
          </p:sp>
        </mc:Fallback>
      </mc:AlternateContent>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How Does LT Select a Rule?</a:t>
            </a:r>
            <a:endParaRPr lang="en-US" dirty="0"/>
          </a:p>
        </p:txBody>
      </p:sp>
      <p:sp>
        <p:nvSpPr>
          <p:cNvPr id="3" name="Content Placeholder 2"/>
          <p:cNvSpPr>
            <a:spLocks noGrp="1"/>
          </p:cNvSpPr>
          <p:nvPr>
            <p:ph idx="1"/>
          </p:nvPr>
        </p:nvSpPr>
        <p:spPr>
          <a:xfrm>
            <a:off x="228600" y="609601"/>
            <a:ext cx="8686800" cy="3809999"/>
          </a:xfrm>
        </p:spPr>
        <p:txBody>
          <a:bodyPr>
            <a:normAutofit fontScale="85000" lnSpcReduction="20000"/>
          </a:bodyPr>
          <a:lstStyle/>
          <a:p>
            <a:r>
              <a:rPr lang="en-US" dirty="0" smtClean="0"/>
              <a:t>LT uses means-ends analysis given the difference table below</a:t>
            </a:r>
          </a:p>
          <a:p>
            <a:pPr lvl="1"/>
            <a:r>
              <a:rPr lang="en-US" dirty="0" smtClean="0"/>
              <a:t>given a goal, determine the difference between goal and current state</a:t>
            </a:r>
          </a:p>
          <a:p>
            <a:pPr lvl="1"/>
            <a:r>
              <a:rPr lang="en-US" dirty="0" smtClean="0"/>
              <a:t>select a rule to reduce this difference</a:t>
            </a:r>
          </a:p>
          <a:p>
            <a:pPr lvl="1"/>
            <a:r>
              <a:rPr lang="en-US" dirty="0" smtClean="0"/>
              <a:t>if the rule can reduce the difference directly, great, otherwise produce a </a:t>
            </a:r>
            <a:r>
              <a:rPr lang="en-US" dirty="0" err="1" smtClean="0"/>
              <a:t>subgoal</a:t>
            </a:r>
            <a:r>
              <a:rPr lang="en-US" dirty="0" smtClean="0"/>
              <a:t> and add it to the list of goals/</a:t>
            </a:r>
            <a:r>
              <a:rPr lang="en-US" dirty="0" err="1" smtClean="0"/>
              <a:t>subgoals</a:t>
            </a:r>
            <a:r>
              <a:rPr lang="en-US" dirty="0" smtClean="0"/>
              <a:t> </a:t>
            </a:r>
          </a:p>
          <a:p>
            <a:r>
              <a:rPr lang="en-US" dirty="0" smtClean="0"/>
              <a:t>In the reduction table for instance, </a:t>
            </a:r>
          </a:p>
          <a:p>
            <a:pPr lvl="1"/>
            <a:r>
              <a:rPr lang="en-US" dirty="0" smtClean="0"/>
              <a:t>to delete a term, use rule 3, 7, 8, 11 or 12 </a:t>
            </a:r>
          </a:p>
          <a:p>
            <a:pPr lvl="1"/>
            <a:r>
              <a:rPr lang="en-US" dirty="0" smtClean="0"/>
              <a:t>to change a sign, use rule 5</a:t>
            </a:r>
            <a:endParaRPr lang="en-US" dirty="0"/>
          </a:p>
        </p:txBody>
      </p:sp>
      <p:pic>
        <p:nvPicPr>
          <p:cNvPr id="4" name="Picture 3"/>
          <p:cNvPicPr>
            <a:picLocks noChangeAspect="1" noChangeArrowheads="1"/>
          </p:cNvPicPr>
          <p:nvPr/>
        </p:nvPicPr>
        <p:blipFill>
          <a:blip r:embed="rId2"/>
          <a:srcRect t="76628"/>
          <a:stretch>
            <a:fillRect/>
          </a:stretch>
        </p:blipFill>
        <p:spPr bwMode="auto">
          <a:xfrm>
            <a:off x="0" y="4359031"/>
            <a:ext cx="9144000" cy="2422769"/>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Example Goals and Strategies</a:t>
            </a:r>
            <a:endParaRPr lang="en-US" dirty="0"/>
          </a:p>
        </p:txBody>
      </p:sp>
      <p:pic>
        <p:nvPicPr>
          <p:cNvPr id="4" name="Picture 3"/>
          <p:cNvPicPr>
            <a:picLocks noChangeAspect="1" noChangeArrowheads="1"/>
          </p:cNvPicPr>
          <p:nvPr/>
        </p:nvPicPr>
        <p:blipFill>
          <a:blip r:embed="rId2"/>
          <a:srcRect b="26437"/>
          <a:stretch>
            <a:fillRect/>
          </a:stretch>
        </p:blipFill>
        <p:spPr bwMode="auto">
          <a:xfrm>
            <a:off x="457200" y="676175"/>
            <a:ext cx="8001000" cy="5913761"/>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1864</TotalTime>
  <Words>1850</Words>
  <Application>Microsoft Office PowerPoint</Application>
  <PresentationFormat>On-screen Show (4:3)</PresentationFormat>
  <Paragraphs>162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Automated Reasoning</vt:lpstr>
      <vt:lpstr>Theorem Proving</vt:lpstr>
      <vt:lpstr>Means-Ends Analysis, GPS and LT</vt:lpstr>
      <vt:lpstr>How LT Works</vt:lpstr>
      <vt:lpstr>Example</vt:lpstr>
      <vt:lpstr>LT Rules and Examples</vt:lpstr>
      <vt:lpstr>Longer Example</vt:lpstr>
      <vt:lpstr>How Does LT Select a Rule?</vt:lpstr>
      <vt:lpstr>Example Goals and Strategies</vt:lpstr>
      <vt:lpstr>Resolution</vt:lpstr>
      <vt:lpstr>Clausal Form</vt:lpstr>
      <vt:lpstr>Example:  Dead Dog Problem</vt:lpstr>
      <vt:lpstr>Example:  Is John Happy?</vt:lpstr>
      <vt:lpstr>Proof of John’s Happiness</vt:lpstr>
      <vt:lpstr>Question Answering</vt:lpstr>
      <vt:lpstr>Exciting Life Example</vt:lpstr>
      <vt:lpstr>Continued</vt:lpstr>
      <vt:lpstr>Clause Selection Strategies</vt:lpstr>
    </vt:vector>
  </TitlesOfParts>
  <Company>Northern Kentucky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Reasoning</dc:title>
  <dc:creator>foxr</dc:creator>
  <cp:lastModifiedBy>Administrator</cp:lastModifiedBy>
  <cp:revision>51</cp:revision>
  <dcterms:created xsi:type="dcterms:W3CDTF">2009-01-09T14:51:44Z</dcterms:created>
  <dcterms:modified xsi:type="dcterms:W3CDTF">2015-09-02T16:38:45Z</dcterms:modified>
</cp:coreProperties>
</file>