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73" r:id="rId8"/>
    <p:sldId id="274" r:id="rId9"/>
    <p:sldId id="276" r:id="rId10"/>
    <p:sldId id="261" r:id="rId11"/>
    <p:sldId id="277" r:id="rId12"/>
    <p:sldId id="262" r:id="rId13"/>
    <p:sldId id="263" r:id="rId14"/>
    <p:sldId id="264" r:id="rId15"/>
    <p:sldId id="268" r:id="rId16"/>
    <p:sldId id="272" r:id="rId17"/>
    <p:sldId id="265" r:id="rId18"/>
    <p:sldId id="266" r:id="rId19"/>
    <p:sldId id="267" r:id="rId20"/>
    <p:sldId id="269" r:id="rId21"/>
    <p:sldId id="270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FEA8"/>
    <a:srgbClr val="FF53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422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65FE-4875-43ED-A0C5-7776BF8FC0DE}" type="datetimeFigureOut">
              <a:rPr lang="en-US" smtClean="0"/>
              <a:pPr/>
              <a:t>Tue 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FF16-DD16-46D7-94D1-E3DBD15B7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65FE-4875-43ED-A0C5-7776BF8FC0DE}" type="datetimeFigureOut">
              <a:rPr lang="en-US" smtClean="0"/>
              <a:pPr/>
              <a:t>Tue 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FF16-DD16-46D7-94D1-E3DBD15B7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65FE-4875-43ED-A0C5-7776BF8FC0DE}" type="datetimeFigureOut">
              <a:rPr lang="en-US" smtClean="0"/>
              <a:pPr/>
              <a:t>Tue 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FF16-DD16-46D7-94D1-E3DBD15B7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65FE-4875-43ED-A0C5-7776BF8FC0DE}" type="datetimeFigureOut">
              <a:rPr lang="en-US" smtClean="0"/>
              <a:pPr/>
              <a:t>Tue 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FF16-DD16-46D7-94D1-E3DBD15B7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65FE-4875-43ED-A0C5-7776BF8FC0DE}" type="datetimeFigureOut">
              <a:rPr lang="en-US" smtClean="0"/>
              <a:pPr/>
              <a:t>Tue 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FF16-DD16-46D7-94D1-E3DBD15B7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65FE-4875-43ED-A0C5-7776BF8FC0DE}" type="datetimeFigureOut">
              <a:rPr lang="en-US" smtClean="0"/>
              <a:pPr/>
              <a:t>Tue 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FF16-DD16-46D7-94D1-E3DBD15B7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65FE-4875-43ED-A0C5-7776BF8FC0DE}" type="datetimeFigureOut">
              <a:rPr lang="en-US" smtClean="0"/>
              <a:pPr/>
              <a:t>Tue 10/27/2015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FF16-DD16-46D7-94D1-E3DBD15B7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65FE-4875-43ED-A0C5-7776BF8FC0DE}" type="datetimeFigureOut">
              <a:rPr lang="en-US" smtClean="0"/>
              <a:pPr/>
              <a:t>Tue 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FF16-DD16-46D7-94D1-E3DBD15B7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65FE-4875-43ED-A0C5-7776BF8FC0DE}" type="datetimeFigureOut">
              <a:rPr lang="en-US" smtClean="0"/>
              <a:pPr/>
              <a:t>Tue 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FF16-DD16-46D7-94D1-E3DBD15B7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65FE-4875-43ED-A0C5-7776BF8FC0DE}" type="datetimeFigureOut">
              <a:rPr lang="en-US" smtClean="0"/>
              <a:pPr/>
              <a:t>Tue 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FF16-DD16-46D7-94D1-E3DBD15B7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65FE-4875-43ED-A0C5-7776BF8FC0DE}" type="datetimeFigureOut">
              <a:rPr lang="en-US" smtClean="0"/>
              <a:pPr/>
              <a:t>Tue 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3FF16-DD16-46D7-94D1-E3DBD15B7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CFEA8"/>
            </a:gs>
            <a:gs pos="50000">
              <a:srgbClr val="FFFF00"/>
            </a:gs>
            <a:gs pos="75000">
              <a:srgbClr val="FFC000"/>
            </a:gs>
            <a:gs pos="100000">
              <a:srgbClr val="FFBF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F22465FE-4875-43ED-A0C5-7776BF8FC0DE}" type="datetimeFigureOut">
              <a:rPr lang="en-US" smtClean="0"/>
              <a:pPr/>
              <a:t>Tue 10/27/2015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89A3FF16-DD16-46D7-94D1-E3DBD15B7C9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Auto-Regressive HMM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6248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Recall the hidden Markov model (HMM)</a:t>
            </a:r>
          </a:p>
          <a:p>
            <a:pPr lvl="1"/>
            <a:r>
              <a:rPr lang="en-US" dirty="0" smtClean="0"/>
              <a:t>a finite state automata with nodes that represent hidden states (that is, things we cannot necessarily observe, but must infer from data) and two sets of links</a:t>
            </a:r>
          </a:p>
          <a:p>
            <a:pPr lvl="2"/>
            <a:r>
              <a:rPr lang="en-US" dirty="0" smtClean="0"/>
              <a:t>transition – probability that this state will follow from the previous state</a:t>
            </a:r>
          </a:p>
          <a:p>
            <a:pPr lvl="2"/>
            <a:r>
              <a:rPr lang="en-US" dirty="0" smtClean="0"/>
              <a:t>emission – probability that this state is true given observation</a:t>
            </a:r>
          </a:p>
          <a:p>
            <a:r>
              <a:rPr lang="en-US" dirty="0" smtClean="0"/>
              <a:t>The standard HMM is not very interesting for AI learning because, as a model, it cannot capture the knowledge of an interesting problem</a:t>
            </a:r>
          </a:p>
          <a:p>
            <a:pPr lvl="1"/>
            <a:r>
              <a:rPr lang="en-US" dirty="0" smtClean="0"/>
              <a:t>see the textbook which gives as examples coin flipping</a:t>
            </a:r>
          </a:p>
          <a:p>
            <a:r>
              <a:rPr lang="en-US" dirty="0" smtClean="0"/>
              <a:t>Many problems that we solve in AI require a temporal </a:t>
            </a:r>
            <a:r>
              <a:rPr lang="en-US" dirty="0" smtClean="0"/>
              <a:t>component</a:t>
            </a:r>
            <a:endParaRPr lang="en-US" dirty="0" smtClean="0"/>
          </a:p>
          <a:p>
            <a:pPr lvl="1"/>
            <a:r>
              <a:rPr lang="en-US" dirty="0" smtClean="0"/>
              <a:t>the auto-regressive HMM can handle this where a state S</a:t>
            </a:r>
            <a:r>
              <a:rPr lang="en-US" baseline="-25000" dirty="0" smtClean="0"/>
              <a:t>t</a:t>
            </a:r>
            <a:r>
              <a:rPr lang="en-US" dirty="0" smtClean="0"/>
              <a:t> follows from state S</a:t>
            </a:r>
            <a:r>
              <a:rPr lang="en-US" baseline="-25000" dirty="0" smtClean="0"/>
              <a:t>t-1</a:t>
            </a:r>
            <a:r>
              <a:rPr lang="en-US" dirty="0" smtClean="0"/>
              <a:t> where the t represents a time unit</a:t>
            </a:r>
          </a:p>
          <a:p>
            <a:pPr lvl="2"/>
            <a:r>
              <a:rPr lang="en-US" dirty="0" smtClean="0"/>
              <a:t>we want to compute the probability of a particular sequence through the HMM given some observations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Factorial HMM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1"/>
            <a:ext cx="8686800" cy="33527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Factorial HMMs – when the system is so complex that a given state cannot represent the process of a single state in the model</a:t>
            </a:r>
          </a:p>
          <a:p>
            <a:pPr lvl="1"/>
            <a:r>
              <a:rPr lang="en-US" dirty="0" smtClean="0"/>
              <a:t>at time </a:t>
            </a:r>
            <a:r>
              <a:rPr lang="en-US" dirty="0" err="1" smtClean="0"/>
              <a:t>i</a:t>
            </a:r>
            <a:r>
              <a:rPr lang="en-US" dirty="0" smtClean="0"/>
              <a:t>, there will be multiple states, all of which lead to multiple successor states and all of which have emission probabilities from the observations </a:t>
            </a:r>
            <a:r>
              <a:rPr lang="en-US" dirty="0" smtClean="0"/>
              <a:t>input</a:t>
            </a:r>
          </a:p>
          <a:p>
            <a:pPr lvl="1"/>
            <a:r>
              <a:rPr lang="en-US" dirty="0" smtClean="0"/>
              <a:t>in other words, the goal is to identify multiple independent paths through the HMM because there are multiple hidden variables that we need to identify</a:t>
            </a:r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14121" r="13862" b="54461"/>
          <a:stretch>
            <a:fillRect/>
          </a:stretch>
        </p:blipFill>
        <p:spPr bwMode="auto">
          <a:xfrm>
            <a:off x="4172712" y="4419600"/>
            <a:ext cx="4818888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28600" y="4038600"/>
            <a:ext cx="3850734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might for instance identify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the most likely sequence is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S11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S22  S13 and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S21  S22  S23  so that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at time 1, we are in both states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S11 and S21, at time 2 we are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 state S22 and at time 3 we are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 states S13 and S23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Hierarchical HMM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1"/>
            <a:ext cx="8686800" cy="3581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Hierarchical </a:t>
            </a:r>
            <a:r>
              <a:rPr lang="en-US" dirty="0"/>
              <a:t>HMMs – each state is itself a self-contained probabilistic model including their own hidden </a:t>
            </a:r>
            <a:r>
              <a:rPr lang="en-US" dirty="0" smtClean="0"/>
              <a:t>node</a:t>
            </a:r>
            <a:r>
              <a:rPr lang="en-US" b="1" dirty="0" smtClean="0"/>
              <a:t>s</a:t>
            </a:r>
          </a:p>
          <a:p>
            <a:pPr lvl="1"/>
            <a:r>
              <a:rPr lang="en-US" dirty="0" smtClean="0"/>
              <a:t>that is, reaching node qi at time j means that you are actually traversing an HMM as represented by node qi</a:t>
            </a:r>
          </a:p>
          <a:p>
            <a:pPr lvl="1"/>
            <a:r>
              <a:rPr lang="en-US" dirty="0" smtClean="0"/>
              <a:t>here we see that q11 and q12 both consist of lesser HMMs where q11 consists of two time units and each of these is further divisible</a:t>
            </a:r>
            <a:endParaRPr lang="en-US" dirty="0"/>
          </a:p>
          <a:p>
            <a:endParaRPr lang="en-US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688" y="3608725"/>
            <a:ext cx="4252912" cy="32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600" y="4201566"/>
            <a:ext cx="403988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Both the factorial and hierarchical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HMM models require their own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training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algorithms although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they are based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on Baum-Welch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8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Bayesian Forms of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three forms of Bayesian learning</a:t>
            </a:r>
          </a:p>
          <a:p>
            <a:pPr lvl="1"/>
            <a:r>
              <a:rPr lang="en-US" dirty="0" smtClean="0"/>
              <a:t>learning probabilities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earning structure </a:t>
            </a:r>
          </a:p>
          <a:p>
            <a:pPr lvl="1"/>
            <a:r>
              <a:rPr lang="en-US" dirty="0" smtClean="0"/>
              <a:t>supervised learning of probabilities</a:t>
            </a:r>
          </a:p>
          <a:p>
            <a:r>
              <a:rPr lang="en-US" dirty="0" smtClean="0"/>
              <a:t>In the first form, we merely want to learn the probabilities needed for Bayesian reasoning</a:t>
            </a:r>
          </a:p>
          <a:p>
            <a:pPr lvl="1"/>
            <a:r>
              <a:rPr lang="en-US" dirty="0" smtClean="0"/>
              <a:t>this can be done merely by counting occurrences</a:t>
            </a:r>
          </a:p>
          <a:p>
            <a:pPr lvl="2"/>
            <a:r>
              <a:rPr lang="en-US" dirty="0" smtClean="0"/>
              <a:t>take all the training data and compute every necessary probability</a:t>
            </a:r>
          </a:p>
          <a:p>
            <a:pPr lvl="1"/>
            <a:r>
              <a:rPr lang="en-US" dirty="0" smtClean="0"/>
              <a:t>we might adopt the naïve stance that data are conditionally independent</a:t>
            </a:r>
          </a:p>
          <a:p>
            <a:pPr lvl="2"/>
            <a:r>
              <a:rPr lang="en-US" dirty="0" smtClean="0"/>
              <a:t>P(d | h) = P(a1, a2, a3, …, an | h) = P(a1 | h) * P(a2 | h) * … * P(an | h)</a:t>
            </a:r>
          </a:p>
          <a:p>
            <a:pPr lvl="1"/>
            <a:r>
              <a:rPr lang="en-US" dirty="0" smtClean="0"/>
              <a:t>this assumption is used for Naïve Bayesian Classifiers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Spam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6248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One of the most common uses of a NBC is to construct a spam filter</a:t>
            </a:r>
          </a:p>
          <a:p>
            <a:pPr lvl="1"/>
            <a:r>
              <a:rPr lang="en-US" dirty="0" smtClean="0"/>
              <a:t>the spam filter works by learning a “bag of words” – that is, the words that are typically associated with spam</a:t>
            </a:r>
          </a:p>
          <a:p>
            <a:r>
              <a:rPr lang="en-US" dirty="0" smtClean="0"/>
              <a:t>We want to learn one of two classes:  spam and not spam</a:t>
            </a:r>
          </a:p>
          <a:p>
            <a:pPr lvl="1"/>
            <a:r>
              <a:rPr lang="en-US" dirty="0" smtClean="0"/>
              <a:t>so we want to compute P(spam | words in message) and P(!spam | words in message)</a:t>
            </a:r>
          </a:p>
          <a:p>
            <a:pPr lvl="1"/>
            <a:r>
              <a:rPr lang="en-US" dirty="0" smtClean="0"/>
              <a:t>P(spam | word1, word2, word3, …, </a:t>
            </a:r>
            <a:r>
              <a:rPr lang="en-US" dirty="0" err="1" smtClean="0"/>
              <a:t>wordn</a:t>
            </a:r>
            <a:r>
              <a:rPr lang="en-US" dirty="0" smtClean="0"/>
              <a:t>) = P(spam) * P(word1, word2, word3, … | spam) = P(spam) * P(word1 | spam) * P(word2, word3, … | spam) = P(spam) * P(word1 | spam) * P(word1 &amp; word2 | spam) * P(word3, … | spam) and so forth</a:t>
            </a:r>
          </a:p>
          <a:p>
            <a:pPr lvl="1"/>
            <a:r>
              <a:rPr lang="en-US" dirty="0" smtClean="0"/>
              <a:t>unfortunately, if we have say 50,000 words in English, we would need 2</a:t>
            </a:r>
            <a:r>
              <a:rPr lang="en-US" baseline="30000" dirty="0" smtClean="0"/>
              <a:t>50000 </a:t>
            </a:r>
            <a:r>
              <a:rPr lang="en-US" dirty="0" smtClean="0"/>
              <a:t>probabilities!</a:t>
            </a:r>
          </a:p>
          <a:p>
            <a:r>
              <a:rPr lang="en-US" dirty="0" smtClean="0"/>
              <a:t>So instead, we adopt the naïve approach</a:t>
            </a:r>
          </a:p>
          <a:p>
            <a:pPr lvl="1"/>
            <a:r>
              <a:rPr lang="en-US" dirty="0" smtClean="0"/>
              <a:t>P(spam | word1, word2, word3, …) = P(spam) * P(word1 | spam) * P(word2 | spam) * P(word3 | spam) *…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More on Spam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6019800"/>
          </a:xfrm>
        </p:spPr>
        <p:txBody>
          <a:bodyPr>
            <a:normAutofit fontScale="85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To learn these probabilities, we start with n spam messages and n non spam messages and count the number of times word1 appears in both sets, the number of times word2 appears in both, etc for the entire set of words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The nice thing about the spam filter is that it can continue to learn</a:t>
            </a:r>
          </a:p>
          <a:p>
            <a:pPr lvl="1"/>
            <a:r>
              <a:rPr lang="en-US" dirty="0" smtClean="0"/>
              <a:t>every time you receive an email, we can </a:t>
            </a:r>
            <a:r>
              <a:rPr lang="en-US" dirty="0" err="1" smtClean="0"/>
              <a:t>recompute</a:t>
            </a:r>
            <a:r>
              <a:rPr lang="en-US" dirty="0" smtClean="0"/>
              <a:t> the probabilities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very time the classifier </a:t>
            </a:r>
            <a:r>
              <a:rPr lang="en-US" dirty="0" err="1" smtClean="0"/>
              <a:t>mis</a:t>
            </a:r>
            <a:r>
              <a:rPr lang="en-US" dirty="0" smtClean="0"/>
              <a:t>-classifies a message, we can update P(spam) and P(!spam)</a:t>
            </a:r>
          </a:p>
          <a:p>
            <a:r>
              <a:rPr lang="en-US" dirty="0" smtClean="0"/>
              <a:t>So we have software that can improve over time because the probabilities should improve as it sees more and more examples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ote:  in order to reduce the number of calculations and probabilities needed, we will first discard the common words (I, of, the, is, etc)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152400"/>
            <a:ext cx="86868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Another Example of Naïve Bayesian Learning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609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want to learn, given some conditions, whether to play tennis or not</a:t>
            </a:r>
          </a:p>
          <a:p>
            <a:pPr lvl="1"/>
            <a:r>
              <a:rPr lang="en-US" dirty="0" smtClean="0"/>
              <a:t>see the table on the next page</a:t>
            </a:r>
          </a:p>
          <a:p>
            <a:r>
              <a:rPr lang="en-US" dirty="0" smtClean="0"/>
              <a:t>The data available generated tells us from previous occurrences what the conditions were and whether we played tennis or not during those conditions</a:t>
            </a:r>
          </a:p>
          <a:p>
            <a:pPr lvl="1"/>
            <a:r>
              <a:rPr lang="en-US" dirty="0" smtClean="0"/>
              <a:t>there are 14 previous days’ worth of data</a:t>
            </a:r>
          </a:p>
          <a:p>
            <a:r>
              <a:rPr lang="en-US" dirty="0" smtClean="0"/>
              <a:t>To compute our prior probabilities, we just do</a:t>
            </a:r>
          </a:p>
          <a:p>
            <a:pPr lvl="1"/>
            <a:r>
              <a:rPr lang="en-US" dirty="0" smtClean="0"/>
              <a:t>P(tennis) = days we played tennis / totals days = 9 / 14 </a:t>
            </a:r>
          </a:p>
          <a:p>
            <a:pPr lvl="1"/>
            <a:r>
              <a:rPr lang="en-US" dirty="0" smtClean="0"/>
              <a:t>P(!tennis) = days we didn’t play tennis = 5 / 14</a:t>
            </a:r>
          </a:p>
          <a:p>
            <a:r>
              <a:rPr lang="en-US" dirty="0" smtClean="0"/>
              <a:t>The evidential probabilities are computed by adding up the number of Tennis = yes and Tennis = no for that evidence, for instance</a:t>
            </a:r>
          </a:p>
          <a:p>
            <a:pPr lvl="1"/>
            <a:r>
              <a:rPr lang="en-US" dirty="0" smtClean="0"/>
              <a:t>P(wind = strong | tennis) = 3 / 9 = .33 and P(wind = strong | !tennis) = 3 / 5 = .60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2667000" cy="1143000"/>
          </a:xfrm>
        </p:spPr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28600"/>
            <a:ext cx="4114800" cy="6629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cs typeface="Times New Roman" pitchFamily="18" charset="0"/>
              </a:rPr>
              <a:t>We have a problem in computing our evidential probabilities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we do not have enough data to tell us if we played in some of the various combinations of conditions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did we play when it was overcast, mild, normal humidity and weak winds?  No, so we have no probability for that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do we use 0% if we have no probability?</a:t>
            </a:r>
          </a:p>
          <a:p>
            <a:r>
              <a:rPr lang="en-US" dirty="0" smtClean="0">
                <a:cs typeface="Times New Roman" pitchFamily="18" charset="0"/>
              </a:rPr>
              <a:t>We must rely on the Naïve Bayesian assumption of  conditional independence to get around this problem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it also allows us to solve the problem have far fewer probabilities</a:t>
            </a:r>
            <a:endParaRPr lang="en-US" dirty="0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76200" y="990600"/>
          <a:ext cx="5106576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5" name="Document" r:id="rId3" imgW="5142613" imgH="4574229" progId="Word.Document.8">
                  <p:embed/>
                </p:oleObj>
              </mc:Choice>
              <mc:Fallback>
                <p:oleObj name="Document" r:id="rId3" imgW="5142613" imgH="4574229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990600"/>
                        <a:ext cx="5106576" cy="50292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5490A8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" y="6012359"/>
            <a:ext cx="57784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P(Sunny &amp; Hot &amp; Weak | Yes) =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   P(Sunny | Yes) * P(Hot | Yes) * P(Weak | Yes)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Learning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6248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For either an HMM or a Bayesian network, how do we know what states should exist in our structure?  How do we know what links should exist between states?</a:t>
            </a:r>
          </a:p>
          <a:p>
            <a:r>
              <a:rPr lang="en-US" dirty="0" smtClean="0"/>
              <a:t>There are two forms of learning here</a:t>
            </a:r>
          </a:p>
          <a:p>
            <a:pPr lvl="1"/>
            <a:r>
              <a:rPr lang="en-US" dirty="0" smtClean="0"/>
              <a:t>to learn the states that should exist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 learn which transitions should exist between states</a:t>
            </a:r>
          </a:p>
          <a:p>
            <a:r>
              <a:rPr lang="en-US" dirty="0" smtClean="0"/>
              <a:t>Learning states is less common as we usually have a model in mind before we get started</a:t>
            </a:r>
          </a:p>
          <a:p>
            <a:pPr lvl="1"/>
            <a:r>
              <a:rPr lang="en-US" dirty="0" smtClean="0"/>
              <a:t>for instance, we knew in our previous example that we wanted to determine the sequence of hot and cold days, so for every day, we would have a state for H and a state for C</a:t>
            </a:r>
          </a:p>
          <a:p>
            <a:pPr lvl="1"/>
            <a:r>
              <a:rPr lang="en-US" dirty="0" smtClean="0"/>
              <a:t>we can derive the states by looking at the conclusions to be found in the data</a:t>
            </a:r>
          </a:p>
          <a:p>
            <a:r>
              <a:rPr lang="en-US" dirty="0" smtClean="0"/>
              <a:t>Learning transitions is more common and more interesting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Learning Transitions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One approach is to start with a fully connected graph</a:t>
            </a:r>
          </a:p>
          <a:p>
            <a:pPr lvl="1"/>
            <a:r>
              <a:rPr lang="en-US" dirty="0" smtClean="0"/>
              <a:t>we learn the transition probabilities using the Baum-Welch algorithm and remove any links whose probabilities are 0 (or negligible) </a:t>
            </a:r>
          </a:p>
          <a:p>
            <a:pPr lvl="2"/>
            <a:r>
              <a:rPr lang="en-US" dirty="0" smtClean="0"/>
              <a:t>but this approach will be impractical</a:t>
            </a:r>
          </a:p>
          <a:p>
            <a:r>
              <a:rPr lang="en-US" dirty="0" smtClean="0"/>
              <a:t>Another approach is to create a model using neighbor-merging</a:t>
            </a:r>
          </a:p>
          <a:p>
            <a:pPr lvl="1"/>
            <a:r>
              <a:rPr lang="en-US" dirty="0" smtClean="0"/>
              <a:t>start with each observation of each test case representing its own node (one test case will represent one sequence through an HMM)</a:t>
            </a:r>
          </a:p>
          <a:p>
            <a:pPr lvl="1"/>
            <a:r>
              <a:rPr lang="en-US" dirty="0" smtClean="0"/>
              <a:t>as each new test case is introduced, merge nodes that have the same observation at time t</a:t>
            </a:r>
          </a:p>
          <a:p>
            <a:pPr lvl="1"/>
            <a:r>
              <a:rPr lang="en-US" dirty="0" smtClean="0"/>
              <a:t>the HMMs begin to collapse</a:t>
            </a:r>
          </a:p>
          <a:p>
            <a:r>
              <a:rPr lang="en-US" dirty="0" smtClean="0"/>
              <a:t>Another approach is to use V-merging</a:t>
            </a:r>
          </a:p>
          <a:p>
            <a:pPr lvl="1"/>
            <a:r>
              <a:rPr lang="en-US" dirty="0" smtClean="0"/>
              <a:t>here, we not only collapse states that are the same, but also states that share the same transitions</a:t>
            </a:r>
          </a:p>
          <a:p>
            <a:pPr lvl="1"/>
            <a:r>
              <a:rPr lang="en-US" dirty="0" smtClean="0"/>
              <a:t>for instance, if we have a situation where in case j si-1 goes to </a:t>
            </a:r>
            <a:r>
              <a:rPr lang="en-US" dirty="0" err="1" smtClean="0"/>
              <a:t>si</a:t>
            </a:r>
            <a:r>
              <a:rPr lang="en-US" dirty="0" smtClean="0"/>
              <a:t> goes to si+1 and we match that in case k, then we collapse that entire set of transitions into a single set of transitions</a:t>
            </a:r>
          </a:p>
          <a:p>
            <a:pPr lvl="1"/>
            <a:r>
              <a:rPr lang="en-US" dirty="0" smtClean="0"/>
              <a:t>notice there is nothing probabilistic about learning the structure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763000" cy="3124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Given a collection of research articles, learn the structure of a paper’s header</a:t>
            </a:r>
          </a:p>
          <a:p>
            <a:pPr lvl="1"/>
            <a:r>
              <a:rPr lang="en-US" dirty="0" smtClean="0"/>
              <a:t>that is, the fields that go into a paper</a:t>
            </a:r>
          </a:p>
          <a:p>
            <a:r>
              <a:rPr lang="en-US" dirty="0" smtClean="0"/>
              <a:t>Data came in three forms:  labeled (by human), unlabeled, distantly labeled (data came from </a:t>
            </a:r>
            <a:r>
              <a:rPr lang="en-US" dirty="0" err="1" smtClean="0"/>
              <a:t>bibtex</a:t>
            </a:r>
            <a:r>
              <a:rPr lang="en-US" dirty="0" smtClean="0"/>
              <a:t> entries, which contains all of the relevant data but had extra fields that were to be discarded) from approximately 5700 papers</a:t>
            </a:r>
          </a:p>
          <a:p>
            <a:pPr lvl="1"/>
            <a:r>
              <a:rPr lang="en-US" dirty="0" smtClean="0"/>
              <a:t>the transition probabilities were learned by simple counting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 l="3133" t="43489" r="2136" b="12236"/>
          <a:stretch>
            <a:fillRect/>
          </a:stretch>
        </p:blipFill>
        <p:spPr bwMode="auto">
          <a:xfrm>
            <a:off x="762000" y="3641700"/>
            <a:ext cx="7675563" cy="306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Example:  Determining the Weather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200400"/>
            <a:ext cx="8534400" cy="1905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Here, we have an HMM that attempts to determine for each day, whether it was hot or cold</a:t>
            </a:r>
          </a:p>
          <a:p>
            <a:pPr lvl="1"/>
            <a:r>
              <a:rPr lang="en-US" dirty="0" smtClean="0"/>
              <a:t>observations are the number of ice cream cones a person ate (1-3)</a:t>
            </a:r>
          </a:p>
          <a:p>
            <a:pPr lvl="1"/>
            <a:r>
              <a:rPr lang="en-US" dirty="0" smtClean="0"/>
              <a:t>the following probabilities are estimates that we will correct through learning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85800"/>
            <a:ext cx="6306409" cy="2581275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4800600"/>
          <a:ext cx="7239000" cy="1981202"/>
        </p:xfrm>
        <a:graphic>
          <a:graphicData uri="http://schemas.openxmlformats.org/drawingml/2006/table">
            <a:tbl>
              <a:tblPr/>
              <a:tblGrid>
                <a:gridCol w="920993"/>
                <a:gridCol w="1234130"/>
                <a:gridCol w="1197290"/>
                <a:gridCol w="1604729"/>
                <a:gridCol w="974050"/>
                <a:gridCol w="1307808"/>
              </a:tblGrid>
              <a:tr h="281911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p(…|C)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Arial"/>
                        </a:rPr>
                        <a:t>p(…|H)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Arial"/>
                        </a:rPr>
                        <a:t>p(…|START)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191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Arial"/>
                        </a:rPr>
                        <a:t>p(1|…)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0.7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0.1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If today is cold (C) or hot (H), how many cones did I prob. eat?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6248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p(2|…)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0.2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0.2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191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p(3|…)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0.1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0.7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191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p(C|…)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0.8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0.1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0.5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If today is cold or hot, what will tomorrow probably be?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6248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Arial"/>
                        </a:rPr>
                        <a:t>p(H|…)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0.1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0.8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0.5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106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Arial"/>
                        </a:rPr>
                        <a:t>p(STOP</a:t>
                      </a:r>
                      <a:r>
                        <a:rPr lang="en-US" sz="1400" b="0" i="0" u="none" strike="noStrike" dirty="0">
                          <a:latin typeface="Arial"/>
                        </a:rPr>
                        <a:t>|…)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0.1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0.1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Bayesian Network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763000" cy="617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Recall a Bayesian network is a directed graph</a:t>
            </a:r>
          </a:p>
          <a:p>
            <a:pPr lvl="1"/>
            <a:r>
              <a:rPr lang="en-US" dirty="0" smtClean="0"/>
              <a:t>before we can use the Bayesian network, we have to remove cycles (we see how to do this in the next slide)</a:t>
            </a:r>
          </a:p>
          <a:p>
            <a:r>
              <a:rPr lang="en-US" dirty="0" smtClean="0"/>
              <a:t>A HMM is a finite state automata, and so is also a directed [acyclic] graph</a:t>
            </a:r>
          </a:p>
          <a:p>
            <a:pPr lvl="1"/>
            <a:r>
              <a:rPr lang="en-US" dirty="0" smtClean="0"/>
              <a:t>we can apply the </a:t>
            </a:r>
            <a:r>
              <a:rPr lang="en-US" dirty="0" err="1" smtClean="0"/>
              <a:t>Viterbi</a:t>
            </a:r>
            <a:r>
              <a:rPr lang="en-US" dirty="0" smtClean="0"/>
              <a:t> and Baum-Welch algorithms on a Bayesian network just as we can an HMM to perform problem solving</a:t>
            </a:r>
          </a:p>
          <a:p>
            <a:r>
              <a:rPr lang="en-US" dirty="0" smtClean="0"/>
              <a:t>The process</a:t>
            </a:r>
          </a:p>
          <a:p>
            <a:pPr lvl="1"/>
            <a:r>
              <a:rPr lang="en-US" dirty="0" smtClean="0"/>
              <a:t>first, create your network from your domain model</a:t>
            </a:r>
          </a:p>
          <a:p>
            <a:pPr lvl="1"/>
            <a:r>
              <a:rPr lang="en-US" dirty="0" smtClean="0"/>
              <a:t>second, generate prior and evidential probabilities (these might initially be random, derived through sample data, or generated using some distribution like Gaussian)</a:t>
            </a:r>
          </a:p>
          <a:p>
            <a:pPr lvl="1"/>
            <a:r>
              <a:rPr lang="en-US" dirty="0" smtClean="0"/>
              <a:t>third, train the network using the Baum-Welch algorithm</a:t>
            </a:r>
          </a:p>
          <a:p>
            <a:r>
              <a:rPr lang="en-US" dirty="0" smtClean="0"/>
              <a:t>Once the network converges to a stable state</a:t>
            </a:r>
          </a:p>
          <a:p>
            <a:pPr lvl="1"/>
            <a:r>
              <a:rPr lang="en-US" dirty="0" smtClean="0"/>
              <a:t>introduce a test case and use </a:t>
            </a:r>
            <a:r>
              <a:rPr lang="en-US" dirty="0" err="1" smtClean="0"/>
              <a:t>Viterbi</a:t>
            </a:r>
            <a:r>
              <a:rPr lang="en-US" dirty="0" smtClean="0"/>
              <a:t> to compute the most likely path through the network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Removing 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458200" cy="6172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Here we see a Bayesian network with cycles</a:t>
            </a:r>
          </a:p>
          <a:p>
            <a:pPr lvl="1"/>
            <a:r>
              <a:rPr lang="en-US" dirty="0" smtClean="0"/>
              <a:t>we cannot use the network as is</a:t>
            </a:r>
          </a:p>
          <a:p>
            <a:r>
              <a:rPr lang="en-US" dirty="0" smtClean="0"/>
              <a:t>There seem to be three different approaches</a:t>
            </a:r>
          </a:p>
          <a:p>
            <a:pPr lvl="1"/>
            <a:r>
              <a:rPr lang="en-US" dirty="0" smtClean="0"/>
              <a:t>assume independence of probabilities </a:t>
            </a:r>
          </a:p>
          <a:p>
            <a:pPr lvl="1"/>
            <a:r>
              <a:rPr lang="en-US" dirty="0" smtClean="0"/>
              <a:t>this allows us to remove links between “independent nodes”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attempt to remove edges to remove cycles that are deemed </a:t>
            </a:r>
            <a:r>
              <a:rPr lang="en-US" dirty="0" err="1" smtClean="0"/>
              <a:t>unnecesssary</a:t>
            </a:r>
            <a:endParaRPr lang="en-US" dirty="0" smtClean="0"/>
          </a:p>
          <a:p>
            <a:pPr lvl="1"/>
            <a:r>
              <a:rPr lang="en-US" dirty="0" smtClean="0"/>
              <a:t>identify nodes that cause cycles to occur, and then instantiate them to true/false values, and run </a:t>
            </a:r>
            <a:r>
              <a:rPr lang="en-US" dirty="0" err="1" smtClean="0"/>
              <a:t>Viterbi</a:t>
            </a:r>
            <a:r>
              <a:rPr lang="en-US" dirty="0" smtClean="0"/>
              <a:t> on each subsequent network</a:t>
            </a:r>
          </a:p>
          <a:p>
            <a:pPr lvl="2"/>
            <a:r>
              <a:rPr lang="en-US" dirty="0" smtClean="0"/>
              <a:t>in the above graph, D and F create cycles, we can remove them and run our </a:t>
            </a:r>
            <a:r>
              <a:rPr lang="en-US" dirty="0" err="1" smtClean="0"/>
              <a:t>Viterbi</a:t>
            </a:r>
            <a:r>
              <a:rPr lang="en-US" dirty="0" smtClean="0"/>
              <a:t> algorithm with D, F = {{T, T}, {T, F}, {F, T}, {F, F}}</a:t>
            </a:r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 t="5063" b="18987"/>
          <a:stretch>
            <a:fillRect/>
          </a:stretch>
        </p:blipFill>
        <p:spPr bwMode="auto">
          <a:xfrm>
            <a:off x="3048000" y="2743200"/>
            <a:ext cx="174423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/>
          <a:srcRect t="5375" b="19381"/>
          <a:stretch>
            <a:fillRect/>
          </a:stretch>
        </p:blipFill>
        <p:spPr bwMode="auto">
          <a:xfrm>
            <a:off x="5486400" y="2743200"/>
            <a:ext cx="160294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>
            <a:stCxn id="4" idx="3"/>
          </p:cNvCxnSpPr>
          <p:nvPr/>
        </p:nvCxnSpPr>
        <p:spPr>
          <a:xfrm>
            <a:off x="4792231" y="3314700"/>
            <a:ext cx="541769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152400"/>
            <a:ext cx="1676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How do HMMs and BNs Differ?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Bayesian network conveys a sense of causality</a:t>
            </a:r>
          </a:p>
          <a:p>
            <a:pPr lvl="1"/>
            <a:r>
              <a:rPr lang="en-US" dirty="0" smtClean="0"/>
              <a:t>Transitioning from one node to another means that there is a cause-effect relationship</a:t>
            </a:r>
          </a:p>
          <a:p>
            <a:r>
              <a:rPr lang="en-US" dirty="0" smtClean="0"/>
              <a:t>The HMM typically conveys a sense of temporal change or state change</a:t>
            </a:r>
          </a:p>
          <a:p>
            <a:pPr lvl="1"/>
            <a:r>
              <a:rPr lang="en-US" dirty="0" smtClean="0"/>
              <a:t>Transitioning from state to state</a:t>
            </a:r>
          </a:p>
          <a:p>
            <a:r>
              <a:rPr lang="en-US" dirty="0" smtClean="0"/>
              <a:t>The HMM represents the state using a single discrete random variable while the BN uses a set of random variables</a:t>
            </a:r>
          </a:p>
          <a:p>
            <a:r>
              <a:rPr lang="en-US" dirty="0" smtClean="0"/>
              <a:t>The HMM may be far more computationally expensive to search than the BN</a:t>
            </a:r>
          </a:p>
        </p:txBody>
      </p:sp>
    </p:spTree>
    <p:extLst>
      <p:ext uri="{BB962C8B-B14F-4D97-AF65-F5344CB8AC3E}">
        <p14:creationId xmlns:p14="http://schemas.microsoft.com/office/powerpoint/2010/main" val="2014848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Computing a Path Through the HMM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6172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Assume we know that the person ate in order, the following cones:  2, 3, 3, 2, 3, 2, 3, 2, 2, 3, 1, …</a:t>
            </a:r>
          </a:p>
          <a:p>
            <a:r>
              <a:rPr lang="en-US" dirty="0" smtClean="0"/>
              <a:t>What days were hot and what days were cold?</a:t>
            </a:r>
          </a:p>
          <a:p>
            <a:pPr lvl="1"/>
            <a:r>
              <a:rPr lang="en-US" dirty="0" smtClean="0"/>
              <a:t>P(day </a:t>
            </a:r>
            <a:r>
              <a:rPr lang="en-US" dirty="0" err="1" smtClean="0"/>
              <a:t>i</a:t>
            </a:r>
            <a:r>
              <a:rPr lang="en-US" dirty="0" smtClean="0"/>
              <a:t> is hot | j cones) = </a:t>
            </a:r>
          </a:p>
          <a:p>
            <a:pPr lvl="2"/>
            <a:r>
              <a:rPr lang="en-US" dirty="0" err="1" smtClean="0">
                <a:latin typeface="Symbol" pitchFamily="18" charset="2"/>
              </a:rPr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(H) * 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baseline="-25000" dirty="0" smtClean="0"/>
              <a:t>i</a:t>
            </a:r>
            <a:r>
              <a:rPr lang="en-US" dirty="0" smtClean="0"/>
              <a:t>(H) / (</a:t>
            </a:r>
            <a:r>
              <a:rPr lang="en-US" dirty="0" err="1" smtClean="0">
                <a:latin typeface="Symbol" pitchFamily="18" charset="2"/>
              </a:rPr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(C) * 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baseline="-25000" dirty="0" smtClean="0"/>
              <a:t>i</a:t>
            </a:r>
            <a:r>
              <a:rPr lang="en-US" dirty="0" smtClean="0"/>
              <a:t>(C)  + </a:t>
            </a:r>
            <a:r>
              <a:rPr lang="en-US" dirty="0" err="1" smtClean="0">
                <a:latin typeface="Symbol" pitchFamily="18" charset="2"/>
              </a:rPr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(H) * 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baseline="-25000" dirty="0" smtClean="0"/>
              <a:t>i</a:t>
            </a:r>
            <a:r>
              <a:rPr lang="en-US" dirty="0" smtClean="0"/>
              <a:t>(H) )</a:t>
            </a:r>
          </a:p>
          <a:p>
            <a:pPr lvl="1"/>
            <a:r>
              <a:rPr lang="en-US" dirty="0" err="1" smtClean="0">
                <a:latin typeface="Symbol" pitchFamily="18" charset="2"/>
              </a:rPr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(H) is the probability of arriving at the state H on day </a:t>
            </a:r>
            <a:r>
              <a:rPr lang="en-US" dirty="0" err="1" smtClean="0"/>
              <a:t>i</a:t>
            </a:r>
            <a:r>
              <a:rPr lang="en-US" dirty="0" smtClean="0"/>
              <a:t> given the sequence of cones observed </a:t>
            </a:r>
          </a:p>
          <a:p>
            <a:pPr lvl="1"/>
            <a:r>
              <a:rPr lang="en-US" dirty="0" smtClean="0">
                <a:latin typeface="Symbol" pitchFamily="18" charset="2"/>
              </a:rPr>
              <a:t>b</a:t>
            </a:r>
            <a:r>
              <a:rPr lang="en-US" baseline="-25000" dirty="0" smtClean="0"/>
              <a:t>i</a:t>
            </a:r>
            <a:r>
              <a:rPr lang="en-US" dirty="0" smtClean="0"/>
              <a:t>(H) is the probability of starting at the state H on day </a:t>
            </a:r>
            <a:r>
              <a:rPr lang="en-US" dirty="0" err="1" smtClean="0"/>
              <a:t>i</a:t>
            </a:r>
            <a:r>
              <a:rPr lang="en-US" dirty="0" smtClean="0"/>
              <a:t> and going until the end while eating the sequence of ones observed</a:t>
            </a:r>
          </a:p>
          <a:p>
            <a:pPr lvl="2"/>
            <a:r>
              <a:rPr lang="en-US" dirty="0" smtClean="0"/>
              <a:t>for day 1, we have a 50/50 chance of the day being hot or cold, and there is a 20% chance of eating 2 cones whether hot or cold, so </a:t>
            </a:r>
            <a:r>
              <a:rPr lang="en-US" dirty="0" smtClean="0">
                <a:latin typeface="Symbol" pitchFamily="18" charset="2"/>
              </a:rPr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(H) = .5 * .2 = .1 = </a:t>
            </a:r>
            <a:r>
              <a:rPr lang="en-US" dirty="0" smtClean="0">
                <a:latin typeface="Symbol" pitchFamily="18" charset="2"/>
              </a:rPr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(C)</a:t>
            </a:r>
          </a:p>
          <a:p>
            <a:pPr lvl="1"/>
            <a:r>
              <a:rPr lang="en-US" dirty="0" smtClean="0"/>
              <a:t>to calculate 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(H) and 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(C) is more involved, we must start at the end of the chain (day 33) and work backward to day 1</a:t>
            </a:r>
          </a:p>
          <a:p>
            <a:pPr lvl="2"/>
            <a:r>
              <a:rPr lang="en-US" dirty="0" smtClean="0"/>
              <a:t>that is, 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baseline="-25000" dirty="0" smtClean="0"/>
              <a:t>i</a:t>
            </a:r>
            <a:r>
              <a:rPr lang="en-US" dirty="0" smtClean="0"/>
              <a:t>(H) = 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baseline="-25000" dirty="0" smtClean="0"/>
              <a:t>i+1</a:t>
            </a:r>
            <a:r>
              <a:rPr lang="en-US" dirty="0" smtClean="0"/>
              <a:t>(H) * </a:t>
            </a:r>
            <a:r>
              <a:rPr lang="en-US" dirty="0" smtClean="0">
                <a:cs typeface="Times New Roman" pitchFamily="18" charset="0"/>
              </a:rPr>
              <a:t>p(H | j cones for day </a:t>
            </a:r>
            <a:r>
              <a:rPr lang="en-US" dirty="0" err="1" smtClean="0">
                <a:cs typeface="Times New Roman" pitchFamily="18" charset="0"/>
              </a:rPr>
              <a:t>i</a:t>
            </a:r>
            <a:r>
              <a:rPr lang="en-US" dirty="0" smtClean="0">
                <a:cs typeface="Times New Roman" pitchFamily="18" charset="0"/>
              </a:rPr>
              <a:t>)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this is called the </a:t>
            </a:r>
            <a:r>
              <a:rPr lang="en-US" i="1" dirty="0" smtClean="0">
                <a:cs typeface="Times New Roman" pitchFamily="18" charset="0"/>
              </a:rPr>
              <a:t>forward-backward algorithm</a:t>
            </a:r>
            <a:r>
              <a:rPr lang="en-US" dirty="0" smtClean="0">
                <a:cs typeface="Times New Roman" pitchFamily="18" charset="0"/>
              </a:rPr>
              <a:t>, </a:t>
            </a:r>
            <a:r>
              <a:rPr lang="en-US" dirty="0" smtClean="0">
                <a:latin typeface="Symbol" pitchFamily="18" charset="2"/>
                <a:cs typeface="Times New Roman" pitchFamily="18" charset="0"/>
              </a:rPr>
              <a:t>a </a:t>
            </a:r>
            <a:r>
              <a:rPr lang="en-US" dirty="0" smtClean="0">
                <a:cs typeface="Times New Roman" pitchFamily="18" charset="0"/>
              </a:rPr>
              <a:t>is forward, </a:t>
            </a:r>
            <a:r>
              <a:rPr lang="en-US" dirty="0" smtClean="0">
                <a:latin typeface="Symbol" pitchFamily="18" charset="2"/>
                <a:cs typeface="Times New Roman" pitchFamily="18" charset="0"/>
              </a:rPr>
              <a:t>b </a:t>
            </a:r>
            <a:r>
              <a:rPr lang="en-US" dirty="0" smtClean="0">
                <a:cs typeface="Times New Roman" pitchFamily="18" charset="0"/>
              </a:rPr>
              <a:t>is backward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The “Learning”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534400" cy="58673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 started with guesses for our initial probabilities</a:t>
            </a:r>
          </a:p>
          <a:p>
            <a:pPr lvl="1"/>
            <a:r>
              <a:rPr lang="en-US" dirty="0" smtClean="0"/>
              <a:t>we can do better by re-estimating these probabilities by doing the following</a:t>
            </a:r>
          </a:p>
          <a:p>
            <a:pPr lvl="1"/>
            <a:r>
              <a:rPr lang="en-US" dirty="0" smtClean="0"/>
              <a:t>at the end of day 33, we sum up the values of P(C | 1) during our 33 days</a:t>
            </a:r>
          </a:p>
          <a:p>
            <a:pPr lvl="1"/>
            <a:r>
              <a:rPr lang="en-US" dirty="0" smtClean="0"/>
              <a:t>we sum up the values of P(C) for the 33 days </a:t>
            </a:r>
          </a:p>
          <a:p>
            <a:pPr lvl="1"/>
            <a:r>
              <a:rPr lang="en-US" dirty="0" smtClean="0"/>
              <a:t>we now compute P(1 | C) = sum P(C | 1) / P(C)</a:t>
            </a:r>
          </a:p>
          <a:p>
            <a:r>
              <a:rPr lang="en-US" dirty="0" smtClean="0"/>
              <a:t>We do the same for P(C | 2), and P(C | 3) to compute P(2 | C) and P(3 | C)</a:t>
            </a:r>
          </a:p>
          <a:p>
            <a:pPr lvl="1"/>
            <a:r>
              <a:rPr lang="en-US" dirty="0" smtClean="0"/>
              <a:t>we do the same hot days to </a:t>
            </a:r>
            <a:r>
              <a:rPr lang="en-US" dirty="0" err="1" smtClean="0"/>
              <a:t>recompute</a:t>
            </a:r>
            <a:r>
              <a:rPr lang="en-US" dirty="0" smtClean="0"/>
              <a:t> P(1 | H), P(2 | H), P(3 | H)</a:t>
            </a:r>
          </a:p>
          <a:p>
            <a:r>
              <a:rPr lang="en-US" dirty="0" smtClean="0"/>
              <a:t>Now we have better probabilities than the originals which were merely guesses</a:t>
            </a:r>
          </a:p>
          <a:p>
            <a:r>
              <a:rPr lang="en-US" dirty="0" smtClean="0"/>
              <a:t>This algorithm is known as the Baum-Welch algorithm which has two parts:  the forward-backward component, and the re-estimation component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458200" cy="3124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 update the probabilities (see below) </a:t>
            </a:r>
          </a:p>
          <a:p>
            <a:pPr lvl="1"/>
            <a:r>
              <a:rPr lang="en-US" dirty="0" smtClean="0"/>
              <a:t>since our original probabilities will impact how good these estimates are, we repeat the entire process with another iteration of forward-backward followed by re-estimation </a:t>
            </a:r>
          </a:p>
          <a:p>
            <a:pPr lvl="1"/>
            <a:r>
              <a:rPr lang="en-US" dirty="0" smtClean="0"/>
              <a:t>we continue to do this until our probabilities converge into a stable state</a:t>
            </a:r>
          </a:p>
          <a:p>
            <a:r>
              <a:rPr lang="en-US" dirty="0" smtClean="0"/>
              <a:t>So, our initial probabilities will be important only in that they will impact the number of iterations required to reach these stable probabilities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3733800"/>
          <a:ext cx="7924800" cy="2895600"/>
        </p:xfrm>
        <a:graphic>
          <a:graphicData uri="http://schemas.openxmlformats.org/drawingml/2006/table">
            <a:tbl>
              <a:tblPr/>
              <a:tblGrid>
                <a:gridCol w="1224741"/>
                <a:gridCol w="2233353"/>
                <a:gridCol w="2233353"/>
                <a:gridCol w="2233353"/>
              </a:tblGrid>
              <a:tr h="38548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p(…|C)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"/>
                        </a:rPr>
                        <a:t>p(…|H)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"/>
                        </a:rPr>
                        <a:t>p(…|START)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3366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Arial"/>
                        </a:rPr>
                        <a:t>p(1|…)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0.6765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0.0584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p(2|…)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0.2188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0.4251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Arial"/>
                      </a:endParaRP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366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p(3|…)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0.1047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0.5165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Arial"/>
                      </a:endParaRP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66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p(C|…)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0.8757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0.0925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"/>
                        </a:rPr>
                        <a:t>0.1291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p(H|…)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"/>
                        </a:rPr>
                        <a:t>0.109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0.8652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0.8709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9964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Arial"/>
                        </a:rPr>
                        <a:t>p(STOP|…)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Arial"/>
                        </a:rPr>
                        <a:t>0.0153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0.0423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Convergence and Perplexity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After 10 iterations, our probabilities are as shown in the table below</a:t>
            </a:r>
          </a:p>
          <a:p>
            <a:pPr lvl="1"/>
            <a:r>
              <a:rPr lang="en-US" dirty="0" smtClean="0"/>
              <a:t>our observations not only impacted the emission probabilities (how many cones we eat when hot or cold), it also impacted the transitional probabilities (hot day follows cold day, etc)</a:t>
            </a:r>
          </a:p>
          <a:p>
            <a:r>
              <a:rPr lang="en-US" dirty="0" smtClean="0"/>
              <a:t>Our original transition probabilities were part of our “model” of weather </a:t>
            </a:r>
          </a:p>
          <a:p>
            <a:pPr lvl="1"/>
            <a:r>
              <a:rPr lang="en-US" dirty="0" smtClean="0"/>
              <a:t>updating them is fine, but what would happen if we had started with different probabilities?  say p(H|C) = .25 instead of .1?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perplexity </a:t>
            </a:r>
            <a:r>
              <a:rPr lang="en-US" dirty="0" smtClean="0"/>
              <a:t>of a model is essentially the degree to which we will be surprised by the results of our model because of the “guesses” we made when assigning a random probability like p(H|C)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5029200"/>
          <a:ext cx="4038600" cy="1716128"/>
        </p:xfrm>
        <a:graphic>
          <a:graphicData uri="http://schemas.openxmlformats.org/drawingml/2006/table">
            <a:tbl>
              <a:tblPr/>
              <a:tblGrid>
                <a:gridCol w="1058082"/>
                <a:gridCol w="993506"/>
                <a:gridCol w="993506"/>
                <a:gridCol w="993506"/>
              </a:tblGrid>
              <a:tr h="228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Arial"/>
                        </a:rPr>
                        <a:t>p(…|C)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Arial"/>
                        </a:rPr>
                        <a:t>p(…|H)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p(…|START)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4755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p(1|…)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0.6406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7.1E-05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380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p(2|…)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0.1481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0.5343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23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p(3|…)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0.2113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0.4657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5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p(C|…)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0.9338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0.0719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5.1E-15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3807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p(H|…)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0.0662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0.865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1.0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55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p(STOP|…)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Arial"/>
                        </a:rPr>
                        <a:t>1.0E-15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0.0632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11430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19600" y="4724400"/>
            <a:ext cx="4565545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We want our model to have a minimal </a:t>
            </a:r>
          </a:p>
          <a:p>
            <a:pPr marL="0" lvl="2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perplexity so that it is most realistic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99787" y="5943600"/>
            <a:ext cx="50204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View this entire example in at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http://www.cs.jhu.edu/~jason/papers/eisner.hmm.xls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A Slightly Better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609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want to know what the weather was over a sequence of days given a person’s activities:</a:t>
            </a:r>
          </a:p>
          <a:p>
            <a:pPr lvl="1"/>
            <a:r>
              <a:rPr lang="en-US" dirty="0" smtClean="0"/>
              <a:t>walked, shopped, cleaned</a:t>
            </a:r>
          </a:p>
          <a:p>
            <a:r>
              <a:rPr lang="en-US" dirty="0" smtClean="0"/>
              <a:t>Hidden states </a:t>
            </a:r>
            <a:r>
              <a:rPr lang="en-US" dirty="0"/>
              <a:t>= </a:t>
            </a:r>
            <a:r>
              <a:rPr lang="en-US" dirty="0" smtClean="0"/>
              <a:t>{Rainy, Sunny} </a:t>
            </a:r>
          </a:p>
          <a:p>
            <a:r>
              <a:rPr lang="en-US" dirty="0" smtClean="0"/>
              <a:t>Observations </a:t>
            </a:r>
            <a:r>
              <a:rPr lang="en-US" dirty="0"/>
              <a:t>= </a:t>
            </a:r>
            <a:r>
              <a:rPr lang="en-US" dirty="0" smtClean="0"/>
              <a:t>{Walk, Shop, Clean} </a:t>
            </a:r>
          </a:p>
          <a:p>
            <a:r>
              <a:rPr lang="en-US" dirty="0" smtClean="0"/>
              <a:t>Starting probabilities </a:t>
            </a:r>
            <a:r>
              <a:rPr lang="en-US" dirty="0"/>
              <a:t>= </a:t>
            </a:r>
            <a:r>
              <a:rPr lang="en-US" dirty="0" smtClean="0"/>
              <a:t>Rainy: </a:t>
            </a:r>
            <a:r>
              <a:rPr lang="en-US" dirty="0"/>
              <a:t>0.6, </a:t>
            </a:r>
            <a:r>
              <a:rPr lang="en-US" dirty="0" smtClean="0"/>
              <a:t>Sunny: 0.4</a:t>
            </a:r>
          </a:p>
          <a:p>
            <a:r>
              <a:rPr lang="en-US" dirty="0" smtClean="0"/>
              <a:t>Transition probabilities</a:t>
            </a:r>
          </a:p>
          <a:p>
            <a:pPr lvl="1"/>
            <a:r>
              <a:rPr lang="en-US" dirty="0" smtClean="0"/>
              <a:t>Rainy - Rainy: 0.7</a:t>
            </a:r>
          </a:p>
          <a:p>
            <a:pPr lvl="1"/>
            <a:r>
              <a:rPr lang="en-US" dirty="0" smtClean="0"/>
              <a:t>Rainy - Sunny: 0.3</a:t>
            </a:r>
          </a:p>
          <a:p>
            <a:pPr lvl="1"/>
            <a:r>
              <a:rPr lang="en-US" dirty="0" smtClean="0"/>
              <a:t>Sunny - Rainy: 0.4</a:t>
            </a:r>
          </a:p>
          <a:p>
            <a:pPr lvl="1"/>
            <a:r>
              <a:rPr lang="en-US" dirty="0" smtClean="0"/>
              <a:t>Sunny - Sunny: 0.6</a:t>
            </a:r>
          </a:p>
          <a:p>
            <a:r>
              <a:rPr lang="en-US" dirty="0" smtClean="0"/>
              <a:t>Emission probabilities </a:t>
            </a:r>
          </a:p>
          <a:p>
            <a:pPr lvl="1"/>
            <a:r>
              <a:rPr lang="en-US" dirty="0" smtClean="0"/>
              <a:t>Rainy - walk: </a:t>
            </a:r>
            <a:r>
              <a:rPr lang="en-US" dirty="0"/>
              <a:t>0.1, </a:t>
            </a:r>
            <a:r>
              <a:rPr lang="en-US" dirty="0" smtClean="0"/>
              <a:t>shop: </a:t>
            </a:r>
            <a:r>
              <a:rPr lang="en-US" dirty="0"/>
              <a:t>0.4, </a:t>
            </a:r>
            <a:r>
              <a:rPr lang="en-US" dirty="0" smtClean="0"/>
              <a:t>clean: 0.5</a:t>
            </a:r>
          </a:p>
          <a:p>
            <a:pPr lvl="1"/>
            <a:r>
              <a:rPr lang="en-US" dirty="0" smtClean="0"/>
              <a:t>Sunny - walk: </a:t>
            </a:r>
            <a:r>
              <a:rPr lang="en-US" dirty="0"/>
              <a:t>0.6, </a:t>
            </a:r>
            <a:r>
              <a:rPr lang="en-US" dirty="0" smtClean="0"/>
              <a:t>shop: </a:t>
            </a:r>
            <a:r>
              <a:rPr lang="en-US" dirty="0"/>
              <a:t>0.3, </a:t>
            </a:r>
            <a:r>
              <a:rPr lang="en-US" dirty="0" smtClean="0"/>
              <a:t>clean: 0.1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598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439" y="685800"/>
            <a:ext cx="8229600" cy="1828800"/>
          </a:xfrm>
        </p:spPr>
        <p:txBody>
          <a:bodyPr/>
          <a:lstStyle/>
          <a:p>
            <a:r>
              <a:rPr lang="en-US" dirty="0" smtClean="0"/>
              <a:t>Given a sequence of observations, what was the most likely whether for the days observed?</a:t>
            </a:r>
          </a:p>
          <a:p>
            <a:pPr lvl="1"/>
            <a:r>
              <a:rPr lang="en-US" dirty="0" smtClean="0"/>
              <a:t>E.g.:  walk, walk, walk, shop, walk, clean, clean</a:t>
            </a:r>
            <a:endParaRPr lang="en-US" dirty="0"/>
          </a:p>
        </p:txBody>
      </p:sp>
      <p:pic>
        <p:nvPicPr>
          <p:cNvPr id="41986" name="Picture 2" descr="Graphical representation of the given HM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8761" y="2743200"/>
            <a:ext cx="4940439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2362200"/>
            <a:ext cx="3622979" cy="44935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can also adjust the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previous start probabilities,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transition probabilities and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emission probabilities given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examples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need observations/weather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days to adjust emission 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probabilities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need sequences of days’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weather to adjust starting and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transition probabilities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817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N-Grams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typical HMM uses a Bi-gram which means that we factor in only one transitional probability from a state at time </a:t>
            </a:r>
            <a:r>
              <a:rPr lang="en-US" dirty="0" err="1" smtClean="0"/>
              <a:t>i</a:t>
            </a:r>
            <a:r>
              <a:rPr lang="en-US" dirty="0" smtClean="0"/>
              <a:t> to a state at time i+1</a:t>
            </a:r>
          </a:p>
          <a:p>
            <a:pPr lvl="1"/>
            <a:r>
              <a:rPr lang="en-US" dirty="0" smtClean="0"/>
              <a:t>for our weather examples, this might be sufficient</a:t>
            </a:r>
          </a:p>
          <a:p>
            <a:pPr lvl="1"/>
            <a:r>
              <a:rPr lang="en-US" dirty="0" smtClean="0"/>
              <a:t>for speech recognition, the impact that one sound makes on other sounds extends beyond just one transition, we might want to expand to tri-grams</a:t>
            </a:r>
          </a:p>
          <a:p>
            <a:pPr lvl="1"/>
            <a:r>
              <a:rPr lang="en-US" dirty="0" smtClean="0"/>
              <a:t>an N-gram means that we consider a sequence of n transitions for each transition probabilities</a:t>
            </a:r>
          </a:p>
          <a:p>
            <a:r>
              <a:rPr lang="en-US" dirty="0" smtClean="0"/>
              <a:t>The tri-gram will give us more realistic probabilities but we need 26 times more (there are 26</a:t>
            </a:r>
            <a:r>
              <a:rPr lang="en-US" baseline="30000" dirty="0" smtClean="0"/>
              <a:t>2</a:t>
            </a:r>
            <a:r>
              <a:rPr lang="en-US" dirty="0" smtClean="0"/>
              <a:t> bi-grams, 26</a:t>
            </a:r>
            <a:r>
              <a:rPr lang="en-US" baseline="30000" dirty="0" smtClean="0"/>
              <a:t>3</a:t>
            </a:r>
            <a:r>
              <a:rPr lang="en-US" dirty="0" smtClean="0"/>
              <a:t> tri-grams in English)</a:t>
            </a:r>
          </a:p>
        </p:txBody>
      </p:sp>
    </p:spTree>
    <p:extLst>
      <p:ext uri="{BB962C8B-B14F-4D97-AF65-F5344CB8AC3E}">
        <p14:creationId xmlns:p14="http://schemas.microsoft.com/office/powerpoint/2010/main" val="927415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2897</Words>
  <Application>Microsoft Office PowerPoint</Application>
  <PresentationFormat>On-screen Show (4:3)</PresentationFormat>
  <Paragraphs>286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Document</vt:lpstr>
      <vt:lpstr>Auto-Regressive HMM</vt:lpstr>
      <vt:lpstr>Example:  Determining the Weather</vt:lpstr>
      <vt:lpstr>Computing a Path Through the HMM</vt:lpstr>
      <vt:lpstr>The “Learning” Algorithm</vt:lpstr>
      <vt:lpstr>Continued</vt:lpstr>
      <vt:lpstr>Convergence and Perplexity</vt:lpstr>
      <vt:lpstr>A Slightly Better Example</vt:lpstr>
      <vt:lpstr>Continued</vt:lpstr>
      <vt:lpstr>N-Grams</vt:lpstr>
      <vt:lpstr>Factorial HMM</vt:lpstr>
      <vt:lpstr>Hierarchical HMM</vt:lpstr>
      <vt:lpstr>Bayesian Forms of Learning</vt:lpstr>
      <vt:lpstr>Spam Filters</vt:lpstr>
      <vt:lpstr>More on Spam Filters</vt:lpstr>
      <vt:lpstr>Another Example of Naïve Bayesian Learning</vt:lpstr>
      <vt:lpstr>Continued</vt:lpstr>
      <vt:lpstr>Learning Structure</vt:lpstr>
      <vt:lpstr>Learning Transitions</vt:lpstr>
      <vt:lpstr>Example</vt:lpstr>
      <vt:lpstr>Bayesian Network Learning</vt:lpstr>
      <vt:lpstr>Removing Cycles</vt:lpstr>
      <vt:lpstr>How do HMMs and BNs Differ?</vt:lpstr>
    </vt:vector>
  </TitlesOfParts>
  <Company>Northern Kentucky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Auto-Regressive HMM</dc:title>
  <dc:creator>Administrator</dc:creator>
  <cp:lastModifiedBy>Administrator</cp:lastModifiedBy>
  <cp:revision>37</cp:revision>
  <dcterms:created xsi:type="dcterms:W3CDTF">2009-01-19T18:19:32Z</dcterms:created>
  <dcterms:modified xsi:type="dcterms:W3CDTF">2015-10-27T16:01:08Z</dcterms:modified>
</cp:coreProperties>
</file>