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90" r:id="rId3"/>
    <p:sldId id="256" r:id="rId4"/>
    <p:sldId id="257" r:id="rId5"/>
    <p:sldId id="258" r:id="rId6"/>
    <p:sldId id="291" r:id="rId7"/>
    <p:sldId id="292" r:id="rId8"/>
    <p:sldId id="259" r:id="rId9"/>
    <p:sldId id="280" r:id="rId10"/>
    <p:sldId id="281" r:id="rId11"/>
    <p:sldId id="260" r:id="rId12"/>
    <p:sldId id="261" r:id="rId13"/>
    <p:sldId id="262" r:id="rId14"/>
    <p:sldId id="263" r:id="rId15"/>
    <p:sldId id="282" r:id="rId16"/>
    <p:sldId id="266" r:id="rId17"/>
    <p:sldId id="267" r:id="rId18"/>
    <p:sldId id="264" r:id="rId19"/>
    <p:sldId id="283" r:id="rId20"/>
    <p:sldId id="265" r:id="rId21"/>
    <p:sldId id="268" r:id="rId22"/>
    <p:sldId id="269" r:id="rId23"/>
    <p:sldId id="270" r:id="rId24"/>
    <p:sldId id="293" r:id="rId25"/>
    <p:sldId id="271" r:id="rId26"/>
    <p:sldId id="284" r:id="rId27"/>
    <p:sldId id="272" r:id="rId28"/>
    <p:sldId id="273" r:id="rId29"/>
    <p:sldId id="285" r:id="rId30"/>
    <p:sldId id="274" r:id="rId31"/>
    <p:sldId id="275" r:id="rId32"/>
    <p:sldId id="286" r:id="rId33"/>
    <p:sldId id="287" r:id="rId34"/>
    <p:sldId id="277" r:id="rId35"/>
    <p:sldId id="276" r:id="rId36"/>
    <p:sldId id="278" r:id="rId37"/>
    <p:sldId id="279" r:id="rId38"/>
    <p:sldId id="288"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6B6B"/>
    <a:srgbClr val="FCCE7C"/>
    <a:srgbClr val="7B342D"/>
    <a:srgbClr val="C4CF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45" d="100"/>
          <a:sy n="45" d="100"/>
        </p:scale>
        <p:origin x="-2124" y="-6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6AFADE-4F30-46B8-B29A-D73B1F5A6491}" type="datetimeFigureOut">
              <a:rPr lang="en-US" smtClean="0"/>
              <a:pPr/>
              <a:t>Tue 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D7AAC-EB3E-4DB6-AD31-74D709FAFF3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6AFADE-4F30-46B8-B29A-D73B1F5A6491}" type="datetimeFigureOut">
              <a:rPr lang="en-US" smtClean="0"/>
              <a:pPr/>
              <a:t>Tue 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D7AAC-EB3E-4DB6-AD31-74D709FAFF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6AFADE-4F30-46B8-B29A-D73B1F5A6491}" type="datetimeFigureOut">
              <a:rPr lang="en-US" smtClean="0"/>
              <a:pPr/>
              <a:t>Tue 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D7AAC-EB3E-4DB6-AD31-74D709FAFF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6AFADE-4F30-46B8-B29A-D73B1F5A6491}" type="datetimeFigureOut">
              <a:rPr lang="en-US" smtClean="0"/>
              <a:pPr/>
              <a:t>Tue 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D7AAC-EB3E-4DB6-AD31-74D709FAFF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6AFADE-4F30-46B8-B29A-D73B1F5A6491}" type="datetimeFigureOut">
              <a:rPr lang="en-US" smtClean="0"/>
              <a:pPr/>
              <a:t>Tue 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D7AAC-EB3E-4DB6-AD31-74D709FAFF3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6AFADE-4F30-46B8-B29A-D73B1F5A6491}" type="datetimeFigureOut">
              <a:rPr lang="en-US" smtClean="0"/>
              <a:pPr/>
              <a:t>Tue 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D7AAC-EB3E-4DB6-AD31-74D709FAFF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6AFADE-4F30-46B8-B29A-D73B1F5A6491}" type="datetimeFigureOut">
              <a:rPr lang="en-US" smtClean="0"/>
              <a:pPr/>
              <a:t>Tue 10/27/2015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BD7AAC-EB3E-4DB6-AD31-74D709FAFF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6AFADE-4F30-46B8-B29A-D73B1F5A6491}" type="datetimeFigureOut">
              <a:rPr lang="en-US" smtClean="0"/>
              <a:pPr/>
              <a:t>Tue 10/27/2015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BD7AAC-EB3E-4DB6-AD31-74D709FAFF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AFADE-4F30-46B8-B29A-D73B1F5A6491}" type="datetimeFigureOut">
              <a:rPr lang="en-US" smtClean="0"/>
              <a:pPr/>
              <a:t>Tue 10/27/2015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BD7AAC-EB3E-4DB6-AD31-74D709FAFF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6AFADE-4F30-46B8-B29A-D73B1F5A6491}" type="datetimeFigureOut">
              <a:rPr lang="en-US" smtClean="0"/>
              <a:pPr/>
              <a:t>Tue 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D7AAC-EB3E-4DB6-AD31-74D709FAFF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6AFADE-4F30-46B8-B29A-D73B1F5A6491}" type="datetimeFigureOut">
              <a:rPr lang="en-US" smtClean="0"/>
              <a:pPr/>
              <a:t>Tue 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D7AAC-EB3E-4DB6-AD31-74D709FAFF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15000">
              <a:srgbClr val="FCCE7C"/>
            </a:gs>
            <a:gs pos="50000">
              <a:srgbClr val="FFC000"/>
            </a:gs>
            <a:gs pos="73000">
              <a:srgbClr val="FFFF00"/>
            </a:gs>
            <a:gs pos="100000">
              <a:srgbClr val="FFFF00"/>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defRPr>
            </a:lvl1pPr>
          </a:lstStyle>
          <a:p>
            <a:fld id="{336AFADE-4F30-46B8-B29A-D73B1F5A6491}" type="datetimeFigureOut">
              <a:rPr lang="en-US" smtClean="0"/>
              <a:pPr/>
              <a:t>Tue 10/27/2015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defRPr>
            </a:lvl1pPr>
          </a:lstStyle>
          <a:p>
            <a:fld id="{A7BD7AAC-EB3E-4DB6-AD31-74D709FAFF3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A-Life</a:t>
            </a:r>
            <a:endParaRPr lang="en-US" dirty="0"/>
          </a:p>
        </p:txBody>
      </p:sp>
      <p:sp>
        <p:nvSpPr>
          <p:cNvPr id="3" name="Content Placeholder 2"/>
          <p:cNvSpPr>
            <a:spLocks noGrp="1"/>
          </p:cNvSpPr>
          <p:nvPr>
            <p:ph idx="1"/>
          </p:nvPr>
        </p:nvSpPr>
        <p:spPr>
          <a:xfrm>
            <a:off x="152400" y="990600"/>
            <a:ext cx="8763000" cy="5867400"/>
          </a:xfrm>
        </p:spPr>
        <p:txBody>
          <a:bodyPr>
            <a:normAutofit fontScale="92500"/>
          </a:bodyPr>
          <a:lstStyle/>
          <a:p>
            <a:r>
              <a:rPr lang="en-US" dirty="0" smtClean="0"/>
              <a:t>The dumbest thing an intelligence can do is stay alive</a:t>
            </a:r>
          </a:p>
          <a:p>
            <a:pPr lvl="1"/>
            <a:r>
              <a:rPr lang="en-US" dirty="0" smtClean="0"/>
              <a:t>that is, staying alive is the minimal accomplishment for an intelligence</a:t>
            </a:r>
          </a:p>
          <a:p>
            <a:pPr lvl="1"/>
            <a:r>
              <a:rPr lang="en-US" dirty="0" smtClean="0"/>
              <a:t>rather than building AI, building A-Life means to train a system to accomplish at least this minimal level</a:t>
            </a:r>
          </a:p>
          <a:p>
            <a:r>
              <a:rPr lang="en-US" dirty="0" smtClean="0"/>
              <a:t>A-Life is to some extent modeled on the “Game of Life”</a:t>
            </a:r>
          </a:p>
          <a:p>
            <a:pPr lvl="1"/>
            <a:r>
              <a:rPr lang="en-US" dirty="0" smtClean="0"/>
              <a:t>A-Life attempts to solve the learning problem by learning to interact properly among a larger community</a:t>
            </a:r>
          </a:p>
          <a:p>
            <a:r>
              <a:rPr lang="en-US" dirty="0" smtClean="0"/>
              <a:t>A-Life is not so much AI as it is a combination of AI techniques and modeling of biological or evolutionary systems</a:t>
            </a:r>
            <a:endParaRPr lang="en-US" dirty="0"/>
          </a:p>
        </p:txBody>
      </p:sp>
    </p:spTree>
    <p:extLst>
      <p:ext uri="{BB962C8B-B14F-4D97-AF65-F5344CB8AC3E}">
        <p14:creationId xmlns:p14="http://schemas.microsoft.com/office/powerpoint/2010/main" val="2906792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Genetic Operators</a:t>
            </a:r>
            <a:endParaRPr lang="en-US" dirty="0"/>
          </a:p>
        </p:txBody>
      </p:sp>
      <p:sp>
        <p:nvSpPr>
          <p:cNvPr id="3" name="Content Placeholder 2"/>
          <p:cNvSpPr>
            <a:spLocks noGrp="1"/>
          </p:cNvSpPr>
          <p:nvPr>
            <p:ph idx="1"/>
          </p:nvPr>
        </p:nvSpPr>
        <p:spPr>
          <a:xfrm>
            <a:off x="304800" y="609600"/>
            <a:ext cx="8610600" cy="6248400"/>
          </a:xfrm>
        </p:spPr>
        <p:txBody>
          <a:bodyPr>
            <a:normAutofit fontScale="85000" lnSpcReduction="10000"/>
          </a:bodyPr>
          <a:lstStyle/>
          <a:p>
            <a:r>
              <a:rPr lang="en-US" dirty="0" smtClean="0"/>
              <a:t>How do we generate the offspring of our selected parents?</a:t>
            </a:r>
          </a:p>
          <a:p>
            <a:pPr lvl="1"/>
            <a:r>
              <a:rPr lang="en-US" dirty="0" smtClean="0"/>
              <a:t>we want to preserve the best traits of the parents but make changes (randomly) to the remainder of the chromosome</a:t>
            </a:r>
          </a:p>
          <a:p>
            <a:pPr lvl="1"/>
            <a:r>
              <a:rPr lang="en-US" dirty="0" smtClean="0"/>
              <a:t>unfortunately, our fitness function is giving us a single value of how good the chromosome is, but it is not telling us which parts of the chromosome are worth preserving</a:t>
            </a:r>
          </a:p>
          <a:p>
            <a:pPr lvl="1"/>
            <a:r>
              <a:rPr lang="en-US" dirty="0" smtClean="0"/>
              <a:t>we also want to make sure that we neither make too small of changes to the previous generation nor too great of changes</a:t>
            </a:r>
          </a:p>
          <a:p>
            <a:pPr lvl="2"/>
            <a:r>
              <a:rPr lang="en-US" dirty="0" smtClean="0"/>
              <a:t>too little change means that we aren’t moving around the search space very far</a:t>
            </a:r>
          </a:p>
          <a:p>
            <a:pPr lvl="2"/>
            <a:r>
              <a:rPr lang="en-US" dirty="0" smtClean="0"/>
              <a:t>too great change means that we are skipping around too randomly</a:t>
            </a:r>
          </a:p>
          <a:p>
            <a:r>
              <a:rPr lang="en-US" dirty="0" smtClean="0"/>
              <a:t>There are generally three forms of operators to randomly manipulate a chromosome, all found in genetics</a:t>
            </a:r>
          </a:p>
          <a:p>
            <a:pPr lvl="1"/>
            <a:r>
              <a:rPr lang="en-US" dirty="0" smtClean="0"/>
              <a:t>cross-over</a:t>
            </a:r>
          </a:p>
          <a:p>
            <a:pPr lvl="1"/>
            <a:r>
              <a:rPr lang="en-US" dirty="0" smtClean="0"/>
              <a:t>inversion</a:t>
            </a:r>
          </a:p>
          <a:p>
            <a:pPr lvl="1"/>
            <a:r>
              <a:rPr lang="en-US" dirty="0" smtClean="0"/>
              <a:t>mutation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229600" cy="1143000"/>
          </a:xfrm>
        </p:spPr>
        <p:txBody>
          <a:bodyPr/>
          <a:lstStyle/>
          <a:p>
            <a:r>
              <a:rPr lang="en-US" dirty="0" smtClean="0"/>
              <a:t>Cross-over</a:t>
            </a:r>
            <a:endParaRPr lang="en-US" dirty="0"/>
          </a:p>
        </p:txBody>
      </p:sp>
      <p:sp>
        <p:nvSpPr>
          <p:cNvPr id="6" name="Content Placeholder 5"/>
          <p:cNvSpPr>
            <a:spLocks noGrp="1"/>
          </p:cNvSpPr>
          <p:nvPr>
            <p:ph idx="1"/>
          </p:nvPr>
        </p:nvSpPr>
        <p:spPr>
          <a:xfrm>
            <a:off x="228600" y="609600"/>
            <a:ext cx="8686800" cy="6248400"/>
          </a:xfrm>
        </p:spPr>
        <p:txBody>
          <a:bodyPr>
            <a:normAutofit fontScale="85000" lnSpcReduction="10000"/>
          </a:bodyPr>
          <a:lstStyle/>
          <a:p>
            <a:r>
              <a:rPr lang="en-US" dirty="0" smtClean="0"/>
              <a:t>Given a pair of chromosomes (parents), select some random portion of each and swap them</a:t>
            </a:r>
          </a:p>
          <a:p>
            <a:pPr lvl="1"/>
            <a:r>
              <a:rPr lang="en-US" dirty="0" smtClean="0"/>
              <a:t>usually we select the same portion of the two chromosomes</a:t>
            </a:r>
          </a:p>
          <a:p>
            <a:pPr lvl="2"/>
            <a:r>
              <a:rPr lang="en-US" dirty="0" smtClean="0"/>
              <a:t>parent 1 = (A, B, C, D, E, F, G)</a:t>
            </a:r>
          </a:p>
          <a:p>
            <a:pPr lvl="2"/>
            <a:r>
              <a:rPr lang="en-US" dirty="0"/>
              <a:t>p</a:t>
            </a:r>
            <a:r>
              <a:rPr lang="en-US" dirty="0" smtClean="0"/>
              <a:t>arent 2 = (H, I, J, K, L, M, N)</a:t>
            </a:r>
          </a:p>
          <a:p>
            <a:pPr lvl="2"/>
            <a:r>
              <a:rPr lang="en-US" dirty="0"/>
              <a:t>c</a:t>
            </a:r>
            <a:r>
              <a:rPr lang="en-US" dirty="0" smtClean="0"/>
              <a:t>hild 1 = (A, B, C, D, L, M, N)</a:t>
            </a:r>
          </a:p>
          <a:p>
            <a:pPr lvl="2"/>
            <a:r>
              <a:rPr lang="en-US" dirty="0" smtClean="0"/>
              <a:t>child 2 = (H, I, J, K, E, F, G)</a:t>
            </a:r>
          </a:p>
          <a:p>
            <a:pPr lvl="1"/>
            <a:r>
              <a:rPr lang="en-US" dirty="0" smtClean="0"/>
              <a:t>but we might use domain knowledge to dictate what features </a:t>
            </a:r>
            <a:r>
              <a:rPr lang="en-US" i="1" dirty="0" smtClean="0"/>
              <a:t>can </a:t>
            </a:r>
            <a:r>
              <a:rPr lang="en-US" dirty="0" smtClean="0"/>
              <a:t>be crossed over</a:t>
            </a:r>
          </a:p>
          <a:p>
            <a:pPr lvl="2"/>
            <a:r>
              <a:rPr lang="en-US" dirty="0" smtClean="0"/>
              <a:t>child 3 = (A, B, C, D, H, I, J)</a:t>
            </a:r>
          </a:p>
          <a:p>
            <a:pPr lvl="2"/>
            <a:r>
              <a:rPr lang="en-US" dirty="0" smtClean="0"/>
              <a:t>child 4 = (E, F, G, K, L, M, N)</a:t>
            </a:r>
          </a:p>
          <a:p>
            <a:pPr lvl="1"/>
            <a:r>
              <a:rPr lang="en-US" dirty="0" smtClean="0"/>
              <a:t>this can be tricky if some features cannot take on some values</a:t>
            </a:r>
          </a:p>
          <a:p>
            <a:pPr lvl="2"/>
            <a:r>
              <a:rPr lang="en-US" dirty="0" smtClean="0"/>
              <a:t>consider if the first three features are binary and the last four are integer, then child 3 and 4 make no sense</a:t>
            </a:r>
          </a:p>
          <a:p>
            <a:pPr lvl="1"/>
            <a:r>
              <a:rPr lang="en-US" dirty="0" smtClean="0"/>
              <a:t>if we were to cross-over two TSP chromosomes, we might wind up with repeat cities and missing cities in an offspring</a:t>
            </a:r>
          </a:p>
          <a:p>
            <a:pPr lvl="2"/>
            <a:r>
              <a:rPr lang="en-US" dirty="0" smtClean="0"/>
              <a:t>(A, B, C, D, E) </a:t>
            </a:r>
            <a:r>
              <a:rPr lang="en-US" dirty="0" smtClean="0">
                <a:sym typeface="Wingdings" pitchFamily="2" charset="2"/>
              </a:rPr>
              <a:t>&amp; (B, D, A, C, E)  (B, D, C, D, E) &amp; (A, B, A, C, 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Mutation/Inversion</a:t>
            </a:r>
            <a:endParaRPr lang="en-US" dirty="0"/>
          </a:p>
        </p:txBody>
      </p:sp>
      <p:sp>
        <p:nvSpPr>
          <p:cNvPr id="3" name="Content Placeholder 2"/>
          <p:cNvSpPr>
            <a:spLocks noGrp="1"/>
          </p:cNvSpPr>
          <p:nvPr>
            <p:ph idx="1"/>
          </p:nvPr>
        </p:nvSpPr>
        <p:spPr>
          <a:xfrm>
            <a:off x="304800" y="685800"/>
            <a:ext cx="8610600" cy="6172200"/>
          </a:xfrm>
        </p:spPr>
        <p:txBody>
          <a:bodyPr>
            <a:normAutofit fontScale="77500" lnSpcReduction="20000"/>
          </a:bodyPr>
          <a:lstStyle/>
          <a:p>
            <a:r>
              <a:rPr lang="en-US" dirty="0" smtClean="0"/>
              <a:t>Cross-over is a preferred operator because it comes right from heredity</a:t>
            </a:r>
          </a:p>
          <a:p>
            <a:pPr lvl="1"/>
            <a:r>
              <a:rPr lang="en-US" dirty="0" smtClean="0"/>
              <a:t>two parents have four children</a:t>
            </a:r>
          </a:p>
          <a:p>
            <a:pPr lvl="1"/>
            <a:r>
              <a:rPr lang="en-US" dirty="0" smtClean="0"/>
              <a:t>one child usually acquires the best genes from the parents</a:t>
            </a:r>
          </a:p>
          <a:p>
            <a:pPr lvl="1"/>
            <a:r>
              <a:rPr lang="en-US" dirty="0" smtClean="0"/>
              <a:t>one child usually acquires the worst</a:t>
            </a:r>
          </a:p>
          <a:p>
            <a:pPr lvl="1"/>
            <a:r>
              <a:rPr lang="en-US" dirty="0" smtClean="0"/>
              <a:t>the other two usually acquire an equal number of good and bad genes </a:t>
            </a:r>
          </a:p>
          <a:p>
            <a:r>
              <a:rPr lang="en-US" dirty="0" smtClean="0"/>
              <a:t>The superior child is a natural selection</a:t>
            </a:r>
          </a:p>
          <a:p>
            <a:pPr lvl="1"/>
            <a:r>
              <a:rPr lang="en-US" dirty="0" smtClean="0"/>
              <a:t>but cross-over may not work well (if at all)</a:t>
            </a:r>
          </a:p>
          <a:p>
            <a:r>
              <a:rPr lang="en-US" dirty="0" smtClean="0"/>
              <a:t>Mutation – arbitrarily select a feature and then arbitrarily change it </a:t>
            </a:r>
          </a:p>
          <a:p>
            <a:pPr lvl="1"/>
            <a:r>
              <a:rPr lang="en-US" dirty="0" smtClean="0"/>
              <a:t>for a binary value, flip the bit</a:t>
            </a:r>
          </a:p>
          <a:p>
            <a:pPr lvl="1"/>
            <a:r>
              <a:rPr lang="en-US" dirty="0" smtClean="0"/>
              <a:t>for a value within a range, randomly generate a new value in that range or randomly increase or decrease the current value</a:t>
            </a:r>
          </a:p>
          <a:p>
            <a:r>
              <a:rPr lang="en-US" dirty="0" smtClean="0"/>
              <a:t>Inversion – take a group of values and invert them</a:t>
            </a:r>
          </a:p>
          <a:p>
            <a:pPr lvl="1"/>
            <a:r>
              <a:rPr lang="en-US" dirty="0" smtClean="0"/>
              <a:t>reverse the order of a selection of values</a:t>
            </a:r>
          </a:p>
          <a:p>
            <a:pPr lvl="1"/>
            <a:r>
              <a:rPr lang="en-US" dirty="0" smtClean="0"/>
              <a:t>flip the position of two values</a:t>
            </a:r>
          </a:p>
          <a:p>
            <a:pPr lvl="1"/>
            <a:r>
              <a:rPr lang="en-US" dirty="0" smtClean="0"/>
              <a:t>create a random ordering of the values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Example:  CNF </a:t>
            </a:r>
            <a:r>
              <a:rPr lang="en-US" dirty="0" err="1" smtClean="0"/>
              <a:t>Satisfiability</a:t>
            </a:r>
            <a:endParaRPr lang="en-US" dirty="0"/>
          </a:p>
        </p:txBody>
      </p:sp>
      <p:sp>
        <p:nvSpPr>
          <p:cNvPr id="3" name="Content Placeholder 2"/>
          <p:cNvSpPr>
            <a:spLocks noGrp="1"/>
          </p:cNvSpPr>
          <p:nvPr>
            <p:ph idx="1"/>
          </p:nvPr>
        </p:nvSpPr>
        <p:spPr>
          <a:xfrm>
            <a:off x="228600" y="685800"/>
            <a:ext cx="8686800" cy="6172200"/>
          </a:xfrm>
        </p:spPr>
        <p:txBody>
          <a:bodyPr>
            <a:normAutofit fontScale="85000" lnSpcReduction="10000"/>
          </a:bodyPr>
          <a:lstStyle/>
          <a:p>
            <a:r>
              <a:rPr lang="en-US" dirty="0" smtClean="0"/>
              <a:t>Our problem is </a:t>
            </a:r>
          </a:p>
          <a:p>
            <a:pPr lvl="1"/>
            <a:r>
              <a:rPr lang="en-US" dirty="0" smtClean="0"/>
              <a:t>(a||b)&amp;&amp;(!a||!b||c)&amp;&amp;(!a||!d)&amp;&amp;(b||!c||e)&amp;&amp;(!d||!e)&amp;&amp;(c||e)</a:t>
            </a:r>
          </a:p>
          <a:p>
            <a:r>
              <a:rPr lang="en-US" dirty="0" smtClean="0"/>
              <a:t>A chromosome will have 5 binary values</a:t>
            </a:r>
          </a:p>
          <a:p>
            <a:pPr lvl="1"/>
            <a:r>
              <a:rPr lang="en-US" dirty="0" smtClean="0"/>
              <a:t>the fitness function will apply the binary values to the above CNF and output the number of disjunctions that were true (0-6)</a:t>
            </a:r>
          </a:p>
          <a:p>
            <a:r>
              <a:rPr lang="en-US" dirty="0" smtClean="0"/>
              <a:t>We will use 2 parents and generate 4 offspring </a:t>
            </a:r>
          </a:p>
          <a:p>
            <a:r>
              <a:rPr lang="en-US" dirty="0" smtClean="0"/>
              <a:t>At the end of each generation, we will select the fittest offspring plus a random offspring to be our new parents</a:t>
            </a:r>
          </a:p>
          <a:p>
            <a:pPr lvl="1"/>
            <a:r>
              <a:rPr lang="en-US" dirty="0" smtClean="0"/>
              <a:t>we will cross over the two parents using  2 or 3 consecutive values for two children</a:t>
            </a:r>
          </a:p>
          <a:p>
            <a:pPr lvl="1"/>
            <a:r>
              <a:rPr lang="en-US" dirty="0" smtClean="0"/>
              <a:t>we will mutate on one random parent </a:t>
            </a:r>
          </a:p>
          <a:p>
            <a:pPr lvl="1"/>
            <a:r>
              <a:rPr lang="en-US" dirty="0" smtClean="0"/>
              <a:t>we will use inversion on one random parent</a:t>
            </a:r>
          </a:p>
          <a:p>
            <a:pPr lvl="2"/>
            <a:r>
              <a:rPr lang="en-US" dirty="0" smtClean="0"/>
              <a:t>for inversion, we will randomly select the area and randomly select the area’s size (2, 3 or 4) and reverse the values</a:t>
            </a:r>
          </a:p>
          <a:p>
            <a:pPr lvl="2"/>
            <a:r>
              <a:rPr lang="en-US" dirty="0" smtClean="0"/>
              <a:t>for mutation, we will randomly select whether to mutate 1 or 2 values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Continued</a:t>
            </a:r>
            <a:endParaRPr lang="en-US" dirty="0"/>
          </a:p>
        </p:txBody>
      </p:sp>
      <p:sp>
        <p:nvSpPr>
          <p:cNvPr id="3" name="Content Placeholder 2"/>
          <p:cNvSpPr>
            <a:spLocks noGrp="1"/>
          </p:cNvSpPr>
          <p:nvPr>
            <p:ph idx="1"/>
          </p:nvPr>
        </p:nvSpPr>
        <p:spPr>
          <a:xfrm>
            <a:off x="304800" y="685800"/>
            <a:ext cx="8610600" cy="6172200"/>
          </a:xfrm>
        </p:spPr>
        <p:txBody>
          <a:bodyPr>
            <a:normAutofit lnSpcReduction="10000"/>
          </a:bodyPr>
          <a:lstStyle/>
          <a:p>
            <a:r>
              <a:rPr lang="en-US" dirty="0" smtClean="0"/>
              <a:t>We start with 11011 and 00000 as parents</a:t>
            </a:r>
          </a:p>
          <a:p>
            <a:pPr lvl="1"/>
            <a:r>
              <a:rPr lang="en-US" dirty="0" smtClean="0"/>
              <a:t>first step is to generate a new generation of offspring</a:t>
            </a:r>
          </a:p>
          <a:p>
            <a:pPr lvl="2"/>
            <a:r>
              <a:rPr lang="en-US" dirty="0" smtClean="0"/>
              <a:t>we use cross-over on our two parents, giving us 10001 and 01010 with scores of 4 each</a:t>
            </a:r>
          </a:p>
          <a:p>
            <a:pPr lvl="2"/>
            <a:r>
              <a:rPr lang="en-US" dirty="0" smtClean="0"/>
              <a:t>we use mutation on the second parent and generate 01000 with a score of 5</a:t>
            </a:r>
          </a:p>
          <a:p>
            <a:pPr lvl="2"/>
            <a:r>
              <a:rPr lang="en-US" dirty="0" smtClean="0"/>
              <a:t>we use inversion on the first parent and generate 10111 with a score of  4</a:t>
            </a:r>
          </a:p>
          <a:p>
            <a:pPr lvl="1"/>
            <a:r>
              <a:rPr lang="en-US" dirty="0" smtClean="0"/>
              <a:t>we select 01000 as the fittest, and 10001 randomly</a:t>
            </a:r>
          </a:p>
          <a:p>
            <a:r>
              <a:rPr lang="en-US" dirty="0" smtClean="0"/>
              <a:t>With new parents 01000 and 10001, we generate new children as follows</a:t>
            </a:r>
          </a:p>
          <a:p>
            <a:pPr lvl="1"/>
            <a:r>
              <a:rPr lang="en-US" dirty="0" smtClean="0"/>
              <a:t>11001, 00000 (cross-over), 00101(inversion), 01010 (mutation) with scores 5, 4, 5, 5</a:t>
            </a:r>
          </a:p>
          <a:p>
            <a:pPr lvl="1"/>
            <a:r>
              <a:rPr lang="en-US" dirty="0" smtClean="0"/>
              <a:t>select 01010 and 11001 as parents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Continued</a:t>
            </a:r>
            <a:endParaRPr lang="en-US" dirty="0"/>
          </a:p>
        </p:txBody>
      </p:sp>
      <p:sp>
        <p:nvSpPr>
          <p:cNvPr id="3" name="Content Placeholder 2"/>
          <p:cNvSpPr>
            <a:spLocks noGrp="1"/>
          </p:cNvSpPr>
          <p:nvPr>
            <p:ph idx="1"/>
          </p:nvPr>
        </p:nvSpPr>
        <p:spPr>
          <a:xfrm>
            <a:off x="457200" y="838200"/>
            <a:ext cx="8229600" cy="5791200"/>
          </a:xfrm>
        </p:spPr>
        <p:txBody>
          <a:bodyPr>
            <a:normAutofit fontScale="92500" lnSpcReduction="10000"/>
          </a:bodyPr>
          <a:lstStyle/>
          <a:p>
            <a:r>
              <a:rPr lang="en-US" dirty="0" smtClean="0"/>
              <a:t>With parents 01010 and 11001, generate new children</a:t>
            </a:r>
          </a:p>
          <a:p>
            <a:pPr lvl="1"/>
            <a:r>
              <a:rPr lang="en-US" dirty="0" smtClean="0"/>
              <a:t>11011, 01000 (cross-over), 10011 (inversion), 01011 (mutation) with scores 3, 4, 4, 5</a:t>
            </a:r>
          </a:p>
          <a:p>
            <a:pPr lvl="1"/>
            <a:r>
              <a:rPr lang="en-US" dirty="0" smtClean="0"/>
              <a:t>select 01011 and 10011 as the new parents</a:t>
            </a:r>
          </a:p>
          <a:p>
            <a:r>
              <a:rPr lang="en-US" dirty="0" smtClean="0"/>
              <a:t>Generate children</a:t>
            </a:r>
          </a:p>
          <a:p>
            <a:pPr lvl="1"/>
            <a:r>
              <a:rPr lang="en-US" dirty="0" smtClean="0"/>
              <a:t>10011, 01011 (cross-over), 00011 (inversion), 10101 (mutation) with scores of 4,4, 4, 6</a:t>
            </a:r>
          </a:p>
          <a:p>
            <a:r>
              <a:rPr lang="en-US" dirty="0" smtClean="0"/>
              <a:t>10101 solves the problem, it took 4 generations</a:t>
            </a:r>
          </a:p>
          <a:p>
            <a:pPr lvl="1"/>
            <a:r>
              <a:rPr lang="en-US" dirty="0" smtClean="0"/>
              <a:t>solving </a:t>
            </a:r>
            <a:r>
              <a:rPr lang="en-US" dirty="0" err="1" smtClean="0"/>
              <a:t>Satisfiability</a:t>
            </a:r>
            <a:r>
              <a:rPr lang="en-US" dirty="0" smtClean="0"/>
              <a:t> by trying all combinations would take 2^5 = 32 attempts</a:t>
            </a:r>
          </a:p>
          <a:p>
            <a:r>
              <a:rPr lang="en-US" dirty="0" smtClean="0"/>
              <a:t>Note:  there are other solutions including 01110 and 11101</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GA Search</a:t>
            </a:r>
            <a:endParaRPr lang="en-US" dirty="0"/>
          </a:p>
        </p:txBody>
      </p:sp>
      <p:sp>
        <p:nvSpPr>
          <p:cNvPr id="3" name="Content Placeholder 2"/>
          <p:cNvSpPr>
            <a:spLocks noGrp="1"/>
          </p:cNvSpPr>
          <p:nvPr>
            <p:ph idx="1"/>
          </p:nvPr>
        </p:nvSpPr>
        <p:spPr>
          <a:xfrm>
            <a:off x="304800" y="762000"/>
            <a:ext cx="8610600" cy="6096000"/>
          </a:xfrm>
        </p:spPr>
        <p:txBody>
          <a:bodyPr>
            <a:normAutofit fontScale="85000" lnSpcReduction="20000"/>
          </a:bodyPr>
          <a:lstStyle/>
          <a:p>
            <a:r>
              <a:rPr lang="en-US" dirty="0" smtClean="0"/>
              <a:t>Using the GA, we are performing a variation of best-first search </a:t>
            </a:r>
          </a:p>
          <a:p>
            <a:pPr lvl="1"/>
            <a:r>
              <a:rPr lang="en-US" dirty="0" smtClean="0"/>
              <a:t>here, rather than taking one step from our current position</a:t>
            </a:r>
          </a:p>
          <a:p>
            <a:pPr lvl="1"/>
            <a:r>
              <a:rPr lang="en-US" dirty="0" smtClean="0"/>
              <a:t>we use genetic operators to take us to a new location </a:t>
            </a:r>
          </a:p>
          <a:p>
            <a:pPr lvl="1"/>
            <a:r>
              <a:rPr lang="en-US" dirty="0" smtClean="0"/>
              <a:t>which is probably </a:t>
            </a:r>
            <a:r>
              <a:rPr lang="en-US" i="1" dirty="0" smtClean="0"/>
              <a:t>near </a:t>
            </a:r>
            <a:r>
              <a:rPr lang="en-US" dirty="0" smtClean="0"/>
              <a:t>to where we were</a:t>
            </a:r>
          </a:p>
          <a:p>
            <a:pPr lvl="1"/>
            <a:r>
              <a:rPr lang="en-US" dirty="0" smtClean="0"/>
              <a:t>use the fitness function as our heuristic</a:t>
            </a:r>
          </a:p>
          <a:p>
            <a:pPr lvl="1"/>
            <a:r>
              <a:rPr lang="en-US" dirty="0" smtClean="0"/>
              <a:t>use a selection process to decide what new states to explore next</a:t>
            </a:r>
          </a:p>
          <a:p>
            <a:pPr lvl="1"/>
            <a:r>
              <a:rPr lang="en-US" dirty="0" smtClean="0"/>
              <a:t>and because we select &gt; 1 parent, we are actually taking some parallel steps into the search space</a:t>
            </a:r>
          </a:p>
          <a:p>
            <a:r>
              <a:rPr lang="en-US" dirty="0" smtClean="0"/>
              <a:t>Recall that heuristic search had the possibility of reducing the complexity of search, but did not guarantee it</a:t>
            </a:r>
          </a:p>
          <a:p>
            <a:pPr lvl="1"/>
            <a:r>
              <a:rPr lang="en-US" dirty="0" smtClean="0"/>
              <a:t>GAs are the same</a:t>
            </a:r>
          </a:p>
          <a:p>
            <a:r>
              <a:rPr lang="en-US" dirty="0" smtClean="0"/>
              <a:t>In heuristic search, we used a “closed” set to store what nodes have already been explored to avoid an infinite loop</a:t>
            </a:r>
          </a:p>
          <a:p>
            <a:pPr lvl="1"/>
            <a:r>
              <a:rPr lang="en-US" dirty="0" smtClean="0"/>
              <a:t>we are not necessarily doing that in GAs, we could easily generate a chromosome that had previously been generated</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Selection Mechanisms</a:t>
            </a:r>
            <a:endParaRPr lang="en-US" dirty="0"/>
          </a:p>
        </p:txBody>
      </p:sp>
      <p:sp>
        <p:nvSpPr>
          <p:cNvPr id="3" name="Content Placeholder 2"/>
          <p:cNvSpPr>
            <a:spLocks noGrp="1"/>
          </p:cNvSpPr>
          <p:nvPr>
            <p:ph idx="1"/>
          </p:nvPr>
        </p:nvSpPr>
        <p:spPr>
          <a:xfrm>
            <a:off x="304800" y="609600"/>
            <a:ext cx="8610600" cy="6019800"/>
          </a:xfrm>
        </p:spPr>
        <p:txBody>
          <a:bodyPr>
            <a:normAutofit fontScale="85000" lnSpcReduction="20000"/>
          </a:bodyPr>
          <a:lstStyle/>
          <a:p>
            <a:r>
              <a:rPr lang="en-US" dirty="0" smtClean="0"/>
              <a:t>If we merely select the best chromosomes for the next generation</a:t>
            </a:r>
          </a:p>
          <a:p>
            <a:pPr lvl="1"/>
            <a:r>
              <a:rPr lang="en-US" dirty="0" smtClean="0"/>
              <a:t>we might find ourselves in a space where our parents are too close together so that we cannot easily generate changes to move us into a different area of the space</a:t>
            </a:r>
          </a:p>
          <a:p>
            <a:pPr lvl="1"/>
            <a:r>
              <a:rPr lang="en-US" dirty="0" smtClean="0"/>
              <a:t>instead, we should based our selection only partially on the best chromosome as identified by the fitness function</a:t>
            </a:r>
          </a:p>
          <a:p>
            <a:r>
              <a:rPr lang="en-US" dirty="0" smtClean="0"/>
              <a:t>Some alternatives</a:t>
            </a:r>
          </a:p>
          <a:p>
            <a:pPr lvl="1"/>
            <a:r>
              <a:rPr lang="en-US" dirty="0" smtClean="0"/>
              <a:t>sort the chromosomes on fitness scores and use a probabilistic approach (for instance, if the scores were .8, .5, .3, .1, then there is a .8/1.7 chance of selecting the first one, .5/1.7 of selecting the second, etc</a:t>
            </a:r>
          </a:p>
          <a:p>
            <a:pPr lvl="1"/>
            <a:r>
              <a:rPr lang="en-US" dirty="0" smtClean="0"/>
              <a:t>or we could select the fittest and then randomly select the other(s)</a:t>
            </a:r>
          </a:p>
          <a:p>
            <a:pPr lvl="1"/>
            <a:r>
              <a:rPr lang="en-US" dirty="0" smtClean="0"/>
              <a:t>or we could select the fittest, and use it to determine which remaining candidate(s) is/are the most diverse and pick the most diverse (this will help ensure that we don’t converge onto the same pattern)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Solving TSP Using GAs</a:t>
            </a:r>
            <a:endParaRPr lang="en-US" dirty="0"/>
          </a:p>
        </p:txBody>
      </p:sp>
      <p:sp>
        <p:nvSpPr>
          <p:cNvPr id="3" name="Content Placeholder 2"/>
          <p:cNvSpPr>
            <a:spLocks noGrp="1"/>
          </p:cNvSpPr>
          <p:nvPr>
            <p:ph idx="1"/>
          </p:nvPr>
        </p:nvSpPr>
        <p:spPr>
          <a:xfrm>
            <a:off x="228600" y="685800"/>
            <a:ext cx="8610600" cy="6172200"/>
          </a:xfrm>
        </p:spPr>
        <p:txBody>
          <a:bodyPr>
            <a:normAutofit/>
          </a:bodyPr>
          <a:lstStyle/>
          <a:p>
            <a:r>
              <a:rPr lang="en-US" dirty="0" smtClean="0"/>
              <a:t>We face some problems trying to solve TSP using GAs</a:t>
            </a:r>
          </a:p>
          <a:p>
            <a:pPr lvl="1"/>
            <a:r>
              <a:rPr lang="en-US" dirty="0" smtClean="0"/>
              <a:t>consider the 5-node network earlier, a chromosome could be represented as (A, B, C, D, E) for instance</a:t>
            </a:r>
          </a:p>
          <a:p>
            <a:pPr lvl="2"/>
            <a:r>
              <a:rPr lang="en-US" dirty="0" smtClean="0"/>
              <a:t>what does it mean to mutate this chromosome?  </a:t>
            </a:r>
          </a:p>
          <a:p>
            <a:pPr lvl="2"/>
            <a:r>
              <a:rPr lang="en-US" dirty="0" smtClean="0"/>
              <a:t>could we for instance just change an entry?</a:t>
            </a:r>
          </a:p>
          <a:p>
            <a:pPr lvl="3"/>
            <a:r>
              <a:rPr lang="en-US" dirty="0" smtClean="0"/>
              <a:t>this would not ensure that we still have a complete path</a:t>
            </a:r>
          </a:p>
          <a:p>
            <a:pPr lvl="2"/>
            <a:r>
              <a:rPr lang="en-US" dirty="0" smtClean="0"/>
              <a:t>can we just invert some sequence of values?</a:t>
            </a:r>
          </a:p>
          <a:p>
            <a:pPr lvl="3"/>
            <a:r>
              <a:rPr lang="en-US" dirty="0" smtClean="0"/>
              <a:t>if the network is not completely connected then there are chances that such a change would result in a path that does not exist (two consecutive cities in our path but without an edge between them in the network)</a:t>
            </a:r>
          </a:p>
          <a:p>
            <a:pPr lvl="2"/>
            <a:r>
              <a:rPr lang="en-US" dirty="0" smtClean="0"/>
              <a:t>we already saw that cross-over will not work because some nodes will be removed and others duplicated – but see pages 514-515 for a way to use cross-over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Continued</a:t>
            </a:r>
            <a:endParaRPr lang="en-US" dirty="0"/>
          </a:p>
        </p:txBody>
      </p:sp>
      <p:sp>
        <p:nvSpPr>
          <p:cNvPr id="3" name="Content Placeholder 2"/>
          <p:cNvSpPr>
            <a:spLocks noGrp="1"/>
          </p:cNvSpPr>
          <p:nvPr>
            <p:ph idx="1"/>
          </p:nvPr>
        </p:nvSpPr>
        <p:spPr>
          <a:xfrm>
            <a:off x="304800" y="685800"/>
            <a:ext cx="8534400" cy="6172200"/>
          </a:xfrm>
        </p:spPr>
        <p:txBody>
          <a:bodyPr>
            <a:normAutofit fontScale="92500" lnSpcReduction="10000"/>
          </a:bodyPr>
          <a:lstStyle/>
          <a:p>
            <a:r>
              <a:rPr lang="en-US" dirty="0" smtClean="0"/>
              <a:t>The fitness function is simple enough, just some up the edge weights of the path represented by the chromosome</a:t>
            </a:r>
          </a:p>
          <a:p>
            <a:pPr lvl="1"/>
            <a:r>
              <a:rPr lang="en-US" dirty="0" smtClean="0"/>
              <a:t>finding the best child is easy, just to the one with the minimal fitness function value</a:t>
            </a:r>
          </a:p>
          <a:p>
            <a:r>
              <a:rPr lang="en-US" dirty="0" smtClean="0"/>
              <a:t>But how do we know if we have reached the solution?</a:t>
            </a:r>
          </a:p>
          <a:p>
            <a:pPr lvl="1"/>
            <a:r>
              <a:rPr lang="en-US" dirty="0" smtClean="0"/>
              <a:t>since we would have to solve the TSP (which is N!) to find the minimal path, we won’t know when to stop our GA approach since we won’t know what that minimal path is in advance</a:t>
            </a:r>
          </a:p>
          <a:p>
            <a:pPr lvl="1"/>
            <a:r>
              <a:rPr lang="en-US" dirty="0" smtClean="0"/>
              <a:t>so we have to instead either set an upper bound for what we would be willing to spend on a solution, or set an upper bound on the number of iterations for the GA cycle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A-Life Approaches</a:t>
            </a:r>
            <a:endParaRPr lang="en-US" dirty="0"/>
          </a:p>
        </p:txBody>
      </p:sp>
      <p:sp>
        <p:nvSpPr>
          <p:cNvPr id="3" name="Content Placeholder 2"/>
          <p:cNvSpPr>
            <a:spLocks noGrp="1"/>
          </p:cNvSpPr>
          <p:nvPr>
            <p:ph idx="1"/>
          </p:nvPr>
        </p:nvSpPr>
        <p:spPr>
          <a:xfrm>
            <a:off x="457200" y="914400"/>
            <a:ext cx="8229600" cy="5943600"/>
          </a:xfrm>
        </p:spPr>
        <p:txBody>
          <a:bodyPr>
            <a:normAutofit fontScale="85000" lnSpcReduction="10000"/>
          </a:bodyPr>
          <a:lstStyle/>
          <a:p>
            <a:r>
              <a:rPr lang="en-US" dirty="0" smtClean="0"/>
              <a:t>Artificial chemistry – modeling chemical reactions and processes to evolve better “life forms”</a:t>
            </a:r>
          </a:p>
          <a:p>
            <a:r>
              <a:rPr lang="en-US" dirty="0" smtClean="0"/>
              <a:t>Neural networks – training a system to improve its performance</a:t>
            </a:r>
          </a:p>
          <a:p>
            <a:pPr lvl="1"/>
            <a:r>
              <a:rPr lang="en-US" dirty="0" smtClean="0"/>
              <a:t>Rodney Brooks’ robots learn to not hurt themselves (e.g., not fall off a table)</a:t>
            </a:r>
          </a:p>
          <a:p>
            <a:r>
              <a:rPr lang="en-US" dirty="0" smtClean="0"/>
              <a:t>Multi-agent systems</a:t>
            </a:r>
          </a:p>
          <a:p>
            <a:r>
              <a:rPr lang="en-US" dirty="0" smtClean="0"/>
              <a:t>Evolutionary algorithms – this is what we will study in chapter 12</a:t>
            </a:r>
          </a:p>
          <a:p>
            <a:pPr lvl="1"/>
            <a:r>
              <a:rPr lang="en-US" dirty="0" smtClean="0"/>
              <a:t>Genetic algorithms</a:t>
            </a:r>
          </a:p>
          <a:p>
            <a:pPr lvl="1"/>
            <a:r>
              <a:rPr lang="en-US" dirty="0" smtClean="0"/>
              <a:t>Genetic programming</a:t>
            </a:r>
          </a:p>
          <a:p>
            <a:pPr lvl="1"/>
            <a:r>
              <a:rPr lang="en-US" dirty="0" smtClean="0"/>
              <a:t>Evolutionary programing</a:t>
            </a:r>
          </a:p>
          <a:p>
            <a:pPr lvl="1"/>
            <a:r>
              <a:rPr lang="en-US" dirty="0" smtClean="0"/>
              <a:t>Cellular automata such as ant colony optimization, bacterial colony optimization and swarm intelligence (we will not examine these approaches)</a:t>
            </a:r>
          </a:p>
        </p:txBody>
      </p:sp>
    </p:spTree>
    <p:extLst>
      <p:ext uri="{BB962C8B-B14F-4D97-AF65-F5344CB8AC3E}">
        <p14:creationId xmlns:p14="http://schemas.microsoft.com/office/powerpoint/2010/main" val="871900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Coming Up With Fitness Functions</a:t>
            </a:r>
            <a:endParaRPr lang="en-US" dirty="0"/>
          </a:p>
        </p:txBody>
      </p:sp>
      <p:sp>
        <p:nvSpPr>
          <p:cNvPr id="3" name="Content Placeholder 2"/>
          <p:cNvSpPr>
            <a:spLocks noGrp="1"/>
          </p:cNvSpPr>
          <p:nvPr>
            <p:ph idx="1"/>
          </p:nvPr>
        </p:nvSpPr>
        <p:spPr>
          <a:xfrm>
            <a:off x="304800" y="762000"/>
            <a:ext cx="8610600" cy="6096000"/>
          </a:xfrm>
        </p:spPr>
        <p:txBody>
          <a:bodyPr>
            <a:normAutofit fontScale="92500" lnSpcReduction="10000"/>
          </a:bodyPr>
          <a:lstStyle/>
          <a:p>
            <a:r>
              <a:rPr lang="en-US" dirty="0" smtClean="0"/>
              <a:t>Some problems do not have easily constructed fitness functions</a:t>
            </a:r>
          </a:p>
          <a:p>
            <a:pPr lvl="1"/>
            <a:r>
              <a:rPr lang="en-US" dirty="0" smtClean="0"/>
              <a:t>consider using GAs for music creation</a:t>
            </a:r>
          </a:p>
          <a:p>
            <a:pPr lvl="2"/>
            <a:r>
              <a:rPr lang="en-US" dirty="0" smtClean="0"/>
              <a:t>the GA starts with some randomly generated notes in a sequence</a:t>
            </a:r>
          </a:p>
          <a:p>
            <a:pPr lvl="2"/>
            <a:r>
              <a:rPr lang="en-US" dirty="0" smtClean="0"/>
              <a:t>we create offspring by using crossover, mutation and inversion on the sequence(s)</a:t>
            </a:r>
          </a:p>
          <a:p>
            <a:pPr lvl="2"/>
            <a:r>
              <a:rPr lang="en-US" dirty="0" smtClean="0"/>
              <a:t>but what fitness function do we apply to see which musical sequence is best? </a:t>
            </a:r>
          </a:p>
          <a:p>
            <a:pPr lvl="2"/>
            <a:r>
              <a:rPr lang="en-US" dirty="0" smtClean="0"/>
              <a:t>we might ask a  human to generate the score, but putting a human in the cycle will drastically slow down the process!</a:t>
            </a:r>
          </a:p>
          <a:p>
            <a:pPr lvl="1"/>
            <a:r>
              <a:rPr lang="en-US" dirty="0" smtClean="0"/>
              <a:t>consider a design problem </a:t>
            </a:r>
          </a:p>
          <a:p>
            <a:pPr lvl="2"/>
            <a:r>
              <a:rPr lang="en-US" dirty="0" smtClean="0"/>
              <a:t>we want to use GAs to come up with a recipe for a new cookie by determining the amount of each ingredient to use (flour, egg, sugar, chocolate chips, butter)</a:t>
            </a:r>
          </a:p>
          <a:p>
            <a:pPr lvl="2"/>
            <a:r>
              <a:rPr lang="en-US" dirty="0" smtClean="0"/>
              <a:t>how do we evaluate a chromosome like (10, 1, 2, 4, 2)?  bake that cookie and taste it?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Choices</a:t>
            </a:r>
            <a:endParaRPr lang="en-US" dirty="0"/>
          </a:p>
        </p:txBody>
      </p:sp>
      <p:sp>
        <p:nvSpPr>
          <p:cNvPr id="3" name="Content Placeholder 2"/>
          <p:cNvSpPr>
            <a:spLocks noGrp="1"/>
          </p:cNvSpPr>
          <p:nvPr>
            <p:ph idx="1"/>
          </p:nvPr>
        </p:nvSpPr>
        <p:spPr>
          <a:xfrm>
            <a:off x="228600" y="609600"/>
            <a:ext cx="8686800" cy="6248400"/>
          </a:xfrm>
        </p:spPr>
        <p:txBody>
          <a:bodyPr>
            <a:normAutofit fontScale="85000" lnSpcReduction="10000"/>
          </a:bodyPr>
          <a:lstStyle/>
          <a:p>
            <a:r>
              <a:rPr lang="en-US" dirty="0" smtClean="0"/>
              <a:t>How many parents/children for a population?</a:t>
            </a:r>
          </a:p>
          <a:p>
            <a:pPr lvl="1"/>
            <a:r>
              <a:rPr lang="en-US" dirty="0" smtClean="0"/>
              <a:t>too few will make slow progress through the search space</a:t>
            </a:r>
          </a:p>
          <a:p>
            <a:pPr lvl="1"/>
            <a:r>
              <a:rPr lang="en-US" dirty="0" smtClean="0"/>
              <a:t>too many may cause us to skip all over the search space</a:t>
            </a:r>
          </a:p>
          <a:p>
            <a:r>
              <a:rPr lang="en-US" dirty="0" smtClean="0"/>
              <a:t>What is the mutation rate? </a:t>
            </a:r>
          </a:p>
          <a:p>
            <a:pPr lvl="1"/>
            <a:r>
              <a:rPr lang="en-US" dirty="0" smtClean="0"/>
              <a:t>how much change between generations?</a:t>
            </a:r>
          </a:p>
          <a:p>
            <a:pPr lvl="2"/>
            <a:r>
              <a:rPr lang="en-US" dirty="0" smtClean="0"/>
              <a:t>if too low, changes occur infrequently</a:t>
            </a:r>
          </a:p>
          <a:p>
            <a:pPr lvl="2"/>
            <a:r>
              <a:rPr lang="en-US" dirty="0" smtClean="0"/>
              <a:t>if too high, there is no guided search</a:t>
            </a:r>
          </a:p>
          <a:p>
            <a:r>
              <a:rPr lang="en-US" dirty="0" smtClean="0"/>
              <a:t>Is mating allowed?  That is, do we use cross-over at all?</a:t>
            </a:r>
          </a:p>
          <a:p>
            <a:r>
              <a:rPr lang="en-US" dirty="0" smtClean="0"/>
              <a:t>Are duplicate chromosomes allowed?</a:t>
            </a:r>
          </a:p>
          <a:p>
            <a:pPr lvl="1"/>
            <a:r>
              <a:rPr lang="en-US" dirty="0" smtClean="0"/>
              <a:t>across generations?  within a generation?  </a:t>
            </a:r>
          </a:p>
          <a:p>
            <a:r>
              <a:rPr lang="en-US" dirty="0" smtClean="0"/>
              <a:t>Do we stop after we find the best solution or do we limit our search on some number of generations?  </a:t>
            </a:r>
          </a:p>
          <a:p>
            <a:pPr lvl="1"/>
            <a:r>
              <a:rPr lang="en-US" dirty="0" smtClean="0"/>
              <a:t>if so, how many?</a:t>
            </a:r>
          </a:p>
          <a:p>
            <a:r>
              <a:rPr lang="en-US" dirty="0" smtClean="0"/>
              <a:t>Answers to all of these will be based on the domain and problem, these are not answers we can generate in general</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GAs Applied to a Production System</a:t>
            </a:r>
            <a:endParaRPr lang="en-US" dirty="0"/>
          </a:p>
        </p:txBody>
      </p:sp>
      <p:sp>
        <p:nvSpPr>
          <p:cNvPr id="3" name="Content Placeholder 2"/>
          <p:cNvSpPr>
            <a:spLocks noGrp="1"/>
          </p:cNvSpPr>
          <p:nvPr>
            <p:ph idx="1"/>
          </p:nvPr>
        </p:nvSpPr>
        <p:spPr>
          <a:xfrm>
            <a:off x="304800" y="609600"/>
            <a:ext cx="8534400" cy="6248400"/>
          </a:xfrm>
        </p:spPr>
        <p:txBody>
          <a:bodyPr>
            <a:normAutofit fontScale="77500" lnSpcReduction="20000"/>
          </a:bodyPr>
          <a:lstStyle/>
          <a:p>
            <a:r>
              <a:rPr lang="en-US" dirty="0" smtClean="0"/>
              <a:t>Recall that a production system may consist of thousands of rules, designing and debugging such a system is problematic</a:t>
            </a:r>
          </a:p>
          <a:p>
            <a:pPr lvl="1"/>
            <a:r>
              <a:rPr lang="en-US" dirty="0" smtClean="0"/>
              <a:t>what if rules conflict?</a:t>
            </a:r>
          </a:p>
          <a:p>
            <a:pPr lvl="1"/>
            <a:r>
              <a:rPr lang="en-US" dirty="0" smtClean="0"/>
              <a:t>are some rules too general (not enough conditions) and others too specific (too many conditions)?</a:t>
            </a:r>
          </a:p>
          <a:p>
            <a:pPr lvl="1"/>
            <a:r>
              <a:rPr lang="en-US" dirty="0" smtClean="0"/>
              <a:t>did we provide proper certainty factors?</a:t>
            </a:r>
          </a:p>
          <a:p>
            <a:r>
              <a:rPr lang="en-US" dirty="0" smtClean="0"/>
              <a:t>GAs offer a way to “tune” a production system</a:t>
            </a:r>
          </a:p>
          <a:p>
            <a:pPr lvl="1"/>
            <a:r>
              <a:rPr lang="en-US" dirty="0" smtClean="0"/>
              <a:t>run the system and accumulate errors caused by </a:t>
            </a:r>
          </a:p>
          <a:p>
            <a:pPr lvl="2"/>
            <a:r>
              <a:rPr lang="en-US" dirty="0" smtClean="0"/>
              <a:t>rules that should have fired but did not</a:t>
            </a:r>
          </a:p>
          <a:p>
            <a:pPr lvl="2"/>
            <a:r>
              <a:rPr lang="en-US" dirty="0" smtClean="0"/>
              <a:t>rules that fired but should not</a:t>
            </a:r>
          </a:p>
          <a:p>
            <a:pPr lvl="1"/>
            <a:r>
              <a:rPr lang="en-US" dirty="0" smtClean="0"/>
              <a:t>make random changes to these rules and see if you improve the system’s performance</a:t>
            </a:r>
          </a:p>
          <a:p>
            <a:r>
              <a:rPr lang="en-US" dirty="0" smtClean="0"/>
              <a:t>Random changes can include</a:t>
            </a:r>
          </a:p>
          <a:p>
            <a:pPr lvl="1"/>
            <a:r>
              <a:rPr lang="en-US" dirty="0" smtClean="0"/>
              <a:t>mutating conditions or actions</a:t>
            </a:r>
          </a:p>
          <a:p>
            <a:pPr lvl="1"/>
            <a:r>
              <a:rPr lang="en-US" dirty="0" smtClean="0"/>
              <a:t>crossing over rule conditions </a:t>
            </a:r>
          </a:p>
          <a:p>
            <a:pPr lvl="1"/>
            <a:r>
              <a:rPr lang="en-US" dirty="0" smtClean="0"/>
              <a:t>crossing over rule actions</a:t>
            </a:r>
          </a:p>
          <a:p>
            <a:pPr lvl="1"/>
            <a:r>
              <a:rPr lang="en-US" dirty="0" smtClean="0"/>
              <a:t>mutating  certainty factors</a:t>
            </a:r>
          </a:p>
          <a:p>
            <a:pPr lvl="2"/>
            <a:r>
              <a:rPr lang="en-US" dirty="0" smtClean="0"/>
              <a:t>inversion is not useful because order of conditions is irrelevant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 Classifier System’s Architecture</a:t>
            </a:r>
            <a:endParaRPr lang="en-US" dirty="0"/>
          </a:p>
        </p:txBody>
      </p:sp>
      <p:pic>
        <p:nvPicPr>
          <p:cNvPr id="3" name="Picture 4"/>
          <p:cNvPicPr>
            <a:picLocks noChangeAspect="1" noChangeArrowheads="1"/>
          </p:cNvPicPr>
          <p:nvPr/>
        </p:nvPicPr>
        <p:blipFill>
          <a:blip r:embed="rId2"/>
          <a:srcRect/>
          <a:stretch>
            <a:fillRect/>
          </a:stretch>
        </p:blipFill>
        <p:spPr bwMode="auto">
          <a:xfrm>
            <a:off x="138112" y="990600"/>
            <a:ext cx="6567488" cy="4367213"/>
          </a:xfrm>
          <a:prstGeom prst="rect">
            <a:avLst/>
          </a:prstGeom>
          <a:noFill/>
          <a:ln w="9525">
            <a:noFill/>
            <a:miter lim="800000"/>
            <a:headEnd/>
            <a:tailEnd/>
          </a:ln>
        </p:spPr>
      </p:pic>
      <p:sp>
        <p:nvSpPr>
          <p:cNvPr id="4" name="TextBox 3"/>
          <p:cNvSpPr txBox="1"/>
          <p:nvPr/>
        </p:nvSpPr>
        <p:spPr>
          <a:xfrm>
            <a:off x="6858000" y="990600"/>
            <a:ext cx="2385589" cy="5170646"/>
          </a:xfrm>
          <a:prstGeom prst="rect">
            <a:avLst/>
          </a:prstGeom>
          <a:noFill/>
        </p:spPr>
        <p:txBody>
          <a:bodyPr wrap="none" rtlCol="0">
            <a:spAutoFit/>
          </a:bodyPr>
          <a:lstStyle/>
          <a:p>
            <a:r>
              <a:rPr lang="en-US" sz="2200" dirty="0" smtClean="0">
                <a:latin typeface="Times New Roman" pitchFamily="18" charset="0"/>
                <a:cs typeface="Times New Roman" pitchFamily="18" charset="0"/>
              </a:rPr>
              <a:t>The top decoder is</a:t>
            </a:r>
          </a:p>
          <a:p>
            <a:r>
              <a:rPr lang="en-US" sz="2200" dirty="0" smtClean="0">
                <a:latin typeface="Times New Roman" pitchFamily="18" charset="0"/>
                <a:cs typeface="Times New Roman" pitchFamily="18" charset="0"/>
              </a:rPr>
              <a:t>really a detector, it</a:t>
            </a:r>
          </a:p>
          <a:p>
            <a:r>
              <a:rPr lang="en-US" sz="2200" dirty="0" smtClean="0">
                <a:latin typeface="Times New Roman" pitchFamily="18" charset="0"/>
                <a:cs typeface="Times New Roman" pitchFamily="18" charset="0"/>
              </a:rPr>
              <a:t>accepts input to</a:t>
            </a:r>
          </a:p>
          <a:p>
            <a:r>
              <a:rPr lang="en-US" sz="2200" dirty="0" smtClean="0">
                <a:latin typeface="Times New Roman" pitchFamily="18" charset="0"/>
                <a:cs typeface="Times New Roman" pitchFamily="18" charset="0"/>
              </a:rPr>
              <a:t>the system from</a:t>
            </a:r>
          </a:p>
          <a:p>
            <a:r>
              <a:rPr lang="en-US" sz="2200" dirty="0" smtClean="0">
                <a:latin typeface="Times New Roman" pitchFamily="18" charset="0"/>
                <a:cs typeface="Times New Roman" pitchFamily="18" charset="0"/>
              </a:rPr>
              <a:t>the environment</a:t>
            </a: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The bottom </a:t>
            </a:r>
          </a:p>
          <a:p>
            <a:r>
              <a:rPr lang="en-US" sz="2200" dirty="0">
                <a:latin typeface="Times New Roman" pitchFamily="18" charset="0"/>
                <a:cs typeface="Times New Roman" pitchFamily="18" charset="0"/>
              </a:rPr>
              <a:t>d</a:t>
            </a:r>
            <a:r>
              <a:rPr lang="en-US" sz="2200" dirty="0" smtClean="0">
                <a:latin typeface="Times New Roman" pitchFamily="18" charset="0"/>
                <a:cs typeface="Times New Roman" pitchFamily="18" charset="0"/>
              </a:rPr>
              <a:t>ecoder receives </a:t>
            </a:r>
          </a:p>
          <a:p>
            <a:r>
              <a:rPr lang="en-US" sz="2200" dirty="0" smtClean="0">
                <a:latin typeface="Times New Roman" pitchFamily="18" charset="0"/>
                <a:cs typeface="Times New Roman" pitchFamily="18" charset="0"/>
              </a:rPr>
              <a:t>feedback from the </a:t>
            </a:r>
          </a:p>
          <a:p>
            <a:r>
              <a:rPr lang="en-US" sz="2200" dirty="0" smtClean="0">
                <a:latin typeface="Times New Roman" pitchFamily="18" charset="0"/>
                <a:cs typeface="Times New Roman" pitchFamily="18" charset="0"/>
              </a:rPr>
              <a:t>environment </a:t>
            </a:r>
          </a:p>
          <a:p>
            <a:r>
              <a:rPr lang="en-US" sz="2200" dirty="0" smtClean="0">
                <a:latin typeface="Times New Roman" pitchFamily="18" charset="0"/>
                <a:cs typeface="Times New Roman" pitchFamily="18" charset="0"/>
              </a:rPr>
              <a:t>based on the </a:t>
            </a:r>
          </a:p>
          <a:p>
            <a:r>
              <a:rPr lang="en-US" sz="2200" dirty="0" smtClean="0">
                <a:latin typeface="Times New Roman" pitchFamily="18" charset="0"/>
                <a:cs typeface="Times New Roman" pitchFamily="18" charset="0"/>
              </a:rPr>
              <a:t>response of the </a:t>
            </a:r>
          </a:p>
          <a:p>
            <a:r>
              <a:rPr lang="en-US" sz="2200" dirty="0" smtClean="0">
                <a:latin typeface="Times New Roman" pitchFamily="18" charset="0"/>
                <a:cs typeface="Times New Roman" pitchFamily="18" charset="0"/>
              </a:rPr>
              <a:t>system -- did </a:t>
            </a:r>
          </a:p>
          <a:p>
            <a:r>
              <a:rPr lang="en-US" sz="2200" dirty="0" smtClean="0">
                <a:latin typeface="Times New Roman" pitchFamily="18" charset="0"/>
                <a:cs typeface="Times New Roman" pitchFamily="18" charset="0"/>
              </a:rPr>
              <a:t>the system provide </a:t>
            </a:r>
          </a:p>
          <a:p>
            <a:r>
              <a:rPr lang="en-US" sz="2200" dirty="0" smtClean="0">
                <a:latin typeface="Times New Roman" pitchFamily="18" charset="0"/>
                <a:cs typeface="Times New Roman" pitchFamily="18" charset="0"/>
              </a:rPr>
              <a:t>a correct answer?</a:t>
            </a:r>
          </a:p>
        </p:txBody>
      </p:sp>
      <p:sp>
        <p:nvSpPr>
          <p:cNvPr id="5" name="TextBox 4"/>
          <p:cNvSpPr txBox="1"/>
          <p:nvPr/>
        </p:nvSpPr>
        <p:spPr>
          <a:xfrm>
            <a:off x="277467" y="5411450"/>
            <a:ext cx="6732933" cy="1446550"/>
          </a:xfrm>
          <a:prstGeom prst="rect">
            <a:avLst/>
          </a:prstGeom>
          <a:noFill/>
        </p:spPr>
        <p:txBody>
          <a:bodyPr wrap="none" rtlCol="0">
            <a:spAutoFit/>
          </a:bodyPr>
          <a:lstStyle/>
          <a:p>
            <a:r>
              <a:rPr lang="en-US" sz="2200" dirty="0" smtClean="0">
                <a:latin typeface="Times New Roman" pitchFamily="18" charset="0"/>
                <a:cs typeface="Times New Roman" pitchFamily="18" charset="0"/>
              </a:rPr>
              <a:t>GA operators randomly alter rules selected by the </a:t>
            </a:r>
          </a:p>
          <a:p>
            <a:r>
              <a:rPr lang="en-US" sz="2200" dirty="0" smtClean="0">
                <a:latin typeface="Times New Roman" pitchFamily="18" charset="0"/>
                <a:cs typeface="Times New Roman" pitchFamily="18" charset="0"/>
              </a:rPr>
              <a:t>bucket brigade credit assignment module </a:t>
            </a:r>
          </a:p>
          <a:p>
            <a:r>
              <a:rPr lang="en-US" sz="2200" dirty="0" smtClean="0">
                <a:latin typeface="Times New Roman" pitchFamily="18" charset="0"/>
                <a:cs typeface="Times New Roman" pitchFamily="18" charset="0"/>
              </a:rPr>
              <a:t>(this module examines the rules and decides which rule(s)</a:t>
            </a:r>
          </a:p>
          <a:p>
            <a:r>
              <a:rPr lang="en-US" sz="2200" dirty="0" smtClean="0">
                <a:latin typeface="Times New Roman" pitchFamily="18" charset="0"/>
                <a:cs typeface="Times New Roman" pitchFamily="18" charset="0"/>
              </a:rPr>
              <a:t>led to erroneous behavior)</a:t>
            </a: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GA Application Areas</a:t>
            </a:r>
            <a:endParaRPr lang="en-US" dirty="0"/>
          </a:p>
        </p:txBody>
      </p:sp>
      <p:sp>
        <p:nvSpPr>
          <p:cNvPr id="3" name="Content Placeholder 2"/>
          <p:cNvSpPr>
            <a:spLocks noGrp="1"/>
          </p:cNvSpPr>
          <p:nvPr>
            <p:ph idx="1"/>
          </p:nvPr>
        </p:nvSpPr>
        <p:spPr>
          <a:xfrm>
            <a:off x="152400" y="762000"/>
            <a:ext cx="8686800" cy="6096000"/>
          </a:xfrm>
        </p:spPr>
        <p:txBody>
          <a:bodyPr>
            <a:normAutofit fontScale="85000" lnSpcReduction="20000"/>
          </a:bodyPr>
          <a:lstStyle/>
          <a:p>
            <a:r>
              <a:rPr lang="en-US" dirty="0" smtClean="0"/>
              <a:t>Scheduling – examples would include aircraft to the gates in an airport, employee work hours, tasks to available personnel or machines, </a:t>
            </a:r>
            <a:r>
              <a:rPr lang="en-US" dirty="0" err="1" smtClean="0"/>
              <a:t>etc</a:t>
            </a:r>
            <a:endParaRPr lang="en-US" dirty="0" smtClean="0"/>
          </a:p>
          <a:p>
            <a:r>
              <a:rPr lang="en-US" dirty="0" smtClean="0"/>
              <a:t>Design – use GAs to come up with a good design of component parts in a mechanical device or floor plan layouts, cell phone tower layouts, computer network layouts</a:t>
            </a:r>
          </a:p>
          <a:p>
            <a:r>
              <a:rPr lang="en-US" dirty="0" smtClean="0"/>
              <a:t>Clustering – rather than using a clustering algorithm, find a reasonable fit of data into clusters through GAs</a:t>
            </a:r>
          </a:p>
          <a:p>
            <a:r>
              <a:rPr lang="en-US" dirty="0" smtClean="0"/>
              <a:t>Code breaking – reduce the search space with GAs</a:t>
            </a:r>
          </a:p>
          <a:p>
            <a:r>
              <a:rPr lang="en-US" dirty="0" smtClean="0"/>
              <a:t>Economics – use GAs to try to adjust an economic model to current spending trends</a:t>
            </a:r>
          </a:p>
          <a:p>
            <a:r>
              <a:rPr lang="en-US" dirty="0" smtClean="0"/>
              <a:t>Neural networks – use GAs to provide initial random weights for a NN, particularly used in recurrent NNs</a:t>
            </a:r>
          </a:p>
          <a:p>
            <a:r>
              <a:rPr lang="en-US" dirty="0" smtClean="0"/>
              <a:t>Optimization problems – use GAs for an approximate solution</a:t>
            </a:r>
            <a:endParaRPr lang="en-US" dirty="0"/>
          </a:p>
        </p:txBody>
      </p:sp>
    </p:spTree>
    <p:extLst>
      <p:ext uri="{BB962C8B-B14F-4D97-AF65-F5344CB8AC3E}">
        <p14:creationId xmlns:p14="http://schemas.microsoft.com/office/powerpoint/2010/main" val="17822461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52400"/>
            <a:ext cx="8229600" cy="1143000"/>
          </a:xfrm>
        </p:spPr>
        <p:txBody>
          <a:bodyPr/>
          <a:lstStyle/>
          <a:p>
            <a:r>
              <a:rPr lang="en-US" dirty="0" smtClean="0"/>
              <a:t>Genetic Programming</a:t>
            </a:r>
            <a:endParaRPr lang="en-US" dirty="0"/>
          </a:p>
        </p:txBody>
      </p:sp>
      <p:sp>
        <p:nvSpPr>
          <p:cNvPr id="4" name="Content Placeholder 3"/>
          <p:cNvSpPr>
            <a:spLocks noGrp="1"/>
          </p:cNvSpPr>
          <p:nvPr>
            <p:ph idx="1"/>
          </p:nvPr>
        </p:nvSpPr>
        <p:spPr>
          <a:xfrm>
            <a:off x="304800" y="838200"/>
            <a:ext cx="8610600" cy="6019800"/>
          </a:xfrm>
        </p:spPr>
        <p:txBody>
          <a:bodyPr>
            <a:normAutofit lnSpcReduction="10000"/>
          </a:bodyPr>
          <a:lstStyle/>
          <a:p>
            <a:r>
              <a:rPr lang="en-US" dirty="0" smtClean="0"/>
              <a:t>Programming is a problem that we solve through design</a:t>
            </a:r>
          </a:p>
          <a:p>
            <a:pPr lvl="1"/>
            <a:r>
              <a:rPr lang="en-US" dirty="0" smtClean="0"/>
              <a:t>GAs seem to be reasonable methods for solving design problems</a:t>
            </a:r>
          </a:p>
          <a:p>
            <a:pPr lvl="1"/>
            <a:r>
              <a:rPr lang="en-US" dirty="0" smtClean="0"/>
              <a:t>can we use GAs to design programs?  Yes, in a way</a:t>
            </a:r>
          </a:p>
          <a:p>
            <a:r>
              <a:rPr lang="en-US" dirty="0" smtClean="0"/>
              <a:t>Genetic Programming is using the genetic operators to evolve computer programs</a:t>
            </a:r>
          </a:p>
          <a:p>
            <a:pPr lvl="1"/>
            <a:r>
              <a:rPr lang="en-US" dirty="0" smtClean="0"/>
              <a:t>we have to change some of our GA ideas</a:t>
            </a:r>
          </a:p>
          <a:p>
            <a:pPr lvl="2"/>
            <a:r>
              <a:rPr lang="en-US" dirty="0" smtClean="0"/>
              <a:t>what is the fitness of a program?  how well it works</a:t>
            </a:r>
          </a:p>
          <a:p>
            <a:pPr lvl="2"/>
            <a:r>
              <a:rPr lang="en-US" dirty="0" smtClean="0"/>
              <a:t>what is the “chromosome” of a program?  a syntactic parse tree</a:t>
            </a:r>
          </a:p>
          <a:p>
            <a:pPr lvl="2"/>
            <a:r>
              <a:rPr lang="en-US" dirty="0" smtClean="0"/>
              <a:t>what genetic operators make sense on a parse tree?  cross-over, mutation and possibly inversion, but all within restrictions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Restrictions?</a:t>
            </a:r>
            <a:endParaRPr lang="en-US" dirty="0"/>
          </a:p>
        </p:txBody>
      </p:sp>
      <p:sp>
        <p:nvSpPr>
          <p:cNvPr id="3" name="Content Placeholder 2"/>
          <p:cNvSpPr>
            <a:spLocks noGrp="1"/>
          </p:cNvSpPr>
          <p:nvPr>
            <p:ph idx="1"/>
          </p:nvPr>
        </p:nvSpPr>
        <p:spPr>
          <a:xfrm>
            <a:off x="304800" y="762000"/>
            <a:ext cx="8534400" cy="6096000"/>
          </a:xfrm>
        </p:spPr>
        <p:txBody>
          <a:bodyPr>
            <a:normAutofit fontScale="85000" lnSpcReduction="10000"/>
          </a:bodyPr>
          <a:lstStyle/>
          <a:p>
            <a:r>
              <a:rPr lang="en-US" dirty="0" smtClean="0"/>
              <a:t>The goal of a genetic operation is to generate a program that can be run to test it for its fitness</a:t>
            </a:r>
          </a:p>
          <a:p>
            <a:pPr lvl="1"/>
            <a:r>
              <a:rPr lang="en-US" dirty="0" smtClean="0"/>
              <a:t>therefore, the random changes cannot cause syntax errors</a:t>
            </a:r>
          </a:p>
          <a:p>
            <a:r>
              <a:rPr lang="en-US" dirty="0" smtClean="0"/>
              <a:t>Consider using cross-over on the following two assignment statements</a:t>
            </a:r>
          </a:p>
          <a:p>
            <a:pPr lvl="1"/>
            <a:r>
              <a:rPr lang="en-US" dirty="0" smtClean="0"/>
              <a:t>a = b * c;		d = e + f;</a:t>
            </a:r>
          </a:p>
          <a:p>
            <a:pPr lvl="2"/>
            <a:r>
              <a:rPr lang="en-US" dirty="0" smtClean="0"/>
              <a:t>if a, b, c are </a:t>
            </a:r>
            <a:r>
              <a:rPr lang="en-US" dirty="0" err="1" smtClean="0"/>
              <a:t>int</a:t>
            </a:r>
            <a:r>
              <a:rPr lang="en-US" dirty="0" smtClean="0"/>
              <a:t> and d, e, f are double, crossing these over will lead to a syntax error, for instance, we might wind up with a = b + f;</a:t>
            </a:r>
          </a:p>
          <a:p>
            <a:r>
              <a:rPr lang="en-US" dirty="0" smtClean="0"/>
              <a:t>If we use inversion in an expression like </a:t>
            </a:r>
          </a:p>
          <a:p>
            <a:pPr lvl="1"/>
            <a:r>
              <a:rPr lang="en-US" dirty="0" smtClean="0"/>
              <a:t>a + b * (c – d); </a:t>
            </a:r>
          </a:p>
          <a:p>
            <a:pPr lvl="1"/>
            <a:r>
              <a:rPr lang="en-US" dirty="0" smtClean="0"/>
              <a:t>we might wind up with a + b (d – c) *;</a:t>
            </a:r>
          </a:p>
          <a:p>
            <a:r>
              <a:rPr lang="en-US" dirty="0" smtClean="0"/>
              <a:t>While making a random mutation by changing an operator may make sense, other forms of mutation do not</a:t>
            </a:r>
          </a:p>
          <a:p>
            <a:pPr lvl="1"/>
            <a:r>
              <a:rPr lang="en-US" dirty="0" smtClean="0"/>
              <a:t>a + b * c </a:t>
            </a:r>
            <a:r>
              <a:rPr lang="en-US" dirty="0" smtClean="0">
                <a:sym typeface="Wingdings" pitchFamily="2" charset="2"/>
              </a:rPr>
              <a:t> a – b * c;  (ok)</a:t>
            </a:r>
          </a:p>
          <a:p>
            <a:pPr lvl="1"/>
            <a:r>
              <a:rPr lang="en-US" dirty="0" smtClean="0"/>
              <a:t>if(a &gt; b) </a:t>
            </a:r>
            <a:r>
              <a:rPr lang="en-US" dirty="0" err="1" smtClean="0"/>
              <a:t>c++</a:t>
            </a:r>
            <a:r>
              <a:rPr lang="en-US" dirty="0" smtClean="0"/>
              <a:t>; </a:t>
            </a:r>
            <a:r>
              <a:rPr lang="en-US" dirty="0" smtClean="0">
                <a:sym typeface="Wingdings" pitchFamily="2" charset="2"/>
              </a:rPr>
              <a:t> for(a &gt; b) </a:t>
            </a:r>
            <a:r>
              <a:rPr lang="en-US" dirty="0" err="1" smtClean="0">
                <a:sym typeface="Wingdings" pitchFamily="2" charset="2"/>
              </a:rPr>
              <a:t>c++</a:t>
            </a:r>
            <a:r>
              <a:rPr lang="en-US" dirty="0" smtClean="0">
                <a:sym typeface="Wingdings" pitchFamily="2" charset="2"/>
              </a:rPr>
              <a:t>;  (not ok)</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143000"/>
          </a:xfrm>
        </p:spPr>
        <p:txBody>
          <a:bodyPr/>
          <a:lstStyle/>
          <a:p>
            <a:r>
              <a:rPr lang="en-US" dirty="0" smtClean="0"/>
              <a:t>The GP Cycle</a:t>
            </a:r>
            <a:endParaRPr lang="en-US" dirty="0"/>
          </a:p>
        </p:txBody>
      </p:sp>
      <p:sp>
        <p:nvSpPr>
          <p:cNvPr id="3" name="Content Placeholder 2"/>
          <p:cNvSpPr>
            <a:spLocks noGrp="1"/>
          </p:cNvSpPr>
          <p:nvPr>
            <p:ph idx="1"/>
          </p:nvPr>
        </p:nvSpPr>
        <p:spPr>
          <a:xfrm>
            <a:off x="304800" y="685800"/>
            <a:ext cx="8610600" cy="6172200"/>
          </a:xfrm>
        </p:spPr>
        <p:txBody>
          <a:bodyPr>
            <a:normAutofit fontScale="77500" lnSpcReduction="20000"/>
          </a:bodyPr>
          <a:lstStyle/>
          <a:p>
            <a:r>
              <a:rPr lang="en-US" dirty="0" smtClean="0"/>
              <a:t>Start with an initial set of program </a:t>
            </a:r>
            <a:r>
              <a:rPr lang="en-US" i="1" dirty="0" smtClean="0"/>
              <a:t>structures</a:t>
            </a:r>
          </a:p>
          <a:p>
            <a:pPr lvl="1"/>
            <a:r>
              <a:rPr lang="en-US" dirty="0" smtClean="0"/>
              <a:t>not whole programs, just sets of code</a:t>
            </a:r>
          </a:p>
          <a:p>
            <a:r>
              <a:rPr lang="en-US" dirty="0" smtClean="0"/>
              <a:t>The structures need to be checked in that they can be manipulated through operators</a:t>
            </a:r>
          </a:p>
          <a:p>
            <a:pPr lvl="1"/>
            <a:r>
              <a:rPr lang="en-US" dirty="0" smtClean="0"/>
              <a:t>e.g., arithmetic expressions and operators, variables and literal values, conditions</a:t>
            </a:r>
          </a:p>
          <a:p>
            <a:r>
              <a:rPr lang="en-US" dirty="0" smtClean="0"/>
              <a:t>Provide a fitness function</a:t>
            </a:r>
          </a:p>
          <a:p>
            <a:pPr lvl="1"/>
            <a:r>
              <a:rPr lang="en-US" dirty="0" smtClean="0"/>
              <a:t>one possible approach is to examine the output and count the number of right and wrong answers when running the program </a:t>
            </a:r>
          </a:p>
          <a:p>
            <a:pPr lvl="2"/>
            <a:r>
              <a:rPr lang="en-US" dirty="0" smtClean="0"/>
              <a:t>we might run the program on a file of 10 data and count the number of correct responses, 10 is a perfect score, 0 means it did nothing right</a:t>
            </a:r>
          </a:p>
          <a:p>
            <a:r>
              <a:rPr lang="en-US" dirty="0" smtClean="0"/>
              <a:t>Repeat</a:t>
            </a:r>
          </a:p>
          <a:p>
            <a:pPr lvl="1"/>
            <a:r>
              <a:rPr lang="en-US" dirty="0" smtClean="0"/>
              <a:t>randomly select some of the initial structures</a:t>
            </a:r>
          </a:p>
          <a:p>
            <a:pPr lvl="1"/>
            <a:r>
              <a:rPr lang="en-US" dirty="0" smtClean="0"/>
              <a:t>randomly select some genetic operations to form new structures</a:t>
            </a:r>
          </a:p>
          <a:p>
            <a:pPr lvl="1"/>
            <a:r>
              <a:rPr lang="en-US" dirty="0" smtClean="0"/>
              <a:t>evaluate each new program</a:t>
            </a:r>
          </a:p>
          <a:p>
            <a:pPr lvl="1"/>
            <a:r>
              <a:rPr lang="en-US" dirty="0" smtClean="0"/>
              <a:t>select the fittest (or some combination of fittest and random or diverse)</a:t>
            </a:r>
          </a:p>
          <a:p>
            <a:r>
              <a:rPr lang="en-US" dirty="0" smtClean="0"/>
              <a:t>Until a program is found that solves the problem with 0 errors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Example:  </a:t>
            </a:r>
            <a:r>
              <a:rPr lang="en-US" dirty="0" err="1" smtClean="0"/>
              <a:t>Kepler’s</a:t>
            </a:r>
            <a:r>
              <a:rPr lang="en-US" dirty="0" smtClean="0"/>
              <a:t> Third Law</a:t>
            </a:r>
            <a:endParaRPr lang="en-US" dirty="0"/>
          </a:p>
        </p:txBody>
      </p:sp>
      <p:sp>
        <p:nvSpPr>
          <p:cNvPr id="3" name="Content Placeholder 2"/>
          <p:cNvSpPr>
            <a:spLocks noGrp="1"/>
          </p:cNvSpPr>
          <p:nvPr>
            <p:ph idx="1"/>
          </p:nvPr>
        </p:nvSpPr>
        <p:spPr>
          <a:xfrm>
            <a:off x="381000" y="685800"/>
            <a:ext cx="8458200" cy="4267200"/>
          </a:xfrm>
        </p:spPr>
        <p:txBody>
          <a:bodyPr>
            <a:normAutofit fontScale="92500" lnSpcReduction="20000"/>
          </a:bodyPr>
          <a:lstStyle/>
          <a:p>
            <a:r>
              <a:rPr lang="en-US" dirty="0" smtClean="0"/>
              <a:t>As an example, we want to evolve a program to solve </a:t>
            </a:r>
            <a:r>
              <a:rPr lang="en-US" dirty="0" err="1" smtClean="0"/>
              <a:t>Kepler’s</a:t>
            </a:r>
            <a:r>
              <a:rPr lang="en-US" dirty="0" smtClean="0"/>
              <a:t> third law of planetary motion</a:t>
            </a:r>
          </a:p>
          <a:p>
            <a:pPr lvl="1"/>
            <a:r>
              <a:rPr lang="en-US" dirty="0" smtClean="0"/>
              <a:t>see the table of below</a:t>
            </a:r>
          </a:p>
          <a:p>
            <a:pPr lvl="1"/>
            <a:r>
              <a:rPr lang="en-US" dirty="0" smtClean="0"/>
              <a:t>the actual equation to evolve is </a:t>
            </a:r>
          </a:p>
          <a:p>
            <a:pPr lvl="2"/>
            <a:r>
              <a:rPr lang="en-US" dirty="0" smtClean="0"/>
              <a:t>P = </a:t>
            </a:r>
            <a:r>
              <a:rPr lang="en-US" dirty="0" err="1" smtClean="0"/>
              <a:t>sqrt</a:t>
            </a:r>
            <a:r>
              <a:rPr lang="en-US" dirty="0" smtClean="0"/>
              <a:t>(A</a:t>
            </a:r>
            <a:r>
              <a:rPr lang="en-US" baseline="30000" dirty="0" smtClean="0"/>
              <a:t>3</a:t>
            </a:r>
            <a:r>
              <a:rPr lang="en-US" dirty="0" smtClean="0"/>
              <a:t>) = </a:t>
            </a:r>
            <a:r>
              <a:rPr lang="en-US" dirty="0" err="1" smtClean="0"/>
              <a:t>sqrt</a:t>
            </a:r>
            <a:r>
              <a:rPr lang="en-US" dirty="0" smtClean="0"/>
              <a:t>(A * A * A)</a:t>
            </a:r>
          </a:p>
          <a:p>
            <a:r>
              <a:rPr lang="en-US" dirty="0" smtClean="0"/>
              <a:t>Assume we start with three programs that have differing assignment statements</a:t>
            </a:r>
          </a:p>
          <a:p>
            <a:pPr lvl="1"/>
            <a:r>
              <a:rPr lang="en-US" dirty="0" smtClean="0"/>
              <a:t>P = A * (A * A – </a:t>
            </a:r>
            <a:r>
              <a:rPr lang="en-US" dirty="0" err="1" smtClean="0"/>
              <a:t>sqrt</a:t>
            </a:r>
            <a:r>
              <a:rPr lang="en-US" dirty="0" smtClean="0"/>
              <a:t>(A))</a:t>
            </a:r>
          </a:p>
          <a:p>
            <a:pPr lvl="1"/>
            <a:r>
              <a:rPr lang="en-US" dirty="0" smtClean="0"/>
              <a:t>P = A / ((A / A) / (A / A))</a:t>
            </a:r>
          </a:p>
          <a:p>
            <a:pPr lvl="1"/>
            <a:r>
              <a:rPr lang="en-US" dirty="0" smtClean="0"/>
              <a:t>P = A + </a:t>
            </a:r>
            <a:r>
              <a:rPr lang="en-US" dirty="0" err="1" smtClean="0"/>
              <a:t>sqrt</a:t>
            </a:r>
            <a:r>
              <a:rPr lang="en-US" dirty="0" smtClean="0"/>
              <a:t>(A) * A</a:t>
            </a:r>
          </a:p>
        </p:txBody>
      </p:sp>
      <p:pic>
        <p:nvPicPr>
          <p:cNvPr id="4" name="Picture 4"/>
          <p:cNvPicPr>
            <a:picLocks noChangeAspect="1" noChangeArrowheads="1"/>
          </p:cNvPicPr>
          <p:nvPr/>
        </p:nvPicPr>
        <p:blipFill>
          <a:blip r:embed="rId2"/>
          <a:srcRect/>
          <a:stretch>
            <a:fillRect/>
          </a:stretch>
        </p:blipFill>
        <p:spPr bwMode="auto">
          <a:xfrm>
            <a:off x="4191000" y="4551706"/>
            <a:ext cx="4953000" cy="2306294"/>
          </a:xfrm>
          <a:prstGeom prst="rect">
            <a:avLst/>
          </a:prstGeom>
          <a:noFill/>
          <a:ln w="9525">
            <a:noFill/>
            <a:miter lim="800000"/>
            <a:headEnd/>
            <a:tailEnd/>
          </a:ln>
        </p:spPr>
      </p:pic>
      <p:sp>
        <p:nvSpPr>
          <p:cNvPr id="8" name="TextBox 7"/>
          <p:cNvSpPr txBox="1"/>
          <p:nvPr/>
        </p:nvSpPr>
        <p:spPr>
          <a:xfrm>
            <a:off x="304800" y="4953000"/>
            <a:ext cx="3937168" cy="2062103"/>
          </a:xfrm>
          <a:prstGeom prst="rect">
            <a:avLst/>
          </a:prstGeom>
          <a:noFill/>
        </p:spPr>
        <p:txBody>
          <a:bodyPr wrap="none" rtlCol="0">
            <a:spAutoFit/>
          </a:bodyPr>
          <a:lstStyle/>
          <a:p>
            <a:r>
              <a:rPr lang="en-US" sz="2200" dirty="0" smtClean="0">
                <a:latin typeface="Times New Roman" pitchFamily="18" charset="0"/>
                <a:cs typeface="Times New Roman" pitchFamily="18" charset="0"/>
              </a:rPr>
              <a:t>We will use genetic operators on </a:t>
            </a:r>
          </a:p>
          <a:p>
            <a:r>
              <a:rPr lang="en-US" sz="2200" dirty="0" smtClean="0">
                <a:latin typeface="Times New Roman" pitchFamily="18" charset="0"/>
                <a:cs typeface="Times New Roman" pitchFamily="18" charset="0"/>
              </a:rPr>
              <a:t>the assignment statement portion</a:t>
            </a:r>
          </a:p>
          <a:p>
            <a:r>
              <a:rPr lang="en-US" sz="2200" dirty="0" smtClean="0">
                <a:latin typeface="Times New Roman" pitchFamily="18" charset="0"/>
                <a:cs typeface="Times New Roman" pitchFamily="18" charset="0"/>
              </a:rPr>
              <a:t>of the program only to evolve </a:t>
            </a:r>
          </a:p>
          <a:p>
            <a:r>
              <a:rPr lang="en-US" sz="2200" dirty="0" smtClean="0">
                <a:latin typeface="Times New Roman" pitchFamily="18" charset="0"/>
                <a:cs typeface="Times New Roman" pitchFamily="18" charset="0"/>
              </a:rPr>
              <a:t>a program that  computes the </a:t>
            </a:r>
          </a:p>
          <a:p>
            <a:r>
              <a:rPr lang="en-US" sz="2200" dirty="0" smtClean="0">
                <a:latin typeface="Times New Roman" pitchFamily="18" charset="0"/>
                <a:cs typeface="Times New Roman" pitchFamily="18" charset="0"/>
              </a:rPr>
              <a:t>correct formula to fit the data</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Continued</a:t>
            </a:r>
            <a:endParaRPr lang="en-US" dirty="0"/>
          </a:p>
        </p:txBody>
      </p:sp>
      <p:sp>
        <p:nvSpPr>
          <p:cNvPr id="3" name="Content Placeholder 2"/>
          <p:cNvSpPr>
            <a:spLocks noGrp="1"/>
          </p:cNvSpPr>
          <p:nvPr>
            <p:ph idx="1"/>
          </p:nvPr>
        </p:nvSpPr>
        <p:spPr>
          <a:xfrm>
            <a:off x="304800" y="838200"/>
            <a:ext cx="8458200" cy="2286000"/>
          </a:xfrm>
        </p:spPr>
        <p:txBody>
          <a:bodyPr>
            <a:normAutofit lnSpcReduction="10000"/>
          </a:bodyPr>
          <a:lstStyle/>
          <a:p>
            <a:r>
              <a:rPr lang="en-US" dirty="0" smtClean="0"/>
              <a:t>The three parse trees from the previous slide’s code are shown below</a:t>
            </a:r>
          </a:p>
          <a:p>
            <a:pPr lvl="1"/>
            <a:r>
              <a:rPr lang="en-US" dirty="0" smtClean="0"/>
              <a:t>fitness is how many of the 6 data from the table when applied had correct output values (within a 20% error rate)</a:t>
            </a:r>
            <a:endParaRPr lang="en-US" dirty="0"/>
          </a:p>
        </p:txBody>
      </p:sp>
      <p:pic>
        <p:nvPicPr>
          <p:cNvPr id="4" name="Picture 4"/>
          <p:cNvPicPr>
            <a:picLocks noChangeAspect="1" noChangeArrowheads="1"/>
          </p:cNvPicPr>
          <p:nvPr/>
        </p:nvPicPr>
        <p:blipFill>
          <a:blip r:embed="rId2"/>
          <a:srcRect/>
          <a:stretch>
            <a:fillRect/>
          </a:stretch>
        </p:blipFill>
        <p:spPr bwMode="auto">
          <a:xfrm>
            <a:off x="990599" y="3124200"/>
            <a:ext cx="6236767"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143000"/>
          </a:xfrm>
        </p:spPr>
        <p:txBody>
          <a:bodyPr/>
          <a:lstStyle/>
          <a:p>
            <a:r>
              <a:rPr lang="en-US" dirty="0" smtClean="0"/>
              <a:t>Genetic Algorithms</a:t>
            </a:r>
            <a:endParaRPr lang="en-US" dirty="0"/>
          </a:p>
        </p:txBody>
      </p:sp>
      <p:sp>
        <p:nvSpPr>
          <p:cNvPr id="5" name="Content Placeholder 4"/>
          <p:cNvSpPr>
            <a:spLocks noGrp="1"/>
          </p:cNvSpPr>
          <p:nvPr>
            <p:ph idx="1"/>
          </p:nvPr>
        </p:nvSpPr>
        <p:spPr>
          <a:xfrm>
            <a:off x="228600" y="609600"/>
            <a:ext cx="8686800" cy="6019800"/>
          </a:xfrm>
        </p:spPr>
        <p:txBody>
          <a:bodyPr>
            <a:normAutofit fontScale="85000" lnSpcReduction="20000"/>
          </a:bodyPr>
          <a:lstStyle/>
          <a:p>
            <a:r>
              <a:rPr lang="en-US" dirty="0" smtClean="0"/>
              <a:t>Most AI problems revolve around search</a:t>
            </a:r>
          </a:p>
          <a:p>
            <a:pPr lvl="1"/>
            <a:r>
              <a:rPr lang="en-US" dirty="0" smtClean="0"/>
              <a:t>searching for a solution in a state space</a:t>
            </a:r>
          </a:p>
          <a:p>
            <a:pPr lvl="1"/>
            <a:r>
              <a:rPr lang="en-US" dirty="0" smtClean="0"/>
              <a:t>searching the combinations of production rules through chaining</a:t>
            </a:r>
          </a:p>
          <a:p>
            <a:pPr lvl="1"/>
            <a:r>
              <a:rPr lang="en-US" dirty="0" smtClean="0"/>
              <a:t>searching for the pattern of operators in planning</a:t>
            </a:r>
          </a:p>
          <a:p>
            <a:pPr lvl="1"/>
            <a:r>
              <a:rPr lang="en-US" dirty="0" smtClean="0"/>
              <a:t>searching for a representation that captures positive but not negative examples in various learning algorithms</a:t>
            </a:r>
          </a:p>
          <a:p>
            <a:pPr lvl="1"/>
            <a:r>
              <a:rPr lang="en-US" dirty="0" smtClean="0"/>
              <a:t>searching for the global minima error state in neural network weights</a:t>
            </a:r>
          </a:p>
          <a:p>
            <a:r>
              <a:rPr lang="en-US" dirty="0" smtClean="0"/>
              <a:t>The GA is an approach to reduce search complexity by adding</a:t>
            </a:r>
          </a:p>
          <a:p>
            <a:pPr lvl="1"/>
            <a:r>
              <a:rPr lang="en-US" dirty="0" smtClean="0"/>
              <a:t>random changes to the current state(s)</a:t>
            </a:r>
          </a:p>
          <a:p>
            <a:pPr lvl="1"/>
            <a:r>
              <a:rPr lang="en-US" dirty="0" smtClean="0"/>
              <a:t>a fitness function to identify which state(s) should be used for the next step in the search</a:t>
            </a:r>
          </a:p>
          <a:p>
            <a:r>
              <a:rPr lang="en-US" dirty="0" smtClean="0"/>
              <a:t>The ideas of making random changes and selecting the fittest is based on evolution and natural selection</a:t>
            </a:r>
          </a:p>
          <a:p>
            <a:pPr lvl="1"/>
            <a:r>
              <a:rPr lang="en-US" dirty="0" smtClean="0"/>
              <a:t>GAs are in fact a form of heuristic search</a:t>
            </a:r>
          </a:p>
          <a:p>
            <a:pPr lvl="1"/>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smtClean="0"/>
              <a:t>Genetic Operators</a:t>
            </a:r>
            <a:endParaRPr lang="en-US" dirty="0"/>
          </a:p>
        </p:txBody>
      </p:sp>
      <p:sp>
        <p:nvSpPr>
          <p:cNvPr id="3" name="Content Placeholder 2"/>
          <p:cNvSpPr>
            <a:spLocks noGrp="1"/>
          </p:cNvSpPr>
          <p:nvPr>
            <p:ph idx="1"/>
          </p:nvPr>
        </p:nvSpPr>
        <p:spPr>
          <a:xfrm>
            <a:off x="228600" y="685800"/>
            <a:ext cx="8686800" cy="6172200"/>
          </a:xfrm>
        </p:spPr>
        <p:txBody>
          <a:bodyPr>
            <a:normAutofit fontScale="85000" lnSpcReduction="20000"/>
          </a:bodyPr>
          <a:lstStyle/>
          <a:p>
            <a:r>
              <a:rPr lang="en-US" dirty="0" smtClean="0"/>
              <a:t>For cross-over</a:t>
            </a:r>
          </a:p>
          <a:p>
            <a:pPr lvl="1"/>
            <a:r>
              <a:rPr lang="en-US" dirty="0" smtClean="0"/>
              <a:t>because all of the variables are the same (A) we don’t have to worry about type mismatches</a:t>
            </a:r>
          </a:p>
          <a:p>
            <a:pPr lvl="1"/>
            <a:r>
              <a:rPr lang="en-US" dirty="0" smtClean="0"/>
              <a:t>because we are only dealing with expressions, we don’t have to worry about syntactically ill-formed expressions</a:t>
            </a:r>
          </a:p>
          <a:p>
            <a:r>
              <a:rPr lang="en-US" dirty="0" smtClean="0"/>
              <a:t>If we choose mutation, we can replace an operator with another </a:t>
            </a:r>
          </a:p>
          <a:p>
            <a:pPr lvl="1"/>
            <a:r>
              <a:rPr lang="en-US" dirty="0" smtClean="0"/>
              <a:t>+ becomes -, / becomes *, etc</a:t>
            </a:r>
          </a:p>
          <a:p>
            <a:pPr lvl="1"/>
            <a:r>
              <a:rPr lang="en-US" dirty="0" smtClean="0"/>
              <a:t>we do need to ensure  that we do not place </a:t>
            </a:r>
          </a:p>
          <a:p>
            <a:pPr lvl="2"/>
            <a:r>
              <a:rPr lang="en-US" dirty="0" smtClean="0"/>
              <a:t>an expression that could evaluate to 0 in a denominator</a:t>
            </a:r>
          </a:p>
          <a:p>
            <a:pPr lvl="2"/>
            <a:r>
              <a:rPr lang="en-US" dirty="0" smtClean="0"/>
              <a:t>an expression that could evaluate to a negative number in a </a:t>
            </a:r>
            <a:r>
              <a:rPr lang="en-US" dirty="0" err="1" smtClean="0"/>
              <a:t>sqrt</a:t>
            </a:r>
            <a:r>
              <a:rPr lang="en-US" dirty="0" smtClean="0"/>
              <a:t> function </a:t>
            </a:r>
          </a:p>
          <a:p>
            <a:pPr lvl="2"/>
            <a:r>
              <a:rPr lang="en-US" dirty="0" smtClean="0"/>
              <a:t>we want to ensure our code will not cause run-time errors</a:t>
            </a:r>
          </a:p>
          <a:p>
            <a:r>
              <a:rPr lang="en-US" dirty="0" smtClean="0"/>
              <a:t>With only a single variable, we will not mutate A into another variable</a:t>
            </a:r>
          </a:p>
          <a:p>
            <a:r>
              <a:rPr lang="en-US" dirty="0" smtClean="0"/>
              <a:t>Inversion could change the order of a parse tree, </a:t>
            </a:r>
          </a:p>
          <a:p>
            <a:pPr lvl="1"/>
            <a:r>
              <a:rPr lang="en-US" dirty="0" smtClean="0"/>
              <a:t>for instance, we could change the order of the </a:t>
            </a:r>
            <a:r>
              <a:rPr lang="en-US" dirty="0" err="1" smtClean="0"/>
              <a:t>subtrees</a:t>
            </a:r>
            <a:r>
              <a:rPr lang="en-US" dirty="0" smtClean="0"/>
              <a:t> for the first tree so that </a:t>
            </a:r>
            <a:r>
              <a:rPr lang="en-US" dirty="0" err="1" smtClean="0"/>
              <a:t>Sqrt</a:t>
            </a:r>
            <a:r>
              <a:rPr lang="en-US" dirty="0" smtClean="0"/>
              <a:t>(A) is performed first followed by A*A</a:t>
            </a:r>
          </a:p>
          <a:p>
            <a:pPr lvl="1"/>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Comments</a:t>
            </a:r>
            <a:endParaRPr lang="en-US" dirty="0"/>
          </a:p>
        </p:txBody>
      </p:sp>
      <p:sp>
        <p:nvSpPr>
          <p:cNvPr id="3" name="Content Placeholder 2"/>
          <p:cNvSpPr>
            <a:spLocks noGrp="1"/>
          </p:cNvSpPr>
          <p:nvPr>
            <p:ph idx="1"/>
          </p:nvPr>
        </p:nvSpPr>
        <p:spPr>
          <a:xfrm>
            <a:off x="304800" y="685800"/>
            <a:ext cx="8534400" cy="6172200"/>
          </a:xfrm>
        </p:spPr>
        <p:txBody>
          <a:bodyPr>
            <a:normAutofit fontScale="92500" lnSpcReduction="10000"/>
          </a:bodyPr>
          <a:lstStyle/>
          <a:p>
            <a:r>
              <a:rPr lang="en-US" dirty="0" smtClean="0"/>
              <a:t>As with many instances of using GAs, the previous example was not worth pursuing</a:t>
            </a:r>
          </a:p>
          <a:p>
            <a:pPr lvl="1"/>
            <a:r>
              <a:rPr lang="en-US" dirty="0" smtClean="0"/>
              <a:t>we already knew the proper formula that we are trying to evolve, so writing the program would be easy</a:t>
            </a:r>
          </a:p>
          <a:p>
            <a:r>
              <a:rPr lang="en-US" dirty="0" smtClean="0"/>
              <a:t>In a more general case, we could use GP to generate truly novel programs</a:t>
            </a:r>
          </a:p>
          <a:p>
            <a:pPr lvl="1"/>
            <a:r>
              <a:rPr lang="en-US" dirty="0" smtClean="0"/>
              <a:t>we want a new sorting algorithm</a:t>
            </a:r>
          </a:p>
          <a:p>
            <a:pPr lvl="2"/>
            <a:r>
              <a:rPr lang="en-US" dirty="0" smtClean="0"/>
              <a:t>our fitness function is based on the number of items correctly sorted AND the number of comparisons performed</a:t>
            </a:r>
          </a:p>
          <a:p>
            <a:pPr lvl="1"/>
            <a:r>
              <a:rPr lang="en-US" dirty="0" smtClean="0"/>
              <a:t>we want a program that can monitor a nuclear power plant</a:t>
            </a:r>
          </a:p>
          <a:p>
            <a:pPr lvl="2"/>
            <a:r>
              <a:rPr lang="en-US" dirty="0" smtClean="0"/>
              <a:t>we start by using code from monitoring systems of chemical processing plants, spacecraft, etc</a:t>
            </a:r>
          </a:p>
          <a:p>
            <a:pPr lvl="2"/>
            <a:r>
              <a:rPr lang="en-US" dirty="0" smtClean="0"/>
              <a:t>our fitness function is based on the number of correct procedures that are run plus the number of emergency situations that are handled correctly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Example:  GP For Othello</a:t>
            </a:r>
            <a:endParaRPr lang="en-US" dirty="0"/>
          </a:p>
        </p:txBody>
      </p:sp>
      <p:sp>
        <p:nvSpPr>
          <p:cNvPr id="3" name="Content Placeholder 2"/>
          <p:cNvSpPr>
            <a:spLocks noGrp="1"/>
          </p:cNvSpPr>
          <p:nvPr>
            <p:ph idx="1"/>
          </p:nvPr>
        </p:nvSpPr>
        <p:spPr>
          <a:xfrm>
            <a:off x="304800" y="838200"/>
            <a:ext cx="8610600" cy="6019800"/>
          </a:xfrm>
        </p:spPr>
        <p:txBody>
          <a:bodyPr>
            <a:normAutofit fontScale="85000" lnSpcReduction="20000"/>
          </a:bodyPr>
          <a:lstStyle/>
          <a:p>
            <a:r>
              <a:rPr lang="en-US" dirty="0" smtClean="0"/>
              <a:t>One idea is to use genetic operations to help evolve a proper heuristic for a computer game</a:t>
            </a:r>
          </a:p>
          <a:p>
            <a:pPr lvl="1"/>
            <a:r>
              <a:rPr lang="en-US" dirty="0" smtClean="0"/>
              <a:t>as an example, there are many possible strategies for playing Othello</a:t>
            </a:r>
          </a:p>
          <a:p>
            <a:pPr lvl="1"/>
            <a:r>
              <a:rPr lang="en-US" dirty="0" smtClean="0"/>
              <a:t>to write an AI system that uses best-first search to play Othello, we need to come up with a heuristic</a:t>
            </a:r>
          </a:p>
          <a:p>
            <a:pPr lvl="1"/>
            <a:r>
              <a:rPr lang="en-US" dirty="0" smtClean="0"/>
              <a:t>which strategy (or strategies) do we want our system to apply?</a:t>
            </a:r>
          </a:p>
          <a:p>
            <a:r>
              <a:rPr lang="en-US" dirty="0" smtClean="0"/>
              <a:t>Like the previous example, the basic program will stay the same</a:t>
            </a:r>
          </a:p>
          <a:p>
            <a:pPr lvl="1"/>
            <a:r>
              <a:rPr lang="en-US" dirty="0" smtClean="0"/>
              <a:t>what we are evolving is the heuristic(s) to be used by the best-first search strategy</a:t>
            </a:r>
          </a:p>
          <a:p>
            <a:r>
              <a:rPr lang="en-US" dirty="0" smtClean="0"/>
              <a:t>Initial heuristic strategies will be provided and manipulated through cross-over, inversion and mutation</a:t>
            </a:r>
          </a:p>
          <a:p>
            <a:r>
              <a:rPr lang="en-US" dirty="0" smtClean="0"/>
              <a:t>The fitness function will consist of running the program multiple times against another AI Othello and count the number of wins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Heuristic Strategies</a:t>
            </a:r>
            <a:endParaRPr lang="en-US" dirty="0"/>
          </a:p>
        </p:txBody>
      </p:sp>
      <p:sp>
        <p:nvSpPr>
          <p:cNvPr id="3" name="Content Placeholder 2"/>
          <p:cNvSpPr>
            <a:spLocks noGrp="1"/>
          </p:cNvSpPr>
          <p:nvPr>
            <p:ph idx="1"/>
          </p:nvPr>
        </p:nvSpPr>
        <p:spPr>
          <a:xfrm>
            <a:off x="381000" y="762000"/>
            <a:ext cx="8458200" cy="3505200"/>
          </a:xfrm>
        </p:spPr>
        <p:txBody>
          <a:bodyPr>
            <a:normAutofit fontScale="92500" lnSpcReduction="20000"/>
          </a:bodyPr>
          <a:lstStyle/>
          <a:p>
            <a:r>
              <a:rPr lang="en-US" dirty="0" smtClean="0"/>
              <a:t>The Othello game was divided into five different regions as shown below for weights</a:t>
            </a:r>
          </a:p>
          <a:p>
            <a:pPr lvl="1"/>
            <a:r>
              <a:rPr lang="en-US" dirty="0" smtClean="0"/>
              <a:t>for instance, region A is the most critical of the game so a piece in A is worth more than a piece anywhere else</a:t>
            </a:r>
          </a:p>
          <a:p>
            <a:r>
              <a:rPr lang="en-US" dirty="0" smtClean="0"/>
              <a:t>The various heuristics were based on these strategies</a:t>
            </a:r>
          </a:p>
          <a:p>
            <a:pPr lvl="1">
              <a:lnSpc>
                <a:spcPct val="80000"/>
              </a:lnSpc>
            </a:pPr>
            <a:r>
              <a:rPr lang="en-US" dirty="0" smtClean="0"/>
              <a:t>player mobility (number of moves available)</a:t>
            </a:r>
          </a:p>
          <a:p>
            <a:pPr lvl="1">
              <a:lnSpc>
                <a:spcPct val="80000"/>
              </a:lnSpc>
            </a:pPr>
            <a:r>
              <a:rPr lang="en-US" dirty="0" smtClean="0"/>
              <a:t>value of game piece position (A, B, C, D, E)</a:t>
            </a:r>
          </a:p>
          <a:p>
            <a:pPr lvl="1">
              <a:lnSpc>
                <a:spcPct val="80000"/>
              </a:lnSpc>
            </a:pPr>
            <a:r>
              <a:rPr lang="en-US" dirty="0" smtClean="0"/>
              <a:t>number of pieces based on position</a:t>
            </a:r>
          </a:p>
        </p:txBody>
      </p:sp>
      <p:pic>
        <p:nvPicPr>
          <p:cNvPr id="1027" name="Picture 3"/>
          <p:cNvPicPr>
            <a:picLocks noChangeAspect="1" noChangeArrowheads="1"/>
          </p:cNvPicPr>
          <p:nvPr/>
        </p:nvPicPr>
        <p:blipFill>
          <a:blip r:embed="rId2"/>
          <a:srcRect/>
          <a:stretch>
            <a:fillRect/>
          </a:stretch>
        </p:blipFill>
        <p:spPr bwMode="auto">
          <a:xfrm>
            <a:off x="1447800" y="4202941"/>
            <a:ext cx="6172200" cy="265506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smtClean="0"/>
              <a:t>Using Operators on Other Code</a:t>
            </a:r>
            <a:endParaRPr lang="en-US" dirty="0"/>
          </a:p>
        </p:txBody>
      </p:sp>
      <p:sp>
        <p:nvSpPr>
          <p:cNvPr id="3" name="Content Placeholder 2"/>
          <p:cNvSpPr>
            <a:spLocks noGrp="1"/>
          </p:cNvSpPr>
          <p:nvPr>
            <p:ph idx="1"/>
          </p:nvPr>
        </p:nvSpPr>
        <p:spPr>
          <a:xfrm>
            <a:off x="304800" y="609600"/>
            <a:ext cx="8610600" cy="5943600"/>
          </a:xfrm>
        </p:spPr>
        <p:txBody>
          <a:bodyPr>
            <a:normAutofit fontScale="85000" lnSpcReduction="20000"/>
          </a:bodyPr>
          <a:lstStyle/>
          <a:p>
            <a:r>
              <a:rPr lang="en-US" dirty="0" smtClean="0"/>
              <a:t>For GP to really work, we will need to use GAs to manipulate control structures</a:t>
            </a:r>
          </a:p>
          <a:p>
            <a:pPr lvl="1"/>
            <a:r>
              <a:rPr lang="en-US" dirty="0" smtClean="0"/>
              <a:t>mutation might change a while loop into a do loop</a:t>
            </a:r>
          </a:p>
          <a:p>
            <a:pPr lvl="1"/>
            <a:r>
              <a:rPr lang="en-US" dirty="0" smtClean="0"/>
              <a:t>cross-over conditions in if statements</a:t>
            </a:r>
          </a:p>
          <a:p>
            <a:pPr lvl="1"/>
            <a:r>
              <a:rPr lang="en-US" dirty="0" smtClean="0"/>
              <a:t>invert the if and else clauses</a:t>
            </a:r>
          </a:p>
          <a:p>
            <a:pPr lvl="1"/>
            <a:r>
              <a:rPr lang="en-US" dirty="0" smtClean="0"/>
              <a:t>invert the order of function calls</a:t>
            </a:r>
          </a:p>
          <a:p>
            <a:r>
              <a:rPr lang="en-US" dirty="0" smtClean="0"/>
              <a:t>We have to be careful here – what if we</a:t>
            </a:r>
          </a:p>
          <a:p>
            <a:pPr lvl="1"/>
            <a:r>
              <a:rPr lang="en-US" dirty="0" smtClean="0"/>
              <a:t>mutated or inverted the order of parameters in a function call</a:t>
            </a:r>
          </a:p>
          <a:p>
            <a:pPr lvl="1"/>
            <a:r>
              <a:rPr lang="en-US" dirty="0" smtClean="0"/>
              <a:t>crossed-over two different function calls</a:t>
            </a:r>
          </a:p>
          <a:p>
            <a:pPr lvl="1"/>
            <a:r>
              <a:rPr lang="en-US" dirty="0" smtClean="0"/>
              <a:t>crossed-over an if statement with a nested if-else statement</a:t>
            </a:r>
          </a:p>
          <a:p>
            <a:pPr lvl="1"/>
            <a:r>
              <a:rPr lang="en-US" dirty="0" smtClean="0"/>
              <a:t>inverted the order of the items in a for loop?</a:t>
            </a:r>
          </a:p>
          <a:p>
            <a:r>
              <a:rPr lang="en-US" dirty="0" smtClean="0"/>
              <a:t>Each of these could result in syntax errors</a:t>
            </a:r>
          </a:p>
          <a:p>
            <a:pPr lvl="1"/>
            <a:r>
              <a:rPr lang="en-US" dirty="0" smtClean="0"/>
              <a:t>wrong number or type of parameters</a:t>
            </a:r>
          </a:p>
          <a:p>
            <a:pPr lvl="1"/>
            <a:r>
              <a:rPr lang="en-US" dirty="0" smtClean="0"/>
              <a:t>an else without an if</a:t>
            </a:r>
          </a:p>
          <a:p>
            <a:pPr lvl="1"/>
            <a:r>
              <a:rPr lang="en-US" dirty="0" smtClean="0"/>
              <a:t>wrong type f structure for a for loop initialization or increment, etc</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lstStyle/>
          <a:p>
            <a:r>
              <a:rPr lang="en-US" dirty="0" smtClean="0"/>
              <a:t>More Comments</a:t>
            </a:r>
            <a:endParaRPr lang="en-US" dirty="0"/>
          </a:p>
        </p:txBody>
      </p:sp>
      <p:sp>
        <p:nvSpPr>
          <p:cNvPr id="3" name="Content Placeholder 2"/>
          <p:cNvSpPr>
            <a:spLocks noGrp="1"/>
          </p:cNvSpPr>
          <p:nvPr>
            <p:ph idx="1"/>
          </p:nvPr>
        </p:nvSpPr>
        <p:spPr>
          <a:xfrm>
            <a:off x="228600" y="609600"/>
            <a:ext cx="8610600" cy="6248400"/>
          </a:xfrm>
        </p:spPr>
        <p:txBody>
          <a:bodyPr>
            <a:normAutofit/>
          </a:bodyPr>
          <a:lstStyle/>
          <a:p>
            <a:r>
              <a:rPr lang="en-US" dirty="0" smtClean="0"/>
              <a:t>There are some concerns about using GPs</a:t>
            </a:r>
          </a:p>
          <a:p>
            <a:pPr lvl="1"/>
            <a:r>
              <a:rPr lang="en-US" dirty="0" smtClean="0"/>
              <a:t>from the </a:t>
            </a:r>
            <a:r>
              <a:rPr lang="en-US" dirty="0" err="1" smtClean="0"/>
              <a:t>Kepler</a:t>
            </a:r>
            <a:r>
              <a:rPr lang="en-US" dirty="0" smtClean="0"/>
              <a:t> example, the fitness function scored a program using a margin of 80% accuracy</a:t>
            </a:r>
          </a:p>
          <a:p>
            <a:pPr lvl="2"/>
            <a:r>
              <a:rPr lang="en-US" dirty="0" smtClean="0"/>
              <a:t>would you feel comfortable running a program that was considered correct even though it only achieved 80% accuracy on its results?</a:t>
            </a:r>
          </a:p>
          <a:p>
            <a:pPr lvl="1"/>
            <a:r>
              <a:rPr lang="en-US" dirty="0" smtClean="0"/>
              <a:t>the amount of randomness involved makes the search space enormous (basically, the search space is the space of all possible program configurations)</a:t>
            </a:r>
          </a:p>
          <a:p>
            <a:pPr lvl="1"/>
            <a:r>
              <a:rPr lang="en-US" dirty="0" smtClean="0"/>
              <a:t>would you truly feel confident with a system that evolved rather than was programmed?</a:t>
            </a:r>
          </a:p>
          <a:p>
            <a:r>
              <a:rPr lang="en-US" dirty="0" smtClean="0"/>
              <a:t>If we ever get this working perfectly, we will be putting ourselves out of a job!</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Evolutionary Programming</a:t>
            </a:r>
            <a:endParaRPr lang="en-US" dirty="0"/>
          </a:p>
        </p:txBody>
      </p:sp>
      <p:sp>
        <p:nvSpPr>
          <p:cNvPr id="3" name="Content Placeholder 2"/>
          <p:cNvSpPr>
            <a:spLocks noGrp="1"/>
          </p:cNvSpPr>
          <p:nvPr>
            <p:ph idx="1"/>
          </p:nvPr>
        </p:nvSpPr>
        <p:spPr>
          <a:xfrm>
            <a:off x="304800" y="609600"/>
            <a:ext cx="8610600" cy="6248400"/>
          </a:xfrm>
        </p:spPr>
        <p:txBody>
          <a:bodyPr>
            <a:normAutofit fontScale="77500" lnSpcReduction="20000"/>
          </a:bodyPr>
          <a:lstStyle/>
          <a:p>
            <a:r>
              <a:rPr lang="en-US" dirty="0" smtClean="0"/>
              <a:t>In GAs and GPs, we use genetic operators to create children for a new generation </a:t>
            </a:r>
          </a:p>
          <a:p>
            <a:pPr lvl="1"/>
            <a:r>
              <a:rPr lang="en-US" dirty="0" smtClean="0"/>
              <a:t>we always have several chromosomes/program code to work from</a:t>
            </a:r>
          </a:p>
          <a:p>
            <a:r>
              <a:rPr lang="en-US" dirty="0" smtClean="0"/>
              <a:t>In evolutionary programming, we use our genetic operators as before, but we use them to manipulate a </a:t>
            </a:r>
            <a:r>
              <a:rPr lang="en-US" i="1" dirty="0" smtClean="0"/>
              <a:t>single </a:t>
            </a:r>
            <a:r>
              <a:rPr lang="en-US" dirty="0" smtClean="0"/>
              <a:t>program</a:t>
            </a:r>
          </a:p>
          <a:p>
            <a:pPr lvl="1"/>
            <a:r>
              <a:rPr lang="en-US" dirty="0" smtClean="0"/>
              <a:t>we make a random change and see if that change is for the better, if so, we retain the new version, otherwise we return to the old version</a:t>
            </a:r>
          </a:p>
          <a:p>
            <a:r>
              <a:rPr lang="en-US" dirty="0" smtClean="0"/>
              <a:t>This might seem like a set back </a:t>
            </a:r>
          </a:p>
          <a:p>
            <a:pPr lvl="1"/>
            <a:r>
              <a:rPr lang="en-US" dirty="0" smtClean="0"/>
              <a:t>we will make slower progress in our search</a:t>
            </a:r>
          </a:p>
          <a:p>
            <a:r>
              <a:rPr lang="en-US" dirty="0" smtClean="0"/>
              <a:t>However, we might use this approach if we start with an </a:t>
            </a:r>
            <a:r>
              <a:rPr lang="en-US" i="1" dirty="0" smtClean="0"/>
              <a:t>almost </a:t>
            </a:r>
            <a:r>
              <a:rPr lang="en-US" dirty="0" smtClean="0"/>
              <a:t>working program</a:t>
            </a:r>
          </a:p>
          <a:p>
            <a:r>
              <a:rPr lang="en-US" dirty="0" smtClean="0"/>
              <a:t>For instance, we want to merely adapt a program to perform a similar task, or we have a moderate change in specification</a:t>
            </a:r>
          </a:p>
          <a:p>
            <a:pPr lvl="1"/>
            <a:r>
              <a:rPr lang="en-US" dirty="0" smtClean="0"/>
              <a:t>modify a power plant monitoring program for a different plant</a:t>
            </a:r>
          </a:p>
          <a:p>
            <a:pPr lvl="1"/>
            <a:r>
              <a:rPr lang="en-US" dirty="0" smtClean="0"/>
              <a:t>modify an automotive diagnostic system for the new version of the same car</a:t>
            </a:r>
          </a:p>
          <a:p>
            <a:r>
              <a:rPr lang="en-US" dirty="0" smtClean="0"/>
              <a:t>Randomness may not lead to a fully working program so its debatable as to how useful this approach might be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What Does a GA Learn?</a:t>
            </a:r>
            <a:endParaRPr lang="en-US" dirty="0"/>
          </a:p>
        </p:txBody>
      </p:sp>
      <p:sp>
        <p:nvSpPr>
          <p:cNvPr id="3" name="Content Placeholder 2"/>
          <p:cNvSpPr>
            <a:spLocks noGrp="1"/>
          </p:cNvSpPr>
          <p:nvPr>
            <p:ph idx="1"/>
          </p:nvPr>
        </p:nvSpPr>
        <p:spPr>
          <a:xfrm>
            <a:off x="228600" y="685800"/>
            <a:ext cx="8686800" cy="6172200"/>
          </a:xfrm>
        </p:spPr>
        <p:txBody>
          <a:bodyPr>
            <a:normAutofit fontScale="92500" lnSpcReduction="10000"/>
          </a:bodyPr>
          <a:lstStyle/>
          <a:p>
            <a:r>
              <a:rPr lang="en-US" dirty="0" smtClean="0"/>
              <a:t>This chapter is under a section of material on machine learning</a:t>
            </a:r>
          </a:p>
          <a:p>
            <a:pPr lvl="1"/>
            <a:r>
              <a:rPr lang="en-US" dirty="0" smtClean="0"/>
              <a:t>but does the GA truly learn?</a:t>
            </a:r>
          </a:p>
          <a:p>
            <a:pPr lvl="2"/>
            <a:r>
              <a:rPr lang="en-US" dirty="0" smtClean="0"/>
              <a:t>in our examples, the output of the GA/GP/EP was a solution to a problem</a:t>
            </a:r>
          </a:p>
          <a:p>
            <a:pPr lvl="3"/>
            <a:r>
              <a:rPr lang="en-US" dirty="0" smtClean="0"/>
              <a:t>we solved the CNF-</a:t>
            </a:r>
            <a:r>
              <a:rPr lang="en-US" dirty="0" err="1" smtClean="0"/>
              <a:t>Satisfiability</a:t>
            </a:r>
            <a:r>
              <a:rPr lang="en-US" dirty="0" smtClean="0"/>
              <a:t> or TSP problem </a:t>
            </a:r>
          </a:p>
          <a:p>
            <a:pPr lvl="3"/>
            <a:r>
              <a:rPr lang="en-US" dirty="0" smtClean="0"/>
              <a:t>or we generated a new program</a:t>
            </a:r>
          </a:p>
          <a:p>
            <a:pPr lvl="2"/>
            <a:r>
              <a:rPr lang="en-US" dirty="0" smtClean="0"/>
              <a:t>but the system did not learn a new structure (representation) or any new parameter  values to improve its performance, or a new method of problem solving, unlike the various forms of learning we saw in chapters 10-11</a:t>
            </a:r>
          </a:p>
          <a:p>
            <a:pPr lvl="1"/>
            <a:r>
              <a:rPr lang="en-US" dirty="0" smtClean="0"/>
              <a:t>so the idea of GAs as a method for learning is a little misleading unless the output of the GA is</a:t>
            </a:r>
          </a:p>
          <a:p>
            <a:pPr lvl="2"/>
            <a:r>
              <a:rPr lang="en-US" dirty="0" smtClean="0"/>
              <a:t>a representation that is to be used by another system, in which case we are using the GA search to learn a proper representation</a:t>
            </a:r>
          </a:p>
          <a:p>
            <a:pPr lvl="2"/>
            <a:r>
              <a:rPr lang="en-US" dirty="0" smtClean="0"/>
              <a:t>stored in a repository and re-used like we saw with case based reasoning</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GA Hybrids</a:t>
            </a:r>
            <a:endParaRPr lang="en-US" dirty="0"/>
          </a:p>
        </p:txBody>
      </p:sp>
      <p:sp>
        <p:nvSpPr>
          <p:cNvPr id="3" name="Content Placeholder 2"/>
          <p:cNvSpPr>
            <a:spLocks noGrp="1"/>
          </p:cNvSpPr>
          <p:nvPr>
            <p:ph idx="1"/>
          </p:nvPr>
        </p:nvSpPr>
        <p:spPr>
          <a:xfrm>
            <a:off x="381000" y="685800"/>
            <a:ext cx="8458200" cy="6172200"/>
          </a:xfrm>
        </p:spPr>
        <p:txBody>
          <a:bodyPr>
            <a:normAutofit fontScale="92500" lnSpcReduction="20000"/>
          </a:bodyPr>
          <a:lstStyle/>
          <a:p>
            <a:r>
              <a:rPr lang="en-US" dirty="0" smtClean="0"/>
              <a:t>GAs can be used to evolve a better structure for a NN</a:t>
            </a:r>
          </a:p>
          <a:p>
            <a:pPr lvl="1"/>
            <a:r>
              <a:rPr lang="en-US" dirty="0" smtClean="0"/>
              <a:t>for instance, we construct a few NNs of different structures (different number of hidden layers, different number of nodes in each layer)</a:t>
            </a:r>
          </a:p>
          <a:p>
            <a:pPr lvl="1"/>
            <a:r>
              <a:rPr lang="en-US" dirty="0" smtClean="0"/>
              <a:t>we train the NNs and use the number of epochs and/or their performance after convergence as fitness function values to eventually evolve the best structure for the NN to solve the given problem</a:t>
            </a:r>
          </a:p>
          <a:p>
            <a:r>
              <a:rPr lang="en-US" dirty="0" smtClean="0"/>
              <a:t>GAs can be used to evolve better fuzzy membership functions</a:t>
            </a:r>
          </a:p>
          <a:p>
            <a:pPr lvl="1"/>
            <a:r>
              <a:rPr lang="en-US" dirty="0" smtClean="0"/>
              <a:t>we start with some basic membership functions and run a fuzzy logic controller</a:t>
            </a:r>
          </a:p>
          <a:p>
            <a:pPr lvl="1"/>
            <a:r>
              <a:rPr lang="en-US" dirty="0" smtClean="0"/>
              <a:t>the fitness function used to evaluate a given membership function is how well the controller did</a:t>
            </a:r>
          </a:p>
          <a:p>
            <a:pPr lvl="1"/>
            <a:r>
              <a:rPr lang="en-US" dirty="0" smtClean="0"/>
              <a:t>we randomly manipulate membership functions until we can improve it to a satisfactory point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The GA Cycle</a:t>
            </a:r>
            <a:endParaRPr lang="en-US" dirty="0"/>
          </a:p>
        </p:txBody>
      </p:sp>
      <p:sp>
        <p:nvSpPr>
          <p:cNvPr id="3" name="Content Placeholder 2"/>
          <p:cNvSpPr>
            <a:spLocks noGrp="1"/>
          </p:cNvSpPr>
          <p:nvPr>
            <p:ph idx="1"/>
          </p:nvPr>
        </p:nvSpPr>
        <p:spPr>
          <a:xfrm>
            <a:off x="228600" y="685800"/>
            <a:ext cx="4419600" cy="6172200"/>
          </a:xfrm>
        </p:spPr>
        <p:txBody>
          <a:bodyPr>
            <a:normAutofit fontScale="85000" lnSpcReduction="20000"/>
          </a:bodyPr>
          <a:lstStyle/>
          <a:p>
            <a:r>
              <a:rPr lang="en-US" dirty="0" smtClean="0"/>
              <a:t>We start with a population of solutions (chromosomes)</a:t>
            </a:r>
          </a:p>
          <a:p>
            <a:r>
              <a:rPr lang="en-US" dirty="0" smtClean="0"/>
              <a:t>We evaluate them using a fitness function</a:t>
            </a:r>
          </a:p>
          <a:p>
            <a:r>
              <a:rPr lang="en-US" dirty="0" smtClean="0"/>
              <a:t>We select those that should become the parents of the next generation </a:t>
            </a:r>
          </a:p>
          <a:p>
            <a:pPr lvl="1"/>
            <a:r>
              <a:rPr lang="en-US" dirty="0" smtClean="0"/>
              <a:t>selection may not be the most fit, there are numerous forms of selection</a:t>
            </a:r>
          </a:p>
          <a:p>
            <a:r>
              <a:rPr lang="en-US" dirty="0" smtClean="0"/>
              <a:t>We create offspring of the parents through genetic operators</a:t>
            </a:r>
          </a:p>
          <a:p>
            <a:r>
              <a:rPr lang="en-US" dirty="0" smtClean="0"/>
              <a:t>Repeat until we have a chromosome that adequately solves the problem</a:t>
            </a:r>
            <a:endParaRPr lang="en-US" dirty="0"/>
          </a:p>
        </p:txBody>
      </p:sp>
      <p:pic>
        <p:nvPicPr>
          <p:cNvPr id="1026" name="Picture 2"/>
          <p:cNvPicPr>
            <a:picLocks noChangeAspect="1" noChangeArrowheads="1"/>
          </p:cNvPicPr>
          <p:nvPr/>
        </p:nvPicPr>
        <p:blipFill>
          <a:blip r:embed="rId2"/>
          <a:srcRect/>
          <a:stretch>
            <a:fillRect/>
          </a:stretch>
        </p:blipFill>
        <p:spPr bwMode="auto">
          <a:xfrm>
            <a:off x="4514470" y="685800"/>
            <a:ext cx="4267580" cy="4648200"/>
          </a:xfrm>
          <a:prstGeom prst="rect">
            <a:avLst/>
          </a:prstGeom>
          <a:noFill/>
          <a:ln w="9525">
            <a:noFill/>
            <a:miter lim="800000"/>
            <a:headEnd/>
            <a:tailEnd/>
          </a:ln>
          <a:effectLst/>
        </p:spPr>
      </p:pic>
      <p:sp>
        <p:nvSpPr>
          <p:cNvPr id="18" name="TextBox 17"/>
          <p:cNvSpPr txBox="1"/>
          <p:nvPr/>
        </p:nvSpPr>
        <p:spPr>
          <a:xfrm>
            <a:off x="4191000" y="5334000"/>
            <a:ext cx="4541371" cy="1446550"/>
          </a:xfrm>
          <a:prstGeom prst="rect">
            <a:avLst/>
          </a:prstGeom>
          <a:noFill/>
        </p:spPr>
        <p:txBody>
          <a:bodyPr wrap="none" rtlCol="0">
            <a:spAutoFit/>
          </a:bodyPr>
          <a:lstStyle/>
          <a:p>
            <a:r>
              <a:rPr lang="en-US" sz="2200" dirty="0" smtClean="0">
                <a:latin typeface="Times New Roman" pitchFamily="18" charset="0"/>
                <a:cs typeface="Times New Roman" pitchFamily="18" charset="0"/>
              </a:rPr>
              <a:t>Choices to be made</a:t>
            </a:r>
          </a:p>
          <a:p>
            <a:pPr>
              <a:buFont typeface="Arial" pitchFamily="34" charset="0"/>
              <a:buChar char="•"/>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how big should our population be?</a:t>
            </a:r>
          </a:p>
          <a:p>
            <a:pPr>
              <a:buFont typeface="Arial" pitchFamily="34" charset="0"/>
              <a:buChar char="•"/>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how many offspring do we generate?</a:t>
            </a:r>
          </a:p>
          <a:p>
            <a:pPr>
              <a:buFont typeface="Arial" pitchFamily="34" charset="0"/>
              <a:buChar char="•"/>
            </a:pPr>
            <a:r>
              <a:rPr lang="en-US" sz="2200" dirty="0" smtClean="0">
                <a:latin typeface="Times New Roman" pitchFamily="18" charset="0"/>
                <a:cs typeface="Times New Roman" pitchFamily="18" charset="0"/>
              </a:rPr>
              <a:t> what genetic operators do we use?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r>
              <a:rPr lang="en-US" dirty="0" smtClean="0"/>
              <a:t>Representations and Fitness Functions</a:t>
            </a:r>
            <a:endParaRPr lang="en-US" dirty="0"/>
          </a:p>
        </p:txBody>
      </p:sp>
      <p:sp>
        <p:nvSpPr>
          <p:cNvPr id="3" name="Content Placeholder 2"/>
          <p:cNvSpPr>
            <a:spLocks noGrp="1"/>
          </p:cNvSpPr>
          <p:nvPr>
            <p:ph idx="1"/>
          </p:nvPr>
        </p:nvSpPr>
        <p:spPr>
          <a:xfrm>
            <a:off x="228600" y="685800"/>
            <a:ext cx="8686800" cy="6172200"/>
          </a:xfrm>
        </p:spPr>
        <p:txBody>
          <a:bodyPr>
            <a:normAutofit fontScale="85000" lnSpcReduction="10000"/>
          </a:bodyPr>
          <a:lstStyle/>
          <a:p>
            <a:r>
              <a:rPr lang="en-US" dirty="0" smtClean="0"/>
              <a:t>The two principle challenges for GAs are </a:t>
            </a:r>
          </a:p>
          <a:p>
            <a:pPr lvl="1"/>
            <a:r>
              <a:rPr lang="en-US" dirty="0" smtClean="0"/>
              <a:t>how to represent the problem space in terms of chromosomes?</a:t>
            </a:r>
          </a:p>
          <a:p>
            <a:pPr lvl="2"/>
            <a:r>
              <a:rPr lang="en-US" dirty="0" smtClean="0"/>
              <a:t>such that we can manipulate them through genetic operators without creating chromosomes that are useless or violate the problem</a:t>
            </a:r>
          </a:p>
          <a:p>
            <a:pPr lvl="1"/>
            <a:r>
              <a:rPr lang="en-US" dirty="0" smtClean="0"/>
              <a:t>how do we evaluate a chromosome for its fitness?</a:t>
            </a:r>
          </a:p>
          <a:p>
            <a:pPr lvl="2"/>
            <a:r>
              <a:rPr lang="en-US" dirty="0" smtClean="0"/>
              <a:t>consider – if we know enough about the problem to generate a fitness function, can’t we just generate the solution instead?</a:t>
            </a:r>
          </a:p>
          <a:p>
            <a:r>
              <a:rPr lang="en-US" dirty="0" smtClean="0"/>
              <a:t>Example:  the CNF Satisfaction problem</a:t>
            </a:r>
          </a:p>
          <a:p>
            <a:pPr lvl="1"/>
            <a:r>
              <a:rPr lang="en-US" dirty="0" smtClean="0"/>
              <a:t>a conjunctive normal form (CNF) is a propositional sentence that comprises disjunctions of conjunctions </a:t>
            </a:r>
          </a:p>
          <a:p>
            <a:pPr lvl="2"/>
            <a:r>
              <a:rPr lang="en-US" dirty="0" smtClean="0"/>
              <a:t>e.g., (A OR !B OR C) &amp; (B OR C) &amp; (A OR !D))</a:t>
            </a:r>
          </a:p>
          <a:p>
            <a:pPr lvl="1"/>
            <a:r>
              <a:rPr lang="en-US" dirty="0" smtClean="0"/>
              <a:t>our chromosomes will consist of n binary values, one for each proposition </a:t>
            </a:r>
          </a:p>
          <a:p>
            <a:pPr lvl="2"/>
            <a:r>
              <a:rPr lang="en-US" dirty="0" smtClean="0"/>
              <a:t>for A-D, we have 4 values, for instance (1, 0, 0, 1) and (0, 0, 1, 0) would be chromosomes for this problem</a:t>
            </a:r>
          </a:p>
          <a:p>
            <a:pPr lvl="1"/>
            <a:r>
              <a:rPr lang="en-US" dirty="0" smtClean="0"/>
              <a:t>our fitness function can be the number of true disjunctions</a:t>
            </a:r>
          </a:p>
          <a:p>
            <a:pPr lvl="2"/>
            <a:r>
              <a:rPr lang="en-US" dirty="0" smtClean="0"/>
              <a:t>f(1, 0, 0, 1) = 2 and f(0, 0, 1, 0) = 3 (in fact, (0, 0, 1, 0) is a solution)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Other Examples</a:t>
            </a:r>
            <a:endParaRPr lang="en-US" dirty="0"/>
          </a:p>
        </p:txBody>
      </p:sp>
      <p:sp>
        <p:nvSpPr>
          <p:cNvPr id="3" name="Content Placeholder 2"/>
          <p:cNvSpPr>
            <a:spLocks noGrp="1"/>
          </p:cNvSpPr>
          <p:nvPr>
            <p:ph idx="1"/>
          </p:nvPr>
        </p:nvSpPr>
        <p:spPr>
          <a:xfrm>
            <a:off x="228600" y="685800"/>
            <a:ext cx="8686800" cy="6172200"/>
          </a:xfrm>
        </p:spPr>
        <p:txBody>
          <a:bodyPr>
            <a:normAutofit/>
          </a:bodyPr>
          <a:lstStyle/>
          <a:p>
            <a:r>
              <a:rPr lang="en-US" dirty="0" smtClean="0"/>
              <a:t>The knapsack problem is:</a:t>
            </a:r>
          </a:p>
          <a:p>
            <a:pPr lvl="1"/>
            <a:r>
              <a:rPr lang="en-US" dirty="0" smtClean="0"/>
              <a:t>Given n objects, each has a different weight and value</a:t>
            </a:r>
          </a:p>
          <a:p>
            <a:pPr lvl="1"/>
            <a:r>
              <a:rPr lang="en-US" dirty="0" smtClean="0"/>
              <a:t>Find the collection of objects such that their combined weight does not exceed the capacity of the knapsack which provides the largest overall value</a:t>
            </a:r>
          </a:p>
          <a:p>
            <a:pPr lvl="2"/>
            <a:r>
              <a:rPr lang="en-US" dirty="0" smtClean="0"/>
              <a:t>for instance, our objects might be:  {(.3, 100), (.5, 150), (.8, 200), (.3, 90), (.1, 25), (.6, 120), (.7, 130), (.2, 70), (.4, 80), (.3, 80)}</a:t>
            </a:r>
          </a:p>
          <a:p>
            <a:pPr lvl="2"/>
            <a:r>
              <a:rPr lang="en-US" dirty="0" smtClean="0"/>
              <a:t>if the knapsack can hold 2.0, which of the 10 objects should we put in the knapsack to maximize the total value? </a:t>
            </a:r>
          </a:p>
          <a:p>
            <a:r>
              <a:rPr lang="en-US" dirty="0" smtClean="0"/>
              <a:t>This is an optimization problem which has a complexity of O(2</a:t>
            </a:r>
            <a:r>
              <a:rPr lang="en-US" baseline="30000" dirty="0" smtClean="0"/>
              <a:t>n</a:t>
            </a:r>
            <a:r>
              <a:rPr lang="en-US" dirty="0" smtClean="0"/>
              <a:t>)</a:t>
            </a:r>
          </a:p>
          <a:p>
            <a:r>
              <a:rPr lang="en-US" dirty="0" smtClean="0"/>
              <a:t>We might try to solve this with a GA</a:t>
            </a:r>
            <a:endParaRPr lang="en-US" dirty="0"/>
          </a:p>
        </p:txBody>
      </p:sp>
    </p:spTree>
    <p:extLst>
      <p:ext uri="{BB962C8B-B14F-4D97-AF65-F5344CB8AC3E}">
        <p14:creationId xmlns:p14="http://schemas.microsoft.com/office/powerpoint/2010/main" val="909731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Representation and Fitness</a:t>
            </a:r>
            <a:endParaRPr lang="en-US" dirty="0"/>
          </a:p>
        </p:txBody>
      </p:sp>
      <p:sp>
        <p:nvSpPr>
          <p:cNvPr id="3" name="Content Placeholder 2"/>
          <p:cNvSpPr>
            <a:spLocks noGrp="1"/>
          </p:cNvSpPr>
          <p:nvPr>
            <p:ph idx="1"/>
          </p:nvPr>
        </p:nvSpPr>
        <p:spPr>
          <a:xfrm>
            <a:off x="228600" y="990600"/>
            <a:ext cx="8686800" cy="5715000"/>
          </a:xfrm>
        </p:spPr>
        <p:txBody>
          <a:bodyPr>
            <a:normAutofit lnSpcReduction="10000"/>
          </a:bodyPr>
          <a:lstStyle/>
          <a:p>
            <a:r>
              <a:rPr lang="en-US" dirty="0" smtClean="0"/>
              <a:t>If there are n items available, then our chromosome is an n-bit vector where bit </a:t>
            </a:r>
            <a:r>
              <a:rPr lang="en-US" dirty="0" err="1" smtClean="0"/>
              <a:t>i</a:t>
            </a:r>
            <a:r>
              <a:rPr lang="en-US" dirty="0" smtClean="0"/>
              <a:t> is 0 if the item is not in the knapsack and 1 if it is</a:t>
            </a:r>
          </a:p>
          <a:p>
            <a:pPr lvl="1"/>
            <a:r>
              <a:rPr lang="en-US" dirty="0" smtClean="0"/>
              <a:t>for instance, our 10-item example might have chromosomes of {1, 1, 1, 1, 1, 0, 0, 0, 0, 0} and {1, 0, 1, 0, 1, 0, 1, 0, 1, 0}</a:t>
            </a:r>
          </a:p>
          <a:p>
            <a:r>
              <a:rPr lang="en-US" dirty="0" smtClean="0"/>
              <a:t>Our fitness function is the sum of the values of the items in the knapsack, or 0 if the weight of the items &gt; capacity</a:t>
            </a:r>
          </a:p>
          <a:p>
            <a:pPr lvl="1"/>
            <a:r>
              <a:rPr lang="en-US" dirty="0" smtClean="0"/>
              <a:t>fitness({1, 1, 1, 1, 1, 0, 0, 0, 0, 0}) = 565</a:t>
            </a:r>
          </a:p>
          <a:p>
            <a:pPr lvl="1"/>
            <a:r>
              <a:rPr lang="en-US" dirty="0" smtClean="0"/>
              <a:t>fitness({1, 0, 1, 0, 1, 0, 1, 0, 1, 0}) = 0 (exceeds capacity)</a:t>
            </a:r>
            <a:endParaRPr lang="en-US" dirty="0"/>
          </a:p>
        </p:txBody>
      </p:sp>
    </p:spTree>
    <p:extLst>
      <p:ext uri="{BB962C8B-B14F-4D97-AF65-F5344CB8AC3E}">
        <p14:creationId xmlns:p14="http://schemas.microsoft.com/office/powerpoint/2010/main" val="248812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Traveling Salesman Problem</a:t>
            </a:r>
            <a:endParaRPr lang="en-US" dirty="0"/>
          </a:p>
        </p:txBody>
      </p:sp>
      <p:sp>
        <p:nvSpPr>
          <p:cNvPr id="3" name="Content Placeholder 2"/>
          <p:cNvSpPr>
            <a:spLocks noGrp="1"/>
          </p:cNvSpPr>
          <p:nvPr>
            <p:ph sz="half" idx="1"/>
          </p:nvPr>
        </p:nvSpPr>
        <p:spPr>
          <a:xfrm>
            <a:off x="228600" y="685801"/>
            <a:ext cx="8610600" cy="2666999"/>
          </a:xfrm>
        </p:spPr>
        <p:txBody>
          <a:bodyPr>
            <a:normAutofit lnSpcReduction="10000"/>
          </a:bodyPr>
          <a:lstStyle/>
          <a:p>
            <a:r>
              <a:rPr lang="en-US" dirty="0" smtClean="0"/>
              <a:t>We have a network of cities and we want to generate the path from a start city that goes through every city one time and returns to the start city which has the minimal cost (minimal sum of edge weights)</a:t>
            </a:r>
          </a:p>
          <a:p>
            <a:pPr lvl="1"/>
            <a:r>
              <a:rPr lang="en-US" dirty="0" smtClean="0"/>
              <a:t>this is an NP-hard problem requiring n! computations for a network of n cities</a:t>
            </a:r>
            <a:endParaRPr lang="en-US" dirty="0"/>
          </a:p>
        </p:txBody>
      </p:sp>
      <p:sp>
        <p:nvSpPr>
          <p:cNvPr id="5" name="Content Placeholder 4"/>
          <p:cNvSpPr>
            <a:spLocks noGrp="1"/>
          </p:cNvSpPr>
          <p:nvPr>
            <p:ph sz="half" idx="2"/>
          </p:nvPr>
        </p:nvSpPr>
        <p:spPr>
          <a:xfrm>
            <a:off x="228600" y="3200399"/>
            <a:ext cx="4114800" cy="3581401"/>
          </a:xfrm>
        </p:spPr>
        <p:txBody>
          <a:bodyPr>
            <a:normAutofit lnSpcReduction="10000"/>
          </a:bodyPr>
          <a:lstStyle/>
          <a:p>
            <a:r>
              <a:rPr lang="en-US" dirty="0" smtClean="0"/>
              <a:t>Binary chromosomes won’t work here</a:t>
            </a:r>
          </a:p>
          <a:p>
            <a:pPr lvl="1"/>
            <a:r>
              <a:rPr lang="en-US" dirty="0" smtClean="0"/>
              <a:t>we could order the city names in the order that they would be visited in the path</a:t>
            </a:r>
          </a:p>
          <a:p>
            <a:pPr lvl="2"/>
            <a:r>
              <a:rPr lang="en-US" dirty="0" smtClean="0"/>
              <a:t>the chromosome (A, B, C, D, E) represents the path from A to B to C to D to E and back to A</a:t>
            </a:r>
          </a:p>
        </p:txBody>
      </p:sp>
      <p:pic>
        <p:nvPicPr>
          <p:cNvPr id="4" name="Picture 3"/>
          <p:cNvPicPr>
            <a:picLocks noChangeAspect="1" noChangeArrowheads="1"/>
          </p:cNvPicPr>
          <p:nvPr/>
        </p:nvPicPr>
        <p:blipFill>
          <a:blip r:embed="rId2"/>
          <a:srcRect l="13732" t="8566" r="11077"/>
          <a:stretch>
            <a:fillRect/>
          </a:stretch>
        </p:blipFill>
        <p:spPr bwMode="auto">
          <a:xfrm>
            <a:off x="4495800" y="3161809"/>
            <a:ext cx="4648200" cy="35437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29600" cy="1143000"/>
          </a:xfrm>
        </p:spPr>
        <p:txBody>
          <a:bodyPr/>
          <a:lstStyle/>
          <a:p>
            <a:r>
              <a:rPr lang="en-US" dirty="0" smtClean="0"/>
              <a:t>Continued</a:t>
            </a:r>
            <a:endParaRPr lang="en-US" dirty="0"/>
          </a:p>
        </p:txBody>
      </p:sp>
      <p:sp>
        <p:nvSpPr>
          <p:cNvPr id="6" name="Content Placeholder 5"/>
          <p:cNvSpPr>
            <a:spLocks noGrp="1"/>
          </p:cNvSpPr>
          <p:nvPr>
            <p:ph idx="1"/>
          </p:nvPr>
        </p:nvSpPr>
        <p:spPr>
          <a:xfrm>
            <a:off x="304800" y="609600"/>
            <a:ext cx="8610600" cy="5943600"/>
          </a:xfrm>
        </p:spPr>
        <p:txBody>
          <a:bodyPr>
            <a:normAutofit fontScale="92500" lnSpcReduction="20000"/>
          </a:bodyPr>
          <a:lstStyle/>
          <a:p>
            <a:r>
              <a:rPr lang="en-US" dirty="0" smtClean="0"/>
              <a:t>The fitness function can simply be the sum of the edge weights</a:t>
            </a:r>
          </a:p>
          <a:p>
            <a:pPr lvl="1"/>
            <a:r>
              <a:rPr lang="en-US" dirty="0" smtClean="0"/>
              <a:t>e.g., f(A, B, C, D, E) = e[A, B] + e[B, C] + e[C, D] + e[D, E] + e[E, A] = 375</a:t>
            </a:r>
          </a:p>
          <a:p>
            <a:r>
              <a:rPr lang="en-US" dirty="0" smtClean="0"/>
              <a:t>We might use a selection mechanism of picking the chromosomes with the best fitness function values </a:t>
            </a:r>
          </a:p>
          <a:p>
            <a:r>
              <a:rPr lang="en-US" dirty="0" smtClean="0"/>
              <a:t>Unlike the </a:t>
            </a:r>
            <a:r>
              <a:rPr lang="en-US" dirty="0" err="1" smtClean="0"/>
              <a:t>Satisfiability</a:t>
            </a:r>
            <a:r>
              <a:rPr lang="en-US" dirty="0" smtClean="0"/>
              <a:t> problem</a:t>
            </a:r>
          </a:p>
          <a:p>
            <a:pPr lvl="1"/>
            <a:r>
              <a:rPr lang="en-US" dirty="0" smtClean="0"/>
              <a:t>we do not know what the best fitness function value should be </a:t>
            </a:r>
          </a:p>
          <a:p>
            <a:pPr lvl="1"/>
            <a:r>
              <a:rPr lang="en-US" dirty="0" smtClean="0"/>
              <a:t>we can determine if we are improving our previous chromosomes</a:t>
            </a:r>
          </a:p>
          <a:p>
            <a:r>
              <a:rPr lang="en-US" dirty="0" smtClean="0"/>
              <a:t>But when do we know when to stop?</a:t>
            </a:r>
          </a:p>
          <a:p>
            <a:pPr lvl="1"/>
            <a:r>
              <a:rPr lang="en-US" dirty="0" smtClean="0"/>
              <a:t>we may never know if the solution generated is the optimal traveling salesman problem solution or just a good one</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2066</TotalTime>
  <Words>4900</Words>
  <Application>Microsoft Office PowerPoint</Application>
  <PresentationFormat>On-screen Show (4:3)</PresentationFormat>
  <Paragraphs>398</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A-Life</vt:lpstr>
      <vt:lpstr>A-Life Approaches</vt:lpstr>
      <vt:lpstr>Genetic Algorithms</vt:lpstr>
      <vt:lpstr>The GA Cycle</vt:lpstr>
      <vt:lpstr>Representations and Fitness Functions</vt:lpstr>
      <vt:lpstr>Other Examples</vt:lpstr>
      <vt:lpstr>Representation and Fitness</vt:lpstr>
      <vt:lpstr>Traveling Salesman Problem</vt:lpstr>
      <vt:lpstr>Continued</vt:lpstr>
      <vt:lpstr>Genetic Operators</vt:lpstr>
      <vt:lpstr>Cross-over</vt:lpstr>
      <vt:lpstr>Mutation/Inversion</vt:lpstr>
      <vt:lpstr>Example:  CNF Satisfiability</vt:lpstr>
      <vt:lpstr>Continued</vt:lpstr>
      <vt:lpstr>Continued</vt:lpstr>
      <vt:lpstr>GA Search</vt:lpstr>
      <vt:lpstr>Selection Mechanisms</vt:lpstr>
      <vt:lpstr>Solving TSP Using GAs</vt:lpstr>
      <vt:lpstr>Continued</vt:lpstr>
      <vt:lpstr>Coming Up With Fitness Functions</vt:lpstr>
      <vt:lpstr>Choices</vt:lpstr>
      <vt:lpstr>GAs Applied to a Production System</vt:lpstr>
      <vt:lpstr>A Classifier System’s Architecture</vt:lpstr>
      <vt:lpstr>GA Application Areas</vt:lpstr>
      <vt:lpstr>Genetic Programming</vt:lpstr>
      <vt:lpstr>Restrictions?</vt:lpstr>
      <vt:lpstr>The GP Cycle</vt:lpstr>
      <vt:lpstr>Example:  Kepler’s Third Law</vt:lpstr>
      <vt:lpstr>Continued</vt:lpstr>
      <vt:lpstr>Genetic Operators</vt:lpstr>
      <vt:lpstr>Comments</vt:lpstr>
      <vt:lpstr>Example:  GP For Othello</vt:lpstr>
      <vt:lpstr>Heuristic Strategies</vt:lpstr>
      <vt:lpstr>Using Operators on Other Code</vt:lpstr>
      <vt:lpstr>More Comments</vt:lpstr>
      <vt:lpstr>Evolutionary Programming</vt:lpstr>
      <vt:lpstr>What Does a GA Learn?</vt:lpstr>
      <vt:lpstr>GA Hybrids</vt:lpstr>
    </vt:vector>
  </TitlesOfParts>
  <Company>Northern Kentucky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foxr</dc:creator>
  <cp:lastModifiedBy>Administrator</cp:lastModifiedBy>
  <cp:revision>60</cp:revision>
  <dcterms:created xsi:type="dcterms:W3CDTF">2009-01-08T14:59:59Z</dcterms:created>
  <dcterms:modified xsi:type="dcterms:W3CDTF">2015-10-27T15:07:15Z</dcterms:modified>
</cp:coreProperties>
</file>