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1" r:id="rId3"/>
    <p:sldId id="263" r:id="rId4"/>
    <p:sldId id="292" r:id="rId5"/>
    <p:sldId id="257" r:id="rId6"/>
    <p:sldId id="258" r:id="rId7"/>
    <p:sldId id="293" r:id="rId8"/>
    <p:sldId id="261" r:id="rId9"/>
    <p:sldId id="262" r:id="rId10"/>
    <p:sldId id="294" r:id="rId11"/>
    <p:sldId id="259" r:id="rId12"/>
    <p:sldId id="260" r:id="rId13"/>
    <p:sldId id="264" r:id="rId14"/>
    <p:sldId id="265" r:id="rId15"/>
    <p:sldId id="295" r:id="rId16"/>
    <p:sldId id="267" r:id="rId17"/>
    <p:sldId id="268" r:id="rId18"/>
    <p:sldId id="266" r:id="rId19"/>
    <p:sldId id="296" r:id="rId20"/>
    <p:sldId id="269" r:id="rId21"/>
    <p:sldId id="270" r:id="rId22"/>
    <p:sldId id="271" r:id="rId23"/>
    <p:sldId id="297" r:id="rId24"/>
    <p:sldId id="272" r:id="rId25"/>
    <p:sldId id="274" r:id="rId26"/>
    <p:sldId id="275" r:id="rId27"/>
    <p:sldId id="273" r:id="rId28"/>
    <p:sldId id="276" r:id="rId29"/>
    <p:sldId id="277" r:id="rId30"/>
    <p:sldId id="303" r:id="rId31"/>
    <p:sldId id="304" r:id="rId32"/>
    <p:sldId id="305" r:id="rId33"/>
    <p:sldId id="306" r:id="rId34"/>
    <p:sldId id="307" r:id="rId35"/>
    <p:sldId id="278" r:id="rId36"/>
    <p:sldId id="298" r:id="rId37"/>
    <p:sldId id="279" r:id="rId38"/>
    <p:sldId id="280" r:id="rId39"/>
    <p:sldId id="299" r:id="rId40"/>
    <p:sldId id="281" r:id="rId41"/>
    <p:sldId id="300" r:id="rId42"/>
    <p:sldId id="282" r:id="rId43"/>
    <p:sldId id="289" r:id="rId44"/>
    <p:sldId id="301" r:id="rId45"/>
    <p:sldId id="283" r:id="rId46"/>
    <p:sldId id="288" r:id="rId47"/>
    <p:sldId id="290" r:id="rId48"/>
    <p:sldId id="285" r:id="rId49"/>
    <p:sldId id="286" r:id="rId50"/>
    <p:sldId id="287" r:id="rId51"/>
    <p:sldId id="302"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D6F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50" d="100"/>
          <a:sy n="50" d="100"/>
        </p:scale>
        <p:origin x="-1974" y="-51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80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E54619C-0EAB-4492-96F3-EF063F53A786}" type="datetimeFigureOut">
              <a:rPr lang="en-US" smtClean="0"/>
              <a:pPr/>
              <a:t>Tue 10/20/2015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BEBDBD-0016-47F6-904A-E59041AE537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54619C-0EAB-4492-96F3-EF063F53A786}" type="datetimeFigureOut">
              <a:rPr lang="en-US" smtClean="0"/>
              <a:pPr/>
              <a:t>Tue 10/20/2015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BEBDBD-0016-47F6-904A-E59041AE537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54619C-0EAB-4492-96F3-EF063F53A786}" type="datetimeFigureOut">
              <a:rPr lang="en-US" smtClean="0"/>
              <a:pPr/>
              <a:t>Tue 10/20/2015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BEBDBD-0016-47F6-904A-E59041AE537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54619C-0EAB-4492-96F3-EF063F53A786}" type="datetimeFigureOut">
              <a:rPr lang="en-US" smtClean="0"/>
              <a:pPr/>
              <a:t>Tue 10/20/2015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BEBDBD-0016-47F6-904A-E59041AE537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54619C-0EAB-4492-96F3-EF063F53A786}" type="datetimeFigureOut">
              <a:rPr lang="en-US" smtClean="0"/>
              <a:pPr/>
              <a:t>Tue 10/20/2015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BEBDBD-0016-47F6-904A-E59041AE537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E54619C-0EAB-4492-96F3-EF063F53A786}" type="datetimeFigureOut">
              <a:rPr lang="en-US" smtClean="0"/>
              <a:pPr/>
              <a:t>Tue 10/20/2015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BEBDBD-0016-47F6-904A-E59041AE537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E54619C-0EAB-4492-96F3-EF063F53A786}" type="datetimeFigureOut">
              <a:rPr lang="en-US" smtClean="0"/>
              <a:pPr/>
              <a:t>Tue 10/20/2015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BEBDBD-0016-47F6-904A-E59041AE537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E54619C-0EAB-4492-96F3-EF063F53A786}" type="datetimeFigureOut">
              <a:rPr lang="en-US" smtClean="0"/>
              <a:pPr/>
              <a:t>Tue 10/20/2015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BEBDBD-0016-47F6-904A-E59041AE537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54619C-0EAB-4492-96F3-EF063F53A786}" type="datetimeFigureOut">
              <a:rPr lang="en-US" smtClean="0"/>
              <a:pPr/>
              <a:t>Tue 10/20/2015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BEBDBD-0016-47F6-904A-E59041AE537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54619C-0EAB-4492-96F3-EF063F53A786}" type="datetimeFigureOut">
              <a:rPr lang="en-US" smtClean="0"/>
              <a:pPr/>
              <a:t>Tue 10/20/2015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BEBDBD-0016-47F6-904A-E59041AE537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54619C-0EAB-4492-96F3-EF063F53A786}" type="datetimeFigureOut">
              <a:rPr lang="en-US" smtClean="0"/>
              <a:pPr/>
              <a:t>Tue 10/20/2015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BEBDBD-0016-47F6-904A-E59041AE537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7000">
              <a:srgbClr val="CD6FE7"/>
            </a:gs>
            <a:gs pos="41000">
              <a:srgbClr val="D4DEFF"/>
            </a:gs>
            <a:gs pos="71000">
              <a:srgbClr val="D4DEFF"/>
            </a:gs>
            <a:gs pos="100000">
              <a:srgbClr val="96AB94">
                <a:alpha val="72000"/>
              </a:srgbClr>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Times New Roman" pitchFamily="18" charset="0"/>
              </a:defRPr>
            </a:lvl1pPr>
          </a:lstStyle>
          <a:p>
            <a:fld id="{AE54619C-0EAB-4492-96F3-EF063F53A786}" type="datetimeFigureOut">
              <a:rPr lang="en-US" smtClean="0"/>
              <a:pPr/>
              <a:t>Tue 10/20/2015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pitchFamily="18" charset="0"/>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Times New Roman" pitchFamily="18" charset="0"/>
              </a:defRPr>
            </a:lvl1pPr>
          </a:lstStyle>
          <a:p>
            <a:fld id="{98BEBDBD-0016-47F6-904A-E59041AE5374}"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Times New Roman" pitchFamily="18"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Times New Roman" pitchFamily="18"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imes New Roman" pitchFamily="18"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
            <a:ext cx="8229600" cy="1143000"/>
          </a:xfrm>
        </p:spPr>
        <p:txBody>
          <a:bodyPr/>
          <a:lstStyle/>
          <a:p>
            <a:r>
              <a:rPr lang="en-US" dirty="0" smtClean="0"/>
              <a:t>Neural Networks</a:t>
            </a:r>
            <a:endParaRPr lang="en-US" dirty="0"/>
          </a:p>
        </p:txBody>
      </p:sp>
      <p:sp>
        <p:nvSpPr>
          <p:cNvPr id="5" name="Content Placeholder 4"/>
          <p:cNvSpPr>
            <a:spLocks noGrp="1"/>
          </p:cNvSpPr>
          <p:nvPr>
            <p:ph idx="1"/>
          </p:nvPr>
        </p:nvSpPr>
        <p:spPr>
          <a:xfrm>
            <a:off x="228600" y="609600"/>
            <a:ext cx="8686800" cy="6248400"/>
          </a:xfrm>
        </p:spPr>
        <p:txBody>
          <a:bodyPr>
            <a:normAutofit/>
          </a:bodyPr>
          <a:lstStyle/>
          <a:p>
            <a:r>
              <a:rPr lang="en-US" dirty="0" smtClean="0"/>
              <a:t>NNs are a study of parallel and distributed processing systems (PDPs)</a:t>
            </a:r>
          </a:p>
          <a:p>
            <a:pPr lvl="1"/>
            <a:r>
              <a:rPr lang="en-US" dirty="0" smtClean="0"/>
              <a:t>the idea is that the representation is distributed across a network structure</a:t>
            </a:r>
          </a:p>
          <a:p>
            <a:pPr lvl="2"/>
            <a:r>
              <a:rPr lang="en-US" dirty="0" smtClean="0"/>
              <a:t>an individual node itself does not have meaning, or does not represent a concept, unlike a semantic network</a:t>
            </a:r>
          </a:p>
          <a:p>
            <a:pPr lvl="2"/>
            <a:r>
              <a:rPr lang="en-US" dirty="0" smtClean="0"/>
              <a:t>NN terminology is similar to that of neurology, but don’t confuse a NN and the brain, there are far more differences than similarities</a:t>
            </a:r>
          </a:p>
          <a:p>
            <a:pPr lvl="2"/>
            <a:r>
              <a:rPr lang="en-US" dirty="0" smtClean="0"/>
              <a:t>below are some example NN structures</a:t>
            </a:r>
          </a:p>
        </p:txBody>
      </p:sp>
      <p:pic>
        <p:nvPicPr>
          <p:cNvPr id="1028" name="Picture 4"/>
          <p:cNvPicPr>
            <a:picLocks noChangeAspect="1" noChangeArrowheads="1"/>
          </p:cNvPicPr>
          <p:nvPr/>
        </p:nvPicPr>
        <p:blipFill>
          <a:blip r:embed="rId2"/>
          <a:srcRect/>
          <a:stretch>
            <a:fillRect/>
          </a:stretch>
        </p:blipFill>
        <p:spPr bwMode="auto">
          <a:xfrm>
            <a:off x="3276600" y="4953000"/>
            <a:ext cx="2943225" cy="1685925"/>
          </a:xfrm>
          <a:prstGeom prst="rect">
            <a:avLst/>
          </a:prstGeom>
          <a:noFill/>
          <a:ln w="9525">
            <a:noFill/>
            <a:miter lim="800000"/>
            <a:headEnd/>
            <a:tailEnd/>
          </a:ln>
          <a:effectLst/>
        </p:spPr>
      </p:pic>
      <p:pic>
        <p:nvPicPr>
          <p:cNvPr id="7" name="Picture 6" descr="456px-Perceptron.svg.png"/>
          <p:cNvPicPr>
            <a:picLocks noChangeAspect="1"/>
          </p:cNvPicPr>
          <p:nvPr/>
        </p:nvPicPr>
        <p:blipFill>
          <a:blip r:embed="rId3"/>
          <a:stretch>
            <a:fillRect/>
          </a:stretch>
        </p:blipFill>
        <p:spPr>
          <a:xfrm>
            <a:off x="228600" y="5033963"/>
            <a:ext cx="2745085" cy="1824037"/>
          </a:xfrm>
          <a:prstGeom prst="rect">
            <a:avLst/>
          </a:prstGeom>
        </p:spPr>
      </p:pic>
      <p:pic>
        <p:nvPicPr>
          <p:cNvPr id="8" name="Picture 7" descr="542px-Elman_srnn.png"/>
          <p:cNvPicPr>
            <a:picLocks noChangeAspect="1"/>
          </p:cNvPicPr>
          <p:nvPr/>
        </p:nvPicPr>
        <p:blipFill>
          <a:blip r:embed="rId4"/>
          <a:stretch>
            <a:fillRect/>
          </a:stretch>
        </p:blipFill>
        <p:spPr>
          <a:xfrm>
            <a:off x="6803644" y="4267200"/>
            <a:ext cx="2340356" cy="25908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Continued</a:t>
            </a:r>
            <a:endParaRPr lang="en-US" dirty="0"/>
          </a:p>
        </p:txBody>
      </p:sp>
      <p:sp>
        <p:nvSpPr>
          <p:cNvPr id="3" name="Content Placeholder 2"/>
          <p:cNvSpPr>
            <a:spLocks noGrp="1"/>
          </p:cNvSpPr>
          <p:nvPr>
            <p:ph idx="1"/>
          </p:nvPr>
        </p:nvSpPr>
        <p:spPr>
          <a:xfrm>
            <a:off x="304800" y="838200"/>
            <a:ext cx="8610600" cy="6019800"/>
          </a:xfrm>
        </p:spPr>
        <p:txBody>
          <a:bodyPr>
            <a:normAutofit fontScale="92500" lnSpcReduction="20000"/>
          </a:bodyPr>
          <a:lstStyle/>
          <a:p>
            <a:r>
              <a:rPr lang="en-US" dirty="0" smtClean="0">
                <a:sym typeface="Wingdings" pitchFamily="2" charset="2"/>
              </a:rPr>
              <a:t>We do this for the entire training set (in this case, 10 data from the previous table)</a:t>
            </a:r>
          </a:p>
          <a:p>
            <a:pPr lvl="1"/>
            <a:r>
              <a:rPr lang="en-US" dirty="0" smtClean="0">
                <a:sym typeface="Wingdings" pitchFamily="2" charset="2"/>
              </a:rPr>
              <a:t>at this point, the weights have not become stable </a:t>
            </a:r>
          </a:p>
          <a:p>
            <a:pPr lvl="1"/>
            <a:r>
              <a:rPr lang="en-US" dirty="0" smtClean="0">
                <a:sym typeface="Wingdings" pitchFamily="2" charset="2"/>
              </a:rPr>
              <a:t>to be stable, the weights cannot change (more than some small amount) between training examples</a:t>
            </a:r>
          </a:p>
          <a:p>
            <a:r>
              <a:rPr lang="en-US" dirty="0" smtClean="0">
                <a:sym typeface="Wingdings" pitchFamily="2" charset="2"/>
              </a:rPr>
              <a:t>So we repeat the entire process again, redoing each training example</a:t>
            </a:r>
          </a:p>
          <a:p>
            <a:r>
              <a:rPr lang="en-US" dirty="0" smtClean="0">
                <a:sym typeface="Wingdings" pitchFamily="2" charset="2"/>
              </a:rPr>
              <a:t>For this example, it took 10 iterations of the entire training set before the edge weights became stable</a:t>
            </a:r>
          </a:p>
          <a:p>
            <a:pPr lvl="1"/>
            <a:r>
              <a:rPr lang="en-US" dirty="0" smtClean="0">
                <a:sym typeface="Wingdings" pitchFamily="2" charset="2"/>
              </a:rPr>
              <a:t>that is, the weights converge to a stable set of values</a:t>
            </a:r>
          </a:p>
          <a:p>
            <a:r>
              <a:rPr lang="en-US" dirty="0" smtClean="0">
                <a:sym typeface="Wingdings" pitchFamily="2" charset="2"/>
              </a:rPr>
              <a:t>The final weights are [-1.3, -1.1, 10.9]</a:t>
            </a:r>
          </a:p>
          <a:p>
            <a:pPr lvl="1"/>
            <a:r>
              <a:rPr lang="en-US" dirty="0" smtClean="0">
                <a:sym typeface="Wingdings" pitchFamily="2" charset="2"/>
              </a:rPr>
              <a:t>this creates a formula for f(net) of</a:t>
            </a:r>
          </a:p>
          <a:p>
            <a:pPr lvl="2"/>
            <a:r>
              <a:rPr lang="en-US" dirty="0" smtClean="0">
                <a:sym typeface="Wingdings" pitchFamily="2" charset="2"/>
              </a:rPr>
              <a:t>1 if  x1*-1.3 + x2*-1.1 + 1*10.9 &gt;= 0</a:t>
            </a:r>
          </a:p>
          <a:p>
            <a:pPr lvl="2"/>
            <a:r>
              <a:rPr lang="en-US" dirty="0" smtClean="0">
                <a:sym typeface="Wingdings" pitchFamily="2" charset="2"/>
              </a:rPr>
              <a:t>0 otherwise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1143000"/>
          </a:xfrm>
        </p:spPr>
        <p:txBody>
          <a:bodyPr/>
          <a:lstStyle/>
          <a:p>
            <a:r>
              <a:rPr lang="en-US" dirty="0" err="1" smtClean="0"/>
              <a:t>Perceptron</a:t>
            </a:r>
            <a:r>
              <a:rPr lang="en-US" dirty="0" smtClean="0"/>
              <a:t> Networks</a:t>
            </a:r>
            <a:endParaRPr lang="en-US" dirty="0"/>
          </a:p>
        </p:txBody>
      </p:sp>
      <p:sp>
        <p:nvSpPr>
          <p:cNvPr id="3" name="Content Placeholder 2"/>
          <p:cNvSpPr>
            <a:spLocks noGrp="1"/>
          </p:cNvSpPr>
          <p:nvPr>
            <p:ph idx="1"/>
          </p:nvPr>
        </p:nvSpPr>
        <p:spPr>
          <a:xfrm>
            <a:off x="228600" y="762000"/>
            <a:ext cx="8686800" cy="4038600"/>
          </a:xfrm>
        </p:spPr>
        <p:txBody>
          <a:bodyPr>
            <a:normAutofit fontScale="77500" lnSpcReduction="20000"/>
          </a:bodyPr>
          <a:lstStyle/>
          <a:p>
            <a:r>
              <a:rPr lang="en-US" dirty="0" smtClean="0"/>
              <a:t>The idea behind a single </a:t>
            </a:r>
            <a:r>
              <a:rPr lang="en-US" dirty="0" err="1" smtClean="0"/>
              <a:t>perceptron</a:t>
            </a:r>
            <a:r>
              <a:rPr lang="en-US" dirty="0" smtClean="0"/>
              <a:t> is that it can learn a simple function</a:t>
            </a:r>
          </a:p>
          <a:p>
            <a:pPr lvl="1"/>
            <a:r>
              <a:rPr lang="en-US" dirty="0" smtClean="0"/>
              <a:t>but a single </a:t>
            </a:r>
            <a:r>
              <a:rPr lang="en-US" dirty="0" err="1" smtClean="0"/>
              <a:t>perceptron</a:t>
            </a:r>
            <a:r>
              <a:rPr lang="en-US" dirty="0" smtClean="0"/>
              <a:t> can be one neuron in a larger neural network that can perform a larger operation based on lesser functions</a:t>
            </a:r>
          </a:p>
          <a:p>
            <a:pPr lvl="1"/>
            <a:r>
              <a:rPr lang="en-US" dirty="0" smtClean="0"/>
              <a:t>unfortunately, the </a:t>
            </a:r>
            <a:r>
              <a:rPr lang="en-US" dirty="0" err="1" smtClean="0"/>
              <a:t>perceptron</a:t>
            </a:r>
            <a:r>
              <a:rPr lang="en-US" dirty="0" smtClean="0"/>
              <a:t> learning algorithm can only train a single </a:t>
            </a:r>
            <a:r>
              <a:rPr lang="en-US" dirty="0" err="1" smtClean="0"/>
              <a:t>perceptron</a:t>
            </a:r>
            <a:r>
              <a:rPr lang="en-US" dirty="0" smtClean="0"/>
              <a:t>, not </a:t>
            </a:r>
            <a:r>
              <a:rPr lang="en-US" dirty="0" err="1" smtClean="0"/>
              <a:t>perceptrons</a:t>
            </a:r>
            <a:r>
              <a:rPr lang="en-US" dirty="0" smtClean="0"/>
              <a:t> connected into a network</a:t>
            </a:r>
          </a:p>
          <a:p>
            <a:r>
              <a:rPr lang="en-US" dirty="0" smtClean="0"/>
              <a:t>The intention of a </a:t>
            </a:r>
            <a:r>
              <a:rPr lang="en-US" dirty="0" err="1" smtClean="0"/>
              <a:t>perceptron</a:t>
            </a:r>
            <a:r>
              <a:rPr lang="en-US" dirty="0" smtClean="0"/>
              <a:t> network is to</a:t>
            </a:r>
          </a:p>
          <a:p>
            <a:pPr lvl="1"/>
            <a:r>
              <a:rPr lang="en-US" dirty="0"/>
              <a:t>h</a:t>
            </a:r>
            <a:r>
              <a:rPr lang="en-US" dirty="0" smtClean="0"/>
              <a:t>ave some </a:t>
            </a:r>
            <a:r>
              <a:rPr lang="en-US" dirty="0" err="1" smtClean="0"/>
              <a:t>perceptrons</a:t>
            </a:r>
            <a:r>
              <a:rPr lang="en-US" dirty="0" smtClean="0"/>
              <a:t> act as low-level data transformers</a:t>
            </a:r>
          </a:p>
          <a:p>
            <a:pPr lvl="1"/>
            <a:r>
              <a:rPr lang="en-US" dirty="0"/>
              <a:t>h</a:t>
            </a:r>
            <a:r>
              <a:rPr lang="en-US" dirty="0" smtClean="0"/>
              <a:t>ave some </a:t>
            </a:r>
            <a:r>
              <a:rPr lang="en-US" dirty="0" err="1" smtClean="0"/>
              <a:t>perceptrons</a:t>
            </a:r>
            <a:r>
              <a:rPr lang="en-US" dirty="0" smtClean="0"/>
              <a:t> act as low level pattern matchers</a:t>
            </a:r>
          </a:p>
          <a:p>
            <a:pPr lvl="1"/>
            <a:r>
              <a:rPr lang="en-US" dirty="0"/>
              <a:t>h</a:t>
            </a:r>
            <a:r>
              <a:rPr lang="en-US" dirty="0" smtClean="0"/>
              <a:t>ave some </a:t>
            </a:r>
            <a:r>
              <a:rPr lang="en-US" dirty="0" err="1" smtClean="0"/>
              <a:t>perceptrons</a:t>
            </a:r>
            <a:r>
              <a:rPr lang="en-US" dirty="0" smtClean="0"/>
              <a:t> act as feature detectors</a:t>
            </a:r>
          </a:p>
          <a:p>
            <a:pPr lvl="1"/>
            <a:r>
              <a:rPr lang="en-US" dirty="0" smtClean="0"/>
              <a:t>have some </a:t>
            </a:r>
            <a:r>
              <a:rPr lang="en-US" dirty="0" err="1" smtClean="0"/>
              <a:t>perceptrons</a:t>
            </a:r>
            <a:r>
              <a:rPr lang="en-US" dirty="0" smtClean="0"/>
              <a:t> act as classifiers</a:t>
            </a:r>
          </a:p>
        </p:txBody>
      </p:sp>
      <p:pic>
        <p:nvPicPr>
          <p:cNvPr id="4" name="Picture 4"/>
          <p:cNvPicPr>
            <a:picLocks noChangeAspect="1" noChangeArrowheads="1"/>
          </p:cNvPicPr>
          <p:nvPr/>
        </p:nvPicPr>
        <p:blipFill>
          <a:blip r:embed="rId2"/>
          <a:srcRect/>
          <a:stretch>
            <a:fillRect/>
          </a:stretch>
        </p:blipFill>
        <p:spPr bwMode="auto">
          <a:xfrm>
            <a:off x="1524000" y="4343400"/>
            <a:ext cx="5646278" cy="25146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Linear </a:t>
            </a:r>
            <a:r>
              <a:rPr lang="en-US" dirty="0" err="1" smtClean="0"/>
              <a:t>Separability</a:t>
            </a:r>
            <a:endParaRPr lang="en-US" dirty="0"/>
          </a:p>
        </p:txBody>
      </p:sp>
      <p:sp>
        <p:nvSpPr>
          <p:cNvPr id="3" name="Content Placeholder 2"/>
          <p:cNvSpPr>
            <a:spLocks noGrp="1"/>
          </p:cNvSpPr>
          <p:nvPr>
            <p:ph idx="1"/>
          </p:nvPr>
        </p:nvSpPr>
        <p:spPr>
          <a:xfrm>
            <a:off x="304800" y="838200"/>
            <a:ext cx="8839200" cy="6019800"/>
          </a:xfrm>
        </p:spPr>
        <p:txBody>
          <a:bodyPr>
            <a:normAutofit fontScale="85000" lnSpcReduction="10000"/>
          </a:bodyPr>
          <a:lstStyle/>
          <a:p>
            <a:r>
              <a:rPr lang="en-US" dirty="0" smtClean="0"/>
              <a:t>Imagine the data as points in an n-dimensional space</a:t>
            </a:r>
          </a:p>
          <a:p>
            <a:pPr lvl="1"/>
            <a:r>
              <a:rPr lang="en-US" dirty="0" smtClean="0"/>
              <a:t>for instance, the figure below shows data points in a 2-D space (because each datum has two values, x1 and x2)</a:t>
            </a:r>
          </a:p>
          <a:p>
            <a:pPr lvl="1"/>
            <a:r>
              <a:rPr lang="en-US" dirty="0" smtClean="0"/>
              <a:t>what a </a:t>
            </a:r>
            <a:r>
              <a:rPr lang="en-US" dirty="0" err="1" smtClean="0"/>
              <a:t>perceptron</a:t>
            </a:r>
            <a:r>
              <a:rPr lang="en-US" dirty="0" smtClean="0"/>
              <a:t> is able to learn is a dividing point between data that are in the learned class and data that are not in the learned class</a:t>
            </a:r>
          </a:p>
          <a:p>
            <a:r>
              <a:rPr lang="en-US" dirty="0" smtClean="0"/>
              <a:t>This only works if the division is </a:t>
            </a:r>
          </a:p>
          <a:p>
            <a:pPr>
              <a:buNone/>
            </a:pPr>
            <a:r>
              <a:rPr lang="en-US" dirty="0" smtClean="0"/>
              <a:t>	 </a:t>
            </a:r>
            <a:r>
              <a:rPr lang="en-US" i="1" dirty="0" smtClean="0"/>
              <a:t>linearly separable</a:t>
            </a:r>
          </a:p>
          <a:p>
            <a:pPr lvl="1"/>
            <a:r>
              <a:rPr lang="en-US" dirty="0" smtClean="0"/>
              <a:t>in a 2-D case, it’s a simple line</a:t>
            </a:r>
          </a:p>
          <a:p>
            <a:pPr lvl="1"/>
            <a:r>
              <a:rPr lang="en-US" dirty="0" smtClean="0"/>
              <a:t>in a 3-D case, it’s a plane</a:t>
            </a:r>
          </a:p>
          <a:p>
            <a:pPr lvl="1"/>
            <a:r>
              <a:rPr lang="en-US" dirty="0" smtClean="0"/>
              <a:t>in a 4-D case, it’s a </a:t>
            </a:r>
            <a:r>
              <a:rPr lang="en-US" dirty="0" err="1" smtClean="0"/>
              <a:t>hyperplane</a:t>
            </a:r>
            <a:endParaRPr lang="en-US" dirty="0" smtClean="0"/>
          </a:p>
          <a:p>
            <a:r>
              <a:rPr lang="en-US" dirty="0" smtClean="0"/>
              <a:t>The figure to the right shows a line that separates the two sets of data </a:t>
            </a:r>
          </a:p>
          <a:p>
            <a:pPr lvl="1"/>
            <a:r>
              <a:rPr lang="en-US" dirty="0" smtClean="0"/>
              <a:t>those where the </a:t>
            </a:r>
            <a:r>
              <a:rPr lang="en-US" dirty="0" err="1" smtClean="0"/>
              <a:t>perceptron</a:t>
            </a:r>
            <a:r>
              <a:rPr lang="en-US" dirty="0" smtClean="0"/>
              <a:t> output is 1 (in the learned class) and those where the </a:t>
            </a:r>
            <a:r>
              <a:rPr lang="en-US" dirty="0" err="1" smtClean="0"/>
              <a:t>perceptron</a:t>
            </a:r>
            <a:r>
              <a:rPr lang="en-US" dirty="0" smtClean="0"/>
              <a:t> output is -1 (not in the learned class)</a:t>
            </a:r>
          </a:p>
        </p:txBody>
      </p:sp>
      <p:pic>
        <p:nvPicPr>
          <p:cNvPr id="4" name="Picture 4"/>
          <p:cNvPicPr>
            <a:picLocks noChangeAspect="1" noChangeArrowheads="1"/>
          </p:cNvPicPr>
          <p:nvPr/>
        </p:nvPicPr>
        <p:blipFill>
          <a:blip r:embed="rId2"/>
          <a:srcRect/>
          <a:stretch>
            <a:fillRect/>
          </a:stretch>
        </p:blipFill>
        <p:spPr bwMode="auto">
          <a:xfrm>
            <a:off x="5943600" y="2895600"/>
            <a:ext cx="2667000" cy="2076595"/>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1143000"/>
          </a:xfrm>
        </p:spPr>
        <p:txBody>
          <a:bodyPr>
            <a:normAutofit fontScale="90000"/>
          </a:bodyPr>
          <a:lstStyle/>
          <a:p>
            <a:r>
              <a:rPr lang="en-US" dirty="0" smtClean="0"/>
              <a:t>What Problems Are Linearly Separable?</a:t>
            </a:r>
            <a:endParaRPr lang="en-US" dirty="0"/>
          </a:p>
        </p:txBody>
      </p:sp>
      <p:sp>
        <p:nvSpPr>
          <p:cNvPr id="3" name="Content Placeholder 2"/>
          <p:cNvSpPr>
            <a:spLocks noGrp="1"/>
          </p:cNvSpPr>
          <p:nvPr>
            <p:ph idx="1"/>
          </p:nvPr>
        </p:nvSpPr>
        <p:spPr>
          <a:xfrm>
            <a:off x="0" y="762000"/>
            <a:ext cx="8686800" cy="5638800"/>
          </a:xfrm>
        </p:spPr>
        <p:txBody>
          <a:bodyPr>
            <a:normAutofit fontScale="92500" lnSpcReduction="20000"/>
          </a:bodyPr>
          <a:lstStyle/>
          <a:p>
            <a:r>
              <a:rPr lang="en-US" dirty="0" smtClean="0"/>
              <a:t>This leads to a serious concern about </a:t>
            </a:r>
            <a:r>
              <a:rPr lang="en-US" dirty="0" err="1" smtClean="0"/>
              <a:t>perceptrons</a:t>
            </a:r>
            <a:r>
              <a:rPr lang="en-US" dirty="0" smtClean="0"/>
              <a:t> – just what problems are linearly separable?</a:t>
            </a:r>
          </a:p>
          <a:p>
            <a:pPr lvl="1"/>
            <a:r>
              <a:rPr lang="en-US" dirty="0" smtClean="0"/>
              <a:t>if a function is not linearly separable, a </a:t>
            </a:r>
            <a:r>
              <a:rPr lang="en-US" dirty="0" err="1" smtClean="0"/>
              <a:t>perceptron</a:t>
            </a:r>
            <a:r>
              <a:rPr lang="en-US" dirty="0" smtClean="0"/>
              <a:t> can’t learn it</a:t>
            </a:r>
          </a:p>
          <a:p>
            <a:pPr lvl="1"/>
            <a:r>
              <a:rPr lang="en-US" dirty="0" smtClean="0"/>
              <a:t>we have seen the functions X AND Y, X OR Y, and a function to classify the data in the previous figure are linearly separable</a:t>
            </a:r>
          </a:p>
          <a:p>
            <a:pPr lvl="1"/>
            <a:r>
              <a:rPr lang="en-US" dirty="0" smtClean="0"/>
              <a:t>what about the XOR function?</a:t>
            </a:r>
          </a:p>
          <a:p>
            <a:pPr lvl="2"/>
            <a:r>
              <a:rPr lang="en-US" dirty="0" smtClean="0"/>
              <a:t>see the figure to the right</a:t>
            </a:r>
          </a:p>
          <a:p>
            <a:r>
              <a:rPr lang="en-US" dirty="0" smtClean="0"/>
              <a:t>There is no </a:t>
            </a:r>
            <a:r>
              <a:rPr lang="en-US" i="1" dirty="0" smtClean="0"/>
              <a:t>single </a:t>
            </a:r>
            <a:r>
              <a:rPr lang="en-US" dirty="0" smtClean="0"/>
              <a:t>line that </a:t>
            </a:r>
          </a:p>
          <a:p>
            <a:pPr>
              <a:buNone/>
            </a:pPr>
            <a:r>
              <a:rPr lang="en-US" dirty="0" smtClean="0"/>
              <a:t>    can separate the points where the </a:t>
            </a:r>
          </a:p>
          <a:p>
            <a:pPr>
              <a:buNone/>
            </a:pPr>
            <a:r>
              <a:rPr lang="en-US" dirty="0" smtClean="0"/>
              <a:t>    output is 1 from the points where </a:t>
            </a:r>
          </a:p>
          <a:p>
            <a:pPr>
              <a:buNone/>
            </a:pPr>
            <a:r>
              <a:rPr lang="en-US" dirty="0" smtClean="0"/>
              <a:t>    the output is 0!</a:t>
            </a:r>
          </a:p>
          <a:p>
            <a:pPr marL="742950" lvl="2" indent="-342900"/>
            <a:r>
              <a:rPr lang="en-US" dirty="0" smtClean="0"/>
              <a:t>XOR cannot be learned by </a:t>
            </a:r>
            <a:r>
              <a:rPr lang="en-US" dirty="0" err="1" smtClean="0"/>
              <a:t>perceptron</a:t>
            </a:r>
            <a:r>
              <a:rPr lang="en-US" dirty="0" smtClean="0"/>
              <a:t>!</a:t>
            </a:r>
          </a:p>
        </p:txBody>
      </p:sp>
      <p:grpSp>
        <p:nvGrpSpPr>
          <p:cNvPr id="10" name="Group 9"/>
          <p:cNvGrpSpPr/>
          <p:nvPr/>
        </p:nvGrpSpPr>
        <p:grpSpPr>
          <a:xfrm>
            <a:off x="5867400" y="2971800"/>
            <a:ext cx="3276600" cy="3276600"/>
            <a:chOff x="5029200" y="2362199"/>
            <a:chExt cx="3048000" cy="2770909"/>
          </a:xfrm>
        </p:grpSpPr>
        <p:pic>
          <p:nvPicPr>
            <p:cNvPr id="4" name="Picture 5"/>
            <p:cNvPicPr>
              <a:picLocks noChangeAspect="1" noChangeArrowheads="1"/>
            </p:cNvPicPr>
            <p:nvPr/>
          </p:nvPicPr>
          <p:blipFill>
            <a:blip r:embed="rId2"/>
            <a:srcRect l="7431" r="10830" b="13043"/>
            <a:stretch>
              <a:fillRect/>
            </a:stretch>
          </p:blipFill>
          <p:spPr bwMode="auto">
            <a:xfrm>
              <a:off x="5029200" y="2362199"/>
              <a:ext cx="3048000" cy="2770909"/>
            </a:xfrm>
            <a:prstGeom prst="rect">
              <a:avLst/>
            </a:prstGeom>
            <a:noFill/>
            <a:ln w="9525">
              <a:noFill/>
              <a:miter lim="800000"/>
              <a:headEnd/>
              <a:tailEnd/>
            </a:ln>
          </p:spPr>
        </p:pic>
        <p:cxnSp>
          <p:nvCxnSpPr>
            <p:cNvPr id="6" name="Straight Connector 5"/>
            <p:cNvCxnSpPr/>
            <p:nvPr/>
          </p:nvCxnSpPr>
          <p:spPr>
            <a:xfrm rot="16200000" flipH="1">
              <a:off x="4953000" y="3352800"/>
              <a:ext cx="1752600" cy="1600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16200000" flipH="1">
              <a:off x="5905500" y="2476500"/>
              <a:ext cx="2133600" cy="205740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1" name="TextBox 10"/>
          <p:cNvSpPr txBox="1"/>
          <p:nvPr/>
        </p:nvSpPr>
        <p:spPr>
          <a:xfrm>
            <a:off x="304800" y="6324600"/>
            <a:ext cx="8724311" cy="430887"/>
          </a:xfrm>
          <a:prstGeom prst="rect">
            <a:avLst/>
          </a:prstGeom>
          <a:noFill/>
        </p:spPr>
        <p:txBody>
          <a:bodyPr wrap="none" rtlCol="0">
            <a:spAutoFit/>
          </a:bodyPr>
          <a:lstStyle/>
          <a:p>
            <a:r>
              <a:rPr lang="en-US" sz="2200" dirty="0" smtClean="0">
                <a:latin typeface="Times New Roman" pitchFamily="18" charset="0"/>
                <a:cs typeface="Times New Roman" pitchFamily="18" charset="0"/>
              </a:rPr>
              <a:t>A </a:t>
            </a:r>
            <a:r>
              <a:rPr lang="en-US" sz="2200" dirty="0" err="1" smtClean="0">
                <a:latin typeface="Times New Roman" pitchFamily="18" charset="0"/>
                <a:cs typeface="Times New Roman" pitchFamily="18" charset="0"/>
              </a:rPr>
              <a:t>perceptron</a:t>
            </a:r>
            <a:r>
              <a:rPr lang="en-US" sz="2200" dirty="0" smtClean="0">
                <a:latin typeface="Times New Roman" pitchFamily="18" charset="0"/>
                <a:cs typeface="Times New Roman" pitchFamily="18" charset="0"/>
              </a:rPr>
              <a:t> network can solve XOR but we cannot train an entire network</a:t>
            </a:r>
            <a:endParaRPr lang="en-US" sz="22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Threshold Functions</a:t>
            </a:r>
            <a:endParaRPr lang="en-US" dirty="0"/>
          </a:p>
        </p:txBody>
      </p:sp>
      <p:sp>
        <p:nvSpPr>
          <p:cNvPr id="3" name="Content Placeholder 2"/>
          <p:cNvSpPr>
            <a:spLocks noGrp="1"/>
          </p:cNvSpPr>
          <p:nvPr>
            <p:ph sz="half" idx="2"/>
          </p:nvPr>
        </p:nvSpPr>
        <p:spPr>
          <a:xfrm>
            <a:off x="228600" y="533400"/>
            <a:ext cx="8610600" cy="6324600"/>
          </a:xfrm>
        </p:spPr>
        <p:txBody>
          <a:bodyPr>
            <a:normAutofit/>
          </a:bodyPr>
          <a:lstStyle/>
          <a:p>
            <a:r>
              <a:rPr lang="en-US" dirty="0" smtClean="0"/>
              <a:t>The </a:t>
            </a:r>
            <a:r>
              <a:rPr lang="en-US" dirty="0" err="1" smtClean="0"/>
              <a:t>perceptron</a:t>
            </a:r>
            <a:r>
              <a:rPr lang="en-US" dirty="0" smtClean="0"/>
              <a:t> provides a binary output based on whether the function computed (x1*w1+x2*w2+…) &gt;= t or &lt;t</a:t>
            </a:r>
          </a:p>
          <a:p>
            <a:pPr lvl="1"/>
            <a:r>
              <a:rPr lang="en-US" dirty="0" smtClean="0"/>
              <a:t>such a function is known as a linear threshold (or a bipolar linear threshold)</a:t>
            </a:r>
          </a:p>
          <a:p>
            <a:r>
              <a:rPr lang="en-US" dirty="0" smtClean="0"/>
              <a:t>When we connect multiple neurons together to form a </a:t>
            </a:r>
            <a:r>
              <a:rPr lang="en-US" dirty="0" err="1" smtClean="0"/>
              <a:t>perceptron</a:t>
            </a:r>
            <a:r>
              <a:rPr lang="en-US" dirty="0" smtClean="0"/>
              <a:t> network, we may want to allow for </a:t>
            </a:r>
            <a:r>
              <a:rPr lang="en-US" dirty="0" err="1" smtClean="0"/>
              <a:t>perceptron</a:t>
            </a:r>
            <a:r>
              <a:rPr lang="en-US" dirty="0" smtClean="0"/>
              <a:t> nodes to output other values, for instance, values in between the extremes</a:t>
            </a:r>
          </a:p>
          <a:p>
            <a:r>
              <a:rPr lang="en-US" dirty="0" smtClean="0"/>
              <a:t>To accomplish this, we need a different threshold function</a:t>
            </a:r>
          </a:p>
          <a:p>
            <a:r>
              <a:rPr lang="en-US" dirty="0" smtClean="0"/>
              <a:t>The most common threshold function is known as the sigmoid function </a:t>
            </a:r>
          </a:p>
          <a:p>
            <a:pPr lvl="1"/>
            <a:r>
              <a:rPr lang="en-US" dirty="0" smtClean="0"/>
              <a:t>This not only gives us “in-between” responses, but is also a continuous function, which will be important for our new training algorithm covered next</a:t>
            </a:r>
          </a:p>
          <a:p>
            <a:r>
              <a:rPr lang="en-US" dirty="0" smtClean="0"/>
              <a:t>The sigmoid function is denoted as 1/(1+e</a:t>
            </a:r>
            <a:r>
              <a:rPr lang="en-US" baseline="30000" dirty="0" smtClean="0"/>
              <a:t>-gamma*net</a:t>
            </a:r>
            <a:r>
              <a:rPr lang="en-US" dirty="0" smtClean="0"/>
              <a:t>)</a:t>
            </a:r>
          </a:p>
          <a:p>
            <a:pPr lvl="1"/>
            <a:r>
              <a:rPr lang="en-US" dirty="0" smtClean="0"/>
              <a:t>where net is again the summation of the inputs * weights</a:t>
            </a:r>
          </a:p>
          <a:p>
            <a:pPr lvl="2"/>
            <a:r>
              <a:rPr lang="en-US" dirty="0" smtClean="0"/>
              <a:t>x1 * w1 + x2 * w2 + x3 * w3 + … </a:t>
            </a:r>
            <a:r>
              <a:rPr lang="en-US" dirty="0" err="1" smtClean="0"/>
              <a:t>xn</a:t>
            </a:r>
            <a:r>
              <a:rPr lang="en-US" dirty="0" smtClean="0"/>
              <a:t> * </a:t>
            </a:r>
            <a:r>
              <a:rPr lang="en-US" dirty="0" err="1" smtClean="0"/>
              <a:t>wn</a:t>
            </a:r>
            <a:endParaRPr lang="en-US" dirty="0" smtClean="0"/>
          </a:p>
          <a:p>
            <a:pPr lvl="1"/>
            <a:r>
              <a:rPr lang="en-US" dirty="0" smtClean="0"/>
              <a:t>and gamma is a “squashing parameter, often set to 1”</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533400" y="0"/>
            <a:ext cx="8229600" cy="1143000"/>
          </a:xfrm>
        </p:spPr>
        <p:txBody>
          <a:bodyPr/>
          <a:lstStyle/>
          <a:p>
            <a:r>
              <a:rPr lang="en-US" dirty="0" smtClean="0"/>
              <a:t>Comparing Threshold Functions</a:t>
            </a:r>
            <a:endParaRPr lang="en-US" dirty="0"/>
          </a:p>
        </p:txBody>
      </p:sp>
      <p:sp>
        <p:nvSpPr>
          <p:cNvPr id="8" name="Content Placeholder 7"/>
          <p:cNvSpPr>
            <a:spLocks noGrp="1"/>
          </p:cNvSpPr>
          <p:nvPr>
            <p:ph idx="1"/>
          </p:nvPr>
        </p:nvSpPr>
        <p:spPr>
          <a:xfrm>
            <a:off x="228600" y="3886200"/>
            <a:ext cx="8686800" cy="2971800"/>
          </a:xfrm>
        </p:spPr>
        <p:txBody>
          <a:bodyPr>
            <a:normAutofit lnSpcReduction="10000"/>
          </a:bodyPr>
          <a:lstStyle/>
          <a:p>
            <a:pPr lvl="1"/>
            <a:r>
              <a:rPr lang="en-US" dirty="0" smtClean="0"/>
              <a:t>In the sigmoid function, output is a real number between 1 and 0</a:t>
            </a:r>
          </a:p>
          <a:p>
            <a:pPr lvl="2"/>
            <a:r>
              <a:rPr lang="en-US" dirty="0" smtClean="0"/>
              <a:t>the slope increases dramatically near the threshold point but is much more shallow once you get beyond the threshold</a:t>
            </a:r>
          </a:p>
          <a:p>
            <a:pPr lvl="2"/>
            <a:r>
              <a:rPr lang="en-US" dirty="0" smtClean="0"/>
              <a:t>for instance net = 0 means 1 / (1 + e</a:t>
            </a:r>
            <a:r>
              <a:rPr lang="en-US" baseline="30000" dirty="0" smtClean="0"/>
              <a:t>-0</a:t>
            </a:r>
            <a:r>
              <a:rPr lang="en-US" dirty="0" smtClean="0"/>
              <a:t>) = ½ </a:t>
            </a:r>
          </a:p>
          <a:p>
            <a:pPr lvl="2"/>
            <a:r>
              <a:rPr lang="en-US" dirty="0" smtClean="0"/>
              <a:t>net = 100 means 1 / (1 + e</a:t>
            </a:r>
            <a:r>
              <a:rPr lang="en-US" baseline="30000" dirty="0" smtClean="0"/>
              <a:t>-100</a:t>
            </a:r>
            <a:r>
              <a:rPr lang="en-US" dirty="0" smtClean="0"/>
              <a:t>) which is nearly 1</a:t>
            </a:r>
          </a:p>
          <a:p>
            <a:pPr lvl="2"/>
            <a:r>
              <a:rPr lang="en-US" dirty="0" smtClean="0"/>
              <a:t>net = -100 means 1 / (1 + e</a:t>
            </a:r>
            <a:r>
              <a:rPr lang="en-US" baseline="30000" dirty="0" smtClean="0"/>
              <a:t>100</a:t>
            </a:r>
            <a:r>
              <a:rPr lang="en-US" dirty="0" smtClean="0"/>
              <a:t>) which is nearly 0</a:t>
            </a:r>
          </a:p>
          <a:p>
            <a:endParaRPr lang="en-US" dirty="0"/>
          </a:p>
        </p:txBody>
      </p:sp>
      <p:pic>
        <p:nvPicPr>
          <p:cNvPr id="10" name="Picture 9"/>
          <p:cNvPicPr>
            <a:picLocks noChangeAspect="1" noChangeArrowheads="1"/>
          </p:cNvPicPr>
          <p:nvPr/>
        </p:nvPicPr>
        <p:blipFill>
          <a:blip r:embed="rId2"/>
          <a:srcRect r="7231" b="32919"/>
          <a:stretch>
            <a:fillRect/>
          </a:stretch>
        </p:blipFill>
        <p:spPr bwMode="auto">
          <a:xfrm>
            <a:off x="657976" y="990600"/>
            <a:ext cx="6524579" cy="2133600"/>
          </a:xfrm>
          <a:prstGeom prst="rect">
            <a:avLst/>
          </a:prstGeom>
          <a:noFill/>
          <a:ln w="9525">
            <a:noFill/>
            <a:miter lim="800000"/>
            <a:headEnd/>
            <a:tailEnd/>
          </a:ln>
        </p:spPr>
      </p:pic>
      <p:sp>
        <p:nvSpPr>
          <p:cNvPr id="11" name="TextBox 10"/>
          <p:cNvSpPr txBox="1"/>
          <p:nvPr/>
        </p:nvSpPr>
        <p:spPr>
          <a:xfrm>
            <a:off x="1143000" y="3124200"/>
            <a:ext cx="4679486" cy="769441"/>
          </a:xfrm>
          <a:prstGeom prst="rect">
            <a:avLst/>
          </a:prstGeom>
          <a:noFill/>
        </p:spPr>
        <p:txBody>
          <a:bodyPr wrap="none" rtlCol="0">
            <a:spAutoFit/>
          </a:bodyPr>
          <a:lstStyle/>
          <a:p>
            <a:r>
              <a:rPr lang="en-US" sz="2200" dirty="0" smtClean="0">
                <a:latin typeface="Times New Roman" pitchFamily="18" charset="0"/>
                <a:cs typeface="Times New Roman" pitchFamily="18" charset="0"/>
              </a:rPr>
              <a:t>a squashed sigmoid function makes the </a:t>
            </a:r>
          </a:p>
          <a:p>
            <a:r>
              <a:rPr lang="en-US" sz="2200" dirty="0" smtClean="0">
                <a:latin typeface="Times New Roman" pitchFamily="18" charset="0"/>
                <a:cs typeface="Times New Roman" pitchFamily="18" charset="0"/>
              </a:rPr>
              <a:t>steepness more pronounced</a:t>
            </a:r>
            <a:endParaRPr lang="en-US" sz="2200" dirty="0">
              <a:latin typeface="Times New Roman" pitchFamily="18" charset="0"/>
              <a:cs typeface="Times New Roman" pitchFamily="18" charset="0"/>
            </a:endParaRPr>
          </a:p>
        </p:txBody>
      </p:sp>
      <p:cxnSp>
        <p:nvCxnSpPr>
          <p:cNvPr id="12" name="Straight Arrow Connector 11"/>
          <p:cNvCxnSpPr/>
          <p:nvPr/>
        </p:nvCxnSpPr>
        <p:spPr>
          <a:xfrm rot="16200000" flipV="1">
            <a:off x="6841379" y="2455021"/>
            <a:ext cx="898316" cy="71267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0800000" flipV="1">
            <a:off x="5710587" y="3260514"/>
            <a:ext cx="1936286" cy="14867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228600"/>
            <a:ext cx="8229600" cy="1143000"/>
          </a:xfrm>
        </p:spPr>
        <p:txBody>
          <a:bodyPr/>
          <a:lstStyle/>
          <a:p>
            <a:r>
              <a:rPr lang="en-US" dirty="0" smtClean="0"/>
              <a:t>Gradient Descent Learning</a:t>
            </a:r>
            <a:endParaRPr lang="en-US" dirty="0"/>
          </a:p>
        </p:txBody>
      </p:sp>
      <p:sp>
        <p:nvSpPr>
          <p:cNvPr id="8" name="Content Placeholder 7"/>
          <p:cNvSpPr>
            <a:spLocks noGrp="1"/>
          </p:cNvSpPr>
          <p:nvPr>
            <p:ph sz="half" idx="1"/>
          </p:nvPr>
        </p:nvSpPr>
        <p:spPr>
          <a:xfrm>
            <a:off x="228600" y="685801"/>
            <a:ext cx="8686800" cy="3200400"/>
          </a:xfrm>
        </p:spPr>
        <p:txBody>
          <a:bodyPr>
            <a:normAutofit fontScale="92500" lnSpcReduction="10000"/>
          </a:bodyPr>
          <a:lstStyle/>
          <a:p>
            <a:r>
              <a:rPr lang="en-US" dirty="0" smtClean="0"/>
              <a:t>Imagine that the n edge weights of a </a:t>
            </a:r>
            <a:r>
              <a:rPr lang="en-US" dirty="0" err="1" smtClean="0"/>
              <a:t>perceptron</a:t>
            </a:r>
            <a:r>
              <a:rPr lang="en-US" dirty="0" smtClean="0"/>
              <a:t> are plotted in an n+1 dimensional space where one axis represents the error rate of the </a:t>
            </a:r>
            <a:r>
              <a:rPr lang="en-US" dirty="0" err="1" smtClean="0"/>
              <a:t>perceptron</a:t>
            </a:r>
            <a:endParaRPr lang="en-US" dirty="0" smtClean="0"/>
          </a:p>
          <a:p>
            <a:pPr lvl="1"/>
            <a:r>
              <a:rPr lang="en-US" dirty="0" smtClean="0"/>
              <a:t>the optimal value of those edge weights represents the weights that will ensure that the </a:t>
            </a:r>
            <a:r>
              <a:rPr lang="en-US" dirty="0" err="1" smtClean="0"/>
              <a:t>perceptron</a:t>
            </a:r>
            <a:r>
              <a:rPr lang="en-US" dirty="0" smtClean="0"/>
              <a:t> is always correct (no error)</a:t>
            </a:r>
          </a:p>
          <a:p>
            <a:pPr lvl="1"/>
            <a:r>
              <a:rPr lang="en-US" dirty="0" smtClean="0"/>
              <a:t>we want a learning algorithm that will move the edge weights closer and closer to that optimal location</a:t>
            </a:r>
          </a:p>
          <a:p>
            <a:pPr lvl="2"/>
            <a:r>
              <a:rPr lang="en-US" dirty="0" smtClean="0"/>
              <a:t>this is a process called gradient descent – see the figure below</a:t>
            </a:r>
          </a:p>
          <a:p>
            <a:pPr lvl="1"/>
            <a:r>
              <a:rPr lang="en-US" dirty="0" smtClean="0"/>
              <a:t>the idea is to minimize the error</a:t>
            </a:r>
          </a:p>
        </p:txBody>
      </p:sp>
      <p:sp>
        <p:nvSpPr>
          <p:cNvPr id="10" name="Content Placeholder 9"/>
          <p:cNvSpPr>
            <a:spLocks noGrp="1"/>
          </p:cNvSpPr>
          <p:nvPr>
            <p:ph sz="half" idx="2"/>
          </p:nvPr>
        </p:nvSpPr>
        <p:spPr>
          <a:xfrm>
            <a:off x="228600" y="3886200"/>
            <a:ext cx="4419600" cy="2971800"/>
          </a:xfrm>
        </p:spPr>
        <p:txBody>
          <a:bodyPr>
            <a:normAutofit fontScale="92500" lnSpcReduction="10000"/>
          </a:bodyPr>
          <a:lstStyle/>
          <a:p>
            <a:pPr lvl="1"/>
            <a:r>
              <a:rPr lang="en-US" dirty="0" smtClean="0"/>
              <a:t>for a </a:t>
            </a:r>
            <a:r>
              <a:rPr lang="en-US" dirty="0" err="1" smtClean="0"/>
              <a:t>perceptron</a:t>
            </a:r>
            <a:r>
              <a:rPr lang="en-US" dirty="0" smtClean="0"/>
              <a:t>, we can guarantee that we will reach the </a:t>
            </a:r>
            <a:r>
              <a:rPr lang="en-US" i="1" dirty="0" smtClean="0"/>
              <a:t>global </a:t>
            </a:r>
            <a:r>
              <a:rPr lang="en-US" dirty="0" smtClean="0"/>
              <a:t>minima (the best set of values for the edge weights) after enough training iterations</a:t>
            </a:r>
          </a:p>
          <a:p>
            <a:pPr lvl="1"/>
            <a:r>
              <a:rPr lang="en-US" dirty="0" smtClean="0"/>
              <a:t>but for other forms of neural networks, training might cause the edge weights to descend to a </a:t>
            </a:r>
            <a:r>
              <a:rPr lang="en-US" i="1" dirty="0" smtClean="0"/>
              <a:t>local </a:t>
            </a:r>
            <a:r>
              <a:rPr lang="en-US" dirty="0" smtClean="0"/>
              <a:t>minima</a:t>
            </a:r>
          </a:p>
        </p:txBody>
      </p:sp>
      <p:pic>
        <p:nvPicPr>
          <p:cNvPr id="9" name="Picture 4"/>
          <p:cNvPicPr>
            <a:picLocks noChangeAspect="1" noChangeArrowheads="1"/>
          </p:cNvPicPr>
          <p:nvPr/>
        </p:nvPicPr>
        <p:blipFill>
          <a:blip r:embed="rId2"/>
          <a:srcRect/>
          <a:stretch>
            <a:fillRect/>
          </a:stretch>
        </p:blipFill>
        <p:spPr bwMode="auto">
          <a:xfrm>
            <a:off x="4800600" y="3698920"/>
            <a:ext cx="4343400" cy="315908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lstStyle/>
          <a:p>
            <a:r>
              <a:rPr lang="en-US" dirty="0" smtClean="0"/>
              <a:t>Delta Rule</a:t>
            </a:r>
            <a:endParaRPr lang="en-US" dirty="0"/>
          </a:p>
        </p:txBody>
      </p:sp>
      <p:sp>
        <p:nvSpPr>
          <p:cNvPr id="3" name="Content Placeholder 2"/>
          <p:cNvSpPr>
            <a:spLocks noGrp="1"/>
          </p:cNvSpPr>
          <p:nvPr>
            <p:ph idx="1"/>
          </p:nvPr>
        </p:nvSpPr>
        <p:spPr>
          <a:xfrm>
            <a:off x="228600" y="609600"/>
            <a:ext cx="8686800" cy="6248400"/>
          </a:xfrm>
        </p:spPr>
        <p:txBody>
          <a:bodyPr>
            <a:normAutofit fontScale="92500" lnSpcReduction="20000"/>
          </a:bodyPr>
          <a:lstStyle/>
          <a:p>
            <a:r>
              <a:rPr lang="en-US" dirty="0" smtClean="0"/>
              <a:t>Many of the training algorithms will take a partial differential of the summation value used to compute activation (what we have referred to as f(net))</a:t>
            </a:r>
          </a:p>
          <a:p>
            <a:pPr lvl="1"/>
            <a:r>
              <a:rPr lang="en-US" dirty="0" smtClean="0"/>
              <a:t>we have to move from the bipolar linear threshold of the </a:t>
            </a:r>
            <a:r>
              <a:rPr lang="en-US" dirty="0" err="1" smtClean="0"/>
              <a:t>perceptron</a:t>
            </a:r>
            <a:r>
              <a:rPr lang="en-US" dirty="0" smtClean="0"/>
              <a:t> to the sigmoid function because the linear threshold function is not a continuous function</a:t>
            </a:r>
          </a:p>
          <a:p>
            <a:r>
              <a:rPr lang="en-US" dirty="0" smtClean="0"/>
              <a:t>We will skip over most of the math, but here’s the basic idea, with respect to the </a:t>
            </a:r>
            <a:r>
              <a:rPr lang="en-US" dirty="0" err="1" smtClean="0"/>
              <a:t>perceptron</a:t>
            </a:r>
            <a:r>
              <a:rPr lang="en-US" dirty="0" smtClean="0"/>
              <a:t> using the sigmoid function</a:t>
            </a:r>
          </a:p>
          <a:p>
            <a:pPr lvl="1"/>
            <a:r>
              <a:rPr lang="en-US" dirty="0" smtClean="0"/>
              <a:t>weight adjustment for the edges into </a:t>
            </a:r>
            <a:r>
              <a:rPr lang="en-US" dirty="0" err="1" smtClean="0"/>
              <a:t>perceptron</a:t>
            </a:r>
            <a:r>
              <a:rPr lang="en-US" dirty="0" smtClean="0"/>
              <a:t> node </a:t>
            </a:r>
            <a:r>
              <a:rPr lang="en-US" dirty="0" err="1" smtClean="0"/>
              <a:t>i</a:t>
            </a:r>
            <a:r>
              <a:rPr lang="en-US" dirty="0" smtClean="0"/>
              <a:t> is </a:t>
            </a:r>
          </a:p>
          <a:p>
            <a:pPr lvl="1"/>
            <a:r>
              <a:rPr lang="en-US" dirty="0" smtClean="0"/>
              <a:t>c * (</a:t>
            </a:r>
            <a:r>
              <a:rPr lang="en-US" dirty="0" err="1" smtClean="0"/>
              <a:t>d</a:t>
            </a:r>
            <a:r>
              <a:rPr lang="en-US" baseline="-25000" dirty="0" err="1" smtClean="0"/>
              <a:t>i</a:t>
            </a:r>
            <a:r>
              <a:rPr lang="en-US" dirty="0" smtClean="0"/>
              <a:t> – </a:t>
            </a:r>
            <a:r>
              <a:rPr lang="en-US" dirty="0" err="1" smtClean="0"/>
              <a:t>O</a:t>
            </a:r>
            <a:r>
              <a:rPr lang="en-US" baseline="-25000" dirty="0" err="1" smtClean="0"/>
              <a:t>i</a:t>
            </a:r>
            <a:r>
              <a:rPr lang="en-US" dirty="0" smtClean="0"/>
              <a:t>) * f’(</a:t>
            </a:r>
            <a:r>
              <a:rPr lang="en-US" dirty="0" err="1" smtClean="0"/>
              <a:t>net</a:t>
            </a:r>
            <a:r>
              <a:rPr lang="en-US" baseline="-25000" dirty="0" err="1" smtClean="0"/>
              <a:t>i</a:t>
            </a:r>
            <a:r>
              <a:rPr lang="en-US" dirty="0" smtClean="0"/>
              <a:t>) </a:t>
            </a:r>
            <a:r>
              <a:rPr lang="en-US" dirty="0" err="1" smtClean="0"/>
              <a:t>x</a:t>
            </a:r>
            <a:r>
              <a:rPr lang="en-US" baseline="-25000" dirty="0" err="1" smtClean="0"/>
              <a:t>j</a:t>
            </a:r>
            <a:endParaRPr lang="en-US" baseline="30000" dirty="0" smtClean="0"/>
          </a:p>
          <a:p>
            <a:pPr lvl="2"/>
            <a:r>
              <a:rPr lang="en-US" dirty="0" smtClean="0"/>
              <a:t>c is the constant training rate of adjustment</a:t>
            </a:r>
          </a:p>
          <a:p>
            <a:pPr lvl="2"/>
            <a:r>
              <a:rPr lang="en-US" dirty="0" err="1" smtClean="0"/>
              <a:t>d</a:t>
            </a:r>
            <a:r>
              <a:rPr lang="en-US" baseline="-25000" dirty="0" err="1" smtClean="0"/>
              <a:t>i</a:t>
            </a:r>
            <a:r>
              <a:rPr lang="en-US" dirty="0" smtClean="0"/>
              <a:t>  is the value we expect out of the </a:t>
            </a:r>
            <a:r>
              <a:rPr lang="en-US" dirty="0" err="1" smtClean="0"/>
              <a:t>perceptron</a:t>
            </a:r>
            <a:endParaRPr lang="en-US" dirty="0" smtClean="0"/>
          </a:p>
          <a:p>
            <a:pPr lvl="2"/>
            <a:r>
              <a:rPr lang="en-US" dirty="0" err="1" smtClean="0"/>
              <a:t>O</a:t>
            </a:r>
            <a:r>
              <a:rPr lang="en-US" baseline="-25000" dirty="0" err="1" smtClean="0"/>
              <a:t>i</a:t>
            </a:r>
            <a:r>
              <a:rPr lang="en-US" dirty="0" smtClean="0"/>
              <a:t> is the actual output of the </a:t>
            </a:r>
            <a:r>
              <a:rPr lang="en-US" dirty="0" err="1" smtClean="0"/>
              <a:t>perceptron</a:t>
            </a:r>
            <a:endParaRPr lang="en-US" dirty="0" smtClean="0"/>
          </a:p>
          <a:p>
            <a:pPr lvl="2"/>
            <a:r>
              <a:rPr lang="en-US" dirty="0" smtClean="0"/>
              <a:t>f is the threshold function so f’ is its partial derivative </a:t>
            </a:r>
          </a:p>
          <a:p>
            <a:pPr lvl="2"/>
            <a:r>
              <a:rPr lang="en-US" dirty="0" err="1" smtClean="0"/>
              <a:t>x</a:t>
            </a:r>
            <a:r>
              <a:rPr lang="en-US" baseline="-25000" dirty="0" err="1" smtClean="0"/>
              <a:t>j</a:t>
            </a:r>
            <a:r>
              <a:rPr lang="en-US" dirty="0" smtClean="0"/>
              <a:t> is the </a:t>
            </a:r>
            <a:r>
              <a:rPr lang="en-US" dirty="0" err="1" smtClean="0"/>
              <a:t>jth</a:t>
            </a:r>
            <a:r>
              <a:rPr lang="en-US" dirty="0" smtClean="0"/>
              <a:t> input into the </a:t>
            </a:r>
            <a:r>
              <a:rPr lang="en-US" dirty="0" err="1" smtClean="0"/>
              <a:t>perceptron</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8600" y="-228600"/>
            <a:ext cx="8915400" cy="1143000"/>
          </a:xfrm>
        </p:spPr>
        <p:txBody>
          <a:bodyPr>
            <a:normAutofit fontScale="90000"/>
          </a:bodyPr>
          <a:lstStyle/>
          <a:p>
            <a:r>
              <a:rPr lang="en-US" dirty="0" smtClean="0"/>
              <a:t>Feed-Forward Back-Propagation Network</a:t>
            </a:r>
            <a:endParaRPr lang="en-US" dirty="0"/>
          </a:p>
        </p:txBody>
      </p:sp>
      <p:sp>
        <p:nvSpPr>
          <p:cNvPr id="8" name="Content Placeholder 7"/>
          <p:cNvSpPr>
            <a:spLocks noGrp="1"/>
          </p:cNvSpPr>
          <p:nvPr>
            <p:ph idx="1"/>
          </p:nvPr>
        </p:nvSpPr>
        <p:spPr>
          <a:xfrm>
            <a:off x="228600" y="685801"/>
            <a:ext cx="8686800" cy="6172199"/>
          </a:xfrm>
        </p:spPr>
        <p:txBody>
          <a:bodyPr>
            <a:normAutofit fontScale="92500" lnSpcReduction="10000"/>
          </a:bodyPr>
          <a:lstStyle/>
          <a:p>
            <a:r>
              <a:rPr lang="en-US" dirty="0" smtClean="0"/>
              <a:t>The most common form of NN today is the feed-forward network</a:t>
            </a:r>
          </a:p>
          <a:p>
            <a:pPr lvl="1"/>
            <a:r>
              <a:rPr lang="en-US" dirty="0" smtClean="0"/>
              <a:t>we have layers of </a:t>
            </a:r>
            <a:r>
              <a:rPr lang="en-US" dirty="0" err="1" smtClean="0"/>
              <a:t>perceptrons</a:t>
            </a:r>
            <a:r>
              <a:rPr lang="en-US" dirty="0" smtClean="0"/>
              <a:t> where each layer is completely connected to the next layer and the </a:t>
            </a:r>
            <a:r>
              <a:rPr lang="en-US" dirty="0" err="1" smtClean="0"/>
              <a:t>preceeding</a:t>
            </a:r>
            <a:r>
              <a:rPr lang="en-US" dirty="0" smtClean="0"/>
              <a:t> layer</a:t>
            </a:r>
          </a:p>
          <a:p>
            <a:pPr lvl="1"/>
            <a:r>
              <a:rPr lang="en-US" dirty="0" smtClean="0"/>
              <a:t>each node is a </a:t>
            </a:r>
            <a:r>
              <a:rPr lang="en-US" dirty="0" err="1" smtClean="0"/>
              <a:t>perceptron</a:t>
            </a:r>
            <a:r>
              <a:rPr lang="en-US" dirty="0" smtClean="0"/>
              <a:t> whose </a:t>
            </a:r>
            <a:r>
              <a:rPr lang="en-US" dirty="0" err="1" smtClean="0"/>
              <a:t>activiation</a:t>
            </a:r>
            <a:r>
              <a:rPr lang="en-US" dirty="0" smtClean="0"/>
              <a:t> function is the sigmoid function</a:t>
            </a:r>
          </a:p>
          <a:p>
            <a:r>
              <a:rPr lang="en-US" dirty="0" smtClean="0"/>
              <a:t>We train the network using an algorithm called back-propagation</a:t>
            </a:r>
          </a:p>
          <a:p>
            <a:pPr lvl="1"/>
            <a:r>
              <a:rPr lang="en-US" dirty="0" smtClean="0"/>
              <a:t>so the network is sometimes referred to as a </a:t>
            </a:r>
            <a:r>
              <a:rPr lang="en-US" i="1" dirty="0" smtClean="0"/>
              <a:t>feed-forward back-prop network</a:t>
            </a:r>
          </a:p>
          <a:p>
            <a:pPr lvl="1"/>
            <a:r>
              <a:rPr lang="en-US" dirty="0" smtClean="0"/>
              <a:t>unlike a </a:t>
            </a:r>
            <a:r>
              <a:rPr lang="en-US" dirty="0" err="1" smtClean="0"/>
              <a:t>perceptron</a:t>
            </a:r>
            <a:r>
              <a:rPr lang="en-US" dirty="0" smtClean="0"/>
              <a:t> network, all of the edge weights in this network can be trained because the back-prop algorithm is more powerful, but it is not guaranteed to learn, and may in fact get stuck in a local minima</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The FF/BP Network</a:t>
            </a:r>
            <a:endParaRPr lang="en-US" dirty="0"/>
          </a:p>
        </p:txBody>
      </p:sp>
      <p:sp>
        <p:nvSpPr>
          <p:cNvPr id="3" name="Content Placeholder 2"/>
          <p:cNvSpPr>
            <a:spLocks noGrp="1"/>
          </p:cNvSpPr>
          <p:nvPr>
            <p:ph idx="1"/>
          </p:nvPr>
        </p:nvSpPr>
        <p:spPr>
          <a:xfrm>
            <a:off x="0" y="762000"/>
            <a:ext cx="4114800" cy="6095999"/>
          </a:xfrm>
        </p:spPr>
        <p:txBody>
          <a:bodyPr>
            <a:normAutofit fontScale="85000" lnSpcReduction="20000"/>
          </a:bodyPr>
          <a:lstStyle/>
          <a:p>
            <a:r>
              <a:rPr lang="en-US" dirty="0" smtClean="0">
                <a:cs typeface="Times New Roman" pitchFamily="18" charset="0"/>
              </a:rPr>
              <a:t>The network consists of some number of input nodes, most likely binary inputs, one for each feature in the domain</a:t>
            </a:r>
          </a:p>
          <a:p>
            <a:r>
              <a:rPr lang="en-US" dirty="0" smtClean="0">
                <a:cs typeface="Times New Roman" pitchFamily="18" charset="0"/>
              </a:rPr>
              <a:t>There is at least one </a:t>
            </a:r>
            <a:r>
              <a:rPr lang="en-US" i="1" dirty="0" smtClean="0">
                <a:cs typeface="Times New Roman" pitchFamily="18" charset="0"/>
              </a:rPr>
              <a:t>hidden layer</a:t>
            </a:r>
            <a:r>
              <a:rPr lang="en-US" dirty="0" smtClean="0">
                <a:cs typeface="Times New Roman" pitchFamily="18" charset="0"/>
              </a:rPr>
              <a:t>, possibly more </a:t>
            </a:r>
          </a:p>
          <a:p>
            <a:pPr lvl="1"/>
            <a:r>
              <a:rPr lang="en-US" dirty="0" smtClean="0">
                <a:cs typeface="Times New Roman" pitchFamily="18" charset="0"/>
              </a:rPr>
              <a:t>the network is strongly connected between layers </a:t>
            </a:r>
          </a:p>
          <a:p>
            <a:pPr lvl="1"/>
            <a:r>
              <a:rPr lang="en-US" dirty="0" smtClean="0">
                <a:cs typeface="Times New Roman" pitchFamily="18" charset="0"/>
              </a:rPr>
              <a:t>an edge between every pair of nodes between two consecutive layers</a:t>
            </a:r>
          </a:p>
          <a:p>
            <a:r>
              <a:rPr lang="en-US" dirty="0" smtClean="0">
                <a:cs typeface="Times New Roman" pitchFamily="18" charset="0"/>
              </a:rPr>
              <a:t>Most likely, there will be multiple output nodes, one for each class being recognized</a:t>
            </a:r>
          </a:p>
          <a:p>
            <a:endParaRPr lang="en-US" dirty="0"/>
          </a:p>
        </p:txBody>
      </p:sp>
      <p:pic>
        <p:nvPicPr>
          <p:cNvPr id="4" name="Picture 5"/>
          <p:cNvPicPr>
            <a:picLocks noChangeAspect="1" noChangeArrowheads="1"/>
          </p:cNvPicPr>
          <p:nvPr/>
        </p:nvPicPr>
        <p:blipFill>
          <a:blip r:embed="rId2"/>
          <a:srcRect/>
          <a:stretch>
            <a:fillRect/>
          </a:stretch>
        </p:blipFill>
        <p:spPr bwMode="auto">
          <a:xfrm>
            <a:off x="4114800" y="1143000"/>
            <a:ext cx="5029200" cy="3315268"/>
          </a:xfrm>
          <a:prstGeom prst="rect">
            <a:avLst/>
          </a:prstGeom>
          <a:noFill/>
          <a:ln w="9525">
            <a:noFill/>
            <a:miter lim="800000"/>
            <a:headEnd/>
            <a:tailEnd/>
          </a:ln>
          <a:effectLst/>
        </p:spPr>
      </p:pic>
      <p:sp>
        <p:nvSpPr>
          <p:cNvPr id="5" name="TextBox 4"/>
          <p:cNvSpPr txBox="1"/>
          <p:nvPr/>
        </p:nvSpPr>
        <p:spPr>
          <a:xfrm>
            <a:off x="4114800" y="4876800"/>
            <a:ext cx="5070619" cy="1785104"/>
          </a:xfrm>
          <a:prstGeom prst="rect">
            <a:avLst/>
          </a:prstGeom>
          <a:noFill/>
        </p:spPr>
        <p:txBody>
          <a:bodyPr wrap="none" rtlCol="0">
            <a:spAutoFit/>
          </a:bodyPr>
          <a:lstStyle/>
          <a:p>
            <a:r>
              <a:rPr lang="en-US" sz="2200" dirty="0" smtClean="0">
                <a:latin typeface="Times New Roman" pitchFamily="18" charset="0"/>
                <a:cs typeface="Times New Roman" pitchFamily="18" charset="0"/>
              </a:rPr>
              <a:t>The output node(s) will deliver a real value</a:t>
            </a:r>
          </a:p>
          <a:p>
            <a:r>
              <a:rPr lang="en-US" sz="2200" dirty="0" smtClean="0">
                <a:latin typeface="Times New Roman" pitchFamily="18" charset="0"/>
                <a:cs typeface="Times New Roman" pitchFamily="18" charset="0"/>
              </a:rPr>
              <a:t>between 0 and 1 but not exactly 0 or 1, so</a:t>
            </a:r>
          </a:p>
          <a:p>
            <a:r>
              <a:rPr lang="en-US" sz="2200" dirty="0" smtClean="0">
                <a:latin typeface="Times New Roman" pitchFamily="18" charset="0"/>
                <a:cs typeface="Times New Roman" pitchFamily="18" charset="0"/>
              </a:rPr>
              <a:t>we might assume the highest valued output</a:t>
            </a:r>
          </a:p>
          <a:p>
            <a:r>
              <a:rPr lang="en-US" sz="2200" dirty="0" smtClean="0">
                <a:latin typeface="Times New Roman" pitchFamily="18" charset="0"/>
                <a:cs typeface="Times New Roman" pitchFamily="18" charset="0"/>
              </a:rPr>
              <a:t>node is the proper class if we have separate</a:t>
            </a:r>
          </a:p>
          <a:p>
            <a:r>
              <a:rPr lang="en-US" sz="2200" dirty="0" smtClean="0">
                <a:latin typeface="Times New Roman" pitchFamily="18" charset="0"/>
                <a:cs typeface="Times New Roman" pitchFamily="18" charset="0"/>
              </a:rPr>
              <a:t>nodes for every class being recognized</a:t>
            </a:r>
            <a:endParaRPr lang="en-US" sz="22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NN Appeal</a:t>
            </a:r>
            <a:endParaRPr lang="en-US" dirty="0"/>
          </a:p>
        </p:txBody>
      </p:sp>
      <p:sp>
        <p:nvSpPr>
          <p:cNvPr id="3" name="Content Placeholder 2"/>
          <p:cNvSpPr>
            <a:spLocks noGrp="1"/>
          </p:cNvSpPr>
          <p:nvPr>
            <p:ph idx="1"/>
          </p:nvPr>
        </p:nvSpPr>
        <p:spPr>
          <a:xfrm>
            <a:off x="304800" y="762000"/>
            <a:ext cx="8534400" cy="5867400"/>
          </a:xfrm>
        </p:spPr>
        <p:txBody>
          <a:bodyPr>
            <a:normAutofit fontScale="92500" lnSpcReduction="20000"/>
          </a:bodyPr>
          <a:lstStyle/>
          <a:p>
            <a:r>
              <a:rPr lang="en-US" dirty="0" smtClean="0"/>
              <a:t>They are trained rather than programmed </a:t>
            </a:r>
          </a:p>
          <a:p>
            <a:pPr lvl="1"/>
            <a:r>
              <a:rPr lang="en-US" dirty="0" smtClean="0"/>
              <a:t>so development does not entail the cost of an expert system</a:t>
            </a:r>
          </a:p>
          <a:p>
            <a:r>
              <a:rPr lang="en-US" dirty="0" smtClean="0"/>
              <a:t>They provide a form of graceful degradation </a:t>
            </a:r>
          </a:p>
          <a:p>
            <a:pPr lvl="1"/>
            <a:r>
              <a:rPr lang="en-US" dirty="0" smtClean="0"/>
              <a:t>if part of the representation is damaged (destroyed, removed), the performance degrades “gracefully” rather than completely as with a brittle expert system which might lack the proper knowledge</a:t>
            </a:r>
          </a:p>
          <a:p>
            <a:r>
              <a:rPr lang="en-US" dirty="0" smtClean="0"/>
              <a:t>They are particularly useful at solving certain classes of problems</a:t>
            </a:r>
          </a:p>
          <a:p>
            <a:pPr lvl="1"/>
            <a:r>
              <a:rPr lang="en-US" dirty="0" smtClean="0"/>
              <a:t>low-level classification/recognition</a:t>
            </a:r>
          </a:p>
          <a:p>
            <a:pPr lvl="1"/>
            <a:r>
              <a:rPr lang="en-US" dirty="0" smtClean="0"/>
              <a:t>optimization</a:t>
            </a:r>
          </a:p>
          <a:p>
            <a:pPr lvl="1"/>
            <a:r>
              <a:rPr lang="en-US" dirty="0" smtClean="0"/>
              <a:t>content addressable memory</a:t>
            </a:r>
          </a:p>
          <a:p>
            <a:r>
              <a:rPr lang="en-US" dirty="0" smtClean="0"/>
              <a:t>Most of these problems are very difficult to solve by expert system</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4419600" cy="1143000"/>
          </a:xfrm>
        </p:spPr>
        <p:txBody>
          <a:bodyPr/>
          <a:lstStyle/>
          <a:p>
            <a:r>
              <a:rPr lang="en-US" dirty="0" smtClean="0"/>
              <a:t>Training</a:t>
            </a:r>
            <a:endParaRPr lang="en-US" dirty="0"/>
          </a:p>
        </p:txBody>
      </p:sp>
      <p:sp>
        <p:nvSpPr>
          <p:cNvPr id="3" name="Content Placeholder 2"/>
          <p:cNvSpPr>
            <a:spLocks noGrp="1"/>
          </p:cNvSpPr>
          <p:nvPr>
            <p:ph idx="1"/>
          </p:nvPr>
        </p:nvSpPr>
        <p:spPr>
          <a:xfrm>
            <a:off x="4267200" y="228600"/>
            <a:ext cx="4876800" cy="6629400"/>
          </a:xfrm>
        </p:spPr>
        <p:txBody>
          <a:bodyPr>
            <a:normAutofit fontScale="77500" lnSpcReduction="20000"/>
          </a:bodyPr>
          <a:lstStyle/>
          <a:p>
            <a:r>
              <a:rPr lang="en-US" dirty="0" smtClean="0"/>
              <a:t>For each item in the training set</a:t>
            </a:r>
          </a:p>
          <a:p>
            <a:pPr lvl="1"/>
            <a:r>
              <a:rPr lang="en-US" dirty="0" smtClean="0"/>
              <a:t>take the input values and compute the activation value for each node in the first hidden layer</a:t>
            </a:r>
          </a:p>
          <a:p>
            <a:pPr lvl="1"/>
            <a:r>
              <a:rPr lang="en-US" dirty="0" smtClean="0"/>
              <a:t>pass those values forward so that node </a:t>
            </a:r>
            <a:r>
              <a:rPr lang="en-US" dirty="0" err="1" smtClean="0"/>
              <a:t>w</a:t>
            </a:r>
            <a:r>
              <a:rPr lang="en-US" baseline="-25000" dirty="0" err="1" smtClean="0"/>
              <a:t>ki</a:t>
            </a:r>
            <a:r>
              <a:rPr lang="en-US" dirty="0" smtClean="0"/>
              <a:t> gets its input from the previous layer and broadcasts its results to the next layer</a:t>
            </a:r>
          </a:p>
          <a:p>
            <a:pPr lvl="1"/>
            <a:r>
              <a:rPr lang="en-US" dirty="0" smtClean="0"/>
              <a:t>continue to feed values forward until you reach the output layer</a:t>
            </a:r>
          </a:p>
          <a:p>
            <a:pPr lvl="1"/>
            <a:r>
              <a:rPr lang="en-US" dirty="0" smtClean="0"/>
              <a:t>compute what the output should have been</a:t>
            </a:r>
          </a:p>
          <a:p>
            <a:pPr lvl="1"/>
            <a:r>
              <a:rPr lang="en-US" dirty="0" smtClean="0"/>
              <a:t>back propagate the error to the previous level, adjusting weights</a:t>
            </a:r>
          </a:p>
          <a:p>
            <a:pPr lvl="1"/>
            <a:r>
              <a:rPr lang="en-US" dirty="0" smtClean="0"/>
              <a:t>continue to back propagate errors to prior levels until you reach the final set of weights</a:t>
            </a:r>
          </a:p>
          <a:p>
            <a:r>
              <a:rPr lang="en-US" dirty="0" smtClean="0"/>
              <a:t>Repeat until training set is complete</a:t>
            </a:r>
          </a:p>
          <a:p>
            <a:pPr lvl="1"/>
            <a:r>
              <a:rPr lang="en-US" dirty="0" smtClean="0"/>
              <a:t>if the edge weights have not reached a stable state, repeat</a:t>
            </a:r>
          </a:p>
        </p:txBody>
      </p:sp>
      <p:pic>
        <p:nvPicPr>
          <p:cNvPr id="4" name="Picture 4"/>
          <p:cNvPicPr>
            <a:picLocks noChangeAspect="1" noChangeArrowheads="1"/>
          </p:cNvPicPr>
          <p:nvPr/>
        </p:nvPicPr>
        <p:blipFill>
          <a:blip r:embed="rId2"/>
          <a:srcRect/>
          <a:stretch>
            <a:fillRect/>
          </a:stretch>
        </p:blipFill>
        <p:spPr bwMode="auto">
          <a:xfrm>
            <a:off x="0" y="609601"/>
            <a:ext cx="4681726" cy="2608204"/>
          </a:xfrm>
          <a:prstGeom prst="rect">
            <a:avLst/>
          </a:prstGeom>
          <a:noFill/>
          <a:ln w="9525">
            <a:noFill/>
            <a:miter lim="800000"/>
            <a:headEnd/>
            <a:tailEnd/>
          </a:ln>
        </p:spPr>
      </p:pic>
      <p:pic>
        <p:nvPicPr>
          <p:cNvPr id="5" name="Picture 4"/>
          <p:cNvPicPr>
            <a:picLocks noChangeAspect="1" noChangeArrowheads="1"/>
          </p:cNvPicPr>
          <p:nvPr/>
        </p:nvPicPr>
        <p:blipFill>
          <a:blip r:embed="rId3"/>
          <a:srcRect/>
          <a:stretch>
            <a:fillRect/>
          </a:stretch>
        </p:blipFill>
        <p:spPr bwMode="auto">
          <a:xfrm>
            <a:off x="0" y="3428999"/>
            <a:ext cx="4343400" cy="239221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lstStyle/>
          <a:p>
            <a:r>
              <a:rPr lang="en-US" dirty="0" smtClean="0"/>
              <a:t>More Details</a:t>
            </a:r>
            <a:endParaRPr lang="en-US" dirty="0"/>
          </a:p>
        </p:txBody>
      </p:sp>
      <p:sp>
        <p:nvSpPr>
          <p:cNvPr id="3" name="Content Placeholder 2"/>
          <p:cNvSpPr>
            <a:spLocks noGrp="1"/>
          </p:cNvSpPr>
          <p:nvPr>
            <p:ph idx="1"/>
          </p:nvPr>
        </p:nvSpPr>
        <p:spPr>
          <a:xfrm>
            <a:off x="228600" y="609600"/>
            <a:ext cx="8686800" cy="6248400"/>
          </a:xfrm>
        </p:spPr>
        <p:txBody>
          <a:bodyPr>
            <a:normAutofit fontScale="92500" lnSpcReduction="10000"/>
          </a:bodyPr>
          <a:lstStyle/>
          <a:p>
            <a:r>
              <a:rPr lang="en-US" dirty="0" smtClean="0"/>
              <a:t>The output of any node (aside from the input nodes which are 1 or 0) are computed as</a:t>
            </a:r>
          </a:p>
          <a:p>
            <a:pPr lvl="1"/>
            <a:r>
              <a:rPr lang="en-US" dirty="0" smtClean="0"/>
              <a:t>f(net) = 1 / (1 + e</a:t>
            </a:r>
            <a:r>
              <a:rPr lang="en-US" baseline="30000" dirty="0" smtClean="0"/>
              <a:t>-g*net</a:t>
            </a:r>
            <a:r>
              <a:rPr lang="en-US" dirty="0" smtClean="0"/>
              <a:t>)</a:t>
            </a:r>
          </a:p>
          <a:p>
            <a:pPr lvl="1"/>
            <a:r>
              <a:rPr lang="en-US" dirty="0" smtClean="0"/>
              <a:t>where g is the “squashing parameter” and can be 1 if desired (note:  in the book, g is the Greek letter gamma)</a:t>
            </a:r>
          </a:p>
          <a:p>
            <a:pPr lvl="1"/>
            <a:r>
              <a:rPr lang="en-US" dirty="0" smtClean="0"/>
              <a:t>and net is the summation x</a:t>
            </a:r>
            <a:r>
              <a:rPr lang="en-US" baseline="-25000" dirty="0" smtClean="0"/>
              <a:t>i</a:t>
            </a:r>
            <a:r>
              <a:rPr lang="en-US" dirty="0" smtClean="0"/>
              <a:t>*</a:t>
            </a:r>
            <a:r>
              <a:rPr lang="en-US" dirty="0" err="1" smtClean="0"/>
              <a:t>w</a:t>
            </a:r>
            <a:r>
              <a:rPr lang="en-US" baseline="-25000" dirty="0" err="1" smtClean="0"/>
              <a:t>i</a:t>
            </a:r>
            <a:r>
              <a:rPr lang="en-US" dirty="0" smtClean="0"/>
              <a:t> for all </a:t>
            </a:r>
            <a:r>
              <a:rPr lang="en-US" dirty="0" err="1" smtClean="0"/>
              <a:t>i</a:t>
            </a:r>
            <a:r>
              <a:rPr lang="en-US" dirty="0" smtClean="0"/>
              <a:t> </a:t>
            </a:r>
          </a:p>
          <a:p>
            <a:pPr lvl="2"/>
            <a:r>
              <a:rPr lang="en-US" dirty="0" smtClean="0"/>
              <a:t>recall for the </a:t>
            </a:r>
            <a:r>
              <a:rPr lang="en-US" dirty="0" err="1" smtClean="0"/>
              <a:t>perceptron</a:t>
            </a:r>
            <a:r>
              <a:rPr lang="en-US" dirty="0" smtClean="0"/>
              <a:t>, f(net) was either -1 or +1</a:t>
            </a:r>
          </a:p>
          <a:p>
            <a:pPr lvl="2"/>
            <a:r>
              <a:rPr lang="en-US" dirty="0" smtClean="0"/>
              <a:t>here, f(net) will be a real number &gt; 0  and &lt;= 1</a:t>
            </a:r>
          </a:p>
          <a:p>
            <a:r>
              <a:rPr lang="en-US" dirty="0" smtClean="0"/>
              <a:t>Compute the error for the edge weight from node k to output </a:t>
            </a:r>
            <a:r>
              <a:rPr lang="en-US" dirty="0" err="1" smtClean="0"/>
              <a:t>i</a:t>
            </a:r>
            <a:r>
              <a:rPr lang="en-US" dirty="0" smtClean="0"/>
              <a:t> to readjust the weight</a:t>
            </a:r>
          </a:p>
          <a:p>
            <a:pPr lvl="1"/>
            <a:r>
              <a:rPr lang="en-US" dirty="0" err="1" smtClean="0"/>
              <a:t>weight</a:t>
            </a:r>
            <a:r>
              <a:rPr lang="en-US" baseline="-25000" dirty="0" err="1" smtClean="0"/>
              <a:t>ki</a:t>
            </a:r>
            <a:r>
              <a:rPr lang="en-US" dirty="0" smtClean="0"/>
              <a:t> = </a:t>
            </a:r>
            <a:r>
              <a:rPr lang="en-US" dirty="0" err="1" smtClean="0"/>
              <a:t>weight</a:t>
            </a:r>
            <a:r>
              <a:rPr lang="en-US" baseline="-25000" dirty="0" err="1" smtClean="0"/>
              <a:t>ki</a:t>
            </a:r>
            <a:r>
              <a:rPr lang="en-US" dirty="0" smtClean="0"/>
              <a:t> + -c * (</a:t>
            </a:r>
            <a:r>
              <a:rPr lang="en-US" dirty="0" err="1" smtClean="0"/>
              <a:t>d</a:t>
            </a:r>
            <a:r>
              <a:rPr lang="en-US" baseline="-25000" dirty="0" err="1" smtClean="0"/>
              <a:t>i</a:t>
            </a:r>
            <a:r>
              <a:rPr lang="en-US" dirty="0" smtClean="0"/>
              <a:t> – </a:t>
            </a:r>
            <a:r>
              <a:rPr lang="en-US" dirty="0" err="1" smtClean="0"/>
              <a:t>O</a:t>
            </a:r>
            <a:r>
              <a:rPr lang="en-US" baseline="-25000" dirty="0" err="1" smtClean="0"/>
              <a:t>i</a:t>
            </a:r>
            <a:r>
              <a:rPr lang="en-US" dirty="0" smtClean="0"/>
              <a:t>) * </a:t>
            </a:r>
            <a:r>
              <a:rPr lang="en-US" dirty="0" err="1" smtClean="0"/>
              <a:t>O</a:t>
            </a:r>
            <a:r>
              <a:rPr lang="en-US" baseline="-25000" dirty="0" err="1" smtClean="0"/>
              <a:t>i</a:t>
            </a:r>
            <a:r>
              <a:rPr lang="en-US" dirty="0" smtClean="0"/>
              <a:t> * (1 – </a:t>
            </a:r>
            <a:r>
              <a:rPr lang="en-US" dirty="0" err="1" smtClean="0"/>
              <a:t>O</a:t>
            </a:r>
            <a:r>
              <a:rPr lang="en-US" baseline="-25000" dirty="0" err="1" smtClean="0"/>
              <a:t>i</a:t>
            </a:r>
            <a:r>
              <a:rPr lang="en-US" dirty="0" smtClean="0"/>
              <a:t>) * </a:t>
            </a:r>
            <a:r>
              <a:rPr lang="en-US" dirty="0" err="1" smtClean="0"/>
              <a:t>x</a:t>
            </a:r>
            <a:r>
              <a:rPr lang="en-US" baseline="-25000" dirty="0" err="1" smtClean="0"/>
              <a:t>k</a:t>
            </a:r>
            <a:endParaRPr lang="en-US" baseline="-25000" dirty="0" smtClean="0"/>
          </a:p>
          <a:p>
            <a:pPr lvl="2"/>
            <a:r>
              <a:rPr lang="en-US" dirty="0" smtClean="0"/>
              <a:t>c is the training constant</a:t>
            </a:r>
          </a:p>
          <a:p>
            <a:pPr lvl="2"/>
            <a:r>
              <a:rPr lang="en-US" dirty="0" err="1" smtClean="0"/>
              <a:t>d</a:t>
            </a:r>
            <a:r>
              <a:rPr lang="en-US" baseline="-25000" dirty="0" err="1" smtClean="0"/>
              <a:t>i</a:t>
            </a:r>
            <a:r>
              <a:rPr lang="en-US" dirty="0" smtClean="0"/>
              <a:t> is the expected value of the output node I</a:t>
            </a:r>
          </a:p>
          <a:p>
            <a:pPr lvl="2"/>
            <a:r>
              <a:rPr lang="en-US" dirty="0" err="1" smtClean="0"/>
              <a:t>O</a:t>
            </a:r>
            <a:r>
              <a:rPr lang="en-US" baseline="-25000" dirty="0" err="1" smtClean="0"/>
              <a:t>i</a:t>
            </a:r>
            <a:r>
              <a:rPr lang="en-US" dirty="0" smtClean="0"/>
              <a:t> is the actual value computed for node I</a:t>
            </a:r>
          </a:p>
          <a:p>
            <a:pPr lvl="2"/>
            <a:r>
              <a:rPr lang="en-US" dirty="0" err="1" smtClean="0"/>
              <a:t>x</a:t>
            </a:r>
            <a:r>
              <a:rPr lang="en-US" baseline="-25000" dirty="0" err="1" smtClean="0"/>
              <a:t>k</a:t>
            </a:r>
            <a:r>
              <a:rPr lang="en-US" dirty="0" smtClean="0"/>
              <a:t> is the value of node </a:t>
            </a:r>
            <a:r>
              <a:rPr lang="en-US" dirty="0" err="1" smtClean="0"/>
              <a:t>x</a:t>
            </a:r>
            <a:r>
              <a:rPr lang="en-US" baseline="-25000" dirty="0" err="1" smtClean="0"/>
              <a:t>k</a:t>
            </a:r>
            <a:r>
              <a:rPr lang="en-US" baseline="-25000" dirty="0" smtClean="0"/>
              <a:t> </a:t>
            </a:r>
            <a:r>
              <a:rPr lang="en-US" dirty="0" smtClean="0"/>
              <a:t>from the previous layer</a:t>
            </a:r>
            <a:endParaRPr lang="en-US" baseline="-250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The Hidden Layer Nodes</a:t>
            </a:r>
            <a:endParaRPr lang="en-US" dirty="0"/>
          </a:p>
        </p:txBody>
      </p:sp>
      <p:sp>
        <p:nvSpPr>
          <p:cNvPr id="3" name="Content Placeholder 2"/>
          <p:cNvSpPr>
            <a:spLocks noGrp="1"/>
          </p:cNvSpPr>
          <p:nvPr>
            <p:ph idx="1"/>
          </p:nvPr>
        </p:nvSpPr>
        <p:spPr>
          <a:xfrm>
            <a:off x="304800" y="685800"/>
            <a:ext cx="8610600" cy="6172200"/>
          </a:xfrm>
        </p:spPr>
        <p:txBody>
          <a:bodyPr>
            <a:normAutofit fontScale="92500" lnSpcReduction="10000"/>
          </a:bodyPr>
          <a:lstStyle/>
          <a:p>
            <a:r>
              <a:rPr lang="en-US" dirty="0" smtClean="0"/>
              <a:t>What about correcting the edge weights leading to hidden layer nodes?  </a:t>
            </a:r>
          </a:p>
          <a:p>
            <a:pPr lvl="1"/>
            <a:r>
              <a:rPr lang="en-US" dirty="0" smtClean="0"/>
              <a:t>this takes some extra work</a:t>
            </a:r>
          </a:p>
          <a:p>
            <a:r>
              <a:rPr lang="en-US" dirty="0" smtClean="0"/>
              <a:t>In a </a:t>
            </a:r>
            <a:r>
              <a:rPr lang="en-US" dirty="0" err="1" smtClean="0"/>
              <a:t>perceptron</a:t>
            </a:r>
            <a:r>
              <a:rPr lang="en-US" dirty="0" smtClean="0"/>
              <a:t> network, a node represented a classifier </a:t>
            </a:r>
          </a:p>
          <a:p>
            <a:r>
              <a:rPr lang="en-US" dirty="0" smtClean="0"/>
              <a:t>In a FF/BP network</a:t>
            </a:r>
          </a:p>
          <a:p>
            <a:pPr lvl="1"/>
            <a:r>
              <a:rPr lang="en-US" dirty="0" smtClean="0"/>
              <a:t>input nodes represent whether an input feature is present or not</a:t>
            </a:r>
          </a:p>
          <a:p>
            <a:pPr lvl="1"/>
            <a:r>
              <a:rPr lang="en-US" dirty="0" smtClean="0"/>
              <a:t>output nodes represent the final value of the network (for instance, which of n classes the input was classified as)</a:t>
            </a:r>
          </a:p>
          <a:p>
            <a:pPr lvl="1"/>
            <a:r>
              <a:rPr lang="en-US" dirty="0" smtClean="0"/>
              <a:t>but hidden layer nodes don’t represent anything </a:t>
            </a:r>
            <a:r>
              <a:rPr lang="en-US" i="1" dirty="0" smtClean="0"/>
              <a:t>specifically</a:t>
            </a:r>
          </a:p>
          <a:p>
            <a:pPr lvl="2"/>
            <a:r>
              <a:rPr lang="en-US" dirty="0" smtClean="0"/>
              <a:t>unlike a semantic network or </a:t>
            </a:r>
            <a:r>
              <a:rPr lang="en-US" dirty="0" err="1" smtClean="0"/>
              <a:t>perceptron</a:t>
            </a:r>
            <a:r>
              <a:rPr lang="en-US" dirty="0" smtClean="0"/>
              <a:t> network or any other form of network that we have investigated where a node represents something</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Continued</a:t>
            </a:r>
            <a:endParaRPr lang="en-US" dirty="0"/>
          </a:p>
        </p:txBody>
      </p:sp>
      <p:sp>
        <p:nvSpPr>
          <p:cNvPr id="3" name="Content Placeholder 2"/>
          <p:cNvSpPr>
            <a:spLocks noGrp="1"/>
          </p:cNvSpPr>
          <p:nvPr>
            <p:ph idx="1"/>
          </p:nvPr>
        </p:nvSpPr>
        <p:spPr>
          <a:xfrm>
            <a:off x="304800" y="838200"/>
            <a:ext cx="8610600" cy="6019800"/>
          </a:xfrm>
        </p:spPr>
        <p:txBody>
          <a:bodyPr>
            <a:normAutofit fontScale="85000" lnSpcReduction="20000"/>
          </a:bodyPr>
          <a:lstStyle/>
          <a:p>
            <a:r>
              <a:rPr lang="en-US" dirty="0" smtClean="0"/>
              <a:t>A node in a hidden layer makes up a </a:t>
            </a:r>
            <a:r>
              <a:rPr lang="en-US" dirty="0" err="1" smtClean="0"/>
              <a:t>subsymbolic</a:t>
            </a:r>
            <a:r>
              <a:rPr lang="en-US" dirty="0" smtClean="0"/>
              <a:t> representation </a:t>
            </a:r>
          </a:p>
          <a:p>
            <a:pPr lvl="1"/>
            <a:r>
              <a:rPr lang="en-US" dirty="0" smtClean="0"/>
              <a:t>it is a contributing factor toward recognizing whether something is in a class or not, but does not itself represent a specific feature or category</a:t>
            </a:r>
          </a:p>
          <a:p>
            <a:r>
              <a:rPr lang="en-US" dirty="0" smtClean="0"/>
              <a:t>When correcting the output layer’s weights (that is, the weights from the last hidden layer to the output layer), we know what an output node’s value should be</a:t>
            </a:r>
          </a:p>
          <a:p>
            <a:pPr lvl="1"/>
            <a:r>
              <a:rPr lang="en-US" dirty="0" smtClean="0"/>
              <a:t>for instance, if we are trying a cat example, then the dog node should output a 0, if it output a non-zero value, we know it is wrong</a:t>
            </a:r>
          </a:p>
          <a:p>
            <a:r>
              <a:rPr lang="en-US" dirty="0" smtClean="0"/>
              <a:t>To correct a hidden layer node, k, we need to know what the output of </a:t>
            </a:r>
            <a:r>
              <a:rPr lang="en-US" dirty="0" err="1" smtClean="0"/>
              <a:t>i</a:t>
            </a:r>
            <a:r>
              <a:rPr lang="en-US" dirty="0" smtClean="0"/>
              <a:t> should have been (</a:t>
            </a:r>
            <a:r>
              <a:rPr lang="en-US" dirty="0" err="1" smtClean="0"/>
              <a:t>d</a:t>
            </a:r>
            <a:r>
              <a:rPr lang="en-US" baseline="-25000" dirty="0" err="1" smtClean="0"/>
              <a:t>i</a:t>
            </a:r>
            <a:r>
              <a:rPr lang="en-US" dirty="0" smtClean="0"/>
              <a:t>) </a:t>
            </a:r>
          </a:p>
          <a:p>
            <a:pPr lvl="1"/>
            <a:r>
              <a:rPr lang="en-US" dirty="0" smtClean="0"/>
              <a:t>but since the node doesn’t represent anything specific (a </a:t>
            </a:r>
            <a:r>
              <a:rPr lang="en-US" dirty="0" err="1" smtClean="0"/>
              <a:t>calss</a:t>
            </a:r>
            <a:r>
              <a:rPr lang="en-US" dirty="0" smtClean="0"/>
              <a:t>, a feature), how do we know what the value </a:t>
            </a:r>
            <a:r>
              <a:rPr lang="en-US" i="1" dirty="0" smtClean="0"/>
              <a:t>should have been?</a:t>
            </a:r>
          </a:p>
          <a:p>
            <a:pPr lvl="1"/>
            <a:r>
              <a:rPr lang="en-US" dirty="0" smtClean="0"/>
              <a:t>so we need to use a different approach when adjusting weights of hidden layer nodes</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lstStyle/>
          <a:p>
            <a:r>
              <a:rPr lang="en-US" dirty="0" smtClean="0"/>
              <a:t>Training a Hidden Layer Node</a:t>
            </a:r>
            <a:endParaRPr lang="en-US" dirty="0"/>
          </a:p>
        </p:txBody>
      </p:sp>
      <p:sp>
        <p:nvSpPr>
          <p:cNvPr id="3" name="Content Placeholder 2"/>
          <p:cNvSpPr>
            <a:spLocks noGrp="1"/>
          </p:cNvSpPr>
          <p:nvPr>
            <p:ph idx="1"/>
          </p:nvPr>
        </p:nvSpPr>
        <p:spPr>
          <a:xfrm>
            <a:off x="304800" y="685800"/>
            <a:ext cx="8610600" cy="6172200"/>
          </a:xfrm>
        </p:spPr>
        <p:txBody>
          <a:bodyPr>
            <a:normAutofit fontScale="85000" lnSpcReduction="20000"/>
          </a:bodyPr>
          <a:lstStyle/>
          <a:p>
            <a:r>
              <a:rPr lang="en-US" dirty="0" smtClean="0"/>
              <a:t>Since we don’t know what </a:t>
            </a:r>
            <a:r>
              <a:rPr lang="en-US" dirty="0" err="1" smtClean="0"/>
              <a:t>di</a:t>
            </a:r>
            <a:r>
              <a:rPr lang="en-US" dirty="0" smtClean="0"/>
              <a:t> should be, we can’t use it to compute </a:t>
            </a:r>
            <a:r>
              <a:rPr lang="en-US" dirty="0" err="1" smtClean="0"/>
              <a:t>d</a:t>
            </a:r>
            <a:r>
              <a:rPr lang="en-US" baseline="-25000" dirty="0" err="1" smtClean="0"/>
              <a:t>i</a:t>
            </a:r>
            <a:r>
              <a:rPr lang="en-US" dirty="0" smtClean="0"/>
              <a:t> – </a:t>
            </a:r>
            <a:r>
              <a:rPr lang="en-US" dirty="0" err="1" smtClean="0"/>
              <a:t>O</a:t>
            </a:r>
            <a:r>
              <a:rPr lang="en-US" baseline="-25000" dirty="0" err="1" smtClean="0"/>
              <a:t>i</a:t>
            </a:r>
            <a:r>
              <a:rPr lang="en-US" dirty="0" smtClean="0"/>
              <a:t> as we did with the output layer</a:t>
            </a:r>
          </a:p>
          <a:p>
            <a:pPr lvl="1"/>
            <a:r>
              <a:rPr lang="en-US" dirty="0" smtClean="0"/>
              <a:t>this is where the partial differential of the error rate (the delta rule) comes in</a:t>
            </a:r>
          </a:p>
          <a:p>
            <a:r>
              <a:rPr lang="en-US" dirty="0" smtClean="0"/>
              <a:t>For a hidden layer node </a:t>
            </a:r>
            <a:r>
              <a:rPr lang="en-US" dirty="0" err="1" smtClean="0"/>
              <a:t>i</a:t>
            </a:r>
            <a:r>
              <a:rPr lang="en-US" dirty="0" smtClean="0"/>
              <a:t>, we adjust the weight from node k of the previous (lower) level as</a:t>
            </a:r>
          </a:p>
          <a:p>
            <a:r>
              <a:rPr lang="en-US" dirty="0" err="1" smtClean="0"/>
              <a:t>w</a:t>
            </a:r>
            <a:r>
              <a:rPr lang="en-US" baseline="-25000" dirty="0" err="1" smtClean="0"/>
              <a:t>ik</a:t>
            </a:r>
            <a:r>
              <a:rPr lang="en-US" dirty="0" smtClean="0"/>
              <a:t> = </a:t>
            </a:r>
            <a:r>
              <a:rPr lang="en-US" dirty="0" err="1" smtClean="0"/>
              <a:t>w</a:t>
            </a:r>
            <a:r>
              <a:rPr lang="en-US" baseline="-25000" dirty="0" err="1" smtClean="0"/>
              <a:t>ik</a:t>
            </a:r>
            <a:r>
              <a:rPr lang="en-US" dirty="0" smtClean="0"/>
              <a:t> + -c * </a:t>
            </a:r>
            <a:r>
              <a:rPr lang="en-US" dirty="0" err="1" smtClean="0"/>
              <a:t>O</a:t>
            </a:r>
            <a:r>
              <a:rPr lang="en-US" baseline="-25000" dirty="0" err="1" smtClean="0"/>
              <a:t>i</a:t>
            </a:r>
            <a:r>
              <a:rPr lang="en-US" dirty="0" smtClean="0"/>
              <a:t> * (1 – </a:t>
            </a:r>
            <a:r>
              <a:rPr lang="en-US" dirty="0" err="1" smtClean="0"/>
              <a:t>O</a:t>
            </a:r>
            <a:r>
              <a:rPr lang="en-US" baseline="-25000" dirty="0" err="1" smtClean="0"/>
              <a:t>i</a:t>
            </a:r>
            <a:r>
              <a:rPr lang="en-US" dirty="0" smtClean="0"/>
              <a:t>) * </a:t>
            </a:r>
            <a:r>
              <a:rPr lang="en-US" dirty="0" err="1" smtClean="0"/>
              <a:t>Sum</a:t>
            </a:r>
            <a:r>
              <a:rPr lang="en-US" baseline="-25000" dirty="0" err="1" smtClean="0"/>
              <a:t>j</a:t>
            </a:r>
            <a:r>
              <a:rPr lang="en-US" dirty="0" smtClean="0"/>
              <a:t> (- </a:t>
            </a:r>
            <a:r>
              <a:rPr lang="en-US" dirty="0" err="1" smtClean="0"/>
              <a:t>delta</a:t>
            </a:r>
            <a:r>
              <a:rPr lang="en-US" baseline="-25000" dirty="0" err="1" smtClean="0"/>
              <a:t>j</a:t>
            </a:r>
            <a:r>
              <a:rPr lang="en-US" dirty="0" smtClean="0"/>
              <a:t> * </a:t>
            </a:r>
            <a:r>
              <a:rPr lang="en-US" dirty="0" err="1" smtClean="0"/>
              <a:t>w</a:t>
            </a:r>
            <a:r>
              <a:rPr lang="en-US" baseline="-25000" dirty="0" err="1" smtClean="0"/>
              <a:t>ij</a:t>
            </a:r>
            <a:r>
              <a:rPr lang="en-US" dirty="0" smtClean="0"/>
              <a:t>) * </a:t>
            </a:r>
            <a:r>
              <a:rPr lang="en-US" dirty="0" err="1" smtClean="0"/>
              <a:t>x</a:t>
            </a:r>
            <a:r>
              <a:rPr lang="en-US" baseline="-25000" dirty="0" err="1" smtClean="0"/>
              <a:t>k</a:t>
            </a:r>
            <a:endParaRPr lang="en-US" baseline="-25000" dirty="0" smtClean="0"/>
          </a:p>
          <a:p>
            <a:pPr lvl="1"/>
            <a:r>
              <a:rPr lang="en-US" dirty="0" smtClean="0"/>
              <a:t>where </a:t>
            </a:r>
            <a:r>
              <a:rPr lang="en-US" dirty="0" err="1" smtClean="0"/>
              <a:t>Sum</a:t>
            </a:r>
            <a:r>
              <a:rPr lang="en-US" baseline="-25000" dirty="0" err="1" smtClean="0"/>
              <a:t>j</a:t>
            </a:r>
            <a:r>
              <a:rPr lang="en-US" dirty="0" smtClean="0"/>
              <a:t> adds up all of the errors * edge weights of edges coming out of node </a:t>
            </a:r>
            <a:r>
              <a:rPr lang="en-US" dirty="0" err="1" smtClean="0"/>
              <a:t>i</a:t>
            </a:r>
            <a:r>
              <a:rPr lang="en-US" dirty="0" smtClean="0"/>
              <a:t> to the next level (-</a:t>
            </a:r>
            <a:r>
              <a:rPr lang="en-US" dirty="0" err="1" smtClean="0"/>
              <a:t>delta</a:t>
            </a:r>
            <a:r>
              <a:rPr lang="en-US" baseline="-25000" dirty="0" err="1" smtClean="0"/>
              <a:t>j</a:t>
            </a:r>
            <a:r>
              <a:rPr lang="en-US" dirty="0" smtClean="0"/>
              <a:t> is the error from the </a:t>
            </a:r>
            <a:r>
              <a:rPr lang="en-US" dirty="0" err="1" smtClean="0"/>
              <a:t>jth</a:t>
            </a:r>
            <a:r>
              <a:rPr lang="en-US" dirty="0" smtClean="0"/>
              <a:t> node in the next level that this node connects too)</a:t>
            </a:r>
          </a:p>
          <a:p>
            <a:pPr lvl="1"/>
            <a:r>
              <a:rPr lang="en-US" dirty="0" smtClean="0"/>
              <a:t>the error is either the error directly computed if the next level is an output level, or the error computed using the above formula if it is a hidden layer</a:t>
            </a:r>
          </a:p>
          <a:p>
            <a:pPr lvl="2"/>
            <a:r>
              <a:rPr lang="en-US" dirty="0" smtClean="0"/>
              <a:t>in a network with a single hidden layer, the value of </a:t>
            </a:r>
            <a:r>
              <a:rPr lang="en-US" dirty="0" err="1" smtClean="0"/>
              <a:t>deltaj</a:t>
            </a:r>
            <a:r>
              <a:rPr lang="en-US" dirty="0" smtClean="0"/>
              <a:t> is merely the error of output node j, which is merely (</a:t>
            </a:r>
            <a:r>
              <a:rPr lang="en-US" dirty="0" err="1" smtClean="0"/>
              <a:t>d</a:t>
            </a:r>
            <a:r>
              <a:rPr lang="en-US" baseline="-25000" dirty="0" err="1" smtClean="0"/>
              <a:t>j</a:t>
            </a:r>
            <a:r>
              <a:rPr lang="en-US" dirty="0" smtClean="0"/>
              <a:t> – </a:t>
            </a:r>
            <a:r>
              <a:rPr lang="en-US" dirty="0" err="1" smtClean="0"/>
              <a:t>O</a:t>
            </a:r>
            <a:r>
              <a:rPr lang="en-US" baseline="-25000" dirty="0" err="1" smtClean="0"/>
              <a:t>j</a:t>
            </a:r>
            <a:r>
              <a:rPr lang="en-US" dirty="0" smtClean="0"/>
              <a:t>)</a:t>
            </a:r>
          </a:p>
          <a:p>
            <a:pPr lvl="1"/>
            <a:r>
              <a:rPr lang="en-US" dirty="0" smtClean="0"/>
              <a:t>note that the minus signs in -c and -delta will cancel giving us</a:t>
            </a:r>
          </a:p>
          <a:p>
            <a:r>
              <a:rPr lang="en-US" dirty="0" err="1" smtClean="0"/>
              <a:t>w</a:t>
            </a:r>
            <a:r>
              <a:rPr lang="en-US" baseline="-25000" dirty="0" err="1" smtClean="0"/>
              <a:t>ik</a:t>
            </a:r>
            <a:r>
              <a:rPr lang="en-US" dirty="0" smtClean="0"/>
              <a:t> = </a:t>
            </a:r>
            <a:r>
              <a:rPr lang="en-US" dirty="0" err="1" smtClean="0"/>
              <a:t>w</a:t>
            </a:r>
            <a:r>
              <a:rPr lang="en-US" baseline="-25000" dirty="0" err="1" smtClean="0"/>
              <a:t>ik</a:t>
            </a:r>
            <a:r>
              <a:rPr lang="en-US" dirty="0" smtClean="0"/>
              <a:t> + c * </a:t>
            </a:r>
            <a:r>
              <a:rPr lang="en-US" dirty="0" err="1" smtClean="0"/>
              <a:t>O</a:t>
            </a:r>
            <a:r>
              <a:rPr lang="en-US" baseline="-25000" dirty="0" err="1" smtClean="0"/>
              <a:t>i</a:t>
            </a:r>
            <a:r>
              <a:rPr lang="en-US" dirty="0" smtClean="0"/>
              <a:t> * (1 – </a:t>
            </a:r>
            <a:r>
              <a:rPr lang="en-US" dirty="0" err="1" smtClean="0"/>
              <a:t>O</a:t>
            </a:r>
            <a:r>
              <a:rPr lang="en-US" baseline="-25000" dirty="0" err="1" smtClean="0"/>
              <a:t>i</a:t>
            </a:r>
            <a:r>
              <a:rPr lang="en-US" dirty="0" smtClean="0"/>
              <a:t>) * </a:t>
            </a:r>
            <a:r>
              <a:rPr lang="en-US" dirty="0" err="1" smtClean="0"/>
              <a:t>Sum</a:t>
            </a:r>
            <a:r>
              <a:rPr lang="en-US" baseline="-25000" dirty="0" err="1" smtClean="0"/>
              <a:t>j</a:t>
            </a:r>
            <a:r>
              <a:rPr lang="en-US" dirty="0" smtClean="0"/>
              <a:t> (</a:t>
            </a:r>
            <a:r>
              <a:rPr lang="en-US" dirty="0" err="1" smtClean="0"/>
              <a:t>delta</a:t>
            </a:r>
            <a:r>
              <a:rPr lang="en-US" baseline="-25000" dirty="0" err="1" smtClean="0"/>
              <a:t>j</a:t>
            </a:r>
            <a:r>
              <a:rPr lang="en-US" dirty="0" smtClean="0"/>
              <a:t> * </a:t>
            </a:r>
            <a:r>
              <a:rPr lang="en-US" dirty="0" err="1" smtClean="0"/>
              <a:t>w</a:t>
            </a:r>
            <a:r>
              <a:rPr lang="en-US" baseline="-25000" dirty="0" err="1" smtClean="0"/>
              <a:t>ij</a:t>
            </a:r>
            <a:r>
              <a:rPr lang="en-US" dirty="0" smtClean="0"/>
              <a:t>) * </a:t>
            </a:r>
            <a:r>
              <a:rPr lang="en-US" dirty="0" err="1" smtClean="0"/>
              <a:t>x</a:t>
            </a:r>
            <a:r>
              <a:rPr lang="en-US" baseline="-25000" dirty="0" err="1" smtClean="0"/>
              <a:t>k</a:t>
            </a:r>
            <a:endParaRPr lang="en-US" dirty="0" smtClean="0"/>
          </a:p>
          <a:p>
            <a:pPr>
              <a:buNone/>
            </a:pPr>
            <a:endParaRPr lang="en-US" baseline="-25000"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Training the NN</a:t>
            </a:r>
            <a:endParaRPr lang="en-US" dirty="0"/>
          </a:p>
        </p:txBody>
      </p:sp>
      <p:sp>
        <p:nvSpPr>
          <p:cNvPr id="3" name="Content Placeholder 2"/>
          <p:cNvSpPr>
            <a:spLocks noGrp="1"/>
          </p:cNvSpPr>
          <p:nvPr>
            <p:ph idx="1"/>
          </p:nvPr>
        </p:nvSpPr>
        <p:spPr>
          <a:xfrm>
            <a:off x="228600" y="533400"/>
            <a:ext cx="8686800" cy="4419601"/>
          </a:xfrm>
        </p:spPr>
        <p:txBody>
          <a:bodyPr>
            <a:normAutofit fontScale="85000" lnSpcReduction="10000"/>
          </a:bodyPr>
          <a:lstStyle/>
          <a:p>
            <a:r>
              <a:rPr lang="en-US" dirty="0" smtClean="0"/>
              <a:t>While a </a:t>
            </a:r>
            <a:r>
              <a:rPr lang="en-US" dirty="0" err="1" smtClean="0"/>
              <a:t>perceptron</a:t>
            </a:r>
            <a:r>
              <a:rPr lang="en-US" dirty="0" smtClean="0"/>
              <a:t> can often be trained using a few training examples, the NN requires dozens to hundreds of training examples</a:t>
            </a:r>
          </a:p>
          <a:p>
            <a:pPr lvl="1"/>
            <a:r>
              <a:rPr lang="en-US" dirty="0" smtClean="0"/>
              <a:t>one iteration through the entire training set is called an </a:t>
            </a:r>
            <a:r>
              <a:rPr lang="en-US" i="1" dirty="0" smtClean="0"/>
              <a:t>epoch</a:t>
            </a:r>
          </a:p>
          <a:p>
            <a:pPr lvl="1"/>
            <a:r>
              <a:rPr lang="en-US" dirty="0" smtClean="0"/>
              <a:t>it usually takes hundreds or thousands of epochs to train a NN</a:t>
            </a:r>
          </a:p>
          <a:p>
            <a:pPr lvl="2"/>
            <a:r>
              <a:rPr lang="en-US" dirty="0" smtClean="0"/>
              <a:t>with 50 training examples, if it takes 1,000 epochs for edge weights to converge, then you would run the algorithm 20,000 times!</a:t>
            </a:r>
          </a:p>
          <a:p>
            <a:r>
              <a:rPr lang="en-US" dirty="0" smtClean="0"/>
              <a:t>The interesting thing to note about a NN is that the training time is deeply affected by initial conditions</a:t>
            </a:r>
          </a:p>
          <a:p>
            <a:pPr lvl="1"/>
            <a:r>
              <a:rPr lang="en-US" dirty="0" smtClean="0"/>
              <a:t>size, shape of the NN or initial weights</a:t>
            </a:r>
          </a:p>
        </p:txBody>
      </p:sp>
      <p:sp>
        <p:nvSpPr>
          <p:cNvPr id="4" name="TextBox 3"/>
          <p:cNvSpPr txBox="1"/>
          <p:nvPr/>
        </p:nvSpPr>
        <p:spPr>
          <a:xfrm>
            <a:off x="228600" y="4382631"/>
            <a:ext cx="5867400" cy="2246769"/>
          </a:xfrm>
          <a:prstGeom prst="rect">
            <a:avLst/>
          </a:prstGeom>
          <a:noFill/>
        </p:spPr>
        <p:txBody>
          <a:bodyPr wrap="square" rtlCol="0">
            <a:spAutoFit/>
          </a:bodyPr>
          <a:lstStyle/>
          <a:p>
            <a:pPr marL="0" lvl="1"/>
            <a:r>
              <a:rPr lang="en-US" sz="2000" dirty="0" smtClean="0">
                <a:latin typeface="Times New Roman" pitchFamily="18" charset="0"/>
                <a:cs typeface="Times New Roman" pitchFamily="18" charset="0"/>
              </a:rPr>
              <a:t>The figure to the right, although not very clear, demonstrates training a 2x2x1 NN to compute XOR using different starting conditions where the shade of grey represent approximate  number of epochs required </a:t>
            </a:r>
          </a:p>
          <a:p>
            <a:pPr marL="0" lvl="1"/>
            <a:endParaRPr lang="en-US" sz="2000" dirty="0" smtClean="0">
              <a:latin typeface="Times New Roman" pitchFamily="18" charset="0"/>
              <a:cs typeface="Times New Roman" pitchFamily="18" charset="0"/>
            </a:endParaRPr>
          </a:p>
          <a:p>
            <a:pPr marL="0" lvl="1"/>
            <a:r>
              <a:rPr lang="en-US" sz="2000" dirty="0" smtClean="0">
                <a:latin typeface="Times New Roman" pitchFamily="18" charset="0"/>
                <a:cs typeface="Times New Roman" pitchFamily="18" charset="0"/>
              </a:rPr>
              <a:t>A slight change to the initial conditions can result in a  drastically changed training time</a:t>
            </a:r>
            <a:endParaRPr lang="en-US" sz="2000" dirty="0">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2"/>
          <a:srcRect/>
          <a:stretch>
            <a:fillRect/>
          </a:stretch>
        </p:blipFill>
        <p:spPr bwMode="auto">
          <a:xfrm>
            <a:off x="6248400" y="3962400"/>
            <a:ext cx="2895600" cy="2895600"/>
          </a:xfrm>
          <a:prstGeom prst="rect">
            <a:avLst/>
          </a:prstGeom>
          <a:noFill/>
          <a:ln w="9525">
            <a:noFill/>
            <a:miter lim="800000"/>
            <a:headEnd/>
            <a:tailEnd/>
          </a:ln>
          <a:effec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lstStyle/>
          <a:p>
            <a:r>
              <a:rPr lang="en-US" dirty="0" smtClean="0"/>
              <a:t>FF/BP Example:  Learning XOR</a:t>
            </a:r>
            <a:endParaRPr lang="en-US" dirty="0"/>
          </a:p>
        </p:txBody>
      </p:sp>
      <p:sp>
        <p:nvSpPr>
          <p:cNvPr id="3" name="Content Placeholder 2"/>
          <p:cNvSpPr>
            <a:spLocks noGrp="1"/>
          </p:cNvSpPr>
          <p:nvPr>
            <p:ph sz="half" idx="1"/>
          </p:nvPr>
        </p:nvSpPr>
        <p:spPr>
          <a:xfrm>
            <a:off x="228600" y="685801"/>
            <a:ext cx="8534400" cy="1676399"/>
          </a:xfrm>
        </p:spPr>
        <p:txBody>
          <a:bodyPr>
            <a:normAutofit fontScale="92500" lnSpcReduction="20000"/>
          </a:bodyPr>
          <a:lstStyle/>
          <a:p>
            <a:r>
              <a:rPr lang="en-US" dirty="0" smtClean="0"/>
              <a:t>A </a:t>
            </a:r>
            <a:r>
              <a:rPr lang="en-US" dirty="0" err="1" smtClean="0"/>
              <a:t>perceptron</a:t>
            </a:r>
            <a:r>
              <a:rPr lang="en-US" dirty="0" smtClean="0"/>
              <a:t> cannot learn XOR and a </a:t>
            </a:r>
            <a:r>
              <a:rPr lang="en-US" dirty="0" err="1" smtClean="0"/>
              <a:t>perceptron</a:t>
            </a:r>
            <a:r>
              <a:rPr lang="en-US" dirty="0" smtClean="0"/>
              <a:t> network does not learn at all (we can build a </a:t>
            </a:r>
            <a:r>
              <a:rPr lang="en-US" dirty="0" err="1" smtClean="0"/>
              <a:t>perceptron</a:t>
            </a:r>
            <a:r>
              <a:rPr lang="en-US" dirty="0" smtClean="0"/>
              <a:t> network with weights in place, but we derive those weights)</a:t>
            </a:r>
          </a:p>
          <a:p>
            <a:r>
              <a:rPr lang="en-US" dirty="0" smtClean="0"/>
              <a:t>Here is a FF/BP net that learns XOR</a:t>
            </a:r>
            <a:endParaRPr lang="en-US" dirty="0"/>
          </a:p>
        </p:txBody>
      </p:sp>
      <p:sp>
        <p:nvSpPr>
          <p:cNvPr id="4" name="Content Placeholder 3"/>
          <p:cNvSpPr>
            <a:spLocks noGrp="1"/>
          </p:cNvSpPr>
          <p:nvPr>
            <p:ph sz="half" idx="2"/>
          </p:nvPr>
        </p:nvSpPr>
        <p:spPr>
          <a:xfrm>
            <a:off x="228600" y="2133600"/>
            <a:ext cx="4343400" cy="4648200"/>
          </a:xfrm>
        </p:spPr>
        <p:txBody>
          <a:bodyPr>
            <a:normAutofit fontScale="92500" lnSpcReduction="20000"/>
          </a:bodyPr>
          <a:lstStyle/>
          <a:p>
            <a:r>
              <a:rPr lang="en-US" dirty="0" smtClean="0"/>
              <a:t>Our training set is multiple instances of the same 4 data</a:t>
            </a:r>
          </a:p>
          <a:p>
            <a:pPr lvl="1"/>
            <a:r>
              <a:rPr lang="en-US" dirty="0" smtClean="0"/>
              <a:t>[0, 0] </a:t>
            </a:r>
            <a:r>
              <a:rPr lang="en-US" dirty="0" smtClean="0">
                <a:sym typeface="Wingdings" pitchFamily="2" charset="2"/>
              </a:rPr>
              <a:t> 0</a:t>
            </a:r>
          </a:p>
          <a:p>
            <a:pPr lvl="1"/>
            <a:r>
              <a:rPr lang="en-US" dirty="0" smtClean="0">
                <a:sym typeface="Wingdings" pitchFamily="2" charset="2"/>
              </a:rPr>
              <a:t>[1, 0]  1</a:t>
            </a:r>
          </a:p>
          <a:p>
            <a:pPr lvl="1"/>
            <a:r>
              <a:rPr lang="en-US" dirty="0" smtClean="0">
                <a:sym typeface="Wingdings" pitchFamily="2" charset="2"/>
              </a:rPr>
              <a:t>[0, 1]  1</a:t>
            </a:r>
          </a:p>
          <a:p>
            <a:pPr lvl="1"/>
            <a:r>
              <a:rPr lang="en-US" dirty="0" smtClean="0">
                <a:sym typeface="Wingdings" pitchFamily="2" charset="2"/>
              </a:rPr>
              <a:t>[1, 1]  0</a:t>
            </a:r>
          </a:p>
          <a:p>
            <a:r>
              <a:rPr lang="en-US" dirty="0" smtClean="0">
                <a:sym typeface="Wingdings" pitchFamily="2" charset="2"/>
              </a:rPr>
              <a:t>Initial weights are </a:t>
            </a:r>
          </a:p>
          <a:p>
            <a:pPr lvl="1"/>
            <a:r>
              <a:rPr lang="en-US" dirty="0" smtClean="0">
                <a:sym typeface="Wingdings" pitchFamily="2" charset="2"/>
              </a:rPr>
              <a:t>W</a:t>
            </a:r>
            <a:r>
              <a:rPr lang="en-US" baseline="-25000" dirty="0" smtClean="0">
                <a:sym typeface="Wingdings" pitchFamily="2" charset="2"/>
              </a:rPr>
              <a:t>H1</a:t>
            </a:r>
            <a:r>
              <a:rPr lang="en-US" dirty="0" smtClean="0">
                <a:sym typeface="Wingdings" pitchFamily="2" charset="2"/>
              </a:rPr>
              <a:t> = -7, W</a:t>
            </a:r>
            <a:r>
              <a:rPr lang="en-US" baseline="-25000" dirty="0" smtClean="0">
                <a:sym typeface="Wingdings" pitchFamily="2" charset="2"/>
              </a:rPr>
              <a:t>H2</a:t>
            </a:r>
            <a:r>
              <a:rPr lang="en-US" dirty="0" smtClean="0">
                <a:sym typeface="Wingdings" pitchFamily="2" charset="2"/>
              </a:rPr>
              <a:t> = -7</a:t>
            </a:r>
          </a:p>
          <a:p>
            <a:pPr lvl="1"/>
            <a:r>
              <a:rPr lang="en-US" dirty="0" smtClean="0">
                <a:sym typeface="Wingdings" pitchFamily="2" charset="2"/>
              </a:rPr>
              <a:t>W</a:t>
            </a:r>
            <a:r>
              <a:rPr lang="en-US" baseline="-25000" dirty="0" smtClean="0">
                <a:sym typeface="Wingdings" pitchFamily="2" charset="2"/>
              </a:rPr>
              <a:t>HB</a:t>
            </a:r>
            <a:r>
              <a:rPr lang="en-US" dirty="0" smtClean="0">
                <a:sym typeface="Wingdings" pitchFamily="2" charset="2"/>
              </a:rPr>
              <a:t> = 2.6, W</a:t>
            </a:r>
            <a:r>
              <a:rPr lang="en-US" baseline="-25000" dirty="0" smtClean="0">
                <a:sym typeface="Wingdings" pitchFamily="2" charset="2"/>
              </a:rPr>
              <a:t>OB</a:t>
            </a:r>
            <a:r>
              <a:rPr lang="en-US" dirty="0" smtClean="0">
                <a:sym typeface="Wingdings" pitchFamily="2" charset="2"/>
              </a:rPr>
              <a:t> = 7</a:t>
            </a:r>
          </a:p>
          <a:p>
            <a:pPr lvl="1"/>
            <a:r>
              <a:rPr lang="en-US" dirty="0" smtClean="0">
                <a:sym typeface="Wingdings" pitchFamily="2" charset="2"/>
              </a:rPr>
              <a:t>W</a:t>
            </a:r>
            <a:r>
              <a:rPr lang="en-US" baseline="-25000" dirty="0" smtClean="0">
                <a:sym typeface="Wingdings" pitchFamily="2" charset="2"/>
              </a:rPr>
              <a:t>O1</a:t>
            </a:r>
            <a:r>
              <a:rPr lang="en-US" dirty="0" smtClean="0">
                <a:sym typeface="Wingdings" pitchFamily="2" charset="2"/>
              </a:rPr>
              <a:t> = -5, W</a:t>
            </a:r>
            <a:r>
              <a:rPr lang="en-US" baseline="-25000" dirty="0" smtClean="0">
                <a:sym typeface="Wingdings" pitchFamily="2" charset="2"/>
              </a:rPr>
              <a:t>O2</a:t>
            </a:r>
            <a:r>
              <a:rPr lang="en-US" dirty="0" smtClean="0">
                <a:sym typeface="Wingdings" pitchFamily="2" charset="2"/>
              </a:rPr>
              <a:t> = -4, </a:t>
            </a:r>
          </a:p>
          <a:p>
            <a:pPr lvl="1"/>
            <a:r>
              <a:rPr lang="en-US" dirty="0" smtClean="0">
                <a:sym typeface="Wingdings" pitchFamily="2" charset="2"/>
              </a:rPr>
              <a:t>W</a:t>
            </a:r>
            <a:r>
              <a:rPr lang="en-US" baseline="-25000" dirty="0" smtClean="0">
                <a:sym typeface="Wingdings" pitchFamily="2" charset="2"/>
              </a:rPr>
              <a:t>HO</a:t>
            </a:r>
            <a:r>
              <a:rPr lang="en-US" dirty="0" smtClean="0">
                <a:sym typeface="Wingdings" pitchFamily="2" charset="2"/>
              </a:rPr>
              <a:t> = -11</a:t>
            </a:r>
          </a:p>
          <a:p>
            <a:r>
              <a:rPr lang="en-US" dirty="0" smtClean="0">
                <a:sym typeface="Wingdings" pitchFamily="2" charset="2"/>
              </a:rPr>
              <a:t>The network converges in 1400 epochs</a:t>
            </a:r>
            <a:endParaRPr lang="en-US" dirty="0"/>
          </a:p>
        </p:txBody>
      </p:sp>
      <p:pic>
        <p:nvPicPr>
          <p:cNvPr id="5" name="Picture 4"/>
          <p:cNvPicPr>
            <a:picLocks noChangeAspect="1" noChangeArrowheads="1"/>
          </p:cNvPicPr>
          <p:nvPr/>
        </p:nvPicPr>
        <p:blipFill>
          <a:blip r:embed="rId2"/>
          <a:srcRect l="4762"/>
          <a:stretch>
            <a:fillRect/>
          </a:stretch>
        </p:blipFill>
        <p:spPr bwMode="auto">
          <a:xfrm>
            <a:off x="4724400" y="2362200"/>
            <a:ext cx="4419600" cy="1805940"/>
          </a:xfrm>
          <a:prstGeom prst="rect">
            <a:avLst/>
          </a:prstGeom>
          <a:noFill/>
          <a:ln w="9525">
            <a:noFill/>
            <a:miter lim="800000"/>
            <a:headEnd/>
            <a:tailEnd/>
          </a:ln>
        </p:spPr>
      </p:pic>
      <p:sp>
        <p:nvSpPr>
          <p:cNvPr id="6" name="TextBox 5"/>
          <p:cNvSpPr txBox="1"/>
          <p:nvPr/>
        </p:nvSpPr>
        <p:spPr>
          <a:xfrm>
            <a:off x="4664886" y="4395787"/>
            <a:ext cx="4479114" cy="2462213"/>
          </a:xfrm>
          <a:prstGeom prst="rect">
            <a:avLst/>
          </a:prstGeom>
          <a:noFill/>
        </p:spPr>
        <p:txBody>
          <a:bodyPr wrap="square" rtlCol="0">
            <a:spAutoFit/>
          </a:bodyPr>
          <a:lstStyle/>
          <a:p>
            <a:r>
              <a:rPr lang="en-US" sz="2200" dirty="0" smtClean="0">
                <a:latin typeface="Times New Roman" pitchFamily="18" charset="0"/>
                <a:cs typeface="Times New Roman" pitchFamily="18" charset="0"/>
              </a:rPr>
              <a:t>Notice that the input nodes go to both the hidden layer and the output node adding two extra edge weights and both layers have a bias</a:t>
            </a:r>
          </a:p>
          <a:p>
            <a:endParaRPr lang="en-US" sz="2200" dirty="0" smtClean="0">
              <a:latin typeface="Times New Roman" pitchFamily="18" charset="0"/>
              <a:cs typeface="Times New Roman" pitchFamily="18" charset="0"/>
            </a:endParaRPr>
          </a:p>
          <a:p>
            <a:r>
              <a:rPr lang="en-US" sz="2200" dirty="0" smtClean="0">
                <a:latin typeface="Times New Roman" pitchFamily="18" charset="0"/>
                <a:cs typeface="Times New Roman" pitchFamily="18" charset="0"/>
              </a:rPr>
              <a:t>See pages 473-474 for some examples of how the values are fed forward</a:t>
            </a:r>
            <a:endParaRPr lang="en-US" sz="2200" dirty="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FF/BP Example:  </a:t>
            </a:r>
            <a:r>
              <a:rPr lang="en-US" dirty="0" err="1" smtClean="0"/>
              <a:t>NETtalk</a:t>
            </a:r>
            <a:endParaRPr lang="en-US" dirty="0"/>
          </a:p>
        </p:txBody>
      </p:sp>
      <p:sp>
        <p:nvSpPr>
          <p:cNvPr id="3" name="Content Placeholder 2"/>
          <p:cNvSpPr>
            <a:spLocks noGrp="1"/>
          </p:cNvSpPr>
          <p:nvPr>
            <p:ph idx="1"/>
          </p:nvPr>
        </p:nvSpPr>
        <p:spPr>
          <a:xfrm>
            <a:off x="228600" y="609600"/>
            <a:ext cx="8686800" cy="6248400"/>
          </a:xfrm>
        </p:spPr>
        <p:txBody>
          <a:bodyPr>
            <a:normAutofit fontScale="85000" lnSpcReduction="20000"/>
          </a:bodyPr>
          <a:lstStyle/>
          <a:p>
            <a:r>
              <a:rPr lang="en-US" dirty="0" smtClean="0"/>
              <a:t>English pronunciation for a given letter (phoneme) depends in part on the phonemes that surround it</a:t>
            </a:r>
          </a:p>
          <a:p>
            <a:pPr lvl="1"/>
            <a:r>
              <a:rPr lang="en-US" dirty="0" smtClean="0"/>
              <a:t>for instance, the “</a:t>
            </a:r>
            <a:r>
              <a:rPr lang="en-US" dirty="0" err="1" smtClean="0"/>
              <a:t>th</a:t>
            </a:r>
            <a:r>
              <a:rPr lang="en-US" dirty="0" smtClean="0"/>
              <a:t>” in “with” differs from “the” and “wither”</a:t>
            </a:r>
          </a:p>
          <a:p>
            <a:r>
              <a:rPr lang="en-US" dirty="0" err="1" smtClean="0"/>
              <a:t>NETtalk</a:t>
            </a:r>
            <a:r>
              <a:rPr lang="en-US" dirty="0" smtClean="0"/>
              <a:t> is a program that uses a neural network to generate what an output should sound like</a:t>
            </a:r>
          </a:p>
          <a:p>
            <a:pPr lvl="1"/>
            <a:r>
              <a:rPr lang="en-US" dirty="0" smtClean="0"/>
              <a:t>input is a window of 7 letters (each represented one of 29 phonemic sounds) – so the input is 7*29 nodes</a:t>
            </a:r>
          </a:p>
          <a:p>
            <a:pPr lvl="2"/>
            <a:r>
              <a:rPr lang="en-US" dirty="0" smtClean="0"/>
              <a:t>the desired sound is the middle of the 7 letters, for instance if the input is “– a – c a t –” then we are looking for the sound for the “c”</a:t>
            </a:r>
          </a:p>
          <a:p>
            <a:pPr lvl="3"/>
            <a:r>
              <a:rPr lang="en-US" dirty="0" smtClean="0"/>
              <a:t>“–” represent word boundaries</a:t>
            </a:r>
          </a:p>
          <a:p>
            <a:pPr lvl="1"/>
            <a:r>
              <a:rPr lang="en-US" dirty="0" smtClean="0"/>
              <a:t>there is a hidden layer of 80 nodes including 1 bias node</a:t>
            </a:r>
          </a:p>
          <a:p>
            <a:pPr lvl="1"/>
            <a:r>
              <a:rPr lang="en-US" dirty="0" smtClean="0"/>
              <a:t>the output consists of 21 phonetic sounds and 5 other values that indicate stress and syllable boundary</a:t>
            </a:r>
          </a:p>
          <a:p>
            <a:pPr lvl="1"/>
            <a:r>
              <a:rPr lang="en-US" dirty="0" smtClean="0"/>
              <a:t>the network consists of 18,629 edges/edge weights</a:t>
            </a:r>
          </a:p>
          <a:p>
            <a:r>
              <a:rPr lang="en-US" dirty="0" err="1" smtClean="0"/>
              <a:t>NETtalk</a:t>
            </a:r>
            <a:r>
              <a:rPr lang="en-US" dirty="0" smtClean="0"/>
              <a:t> was trained in 100 epochs and achieved an accuracy of about 60%</a:t>
            </a:r>
          </a:p>
          <a:p>
            <a:pPr lvl="1"/>
            <a:r>
              <a:rPr lang="en-US" dirty="0" smtClean="0"/>
              <a:t>ID3 was trained with the same data set (ID3 only performs 1 pass through the training set) and achieved similar results</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Competitive Learning</a:t>
            </a:r>
            <a:endParaRPr lang="en-US" dirty="0"/>
          </a:p>
        </p:txBody>
      </p:sp>
      <p:sp>
        <p:nvSpPr>
          <p:cNvPr id="3" name="Content Placeholder 2"/>
          <p:cNvSpPr>
            <a:spLocks noGrp="1"/>
          </p:cNvSpPr>
          <p:nvPr>
            <p:ph idx="1"/>
          </p:nvPr>
        </p:nvSpPr>
        <p:spPr>
          <a:xfrm>
            <a:off x="228600" y="685800"/>
            <a:ext cx="8610600" cy="6172200"/>
          </a:xfrm>
        </p:spPr>
        <p:txBody>
          <a:bodyPr>
            <a:normAutofit fontScale="85000" lnSpcReduction="20000"/>
          </a:bodyPr>
          <a:lstStyle/>
          <a:p>
            <a:r>
              <a:rPr lang="en-US" dirty="0" smtClean="0"/>
              <a:t>A “winner-take-all” competitive form of learning can be applied to FF networks without using the reinforcement step of </a:t>
            </a:r>
            <a:r>
              <a:rPr lang="en-US" dirty="0" err="1" smtClean="0"/>
              <a:t>backprop</a:t>
            </a:r>
            <a:endParaRPr lang="en-US" dirty="0" smtClean="0"/>
          </a:p>
          <a:p>
            <a:pPr lvl="1"/>
            <a:r>
              <a:rPr lang="en-US" dirty="0" smtClean="0"/>
              <a:t>when an example is first introduced, the output node with the highest value is selected as a “winner” </a:t>
            </a:r>
          </a:p>
          <a:p>
            <a:pPr lvl="1"/>
            <a:r>
              <a:rPr lang="en-US" dirty="0" smtClean="0"/>
              <a:t>edge weights from node </a:t>
            </a:r>
            <a:r>
              <a:rPr lang="en-US" dirty="0" err="1" smtClean="0"/>
              <a:t>i</a:t>
            </a:r>
            <a:r>
              <a:rPr lang="en-US" dirty="0" smtClean="0"/>
              <a:t> to this output node are adjusted by c*(x</a:t>
            </a:r>
            <a:r>
              <a:rPr lang="en-US" baseline="-25000" dirty="0" smtClean="0"/>
              <a:t>i</a:t>
            </a:r>
            <a:r>
              <a:rPr lang="en-US" dirty="0" smtClean="0"/>
              <a:t> – </a:t>
            </a:r>
            <a:r>
              <a:rPr lang="en-US" dirty="0" err="1" smtClean="0"/>
              <a:t>w</a:t>
            </a:r>
            <a:r>
              <a:rPr lang="en-US" baseline="-25000" dirty="0" err="1" smtClean="0"/>
              <a:t>i</a:t>
            </a:r>
            <a:r>
              <a:rPr lang="en-US" dirty="0" smtClean="0"/>
              <a:t>)</a:t>
            </a:r>
          </a:p>
          <a:p>
            <a:pPr lvl="2"/>
            <a:r>
              <a:rPr lang="en-US" dirty="0" smtClean="0"/>
              <a:t>c is our training constant</a:t>
            </a:r>
          </a:p>
          <a:p>
            <a:pPr lvl="2"/>
            <a:r>
              <a:rPr lang="en-US" dirty="0" smtClean="0"/>
              <a:t>x</a:t>
            </a:r>
            <a:r>
              <a:rPr lang="en-US" baseline="-25000" dirty="0" smtClean="0"/>
              <a:t>i</a:t>
            </a:r>
            <a:r>
              <a:rPr lang="en-US" dirty="0" smtClean="0"/>
              <a:t> is the value of input node </a:t>
            </a:r>
            <a:r>
              <a:rPr lang="en-US" dirty="0" err="1" smtClean="0"/>
              <a:t>i</a:t>
            </a:r>
            <a:endParaRPr lang="en-US" dirty="0" smtClean="0"/>
          </a:p>
          <a:p>
            <a:pPr lvl="2"/>
            <a:r>
              <a:rPr lang="en-US" dirty="0" err="1" smtClean="0"/>
              <a:t>w</a:t>
            </a:r>
            <a:r>
              <a:rPr lang="en-US" baseline="-25000" dirty="0" err="1" smtClean="0"/>
              <a:t>i</a:t>
            </a:r>
            <a:r>
              <a:rPr lang="en-US" dirty="0" smtClean="0"/>
              <a:t> is the previous edge weight from node </a:t>
            </a:r>
            <a:r>
              <a:rPr lang="en-US" dirty="0" err="1" smtClean="0"/>
              <a:t>i</a:t>
            </a:r>
            <a:r>
              <a:rPr lang="en-US" dirty="0" smtClean="0"/>
              <a:t> to this node</a:t>
            </a:r>
          </a:p>
          <a:p>
            <a:r>
              <a:rPr lang="en-US" dirty="0" smtClean="0"/>
              <a:t>We are strengthening the connection of this input pattern to this node </a:t>
            </a:r>
          </a:p>
          <a:p>
            <a:r>
              <a:rPr lang="en-US" dirty="0" smtClean="0"/>
              <a:t>If input patterns differ sufficiently, different output nodes will be strengthened for different types of inputs</a:t>
            </a:r>
          </a:p>
          <a:p>
            <a:pPr lvl="1"/>
            <a:r>
              <a:rPr lang="en-US" dirty="0" smtClean="0"/>
              <a:t>the common application for this learning algorithm is to build self-organizing networks (or maps), often called </a:t>
            </a:r>
            <a:r>
              <a:rPr lang="en-US" dirty="0" err="1" smtClean="0"/>
              <a:t>Kohonen</a:t>
            </a:r>
            <a:r>
              <a:rPr lang="en-US" dirty="0" smtClean="0"/>
              <a:t> networks</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143000"/>
          </a:xfrm>
        </p:spPr>
        <p:txBody>
          <a:bodyPr/>
          <a:lstStyle/>
          <a:p>
            <a:r>
              <a:rPr lang="en-US" dirty="0" smtClean="0"/>
              <a:t>Example:  Clustering</a:t>
            </a:r>
            <a:endParaRPr lang="en-US" dirty="0"/>
          </a:p>
        </p:txBody>
      </p:sp>
      <p:sp>
        <p:nvSpPr>
          <p:cNvPr id="3" name="Content Placeholder 2"/>
          <p:cNvSpPr>
            <a:spLocks noGrp="1"/>
          </p:cNvSpPr>
          <p:nvPr>
            <p:ph idx="1"/>
          </p:nvPr>
        </p:nvSpPr>
        <p:spPr>
          <a:xfrm>
            <a:off x="3810000" y="685800"/>
            <a:ext cx="5105400" cy="5943600"/>
          </a:xfrm>
        </p:spPr>
        <p:txBody>
          <a:bodyPr>
            <a:normAutofit fontScale="92500" lnSpcReduction="20000"/>
          </a:bodyPr>
          <a:lstStyle/>
          <a:p>
            <a:r>
              <a:rPr lang="en-US" dirty="0" smtClean="0"/>
              <a:t>Using the data from our previous clustering example</a:t>
            </a:r>
          </a:p>
          <a:p>
            <a:pPr lvl="1"/>
            <a:r>
              <a:rPr lang="en-US" dirty="0" smtClean="0"/>
              <a:t>the </a:t>
            </a:r>
            <a:r>
              <a:rPr lang="en-US" dirty="0" err="1" smtClean="0"/>
              <a:t>Kohonen</a:t>
            </a:r>
            <a:r>
              <a:rPr lang="en-US" dirty="0" smtClean="0"/>
              <a:t> network to the left learns to classify the data clusters as prototype 1 (node A) and prototype 2 (node B)</a:t>
            </a:r>
          </a:p>
          <a:p>
            <a:pPr lvl="1"/>
            <a:r>
              <a:rPr lang="en-US" dirty="0" smtClean="0"/>
              <a:t>over time, the network organizes itself so that one node represents one cluster and the other node represents the other cluster</a:t>
            </a:r>
          </a:p>
          <a:p>
            <a:r>
              <a:rPr lang="en-US" dirty="0" smtClean="0"/>
              <a:t>Like the clustering algorithm mentioned in chapter 10, this is an example of unsupervised learning</a:t>
            </a:r>
            <a:endParaRPr lang="en-US" dirty="0"/>
          </a:p>
        </p:txBody>
      </p:sp>
      <p:pic>
        <p:nvPicPr>
          <p:cNvPr id="4" name="Picture 4"/>
          <p:cNvPicPr>
            <a:picLocks noChangeAspect="1" noChangeArrowheads="1"/>
          </p:cNvPicPr>
          <p:nvPr/>
        </p:nvPicPr>
        <p:blipFill>
          <a:blip r:embed="rId2"/>
          <a:srcRect/>
          <a:stretch>
            <a:fillRect/>
          </a:stretch>
        </p:blipFill>
        <p:spPr bwMode="auto">
          <a:xfrm>
            <a:off x="0" y="3040161"/>
            <a:ext cx="3810000" cy="3817839"/>
          </a:xfrm>
          <a:prstGeom prst="rect">
            <a:avLst/>
          </a:prstGeom>
          <a:noFill/>
          <a:ln w="9525">
            <a:noFill/>
            <a:miter lim="800000"/>
            <a:headEnd/>
            <a:tailEnd/>
          </a:ln>
        </p:spPr>
      </p:pic>
      <p:pic>
        <p:nvPicPr>
          <p:cNvPr id="5" name="Picture 4"/>
          <p:cNvPicPr>
            <a:picLocks noChangeAspect="1" noChangeArrowheads="1"/>
          </p:cNvPicPr>
          <p:nvPr/>
        </p:nvPicPr>
        <p:blipFill>
          <a:blip r:embed="rId3"/>
          <a:srcRect l="6780" r="10169"/>
          <a:stretch>
            <a:fillRect/>
          </a:stretch>
        </p:blipFill>
        <p:spPr bwMode="auto">
          <a:xfrm>
            <a:off x="-1" y="1219200"/>
            <a:ext cx="4114801" cy="1778559"/>
          </a:xfrm>
          <a:prstGeom prst="rect">
            <a:avLst/>
          </a:prstGeom>
          <a:noFill/>
          <a:ln w="9525">
            <a:noFill/>
            <a:miter lim="800000"/>
            <a:headEnd/>
            <a:tailEnd/>
          </a:ln>
        </p:spPr>
      </p:pic>
      <p:sp>
        <p:nvSpPr>
          <p:cNvPr id="6" name="TextBox 5"/>
          <p:cNvSpPr txBox="1"/>
          <p:nvPr/>
        </p:nvSpPr>
        <p:spPr>
          <a:xfrm>
            <a:off x="3962400" y="6096000"/>
            <a:ext cx="4984057" cy="707886"/>
          </a:xfrm>
          <a:prstGeom prst="rect">
            <a:avLst/>
          </a:prstGeom>
          <a:noFill/>
        </p:spPr>
        <p:txBody>
          <a:bodyPr wrap="none" rtlCol="0">
            <a:spAutoFit/>
          </a:bodyPr>
          <a:lstStyle/>
          <a:p>
            <a:r>
              <a:rPr lang="en-US" sz="2000" dirty="0" smtClean="0">
                <a:latin typeface="Times New Roman" pitchFamily="18" charset="0"/>
                <a:cs typeface="Times New Roman" pitchFamily="18" charset="0"/>
              </a:rPr>
              <a:t>See page 477-478 for example iterations of the</a:t>
            </a:r>
          </a:p>
          <a:p>
            <a:r>
              <a:rPr lang="en-US" sz="2000" dirty="0" smtClean="0">
                <a:latin typeface="Times New Roman" pitchFamily="18" charset="0"/>
                <a:cs typeface="Times New Roman" pitchFamily="18" charset="0"/>
              </a:rPr>
              <a:t>training of this network</a:t>
            </a:r>
            <a:endParaRPr lang="en-US" sz="20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Inspiration from the Brain</a:t>
            </a:r>
            <a:endParaRPr lang="en-US" dirty="0"/>
          </a:p>
        </p:txBody>
      </p:sp>
      <p:sp>
        <p:nvSpPr>
          <p:cNvPr id="3" name="Content Placeholder 2"/>
          <p:cNvSpPr>
            <a:spLocks noGrp="1"/>
          </p:cNvSpPr>
          <p:nvPr>
            <p:ph sz="half" idx="1"/>
          </p:nvPr>
        </p:nvSpPr>
        <p:spPr>
          <a:xfrm>
            <a:off x="228600" y="609601"/>
            <a:ext cx="8686800" cy="3352800"/>
          </a:xfrm>
        </p:spPr>
        <p:txBody>
          <a:bodyPr>
            <a:normAutofit lnSpcReduction="10000"/>
          </a:bodyPr>
          <a:lstStyle/>
          <a:p>
            <a:r>
              <a:rPr lang="en-US" dirty="0" smtClean="0"/>
              <a:t>NNs are </a:t>
            </a:r>
            <a:r>
              <a:rPr lang="en-US" i="1" dirty="0" smtClean="0"/>
              <a:t>inspired </a:t>
            </a:r>
            <a:r>
              <a:rPr lang="en-US" dirty="0" smtClean="0"/>
              <a:t>by the structure of neurons in the brain</a:t>
            </a:r>
          </a:p>
          <a:p>
            <a:pPr lvl="1"/>
            <a:r>
              <a:rPr lang="en-US" dirty="0" smtClean="0"/>
              <a:t>neurons connect to other neurons by synapses</a:t>
            </a:r>
          </a:p>
          <a:p>
            <a:pPr lvl="1"/>
            <a:r>
              <a:rPr lang="en-US" dirty="0" smtClean="0"/>
              <a:t>neurons will “fire” which sends electrochemical activity to neighboring neurons across synapses</a:t>
            </a:r>
          </a:p>
          <a:p>
            <a:pPr lvl="2"/>
            <a:r>
              <a:rPr lang="en-US" dirty="0" smtClean="0"/>
              <a:t>if the neuron excites another neuron, then the excited neuron has a greater chance to fire – such a connection (or link) is known as an excitation link</a:t>
            </a:r>
          </a:p>
          <a:p>
            <a:pPr lvl="2"/>
            <a:r>
              <a:rPr lang="en-US" dirty="0" smtClean="0"/>
              <a:t>if the neuron inhibits another neuron, then the inhibited neuron has less of a chance to fire – this is an inhibition link</a:t>
            </a:r>
          </a:p>
        </p:txBody>
      </p:sp>
      <p:pic>
        <p:nvPicPr>
          <p:cNvPr id="1027" name="Picture 3"/>
          <p:cNvPicPr>
            <a:picLocks noChangeAspect="1" noChangeArrowheads="1"/>
          </p:cNvPicPr>
          <p:nvPr/>
        </p:nvPicPr>
        <p:blipFill>
          <a:blip r:embed="rId2"/>
          <a:srcRect/>
          <a:stretch>
            <a:fillRect/>
          </a:stretch>
        </p:blipFill>
        <p:spPr bwMode="auto">
          <a:xfrm>
            <a:off x="5181600" y="3845390"/>
            <a:ext cx="3900572" cy="2758145"/>
          </a:xfrm>
          <a:prstGeom prst="rect">
            <a:avLst/>
          </a:prstGeom>
          <a:noFill/>
          <a:ln w="9525">
            <a:noFill/>
            <a:miter lim="800000"/>
            <a:headEnd/>
            <a:tailEnd/>
          </a:ln>
          <a:effectLst/>
        </p:spPr>
      </p:pic>
      <p:pic>
        <p:nvPicPr>
          <p:cNvPr id="2050" name="Picture 2"/>
          <p:cNvPicPr>
            <a:picLocks noChangeAspect="1" noChangeArrowheads="1"/>
          </p:cNvPicPr>
          <p:nvPr/>
        </p:nvPicPr>
        <p:blipFill>
          <a:blip r:embed="rId3"/>
          <a:srcRect/>
          <a:stretch>
            <a:fillRect/>
          </a:stretch>
        </p:blipFill>
        <p:spPr bwMode="auto">
          <a:xfrm>
            <a:off x="236778" y="4099404"/>
            <a:ext cx="4868622" cy="250142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Support Vector Machines</a:t>
            </a:r>
            <a:endParaRPr lang="en-US" dirty="0"/>
          </a:p>
        </p:txBody>
      </p:sp>
      <p:sp>
        <p:nvSpPr>
          <p:cNvPr id="3" name="Content Placeholder 2"/>
          <p:cNvSpPr>
            <a:spLocks noGrp="1"/>
          </p:cNvSpPr>
          <p:nvPr>
            <p:ph idx="1"/>
          </p:nvPr>
        </p:nvSpPr>
        <p:spPr>
          <a:xfrm>
            <a:off x="228600" y="914400"/>
            <a:ext cx="8686800" cy="5943600"/>
          </a:xfrm>
        </p:spPr>
        <p:txBody>
          <a:bodyPr>
            <a:normAutofit fontScale="92500" lnSpcReduction="20000"/>
          </a:bodyPr>
          <a:lstStyle/>
          <a:p>
            <a:r>
              <a:rPr lang="en-US" dirty="0" smtClean="0"/>
              <a:t>SVMs are not actually neural networks but they act similar to </a:t>
            </a:r>
            <a:r>
              <a:rPr lang="en-US" dirty="0" err="1" smtClean="0"/>
              <a:t>perceptrons</a:t>
            </a:r>
            <a:r>
              <a:rPr lang="en-US" dirty="0" smtClean="0"/>
              <a:t> so we briefly cover them here</a:t>
            </a:r>
          </a:p>
          <a:p>
            <a:r>
              <a:rPr lang="en-US" dirty="0" smtClean="0"/>
              <a:t>An SVM uses a set of data points to learn a separation point between data in a class versus not in the class</a:t>
            </a:r>
          </a:p>
          <a:p>
            <a:pPr lvl="1"/>
            <a:r>
              <a:rPr lang="en-US" dirty="0" smtClean="0"/>
              <a:t>the </a:t>
            </a:r>
            <a:r>
              <a:rPr lang="en-US" dirty="0"/>
              <a:t>SVM typically uses linear regression analysis by comparing the data points </a:t>
            </a:r>
            <a:r>
              <a:rPr lang="en-US" dirty="0" smtClean="0"/>
              <a:t>in versus not in the class</a:t>
            </a:r>
            <a:endParaRPr lang="en-US" dirty="0"/>
          </a:p>
          <a:p>
            <a:r>
              <a:rPr lang="en-US" dirty="0" smtClean="0"/>
              <a:t>This separation point is an n-dimensional hyperplane where each data point has n values – we refer to the SVM as a linear classifier</a:t>
            </a:r>
          </a:p>
          <a:p>
            <a:pPr lvl="1"/>
            <a:r>
              <a:rPr lang="en-US" dirty="0" smtClean="0"/>
              <a:t>this is the same as a perceptron</a:t>
            </a:r>
          </a:p>
          <a:p>
            <a:r>
              <a:rPr lang="en-US" dirty="0" smtClean="0"/>
              <a:t>Recall that what doomed the perceptron was the discovery that most problems are not linearly separable</a:t>
            </a:r>
          </a:p>
        </p:txBody>
      </p:sp>
    </p:spTree>
    <p:extLst>
      <p:ext uri="{BB962C8B-B14F-4D97-AF65-F5344CB8AC3E}">
        <p14:creationId xmlns:p14="http://schemas.microsoft.com/office/powerpoint/2010/main" val="25639261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Why SVMs?</a:t>
            </a:r>
            <a:endParaRPr lang="en-US" dirty="0"/>
          </a:p>
        </p:txBody>
      </p:sp>
      <p:sp>
        <p:nvSpPr>
          <p:cNvPr id="3" name="Content Placeholder 2"/>
          <p:cNvSpPr>
            <a:spLocks noGrp="1"/>
          </p:cNvSpPr>
          <p:nvPr>
            <p:ph idx="1"/>
          </p:nvPr>
        </p:nvSpPr>
        <p:spPr>
          <a:xfrm>
            <a:off x="0" y="609600"/>
            <a:ext cx="9144000" cy="6248400"/>
          </a:xfrm>
        </p:spPr>
        <p:txBody>
          <a:bodyPr>
            <a:normAutofit fontScale="92500" lnSpcReduction="10000"/>
          </a:bodyPr>
          <a:lstStyle/>
          <a:p>
            <a:r>
              <a:rPr lang="en-US" dirty="0" smtClean="0"/>
              <a:t>Given that an SVM does the same thing as a perceptron (in a different way), why would SVMs be of any interest?</a:t>
            </a:r>
          </a:p>
          <a:p>
            <a:r>
              <a:rPr lang="en-US" dirty="0" smtClean="0"/>
              <a:t>Two reasons</a:t>
            </a:r>
          </a:p>
          <a:p>
            <a:pPr lvl="1"/>
            <a:r>
              <a:rPr lang="en-US" dirty="0" smtClean="0"/>
              <a:t>first, the SVM does not guarantee that the hyperplane completely subdivides the data into “ins” versus “outs”, instead it attempts to create a hyperplane which gives the best probability of being correct – this is known as a soft margin</a:t>
            </a:r>
          </a:p>
          <a:p>
            <a:pPr lvl="1"/>
            <a:r>
              <a:rPr lang="en-US" dirty="0" smtClean="0"/>
              <a:t>second, while a hyperplane in n dimensions may not be possible, a hyperplane of fewer dimensions is, the SVM uses various transformation algorithms to reduce the dimensionality of the problem into one where a hyperplane can be fitted – this is known as a kernel trick</a:t>
            </a:r>
          </a:p>
          <a:p>
            <a:pPr lvl="2"/>
            <a:r>
              <a:rPr lang="en-US" dirty="0" smtClean="0"/>
              <a:t>the most common kernel functions are polynomial functions, Gaussian distribution-based (radial basis) functions and hyperbolic tangent functions</a:t>
            </a:r>
          </a:p>
        </p:txBody>
      </p:sp>
    </p:spTree>
    <p:extLst>
      <p:ext uri="{BB962C8B-B14F-4D97-AF65-F5344CB8AC3E}">
        <p14:creationId xmlns:p14="http://schemas.microsoft.com/office/powerpoint/2010/main" val="24954264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229600" cy="1143000"/>
          </a:xfrm>
        </p:spPr>
        <p:txBody>
          <a:bodyPr/>
          <a:lstStyle/>
          <a:p>
            <a:r>
              <a:rPr lang="en-US" dirty="0" smtClean="0"/>
              <a:t>Example</a:t>
            </a:r>
            <a:endParaRPr lang="en-US" dirty="0"/>
          </a:p>
        </p:txBody>
      </p:sp>
      <p:sp>
        <p:nvSpPr>
          <p:cNvPr id="3" name="Content Placeholder 2"/>
          <p:cNvSpPr>
            <a:spLocks noGrp="1"/>
          </p:cNvSpPr>
          <p:nvPr>
            <p:ph idx="1"/>
          </p:nvPr>
        </p:nvSpPr>
        <p:spPr>
          <a:xfrm>
            <a:off x="19050" y="762000"/>
            <a:ext cx="8896350" cy="3033711"/>
          </a:xfrm>
        </p:spPr>
        <p:txBody>
          <a:bodyPr>
            <a:normAutofit/>
          </a:bodyPr>
          <a:lstStyle/>
          <a:p>
            <a:r>
              <a:rPr lang="en-US" dirty="0" smtClean="0"/>
              <a:t>Here we see the result of applying 4 different kernels to a collection of data</a:t>
            </a:r>
          </a:p>
          <a:p>
            <a:pPr lvl="1"/>
            <a:r>
              <a:rPr lang="en-US" dirty="0" smtClean="0"/>
              <a:t>Notice the linear kernel only creates hyperplanes while the polynomial kernel creates curves and the RBF (radial basis function) kernel creates a more complex geometric shape</a:t>
            </a:r>
            <a:endParaRPr 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95712"/>
            <a:ext cx="2638425" cy="2257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14625" y="3800475"/>
            <a:ext cx="3762375" cy="2190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62725" y="3819525"/>
            <a:ext cx="2581275" cy="2190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401734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Variations of SVMs</a:t>
            </a:r>
            <a:endParaRPr lang="en-US" dirty="0"/>
          </a:p>
        </p:txBody>
      </p:sp>
      <p:sp>
        <p:nvSpPr>
          <p:cNvPr id="3" name="Content Placeholder 2"/>
          <p:cNvSpPr>
            <a:spLocks noGrp="1"/>
          </p:cNvSpPr>
          <p:nvPr>
            <p:ph idx="1"/>
          </p:nvPr>
        </p:nvSpPr>
        <p:spPr>
          <a:xfrm>
            <a:off x="152400" y="609600"/>
            <a:ext cx="8686800" cy="6248400"/>
          </a:xfrm>
        </p:spPr>
        <p:txBody>
          <a:bodyPr>
            <a:normAutofit fontScale="85000" lnSpcReduction="20000"/>
          </a:bodyPr>
          <a:lstStyle/>
          <a:p>
            <a:r>
              <a:rPr lang="en-US" dirty="0" smtClean="0"/>
              <a:t>The SVM doesn’t have to be limited to “ins” versus “outs” but instead is often used to classify between one of two classes</a:t>
            </a:r>
          </a:p>
          <a:p>
            <a:pPr lvl="1"/>
            <a:r>
              <a:rPr lang="en-US" dirty="0" smtClean="0"/>
              <a:t>this doesn’t need anything special in that we might consider the data in class 1 to be the “ins” and the data in class 2 to be the “outs”</a:t>
            </a:r>
          </a:p>
          <a:p>
            <a:r>
              <a:rPr lang="en-US" dirty="0" smtClean="0"/>
              <a:t>Multiclass SVMs are really just a collection of SVMs, one per class being learned</a:t>
            </a:r>
          </a:p>
          <a:p>
            <a:pPr lvl="1"/>
            <a:r>
              <a:rPr lang="en-US" dirty="0" smtClean="0"/>
              <a:t>that is, each SVM is a binary classifier (a datum is in that class or it is not)</a:t>
            </a:r>
          </a:p>
          <a:p>
            <a:pPr lvl="1"/>
            <a:r>
              <a:rPr lang="en-US" dirty="0" smtClean="0"/>
              <a:t>the collection of SVMs then should lead to any datum being classified by exactly one in the collection</a:t>
            </a:r>
          </a:p>
          <a:p>
            <a:r>
              <a:rPr lang="en-US" dirty="0" err="1" smtClean="0"/>
              <a:t>Transductive</a:t>
            </a:r>
            <a:r>
              <a:rPr lang="en-US" dirty="0" smtClean="0"/>
              <a:t> SVMs use semi-supervised learning</a:t>
            </a:r>
          </a:p>
          <a:p>
            <a:pPr lvl="1"/>
            <a:r>
              <a:rPr lang="en-US" dirty="0" smtClean="0"/>
              <a:t>only some of the data in the training set is correctly classified, the rest is unclassified</a:t>
            </a:r>
          </a:p>
          <a:p>
            <a:pPr lvl="1"/>
            <a:r>
              <a:rPr lang="en-US" dirty="0" smtClean="0"/>
              <a:t>these types of SVMs are often used in natural language understanding situations where we don’t have the ability to clearly annotate every training sentence</a:t>
            </a:r>
            <a:endParaRPr lang="en-US" dirty="0"/>
          </a:p>
        </p:txBody>
      </p:sp>
    </p:spTree>
    <p:extLst>
      <p:ext uri="{BB962C8B-B14F-4D97-AF65-F5344CB8AC3E}">
        <p14:creationId xmlns:p14="http://schemas.microsoft.com/office/powerpoint/2010/main" val="13980390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SVM Applications</a:t>
            </a:r>
            <a:endParaRPr lang="en-US" dirty="0"/>
          </a:p>
        </p:txBody>
      </p:sp>
      <p:sp>
        <p:nvSpPr>
          <p:cNvPr id="3" name="Content Placeholder 2"/>
          <p:cNvSpPr>
            <a:spLocks noGrp="1"/>
          </p:cNvSpPr>
          <p:nvPr>
            <p:ph idx="1"/>
          </p:nvPr>
        </p:nvSpPr>
        <p:spPr>
          <a:xfrm>
            <a:off x="457200" y="914400"/>
            <a:ext cx="8229600" cy="5943600"/>
          </a:xfrm>
        </p:spPr>
        <p:txBody>
          <a:bodyPr>
            <a:normAutofit fontScale="92500" lnSpcReduction="20000"/>
          </a:bodyPr>
          <a:lstStyle/>
          <a:p>
            <a:r>
              <a:rPr lang="en-US" dirty="0" smtClean="0"/>
              <a:t>There are a number of different reasons to use SVMs but to date, their biggest AI uses have been</a:t>
            </a:r>
          </a:p>
          <a:p>
            <a:pPr lvl="1"/>
            <a:r>
              <a:rPr lang="en-US" dirty="0" smtClean="0"/>
              <a:t>Text mining – for instance, classifying the grammatical role of a word in a sentence (verb, noun, adverb, </a:t>
            </a:r>
            <a:r>
              <a:rPr lang="en-US" dirty="0" err="1" smtClean="0"/>
              <a:t>etc</a:t>
            </a:r>
            <a:r>
              <a:rPr lang="en-US" dirty="0" smtClean="0"/>
              <a:t>)</a:t>
            </a:r>
          </a:p>
          <a:p>
            <a:pPr lvl="1"/>
            <a:r>
              <a:rPr lang="en-US" dirty="0" smtClean="0"/>
              <a:t>Image classification</a:t>
            </a:r>
          </a:p>
          <a:p>
            <a:pPr lvl="1"/>
            <a:r>
              <a:rPr lang="en-US" dirty="0" smtClean="0"/>
              <a:t>Hand-written character classification</a:t>
            </a:r>
          </a:p>
          <a:p>
            <a:pPr lvl="1"/>
            <a:r>
              <a:rPr lang="en-US" dirty="0" smtClean="0"/>
              <a:t>Classification of proteins in medical science</a:t>
            </a:r>
          </a:p>
          <a:p>
            <a:pPr lvl="1"/>
            <a:r>
              <a:rPr lang="en-US" dirty="0" smtClean="0"/>
              <a:t>Disease classification (e.g., cancer diagnosis)</a:t>
            </a:r>
          </a:p>
          <a:p>
            <a:pPr lvl="1"/>
            <a:r>
              <a:rPr lang="en-US" dirty="0" smtClean="0"/>
              <a:t>Financial forecasting and decision trees</a:t>
            </a:r>
          </a:p>
          <a:p>
            <a:pPr lvl="1"/>
            <a:r>
              <a:rPr lang="en-US" dirty="0" smtClean="0"/>
              <a:t>Speaker recognition (i.e., identifying a speaker, not the words)</a:t>
            </a:r>
          </a:p>
          <a:p>
            <a:pPr lvl="1"/>
            <a:r>
              <a:rPr lang="en-US" dirty="0" smtClean="0"/>
              <a:t>Prediction of traffic patterns</a:t>
            </a:r>
          </a:p>
          <a:p>
            <a:pPr lvl="1"/>
            <a:r>
              <a:rPr lang="en-US" dirty="0" smtClean="0"/>
              <a:t>Computer system intrusion detection</a:t>
            </a:r>
          </a:p>
          <a:p>
            <a:pPr lvl="1"/>
            <a:r>
              <a:rPr lang="en-US" dirty="0" smtClean="0"/>
              <a:t>Environment sciences data analysis</a:t>
            </a:r>
          </a:p>
          <a:p>
            <a:pPr lvl="1"/>
            <a:r>
              <a:rPr lang="en-US" dirty="0" smtClean="0"/>
              <a:t>Optimization problems</a:t>
            </a:r>
            <a:endParaRPr lang="en-US" dirty="0"/>
          </a:p>
        </p:txBody>
      </p:sp>
    </p:spTree>
    <p:extLst>
      <p:ext uri="{BB962C8B-B14F-4D97-AF65-F5344CB8AC3E}">
        <p14:creationId xmlns:p14="http://schemas.microsoft.com/office/powerpoint/2010/main" val="36969949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Coincidence Learning</a:t>
            </a:r>
            <a:endParaRPr lang="en-US" dirty="0"/>
          </a:p>
        </p:txBody>
      </p:sp>
      <p:sp>
        <p:nvSpPr>
          <p:cNvPr id="3" name="Content Placeholder 2"/>
          <p:cNvSpPr>
            <a:spLocks noGrp="1"/>
          </p:cNvSpPr>
          <p:nvPr>
            <p:ph sz="half" idx="1"/>
          </p:nvPr>
        </p:nvSpPr>
        <p:spPr>
          <a:xfrm>
            <a:off x="228600" y="762000"/>
            <a:ext cx="8686800" cy="6096000"/>
          </a:xfrm>
        </p:spPr>
        <p:txBody>
          <a:bodyPr>
            <a:normAutofit/>
          </a:bodyPr>
          <a:lstStyle/>
          <a:p>
            <a:r>
              <a:rPr lang="en-US" dirty="0" smtClean="0"/>
              <a:t>This is a condition-response form of learning</a:t>
            </a:r>
          </a:p>
          <a:p>
            <a:r>
              <a:rPr lang="en-US" dirty="0" smtClean="0"/>
              <a:t>In this type of learning, there are two sets of inputs</a:t>
            </a:r>
          </a:p>
          <a:p>
            <a:pPr lvl="1"/>
            <a:r>
              <a:rPr lang="en-US" dirty="0" smtClean="0"/>
              <a:t>the first set is a condition that should elicit the desired response</a:t>
            </a:r>
          </a:p>
          <a:p>
            <a:pPr lvl="1"/>
            <a:r>
              <a:rPr lang="en-US" dirty="0" smtClean="0"/>
              <a:t>the second set of inputs is a second condition that needs to learn the same response as the first set of inputs</a:t>
            </a:r>
          </a:p>
          <a:p>
            <a:r>
              <a:rPr lang="en-US" dirty="0" smtClean="0"/>
              <a:t>The author, by way of an example, uses the </a:t>
            </a:r>
            <a:r>
              <a:rPr lang="en-US" dirty="0" err="1" smtClean="0"/>
              <a:t>Pavlovian</a:t>
            </a:r>
            <a:r>
              <a:rPr lang="en-US" dirty="0" smtClean="0"/>
              <a:t> example of training a dog to salivated at the sound of a bell no matter if there is food present or not</a:t>
            </a:r>
          </a:p>
          <a:p>
            <a:pPr lvl="1"/>
            <a:r>
              <a:rPr lang="en-US" dirty="0" smtClean="0"/>
              <a:t>initially, the dog salivates when food is present</a:t>
            </a:r>
          </a:p>
          <a:p>
            <a:pPr lvl="1"/>
            <a:r>
              <a:rPr lang="en-US" dirty="0" smtClean="0"/>
              <a:t>a bell is chimed whenever food is presented so that the dog becomes conditioned to salivate whenever the bell chimes</a:t>
            </a:r>
          </a:p>
          <a:p>
            <a:pPr lvl="1"/>
            <a:r>
              <a:rPr lang="en-US" dirty="0" smtClean="0"/>
              <a:t>once conditioned, the dog salivates at the sound of the bell whether food is present or not</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28600"/>
            <a:ext cx="8229600" cy="1143000"/>
          </a:xfrm>
        </p:spPr>
        <p:txBody>
          <a:bodyPr/>
          <a:lstStyle/>
          <a:p>
            <a:r>
              <a:rPr lang="en-US" dirty="0" err="1" smtClean="0"/>
              <a:t>Hebbian</a:t>
            </a:r>
            <a:r>
              <a:rPr lang="en-US" dirty="0" smtClean="0"/>
              <a:t> Network</a:t>
            </a:r>
            <a:endParaRPr lang="en-US" dirty="0"/>
          </a:p>
        </p:txBody>
      </p:sp>
      <p:sp>
        <p:nvSpPr>
          <p:cNvPr id="8" name="Content Placeholder 7"/>
          <p:cNvSpPr>
            <a:spLocks noGrp="1"/>
          </p:cNvSpPr>
          <p:nvPr>
            <p:ph sz="half" idx="2"/>
          </p:nvPr>
        </p:nvSpPr>
        <p:spPr>
          <a:xfrm>
            <a:off x="304800" y="685800"/>
            <a:ext cx="8534400" cy="3200401"/>
          </a:xfrm>
        </p:spPr>
        <p:txBody>
          <a:bodyPr>
            <a:normAutofit fontScale="92500" lnSpcReduction="20000"/>
          </a:bodyPr>
          <a:lstStyle/>
          <a:p>
            <a:r>
              <a:rPr lang="en-US" dirty="0" smtClean="0"/>
              <a:t>A </a:t>
            </a:r>
            <a:r>
              <a:rPr lang="en-US" dirty="0" err="1" smtClean="0"/>
              <a:t>Hebbian</a:t>
            </a:r>
            <a:r>
              <a:rPr lang="en-US" dirty="0" smtClean="0"/>
              <a:t> network (see below) is used for this form of learning</a:t>
            </a:r>
          </a:p>
          <a:p>
            <a:pPr lvl="1"/>
            <a:r>
              <a:rPr lang="en-US" dirty="0" smtClean="0"/>
              <a:t>the top three inputs below represent the initial condition that we learn first</a:t>
            </a:r>
          </a:p>
          <a:p>
            <a:pPr lvl="1"/>
            <a:r>
              <a:rPr lang="en-US" dirty="0" smtClean="0"/>
              <a:t>once learned, the task is for the network to learn the weights for the bottom three inputs so that a different input condition will elicit the same output response</a:t>
            </a:r>
          </a:p>
          <a:p>
            <a:r>
              <a:rPr lang="en-US" dirty="0" smtClean="0"/>
              <a:t>We will use </a:t>
            </a:r>
            <a:r>
              <a:rPr lang="en-US" dirty="0" err="1" smtClean="0"/>
              <a:t>Hebbian</a:t>
            </a:r>
            <a:r>
              <a:rPr lang="en-US" dirty="0" smtClean="0"/>
              <a:t> learning in both supervised and unsupervised ways</a:t>
            </a:r>
          </a:p>
        </p:txBody>
      </p:sp>
      <p:pic>
        <p:nvPicPr>
          <p:cNvPr id="7" name="Picture 6"/>
          <p:cNvPicPr>
            <a:picLocks noChangeAspect="1" noChangeArrowheads="1"/>
          </p:cNvPicPr>
          <p:nvPr/>
        </p:nvPicPr>
        <p:blipFill>
          <a:blip r:embed="rId2"/>
          <a:srcRect l="5200" t="6723"/>
          <a:stretch>
            <a:fillRect/>
          </a:stretch>
        </p:blipFill>
        <p:spPr bwMode="auto">
          <a:xfrm>
            <a:off x="1142999" y="3962400"/>
            <a:ext cx="6299885" cy="2895600"/>
          </a:xfrm>
          <a:prstGeom prst="rect">
            <a:avLst/>
          </a:prstGeom>
          <a:noFill/>
          <a:ln w="9525">
            <a:noFill/>
            <a:miter lim="800000"/>
            <a:headEnd/>
            <a:tailEnd/>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Unsupervised </a:t>
            </a:r>
            <a:r>
              <a:rPr lang="en-US" dirty="0" err="1" smtClean="0"/>
              <a:t>Hebbian</a:t>
            </a:r>
            <a:r>
              <a:rPr lang="en-US" dirty="0" smtClean="0"/>
              <a:t> Learning</a:t>
            </a:r>
            <a:endParaRPr lang="en-US" dirty="0"/>
          </a:p>
        </p:txBody>
      </p:sp>
      <p:sp>
        <p:nvSpPr>
          <p:cNvPr id="3" name="Content Placeholder 2"/>
          <p:cNvSpPr>
            <a:spLocks noGrp="1"/>
          </p:cNvSpPr>
          <p:nvPr>
            <p:ph idx="1"/>
          </p:nvPr>
        </p:nvSpPr>
        <p:spPr>
          <a:xfrm>
            <a:off x="228600" y="609600"/>
            <a:ext cx="8686800" cy="6248399"/>
          </a:xfrm>
        </p:spPr>
        <p:txBody>
          <a:bodyPr>
            <a:normAutofit fontScale="77500" lnSpcReduction="20000"/>
          </a:bodyPr>
          <a:lstStyle/>
          <a:p>
            <a:r>
              <a:rPr lang="en-US" dirty="0" smtClean="0"/>
              <a:t>Assume the network is already trained on the initial condition (e.g., sight of food) </a:t>
            </a:r>
          </a:p>
          <a:p>
            <a:r>
              <a:rPr lang="en-US" dirty="0" smtClean="0"/>
              <a:t>And we train it on the second condition (e.g., sound of a bell)</a:t>
            </a:r>
          </a:p>
          <a:p>
            <a:pPr lvl="1"/>
            <a:r>
              <a:rPr lang="en-US" dirty="0" smtClean="0"/>
              <a:t>the first set of edge weights are stable, we will not adjust those</a:t>
            </a:r>
          </a:p>
          <a:p>
            <a:pPr lvl="1"/>
            <a:r>
              <a:rPr lang="en-US" dirty="0" smtClean="0"/>
              <a:t>the second set of edge weights are initialized randomly (or to all 0s)</a:t>
            </a:r>
          </a:p>
          <a:p>
            <a:r>
              <a:rPr lang="en-US" dirty="0" smtClean="0"/>
              <a:t>Provide training examples that include both initial and new conditions </a:t>
            </a:r>
          </a:p>
          <a:p>
            <a:r>
              <a:rPr lang="en-US" dirty="0" smtClean="0"/>
              <a:t>But update only the second set of edge weights </a:t>
            </a:r>
          </a:p>
          <a:p>
            <a:pPr lvl="1"/>
            <a:r>
              <a:rPr lang="en-US" dirty="0" smtClean="0"/>
              <a:t>using the formula:  </a:t>
            </a:r>
            <a:r>
              <a:rPr lang="en-US" dirty="0" err="1" smtClean="0"/>
              <a:t>w</a:t>
            </a:r>
            <a:r>
              <a:rPr lang="en-US" baseline="-25000" dirty="0" err="1" smtClean="0"/>
              <a:t>i</a:t>
            </a:r>
            <a:r>
              <a:rPr lang="en-US" dirty="0" smtClean="0"/>
              <a:t> = </a:t>
            </a:r>
            <a:r>
              <a:rPr lang="en-US" dirty="0" err="1" smtClean="0"/>
              <a:t>w</a:t>
            </a:r>
            <a:r>
              <a:rPr lang="en-US" baseline="-25000" dirty="0" err="1" smtClean="0"/>
              <a:t>i</a:t>
            </a:r>
            <a:r>
              <a:rPr lang="en-US" dirty="0" smtClean="0"/>
              <a:t> + c * f(X, W) * x</a:t>
            </a:r>
            <a:r>
              <a:rPr lang="en-US" baseline="-25000" dirty="0" smtClean="0"/>
              <a:t>i</a:t>
            </a:r>
            <a:endParaRPr lang="en-US" dirty="0" smtClean="0"/>
          </a:p>
          <a:p>
            <a:pPr lvl="2"/>
            <a:r>
              <a:rPr lang="en-US" dirty="0" err="1" smtClean="0"/>
              <a:t>w</a:t>
            </a:r>
            <a:r>
              <a:rPr lang="en-US" baseline="-25000" dirty="0" err="1" smtClean="0"/>
              <a:t>i</a:t>
            </a:r>
            <a:r>
              <a:rPr lang="en-US" dirty="0" smtClean="0"/>
              <a:t> is the current edge weight</a:t>
            </a:r>
          </a:p>
          <a:p>
            <a:pPr lvl="2"/>
            <a:r>
              <a:rPr lang="en-US" dirty="0" smtClean="0"/>
              <a:t>c is the training constant</a:t>
            </a:r>
          </a:p>
          <a:p>
            <a:pPr lvl="2"/>
            <a:r>
              <a:rPr lang="en-US" dirty="0" smtClean="0"/>
              <a:t>f(X, W) is the output of the node (a +1 or a -1) </a:t>
            </a:r>
          </a:p>
          <a:p>
            <a:pPr lvl="2"/>
            <a:r>
              <a:rPr lang="en-US" dirty="0" smtClean="0"/>
              <a:t>x</a:t>
            </a:r>
            <a:r>
              <a:rPr lang="en-US" baseline="-25000" dirty="0" smtClean="0"/>
              <a:t>i</a:t>
            </a:r>
            <a:r>
              <a:rPr lang="en-US" dirty="0" smtClean="0"/>
              <a:t> is the input value</a:t>
            </a:r>
          </a:p>
          <a:p>
            <a:r>
              <a:rPr lang="en-US" dirty="0" smtClean="0"/>
              <a:t>What we are in essence doing here is altering the latter set of edge weights to respond in the same way as the first set of edge weights when the training example contains the same condition for both sets of inputs</a:t>
            </a:r>
          </a:p>
          <a:p>
            <a:pPr lvl="1"/>
            <a:r>
              <a:rPr lang="en-US" dirty="0" smtClean="0"/>
              <a:t>the book steps through an example on pages 486-488</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Supervised </a:t>
            </a:r>
            <a:r>
              <a:rPr lang="en-US" dirty="0" err="1" smtClean="0"/>
              <a:t>Hebbian</a:t>
            </a:r>
            <a:r>
              <a:rPr lang="en-US" dirty="0" smtClean="0"/>
              <a:t> Learning</a:t>
            </a:r>
            <a:endParaRPr lang="en-US" dirty="0"/>
          </a:p>
        </p:txBody>
      </p:sp>
      <p:sp>
        <p:nvSpPr>
          <p:cNvPr id="3" name="Content Placeholder 2"/>
          <p:cNvSpPr>
            <a:spLocks noGrp="1"/>
          </p:cNvSpPr>
          <p:nvPr>
            <p:ph sz="half" idx="1"/>
          </p:nvPr>
        </p:nvSpPr>
        <p:spPr>
          <a:xfrm>
            <a:off x="228600" y="609600"/>
            <a:ext cx="8610600" cy="6248400"/>
          </a:xfrm>
        </p:spPr>
        <p:txBody>
          <a:bodyPr>
            <a:normAutofit fontScale="92500" lnSpcReduction="20000"/>
          </a:bodyPr>
          <a:lstStyle/>
          <a:p>
            <a:r>
              <a:rPr lang="en-US" dirty="0" smtClean="0"/>
              <a:t>Here, we want the network to learn </a:t>
            </a:r>
            <a:r>
              <a:rPr lang="en-US" i="1" dirty="0" smtClean="0"/>
              <a:t>associations</a:t>
            </a:r>
          </a:p>
          <a:p>
            <a:pPr lvl="1"/>
            <a:r>
              <a:rPr lang="en-US" dirty="0" smtClean="0"/>
              <a:t>map an input to an output </a:t>
            </a:r>
          </a:p>
          <a:p>
            <a:pPr lvl="1"/>
            <a:r>
              <a:rPr lang="en-US" dirty="0" smtClean="0"/>
              <a:t>we already know the associations</a:t>
            </a:r>
          </a:p>
          <a:p>
            <a:r>
              <a:rPr lang="en-US" dirty="0" smtClean="0"/>
              <a:t>Use a single layered network where inputs map directly to outputs </a:t>
            </a:r>
          </a:p>
          <a:p>
            <a:pPr lvl="1"/>
            <a:r>
              <a:rPr lang="en-US" dirty="0" smtClean="0"/>
              <a:t>the network will be fully connected with n inputs and m outputs</a:t>
            </a:r>
          </a:p>
          <a:p>
            <a:r>
              <a:rPr lang="en-US" dirty="0" smtClean="0"/>
              <a:t>We do not need to train our edge weights but instead compute them using a simple vector dot product of the training examples combined</a:t>
            </a:r>
          </a:p>
          <a:p>
            <a:pPr lvl="1"/>
            <a:r>
              <a:rPr lang="en-US" dirty="0" smtClean="0"/>
              <a:t>the formula to determine the edge weight from input </a:t>
            </a:r>
            <a:r>
              <a:rPr lang="en-US" dirty="0" err="1" smtClean="0"/>
              <a:t>i</a:t>
            </a:r>
            <a:r>
              <a:rPr lang="en-US" dirty="0" smtClean="0"/>
              <a:t> to output k is </a:t>
            </a:r>
            <a:r>
              <a:rPr lang="en-US" dirty="0" err="1" smtClean="0">
                <a:latin typeface="Symbol" pitchFamily="18" charset="2"/>
              </a:rPr>
              <a:t>D</a:t>
            </a:r>
            <a:r>
              <a:rPr lang="en-US" dirty="0" err="1" smtClean="0"/>
              <a:t>w</a:t>
            </a:r>
            <a:r>
              <a:rPr lang="en-US" baseline="-25000" dirty="0" err="1" smtClean="0"/>
              <a:t>ik</a:t>
            </a:r>
            <a:r>
              <a:rPr lang="en-US" baseline="-25000" dirty="0" smtClean="0"/>
              <a:t> </a:t>
            </a:r>
            <a:r>
              <a:rPr lang="en-US" dirty="0" smtClean="0"/>
              <a:t>= c * </a:t>
            </a:r>
            <a:r>
              <a:rPr lang="en-US" dirty="0" err="1" smtClean="0"/>
              <a:t>d</a:t>
            </a:r>
            <a:r>
              <a:rPr lang="en-US" baseline="-25000" dirty="0" err="1" smtClean="0"/>
              <a:t>k</a:t>
            </a:r>
            <a:r>
              <a:rPr lang="en-US" dirty="0" smtClean="0"/>
              <a:t> * x</a:t>
            </a:r>
            <a:r>
              <a:rPr lang="en-US" baseline="-25000" dirty="0" smtClean="0"/>
              <a:t>i</a:t>
            </a:r>
          </a:p>
          <a:p>
            <a:pPr lvl="1"/>
            <a:r>
              <a:rPr lang="en-US" dirty="0" smtClean="0"/>
              <a:t>where c is our training constant</a:t>
            </a:r>
          </a:p>
          <a:p>
            <a:pPr lvl="1"/>
            <a:r>
              <a:rPr lang="en-US" dirty="0" err="1" smtClean="0"/>
              <a:t>d</a:t>
            </a:r>
            <a:r>
              <a:rPr lang="en-US" baseline="-25000" dirty="0" err="1" smtClean="0"/>
              <a:t>k</a:t>
            </a:r>
            <a:r>
              <a:rPr lang="en-US" dirty="0" smtClean="0"/>
              <a:t> is the desired output of the </a:t>
            </a:r>
            <a:r>
              <a:rPr lang="en-US" dirty="0" err="1" smtClean="0"/>
              <a:t>kth</a:t>
            </a:r>
            <a:r>
              <a:rPr lang="en-US" dirty="0" smtClean="0"/>
              <a:t> output node and x</a:t>
            </a:r>
            <a:r>
              <a:rPr lang="en-US" baseline="-25000" dirty="0" smtClean="0"/>
              <a:t>i</a:t>
            </a:r>
            <a:r>
              <a:rPr lang="en-US" dirty="0" smtClean="0"/>
              <a:t> is the </a:t>
            </a:r>
            <a:r>
              <a:rPr lang="en-US" dirty="0" err="1" smtClean="0"/>
              <a:t>ith</a:t>
            </a:r>
            <a:r>
              <a:rPr lang="en-US" dirty="0" smtClean="0"/>
              <a:t> input </a:t>
            </a:r>
          </a:p>
          <a:p>
            <a:r>
              <a:rPr lang="en-US" dirty="0" smtClean="0"/>
              <a:t>We can compute a vector to adjust all weights as once with</a:t>
            </a:r>
          </a:p>
          <a:p>
            <a:pPr lvl="1"/>
            <a:r>
              <a:rPr lang="en-US" dirty="0" smtClean="0">
                <a:latin typeface="Symbol" pitchFamily="18" charset="2"/>
              </a:rPr>
              <a:t>D</a:t>
            </a:r>
            <a:r>
              <a:rPr lang="en-US" dirty="0" smtClean="0"/>
              <a:t>W = c * Y * X </a:t>
            </a:r>
          </a:p>
          <a:p>
            <a:pPr lvl="1"/>
            <a:r>
              <a:rPr lang="en-US" dirty="0" smtClean="0"/>
              <a:t>where W is the vector of weights and Y * X is the outer product of a matrix that stores the associations (see the next slide)</a:t>
            </a:r>
          </a:p>
          <a:p>
            <a:pPr lvl="1"/>
            <a:endParaRPr lang="en-US" baseline="-25000" dirty="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52400"/>
            <a:ext cx="8229600" cy="1143000"/>
          </a:xfrm>
        </p:spPr>
        <p:txBody>
          <a:bodyPr/>
          <a:lstStyle/>
          <a:p>
            <a:r>
              <a:rPr lang="en-US" dirty="0" smtClean="0"/>
              <a:t>Example</a:t>
            </a:r>
            <a:endParaRPr lang="en-US" dirty="0"/>
          </a:p>
        </p:txBody>
      </p:sp>
      <p:sp>
        <p:nvSpPr>
          <p:cNvPr id="6" name="Content Placeholder 5"/>
          <p:cNvSpPr>
            <a:spLocks noGrp="1"/>
          </p:cNvSpPr>
          <p:nvPr>
            <p:ph idx="1"/>
          </p:nvPr>
        </p:nvSpPr>
        <p:spPr>
          <a:xfrm>
            <a:off x="304800" y="762000"/>
            <a:ext cx="4343400" cy="5867400"/>
          </a:xfrm>
        </p:spPr>
        <p:txBody>
          <a:bodyPr>
            <a:normAutofit fontScale="85000" lnSpcReduction="20000"/>
          </a:bodyPr>
          <a:lstStyle/>
          <a:p>
            <a:r>
              <a:rPr lang="en-US" dirty="0" smtClean="0"/>
              <a:t>We have the following two associations</a:t>
            </a:r>
          </a:p>
          <a:p>
            <a:pPr lvl="1"/>
            <a:r>
              <a:rPr lang="en-US" dirty="0" smtClean="0"/>
              <a:t>[1, -1, -1, -1] </a:t>
            </a:r>
            <a:r>
              <a:rPr lang="en-US" dirty="0" smtClean="0">
                <a:sym typeface="Wingdings" pitchFamily="2" charset="2"/>
              </a:rPr>
              <a:t> 		[-1, 1, 1] </a:t>
            </a:r>
          </a:p>
          <a:p>
            <a:pPr lvl="1"/>
            <a:r>
              <a:rPr lang="en-US" dirty="0" smtClean="0">
                <a:sym typeface="Wingdings" pitchFamily="2" charset="2"/>
              </a:rPr>
              <a:t>[-1, -1, -1, 1]  		[1, -1, 1]</a:t>
            </a:r>
          </a:p>
          <a:p>
            <a:r>
              <a:rPr lang="en-US" dirty="0" smtClean="0"/>
              <a:t>That is, input of x1 = 1, x2 = -1, x3 = -1 and x4 = -1 should provide the output of y1 = -1, y2 = 1, y3 = 1</a:t>
            </a:r>
          </a:p>
          <a:p>
            <a:r>
              <a:rPr lang="en-US" dirty="0" smtClean="0"/>
              <a:t>The resulting network is shown to the right – notice every weight is either +2, 0 or -2</a:t>
            </a:r>
          </a:p>
          <a:p>
            <a:pPr lvl="1"/>
            <a:r>
              <a:rPr lang="en-US" dirty="0" smtClean="0"/>
              <a:t>this is computed using the matrix sum shown to the right</a:t>
            </a:r>
          </a:p>
          <a:p>
            <a:pPr marL="342900" lvl="1" indent="-342900"/>
            <a:endParaRPr lang="en-US" dirty="0" smtClean="0"/>
          </a:p>
          <a:p>
            <a:endParaRPr lang="en-US" dirty="0"/>
          </a:p>
        </p:txBody>
      </p:sp>
      <p:pic>
        <p:nvPicPr>
          <p:cNvPr id="7" name="Picture 3"/>
          <p:cNvPicPr>
            <a:picLocks noChangeAspect="1" noChangeArrowheads="1"/>
          </p:cNvPicPr>
          <p:nvPr/>
        </p:nvPicPr>
        <p:blipFill>
          <a:blip r:embed="rId2"/>
          <a:srcRect/>
          <a:stretch>
            <a:fillRect/>
          </a:stretch>
        </p:blipFill>
        <p:spPr bwMode="auto">
          <a:xfrm>
            <a:off x="4620323" y="5410200"/>
            <a:ext cx="4371277" cy="1066800"/>
          </a:xfrm>
          <a:prstGeom prst="rect">
            <a:avLst/>
          </a:prstGeom>
          <a:noFill/>
          <a:ln w="9525">
            <a:noFill/>
            <a:miter lim="800000"/>
            <a:headEnd/>
            <a:tailEnd/>
          </a:ln>
          <a:effectLst/>
        </p:spPr>
      </p:pic>
      <p:pic>
        <p:nvPicPr>
          <p:cNvPr id="8" name="Picture 4"/>
          <p:cNvPicPr>
            <a:picLocks noChangeAspect="1" noChangeArrowheads="1"/>
          </p:cNvPicPr>
          <p:nvPr/>
        </p:nvPicPr>
        <p:blipFill>
          <a:blip r:embed="rId3"/>
          <a:srcRect/>
          <a:stretch>
            <a:fillRect/>
          </a:stretch>
        </p:blipFill>
        <p:spPr bwMode="auto">
          <a:xfrm>
            <a:off x="4800600" y="1752600"/>
            <a:ext cx="4114800" cy="30480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81000" y="-152400"/>
            <a:ext cx="8229600" cy="1143000"/>
          </a:xfrm>
        </p:spPr>
        <p:txBody>
          <a:bodyPr/>
          <a:lstStyle/>
          <a:p>
            <a:r>
              <a:rPr lang="en-US" dirty="0" smtClean="0"/>
              <a:t>NNs Are Not Brains</a:t>
            </a:r>
            <a:endParaRPr lang="en-US" dirty="0"/>
          </a:p>
        </p:txBody>
      </p:sp>
      <p:sp>
        <p:nvSpPr>
          <p:cNvPr id="8" name="Content Placeholder 7"/>
          <p:cNvSpPr>
            <a:spLocks noGrp="1"/>
          </p:cNvSpPr>
          <p:nvPr>
            <p:ph idx="1"/>
          </p:nvPr>
        </p:nvSpPr>
        <p:spPr>
          <a:xfrm>
            <a:off x="228600" y="762000"/>
            <a:ext cx="8610600" cy="6096000"/>
          </a:xfrm>
        </p:spPr>
        <p:txBody>
          <a:bodyPr>
            <a:normAutofit lnSpcReduction="10000"/>
          </a:bodyPr>
          <a:lstStyle/>
          <a:p>
            <a:pPr marL="342900" lvl="1" indent="-342900">
              <a:buFont typeface="Arial" pitchFamily="34" charset="0"/>
              <a:buChar char="•"/>
            </a:pPr>
            <a:r>
              <a:rPr lang="en-US" dirty="0" smtClean="0"/>
              <a:t>The NN uses the idea of “spreading activation” to determine which nodes fire and which nodes do not</a:t>
            </a:r>
          </a:p>
          <a:p>
            <a:pPr marL="342900" lvl="1" indent="-342900">
              <a:buFont typeface="Arial" pitchFamily="34" charset="0"/>
              <a:buChar char="•"/>
            </a:pPr>
            <a:r>
              <a:rPr lang="en-US" dirty="0" smtClean="0"/>
              <a:t>The NN learns whether a node should excite or inhibit another node by adjusting the edge weights on the link between them</a:t>
            </a:r>
          </a:p>
          <a:p>
            <a:pPr marL="742950" lvl="2" indent="-342900"/>
            <a:r>
              <a:rPr lang="en-US" dirty="0" smtClean="0"/>
              <a:t>but this analogy should not be taken too far!</a:t>
            </a:r>
          </a:p>
          <a:p>
            <a:r>
              <a:rPr lang="en-US" sz="2800" dirty="0" smtClean="0"/>
              <a:t>NNs differ greatly in structure and learning algorithms, we will explore the earliest form for an introduction before looking at several newer and more useful forms</a:t>
            </a:r>
          </a:p>
          <a:p>
            <a:pPr lvl="1"/>
            <a:r>
              <a:rPr lang="en-US" sz="2600" dirty="0" smtClean="0"/>
              <a:t>the interesting aspects, as noted, are that NNs are trained rather than programmed</a:t>
            </a:r>
          </a:p>
          <a:p>
            <a:pPr lvl="1"/>
            <a:r>
              <a:rPr lang="en-US" sz="2600" dirty="0" smtClean="0"/>
              <a:t>that they are superior at solving certain low-level tasks than symbolic systems</a:t>
            </a:r>
          </a:p>
          <a:p>
            <a:pPr lvl="1"/>
            <a:r>
              <a:rPr lang="en-US" sz="2600" dirty="0" smtClean="0"/>
              <a:t>that they can achieve graceful degradation</a:t>
            </a:r>
          </a:p>
          <a:p>
            <a:pPr marL="342900" lvl="1" indent="-342900">
              <a:buFont typeface="Arial" pitchFamily="34" charset="0"/>
              <a:buChar char="•"/>
            </a:pPr>
            <a:endParaRPr lang="en-US" dirty="0" smtClean="0"/>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Associative Memories</a:t>
            </a:r>
            <a:endParaRPr lang="en-US" dirty="0"/>
          </a:p>
        </p:txBody>
      </p:sp>
      <p:sp>
        <p:nvSpPr>
          <p:cNvPr id="3" name="Content Placeholder 2"/>
          <p:cNvSpPr>
            <a:spLocks noGrp="1"/>
          </p:cNvSpPr>
          <p:nvPr>
            <p:ph idx="1"/>
          </p:nvPr>
        </p:nvSpPr>
        <p:spPr>
          <a:xfrm>
            <a:off x="228600" y="609600"/>
            <a:ext cx="8686800" cy="6248400"/>
          </a:xfrm>
        </p:spPr>
        <p:txBody>
          <a:bodyPr>
            <a:normAutofit lnSpcReduction="10000"/>
          </a:bodyPr>
          <a:lstStyle/>
          <a:p>
            <a:r>
              <a:rPr lang="en-US" dirty="0" smtClean="0"/>
              <a:t>Supervised </a:t>
            </a:r>
            <a:r>
              <a:rPr lang="en-US" dirty="0" err="1" smtClean="0"/>
              <a:t>Hebbian</a:t>
            </a:r>
            <a:r>
              <a:rPr lang="en-US" dirty="0" smtClean="0"/>
              <a:t> networks are forms of </a:t>
            </a:r>
            <a:r>
              <a:rPr lang="en-US" i="1" dirty="0" smtClean="0"/>
              <a:t>linear </a:t>
            </a:r>
            <a:r>
              <a:rPr lang="en-US" i="1" dirty="0" err="1" smtClean="0"/>
              <a:t>associators</a:t>
            </a:r>
            <a:endParaRPr lang="en-US" i="1" dirty="0" smtClean="0"/>
          </a:p>
          <a:p>
            <a:pPr lvl="1"/>
            <a:r>
              <a:rPr lang="en-US" dirty="0" err="1" smtClean="0"/>
              <a:t>heteroassociative</a:t>
            </a:r>
            <a:r>
              <a:rPr lang="en-US" dirty="0" smtClean="0"/>
              <a:t> – the output provided by the linear </a:t>
            </a:r>
            <a:r>
              <a:rPr lang="en-US" dirty="0" err="1" smtClean="0"/>
              <a:t>associator</a:t>
            </a:r>
            <a:r>
              <a:rPr lang="en-US" dirty="0" smtClean="0"/>
              <a:t> is based on whatever vector the input comes closest to matching</a:t>
            </a:r>
          </a:p>
          <a:p>
            <a:pPr lvl="1"/>
            <a:r>
              <a:rPr lang="en-US" dirty="0" err="1" smtClean="0"/>
              <a:t>autoassociative</a:t>
            </a:r>
            <a:r>
              <a:rPr lang="en-US" dirty="0" smtClean="0"/>
              <a:t> – same as above except that if an input matches an exact training input, the same answer is provided</a:t>
            </a:r>
          </a:p>
          <a:p>
            <a:pPr lvl="2"/>
            <a:r>
              <a:rPr lang="en-US" dirty="0" smtClean="0"/>
              <a:t>this form of </a:t>
            </a:r>
            <a:r>
              <a:rPr lang="en-US" dirty="0" err="1" smtClean="0"/>
              <a:t>associator</a:t>
            </a:r>
            <a:r>
              <a:rPr lang="en-US" dirty="0" smtClean="0"/>
              <a:t> gives us the ability to map near matches to the same output – that is, to handle mildly degraded input</a:t>
            </a:r>
          </a:p>
          <a:p>
            <a:pPr lvl="1"/>
            <a:r>
              <a:rPr lang="en-US" dirty="0" smtClean="0"/>
              <a:t>interpolative – if the input is not an exact match of an association input, then the output is altered based on the distance from the input</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More on Interpolative </a:t>
            </a:r>
            <a:r>
              <a:rPr lang="en-US" dirty="0" err="1" smtClean="0"/>
              <a:t>Associators</a:t>
            </a:r>
            <a:endParaRPr lang="en-US" dirty="0"/>
          </a:p>
        </p:txBody>
      </p:sp>
      <p:sp>
        <p:nvSpPr>
          <p:cNvPr id="3" name="Content Placeholder 2"/>
          <p:cNvSpPr>
            <a:spLocks noGrp="1"/>
          </p:cNvSpPr>
          <p:nvPr>
            <p:ph idx="1"/>
          </p:nvPr>
        </p:nvSpPr>
        <p:spPr>
          <a:xfrm>
            <a:off x="304800" y="914400"/>
            <a:ext cx="8610600" cy="5715000"/>
          </a:xfrm>
        </p:spPr>
        <p:txBody>
          <a:bodyPr>
            <a:normAutofit fontScale="92500" lnSpcReduction="10000"/>
          </a:bodyPr>
          <a:lstStyle/>
          <a:p>
            <a:r>
              <a:rPr lang="en-US" dirty="0" smtClean="0"/>
              <a:t>This </a:t>
            </a:r>
            <a:r>
              <a:rPr lang="en-US" dirty="0" err="1" smtClean="0"/>
              <a:t>associator</a:t>
            </a:r>
            <a:r>
              <a:rPr lang="en-US" dirty="0" smtClean="0"/>
              <a:t> must compute the difference (or distance) between the input and the learned patterns</a:t>
            </a:r>
          </a:p>
          <a:p>
            <a:r>
              <a:rPr lang="en-US" dirty="0" smtClean="0"/>
              <a:t>The closest match will be “picked” to generate an output</a:t>
            </a:r>
          </a:p>
          <a:p>
            <a:pPr lvl="1"/>
            <a:r>
              <a:rPr lang="en-US" dirty="0" smtClean="0"/>
              <a:t>closeness is defined by Hamming distance – the number of mismatches between an association input and a given input</a:t>
            </a:r>
          </a:p>
          <a:p>
            <a:pPr lvl="2"/>
            <a:r>
              <a:rPr lang="en-US" dirty="0" smtClean="0"/>
              <a:t>if our input is [1, 1, -1, 1, 1, -1], then</a:t>
            </a:r>
          </a:p>
          <a:p>
            <a:pPr lvl="2"/>
            <a:r>
              <a:rPr lang="en-US" dirty="0" smtClean="0"/>
              <a:t>[1, 1, -1, -1, 1, -1] has a distance of 1 from the above example</a:t>
            </a:r>
          </a:p>
          <a:p>
            <a:pPr lvl="2"/>
            <a:r>
              <a:rPr lang="en-US" dirty="0" smtClean="0"/>
              <a:t>[1, 1, -1, -1, -1, 1] has a </a:t>
            </a:r>
            <a:r>
              <a:rPr lang="en-US" dirty="0" err="1" smtClean="0"/>
              <a:t>distnace</a:t>
            </a:r>
            <a:r>
              <a:rPr lang="en-US" dirty="0" smtClean="0"/>
              <a:t> of 3 from the above example</a:t>
            </a:r>
          </a:p>
          <a:p>
            <a:pPr lvl="1"/>
            <a:r>
              <a:rPr lang="en-US" dirty="0" smtClean="0"/>
              <a:t>for instance, if the above input pattern maps to output pattern [1, 1, 1] and we introduce an input that nearly matches the above, then the output will be close to [1, 1, 1] but may be slightly altered</a:t>
            </a: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Attractor Networks</a:t>
            </a:r>
            <a:endParaRPr lang="en-US" dirty="0"/>
          </a:p>
        </p:txBody>
      </p:sp>
      <p:sp>
        <p:nvSpPr>
          <p:cNvPr id="3" name="Content Placeholder 2"/>
          <p:cNvSpPr>
            <a:spLocks noGrp="1"/>
          </p:cNvSpPr>
          <p:nvPr>
            <p:ph idx="1"/>
          </p:nvPr>
        </p:nvSpPr>
        <p:spPr>
          <a:xfrm>
            <a:off x="228600" y="609600"/>
            <a:ext cx="8686800" cy="3657600"/>
          </a:xfrm>
        </p:spPr>
        <p:txBody>
          <a:bodyPr>
            <a:normAutofit fontScale="85000" lnSpcReduction="10000"/>
          </a:bodyPr>
          <a:lstStyle/>
          <a:p>
            <a:r>
              <a:rPr lang="en-US" dirty="0" smtClean="0"/>
              <a:t>The preceding forms of NNs were all feed-forward types</a:t>
            </a:r>
          </a:p>
          <a:p>
            <a:pPr lvl="1"/>
            <a:r>
              <a:rPr lang="en-US" dirty="0" smtClean="0"/>
              <a:t>given input, values are propagated forward to compute the result</a:t>
            </a:r>
          </a:p>
          <a:p>
            <a:r>
              <a:rPr lang="en-US" dirty="0" smtClean="0"/>
              <a:t>A Bi-directional Associative Memory (BAM) consists of bi-directional edges so that information can flow in either direction</a:t>
            </a:r>
          </a:p>
          <a:p>
            <a:pPr lvl="1"/>
            <a:r>
              <a:rPr lang="en-US" dirty="0" smtClean="0"/>
              <a:t>nodes can also have recurrent edges – that is, edges that connect to themselves</a:t>
            </a:r>
          </a:p>
          <a:p>
            <a:pPr lvl="1"/>
            <a:r>
              <a:rPr lang="en-US" dirty="0" smtClean="0"/>
              <a:t>two different BAM networks are shown below</a:t>
            </a:r>
          </a:p>
        </p:txBody>
      </p:sp>
      <p:pic>
        <p:nvPicPr>
          <p:cNvPr id="4" name="Picture 5"/>
          <p:cNvPicPr>
            <a:picLocks noChangeAspect="1" noChangeArrowheads="1"/>
          </p:cNvPicPr>
          <p:nvPr/>
        </p:nvPicPr>
        <p:blipFill>
          <a:blip r:embed="rId2"/>
          <a:srcRect l="8779" t="6976" r="2671"/>
          <a:stretch>
            <a:fillRect/>
          </a:stretch>
        </p:blipFill>
        <p:spPr bwMode="auto">
          <a:xfrm>
            <a:off x="0" y="4267200"/>
            <a:ext cx="3756660" cy="2590800"/>
          </a:xfrm>
          <a:prstGeom prst="rect">
            <a:avLst/>
          </a:prstGeom>
          <a:noFill/>
          <a:ln w="9525">
            <a:noFill/>
            <a:miter lim="800000"/>
            <a:headEnd/>
            <a:tailEnd/>
          </a:ln>
        </p:spPr>
      </p:pic>
      <p:pic>
        <p:nvPicPr>
          <p:cNvPr id="5" name="Picture 4"/>
          <p:cNvPicPr>
            <a:picLocks noChangeAspect="1" noChangeArrowheads="1"/>
          </p:cNvPicPr>
          <p:nvPr/>
        </p:nvPicPr>
        <p:blipFill>
          <a:blip r:embed="rId3"/>
          <a:srcRect l="6918" r="3774"/>
          <a:stretch>
            <a:fillRect/>
          </a:stretch>
        </p:blipFill>
        <p:spPr bwMode="auto">
          <a:xfrm>
            <a:off x="3952396" y="4724400"/>
            <a:ext cx="5191604" cy="1809749"/>
          </a:xfrm>
          <a:prstGeom prst="rect">
            <a:avLst/>
          </a:prstGeom>
          <a:noFill/>
          <a:ln w="9525">
            <a:noFill/>
            <a:miter lim="800000"/>
            <a:headEnd/>
            <a:tailEnd/>
          </a:ln>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Using a BAM Network</a:t>
            </a:r>
            <a:endParaRPr lang="en-US" dirty="0"/>
          </a:p>
        </p:txBody>
      </p:sp>
      <p:sp>
        <p:nvSpPr>
          <p:cNvPr id="3" name="Content Placeholder 2"/>
          <p:cNvSpPr>
            <a:spLocks noGrp="1"/>
          </p:cNvSpPr>
          <p:nvPr>
            <p:ph idx="1"/>
          </p:nvPr>
        </p:nvSpPr>
        <p:spPr>
          <a:xfrm>
            <a:off x="228600" y="609600"/>
            <a:ext cx="8686800" cy="6248400"/>
          </a:xfrm>
        </p:spPr>
        <p:txBody>
          <a:bodyPr>
            <a:normAutofit fontScale="92500" lnSpcReduction="20000"/>
          </a:bodyPr>
          <a:lstStyle/>
          <a:p>
            <a:r>
              <a:rPr lang="en-US" dirty="0" smtClean="0"/>
              <a:t>Since the BAM network has bidirectional edges, propagation moves in </a:t>
            </a:r>
            <a:r>
              <a:rPr lang="en-US" i="1" dirty="0" smtClean="0"/>
              <a:t>both </a:t>
            </a:r>
            <a:r>
              <a:rPr lang="en-US" dirty="0" smtClean="0"/>
              <a:t>directions, first from one layer to another, and then back to the first layer</a:t>
            </a:r>
          </a:p>
          <a:p>
            <a:pPr lvl="1"/>
            <a:r>
              <a:rPr lang="en-US" dirty="0" smtClean="0"/>
              <a:t>we need edge weights for both directions of an edge, </a:t>
            </a:r>
            <a:r>
              <a:rPr lang="en-US" dirty="0" err="1" smtClean="0"/>
              <a:t>w</a:t>
            </a:r>
            <a:r>
              <a:rPr lang="en-US" baseline="-25000" dirty="0" err="1" smtClean="0"/>
              <a:t>ij</a:t>
            </a:r>
            <a:r>
              <a:rPr lang="en-US" dirty="0" smtClean="0"/>
              <a:t> = </a:t>
            </a:r>
            <a:r>
              <a:rPr lang="en-US" dirty="0" err="1" smtClean="0"/>
              <a:t>w</a:t>
            </a:r>
            <a:r>
              <a:rPr lang="en-US" baseline="-25000" dirty="0" err="1" smtClean="0"/>
              <a:t>ji</a:t>
            </a:r>
            <a:r>
              <a:rPr lang="en-US" dirty="0" smtClean="0"/>
              <a:t> for all edges</a:t>
            </a:r>
          </a:p>
          <a:p>
            <a:r>
              <a:rPr lang="en-US" dirty="0" smtClean="0"/>
              <a:t>Propagation continues until the nodes are no longer changing values </a:t>
            </a:r>
          </a:p>
          <a:p>
            <a:pPr lvl="1"/>
            <a:r>
              <a:rPr lang="en-US" dirty="0" smtClean="0"/>
              <a:t>that is, once all nodes stay the same for one cycle (a stable state)</a:t>
            </a:r>
          </a:p>
          <a:p>
            <a:r>
              <a:rPr lang="en-US" dirty="0" smtClean="0"/>
              <a:t>We use BAM networks as attractor networks which provide a form of </a:t>
            </a:r>
            <a:r>
              <a:rPr lang="en-US" i="1" dirty="0" smtClean="0"/>
              <a:t>content addressable memory </a:t>
            </a:r>
          </a:p>
          <a:p>
            <a:pPr lvl="1"/>
            <a:r>
              <a:rPr lang="en-US" dirty="0" smtClean="0"/>
              <a:t>given an input, we reach the nearest stable state </a:t>
            </a:r>
          </a:p>
          <a:p>
            <a:r>
              <a:rPr lang="en-US" dirty="0" smtClean="0"/>
              <a:t>Edge weights are worked out in advance without training by computing a vector matrix</a:t>
            </a:r>
          </a:p>
          <a:p>
            <a:pPr lvl="1"/>
            <a:r>
              <a:rPr lang="en-US" dirty="0" smtClean="0"/>
              <a:t>this is the same process as the linear </a:t>
            </a:r>
            <a:r>
              <a:rPr lang="en-US" dirty="0" err="1" smtClean="0"/>
              <a:t>associator</a:t>
            </a:r>
            <a:r>
              <a:rPr lang="en-US" dirty="0" smtClean="0"/>
              <a:t>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Using a BAM Network</a:t>
            </a:r>
            <a:endParaRPr lang="en-US" dirty="0"/>
          </a:p>
        </p:txBody>
      </p:sp>
      <p:sp>
        <p:nvSpPr>
          <p:cNvPr id="3" name="Content Placeholder 2"/>
          <p:cNvSpPr>
            <a:spLocks noGrp="1"/>
          </p:cNvSpPr>
          <p:nvPr>
            <p:ph idx="1"/>
          </p:nvPr>
        </p:nvSpPr>
        <p:spPr>
          <a:xfrm>
            <a:off x="304800" y="838200"/>
            <a:ext cx="8534400" cy="5791200"/>
          </a:xfrm>
        </p:spPr>
        <p:txBody>
          <a:bodyPr>
            <a:normAutofit fontScale="92500" lnSpcReduction="10000"/>
          </a:bodyPr>
          <a:lstStyle/>
          <a:p>
            <a:r>
              <a:rPr lang="en-US" dirty="0" smtClean="0"/>
              <a:t>Introduce an input and propagate to the other layer </a:t>
            </a:r>
          </a:p>
          <a:p>
            <a:pPr lvl="1"/>
            <a:r>
              <a:rPr lang="en-US" dirty="0" smtClean="0"/>
              <a:t>a node’s activation (state) will be</a:t>
            </a:r>
          </a:p>
          <a:p>
            <a:pPr lvl="2"/>
            <a:r>
              <a:rPr lang="en-US" dirty="0" smtClean="0"/>
              <a:t>= 1 if its activation function value &gt; 0</a:t>
            </a:r>
          </a:p>
          <a:p>
            <a:pPr lvl="2"/>
            <a:r>
              <a:rPr lang="en-US" dirty="0" smtClean="0"/>
              <a:t>stay the same state if its activation function value = 0</a:t>
            </a:r>
          </a:p>
          <a:p>
            <a:pPr lvl="2"/>
            <a:r>
              <a:rPr lang="en-US" dirty="0" smtClean="0"/>
              <a:t>= -1 if its activation function value &lt; 0</a:t>
            </a:r>
          </a:p>
          <a:p>
            <a:pPr lvl="1"/>
            <a:r>
              <a:rPr lang="en-US" dirty="0" smtClean="0"/>
              <a:t>take the activation values (states) of the computed layer and use them as input and feed back into the previous layer to modify those nodes’ states</a:t>
            </a:r>
          </a:p>
          <a:p>
            <a:pPr lvl="1"/>
            <a:r>
              <a:rPr lang="en-US" dirty="0" smtClean="0"/>
              <a:t>repeat until a full iteration occurs where no node changes state – this is a stable state – the output is whatever the non-input layer values are indicating</a:t>
            </a:r>
          </a:p>
          <a:p>
            <a:r>
              <a:rPr lang="en-US" dirty="0" smtClean="0"/>
              <a:t>Notice that we have moved from FF/BP training to FF/BP activations for this form of network</a:t>
            </a:r>
          </a:p>
          <a:p>
            <a:pPr lvl="1"/>
            <a:r>
              <a:rPr lang="en-US" dirty="0" smtClean="0"/>
              <a:t>the book offers an example if you are interested</a:t>
            </a:r>
          </a:p>
          <a:p>
            <a:pPr lvl="1"/>
            <a:endParaRPr lang="en-US" dirty="0" smtClean="0"/>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Hopfield Network</a:t>
            </a:r>
            <a:endParaRPr lang="en-US" dirty="0"/>
          </a:p>
        </p:txBody>
      </p:sp>
      <p:sp>
        <p:nvSpPr>
          <p:cNvPr id="3" name="Content Placeholder 2"/>
          <p:cNvSpPr>
            <a:spLocks noGrp="1"/>
          </p:cNvSpPr>
          <p:nvPr>
            <p:ph idx="1"/>
          </p:nvPr>
        </p:nvSpPr>
        <p:spPr>
          <a:xfrm>
            <a:off x="228600" y="609600"/>
            <a:ext cx="8686800" cy="3886200"/>
          </a:xfrm>
        </p:spPr>
        <p:txBody>
          <a:bodyPr>
            <a:normAutofit fontScale="92500"/>
          </a:bodyPr>
          <a:lstStyle/>
          <a:p>
            <a:r>
              <a:rPr lang="en-US" dirty="0" smtClean="0"/>
              <a:t>This is a form of BAM network</a:t>
            </a:r>
          </a:p>
          <a:p>
            <a:pPr lvl="1"/>
            <a:r>
              <a:rPr lang="en-US" dirty="0" smtClean="0"/>
              <a:t>in this case, the Hopfield network has four stable states</a:t>
            </a:r>
          </a:p>
          <a:p>
            <a:pPr lvl="2"/>
            <a:r>
              <a:rPr lang="en-US" dirty="0" smtClean="0"/>
              <a:t>no matter what input is introduced, the network will settle into one of these four states</a:t>
            </a:r>
          </a:p>
          <a:p>
            <a:pPr lvl="1"/>
            <a:r>
              <a:rPr lang="en-US" dirty="0" smtClean="0"/>
              <a:t>the idea is that this becomes a content addressable, or </a:t>
            </a:r>
            <a:r>
              <a:rPr lang="en-US" dirty="0" err="1" smtClean="0"/>
              <a:t>autoassociative</a:t>
            </a:r>
            <a:r>
              <a:rPr lang="en-US" dirty="0" smtClean="0"/>
              <a:t> memory</a:t>
            </a:r>
          </a:p>
          <a:p>
            <a:pPr lvl="2"/>
            <a:r>
              <a:rPr lang="en-US" dirty="0" smtClean="0"/>
              <a:t>the stable state we reach is whatever state is “closest” to the input</a:t>
            </a:r>
          </a:p>
          <a:p>
            <a:pPr lvl="3"/>
            <a:r>
              <a:rPr lang="en-US" dirty="0" smtClean="0"/>
              <a:t>closest here is not defined by Hamming distance but instead by minimal energy – the </a:t>
            </a:r>
            <a:r>
              <a:rPr lang="en-US" i="1" dirty="0" smtClean="0"/>
              <a:t>least amount of work </a:t>
            </a:r>
            <a:r>
              <a:rPr lang="en-US" dirty="0" smtClean="0"/>
              <a:t>to reach a stable state</a:t>
            </a:r>
            <a:endParaRPr lang="en-US" dirty="0"/>
          </a:p>
        </p:txBody>
      </p:sp>
      <p:pic>
        <p:nvPicPr>
          <p:cNvPr id="3075" name="Picture 3"/>
          <p:cNvPicPr>
            <a:picLocks noChangeAspect="1" noChangeArrowheads="1"/>
          </p:cNvPicPr>
          <p:nvPr/>
        </p:nvPicPr>
        <p:blipFill>
          <a:blip r:embed="rId2"/>
          <a:srcRect/>
          <a:stretch>
            <a:fillRect/>
          </a:stretch>
        </p:blipFill>
        <p:spPr bwMode="auto">
          <a:xfrm>
            <a:off x="3581401" y="4404289"/>
            <a:ext cx="5562600" cy="2453711"/>
          </a:xfrm>
          <a:prstGeom prst="rect">
            <a:avLst/>
          </a:prstGeom>
          <a:noFill/>
          <a:ln w="9525">
            <a:noFill/>
            <a:miter lim="800000"/>
            <a:headEnd/>
            <a:tailEnd/>
          </a:ln>
          <a:effectLst/>
        </p:spPr>
      </p:pic>
      <p:sp>
        <p:nvSpPr>
          <p:cNvPr id="6" name="TextBox 5"/>
          <p:cNvSpPr txBox="1"/>
          <p:nvPr/>
        </p:nvSpPr>
        <p:spPr>
          <a:xfrm>
            <a:off x="304800" y="4572000"/>
            <a:ext cx="2832827" cy="2123658"/>
          </a:xfrm>
          <a:prstGeom prst="rect">
            <a:avLst/>
          </a:prstGeom>
          <a:noFill/>
        </p:spPr>
        <p:txBody>
          <a:bodyPr wrap="none" rtlCol="0">
            <a:spAutoFit/>
          </a:bodyPr>
          <a:lstStyle/>
          <a:p>
            <a:r>
              <a:rPr lang="en-US" sz="2200" dirty="0" smtClean="0">
                <a:latin typeface="Times New Roman" pitchFamily="18" charset="0"/>
                <a:cs typeface="Times New Roman" pitchFamily="18" charset="0"/>
              </a:rPr>
              <a:t>Two of the four stable </a:t>
            </a:r>
          </a:p>
          <a:p>
            <a:r>
              <a:rPr lang="en-US" sz="2200" dirty="0" smtClean="0">
                <a:latin typeface="Times New Roman" pitchFamily="18" charset="0"/>
                <a:cs typeface="Times New Roman" pitchFamily="18" charset="0"/>
              </a:rPr>
              <a:t>states for this Hopfield </a:t>
            </a:r>
          </a:p>
          <a:p>
            <a:r>
              <a:rPr lang="en-US" sz="2200" dirty="0" smtClean="0">
                <a:latin typeface="Times New Roman" pitchFamily="18" charset="0"/>
                <a:cs typeface="Times New Roman" pitchFamily="18" charset="0"/>
              </a:rPr>
              <a:t>network are shown</a:t>
            </a:r>
          </a:p>
          <a:p>
            <a:r>
              <a:rPr lang="en-US" sz="2200" dirty="0" smtClean="0">
                <a:latin typeface="Times New Roman" pitchFamily="18" charset="0"/>
                <a:cs typeface="Times New Roman" pitchFamily="18" charset="0"/>
              </a:rPr>
              <a:t>to the right (a third</a:t>
            </a:r>
          </a:p>
          <a:p>
            <a:r>
              <a:rPr lang="en-US" sz="2200" dirty="0" smtClean="0">
                <a:latin typeface="Times New Roman" pitchFamily="18" charset="0"/>
                <a:cs typeface="Times New Roman" pitchFamily="18" charset="0"/>
              </a:rPr>
              <a:t>stable state has all</a:t>
            </a:r>
          </a:p>
          <a:p>
            <a:r>
              <a:rPr lang="en-US" sz="2200" dirty="0" smtClean="0">
                <a:latin typeface="Times New Roman" pitchFamily="18" charset="0"/>
                <a:cs typeface="Times New Roman" pitchFamily="18" charset="0"/>
              </a:rPr>
              <a:t>nodes being off (white)</a:t>
            </a:r>
            <a:endParaRPr lang="en-US" sz="2200" dirty="0">
              <a:latin typeface="Times New Roman" pitchFamily="18" charset="0"/>
              <a:cs typeface="Times New Roman"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Recurrent Networks</a:t>
            </a:r>
            <a:endParaRPr lang="en-US" dirty="0"/>
          </a:p>
        </p:txBody>
      </p:sp>
      <p:sp>
        <p:nvSpPr>
          <p:cNvPr id="3" name="Content Placeholder 2"/>
          <p:cNvSpPr>
            <a:spLocks noGrp="1"/>
          </p:cNvSpPr>
          <p:nvPr>
            <p:ph idx="1"/>
          </p:nvPr>
        </p:nvSpPr>
        <p:spPr>
          <a:xfrm>
            <a:off x="228600" y="609600"/>
            <a:ext cx="8686800" cy="6248400"/>
          </a:xfrm>
        </p:spPr>
        <p:txBody>
          <a:bodyPr>
            <a:normAutofit fontScale="92500"/>
          </a:bodyPr>
          <a:lstStyle/>
          <a:p>
            <a:r>
              <a:rPr lang="en-US" dirty="0" smtClean="0"/>
              <a:t>One problem with NNs as presented so far is that the input represents a “snapshot” of a situation</a:t>
            </a:r>
          </a:p>
          <a:p>
            <a:pPr lvl="1"/>
            <a:r>
              <a:rPr lang="en-US" dirty="0" smtClean="0"/>
              <a:t>what happens if the situation is dynamic or where one state can influence the next state?</a:t>
            </a:r>
          </a:p>
          <a:p>
            <a:pPr lvl="2"/>
            <a:r>
              <a:rPr lang="en-US" dirty="0" smtClean="0"/>
              <a:t>in speech recognition, we do not merely want to classify a sound based on this time slice of acoustic data, we need to also feed in the last state because it can influence this sound</a:t>
            </a:r>
          </a:p>
          <a:p>
            <a:pPr lvl="1"/>
            <a:r>
              <a:rPr lang="en-US" dirty="0" smtClean="0"/>
              <a:t>in a recurrent network, we take or ordinary multi-layered FF/BP network and wrap the output nodes into some of (or all of) the input nodes</a:t>
            </a:r>
          </a:p>
          <a:p>
            <a:pPr lvl="2"/>
            <a:r>
              <a:rPr lang="en-US" dirty="0" smtClean="0"/>
              <a:t>in this way, some of the input nodes represent “the last state” and other input nodes represent “the input for the new state”</a:t>
            </a:r>
          </a:p>
          <a:p>
            <a:pPr lvl="1"/>
            <a:r>
              <a:rPr lang="en-US" dirty="0" smtClean="0"/>
              <a:t>recurrent networks are a good deal more complex than ordinary multi-layered networks and so training them is more challenging</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228600"/>
            <a:ext cx="8229600" cy="1143000"/>
          </a:xfrm>
        </p:spPr>
        <p:txBody>
          <a:bodyPr/>
          <a:lstStyle/>
          <a:p>
            <a:r>
              <a:rPr lang="en-US" dirty="0" smtClean="0"/>
              <a:t>Examples</a:t>
            </a:r>
            <a:endParaRPr lang="en-US" dirty="0"/>
          </a:p>
        </p:txBody>
      </p:sp>
      <p:pic>
        <p:nvPicPr>
          <p:cNvPr id="4098" name="Picture 2"/>
          <p:cNvPicPr>
            <a:picLocks noChangeAspect="1" noChangeArrowheads="1"/>
          </p:cNvPicPr>
          <p:nvPr/>
        </p:nvPicPr>
        <p:blipFill>
          <a:blip r:embed="rId2"/>
          <a:srcRect/>
          <a:stretch>
            <a:fillRect/>
          </a:stretch>
        </p:blipFill>
        <p:spPr bwMode="auto">
          <a:xfrm>
            <a:off x="4267200" y="3490686"/>
            <a:ext cx="4876800" cy="3367314"/>
          </a:xfrm>
          <a:prstGeom prst="rect">
            <a:avLst/>
          </a:prstGeom>
          <a:noFill/>
          <a:ln w="9525">
            <a:noFill/>
            <a:miter lim="800000"/>
            <a:headEnd/>
            <a:tailEnd/>
          </a:ln>
          <a:effectLst/>
        </p:spPr>
      </p:pic>
      <p:pic>
        <p:nvPicPr>
          <p:cNvPr id="4099" name="Picture 3"/>
          <p:cNvPicPr>
            <a:picLocks noChangeAspect="1" noChangeArrowheads="1"/>
          </p:cNvPicPr>
          <p:nvPr/>
        </p:nvPicPr>
        <p:blipFill>
          <a:blip r:embed="rId3"/>
          <a:srcRect/>
          <a:stretch>
            <a:fillRect/>
          </a:stretch>
        </p:blipFill>
        <p:spPr bwMode="auto">
          <a:xfrm>
            <a:off x="228600" y="609600"/>
            <a:ext cx="6705600" cy="2819400"/>
          </a:xfrm>
          <a:prstGeom prst="rect">
            <a:avLst/>
          </a:prstGeom>
          <a:noFill/>
          <a:ln w="9525">
            <a:noFill/>
            <a:miter lim="800000"/>
            <a:headEnd/>
            <a:tailEnd/>
          </a:ln>
          <a:effectLst/>
        </p:spPr>
      </p:pic>
      <p:sp>
        <p:nvSpPr>
          <p:cNvPr id="7" name="TextBox 6"/>
          <p:cNvSpPr txBox="1"/>
          <p:nvPr/>
        </p:nvSpPr>
        <p:spPr>
          <a:xfrm>
            <a:off x="152400" y="4038600"/>
            <a:ext cx="3818674" cy="2462213"/>
          </a:xfrm>
          <a:prstGeom prst="rect">
            <a:avLst/>
          </a:prstGeom>
          <a:noFill/>
        </p:spPr>
        <p:txBody>
          <a:bodyPr wrap="none" rtlCol="0">
            <a:spAutoFit/>
          </a:bodyPr>
          <a:lstStyle/>
          <a:p>
            <a:r>
              <a:rPr lang="en-US" sz="2200" dirty="0" smtClean="0">
                <a:latin typeface="Times New Roman" pitchFamily="18" charset="0"/>
                <a:cs typeface="Times New Roman" pitchFamily="18" charset="0"/>
              </a:rPr>
              <a:t>Above, the recurrence takes the </a:t>
            </a:r>
          </a:p>
          <a:p>
            <a:r>
              <a:rPr lang="en-US" sz="2200" dirty="0" smtClean="0">
                <a:latin typeface="Times New Roman" pitchFamily="18" charset="0"/>
                <a:cs typeface="Times New Roman" pitchFamily="18" charset="0"/>
              </a:rPr>
              <a:t>single output value and feed it </a:t>
            </a:r>
          </a:p>
          <a:p>
            <a:r>
              <a:rPr lang="en-US" sz="2200" dirty="0" smtClean="0">
                <a:latin typeface="Times New Roman" pitchFamily="18" charset="0"/>
                <a:cs typeface="Times New Roman" pitchFamily="18" charset="0"/>
              </a:rPr>
              <a:t>into a single input node</a:t>
            </a:r>
          </a:p>
          <a:p>
            <a:endParaRPr lang="en-US" sz="2200" dirty="0" smtClean="0">
              <a:latin typeface="Times New Roman" pitchFamily="18" charset="0"/>
              <a:cs typeface="Times New Roman" pitchFamily="18" charset="0"/>
            </a:endParaRPr>
          </a:p>
          <a:p>
            <a:r>
              <a:rPr lang="en-US" sz="2200" dirty="0" smtClean="0">
                <a:latin typeface="Times New Roman" pitchFamily="18" charset="0"/>
                <a:cs typeface="Times New Roman" pitchFamily="18" charset="0"/>
              </a:rPr>
              <a:t>To the right, the outputs are fed </a:t>
            </a:r>
          </a:p>
          <a:p>
            <a:r>
              <a:rPr lang="en-US" sz="2200" dirty="0" smtClean="0">
                <a:latin typeface="Times New Roman" pitchFamily="18" charset="0"/>
                <a:cs typeface="Times New Roman" pitchFamily="18" charset="0"/>
              </a:rPr>
              <a:t>into hidden layer nodes instead </a:t>
            </a:r>
          </a:p>
          <a:p>
            <a:r>
              <a:rPr lang="en-US" sz="2200" dirty="0" smtClean="0">
                <a:latin typeface="Times New Roman" pitchFamily="18" charset="0"/>
                <a:cs typeface="Times New Roman" pitchFamily="18" charset="0"/>
              </a:rPr>
              <a:t>of input nodes</a:t>
            </a:r>
            <a:endParaRPr lang="en-US" sz="2200" dirty="0">
              <a:latin typeface="Times New Roman" pitchFamily="18" charset="0"/>
              <a:cs typeface="Times New Roman"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Strengths of NNs</a:t>
            </a:r>
            <a:endParaRPr lang="en-US" dirty="0"/>
          </a:p>
        </p:txBody>
      </p:sp>
      <p:sp>
        <p:nvSpPr>
          <p:cNvPr id="3" name="Content Placeholder 2"/>
          <p:cNvSpPr>
            <a:spLocks noGrp="1"/>
          </p:cNvSpPr>
          <p:nvPr>
            <p:ph idx="1"/>
          </p:nvPr>
        </p:nvSpPr>
        <p:spPr>
          <a:xfrm>
            <a:off x="228600" y="685800"/>
            <a:ext cx="8686800" cy="6172200"/>
          </a:xfrm>
        </p:spPr>
        <p:txBody>
          <a:bodyPr>
            <a:normAutofit fontScale="92500" lnSpcReduction="20000"/>
          </a:bodyPr>
          <a:lstStyle/>
          <a:p>
            <a:r>
              <a:rPr lang="en-US" dirty="0" smtClean="0"/>
              <a:t>Through training, the NN learns to solve a problem without the need for a lot of programming</a:t>
            </a:r>
          </a:p>
          <a:p>
            <a:pPr lvl="1"/>
            <a:r>
              <a:rPr lang="en-US" dirty="0" smtClean="0"/>
              <a:t>in fact, while training times might be hours to days, this is far better than the expert systems that take several man-years</a:t>
            </a:r>
          </a:p>
          <a:p>
            <a:r>
              <a:rPr lang="en-US" dirty="0" smtClean="0"/>
              <a:t>Capable of solving low level recognition problems where knowledge is not readily available</a:t>
            </a:r>
          </a:p>
          <a:p>
            <a:pPr lvl="1"/>
            <a:r>
              <a:rPr lang="en-US" dirty="0" smtClean="0"/>
              <a:t>we have had a lot of difficulty building symbolic recognition systems for speech recognition, character recognition, visual recognition, etc</a:t>
            </a:r>
          </a:p>
          <a:p>
            <a:r>
              <a:rPr lang="en-US" dirty="0" smtClean="0"/>
              <a:t>Can solve optimization problems</a:t>
            </a:r>
          </a:p>
          <a:p>
            <a:pPr>
              <a:lnSpc>
                <a:spcPct val="90000"/>
              </a:lnSpc>
            </a:pPr>
            <a:r>
              <a:rPr lang="en-US" dirty="0" smtClean="0"/>
              <a:t>Able to handle fuzziness and ambiguity</a:t>
            </a:r>
          </a:p>
          <a:p>
            <a:pPr>
              <a:lnSpc>
                <a:spcPct val="90000"/>
              </a:lnSpc>
            </a:pPr>
            <a:r>
              <a:rPr lang="en-US" dirty="0" smtClean="0"/>
              <a:t>Uses distributed representations for graceful degradation</a:t>
            </a:r>
          </a:p>
          <a:p>
            <a:pPr>
              <a:lnSpc>
                <a:spcPct val="90000"/>
              </a:lnSpc>
            </a:pPr>
            <a:r>
              <a:rPr lang="en-US" dirty="0" smtClean="0"/>
              <a:t>Capable of supervised &amp; unsupervised learning</a:t>
            </a:r>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Weaknesses of NNs</a:t>
            </a:r>
            <a:endParaRPr lang="en-US" dirty="0"/>
          </a:p>
        </p:txBody>
      </p:sp>
      <p:sp>
        <p:nvSpPr>
          <p:cNvPr id="3" name="Content Placeholder 2"/>
          <p:cNvSpPr>
            <a:spLocks noGrp="1"/>
          </p:cNvSpPr>
          <p:nvPr>
            <p:ph idx="1"/>
          </p:nvPr>
        </p:nvSpPr>
        <p:spPr>
          <a:xfrm>
            <a:off x="228600" y="609600"/>
            <a:ext cx="8686800" cy="6248400"/>
          </a:xfrm>
        </p:spPr>
        <p:txBody>
          <a:bodyPr>
            <a:normAutofit fontScale="85000" lnSpcReduction="20000"/>
          </a:bodyPr>
          <a:lstStyle/>
          <a:p>
            <a:r>
              <a:rPr lang="en-US" dirty="0" smtClean="0"/>
              <a:t>Unpredictable training behavior</a:t>
            </a:r>
          </a:p>
          <a:p>
            <a:pPr lvl="1"/>
            <a:r>
              <a:rPr lang="en-US" dirty="0" smtClean="0"/>
              <a:t>changes to initial conditions can cause training times to vary greatly</a:t>
            </a:r>
          </a:p>
          <a:p>
            <a:pPr lvl="1"/>
            <a:r>
              <a:rPr lang="en-US" dirty="0" smtClean="0"/>
              <a:t>not possible to know what structure a FF/BP network should have to achieve the accuracy desired</a:t>
            </a:r>
          </a:p>
          <a:p>
            <a:pPr lvl="2"/>
            <a:r>
              <a:rPr lang="en-US" dirty="0" smtClean="0"/>
              <a:t>10x20x5 network might have vastly different performance than  a 10x21x5 network</a:t>
            </a:r>
          </a:p>
          <a:p>
            <a:r>
              <a:rPr lang="en-US" dirty="0" smtClean="0"/>
              <a:t>Most NNs are often unable to cope with problems that have dynamic input (input that changes over time)</a:t>
            </a:r>
          </a:p>
          <a:p>
            <a:pPr lvl="1"/>
            <a:r>
              <a:rPr lang="en-US" dirty="0" smtClean="0"/>
              <a:t>fixed-size input restricts dynamic changes in the problem</a:t>
            </a:r>
          </a:p>
          <a:p>
            <a:r>
              <a:rPr lang="en-US" dirty="0" smtClean="0"/>
              <a:t>NNs are not process-oriented so that they are unable to solve many classes of problems (e.g., design, diagnosis)</a:t>
            </a:r>
          </a:p>
          <a:p>
            <a:r>
              <a:rPr lang="en-US" dirty="0" smtClean="0"/>
              <a:t>NNs cannot use symbolic knowledge</a:t>
            </a:r>
          </a:p>
          <a:p>
            <a:r>
              <a:rPr lang="en-US" dirty="0" smtClean="0"/>
              <a:t>May </a:t>
            </a:r>
            <a:r>
              <a:rPr lang="en-US" dirty="0" err="1" smtClean="0"/>
              <a:t>overgeneralize</a:t>
            </a:r>
            <a:r>
              <a:rPr lang="en-US" dirty="0" smtClean="0"/>
              <a:t> if training set is biased and may specialize too much if </a:t>
            </a:r>
            <a:r>
              <a:rPr lang="en-US" dirty="0" err="1" smtClean="0"/>
              <a:t>overtrained</a:t>
            </a:r>
            <a:endParaRPr lang="en-US" dirty="0" smtClean="0"/>
          </a:p>
          <a:p>
            <a:r>
              <a:rPr lang="en-US" dirty="0" smtClean="0"/>
              <a:t>Once trained, the NN is locked, so it cannot learn over time like symbolic approaches</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lstStyle/>
          <a:p>
            <a:r>
              <a:rPr lang="en-US" dirty="0" smtClean="0"/>
              <a:t>An Artificial Neuron</a:t>
            </a:r>
            <a:endParaRPr lang="en-US" dirty="0"/>
          </a:p>
        </p:txBody>
      </p:sp>
      <p:sp>
        <p:nvSpPr>
          <p:cNvPr id="3" name="Content Placeholder 2"/>
          <p:cNvSpPr>
            <a:spLocks noGrp="1"/>
          </p:cNvSpPr>
          <p:nvPr>
            <p:ph idx="1"/>
          </p:nvPr>
        </p:nvSpPr>
        <p:spPr>
          <a:xfrm>
            <a:off x="228600" y="3352800"/>
            <a:ext cx="8686800" cy="3505200"/>
          </a:xfrm>
        </p:spPr>
        <p:txBody>
          <a:bodyPr>
            <a:normAutofit fontScale="85000" lnSpcReduction="20000"/>
          </a:bodyPr>
          <a:lstStyle/>
          <a:p>
            <a:r>
              <a:rPr lang="en-US" dirty="0" smtClean="0"/>
              <a:t>A neural network is a collection of artificial neurons</a:t>
            </a:r>
          </a:p>
          <a:p>
            <a:pPr lvl="1"/>
            <a:r>
              <a:rPr lang="en-US" dirty="0" smtClean="0"/>
              <a:t>the neuron responds to input, in this case coming from x1, x2, …, </a:t>
            </a:r>
            <a:r>
              <a:rPr lang="en-US" dirty="0" err="1" smtClean="0"/>
              <a:t>xn</a:t>
            </a:r>
            <a:endParaRPr lang="en-US" dirty="0" smtClean="0"/>
          </a:p>
          <a:p>
            <a:pPr lvl="1"/>
            <a:r>
              <a:rPr lang="en-US" dirty="0" smtClean="0"/>
              <a:t>the neuron computes its output value, denoted here as f(net)</a:t>
            </a:r>
          </a:p>
          <a:p>
            <a:pPr lvl="1"/>
            <a:r>
              <a:rPr lang="en-US" dirty="0" smtClean="0"/>
              <a:t>the computation for f(net) takes the values of the inputs and multiplies each input by its corresponding weight</a:t>
            </a:r>
          </a:p>
          <a:p>
            <a:pPr lvl="2"/>
            <a:r>
              <a:rPr lang="en-US" dirty="0" smtClean="0"/>
              <a:t>x1*w1 + x2*w2 + … + </a:t>
            </a:r>
            <a:r>
              <a:rPr lang="en-US" dirty="0" err="1" smtClean="0"/>
              <a:t>xn</a:t>
            </a:r>
            <a:r>
              <a:rPr lang="en-US" dirty="0" smtClean="0"/>
              <a:t>*</a:t>
            </a:r>
            <a:r>
              <a:rPr lang="en-US" dirty="0" err="1" smtClean="0"/>
              <a:t>wn</a:t>
            </a:r>
            <a:endParaRPr lang="en-US" dirty="0" smtClean="0"/>
          </a:p>
          <a:p>
            <a:pPr lvl="1"/>
            <a:r>
              <a:rPr lang="en-US" dirty="0" smtClean="0"/>
              <a:t>different types of neurons will use different activation functions with the simplest being </a:t>
            </a:r>
          </a:p>
          <a:p>
            <a:pPr lvl="2"/>
            <a:r>
              <a:rPr lang="en-US" dirty="0" smtClean="0"/>
              <a:t>if x1*w1 + x2*w2 + … + </a:t>
            </a:r>
            <a:r>
              <a:rPr lang="en-US" dirty="0" err="1" smtClean="0"/>
              <a:t>xn</a:t>
            </a:r>
            <a:r>
              <a:rPr lang="en-US" dirty="0" smtClean="0"/>
              <a:t>*</a:t>
            </a:r>
            <a:r>
              <a:rPr lang="en-US" dirty="0" err="1" smtClean="0"/>
              <a:t>wn</a:t>
            </a:r>
            <a:r>
              <a:rPr lang="en-US" dirty="0" smtClean="0"/>
              <a:t> &gt;= t then f(net) = 1 else f(net) = -1</a:t>
            </a:r>
          </a:p>
        </p:txBody>
      </p:sp>
      <p:pic>
        <p:nvPicPr>
          <p:cNvPr id="4" name="Picture 5"/>
          <p:cNvPicPr>
            <a:picLocks noChangeAspect="1" noChangeArrowheads="1"/>
          </p:cNvPicPr>
          <p:nvPr/>
        </p:nvPicPr>
        <p:blipFill>
          <a:blip r:embed="rId2"/>
          <a:srcRect/>
          <a:stretch>
            <a:fillRect/>
          </a:stretch>
        </p:blipFill>
        <p:spPr bwMode="auto">
          <a:xfrm>
            <a:off x="39900" y="572090"/>
            <a:ext cx="5494125" cy="2704510"/>
          </a:xfrm>
          <a:prstGeom prst="rect">
            <a:avLst/>
          </a:prstGeom>
          <a:noFill/>
          <a:ln w="9525">
            <a:noFill/>
            <a:miter lim="800000"/>
            <a:headEnd/>
            <a:tailEnd/>
          </a:ln>
        </p:spPr>
      </p:pic>
      <p:sp>
        <p:nvSpPr>
          <p:cNvPr id="5" name="TextBox 4"/>
          <p:cNvSpPr txBox="1"/>
          <p:nvPr/>
        </p:nvSpPr>
        <p:spPr>
          <a:xfrm>
            <a:off x="5715000" y="838200"/>
            <a:ext cx="3162789" cy="1785104"/>
          </a:xfrm>
          <a:prstGeom prst="rect">
            <a:avLst/>
          </a:prstGeom>
          <a:noFill/>
        </p:spPr>
        <p:txBody>
          <a:bodyPr wrap="none" rtlCol="0">
            <a:spAutoFit/>
          </a:bodyPr>
          <a:lstStyle/>
          <a:p>
            <a:r>
              <a:rPr lang="en-US" sz="2200" dirty="0" smtClean="0">
                <a:latin typeface="Times New Roman" pitchFamily="18" charset="0"/>
                <a:cs typeface="Times New Roman" pitchFamily="18" charset="0"/>
              </a:rPr>
              <a:t>What should the values of</a:t>
            </a:r>
          </a:p>
          <a:p>
            <a:r>
              <a:rPr lang="en-US" sz="2200" dirty="0" smtClean="0">
                <a:latin typeface="Times New Roman" pitchFamily="18" charset="0"/>
                <a:cs typeface="Times New Roman" pitchFamily="18" charset="0"/>
              </a:rPr>
              <a:t>the weights be?  These are</a:t>
            </a:r>
          </a:p>
          <a:p>
            <a:r>
              <a:rPr lang="en-US" sz="2200" dirty="0">
                <a:latin typeface="Times New Roman" pitchFamily="18" charset="0"/>
                <a:cs typeface="Times New Roman" pitchFamily="18" charset="0"/>
              </a:rPr>
              <a:t>u</a:t>
            </a:r>
            <a:r>
              <a:rPr lang="en-US" sz="2200" dirty="0" smtClean="0">
                <a:latin typeface="Times New Roman" pitchFamily="18" charset="0"/>
                <a:cs typeface="Times New Roman" pitchFamily="18" charset="0"/>
              </a:rPr>
              <a:t>sually learned using </a:t>
            </a:r>
          </a:p>
          <a:p>
            <a:r>
              <a:rPr lang="en-US" sz="2200" dirty="0">
                <a:latin typeface="Times New Roman" pitchFamily="18" charset="0"/>
                <a:cs typeface="Times New Roman" pitchFamily="18" charset="0"/>
              </a:rPr>
              <a:t>a</a:t>
            </a:r>
            <a:r>
              <a:rPr lang="en-US" sz="2200" dirty="0" smtClean="0">
                <a:latin typeface="Times New Roman" pitchFamily="18" charset="0"/>
                <a:cs typeface="Times New Roman" pitchFamily="18" charset="0"/>
              </a:rPr>
              <a:t> training data set and</a:t>
            </a:r>
          </a:p>
          <a:p>
            <a:r>
              <a:rPr lang="en-US" sz="2200" dirty="0" smtClean="0">
                <a:latin typeface="Times New Roman" pitchFamily="18" charset="0"/>
                <a:cs typeface="Times New Roman" pitchFamily="18" charset="0"/>
              </a:rPr>
              <a:t>a learning algorithm</a:t>
            </a:r>
            <a:endParaRPr lang="en-US" sz="2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Hybrid NNs</a:t>
            </a:r>
            <a:endParaRPr lang="en-US" dirty="0"/>
          </a:p>
        </p:txBody>
      </p:sp>
      <p:sp>
        <p:nvSpPr>
          <p:cNvPr id="3" name="Content Placeholder 2"/>
          <p:cNvSpPr>
            <a:spLocks noGrp="1"/>
          </p:cNvSpPr>
          <p:nvPr>
            <p:ph idx="1"/>
          </p:nvPr>
        </p:nvSpPr>
        <p:spPr>
          <a:xfrm>
            <a:off x="228600" y="609600"/>
            <a:ext cx="8686800" cy="6248400"/>
          </a:xfrm>
        </p:spPr>
        <p:txBody>
          <a:bodyPr>
            <a:normAutofit fontScale="92500" lnSpcReduction="20000"/>
          </a:bodyPr>
          <a:lstStyle/>
          <a:p>
            <a:r>
              <a:rPr lang="en-US" dirty="0" smtClean="0"/>
              <a:t>NN strengths are used mostly in areas where symbolic approaches have weaknesses</a:t>
            </a:r>
          </a:p>
          <a:p>
            <a:pPr lvl="1"/>
            <a:r>
              <a:rPr lang="en-US" dirty="0" smtClean="0"/>
              <a:t>can we combine the two?</a:t>
            </a:r>
          </a:p>
          <a:p>
            <a:r>
              <a:rPr lang="en-US" dirty="0" smtClean="0"/>
              <a:t>NNs are not capable of handling many knowledge-intensive problems or process-specific problem </a:t>
            </a:r>
          </a:p>
          <a:p>
            <a:pPr lvl="1"/>
            <a:r>
              <a:rPr lang="en-US" dirty="0" smtClean="0"/>
              <a:t>but symbolic systems often cannot perform low-level recognition or learning</a:t>
            </a:r>
          </a:p>
          <a:p>
            <a:r>
              <a:rPr lang="en-US" dirty="0" smtClean="0"/>
              <a:t>some example approaches are to </a:t>
            </a:r>
          </a:p>
          <a:p>
            <a:pPr lvl="1"/>
            <a:r>
              <a:rPr lang="en-US" dirty="0" smtClean="0"/>
              <a:t>use NNs as low-level feature detectors in problems like speech recognition and visual recognition combining them with rules or HMMs</a:t>
            </a:r>
          </a:p>
          <a:p>
            <a:pPr lvl="1"/>
            <a:r>
              <a:rPr lang="en-US" dirty="0" smtClean="0"/>
              <a:t>use NNs to train membership functions to be used by fuzzy controllers</a:t>
            </a:r>
          </a:p>
          <a:p>
            <a:pPr lvl="1"/>
            <a:r>
              <a:rPr lang="en-US" dirty="0" smtClean="0"/>
              <a:t>use NNs for nonlinear modeling, feeding results into a genetic algorithm to provide an optimal solution to the problem</a:t>
            </a:r>
          </a:p>
          <a:p>
            <a:pPr lvl="2"/>
            <a:endParaRPr lang="en-US" dirty="0" smtClean="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NNs are Not Brains </a:t>
            </a:r>
            <a:r>
              <a:rPr lang="en-US" dirty="0" err="1" smtClean="0"/>
              <a:t>Redux</a:t>
            </a:r>
            <a:endParaRPr lang="en-US" dirty="0"/>
          </a:p>
        </p:txBody>
      </p:sp>
      <p:sp>
        <p:nvSpPr>
          <p:cNvPr id="3" name="Content Placeholder 2"/>
          <p:cNvSpPr>
            <a:spLocks noGrp="1"/>
          </p:cNvSpPr>
          <p:nvPr>
            <p:ph idx="1"/>
          </p:nvPr>
        </p:nvSpPr>
        <p:spPr>
          <a:xfrm>
            <a:off x="304800" y="838200"/>
            <a:ext cx="8610600" cy="6019800"/>
          </a:xfrm>
        </p:spPr>
        <p:txBody>
          <a:bodyPr>
            <a:normAutofit fontScale="77500" lnSpcReduction="20000"/>
          </a:bodyPr>
          <a:lstStyle/>
          <a:p>
            <a:r>
              <a:rPr lang="en-US" dirty="0" smtClean="0"/>
              <a:t>In the brain, an individual neuron is either an </a:t>
            </a:r>
            <a:r>
              <a:rPr lang="en-US" dirty="0" err="1" smtClean="0"/>
              <a:t>excitory</a:t>
            </a:r>
            <a:r>
              <a:rPr lang="en-US" dirty="0" smtClean="0"/>
              <a:t> or inhibitory neuron, in a NN, a neuron may excite some neurons and inhibit others</a:t>
            </a:r>
          </a:p>
          <a:p>
            <a:r>
              <a:rPr lang="en-US" dirty="0" smtClean="0"/>
              <a:t>In the brain, neuron firing rates range from a few firings per second to as many as 500 and the firing is asynchronous but in a NN, firings are completely dictated by the FF algorithm and the machine’s clock cycle speed</a:t>
            </a:r>
          </a:p>
          <a:p>
            <a:r>
              <a:rPr lang="en-US" dirty="0" smtClean="0"/>
              <a:t>There are different types of neurons in the brain with some being specialized (for tasks like vision or speech) whereas all NN neurons are identical and the only difference lies in the edge weights</a:t>
            </a:r>
          </a:p>
          <a:p>
            <a:r>
              <a:rPr lang="en-US" dirty="0" smtClean="0"/>
              <a:t>There are at least 150 billion neurons in a brain with as many as 1000 to 10000 connections per neuron and neurons are not connected symmetrically or fully connected unlike in a NN which will usually have no more than a few hundred neurons</a:t>
            </a:r>
          </a:p>
          <a:p>
            <a:r>
              <a:rPr lang="en-US" dirty="0" smtClean="0"/>
              <a:t>A NN will learn a task and then stop learning (remaining static from that point forward), the brain is always learning and changing</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143000"/>
          </a:xfrm>
        </p:spPr>
        <p:txBody>
          <a:bodyPr/>
          <a:lstStyle/>
          <a:p>
            <a:r>
              <a:rPr lang="en-US" dirty="0" smtClean="0"/>
              <a:t>Early NNs</a:t>
            </a:r>
            <a:endParaRPr lang="en-US" dirty="0"/>
          </a:p>
        </p:txBody>
      </p:sp>
      <p:sp>
        <p:nvSpPr>
          <p:cNvPr id="3" name="Content Placeholder 2"/>
          <p:cNvSpPr>
            <a:spLocks noGrp="1"/>
          </p:cNvSpPr>
          <p:nvPr>
            <p:ph idx="1"/>
          </p:nvPr>
        </p:nvSpPr>
        <p:spPr>
          <a:xfrm>
            <a:off x="228600" y="609600"/>
            <a:ext cx="8763000" cy="6248400"/>
          </a:xfrm>
        </p:spPr>
        <p:txBody>
          <a:bodyPr>
            <a:normAutofit fontScale="92500"/>
          </a:bodyPr>
          <a:lstStyle/>
          <a:p>
            <a:r>
              <a:rPr lang="en-US" dirty="0" smtClean="0"/>
              <a:t>First proposed in 1943, the McCulloch-Pitts neuron uses the simple comparison shown on the previous slide for activation</a:t>
            </a:r>
          </a:p>
          <a:p>
            <a:r>
              <a:rPr lang="en-US" dirty="0" smtClean="0"/>
              <a:t>The </a:t>
            </a:r>
            <a:r>
              <a:rPr lang="en-US" dirty="0" err="1" smtClean="0"/>
              <a:t>perceptron</a:t>
            </a:r>
            <a:r>
              <a:rPr lang="en-US" dirty="0" smtClean="0"/>
              <a:t>, introduced in 1958 is similar but has a learning algorithm so that the weights can be adjusted when training examples are used so that the </a:t>
            </a:r>
            <a:r>
              <a:rPr lang="en-US" dirty="0" err="1" smtClean="0"/>
              <a:t>perceptron</a:t>
            </a:r>
            <a:r>
              <a:rPr lang="en-US" dirty="0" smtClean="0"/>
              <a:t> </a:t>
            </a:r>
            <a:r>
              <a:rPr lang="en-US" i="1" dirty="0" smtClean="0"/>
              <a:t>learns</a:t>
            </a:r>
          </a:p>
          <a:p>
            <a:r>
              <a:rPr lang="en-US" dirty="0" smtClean="0"/>
              <a:t>What the </a:t>
            </a:r>
            <a:r>
              <a:rPr lang="en-US" dirty="0" err="1" smtClean="0"/>
              <a:t>perceptron</a:t>
            </a:r>
            <a:r>
              <a:rPr lang="en-US" dirty="0" smtClean="0"/>
              <a:t> is learning is the proper weights on each edge so that the function f(net) properly computes whether an input is in a class or not</a:t>
            </a:r>
          </a:p>
          <a:p>
            <a:pPr lvl="1"/>
            <a:r>
              <a:rPr lang="en-US" dirty="0" smtClean="0"/>
              <a:t>if instance I is in the class, we expect the weights to be adjusted so that f(I) = 1 and if J is not in the class, we expect f(J) = -1</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err="1" smtClean="0"/>
              <a:t>Perceptron</a:t>
            </a:r>
            <a:r>
              <a:rPr lang="en-US" dirty="0" smtClean="0"/>
              <a:t> Learning Algorithm</a:t>
            </a:r>
            <a:endParaRPr lang="en-US" dirty="0"/>
          </a:p>
        </p:txBody>
      </p:sp>
      <p:sp>
        <p:nvSpPr>
          <p:cNvPr id="3" name="Content Placeholder 2"/>
          <p:cNvSpPr>
            <a:spLocks noGrp="1"/>
          </p:cNvSpPr>
          <p:nvPr>
            <p:ph idx="1"/>
          </p:nvPr>
        </p:nvSpPr>
        <p:spPr>
          <a:xfrm>
            <a:off x="304800" y="838200"/>
            <a:ext cx="8610600" cy="5638800"/>
          </a:xfrm>
        </p:spPr>
        <p:txBody>
          <a:bodyPr>
            <a:normAutofit fontScale="85000" lnSpcReduction="20000"/>
          </a:bodyPr>
          <a:lstStyle/>
          <a:p>
            <a:r>
              <a:rPr lang="en-US" dirty="0" smtClean="0"/>
              <a:t>Let the expected output of the </a:t>
            </a:r>
            <a:r>
              <a:rPr lang="en-US" dirty="0" err="1" smtClean="0"/>
              <a:t>perceptron</a:t>
            </a:r>
            <a:r>
              <a:rPr lang="en-US" dirty="0" smtClean="0"/>
              <a:t> be </a:t>
            </a:r>
            <a:r>
              <a:rPr lang="en-US" dirty="0" err="1" smtClean="0"/>
              <a:t>d</a:t>
            </a:r>
            <a:r>
              <a:rPr lang="en-US" baseline="-25000" dirty="0" err="1" smtClean="0"/>
              <a:t>i</a:t>
            </a:r>
            <a:endParaRPr lang="en-US" baseline="-25000" dirty="0" smtClean="0"/>
          </a:p>
          <a:p>
            <a:r>
              <a:rPr lang="en-US" dirty="0" smtClean="0"/>
              <a:t>Let the real output of the </a:t>
            </a:r>
            <a:r>
              <a:rPr lang="en-US" dirty="0" err="1" smtClean="0"/>
              <a:t>perceptron</a:t>
            </a:r>
            <a:r>
              <a:rPr lang="en-US" dirty="0" smtClean="0"/>
              <a:t> for this input be </a:t>
            </a:r>
            <a:r>
              <a:rPr lang="en-US" dirty="0" err="1" smtClean="0"/>
              <a:t>o</a:t>
            </a:r>
            <a:r>
              <a:rPr lang="en-US" baseline="-25000" dirty="0" err="1" smtClean="0"/>
              <a:t>i</a:t>
            </a:r>
            <a:endParaRPr lang="en-US" baseline="-25000" dirty="0" smtClean="0"/>
          </a:p>
          <a:p>
            <a:r>
              <a:rPr lang="en-US" dirty="0" smtClean="0"/>
              <a:t>Let c be some constant training weight constant</a:t>
            </a:r>
          </a:p>
          <a:p>
            <a:r>
              <a:rPr lang="en-US" dirty="0" smtClean="0"/>
              <a:t>Let </a:t>
            </a:r>
            <a:r>
              <a:rPr lang="en-US" dirty="0" err="1" smtClean="0"/>
              <a:t>x</a:t>
            </a:r>
            <a:r>
              <a:rPr lang="en-US" baseline="-25000" dirty="0" err="1" smtClean="0"/>
              <a:t>j</a:t>
            </a:r>
            <a:r>
              <a:rPr lang="en-US" dirty="0" smtClean="0"/>
              <a:t> be the input value for input j</a:t>
            </a:r>
          </a:p>
          <a:p>
            <a:r>
              <a:rPr lang="en-US" dirty="0" smtClean="0"/>
              <a:t>For training, repeat for each training example </a:t>
            </a:r>
            <a:r>
              <a:rPr lang="en-US" dirty="0" err="1" smtClean="0"/>
              <a:t>i</a:t>
            </a:r>
            <a:endParaRPr lang="en-US" dirty="0" smtClean="0"/>
          </a:p>
          <a:p>
            <a:pPr lvl="1"/>
            <a:r>
              <a:rPr lang="en-US" dirty="0" err="1" smtClean="0"/>
              <a:t>w</a:t>
            </a:r>
            <a:r>
              <a:rPr lang="en-US" baseline="-25000" dirty="0" err="1" smtClean="0"/>
              <a:t>i</a:t>
            </a:r>
            <a:r>
              <a:rPr lang="en-US" dirty="0" smtClean="0"/>
              <a:t> = (</a:t>
            </a:r>
            <a:r>
              <a:rPr lang="en-US" dirty="0" err="1" smtClean="0"/>
              <a:t>d</a:t>
            </a:r>
            <a:r>
              <a:rPr lang="en-US" baseline="-25000" dirty="0" err="1" smtClean="0"/>
              <a:t>i</a:t>
            </a:r>
            <a:r>
              <a:rPr lang="en-US" dirty="0" smtClean="0"/>
              <a:t> – </a:t>
            </a:r>
            <a:r>
              <a:rPr lang="en-US" dirty="0" err="1" smtClean="0"/>
              <a:t>o</a:t>
            </a:r>
            <a:r>
              <a:rPr lang="en-US" baseline="-25000" dirty="0" err="1" smtClean="0"/>
              <a:t>i</a:t>
            </a:r>
            <a:r>
              <a:rPr lang="en-US" dirty="0" smtClean="0"/>
              <a:t>) * x</a:t>
            </a:r>
            <a:r>
              <a:rPr lang="en-US" baseline="-25000" dirty="0" smtClean="0"/>
              <a:t>i</a:t>
            </a:r>
            <a:r>
              <a:rPr lang="en-US" dirty="0" smtClean="0"/>
              <a:t> </a:t>
            </a:r>
          </a:p>
          <a:p>
            <a:pPr lvl="1"/>
            <a:r>
              <a:rPr lang="en-US" dirty="0" smtClean="0"/>
              <a:t>collect all </a:t>
            </a:r>
            <a:r>
              <a:rPr lang="en-US" dirty="0" err="1" smtClean="0"/>
              <a:t>w</a:t>
            </a:r>
            <a:r>
              <a:rPr lang="en-US" baseline="-25000" dirty="0" err="1" smtClean="0"/>
              <a:t>i</a:t>
            </a:r>
            <a:r>
              <a:rPr lang="en-US" dirty="0" smtClean="0"/>
              <a:t> into a vector and then set </a:t>
            </a:r>
            <a:r>
              <a:rPr lang="en-US" dirty="0" err="1" smtClean="0">
                <a:latin typeface="Symbol" pitchFamily="18" charset="2"/>
              </a:rPr>
              <a:t>D</a:t>
            </a:r>
            <a:r>
              <a:rPr lang="en-US" dirty="0" err="1" smtClean="0"/>
              <a:t>w</a:t>
            </a:r>
            <a:r>
              <a:rPr lang="en-US" dirty="0" smtClean="0"/>
              <a:t> = </a:t>
            </a:r>
            <a:r>
              <a:rPr lang="en-US" dirty="0" err="1" smtClean="0">
                <a:latin typeface="Symbol" pitchFamily="18" charset="2"/>
              </a:rPr>
              <a:t>D</a:t>
            </a:r>
            <a:r>
              <a:rPr lang="en-US" dirty="0" err="1" smtClean="0"/>
              <a:t>w</a:t>
            </a:r>
            <a:r>
              <a:rPr lang="en-US" dirty="0" smtClean="0"/>
              <a:t> + </a:t>
            </a:r>
            <a:r>
              <a:rPr lang="en-US" dirty="0" err="1" smtClean="0">
                <a:latin typeface="Symbol" pitchFamily="18" charset="2"/>
              </a:rPr>
              <a:t>D</a:t>
            </a:r>
            <a:r>
              <a:rPr lang="en-US" dirty="0" err="1" smtClean="0"/>
              <a:t>w</a:t>
            </a:r>
            <a:r>
              <a:rPr lang="en-US" dirty="0" smtClean="0"/>
              <a:t> * c</a:t>
            </a:r>
          </a:p>
          <a:p>
            <a:pPr lvl="1"/>
            <a:r>
              <a:rPr lang="en-US" dirty="0" smtClean="0"/>
              <a:t>that is, </a:t>
            </a:r>
            <a:r>
              <a:rPr lang="en-US" dirty="0" err="1" smtClean="0"/>
              <a:t>w</a:t>
            </a:r>
            <a:r>
              <a:rPr lang="en-US" baseline="-25000" dirty="0" err="1" smtClean="0"/>
              <a:t>i</a:t>
            </a:r>
            <a:r>
              <a:rPr lang="en-US" dirty="0" smtClean="0"/>
              <a:t> = </a:t>
            </a:r>
            <a:r>
              <a:rPr lang="en-US" dirty="0" err="1" smtClean="0"/>
              <a:t>w</a:t>
            </a:r>
            <a:r>
              <a:rPr lang="en-US" baseline="-25000" dirty="0" err="1" smtClean="0"/>
              <a:t>i</a:t>
            </a:r>
            <a:r>
              <a:rPr lang="en-US" dirty="0" smtClean="0"/>
              <a:t> + c * (</a:t>
            </a:r>
            <a:r>
              <a:rPr lang="en-US" dirty="0" err="1" smtClean="0"/>
              <a:t>d</a:t>
            </a:r>
            <a:r>
              <a:rPr lang="en-US" baseline="-25000" dirty="0" err="1" smtClean="0"/>
              <a:t>i</a:t>
            </a:r>
            <a:r>
              <a:rPr lang="en-US" dirty="0" smtClean="0"/>
              <a:t> - </a:t>
            </a:r>
            <a:r>
              <a:rPr lang="en-US" dirty="0" err="1" smtClean="0"/>
              <a:t>o</a:t>
            </a:r>
            <a:r>
              <a:rPr lang="en-US" baseline="-25000" dirty="0" err="1" smtClean="0"/>
              <a:t>i</a:t>
            </a:r>
            <a:r>
              <a:rPr lang="en-US" dirty="0" smtClean="0"/>
              <a:t>) * x</a:t>
            </a:r>
            <a:r>
              <a:rPr lang="en-US" baseline="-25000" dirty="0" smtClean="0"/>
              <a:t>i</a:t>
            </a:r>
            <a:r>
              <a:rPr lang="en-US" dirty="0" smtClean="0"/>
              <a:t> for each </a:t>
            </a:r>
            <a:r>
              <a:rPr lang="en-US" dirty="0" err="1" smtClean="0"/>
              <a:t>i</a:t>
            </a:r>
            <a:endParaRPr lang="en-US" dirty="0" smtClean="0"/>
          </a:p>
          <a:p>
            <a:r>
              <a:rPr lang="en-US" dirty="0" smtClean="0"/>
              <a:t>Repeat the training set until the weights are not changing</a:t>
            </a:r>
          </a:p>
          <a:p>
            <a:r>
              <a:rPr lang="en-US" dirty="0" smtClean="0"/>
              <a:t>Notice that </a:t>
            </a:r>
            <a:r>
              <a:rPr lang="en-US" dirty="0" err="1" smtClean="0"/>
              <a:t>d</a:t>
            </a:r>
            <a:r>
              <a:rPr lang="en-US" baseline="-25000" dirty="0" err="1" smtClean="0"/>
              <a:t>j</a:t>
            </a:r>
            <a:r>
              <a:rPr lang="en-US" dirty="0" smtClean="0"/>
              <a:t> – </a:t>
            </a:r>
            <a:r>
              <a:rPr lang="en-US" dirty="0" err="1" smtClean="0"/>
              <a:t>o</a:t>
            </a:r>
            <a:r>
              <a:rPr lang="en-US" baseline="-25000" dirty="0" err="1" smtClean="0"/>
              <a:t>j</a:t>
            </a:r>
            <a:r>
              <a:rPr lang="en-US" dirty="0" smtClean="0"/>
              <a:t> will either be +2, 0, or -2</a:t>
            </a:r>
          </a:p>
          <a:p>
            <a:pPr lvl="1"/>
            <a:r>
              <a:rPr lang="en-US" dirty="0" smtClean="0"/>
              <a:t>so in fact we will always be altering the weights by +2*c, 0*c or -2*c</a:t>
            </a:r>
          </a:p>
          <a:p>
            <a:r>
              <a:rPr lang="en-US" dirty="0" smtClean="0"/>
              <a:t>Note that in a </a:t>
            </a:r>
            <a:r>
              <a:rPr lang="en-US" dirty="0" err="1" smtClean="0"/>
              <a:t>perceptron</a:t>
            </a:r>
            <a:r>
              <a:rPr lang="en-US" dirty="0" smtClean="0"/>
              <a:t>, we add an n+1</a:t>
            </a:r>
            <a:r>
              <a:rPr lang="en-US" baseline="30000" dirty="0" smtClean="0"/>
              <a:t>st</a:t>
            </a:r>
            <a:r>
              <a:rPr lang="en-US" dirty="0" smtClean="0"/>
              <a:t> input value with a weight of 1, known as the bias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Examples</a:t>
            </a:r>
            <a:endParaRPr lang="en-US" dirty="0"/>
          </a:p>
        </p:txBody>
      </p:sp>
      <p:sp>
        <p:nvSpPr>
          <p:cNvPr id="3" name="Content Placeholder 2"/>
          <p:cNvSpPr>
            <a:spLocks noGrp="1"/>
          </p:cNvSpPr>
          <p:nvPr>
            <p:ph idx="1"/>
          </p:nvPr>
        </p:nvSpPr>
        <p:spPr>
          <a:xfrm>
            <a:off x="0" y="2286000"/>
            <a:ext cx="6019800" cy="2057399"/>
          </a:xfrm>
        </p:spPr>
        <p:txBody>
          <a:bodyPr>
            <a:normAutofit fontScale="92500" lnSpcReduction="20000"/>
          </a:bodyPr>
          <a:lstStyle/>
          <a:p>
            <a:r>
              <a:rPr lang="en-US" dirty="0" smtClean="0"/>
              <a:t>The above </a:t>
            </a:r>
            <a:r>
              <a:rPr lang="en-US" dirty="0" err="1" smtClean="0"/>
              <a:t>perceptrons</a:t>
            </a:r>
            <a:r>
              <a:rPr lang="en-US" dirty="0" smtClean="0"/>
              <a:t> perform the functions X AND Y and X OR Y</a:t>
            </a:r>
          </a:p>
          <a:p>
            <a:pPr lvl="1"/>
            <a:r>
              <a:rPr lang="en-US" dirty="0" smtClean="0"/>
              <a:t>notice that the weights have been pre-set, we would prefer to use the training algorithm instead</a:t>
            </a:r>
          </a:p>
        </p:txBody>
      </p:sp>
      <p:pic>
        <p:nvPicPr>
          <p:cNvPr id="4" name="Picture 4"/>
          <p:cNvPicPr>
            <a:picLocks noChangeAspect="1" noChangeArrowheads="1"/>
          </p:cNvPicPr>
          <p:nvPr/>
        </p:nvPicPr>
        <p:blipFill>
          <a:blip r:embed="rId2"/>
          <a:srcRect/>
          <a:stretch>
            <a:fillRect/>
          </a:stretch>
        </p:blipFill>
        <p:spPr bwMode="auto">
          <a:xfrm>
            <a:off x="914400" y="685800"/>
            <a:ext cx="6519863" cy="1609000"/>
          </a:xfrm>
          <a:prstGeom prst="rect">
            <a:avLst/>
          </a:prstGeom>
          <a:noFill/>
          <a:ln w="9525">
            <a:noFill/>
            <a:miter lim="800000"/>
            <a:headEnd/>
            <a:tailEnd/>
          </a:ln>
        </p:spPr>
      </p:pic>
      <p:pic>
        <p:nvPicPr>
          <p:cNvPr id="5" name="Picture 4"/>
          <p:cNvPicPr>
            <a:picLocks noChangeAspect="1" noChangeArrowheads="1"/>
          </p:cNvPicPr>
          <p:nvPr/>
        </p:nvPicPr>
        <p:blipFill>
          <a:blip r:embed="rId3"/>
          <a:srcRect/>
          <a:stretch>
            <a:fillRect/>
          </a:stretch>
        </p:blipFill>
        <p:spPr bwMode="auto">
          <a:xfrm>
            <a:off x="5867400" y="2383726"/>
            <a:ext cx="3276601" cy="3969450"/>
          </a:xfrm>
          <a:prstGeom prst="rect">
            <a:avLst/>
          </a:prstGeom>
          <a:noFill/>
          <a:ln w="9525">
            <a:noFill/>
            <a:miter lim="800000"/>
            <a:headEnd/>
            <a:tailEnd/>
          </a:ln>
        </p:spPr>
      </p:pic>
      <p:pic>
        <p:nvPicPr>
          <p:cNvPr id="6" name="Picture 4"/>
          <p:cNvPicPr>
            <a:picLocks noChangeAspect="1" noChangeArrowheads="1"/>
          </p:cNvPicPr>
          <p:nvPr/>
        </p:nvPicPr>
        <p:blipFill>
          <a:blip r:embed="rId4"/>
          <a:srcRect/>
          <a:stretch>
            <a:fillRect/>
          </a:stretch>
        </p:blipFill>
        <p:spPr bwMode="auto">
          <a:xfrm>
            <a:off x="0" y="4114800"/>
            <a:ext cx="3523130" cy="2743200"/>
          </a:xfrm>
          <a:prstGeom prst="rect">
            <a:avLst/>
          </a:prstGeom>
          <a:noFill/>
          <a:ln w="9525">
            <a:noFill/>
            <a:miter lim="800000"/>
            <a:headEnd/>
            <a:tailEnd/>
          </a:ln>
        </p:spPr>
      </p:pic>
      <p:sp>
        <p:nvSpPr>
          <p:cNvPr id="7" name="TextBox 6"/>
          <p:cNvSpPr txBox="1"/>
          <p:nvPr/>
        </p:nvSpPr>
        <p:spPr>
          <a:xfrm>
            <a:off x="3657600" y="4151055"/>
            <a:ext cx="2345514" cy="2554545"/>
          </a:xfrm>
          <a:prstGeom prst="rect">
            <a:avLst/>
          </a:prstGeom>
          <a:noFill/>
        </p:spPr>
        <p:txBody>
          <a:bodyPr wrap="none" rtlCol="0">
            <a:spAutoFit/>
          </a:bodyPr>
          <a:lstStyle/>
          <a:p>
            <a:pPr marL="0" lvl="1"/>
            <a:r>
              <a:rPr lang="en-US" sz="2000" dirty="0" smtClean="0">
                <a:latin typeface="Times New Roman" pitchFamily="18" charset="0"/>
                <a:cs typeface="Times New Roman" pitchFamily="18" charset="0"/>
              </a:rPr>
              <a:t>the table on the </a:t>
            </a:r>
          </a:p>
          <a:p>
            <a:pPr marL="0" lvl="1"/>
            <a:r>
              <a:rPr lang="en-US" sz="2000" dirty="0" smtClean="0">
                <a:latin typeface="Times New Roman" pitchFamily="18" charset="0"/>
                <a:cs typeface="Times New Roman" pitchFamily="18" charset="0"/>
              </a:rPr>
              <a:t>right can be used </a:t>
            </a:r>
          </a:p>
          <a:p>
            <a:pPr marL="0" lvl="1"/>
            <a:r>
              <a:rPr lang="en-US" sz="2000" dirty="0" smtClean="0">
                <a:latin typeface="Times New Roman" pitchFamily="18" charset="0"/>
                <a:cs typeface="Times New Roman" pitchFamily="18" charset="0"/>
              </a:rPr>
              <a:t>to train a </a:t>
            </a:r>
            <a:r>
              <a:rPr lang="en-US" sz="2000" dirty="0" err="1" smtClean="0">
                <a:latin typeface="Times New Roman" pitchFamily="18" charset="0"/>
                <a:cs typeface="Times New Roman" pitchFamily="18" charset="0"/>
              </a:rPr>
              <a:t>perceptron</a:t>
            </a:r>
            <a:r>
              <a:rPr lang="en-US" sz="2000" dirty="0" smtClean="0">
                <a:latin typeface="Times New Roman" pitchFamily="18" charset="0"/>
                <a:cs typeface="Times New Roman" pitchFamily="18" charset="0"/>
              </a:rPr>
              <a:t> </a:t>
            </a:r>
          </a:p>
          <a:p>
            <a:pPr marL="0" lvl="1"/>
            <a:r>
              <a:rPr lang="en-US" sz="2000" dirty="0" smtClean="0">
                <a:latin typeface="Times New Roman" pitchFamily="18" charset="0"/>
                <a:cs typeface="Times New Roman" pitchFamily="18" charset="0"/>
              </a:rPr>
              <a:t>to output the desired </a:t>
            </a:r>
          </a:p>
          <a:p>
            <a:pPr marL="0" lvl="1"/>
            <a:r>
              <a:rPr lang="en-US" sz="2000" dirty="0" smtClean="0">
                <a:latin typeface="Times New Roman" pitchFamily="18" charset="0"/>
                <a:cs typeface="Times New Roman" pitchFamily="18" charset="0"/>
              </a:rPr>
              <a:t>value (this table </a:t>
            </a:r>
          </a:p>
          <a:p>
            <a:pPr marL="0" lvl="1"/>
            <a:r>
              <a:rPr lang="en-US" sz="2000" dirty="0" smtClean="0">
                <a:latin typeface="Times New Roman" pitchFamily="18" charset="0"/>
                <a:cs typeface="Times New Roman" pitchFamily="18" charset="0"/>
              </a:rPr>
              <a:t>represents the data </a:t>
            </a:r>
          </a:p>
          <a:p>
            <a:pPr marL="0" lvl="1"/>
            <a:r>
              <a:rPr lang="en-US" sz="2000" dirty="0" smtClean="0">
                <a:latin typeface="Times New Roman" pitchFamily="18" charset="0"/>
                <a:cs typeface="Times New Roman" pitchFamily="18" charset="0"/>
              </a:rPr>
              <a:t>points shown to </a:t>
            </a:r>
          </a:p>
          <a:p>
            <a:pPr marL="0" lvl="1"/>
            <a:r>
              <a:rPr lang="en-US" sz="2000" dirty="0" smtClean="0">
                <a:latin typeface="Times New Roman" pitchFamily="18" charset="0"/>
                <a:cs typeface="Times New Roman" pitchFamily="18" charset="0"/>
              </a:rPr>
              <a:t>the left)</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3200400" cy="1905000"/>
          </a:xfrm>
        </p:spPr>
        <p:txBody>
          <a:bodyPr>
            <a:normAutofit/>
          </a:bodyPr>
          <a:lstStyle/>
          <a:p>
            <a:r>
              <a:rPr lang="en-US" dirty="0" smtClean="0"/>
              <a:t>Learning the Weights</a:t>
            </a:r>
            <a:endParaRPr lang="en-US" dirty="0"/>
          </a:p>
        </p:txBody>
      </p:sp>
      <p:sp>
        <p:nvSpPr>
          <p:cNvPr id="3" name="Content Placeholder 2"/>
          <p:cNvSpPr>
            <a:spLocks noGrp="1"/>
          </p:cNvSpPr>
          <p:nvPr>
            <p:ph idx="1"/>
          </p:nvPr>
        </p:nvSpPr>
        <p:spPr>
          <a:xfrm>
            <a:off x="228600" y="2133600"/>
            <a:ext cx="8763000" cy="4495800"/>
          </a:xfrm>
        </p:spPr>
        <p:txBody>
          <a:bodyPr>
            <a:normAutofit fontScale="85000" lnSpcReduction="20000"/>
          </a:bodyPr>
          <a:lstStyle/>
          <a:p>
            <a:r>
              <a:rPr lang="en-US" dirty="0" smtClean="0"/>
              <a:t>Given the previous table for data, we train the above </a:t>
            </a:r>
            <a:r>
              <a:rPr lang="en-US" dirty="0" err="1" smtClean="0"/>
              <a:t>perceptron</a:t>
            </a:r>
            <a:r>
              <a:rPr lang="en-US" dirty="0" smtClean="0"/>
              <a:t> as follows</a:t>
            </a:r>
          </a:p>
          <a:p>
            <a:pPr lvl="1"/>
            <a:r>
              <a:rPr lang="en-US" dirty="0" smtClean="0"/>
              <a:t>starting off with edge weights of [.75, .5, -.6] for w1, w2, w3 respectively and c = .2</a:t>
            </a:r>
          </a:p>
          <a:p>
            <a:pPr lvl="2"/>
            <a:r>
              <a:rPr lang="en-US" dirty="0" smtClean="0"/>
              <a:t>these weights are randomly generated</a:t>
            </a:r>
          </a:p>
          <a:p>
            <a:pPr lvl="1"/>
            <a:r>
              <a:rPr lang="en-US" dirty="0" smtClean="0"/>
              <a:t>f(data</a:t>
            </a:r>
            <a:r>
              <a:rPr lang="en-US" baseline="-25000" dirty="0" smtClean="0"/>
              <a:t>1</a:t>
            </a:r>
            <a:r>
              <a:rPr lang="en-US" dirty="0" smtClean="0"/>
              <a:t>) = f(.75*1+.5*1+-.6*1) = 1 </a:t>
            </a:r>
            <a:r>
              <a:rPr lang="en-US" dirty="0" smtClean="0">
                <a:sym typeface="Wingdings" pitchFamily="2" charset="2"/>
              </a:rPr>
              <a:t> correct answer, do not adjust the weights</a:t>
            </a:r>
          </a:p>
          <a:p>
            <a:pPr lvl="1"/>
            <a:r>
              <a:rPr lang="en-US" dirty="0" smtClean="0">
                <a:sym typeface="Wingdings" pitchFamily="2" charset="2"/>
              </a:rPr>
              <a:t>f(data</a:t>
            </a:r>
            <a:r>
              <a:rPr lang="en-US" baseline="-25000" dirty="0" smtClean="0">
                <a:sym typeface="Wingdings" pitchFamily="2" charset="2"/>
              </a:rPr>
              <a:t>2</a:t>
            </a:r>
            <a:r>
              <a:rPr lang="en-US" dirty="0" smtClean="0">
                <a:sym typeface="Wingdings" pitchFamily="2" charset="2"/>
              </a:rPr>
              <a:t>) = f(.75*9.4 + .5*6.4+-.6*1) = 1  incorrect answer, so adjust weights by -2*.2 = -.4  [.75 + -.4*9.4, .5 + -.4*6.4, -.6 + -.4*1] = [-3.01, -2.06, -1.00]</a:t>
            </a:r>
          </a:p>
          <a:p>
            <a:pPr lvl="1"/>
            <a:r>
              <a:rPr lang="en-US" dirty="0" smtClean="0">
                <a:sym typeface="Wingdings" pitchFamily="2" charset="2"/>
              </a:rPr>
              <a:t>f(data</a:t>
            </a:r>
            <a:r>
              <a:rPr lang="en-US" baseline="-25000" dirty="0" smtClean="0">
                <a:sym typeface="Wingdings" pitchFamily="2" charset="2"/>
              </a:rPr>
              <a:t>3</a:t>
            </a:r>
            <a:r>
              <a:rPr lang="en-US" dirty="0" smtClean="0">
                <a:sym typeface="Wingdings" pitchFamily="2" charset="2"/>
              </a:rPr>
              <a:t>) = f(3.01*2.5+-2.06*2.1+-1.00*1) = -1, incorrect answer, so adjust weights again by -.4  [-3.01+-.4*2.5, -2.06+-.4*2.1, -1.00+-.4*1] = [-2.01, -1.22, -.60]</a:t>
            </a:r>
          </a:p>
        </p:txBody>
      </p:sp>
      <p:pic>
        <p:nvPicPr>
          <p:cNvPr id="4" name="Picture 4"/>
          <p:cNvPicPr>
            <a:picLocks noChangeAspect="1" noChangeArrowheads="1"/>
          </p:cNvPicPr>
          <p:nvPr/>
        </p:nvPicPr>
        <p:blipFill>
          <a:blip r:embed="rId2"/>
          <a:srcRect/>
          <a:stretch>
            <a:fillRect/>
          </a:stretch>
        </p:blipFill>
        <p:spPr bwMode="auto">
          <a:xfrm>
            <a:off x="4114800" y="0"/>
            <a:ext cx="5029200" cy="20147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1083</TotalTime>
  <Words>6237</Words>
  <Application>Microsoft Office PowerPoint</Application>
  <PresentationFormat>On-screen Show (4:3)</PresentationFormat>
  <Paragraphs>472</Paragraphs>
  <Slides>51</Slides>
  <Notes>0</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Office Theme</vt:lpstr>
      <vt:lpstr>Neural Networks</vt:lpstr>
      <vt:lpstr>NN Appeal</vt:lpstr>
      <vt:lpstr>Inspiration from the Brain</vt:lpstr>
      <vt:lpstr>NNs Are Not Brains</vt:lpstr>
      <vt:lpstr>An Artificial Neuron</vt:lpstr>
      <vt:lpstr>Early NNs</vt:lpstr>
      <vt:lpstr>Perceptron Learning Algorithm</vt:lpstr>
      <vt:lpstr>Examples</vt:lpstr>
      <vt:lpstr>Learning the Weights</vt:lpstr>
      <vt:lpstr>Continued</vt:lpstr>
      <vt:lpstr>Perceptron Networks</vt:lpstr>
      <vt:lpstr>Linear Separability</vt:lpstr>
      <vt:lpstr>What Problems Are Linearly Separable?</vt:lpstr>
      <vt:lpstr>Threshold Functions</vt:lpstr>
      <vt:lpstr>Comparing Threshold Functions</vt:lpstr>
      <vt:lpstr>Gradient Descent Learning</vt:lpstr>
      <vt:lpstr>Delta Rule</vt:lpstr>
      <vt:lpstr>Feed-Forward Back-Propagation Network</vt:lpstr>
      <vt:lpstr>The FF/BP Network</vt:lpstr>
      <vt:lpstr>Training</vt:lpstr>
      <vt:lpstr>More Details</vt:lpstr>
      <vt:lpstr>The Hidden Layer Nodes</vt:lpstr>
      <vt:lpstr>Continued</vt:lpstr>
      <vt:lpstr>Training a Hidden Layer Node</vt:lpstr>
      <vt:lpstr>Training the NN</vt:lpstr>
      <vt:lpstr>FF/BP Example:  Learning XOR</vt:lpstr>
      <vt:lpstr>FF/BP Example:  NETtalk</vt:lpstr>
      <vt:lpstr>Competitive Learning</vt:lpstr>
      <vt:lpstr>Example:  Clustering</vt:lpstr>
      <vt:lpstr>Support Vector Machines</vt:lpstr>
      <vt:lpstr>Why SVMs?</vt:lpstr>
      <vt:lpstr>Example</vt:lpstr>
      <vt:lpstr>Variations of SVMs</vt:lpstr>
      <vt:lpstr>SVM Applications</vt:lpstr>
      <vt:lpstr>Coincidence Learning</vt:lpstr>
      <vt:lpstr>Hebbian Network</vt:lpstr>
      <vt:lpstr>Unsupervised Hebbian Learning</vt:lpstr>
      <vt:lpstr>Supervised Hebbian Learning</vt:lpstr>
      <vt:lpstr>Example</vt:lpstr>
      <vt:lpstr>Associative Memories</vt:lpstr>
      <vt:lpstr>More on Interpolative Associators</vt:lpstr>
      <vt:lpstr>Attractor Networks</vt:lpstr>
      <vt:lpstr>Using a BAM Network</vt:lpstr>
      <vt:lpstr>Using a BAM Network</vt:lpstr>
      <vt:lpstr>Hopfield Network</vt:lpstr>
      <vt:lpstr>Recurrent Networks</vt:lpstr>
      <vt:lpstr>Examples</vt:lpstr>
      <vt:lpstr>Strengths of NNs</vt:lpstr>
      <vt:lpstr>Weaknesses of NNs</vt:lpstr>
      <vt:lpstr>Hybrid NNs</vt:lpstr>
      <vt:lpstr>NNs are Not Brains Redux</vt:lpstr>
    </vt:vector>
  </TitlesOfParts>
  <Company>Northern Kentucky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Neural Networks</dc:title>
  <dc:creator>foxr</dc:creator>
  <cp:lastModifiedBy>Administrator</cp:lastModifiedBy>
  <cp:revision>108</cp:revision>
  <dcterms:created xsi:type="dcterms:W3CDTF">2009-01-05T17:15:37Z</dcterms:created>
  <dcterms:modified xsi:type="dcterms:W3CDTF">2015-10-20T13:41:50Z</dcterms:modified>
</cp:coreProperties>
</file>