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94" r:id="rId3"/>
    <p:sldId id="292" r:id="rId4"/>
    <p:sldId id="293" r:id="rId5"/>
    <p:sldId id="295" r:id="rId6"/>
    <p:sldId id="257" r:id="rId7"/>
    <p:sldId id="258" r:id="rId8"/>
    <p:sldId id="259" r:id="rId9"/>
    <p:sldId id="260" r:id="rId10"/>
    <p:sldId id="297" r:id="rId11"/>
    <p:sldId id="261" r:id="rId12"/>
    <p:sldId id="285" r:id="rId13"/>
    <p:sldId id="262" r:id="rId14"/>
    <p:sldId id="296" r:id="rId15"/>
    <p:sldId id="298" r:id="rId16"/>
    <p:sldId id="299" r:id="rId17"/>
    <p:sldId id="300" r:id="rId18"/>
    <p:sldId id="263" r:id="rId19"/>
    <p:sldId id="264" r:id="rId20"/>
    <p:sldId id="265" r:id="rId21"/>
    <p:sldId id="266" r:id="rId22"/>
    <p:sldId id="267" r:id="rId23"/>
    <p:sldId id="268" r:id="rId24"/>
    <p:sldId id="290" r:id="rId25"/>
    <p:sldId id="291" r:id="rId26"/>
    <p:sldId id="269" r:id="rId27"/>
    <p:sldId id="270" r:id="rId28"/>
    <p:sldId id="271" r:id="rId29"/>
    <p:sldId id="272" r:id="rId30"/>
    <p:sldId id="273" r:id="rId31"/>
    <p:sldId id="274" r:id="rId32"/>
    <p:sldId id="275" r:id="rId33"/>
    <p:sldId id="276" r:id="rId34"/>
    <p:sldId id="286" r:id="rId35"/>
    <p:sldId id="277" r:id="rId36"/>
    <p:sldId id="278" r:id="rId37"/>
    <p:sldId id="287" r:id="rId38"/>
    <p:sldId id="288" r:id="rId39"/>
    <p:sldId id="279" r:id="rId40"/>
    <p:sldId id="280" r:id="rId41"/>
    <p:sldId id="281" r:id="rId42"/>
    <p:sldId id="282" r:id="rId43"/>
    <p:sldId id="283" r:id="rId44"/>
    <p:sldId id="289" r:id="rId45"/>
    <p:sldId id="284"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8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00" autoAdjust="0"/>
  </p:normalViewPr>
  <p:slideViewPr>
    <p:cSldViewPr>
      <p:cViewPr>
        <p:scale>
          <a:sx n="60" d="100"/>
          <a:sy n="60" d="100"/>
        </p:scale>
        <p:origin x="-1122" y="-282"/>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190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E21FDC-BAF0-4D03-AAB5-BDF54ABE07DB}" type="datetimeFigureOut">
              <a:rPr lang="en-US" smtClean="0"/>
              <a:t>Tue 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3B5BF-38E0-4105-8EC8-D831E0ED8157}" type="slidenum">
              <a:rPr lang="en-US" smtClean="0"/>
              <a:t>‹#›</a:t>
            </a:fld>
            <a:endParaRPr lang="en-US"/>
          </a:p>
        </p:txBody>
      </p:sp>
    </p:spTree>
    <p:extLst>
      <p:ext uri="{BB962C8B-B14F-4D97-AF65-F5344CB8AC3E}">
        <p14:creationId xmlns:p14="http://schemas.microsoft.com/office/powerpoint/2010/main" val="1379591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63B5BF-38E0-4105-8EC8-D831E0ED8157}" type="slidenum">
              <a:rPr lang="en-US" smtClean="0"/>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A0B60-07CC-433B-8D68-8E3980255A9A}" type="datetimeFigureOut">
              <a:rPr lang="en-US" smtClean="0"/>
              <a:pPr/>
              <a:t>Tue 10/6/2015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E1EDA-4E93-4015-A244-F6EE0ECC2A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rgbClr val="A0809A"/>
            </a:gs>
            <a:gs pos="37000">
              <a:srgbClr val="D4DEFF"/>
            </a:gs>
            <a:gs pos="71000">
              <a:srgbClr val="D4DEFF">
                <a:alpha val="40000"/>
              </a:srgbClr>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ABAA0B60-07CC-433B-8D68-8E3980255A9A}" type="datetimeFigureOut">
              <a:rPr lang="en-US" smtClean="0"/>
              <a:pPr/>
              <a:t>Tue 10/6/2015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056E1EDA-4E93-4015-A244-F6EE0ECC2A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229600" cy="1143000"/>
          </a:xfrm>
        </p:spPr>
        <p:txBody>
          <a:bodyPr/>
          <a:lstStyle/>
          <a:p>
            <a:r>
              <a:rPr lang="en-US" dirty="0" smtClean="0"/>
              <a:t>Learning</a:t>
            </a:r>
            <a:endParaRPr lang="en-US" dirty="0"/>
          </a:p>
        </p:txBody>
      </p:sp>
      <p:sp>
        <p:nvSpPr>
          <p:cNvPr id="5" name="Content Placeholder 4"/>
          <p:cNvSpPr>
            <a:spLocks noGrp="1"/>
          </p:cNvSpPr>
          <p:nvPr>
            <p:ph idx="1"/>
          </p:nvPr>
        </p:nvSpPr>
        <p:spPr>
          <a:xfrm>
            <a:off x="228600" y="609600"/>
            <a:ext cx="8686800" cy="6248400"/>
          </a:xfrm>
        </p:spPr>
        <p:txBody>
          <a:bodyPr>
            <a:normAutofit fontScale="92500" lnSpcReduction="20000"/>
          </a:bodyPr>
          <a:lstStyle/>
          <a:p>
            <a:r>
              <a:rPr lang="en-US" dirty="0" smtClean="0"/>
              <a:t>Learning is a very broad topic and so we cover it in parts</a:t>
            </a:r>
          </a:p>
          <a:p>
            <a:pPr lvl="1"/>
            <a:r>
              <a:rPr lang="en-US" dirty="0" smtClean="0"/>
              <a:t>machine learning implies that a machine will learn how to do something new </a:t>
            </a:r>
            <a:r>
              <a:rPr lang="en-US" dirty="0" smtClean="0"/>
              <a:t>but this is </a:t>
            </a:r>
            <a:r>
              <a:rPr lang="en-US" dirty="0" smtClean="0"/>
              <a:t>not quite accurate – what is it that the machine is to learn?</a:t>
            </a:r>
          </a:p>
          <a:p>
            <a:pPr lvl="2"/>
            <a:r>
              <a:rPr lang="en-US" dirty="0" smtClean="0"/>
              <a:t>is there a process in place and the machine needs to learn domain knowledge?  </a:t>
            </a:r>
          </a:p>
          <a:p>
            <a:pPr lvl="2"/>
            <a:r>
              <a:rPr lang="en-US" dirty="0" smtClean="0"/>
              <a:t>is there a model in place but the process needs to be learned?</a:t>
            </a:r>
          </a:p>
          <a:p>
            <a:pPr lvl="2"/>
            <a:r>
              <a:rPr lang="en-US" dirty="0" smtClean="0"/>
              <a:t>does the problem solver need to refine its knowledge</a:t>
            </a:r>
            <a:r>
              <a:rPr lang="en-US" dirty="0" smtClean="0"/>
              <a:t>?</a:t>
            </a:r>
          </a:p>
          <a:p>
            <a:r>
              <a:rPr lang="en-US" dirty="0" smtClean="0"/>
              <a:t>According to Simon (recall the PSS hypothesis), learning is “any change in a system that allows it to perform better the second time on repetition of the same task or on another task drawn from the same population”</a:t>
            </a:r>
          </a:p>
          <a:p>
            <a:r>
              <a:rPr lang="en-US" dirty="0" smtClean="0"/>
              <a:t>In machine learning, we are talking about modifying either the inference engine or knowledge base of our AI system or some combination of the two</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r>
              <a:rPr lang="en-US" dirty="0" smtClean="0"/>
              <a:t>How It Works</a:t>
            </a:r>
            <a:endParaRPr lang="en-US" dirty="0"/>
          </a:p>
        </p:txBody>
      </p:sp>
      <p:sp>
        <p:nvSpPr>
          <p:cNvPr id="4" name="Content Placeholder 3"/>
          <p:cNvSpPr>
            <a:spLocks noGrp="1"/>
          </p:cNvSpPr>
          <p:nvPr>
            <p:ph idx="1"/>
          </p:nvPr>
        </p:nvSpPr>
        <p:spPr>
          <a:xfrm>
            <a:off x="228600" y="762000"/>
            <a:ext cx="8686800" cy="6096000"/>
          </a:xfrm>
        </p:spPr>
        <p:txBody>
          <a:bodyPr>
            <a:normAutofit fontScale="92500"/>
          </a:bodyPr>
          <a:lstStyle/>
          <a:p>
            <a:r>
              <a:rPr lang="en-US" dirty="0" smtClean="0"/>
              <a:t>There are generalization operators</a:t>
            </a:r>
          </a:p>
          <a:p>
            <a:pPr lvl="1"/>
            <a:r>
              <a:rPr lang="en-US" dirty="0" smtClean="0"/>
              <a:t>replace a constant with a variable</a:t>
            </a:r>
          </a:p>
          <a:p>
            <a:pPr lvl="2"/>
            <a:r>
              <a:rPr lang="en-US" dirty="0" smtClean="0"/>
              <a:t>color(ball, red) </a:t>
            </a:r>
            <a:r>
              <a:rPr lang="en-US" dirty="0" smtClean="0">
                <a:sym typeface="Wingdings" panose="05000000000000000000" pitchFamily="2" charset="2"/>
              </a:rPr>
              <a:t> color(X, red)</a:t>
            </a:r>
          </a:p>
          <a:p>
            <a:pPr lvl="1"/>
            <a:r>
              <a:rPr lang="en-US" dirty="0" smtClean="0"/>
              <a:t>drop a condition</a:t>
            </a:r>
          </a:p>
          <a:p>
            <a:pPr lvl="2"/>
            <a:r>
              <a:rPr lang="en-US" dirty="0" smtClean="0"/>
              <a:t>shape(X, round) ^ size(X, small) ^ color(X, red) </a:t>
            </a:r>
            <a:r>
              <a:rPr lang="en-US" dirty="0" smtClean="0">
                <a:sym typeface="Wingdings" panose="05000000000000000000" pitchFamily="2" charset="2"/>
              </a:rPr>
              <a:t> shape(X, round) ^ color(X, red)</a:t>
            </a:r>
          </a:p>
          <a:p>
            <a:pPr lvl="1"/>
            <a:r>
              <a:rPr lang="en-US" dirty="0" smtClean="0">
                <a:sym typeface="Wingdings" panose="05000000000000000000" pitchFamily="2" charset="2"/>
              </a:rPr>
              <a:t>add a </a:t>
            </a:r>
            <a:r>
              <a:rPr lang="en-US" dirty="0" err="1" smtClean="0">
                <a:sym typeface="Wingdings" panose="05000000000000000000" pitchFamily="2" charset="2"/>
              </a:rPr>
              <a:t>disjunct</a:t>
            </a:r>
            <a:endParaRPr lang="en-US" dirty="0" smtClean="0">
              <a:sym typeface="Wingdings" panose="05000000000000000000" pitchFamily="2" charset="2"/>
            </a:endParaRPr>
          </a:p>
          <a:p>
            <a:pPr lvl="2"/>
            <a:r>
              <a:rPr lang="en-US" dirty="0" smtClean="0"/>
              <a:t>shape(X, round) ^ size(X, small) ^ color(X, red) </a:t>
            </a:r>
            <a:r>
              <a:rPr lang="en-US" dirty="0" smtClean="0">
                <a:sym typeface="Wingdings" panose="05000000000000000000" pitchFamily="2" charset="2"/>
              </a:rPr>
              <a:t></a:t>
            </a:r>
            <a:r>
              <a:rPr lang="en-US" dirty="0"/>
              <a:t> shape(X, round) ^ size(X, small) ^ (</a:t>
            </a:r>
            <a:r>
              <a:rPr lang="en-US" dirty="0" smtClean="0"/>
              <a:t>color(X</a:t>
            </a:r>
            <a:r>
              <a:rPr lang="en-US" dirty="0"/>
              <a:t>, red</a:t>
            </a:r>
            <a:r>
              <a:rPr lang="en-US" dirty="0" smtClean="0"/>
              <a:t>) v color(X, blue))</a:t>
            </a:r>
          </a:p>
          <a:p>
            <a:pPr lvl="1"/>
            <a:r>
              <a:rPr lang="en-US" dirty="0" smtClean="0"/>
              <a:t>replace a property with a more generalized version</a:t>
            </a:r>
          </a:p>
          <a:p>
            <a:pPr lvl="2"/>
            <a:r>
              <a:rPr lang="en-US" dirty="0" smtClean="0"/>
              <a:t>color(X, red) </a:t>
            </a:r>
            <a:r>
              <a:rPr lang="en-US" dirty="0" smtClean="0">
                <a:sym typeface="Wingdings" panose="05000000000000000000" pitchFamily="2" charset="2"/>
              </a:rPr>
              <a:t> color(X, </a:t>
            </a:r>
            <a:r>
              <a:rPr lang="en-US" dirty="0" err="1" smtClean="0">
                <a:sym typeface="Wingdings" panose="05000000000000000000" pitchFamily="2" charset="2"/>
              </a:rPr>
              <a:t>primary_color</a:t>
            </a:r>
            <a:r>
              <a:rPr lang="en-US" dirty="0" smtClean="0">
                <a:sym typeface="Wingdings" panose="05000000000000000000" pitchFamily="2" charset="2"/>
              </a:rPr>
              <a:t>)</a:t>
            </a:r>
          </a:p>
          <a:p>
            <a:pPr lvl="2"/>
            <a:r>
              <a:rPr lang="en-US" dirty="0">
                <a:sym typeface="Wingdings" panose="05000000000000000000" pitchFamily="2" charset="2"/>
              </a:rPr>
              <a:t>i</a:t>
            </a:r>
            <a:r>
              <a:rPr lang="en-US" dirty="0" smtClean="0">
                <a:sym typeface="Wingdings" panose="05000000000000000000" pitchFamily="2" charset="2"/>
              </a:rPr>
              <a:t>n the arch example, we used this to go from an instance that was a brick and an instance that was a pyramid to the more generic polygon, we need to have a predefined hierarchy of classes</a:t>
            </a:r>
            <a:endParaRPr lang="en-US" dirty="0"/>
          </a:p>
        </p:txBody>
      </p:sp>
    </p:spTree>
    <p:extLst>
      <p:ext uri="{BB962C8B-B14F-4D97-AF65-F5344CB8AC3E}">
        <p14:creationId xmlns:p14="http://schemas.microsoft.com/office/powerpoint/2010/main" val="171438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0"/>
            <a:ext cx="3810000" cy="1143000"/>
          </a:xfrm>
        </p:spPr>
        <p:txBody>
          <a:bodyPr/>
          <a:lstStyle/>
          <a:p>
            <a:r>
              <a:rPr lang="en-US" dirty="0" smtClean="0"/>
              <a:t>Example</a:t>
            </a:r>
            <a:endParaRPr lang="en-US" dirty="0"/>
          </a:p>
        </p:txBody>
      </p:sp>
      <p:pic>
        <p:nvPicPr>
          <p:cNvPr id="3" name="Picture 4"/>
          <p:cNvPicPr>
            <a:picLocks noChangeAspect="1" noChangeArrowheads="1"/>
          </p:cNvPicPr>
          <p:nvPr/>
        </p:nvPicPr>
        <p:blipFill>
          <a:blip r:embed="rId2"/>
          <a:srcRect/>
          <a:stretch>
            <a:fillRect/>
          </a:stretch>
        </p:blipFill>
        <p:spPr bwMode="auto">
          <a:xfrm>
            <a:off x="3048000" y="914400"/>
            <a:ext cx="6096000" cy="4953000"/>
          </a:xfrm>
          <a:prstGeom prst="rect">
            <a:avLst/>
          </a:prstGeom>
          <a:noFill/>
          <a:ln w="9525">
            <a:noFill/>
            <a:miter lim="800000"/>
            <a:headEnd/>
            <a:tailEnd/>
          </a:ln>
        </p:spPr>
      </p:pic>
      <p:sp>
        <p:nvSpPr>
          <p:cNvPr id="7" name="TextBox 6"/>
          <p:cNvSpPr txBox="1"/>
          <p:nvPr/>
        </p:nvSpPr>
        <p:spPr>
          <a:xfrm>
            <a:off x="0" y="302359"/>
            <a:ext cx="3048000" cy="6555641"/>
          </a:xfrm>
          <a:prstGeom prst="rect">
            <a:avLst/>
          </a:prstGeom>
          <a:noFill/>
        </p:spPr>
        <p:txBody>
          <a:bodyPr wrap="square" rtlCol="0">
            <a:spAutoFit/>
          </a:bodyPr>
          <a:lstStyle/>
          <a:p>
            <a:r>
              <a:rPr lang="en-US" sz="2000" dirty="0" smtClean="0">
                <a:latin typeface="Times New Roman" pitchFamily="18" charset="0"/>
                <a:cs typeface="Times New Roman" pitchFamily="18" charset="0"/>
              </a:rPr>
              <a:t>Our domain will be of objects that have attributes of size, color shape</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possible values of these </a:t>
            </a:r>
            <a:r>
              <a:rPr lang="en-US" sz="2000" dirty="0" smtClean="0">
                <a:latin typeface="Times New Roman" pitchFamily="18" charset="0"/>
                <a:cs typeface="Times New Roman" pitchFamily="18" charset="0"/>
              </a:rPr>
              <a:t>attributes make up </a:t>
            </a:r>
            <a:r>
              <a:rPr lang="en-US" sz="2000" dirty="0" smtClean="0">
                <a:latin typeface="Times New Roman" pitchFamily="18" charset="0"/>
                <a:cs typeface="Times New Roman" pitchFamily="18" charset="0"/>
              </a:rPr>
              <a:t>our concept space</a:t>
            </a:r>
          </a:p>
          <a:p>
            <a:endParaRPr lang="en-US" sz="2000" i="1"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We want to learn the proper portion of the concept space that contains our positive examples and does not include any negative examples</a:t>
            </a:r>
            <a:endParaRPr lang="en-US" sz="2000" dirty="0" smtClean="0">
              <a:latin typeface="Times New Roman" pitchFamily="18" charset="0"/>
              <a:cs typeface="Times New Roman" pitchFamily="18" charset="0"/>
            </a:endParaRPr>
          </a:p>
          <a:p>
            <a:endParaRPr lang="en-US" sz="2000" i="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Examples to introduce </a:t>
            </a:r>
            <a:r>
              <a:rPr lang="en-US" sz="2000" dirty="0" smtClean="0">
                <a:latin typeface="Times New Roman" pitchFamily="18" charset="0"/>
                <a:cs typeface="Times New Roman" pitchFamily="18" charset="0"/>
              </a:rPr>
              <a:t>might include</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 small, red, ball</a:t>
            </a:r>
          </a:p>
          <a:p>
            <a:r>
              <a:rPr lang="en-US" sz="2000" dirty="0" smtClean="0">
                <a:latin typeface="Times New Roman" pitchFamily="18" charset="0"/>
                <a:cs typeface="Times New Roman" pitchFamily="18" charset="0"/>
              </a:rPr>
              <a:t>	-  small, blue, ball</a:t>
            </a:r>
          </a:p>
          <a:p>
            <a:r>
              <a:rPr lang="en-US" sz="2000" dirty="0" smtClean="0">
                <a:latin typeface="Times New Roman" pitchFamily="18" charset="0"/>
                <a:cs typeface="Times New Roman" pitchFamily="18" charset="0"/>
              </a:rPr>
              <a:t>	+ large, red, ball</a:t>
            </a:r>
          </a:p>
          <a:p>
            <a:r>
              <a:rPr lang="en-US" sz="2000" dirty="0" smtClean="0">
                <a:latin typeface="Times New Roman" pitchFamily="18" charset="0"/>
                <a:cs typeface="Times New Roman" pitchFamily="18" charset="0"/>
              </a:rPr>
              <a:t>	-  large, red, cube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Continued</a:t>
            </a:r>
            <a:endParaRPr lang="en-US" dirty="0"/>
          </a:p>
        </p:txBody>
      </p:sp>
      <p:pic>
        <p:nvPicPr>
          <p:cNvPr id="3" name="Picture 4"/>
          <p:cNvPicPr>
            <a:picLocks noChangeAspect="1" noChangeArrowheads="1"/>
          </p:cNvPicPr>
          <p:nvPr/>
        </p:nvPicPr>
        <p:blipFill>
          <a:blip r:embed="rId2"/>
          <a:srcRect l="3858" r="5935"/>
          <a:stretch>
            <a:fillRect/>
          </a:stretch>
        </p:blipFill>
        <p:spPr bwMode="auto">
          <a:xfrm>
            <a:off x="0" y="825416"/>
            <a:ext cx="6781800" cy="6032584"/>
          </a:xfrm>
          <a:prstGeom prst="rect">
            <a:avLst/>
          </a:prstGeom>
          <a:noFill/>
          <a:ln w="9525">
            <a:noFill/>
            <a:miter lim="800000"/>
            <a:headEnd/>
            <a:tailEnd/>
          </a:ln>
        </p:spPr>
      </p:pic>
      <p:sp>
        <p:nvSpPr>
          <p:cNvPr id="4" name="TextBox 3"/>
          <p:cNvSpPr txBox="1"/>
          <p:nvPr/>
        </p:nvSpPr>
        <p:spPr>
          <a:xfrm>
            <a:off x="6841767" y="2133600"/>
            <a:ext cx="2302233" cy="2862322"/>
          </a:xfrm>
          <a:prstGeom prst="rect">
            <a:avLst/>
          </a:prstGeom>
          <a:noFill/>
        </p:spPr>
        <p:txBody>
          <a:bodyPr wrap="none" rtlCol="0">
            <a:spAutoFit/>
          </a:bodyPr>
          <a:lstStyle/>
          <a:p>
            <a:r>
              <a:rPr lang="en-US" sz="2000" dirty="0" smtClean="0">
                <a:latin typeface="Times New Roman" pitchFamily="18" charset="0"/>
                <a:cs typeface="Times New Roman" pitchFamily="18" charset="0"/>
              </a:rPr>
              <a:t>How useful is this </a:t>
            </a:r>
          </a:p>
          <a:p>
            <a:r>
              <a:rPr lang="en-US" sz="2000" dirty="0" smtClean="0">
                <a:latin typeface="Times New Roman" pitchFamily="18" charset="0"/>
                <a:cs typeface="Times New Roman" pitchFamily="18" charset="0"/>
              </a:rPr>
              <a:t>algorithm?  After </a:t>
            </a:r>
          </a:p>
          <a:p>
            <a:r>
              <a:rPr lang="en-US" sz="2000" dirty="0" smtClean="0">
                <a:latin typeface="Times New Roman" pitchFamily="18" charset="0"/>
                <a:cs typeface="Times New Roman" pitchFamily="18" charset="0"/>
              </a:rPr>
              <a:t>introducing positive </a:t>
            </a:r>
          </a:p>
          <a:p>
            <a:r>
              <a:rPr lang="en-US" sz="2000" dirty="0" smtClean="0">
                <a:latin typeface="Times New Roman" pitchFamily="18" charset="0"/>
                <a:cs typeface="Times New Roman" pitchFamily="18" charset="0"/>
              </a:rPr>
              <a:t>and negative </a:t>
            </a:r>
          </a:p>
          <a:p>
            <a:r>
              <a:rPr lang="en-US" sz="2000" dirty="0" smtClean="0">
                <a:latin typeface="Times New Roman" pitchFamily="18" charset="0"/>
                <a:cs typeface="Times New Roman" pitchFamily="18" charset="0"/>
              </a:rPr>
              <a:t>examples, we are </a:t>
            </a:r>
          </a:p>
          <a:p>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ble to represent </a:t>
            </a:r>
          </a:p>
          <a:p>
            <a:r>
              <a:rPr lang="en-US" sz="2000" dirty="0" smtClean="0">
                <a:latin typeface="Times New Roman" pitchFamily="18" charset="0"/>
                <a:cs typeface="Times New Roman" pitchFamily="18" charset="0"/>
              </a:rPr>
              <a:t>the concept as </a:t>
            </a:r>
          </a:p>
          <a:p>
            <a:r>
              <a:rPr lang="en-US" sz="2000" dirty="0" smtClean="0">
                <a:latin typeface="Times New Roman" pitchFamily="18" charset="0"/>
                <a:cs typeface="Times New Roman" pitchFamily="18" charset="0"/>
              </a:rPr>
              <a:t>objects that are </a:t>
            </a:r>
          </a:p>
          <a:p>
            <a:r>
              <a:rPr lang="en-US" sz="2000" dirty="0" smtClean="0">
                <a:latin typeface="Times New Roman" pitchFamily="18" charset="0"/>
                <a:cs typeface="Times New Roman" pitchFamily="18" charset="0"/>
              </a:rPr>
              <a:t>red balls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Problems</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20000"/>
          </a:bodyPr>
          <a:lstStyle/>
          <a:p>
            <a:r>
              <a:rPr lang="en-US" dirty="0" smtClean="0"/>
              <a:t>Both of the algorithms rely on having classes that can be clearly segmented by features in the concept space</a:t>
            </a:r>
          </a:p>
          <a:p>
            <a:pPr lvl="1"/>
            <a:r>
              <a:rPr lang="en-US" dirty="0" smtClean="0"/>
              <a:t>consider a class called “good car deal” which uses features of “year”, “price”, “blue book value”, “mileage”, “wear and tear”</a:t>
            </a:r>
          </a:p>
          <a:p>
            <a:pPr lvl="2"/>
            <a:r>
              <a:rPr lang="en-US" dirty="0" smtClean="0"/>
              <a:t>would we be able to form a single representation that denoted for each feature, what value(s) a good car deal should have?</a:t>
            </a:r>
          </a:p>
          <a:p>
            <a:pPr lvl="1"/>
            <a:r>
              <a:rPr lang="en-US" dirty="0" smtClean="0"/>
              <a:t>consider for diagnosing the flu</a:t>
            </a:r>
          </a:p>
          <a:p>
            <a:pPr lvl="2"/>
            <a:r>
              <a:rPr lang="en-US" dirty="0" smtClean="0"/>
              <a:t>would all patients have the same symptoms?  </a:t>
            </a:r>
          </a:p>
          <a:p>
            <a:pPr lvl="2"/>
            <a:r>
              <a:rPr lang="en-US" dirty="0" smtClean="0"/>
              <a:t>would the patients have enough overlapping symptoms to clearly identify flu over cold or sinus infection?</a:t>
            </a:r>
          </a:p>
          <a:p>
            <a:r>
              <a:rPr lang="en-US" dirty="0" smtClean="0"/>
              <a:t>These two algorithms also suffer from inductive bias </a:t>
            </a:r>
          </a:p>
          <a:p>
            <a:pPr lvl="1"/>
            <a:r>
              <a:rPr lang="en-US" dirty="0" smtClean="0"/>
              <a:t>the order that examples are offered could influence the amount of time it takes to reach a final representation</a:t>
            </a:r>
          </a:p>
          <a:p>
            <a:r>
              <a:rPr lang="en-US" dirty="0" smtClean="0"/>
              <a:t>And of course, since both are search oriented processes, they suffer from </a:t>
            </a:r>
            <a:r>
              <a:rPr lang="en-US" dirty="0" err="1" smtClean="0"/>
              <a:t>combinatoric</a:t>
            </a:r>
            <a:r>
              <a:rPr lang="en-US" dirty="0" smtClean="0"/>
              <a:t> problems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LEX:  Learning Heuristics</a:t>
            </a:r>
            <a:endParaRPr lang="en-US" dirty="0"/>
          </a:p>
        </p:txBody>
      </p:sp>
      <p:sp>
        <p:nvSpPr>
          <p:cNvPr id="3" name="Content Placeholder 2"/>
          <p:cNvSpPr>
            <a:spLocks noGrp="1"/>
          </p:cNvSpPr>
          <p:nvPr>
            <p:ph idx="1"/>
          </p:nvPr>
        </p:nvSpPr>
        <p:spPr>
          <a:xfrm>
            <a:off x="228600" y="762000"/>
            <a:ext cx="8686800" cy="6096000"/>
          </a:xfrm>
        </p:spPr>
        <p:txBody>
          <a:bodyPr>
            <a:normAutofit fontScale="92500" lnSpcReduction="10000"/>
          </a:bodyPr>
          <a:lstStyle/>
          <a:p>
            <a:r>
              <a:rPr lang="en-US" dirty="0" smtClean="0"/>
              <a:t>To focus on a concrete example, the author shows us LEX</a:t>
            </a:r>
          </a:p>
          <a:p>
            <a:pPr lvl="1"/>
            <a:r>
              <a:rPr lang="en-US" dirty="0" smtClean="0"/>
              <a:t>LEX solves integration (calculus) problems through best-first search</a:t>
            </a:r>
          </a:p>
          <a:p>
            <a:pPr lvl="1"/>
            <a:r>
              <a:rPr lang="en-US" dirty="0" smtClean="0"/>
              <a:t>There are four operators to select between where the operators  are generic and so must be unified to aspects of the current problem state</a:t>
            </a:r>
          </a:p>
          <a:p>
            <a:pPr lvl="2"/>
            <a:r>
              <a:rPr lang="en-US" dirty="0" smtClean="0"/>
              <a:t>e.g., convert the value 3 x</a:t>
            </a:r>
            <a:r>
              <a:rPr lang="en-US" baseline="30000" dirty="0" smtClean="0"/>
              <a:t>2</a:t>
            </a:r>
            <a:r>
              <a:rPr lang="en-US" dirty="0" smtClean="0"/>
              <a:t> into r x</a:t>
            </a:r>
            <a:r>
              <a:rPr lang="en-US" baseline="30000" dirty="0" smtClean="0"/>
              <a:t>2</a:t>
            </a:r>
            <a:r>
              <a:rPr lang="en-US" dirty="0" smtClean="0"/>
              <a:t> or 3 f(x) by unifying 3 to r or x</a:t>
            </a:r>
            <a:r>
              <a:rPr lang="en-US" baseline="30000" dirty="0" smtClean="0"/>
              <a:t>2</a:t>
            </a:r>
            <a:r>
              <a:rPr lang="en-US" dirty="0" smtClean="0"/>
              <a:t> to f(x)</a:t>
            </a:r>
          </a:p>
          <a:p>
            <a:pPr lvl="2"/>
            <a:r>
              <a:rPr lang="en-US" dirty="0" smtClean="0"/>
              <a:t>thus, there are more than 4 choices to make</a:t>
            </a:r>
          </a:p>
          <a:p>
            <a:pPr lvl="2"/>
            <a:r>
              <a:rPr lang="en-US" dirty="0" smtClean="0"/>
              <a:t>LEX learns and improves on heuristics to guide the best-first search</a:t>
            </a:r>
          </a:p>
          <a:p>
            <a:pPr lvl="2"/>
            <a:r>
              <a:rPr lang="en-US" dirty="0" smtClean="0"/>
              <a:t>LEX uses candidate elimination to take multiple heuristics that seem to be of the same “family” and attempts to generalize them while also removing elements of a generalized heuristic which fails to improve on the search process</a:t>
            </a:r>
            <a:endParaRPr lang="en-US" dirty="0"/>
          </a:p>
        </p:txBody>
      </p:sp>
    </p:spTree>
    <p:extLst>
      <p:ext uri="{BB962C8B-B14F-4D97-AF65-F5344CB8AC3E}">
        <p14:creationId xmlns:p14="http://schemas.microsoft.com/office/powerpoint/2010/main" val="48485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How LEX Works</a:t>
            </a:r>
            <a:endParaRPr lang="en-US" dirty="0"/>
          </a:p>
        </p:txBody>
      </p:sp>
      <p:sp>
        <p:nvSpPr>
          <p:cNvPr id="3" name="Content Placeholder 2"/>
          <p:cNvSpPr>
            <a:spLocks noGrp="1"/>
          </p:cNvSpPr>
          <p:nvPr>
            <p:ph idx="1"/>
          </p:nvPr>
        </p:nvSpPr>
        <p:spPr>
          <a:xfrm>
            <a:off x="304800" y="914400"/>
            <a:ext cx="8610600" cy="5943600"/>
          </a:xfrm>
        </p:spPr>
        <p:txBody>
          <a:bodyPr>
            <a:normAutofit fontScale="92500" lnSpcReduction="10000"/>
          </a:bodyPr>
          <a:lstStyle/>
          <a:p>
            <a:r>
              <a:rPr lang="en-US" dirty="0" smtClean="0"/>
              <a:t>The four operators that LEX employs are</a:t>
            </a:r>
          </a:p>
          <a:p>
            <a:pPr lvl="1"/>
            <a:r>
              <a:rPr lang="en-US" dirty="0" smtClean="0"/>
              <a:t>To move any constant in front of the integration</a:t>
            </a:r>
          </a:p>
          <a:p>
            <a:pPr lvl="1"/>
            <a:r>
              <a:rPr lang="en-US" dirty="0" smtClean="0"/>
              <a:t>To employ integration by parts</a:t>
            </a:r>
          </a:p>
          <a:p>
            <a:pPr lvl="1"/>
            <a:r>
              <a:rPr lang="en-US" dirty="0" smtClean="0"/>
              <a:t>To perform mathematical calculations to simplify a term</a:t>
            </a:r>
          </a:p>
          <a:p>
            <a:pPr lvl="1"/>
            <a:r>
              <a:rPr lang="en-US" dirty="0" smtClean="0"/>
              <a:t>To separate a sum in an integration to a sum of two (or more integrations)</a:t>
            </a:r>
          </a:p>
          <a:p>
            <a:r>
              <a:rPr lang="en-US" dirty="0" smtClean="0"/>
              <a:t>There are four parts to LEX</a:t>
            </a:r>
          </a:p>
          <a:p>
            <a:pPr lvl="1"/>
            <a:r>
              <a:rPr lang="en-US" dirty="0" smtClean="0"/>
              <a:t>generalizer – to use candidate elimination on heuristics</a:t>
            </a:r>
          </a:p>
          <a:p>
            <a:pPr lvl="1"/>
            <a:r>
              <a:rPr lang="en-US" dirty="0" smtClean="0"/>
              <a:t>problem solver – to actually perform the best-first search and apply the operators to the integration problem</a:t>
            </a:r>
          </a:p>
          <a:p>
            <a:pPr lvl="1"/>
            <a:r>
              <a:rPr lang="en-US" dirty="0" smtClean="0"/>
              <a:t>critic – produces positive and negative heuristic instances from the problem solver for use by the generalizer</a:t>
            </a:r>
          </a:p>
          <a:p>
            <a:pPr lvl="1"/>
            <a:r>
              <a:rPr lang="en-US" dirty="0" smtClean="0"/>
              <a:t>problem generator – to generate a new problem to solve</a:t>
            </a:r>
            <a:endParaRPr lang="en-US" dirty="0"/>
          </a:p>
        </p:txBody>
      </p:sp>
    </p:spTree>
    <p:extLst>
      <p:ext uri="{BB962C8B-B14F-4D97-AF65-F5344CB8AC3E}">
        <p14:creationId xmlns:p14="http://schemas.microsoft.com/office/powerpoint/2010/main" val="2372672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LEX’s Hierarchy of Concepts (partial)</a:t>
            </a:r>
            <a:endParaRPr lang="en-US"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462" y="1066800"/>
            <a:ext cx="7272338" cy="558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828800"/>
            <a:ext cx="1826141" cy="2585323"/>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From here, we </a:t>
            </a:r>
          </a:p>
          <a:p>
            <a:r>
              <a:rPr lang="en-US" dirty="0" smtClean="0">
                <a:latin typeface="Times New Roman" panose="02020603050405020304" pitchFamily="18" charset="0"/>
                <a:cs typeface="Times New Roman" panose="02020603050405020304" pitchFamily="18" charset="0"/>
              </a:rPr>
              <a:t>can generalize</a:t>
            </a: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hat some </a:t>
            </a:r>
          </a:p>
          <a:p>
            <a:r>
              <a:rPr lang="en-US" dirty="0" smtClean="0">
                <a:latin typeface="Times New Roman" panose="02020603050405020304" pitchFamily="18" charset="0"/>
                <a:cs typeface="Times New Roman" panose="02020603050405020304" pitchFamily="18" charset="0"/>
              </a:rPr>
              <a:t>constant</a:t>
            </a:r>
          </a:p>
          <a:p>
            <a:r>
              <a:rPr lang="en-US" dirty="0" smtClean="0">
                <a:latin typeface="Times New Roman" panose="02020603050405020304" pitchFamily="18" charset="0"/>
                <a:cs typeface="Times New Roman" panose="02020603050405020304" pitchFamily="18" charset="0"/>
              </a:rPr>
              <a:t>value becomes</a:t>
            </a:r>
          </a:p>
          <a:p>
            <a:r>
              <a:rPr lang="en-US" dirty="0">
                <a:latin typeface="Times New Roman" panose="02020603050405020304" pitchFamily="18" charset="0"/>
                <a:cs typeface="Times New Roman" panose="02020603050405020304" pitchFamily="18" charset="0"/>
              </a:rPr>
              <a:t>k</a:t>
            </a:r>
            <a:r>
              <a:rPr lang="en-US" dirty="0" smtClean="0">
                <a:latin typeface="Times New Roman" panose="02020603050405020304" pitchFamily="18" charset="0"/>
                <a:cs typeface="Times New Roman" panose="02020603050405020304" pitchFamily="18" charset="0"/>
              </a:rPr>
              <a:t> and some</a:t>
            </a:r>
          </a:p>
          <a:p>
            <a:r>
              <a:rPr lang="en-US" dirty="0" smtClean="0">
                <a:latin typeface="Times New Roman" panose="02020603050405020304" pitchFamily="18" charset="0"/>
                <a:cs typeface="Times New Roman" panose="02020603050405020304" pitchFamily="18" charset="0"/>
              </a:rPr>
              <a:t>cosine function</a:t>
            </a:r>
          </a:p>
          <a:p>
            <a:r>
              <a:rPr lang="en-US" dirty="0" smtClean="0">
                <a:latin typeface="Times New Roman" panose="02020603050405020304" pitchFamily="18" charset="0"/>
                <a:cs typeface="Times New Roman" panose="02020603050405020304" pitchFamily="18" charset="0"/>
              </a:rPr>
              <a:t>becomes “trig” or</a:t>
            </a:r>
          </a:p>
          <a:p>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transandental</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034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Concept Space For Integration by Parts</a:t>
            </a:r>
            <a:endParaRPr lang="en-US"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8350" y="1066800"/>
            <a:ext cx="7029450" cy="498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981200"/>
            <a:ext cx="1722844" cy="1477328"/>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LEX was able to</a:t>
            </a:r>
          </a:p>
          <a:p>
            <a:r>
              <a:rPr lang="en-US" dirty="0" smtClean="0">
                <a:latin typeface="Times New Roman" panose="02020603050405020304" pitchFamily="18" charset="0"/>
                <a:cs typeface="Times New Roman" panose="02020603050405020304" pitchFamily="18" charset="0"/>
              </a:rPr>
              <a:t>learn heuristics</a:t>
            </a:r>
          </a:p>
          <a:p>
            <a:r>
              <a:rPr lang="en-US" dirty="0" smtClean="0">
                <a:latin typeface="Times New Roman" panose="02020603050405020304" pitchFamily="18" charset="0"/>
                <a:cs typeface="Times New Roman" panose="02020603050405020304" pitchFamily="18" charset="0"/>
              </a:rPr>
              <a:t>that reduced its</a:t>
            </a:r>
          </a:p>
          <a:p>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earch from 200</a:t>
            </a:r>
          </a:p>
          <a:p>
            <a:r>
              <a:rPr lang="en-US" dirty="0" smtClean="0">
                <a:latin typeface="Times New Roman" panose="02020603050405020304" pitchFamily="18" charset="0"/>
                <a:cs typeface="Times New Roman" panose="02020603050405020304" pitchFamily="18" charset="0"/>
              </a:rPr>
              <a:t>steps to 20</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322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Learning Decision Trees</a:t>
            </a:r>
            <a:endParaRPr lang="en-US" dirty="0"/>
          </a:p>
        </p:txBody>
      </p:sp>
      <p:sp>
        <p:nvSpPr>
          <p:cNvPr id="3" name="Content Placeholder 2"/>
          <p:cNvSpPr>
            <a:spLocks noGrp="1"/>
          </p:cNvSpPr>
          <p:nvPr>
            <p:ph sz="half" idx="1"/>
          </p:nvPr>
        </p:nvSpPr>
        <p:spPr>
          <a:xfrm>
            <a:off x="152400" y="609601"/>
            <a:ext cx="8991600" cy="1752599"/>
          </a:xfrm>
        </p:spPr>
        <p:txBody>
          <a:bodyPr>
            <a:normAutofit fontScale="92500" lnSpcReduction="10000"/>
          </a:bodyPr>
          <a:lstStyle/>
          <a:p>
            <a:r>
              <a:rPr lang="en-US" dirty="0" smtClean="0"/>
              <a:t>The decision tree is a tree that has questions as its nodes and conclusions as leaf nodes (diagnostic conclusions, decisions)</a:t>
            </a:r>
          </a:p>
          <a:p>
            <a:pPr lvl="1"/>
            <a:r>
              <a:rPr lang="en-US" dirty="0" smtClean="0"/>
              <a:t>the process is to follow a path based on user responses</a:t>
            </a:r>
          </a:p>
        </p:txBody>
      </p:sp>
      <p:sp>
        <p:nvSpPr>
          <p:cNvPr id="5" name="Content Placeholder 4"/>
          <p:cNvSpPr>
            <a:spLocks noGrp="1"/>
          </p:cNvSpPr>
          <p:nvPr>
            <p:ph sz="half" idx="2"/>
          </p:nvPr>
        </p:nvSpPr>
        <p:spPr>
          <a:xfrm>
            <a:off x="228600" y="1752600"/>
            <a:ext cx="3810000" cy="5105400"/>
          </a:xfrm>
        </p:spPr>
        <p:txBody>
          <a:bodyPr>
            <a:normAutofit fontScale="92500" lnSpcReduction="10000"/>
          </a:bodyPr>
          <a:lstStyle/>
          <a:p>
            <a:r>
              <a:rPr lang="en-US" dirty="0" smtClean="0"/>
              <a:t>Quinlan introduced an inductive learning algorithm to automate the construction of decision trees given data of specific decision cases</a:t>
            </a:r>
          </a:p>
          <a:p>
            <a:pPr lvl="1"/>
            <a:r>
              <a:rPr lang="en-US" dirty="0" smtClean="0"/>
              <a:t>see the data to the right which shows the proper decision of whether a person is a high, moderate or low credit risk based on credit history, debt, collateral and income</a:t>
            </a:r>
            <a:endParaRPr lang="en-US" dirty="0"/>
          </a:p>
        </p:txBody>
      </p:sp>
      <p:pic>
        <p:nvPicPr>
          <p:cNvPr id="4" name="Picture 5"/>
          <p:cNvPicPr>
            <a:picLocks noChangeAspect="1" noChangeArrowheads="1"/>
          </p:cNvPicPr>
          <p:nvPr/>
        </p:nvPicPr>
        <p:blipFill>
          <a:blip r:embed="rId2"/>
          <a:srcRect l="1754" r="4466" b="3175"/>
          <a:stretch>
            <a:fillRect/>
          </a:stretch>
        </p:blipFill>
        <p:spPr bwMode="auto">
          <a:xfrm>
            <a:off x="4035985" y="1752600"/>
            <a:ext cx="5108015"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28600"/>
            <a:ext cx="8229600" cy="1143000"/>
          </a:xfrm>
        </p:spPr>
        <p:txBody>
          <a:bodyPr>
            <a:normAutofit fontScale="90000"/>
          </a:bodyPr>
          <a:lstStyle/>
          <a:p>
            <a:r>
              <a:rPr lang="en-US" dirty="0" smtClean="0"/>
              <a:t>Decision Tree Formed From the Data</a:t>
            </a:r>
            <a:endParaRPr lang="en-US" dirty="0"/>
          </a:p>
        </p:txBody>
      </p:sp>
      <p:pic>
        <p:nvPicPr>
          <p:cNvPr id="6" name="Picture 4"/>
          <p:cNvPicPr>
            <a:picLocks noChangeAspect="1" noChangeArrowheads="1"/>
          </p:cNvPicPr>
          <p:nvPr/>
        </p:nvPicPr>
        <p:blipFill>
          <a:blip r:embed="rId2"/>
          <a:srcRect/>
          <a:stretch>
            <a:fillRect/>
          </a:stretch>
        </p:blipFill>
        <p:spPr bwMode="auto">
          <a:xfrm>
            <a:off x="183904" y="914400"/>
            <a:ext cx="8737406"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 Spectrum of Types</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US" dirty="0"/>
              <a:t>Learning encompasses a vast spectrum of </a:t>
            </a:r>
            <a:r>
              <a:rPr lang="en-US" dirty="0" smtClean="0"/>
              <a:t>types</a:t>
            </a:r>
          </a:p>
          <a:p>
            <a:r>
              <a:rPr lang="en-US" dirty="0" smtClean="0"/>
              <a:t>At one extreme is skill refinement</a:t>
            </a:r>
            <a:endParaRPr lang="en-US" dirty="0"/>
          </a:p>
          <a:p>
            <a:pPr lvl="1"/>
            <a:r>
              <a:rPr lang="en-US" dirty="0" smtClean="0"/>
              <a:t>the system already knows how to solve a given problem but through experience it improves either by becoming more </a:t>
            </a:r>
            <a:r>
              <a:rPr lang="en-US" dirty="0"/>
              <a:t>efficient </a:t>
            </a:r>
            <a:r>
              <a:rPr lang="en-US" dirty="0" smtClean="0"/>
              <a:t>at the task or </a:t>
            </a:r>
            <a:r>
              <a:rPr lang="en-US" dirty="0"/>
              <a:t>more </a:t>
            </a:r>
            <a:r>
              <a:rPr lang="en-US" dirty="0" smtClean="0"/>
              <a:t>accurate (or even across a wider range of problems)</a:t>
            </a:r>
            <a:endParaRPr lang="en-US" dirty="0"/>
          </a:p>
          <a:p>
            <a:r>
              <a:rPr lang="en-US" dirty="0" smtClean="0"/>
              <a:t>At the other extreme is knowledge </a:t>
            </a:r>
            <a:r>
              <a:rPr lang="en-US" dirty="0"/>
              <a:t>acquisition </a:t>
            </a:r>
            <a:endParaRPr lang="en-US" dirty="0" smtClean="0"/>
          </a:p>
          <a:p>
            <a:pPr lvl="1"/>
            <a:r>
              <a:rPr lang="en-US" dirty="0" smtClean="0"/>
              <a:t>the system does not have the proper knowledge in place and must learn it</a:t>
            </a:r>
          </a:p>
          <a:p>
            <a:pPr lvl="1"/>
            <a:r>
              <a:rPr lang="en-US" dirty="0" smtClean="0"/>
              <a:t>this might be learning from scratch, or adding related knowledge to what it already knows</a:t>
            </a:r>
          </a:p>
          <a:p>
            <a:pPr lvl="1"/>
            <a:r>
              <a:rPr lang="en-US" dirty="0" smtClean="0"/>
              <a:t>for instance, a medical diagnostic system may know about liver disease but then expands to learn about heart disease</a:t>
            </a:r>
            <a:endParaRPr lang="en-US" dirty="0"/>
          </a:p>
        </p:txBody>
      </p:sp>
    </p:spTree>
    <p:extLst>
      <p:ext uri="{BB962C8B-B14F-4D97-AF65-F5344CB8AC3E}">
        <p14:creationId xmlns:p14="http://schemas.microsoft.com/office/powerpoint/2010/main" val="2235891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The ID3 Algorithm</a:t>
            </a:r>
            <a:endParaRPr lang="en-US" dirty="0"/>
          </a:p>
        </p:txBody>
      </p:sp>
      <p:pic>
        <p:nvPicPr>
          <p:cNvPr id="3" name="Picture 4" descr="pg376_code.pct                                                 00026B0BMacintosh HD                   ABA78158:"/>
          <p:cNvPicPr>
            <a:picLocks noChangeAspect="1" noChangeArrowheads="1"/>
          </p:cNvPicPr>
          <p:nvPr/>
        </p:nvPicPr>
        <p:blipFill>
          <a:blip r:embed="rId2"/>
          <a:srcRect/>
          <a:stretch>
            <a:fillRect/>
          </a:stretch>
        </p:blipFill>
        <p:spPr bwMode="auto">
          <a:xfrm>
            <a:off x="191806" y="609601"/>
            <a:ext cx="8676740" cy="4800599"/>
          </a:xfrm>
          <a:prstGeom prst="rect">
            <a:avLst/>
          </a:prstGeom>
          <a:noFill/>
          <a:ln w="9525">
            <a:noFill/>
            <a:miter lim="800000"/>
            <a:headEnd/>
            <a:tailEnd/>
          </a:ln>
        </p:spPr>
      </p:pic>
      <p:sp>
        <p:nvSpPr>
          <p:cNvPr id="4" name="TextBox 3"/>
          <p:cNvSpPr txBox="1"/>
          <p:nvPr/>
        </p:nvSpPr>
        <p:spPr>
          <a:xfrm>
            <a:off x="0" y="5486400"/>
            <a:ext cx="9232143" cy="1323439"/>
          </a:xfrm>
          <a:prstGeom prst="rect">
            <a:avLst/>
          </a:prstGeom>
          <a:noFill/>
        </p:spPr>
        <p:txBody>
          <a:bodyPr wrap="none" rtlCol="0">
            <a:spAutoFit/>
          </a:bodyPr>
          <a:lstStyle/>
          <a:p>
            <a:r>
              <a:rPr lang="en-US" sz="2000" dirty="0" smtClean="0">
                <a:latin typeface="Times New Roman" pitchFamily="18" charset="0"/>
                <a:cs typeface="Times New Roman" pitchFamily="18" charset="0"/>
              </a:rPr>
              <a:t>The key to the algorithm is the selection of P, a property (feature) to subdivide the tree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Selecting the wrong P will cause the algorithm to spend more time building the tree and </a:t>
            </a:r>
          </a:p>
          <a:p>
            <a:r>
              <a:rPr lang="en-US" sz="2000" dirty="0" smtClean="0">
                <a:latin typeface="Times New Roman" pitchFamily="18" charset="0"/>
                <a:cs typeface="Times New Roman" pitchFamily="18" charset="0"/>
              </a:rPr>
              <a:t>will create a larger tree which will be less efficient</a:t>
            </a:r>
            <a:endParaRPr lang="en-US"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Simplified Tree</a:t>
            </a:r>
            <a:endParaRPr lang="en-US" dirty="0"/>
          </a:p>
        </p:txBody>
      </p:sp>
      <p:pic>
        <p:nvPicPr>
          <p:cNvPr id="3" name="Picture 4"/>
          <p:cNvPicPr>
            <a:picLocks noChangeAspect="1" noChangeArrowheads="1"/>
          </p:cNvPicPr>
          <p:nvPr/>
        </p:nvPicPr>
        <p:blipFill>
          <a:blip r:embed="rId2"/>
          <a:srcRect/>
          <a:stretch>
            <a:fillRect/>
          </a:stretch>
        </p:blipFill>
        <p:spPr bwMode="auto">
          <a:xfrm>
            <a:off x="457200" y="838200"/>
            <a:ext cx="8181975" cy="3971925"/>
          </a:xfrm>
          <a:prstGeom prst="rect">
            <a:avLst/>
          </a:prstGeom>
          <a:noFill/>
          <a:ln w="9525">
            <a:noFill/>
            <a:miter lim="800000"/>
            <a:headEnd/>
            <a:tailEnd/>
          </a:ln>
        </p:spPr>
      </p:pic>
      <p:sp>
        <p:nvSpPr>
          <p:cNvPr id="4" name="TextBox 3"/>
          <p:cNvSpPr txBox="1"/>
          <p:nvPr/>
        </p:nvSpPr>
        <p:spPr>
          <a:xfrm>
            <a:off x="228600" y="5257800"/>
            <a:ext cx="8555804" cy="1015663"/>
          </a:xfrm>
          <a:prstGeom prst="rect">
            <a:avLst/>
          </a:prstGeom>
          <a:noFill/>
        </p:spPr>
        <p:txBody>
          <a:bodyPr wrap="none" rtlCol="0">
            <a:spAutoFit/>
          </a:bodyPr>
          <a:lstStyle/>
          <a:p>
            <a:r>
              <a:rPr lang="en-US" sz="2000" dirty="0" smtClean="0">
                <a:latin typeface="Times New Roman" pitchFamily="18" charset="0"/>
                <a:cs typeface="Times New Roman" pitchFamily="18" charset="0"/>
              </a:rPr>
              <a:t>In the first tree,  the topmost node asked whether credit history was good, bad or </a:t>
            </a:r>
          </a:p>
          <a:p>
            <a:r>
              <a:rPr lang="en-US" sz="2000" dirty="0" smtClean="0">
                <a:latin typeface="Times New Roman" pitchFamily="18" charset="0"/>
                <a:cs typeface="Times New Roman" pitchFamily="18" charset="0"/>
              </a:rPr>
              <a:t>unknown,  but if you already know the person’s income is &lt;= 15K, it means high </a:t>
            </a:r>
          </a:p>
          <a:p>
            <a:r>
              <a:rPr lang="en-US" sz="2000" dirty="0" smtClean="0">
                <a:latin typeface="Times New Roman" pitchFamily="18" charset="0"/>
                <a:cs typeface="Times New Roman" pitchFamily="18" charset="0"/>
              </a:rPr>
              <a:t>risk no matter what else, so using income as the first decision simplifies the tree</a:t>
            </a:r>
            <a:endParaRPr lang="en-US"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lstStyle/>
          <a:p>
            <a:r>
              <a:rPr lang="en-US" dirty="0" smtClean="0"/>
              <a:t>Information Theory</a:t>
            </a:r>
            <a:endParaRPr lang="en-US" dirty="0"/>
          </a:p>
        </p:txBody>
      </p:sp>
      <p:sp>
        <p:nvSpPr>
          <p:cNvPr id="4" name="Content Placeholder 3"/>
          <p:cNvSpPr>
            <a:spLocks noGrp="1"/>
          </p:cNvSpPr>
          <p:nvPr>
            <p:ph idx="1"/>
          </p:nvPr>
        </p:nvSpPr>
        <p:spPr>
          <a:xfrm>
            <a:off x="228600" y="838200"/>
            <a:ext cx="8686800" cy="6019800"/>
          </a:xfrm>
        </p:spPr>
        <p:txBody>
          <a:bodyPr>
            <a:normAutofit fontScale="85000" lnSpcReduction="10000"/>
          </a:bodyPr>
          <a:lstStyle/>
          <a:p>
            <a:r>
              <a:rPr lang="en-US" dirty="0" smtClean="0"/>
              <a:t>Information Theory is a mathematical basis for measuring the amount of information content of a message (or data)</a:t>
            </a:r>
          </a:p>
          <a:p>
            <a:pPr lvl="1"/>
            <a:r>
              <a:rPr lang="en-US" dirty="0" smtClean="0"/>
              <a:t>applied in telecommunications and computer science, for instance to select a communications channel given the available carrying capacity, and applied to data compression</a:t>
            </a:r>
          </a:p>
          <a:p>
            <a:pPr lvl="1"/>
            <a:r>
              <a:rPr lang="en-US" dirty="0" smtClean="0"/>
              <a:t>Quinlan uses it to compute the information gain obtained by selecting a feature out of a collection of data </a:t>
            </a:r>
          </a:p>
          <a:p>
            <a:pPr lvl="2"/>
            <a:r>
              <a:rPr lang="en-US" dirty="0" smtClean="0"/>
              <a:t>the math gets ugly, so we will skip these details, but feel free to read about it on pages 413-415 and how we can use it to select the best feature in our credit risk data set</a:t>
            </a:r>
          </a:p>
          <a:p>
            <a:pPr lvl="1"/>
            <a:r>
              <a:rPr lang="en-US" dirty="0" smtClean="0"/>
              <a:t>the idea is that for each iteration in ID3 to select P, we compute the information gain of each P and select the P that has the maximum information gain, and then remove P from the data set so that it is not selected again</a:t>
            </a:r>
          </a:p>
          <a:p>
            <a:pPr lvl="2"/>
            <a:r>
              <a:rPr lang="en-US" dirty="0" smtClean="0"/>
              <a:t>until we get to a point in the problem solving where there are too few features left to make the computation worthwhile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ID3 Problems</a:t>
            </a:r>
            <a:endParaRPr lang="en-US" dirty="0"/>
          </a:p>
        </p:txBody>
      </p:sp>
      <p:sp>
        <p:nvSpPr>
          <p:cNvPr id="3" name="Content Placeholder 2"/>
          <p:cNvSpPr>
            <a:spLocks noGrp="1"/>
          </p:cNvSpPr>
          <p:nvPr>
            <p:ph idx="1"/>
          </p:nvPr>
        </p:nvSpPr>
        <p:spPr>
          <a:xfrm>
            <a:off x="228600" y="533400"/>
            <a:ext cx="8686800" cy="6324600"/>
          </a:xfrm>
        </p:spPr>
        <p:txBody>
          <a:bodyPr>
            <a:normAutofit fontScale="85000" lnSpcReduction="10000"/>
          </a:bodyPr>
          <a:lstStyle/>
          <a:p>
            <a:r>
              <a:rPr lang="en-US" dirty="0" smtClean="0"/>
              <a:t>There are still significant problems with ID3</a:t>
            </a:r>
          </a:p>
          <a:p>
            <a:pPr lvl="1"/>
            <a:r>
              <a:rPr lang="en-US" dirty="0" smtClean="0"/>
              <a:t>what if some of the data is bad, how will that impact the accuracy of the decision tree?</a:t>
            </a:r>
          </a:p>
          <a:p>
            <a:pPr lvl="1"/>
            <a:r>
              <a:rPr lang="en-US" dirty="0" smtClean="0"/>
              <a:t>what if features have continuous data rather than discrete values?  </a:t>
            </a:r>
          </a:p>
          <a:p>
            <a:pPr lvl="2"/>
            <a:r>
              <a:rPr lang="en-US" dirty="0" smtClean="0"/>
              <a:t>this is a problem that is faced in data mining all the time </a:t>
            </a:r>
          </a:p>
          <a:p>
            <a:pPr lvl="2"/>
            <a:r>
              <a:rPr lang="en-US" dirty="0" smtClean="0"/>
              <a:t>one technique is to </a:t>
            </a:r>
            <a:r>
              <a:rPr lang="en-US" dirty="0" err="1" smtClean="0"/>
              <a:t>discretize</a:t>
            </a:r>
            <a:r>
              <a:rPr lang="en-US" dirty="0" smtClean="0"/>
              <a:t> the data by finding reasonable regions</a:t>
            </a:r>
          </a:p>
          <a:p>
            <a:pPr lvl="2"/>
            <a:r>
              <a:rPr lang="en-US" dirty="0" smtClean="0"/>
              <a:t>for instance by dividing income into 0-15K, 15K-35K, 35K+, </a:t>
            </a:r>
          </a:p>
          <a:p>
            <a:pPr lvl="2"/>
            <a:r>
              <a:rPr lang="en-US" dirty="0" smtClean="0"/>
              <a:t>identifying these regions can be computationally complex</a:t>
            </a:r>
          </a:p>
          <a:p>
            <a:pPr lvl="1"/>
            <a:r>
              <a:rPr lang="en-US" dirty="0" smtClean="0"/>
              <a:t>what if data is missing from the set (some of the records have no values for given features)?  </a:t>
            </a:r>
          </a:p>
          <a:p>
            <a:pPr lvl="2"/>
            <a:r>
              <a:rPr lang="en-US" dirty="0" smtClean="0"/>
              <a:t>can we extrapolate?  should we discard those records?</a:t>
            </a:r>
          </a:p>
          <a:p>
            <a:pPr lvl="1"/>
            <a:r>
              <a:rPr lang="en-US" dirty="0" smtClean="0"/>
              <a:t>what if the data set is too large for ID3 to handle?</a:t>
            </a:r>
          </a:p>
          <a:p>
            <a:r>
              <a:rPr lang="en-US" dirty="0" smtClean="0"/>
              <a:t>Quinlan has offered newer algorithms including C4.5 that get around many of these problems </a:t>
            </a:r>
          </a:p>
          <a:p>
            <a:pPr lvl="1"/>
            <a:r>
              <a:rPr lang="en-US" dirty="0" smtClean="0"/>
              <a:t>introducing new algorithm components:  bagging and boosting (see page 417 for brief details)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Rule Induction</a:t>
            </a:r>
            <a:endParaRPr lang="en-US" dirty="0"/>
          </a:p>
        </p:txBody>
      </p:sp>
      <p:sp>
        <p:nvSpPr>
          <p:cNvPr id="3" name="Content Placeholder 2"/>
          <p:cNvSpPr>
            <a:spLocks noGrp="1"/>
          </p:cNvSpPr>
          <p:nvPr>
            <p:ph idx="1"/>
          </p:nvPr>
        </p:nvSpPr>
        <p:spPr>
          <a:xfrm>
            <a:off x="228600" y="609600"/>
            <a:ext cx="8686800" cy="6248400"/>
          </a:xfrm>
        </p:spPr>
        <p:txBody>
          <a:bodyPr>
            <a:normAutofit fontScale="92500"/>
          </a:bodyPr>
          <a:lstStyle/>
          <a:p>
            <a:r>
              <a:rPr lang="en-US" dirty="0" smtClean="0"/>
              <a:t>A similar idea to decision trees is to use data to learn rules, called rule induction</a:t>
            </a:r>
          </a:p>
          <a:p>
            <a:pPr lvl="1"/>
            <a:r>
              <a:rPr lang="en-US" dirty="0" smtClean="0"/>
              <a:t>given a collection of data in a database</a:t>
            </a:r>
          </a:p>
          <a:p>
            <a:pPr lvl="2"/>
            <a:r>
              <a:rPr lang="en-US" dirty="0" smtClean="0"/>
              <a:t>analyze combinations of features to see if a generalized rule can be formed</a:t>
            </a:r>
          </a:p>
          <a:p>
            <a:pPr lvl="1"/>
            <a:r>
              <a:rPr lang="en-US" dirty="0" smtClean="0"/>
              <a:t>for instance, consider a database of students which includes major, minor, GPA and number of years it took to graduate</a:t>
            </a:r>
          </a:p>
          <a:p>
            <a:pPr lvl="2"/>
            <a:r>
              <a:rPr lang="en-US" dirty="0" smtClean="0"/>
              <a:t>when examining the data, we find the correlation that students with a CSC major and CIT minor and a GPA &gt; 3.0 graduate in 4 or 4 ½ years</a:t>
            </a:r>
          </a:p>
          <a:p>
            <a:pPr lvl="2"/>
            <a:r>
              <a:rPr lang="en-US" dirty="0" smtClean="0"/>
              <a:t>this allows us to generate a rule that we might use to predict future students’ performance</a:t>
            </a:r>
          </a:p>
          <a:p>
            <a:pPr lvl="2"/>
            <a:r>
              <a:rPr lang="en-US" dirty="0" smtClean="0"/>
              <a:t>we might even assign a probability or certainty on this rule based on the number of times it was found to be true in the database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More on Rule Induction</a:t>
            </a:r>
            <a:endParaRPr lang="en-US" dirty="0"/>
          </a:p>
        </p:txBody>
      </p:sp>
      <p:sp>
        <p:nvSpPr>
          <p:cNvPr id="3" name="Content Placeholder 2"/>
          <p:cNvSpPr>
            <a:spLocks noGrp="1"/>
          </p:cNvSpPr>
          <p:nvPr>
            <p:ph idx="1"/>
          </p:nvPr>
        </p:nvSpPr>
        <p:spPr>
          <a:xfrm>
            <a:off x="228600" y="838200"/>
            <a:ext cx="8686800" cy="6019800"/>
          </a:xfrm>
        </p:spPr>
        <p:txBody>
          <a:bodyPr>
            <a:normAutofit fontScale="85000" lnSpcReduction="20000"/>
          </a:bodyPr>
          <a:lstStyle/>
          <a:p>
            <a:r>
              <a:rPr lang="en-US" dirty="0" smtClean="0"/>
              <a:t>A simple (but not efficient) algorithm for RI is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As an example, a store manager might use this to predict shopping behavior</a:t>
            </a:r>
          </a:p>
          <a:p>
            <a:pPr lvl="1"/>
            <a:r>
              <a:rPr lang="en-US" dirty="0" smtClean="0"/>
              <a:t>if a rule is generated that says “if shopper buys milk and bread then the shopper will likely buy peanut butter”</a:t>
            </a:r>
          </a:p>
          <a:p>
            <a:pPr lvl="1"/>
            <a:r>
              <a:rPr lang="en-US" dirty="0" smtClean="0"/>
              <a:t>then the manager may decide to place the peanut butter in the same aisle as the bread</a:t>
            </a:r>
          </a:p>
          <a:p>
            <a:pPr lvl="1"/>
            <a:r>
              <a:rPr lang="en-US" dirty="0" smtClean="0"/>
              <a:t>or the manager might run a special whereby if you buy milk and bread, your peanut butter is discounted</a:t>
            </a:r>
          </a:p>
        </p:txBody>
      </p:sp>
      <p:sp>
        <p:nvSpPr>
          <p:cNvPr id="4" name="TextBox 3"/>
          <p:cNvSpPr txBox="1"/>
          <p:nvPr/>
        </p:nvSpPr>
        <p:spPr>
          <a:xfrm>
            <a:off x="914400" y="1219200"/>
            <a:ext cx="7330853" cy="2800767"/>
          </a:xfrm>
          <a:prstGeom prst="rect">
            <a:avLst/>
          </a:prstGeom>
          <a:noFill/>
        </p:spPr>
        <p:txBody>
          <a:bodyPr wrap="none" rtlCol="0">
            <a:spAutoFit/>
          </a:bodyPr>
          <a:lstStyle/>
          <a:p>
            <a:r>
              <a:rPr lang="en-US" sz="2200" dirty="0" smtClean="0">
                <a:latin typeface="Times New Roman" pitchFamily="18" charset="0"/>
                <a:cs typeface="Times New Roman" pitchFamily="18" charset="0"/>
              </a:rPr>
              <a:t>For each attribute A: </a:t>
            </a:r>
          </a:p>
          <a:p>
            <a:r>
              <a:rPr lang="en-US" sz="2200" dirty="0" smtClean="0">
                <a:latin typeface="Times New Roman" pitchFamily="18" charset="0"/>
                <a:cs typeface="Times New Roman" pitchFamily="18" charset="0"/>
              </a:rPr>
              <a:t>      For each value V of that attribute:</a:t>
            </a:r>
          </a:p>
          <a:p>
            <a:r>
              <a:rPr lang="en-US" sz="2200" dirty="0" smtClean="0">
                <a:latin typeface="Times New Roman" pitchFamily="18" charset="0"/>
                <a:cs typeface="Times New Roman" pitchFamily="18" charset="0"/>
              </a:rPr>
              <a:t>           create a rule: </a:t>
            </a:r>
          </a:p>
          <a:p>
            <a:r>
              <a:rPr lang="en-US" sz="2200" dirty="0" smtClean="0">
                <a:latin typeface="Times New Roman" pitchFamily="18" charset="0"/>
                <a:cs typeface="Times New Roman" pitchFamily="18" charset="0"/>
              </a:rPr>
              <a:t>                1. count how often each class appears </a:t>
            </a:r>
          </a:p>
          <a:p>
            <a:r>
              <a:rPr lang="en-US" sz="2200" dirty="0" smtClean="0">
                <a:latin typeface="Times New Roman" pitchFamily="18" charset="0"/>
                <a:cs typeface="Times New Roman" pitchFamily="18" charset="0"/>
              </a:rPr>
              <a:t>                2. find the most frequent class, c </a:t>
            </a:r>
          </a:p>
          <a:p>
            <a:r>
              <a:rPr lang="en-US" sz="2200" dirty="0" smtClean="0">
                <a:latin typeface="Times New Roman" pitchFamily="18" charset="0"/>
                <a:cs typeface="Times New Roman" pitchFamily="18" charset="0"/>
              </a:rPr>
              <a:t>                3. make a rule "if A=V then C=c" </a:t>
            </a:r>
          </a:p>
          <a:p>
            <a:r>
              <a:rPr lang="en-US" sz="2200" dirty="0" smtClean="0">
                <a:latin typeface="Times New Roman" pitchFamily="18" charset="0"/>
                <a:cs typeface="Times New Roman" pitchFamily="18" charset="0"/>
              </a:rPr>
              <a:t>                4. calculate the error rate of this rule </a:t>
            </a:r>
          </a:p>
          <a:p>
            <a:r>
              <a:rPr lang="en-US" sz="2200" dirty="0" smtClean="0">
                <a:latin typeface="Times New Roman" pitchFamily="18" charset="0"/>
                <a:cs typeface="Times New Roman" pitchFamily="18" charset="0"/>
              </a:rPr>
              <a:t>       Pick the attribute whose rules produce the lowest error rate</a:t>
            </a:r>
            <a:endParaRPr lang="en-US" sz="2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Learning New Concepts</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10000"/>
          </a:bodyPr>
          <a:lstStyle/>
          <a:p>
            <a:r>
              <a:rPr lang="en-US" dirty="0" smtClean="0"/>
              <a:t>Our algorithms so far have learned concepts within an already established concept space</a:t>
            </a:r>
          </a:p>
          <a:p>
            <a:r>
              <a:rPr lang="en-US" dirty="0" smtClean="0"/>
              <a:t>What about learning some new concept that is outside of what we already know?</a:t>
            </a:r>
          </a:p>
          <a:p>
            <a:r>
              <a:rPr lang="en-US" dirty="0" smtClean="0"/>
              <a:t>Two approaches are presented in the text</a:t>
            </a:r>
          </a:p>
          <a:p>
            <a:pPr lvl="1"/>
            <a:r>
              <a:rPr lang="en-US" dirty="0" smtClean="0"/>
              <a:t>learning of new rules to explain problem solutions (Meta-DENDRAL) and explanation-based learning</a:t>
            </a:r>
          </a:p>
          <a:p>
            <a:pPr lvl="1"/>
            <a:r>
              <a:rPr lang="en-US" dirty="0" smtClean="0"/>
              <a:t>both approaches require some predefined concept space  but not merely learning classes through identifying features</a:t>
            </a:r>
          </a:p>
          <a:p>
            <a:r>
              <a:rPr lang="en-US" dirty="0" smtClean="0"/>
              <a:t>This follows more closely with scientific learning </a:t>
            </a:r>
          </a:p>
          <a:p>
            <a:pPr lvl="1"/>
            <a:r>
              <a:rPr lang="en-US" dirty="0" smtClean="0"/>
              <a:t>you already understand some concepts, now you build upon the domain by learning new concepts</a:t>
            </a:r>
          </a:p>
          <a:p>
            <a:pPr lvl="2"/>
            <a:r>
              <a:rPr lang="en-US" dirty="0" smtClean="0"/>
              <a:t>consider that you first learned about loops and then you learned about infinite loops by building on your loop knowledge</a:t>
            </a:r>
          </a:p>
          <a:p>
            <a:pPr lvl="1"/>
            <a:r>
              <a:rPr lang="en-US" dirty="0" smtClean="0"/>
              <a:t>we are instead adding new pieces of knowledge to the model/concept space itself</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Meta-</a:t>
            </a:r>
            <a:r>
              <a:rPr lang="en-US" dirty="0" err="1" smtClean="0"/>
              <a:t>Dendral</a:t>
            </a:r>
            <a:endParaRPr lang="en-US" dirty="0"/>
          </a:p>
        </p:txBody>
      </p:sp>
      <p:sp>
        <p:nvSpPr>
          <p:cNvPr id="3" name="Content Placeholder 2"/>
          <p:cNvSpPr>
            <a:spLocks noGrp="1"/>
          </p:cNvSpPr>
          <p:nvPr>
            <p:ph idx="1"/>
          </p:nvPr>
        </p:nvSpPr>
        <p:spPr>
          <a:xfrm>
            <a:off x="228600" y="609600"/>
            <a:ext cx="8686800" cy="6248400"/>
          </a:xfrm>
        </p:spPr>
        <p:txBody>
          <a:bodyPr>
            <a:normAutofit fontScale="85000" lnSpcReduction="20000"/>
          </a:bodyPr>
          <a:lstStyle/>
          <a:p>
            <a:r>
              <a:rPr lang="en-US" dirty="0" err="1" smtClean="0"/>
              <a:t>Dendral</a:t>
            </a:r>
            <a:r>
              <a:rPr lang="en-US" dirty="0" smtClean="0"/>
              <a:t> was the first expert system, built in the mid 1960s</a:t>
            </a:r>
          </a:p>
          <a:p>
            <a:pPr lvl="1"/>
            <a:r>
              <a:rPr lang="en-US" dirty="0" smtClean="0"/>
              <a:t>it worked </a:t>
            </a:r>
            <a:r>
              <a:rPr lang="en-US" i="1" dirty="0" smtClean="0"/>
              <a:t>with </a:t>
            </a:r>
            <a:r>
              <a:rPr lang="en-US" dirty="0" smtClean="0"/>
              <a:t>a chemist to identify the chemical composition of </a:t>
            </a:r>
            <a:r>
              <a:rPr lang="en-US" smtClean="0"/>
              <a:t>some molecules </a:t>
            </a:r>
            <a:r>
              <a:rPr lang="en-US" dirty="0" smtClean="0"/>
              <a:t>based on the output of a mass spectrometer</a:t>
            </a:r>
          </a:p>
          <a:p>
            <a:pPr lvl="1"/>
            <a:r>
              <a:rPr lang="en-US" dirty="0" err="1" smtClean="0"/>
              <a:t>Dendral</a:t>
            </a:r>
            <a:r>
              <a:rPr lang="en-US" dirty="0" smtClean="0"/>
              <a:t> uses constraint satisfaction search along with a series of chemistry rules, and the chemist also input constraints to reduce the search</a:t>
            </a:r>
          </a:p>
          <a:p>
            <a:pPr lvl="1"/>
            <a:r>
              <a:rPr lang="en-US" dirty="0" err="1" smtClean="0"/>
              <a:t>Dendral</a:t>
            </a:r>
            <a:r>
              <a:rPr lang="en-US" dirty="0" smtClean="0"/>
              <a:t> rules are based on identifying sites of “cleavage” in the molecule using a theory that is incomplete (so that it cannot account for the entire identification task)</a:t>
            </a:r>
          </a:p>
          <a:p>
            <a:r>
              <a:rPr lang="en-US" dirty="0" smtClean="0"/>
              <a:t>Meta-</a:t>
            </a:r>
            <a:r>
              <a:rPr lang="en-US" dirty="0" err="1" smtClean="0"/>
              <a:t>Dendral</a:t>
            </a:r>
            <a:r>
              <a:rPr lang="en-US" dirty="0" smtClean="0"/>
              <a:t> takes the output of a </a:t>
            </a:r>
            <a:r>
              <a:rPr lang="en-US" dirty="0" err="1" smtClean="0"/>
              <a:t>Dendral</a:t>
            </a:r>
            <a:r>
              <a:rPr lang="en-US" dirty="0" smtClean="0"/>
              <a:t> session of some known substance, and attempts to established new cleavage rules to add to </a:t>
            </a:r>
            <a:r>
              <a:rPr lang="en-US" dirty="0" err="1" smtClean="0"/>
              <a:t>Dendral</a:t>
            </a:r>
            <a:endParaRPr lang="en-US" dirty="0" smtClean="0"/>
          </a:p>
          <a:p>
            <a:pPr lvl="1"/>
            <a:r>
              <a:rPr lang="en-US" dirty="0" smtClean="0"/>
              <a:t>some example rules in </a:t>
            </a:r>
            <a:r>
              <a:rPr lang="en-US" dirty="0" err="1" smtClean="0"/>
              <a:t>Dendral</a:t>
            </a:r>
            <a:r>
              <a:rPr lang="en-US" dirty="0" smtClean="0"/>
              <a:t> are:</a:t>
            </a:r>
          </a:p>
          <a:p>
            <a:pPr lvl="2"/>
            <a:r>
              <a:rPr lang="en-US" dirty="0"/>
              <a:t>d</a:t>
            </a:r>
            <a:r>
              <a:rPr lang="en-US" dirty="0" smtClean="0"/>
              <a:t>ouble and triple bonds to not break</a:t>
            </a:r>
          </a:p>
          <a:p>
            <a:pPr lvl="2"/>
            <a:r>
              <a:rPr lang="en-US" dirty="0" smtClean="0"/>
              <a:t>only fragments larger than two carbon atoms show up in the data</a:t>
            </a:r>
          </a:p>
          <a:p>
            <a:pPr lvl="1"/>
            <a:r>
              <a:rPr lang="en-US" dirty="0" err="1" smtClean="0"/>
              <a:t>Dendral</a:t>
            </a:r>
            <a:r>
              <a:rPr lang="en-US" dirty="0" smtClean="0"/>
              <a:t> will add rules to specialize a pattern such as </a:t>
            </a:r>
          </a:p>
          <a:p>
            <a:pPr lvl="2"/>
            <a:r>
              <a:rPr lang="en-US" dirty="0" smtClean="0"/>
              <a:t>adding an atom to a rule such as x1*x2 (two atoms with a cleavage between them) to X3 – X1*X2 (where – means a chemical bond)</a:t>
            </a:r>
          </a:p>
          <a:p>
            <a:pPr lvl="2"/>
            <a:r>
              <a:rPr lang="en-US" dirty="0" smtClean="0"/>
              <a:t>instantiating an atom to a specific element such as X1*X2 </a:t>
            </a:r>
            <a:r>
              <a:rPr lang="en-US" dirty="0" smtClean="0">
                <a:sym typeface="Wingdings" pitchFamily="2" charset="2"/>
              </a:rPr>
              <a:t> C*X2</a:t>
            </a:r>
            <a:endParaRPr lang="en-US" dirty="0" smtClean="0"/>
          </a:p>
          <a:p>
            <a:pPr lvl="2"/>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Explanation-Based Theory</a:t>
            </a:r>
            <a:endParaRPr lang="en-US" dirty="0"/>
          </a:p>
        </p:txBody>
      </p:sp>
      <p:sp>
        <p:nvSpPr>
          <p:cNvPr id="3" name="Content Placeholder 2"/>
          <p:cNvSpPr>
            <a:spLocks noGrp="1"/>
          </p:cNvSpPr>
          <p:nvPr>
            <p:ph idx="1"/>
          </p:nvPr>
        </p:nvSpPr>
        <p:spPr>
          <a:xfrm>
            <a:off x="152400" y="838200"/>
            <a:ext cx="8686800" cy="6019800"/>
          </a:xfrm>
        </p:spPr>
        <p:txBody>
          <a:bodyPr>
            <a:normAutofit fontScale="85000" lnSpcReduction="20000"/>
          </a:bodyPr>
          <a:lstStyle/>
          <a:p>
            <a:r>
              <a:rPr lang="en-US" dirty="0" smtClean="0"/>
              <a:t>Consider as a computer science student that you first learn about </a:t>
            </a:r>
          </a:p>
          <a:p>
            <a:pPr lvl="1"/>
            <a:r>
              <a:rPr lang="en-US" dirty="0" smtClean="0"/>
              <a:t>control structures (loops, selection statements)</a:t>
            </a:r>
          </a:p>
          <a:p>
            <a:pPr lvl="1"/>
            <a:r>
              <a:rPr lang="en-US" dirty="0" smtClean="0"/>
              <a:t>and then learn specifically about while loops</a:t>
            </a:r>
          </a:p>
          <a:p>
            <a:pPr lvl="1"/>
            <a:r>
              <a:rPr lang="en-US" dirty="0"/>
              <a:t>a</a:t>
            </a:r>
            <a:r>
              <a:rPr lang="en-US" dirty="0" smtClean="0"/>
              <a:t>nd then you learn about infinite loops</a:t>
            </a:r>
          </a:p>
          <a:p>
            <a:r>
              <a:rPr lang="en-US" dirty="0" smtClean="0"/>
              <a:t>You start with a model of the material to be learned, and then you learn a new concept (infinite loops) </a:t>
            </a:r>
          </a:p>
          <a:p>
            <a:pPr lvl="1"/>
            <a:r>
              <a:rPr lang="en-US" dirty="0" smtClean="0"/>
              <a:t>you are shown an example or two along with an explanation and now you have a new concept in your model</a:t>
            </a:r>
          </a:p>
          <a:p>
            <a:r>
              <a:rPr lang="en-US" dirty="0" smtClean="0"/>
              <a:t>EBL requires</a:t>
            </a:r>
          </a:p>
          <a:p>
            <a:pPr lvl="1"/>
            <a:r>
              <a:rPr lang="en-US" dirty="0" smtClean="0"/>
              <a:t>a target concept – what the learner is attempting to form a new representation for</a:t>
            </a:r>
          </a:p>
          <a:p>
            <a:pPr lvl="1"/>
            <a:r>
              <a:rPr lang="en-US" dirty="0" smtClean="0"/>
              <a:t>a training example</a:t>
            </a:r>
          </a:p>
          <a:p>
            <a:pPr lvl="1"/>
            <a:r>
              <a:rPr lang="en-US" dirty="0" smtClean="0"/>
              <a:t>a domain theory (a model)</a:t>
            </a:r>
          </a:p>
          <a:p>
            <a:pPr lvl="1"/>
            <a:r>
              <a:rPr lang="en-US" dirty="0" err="1" smtClean="0"/>
              <a:t>operationality</a:t>
            </a:r>
            <a:r>
              <a:rPr lang="en-US" dirty="0" smtClean="0"/>
              <a:t> criteria – a representation for the example and model so that the new example can be “understood” within the context of what has already been learned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Example:  Learning what a Cup is</a:t>
            </a:r>
            <a:endParaRPr lang="en-US" dirty="0"/>
          </a:p>
        </p:txBody>
      </p:sp>
      <p:sp>
        <p:nvSpPr>
          <p:cNvPr id="3" name="Content Placeholder 2"/>
          <p:cNvSpPr>
            <a:spLocks noGrp="1"/>
          </p:cNvSpPr>
          <p:nvPr>
            <p:ph idx="1"/>
          </p:nvPr>
        </p:nvSpPr>
        <p:spPr>
          <a:xfrm>
            <a:off x="228600" y="838200"/>
            <a:ext cx="8915400" cy="6019800"/>
          </a:xfrm>
        </p:spPr>
        <p:txBody>
          <a:bodyPr>
            <a:normAutofit fontScale="77500" lnSpcReduction="20000"/>
          </a:bodyPr>
          <a:lstStyle/>
          <a:p>
            <a:r>
              <a:rPr lang="en-US" dirty="0" smtClean="0"/>
              <a:t>Given the following domain theory</a:t>
            </a:r>
          </a:p>
          <a:p>
            <a:pPr lvl="1"/>
            <a:r>
              <a:rPr lang="en-US" dirty="0" err="1" smtClean="0"/>
              <a:t>liftable</a:t>
            </a:r>
            <a:r>
              <a:rPr lang="en-US" dirty="0" smtClean="0"/>
              <a:t>(X) &amp; </a:t>
            </a:r>
            <a:r>
              <a:rPr lang="en-US" dirty="0" err="1" smtClean="0"/>
              <a:t>holds_liquid</a:t>
            </a:r>
            <a:r>
              <a:rPr lang="en-US" dirty="0" smtClean="0"/>
              <a:t>(X) </a:t>
            </a:r>
            <a:r>
              <a:rPr lang="en-US" dirty="0" smtClean="0">
                <a:sym typeface="Wingdings" pitchFamily="2" charset="2"/>
              </a:rPr>
              <a:t> cup(X)</a:t>
            </a:r>
          </a:p>
          <a:p>
            <a:pPr lvl="1"/>
            <a:r>
              <a:rPr lang="en-US" dirty="0" smtClean="0">
                <a:sym typeface="Wingdings" pitchFamily="2" charset="2"/>
              </a:rPr>
              <a:t>part(Z, W) &amp; concave(W) &amp; </a:t>
            </a:r>
            <a:r>
              <a:rPr lang="en-US" dirty="0" err="1" smtClean="0">
                <a:sym typeface="Wingdings" pitchFamily="2" charset="2"/>
              </a:rPr>
              <a:t>points_up</a:t>
            </a:r>
            <a:r>
              <a:rPr lang="en-US" dirty="0" smtClean="0">
                <a:sym typeface="Wingdings" pitchFamily="2" charset="2"/>
              </a:rPr>
              <a:t>(W)  </a:t>
            </a:r>
            <a:r>
              <a:rPr lang="en-US" dirty="0" err="1" smtClean="0">
                <a:sym typeface="Wingdings" pitchFamily="2" charset="2"/>
              </a:rPr>
              <a:t>holds_liquid</a:t>
            </a:r>
            <a:r>
              <a:rPr lang="en-US" dirty="0" smtClean="0">
                <a:sym typeface="Wingdings" pitchFamily="2" charset="2"/>
              </a:rPr>
              <a:t>(Z)</a:t>
            </a:r>
          </a:p>
          <a:p>
            <a:pPr lvl="1"/>
            <a:r>
              <a:rPr lang="en-US" dirty="0" smtClean="0">
                <a:sym typeface="Wingdings" pitchFamily="2" charset="2"/>
              </a:rPr>
              <a:t>light(Y) &amp; part(Y, handle)  </a:t>
            </a:r>
            <a:r>
              <a:rPr lang="en-US" dirty="0" err="1" smtClean="0">
                <a:sym typeface="Wingdings" pitchFamily="2" charset="2"/>
              </a:rPr>
              <a:t>liftable</a:t>
            </a:r>
            <a:r>
              <a:rPr lang="en-US" dirty="0" smtClean="0">
                <a:sym typeface="Wingdings" pitchFamily="2" charset="2"/>
              </a:rPr>
              <a:t>(Y)</a:t>
            </a:r>
          </a:p>
          <a:p>
            <a:pPr lvl="1"/>
            <a:r>
              <a:rPr lang="en-US" dirty="0" smtClean="0">
                <a:sym typeface="Wingdings" pitchFamily="2" charset="2"/>
              </a:rPr>
              <a:t>small(A)  light(A)</a:t>
            </a:r>
          </a:p>
          <a:p>
            <a:pPr lvl="1"/>
            <a:r>
              <a:rPr lang="en-US" dirty="0" err="1" smtClean="0">
                <a:sym typeface="Wingdings" pitchFamily="2" charset="2"/>
              </a:rPr>
              <a:t>made_of</a:t>
            </a:r>
            <a:r>
              <a:rPr lang="en-US" dirty="0" smtClean="0">
                <a:sym typeface="Wingdings" pitchFamily="2" charset="2"/>
              </a:rPr>
              <a:t>(A, features)  light(A)</a:t>
            </a:r>
          </a:p>
          <a:p>
            <a:r>
              <a:rPr lang="en-US" dirty="0" smtClean="0">
                <a:sym typeface="Wingdings" pitchFamily="2" charset="2"/>
              </a:rPr>
              <a:t>We are given a training example:</a:t>
            </a:r>
          </a:p>
          <a:p>
            <a:pPr lvl="1"/>
            <a:r>
              <a:rPr lang="en-US" dirty="0" smtClean="0">
                <a:sym typeface="Wingdings" pitchFamily="2" charset="2"/>
              </a:rPr>
              <a:t>cup(obj1), small(obj1), part(obj1, handle), owns(bob, obj1), part(obj1, bottom), part(obj1, bowl), </a:t>
            </a:r>
            <a:r>
              <a:rPr lang="en-US" dirty="0" err="1" smtClean="0">
                <a:sym typeface="Wingdings" pitchFamily="2" charset="2"/>
              </a:rPr>
              <a:t>points_up</a:t>
            </a:r>
            <a:r>
              <a:rPr lang="en-US" dirty="0" smtClean="0">
                <a:sym typeface="Wingdings" pitchFamily="2" charset="2"/>
              </a:rPr>
              <a:t>(bowl), concave(bowl), color(obj1, red)</a:t>
            </a:r>
          </a:p>
          <a:p>
            <a:r>
              <a:rPr lang="en-US" dirty="0" smtClean="0">
                <a:sym typeface="Wingdings" pitchFamily="2" charset="2"/>
              </a:rPr>
              <a:t>Automated theorem proving can construct an explanation of why obj1 is an example of the training concept</a:t>
            </a:r>
          </a:p>
          <a:p>
            <a:pPr lvl="1"/>
            <a:r>
              <a:rPr lang="en-US" dirty="0" smtClean="0">
                <a:sym typeface="Wingdings" pitchFamily="2" charset="2"/>
              </a:rPr>
              <a:t>first, derive a proof that the example is a cup</a:t>
            </a:r>
          </a:p>
          <a:p>
            <a:pPr lvl="1"/>
            <a:r>
              <a:rPr lang="en-US" dirty="0" smtClean="0">
                <a:sym typeface="Wingdings" pitchFamily="2" charset="2"/>
              </a:rPr>
              <a:t>next, remove any irrelevant portions of the proof (e.g., owner, color)</a:t>
            </a:r>
          </a:p>
          <a:p>
            <a:pPr lvl="1"/>
            <a:r>
              <a:rPr lang="en-US" dirty="0" smtClean="0">
                <a:sym typeface="Wingdings" pitchFamily="2" charset="2"/>
              </a:rPr>
              <a:t>finally, the remaining  axioms consist of an explanation of how the example fits the domain theory definition of a </a:t>
            </a:r>
            <a:r>
              <a:rPr lang="en-US" dirty="0" smtClean="0">
                <a:sym typeface="Wingdings" pitchFamily="2" charset="2"/>
              </a:rPr>
              <a:t>cup</a:t>
            </a:r>
          </a:p>
          <a:p>
            <a:pPr lvl="2"/>
            <a:r>
              <a:rPr lang="en-US" dirty="0" smtClean="0">
                <a:sym typeface="Wingdings" pitchFamily="2" charset="2"/>
              </a:rPr>
              <a:t>see the next two slides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Spectrum of Learning Types</a:t>
            </a:r>
            <a:endParaRPr lang="en-US" dirty="0"/>
          </a:p>
        </p:txBody>
      </p:sp>
      <p:sp>
        <p:nvSpPr>
          <p:cNvPr id="3" name="Content Placeholder 2"/>
          <p:cNvSpPr>
            <a:spLocks noGrp="1"/>
          </p:cNvSpPr>
          <p:nvPr>
            <p:ph idx="1"/>
          </p:nvPr>
        </p:nvSpPr>
        <p:spPr>
          <a:xfrm>
            <a:off x="457200" y="1704975"/>
            <a:ext cx="8229600" cy="5153025"/>
          </a:xfrm>
        </p:spPr>
        <p:txBody>
          <a:bodyPr/>
          <a:lstStyle/>
          <a:p>
            <a:r>
              <a:rPr lang="en-US" dirty="0" smtClean="0"/>
              <a:t>Caching and new cases:  just adding input-output combinations</a:t>
            </a:r>
          </a:p>
          <a:p>
            <a:pPr lvl="1"/>
            <a:r>
              <a:rPr lang="en-US" dirty="0" smtClean="0"/>
              <a:t>Chunking – possibly generalizing of what a group of I/O cases convey</a:t>
            </a:r>
          </a:p>
          <a:p>
            <a:pPr lvl="1"/>
            <a:r>
              <a:rPr lang="en-US" dirty="0" smtClean="0"/>
              <a:t>Refinement – adjustment what we already know to improve</a:t>
            </a:r>
          </a:p>
          <a:p>
            <a:pPr lvl="2"/>
            <a:r>
              <a:rPr lang="en-US" dirty="0" smtClean="0"/>
              <a:t>usually done while problem solving based on feedback</a:t>
            </a:r>
          </a:p>
          <a:p>
            <a:pPr lvl="1"/>
            <a:r>
              <a:rPr lang="en-US" dirty="0" smtClean="0"/>
              <a:t>Knowledge acquisition – learning beyond what we already know</a:t>
            </a:r>
          </a:p>
          <a:p>
            <a:pPr lvl="2"/>
            <a:r>
              <a:rPr lang="en-US" dirty="0" smtClean="0"/>
              <a:t>may be done while problem solving, more often done based on reading or when introduced to a new topic</a:t>
            </a:r>
          </a:p>
          <a:p>
            <a:pPr lvl="1"/>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762000"/>
            <a:ext cx="882967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29463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Proof of a Cup</a:t>
            </a:r>
            <a:endParaRPr lang="en-US" dirty="0"/>
          </a:p>
        </p:txBody>
      </p:sp>
      <p:pic>
        <p:nvPicPr>
          <p:cNvPr id="5" name="Picture 4"/>
          <p:cNvPicPr>
            <a:picLocks noChangeAspect="1" noChangeArrowheads="1"/>
          </p:cNvPicPr>
          <p:nvPr/>
        </p:nvPicPr>
        <p:blipFill>
          <a:blip r:embed="rId2"/>
          <a:srcRect/>
          <a:stretch>
            <a:fillRect/>
          </a:stretch>
        </p:blipFill>
        <p:spPr bwMode="auto">
          <a:xfrm>
            <a:off x="1143000" y="643780"/>
            <a:ext cx="6934200" cy="61566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Final Representation of a Cup</a:t>
            </a:r>
            <a:endParaRPr lang="en-US" dirty="0"/>
          </a:p>
        </p:txBody>
      </p:sp>
      <p:pic>
        <p:nvPicPr>
          <p:cNvPr id="3" name="Picture 4"/>
          <p:cNvPicPr>
            <a:picLocks noChangeAspect="1" noChangeArrowheads="1"/>
          </p:cNvPicPr>
          <p:nvPr/>
        </p:nvPicPr>
        <p:blipFill>
          <a:blip r:embed="rId2"/>
          <a:srcRect/>
          <a:stretch>
            <a:fillRect/>
          </a:stretch>
        </p:blipFill>
        <p:spPr bwMode="auto">
          <a:xfrm>
            <a:off x="851971" y="1142999"/>
            <a:ext cx="7377629" cy="523370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dirty="0" smtClean="0"/>
              <a:t>How do we use EBL?</a:t>
            </a:r>
            <a:endParaRPr lang="en-US" dirty="0"/>
          </a:p>
        </p:txBody>
      </p:sp>
      <p:sp>
        <p:nvSpPr>
          <p:cNvPr id="4" name="Content Placeholder 3"/>
          <p:cNvSpPr>
            <a:spLocks noGrp="1"/>
          </p:cNvSpPr>
          <p:nvPr>
            <p:ph idx="1"/>
          </p:nvPr>
        </p:nvSpPr>
        <p:spPr>
          <a:xfrm>
            <a:off x="228600" y="685800"/>
            <a:ext cx="8686800" cy="5943600"/>
          </a:xfrm>
        </p:spPr>
        <p:txBody>
          <a:bodyPr>
            <a:normAutofit fontScale="77500" lnSpcReduction="20000"/>
          </a:bodyPr>
          <a:lstStyle/>
          <a:p>
            <a:r>
              <a:rPr lang="en-US" dirty="0" smtClean="0"/>
              <a:t>Consider building </a:t>
            </a:r>
            <a:r>
              <a:rPr lang="en-US" dirty="0" smtClean="0"/>
              <a:t>an automated programming system (an expert system that can write new programs)</a:t>
            </a:r>
          </a:p>
          <a:p>
            <a:r>
              <a:rPr lang="en-US" dirty="0" smtClean="0"/>
              <a:t>We have already implemented a representation for control structures </a:t>
            </a:r>
          </a:p>
          <a:p>
            <a:pPr lvl="1"/>
            <a:r>
              <a:rPr lang="en-US" dirty="0" smtClean="0"/>
              <a:t>when to use them, how they work, the control mechanisms (number of iterations, loop indices, terminating conditions)</a:t>
            </a:r>
          </a:p>
          <a:p>
            <a:r>
              <a:rPr lang="en-US" dirty="0" smtClean="0"/>
              <a:t>Now we want to teach the system what an infinite loop is so that it won’t ever write one</a:t>
            </a:r>
          </a:p>
          <a:p>
            <a:pPr lvl="1"/>
            <a:r>
              <a:rPr lang="en-US" dirty="0" smtClean="0"/>
              <a:t>the domain theory for loops includes</a:t>
            </a:r>
          </a:p>
          <a:p>
            <a:pPr lvl="2"/>
            <a:r>
              <a:rPr lang="en-US" dirty="0" smtClean="0"/>
              <a:t>loop variable(s)</a:t>
            </a:r>
          </a:p>
          <a:p>
            <a:pPr lvl="2"/>
            <a:r>
              <a:rPr lang="en-US" dirty="0" smtClean="0"/>
              <a:t>loop variable(s) initialization</a:t>
            </a:r>
          </a:p>
          <a:p>
            <a:pPr lvl="2"/>
            <a:r>
              <a:rPr lang="en-US" dirty="0" smtClean="0"/>
              <a:t>loop variable(s) increment</a:t>
            </a:r>
          </a:p>
          <a:p>
            <a:pPr lvl="2"/>
            <a:r>
              <a:rPr lang="en-US" dirty="0" smtClean="0"/>
              <a:t>loop termination condition that tests the loop variable(s)</a:t>
            </a:r>
          </a:p>
          <a:p>
            <a:pPr lvl="1"/>
            <a:r>
              <a:rPr lang="en-US" dirty="0" smtClean="0"/>
              <a:t>the concept to introduce is that the loop variable incrementing moves the loop variable(s) closer to the loop termination condition</a:t>
            </a:r>
          </a:p>
          <a:p>
            <a:r>
              <a:rPr lang="en-US" dirty="0" smtClean="0"/>
              <a:t>As an example of an infinite loop we offer</a:t>
            </a:r>
          </a:p>
          <a:p>
            <a:pPr lvl="1"/>
            <a:r>
              <a:rPr lang="en-US" dirty="0" err="1" smtClean="0"/>
              <a:t>loop_variable</a:t>
            </a:r>
            <a:r>
              <a:rPr lang="en-US" dirty="0" smtClean="0"/>
              <a:t>(x), </a:t>
            </a:r>
            <a:r>
              <a:rPr lang="en-US" dirty="0" err="1" smtClean="0"/>
              <a:t>loop_variable_initialization</a:t>
            </a:r>
            <a:r>
              <a:rPr lang="en-US" dirty="0" smtClean="0"/>
              <a:t>(x=0), </a:t>
            </a:r>
            <a:r>
              <a:rPr lang="en-US" dirty="0" err="1" smtClean="0"/>
              <a:t>loop_variable_increment</a:t>
            </a:r>
            <a:r>
              <a:rPr lang="en-US" dirty="0" smtClean="0"/>
              <a:t>(x++), </a:t>
            </a:r>
            <a:r>
              <a:rPr lang="en-US" dirty="0" err="1" smtClean="0"/>
              <a:t>loop_termination_condition</a:t>
            </a:r>
            <a:r>
              <a:rPr lang="en-US" dirty="0" smtClean="0"/>
              <a:t>(x&lt;0)</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Analogical Reasoning</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20000"/>
          </a:bodyPr>
          <a:lstStyle/>
          <a:p>
            <a:r>
              <a:rPr lang="en-US" dirty="0" smtClean="0"/>
              <a:t>EBL is based on deduction </a:t>
            </a:r>
          </a:p>
          <a:p>
            <a:pPr lvl="1"/>
            <a:r>
              <a:rPr lang="en-US" dirty="0" smtClean="0"/>
              <a:t>anything newly learned could actually have been discovered by exhaustive search of the axioms presented</a:t>
            </a:r>
          </a:p>
          <a:p>
            <a:r>
              <a:rPr lang="en-US" dirty="0" smtClean="0"/>
              <a:t>We want to be able to learn beyond what we already knew</a:t>
            </a:r>
          </a:p>
          <a:p>
            <a:pPr lvl="1"/>
            <a:r>
              <a:rPr lang="en-US" dirty="0" smtClean="0"/>
              <a:t>one approach is through analogical reasoning </a:t>
            </a:r>
          </a:p>
          <a:p>
            <a:pPr lvl="2"/>
            <a:r>
              <a:rPr lang="en-US" dirty="0" smtClean="0"/>
              <a:t>reasoning by analogy</a:t>
            </a:r>
          </a:p>
          <a:p>
            <a:pPr lvl="2"/>
            <a:r>
              <a:rPr lang="en-US" dirty="0" smtClean="0"/>
              <a:t>unlike EBL, what we learn through analogical reasoning is not necessarily correct (it is not logically sound)</a:t>
            </a:r>
          </a:p>
          <a:p>
            <a:pPr lvl="1"/>
            <a:r>
              <a:rPr lang="en-US" dirty="0" smtClean="0"/>
              <a:t>the idea is that we have some source set of knowledge such as a previous problem solution, a theory that is partially understood (represented), a target concept in mind, and a set of transforms</a:t>
            </a:r>
          </a:p>
          <a:p>
            <a:r>
              <a:rPr lang="en-US" dirty="0" smtClean="0"/>
              <a:t>We apply a transform to the previous case to derive a new piece of knowledge</a:t>
            </a:r>
          </a:p>
          <a:p>
            <a:pPr lvl="1"/>
            <a:r>
              <a:rPr lang="en-US" dirty="0" smtClean="0"/>
              <a:t>whether the new piece of knowledge is useful, relevant or even true may not be knowable in general, nor may a system be able to infer whether the new piece of knowledge is useful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This is Like CBR</a:t>
            </a:r>
            <a:endParaRPr lang="en-US" dirty="0"/>
          </a:p>
        </p:txBody>
      </p:sp>
      <p:sp>
        <p:nvSpPr>
          <p:cNvPr id="3" name="Content Placeholder 2"/>
          <p:cNvSpPr>
            <a:spLocks noGrp="1"/>
          </p:cNvSpPr>
          <p:nvPr>
            <p:ph idx="1"/>
          </p:nvPr>
        </p:nvSpPr>
        <p:spPr>
          <a:xfrm>
            <a:off x="304800" y="609600"/>
            <a:ext cx="8382000" cy="6248400"/>
          </a:xfrm>
        </p:spPr>
        <p:txBody>
          <a:bodyPr>
            <a:normAutofit fontScale="85000" lnSpcReduction="10000"/>
          </a:bodyPr>
          <a:lstStyle/>
          <a:p>
            <a:r>
              <a:rPr lang="en-US" dirty="0" smtClean="0"/>
              <a:t>The process is one of</a:t>
            </a:r>
          </a:p>
          <a:p>
            <a:pPr lvl="1"/>
            <a:r>
              <a:rPr lang="en-US" dirty="0" smtClean="0"/>
              <a:t>retrieving a previous solution from a library of solutions</a:t>
            </a:r>
          </a:p>
          <a:p>
            <a:pPr lvl="1"/>
            <a:r>
              <a:rPr lang="en-US" dirty="0" smtClean="0"/>
              <a:t>elaborating upon the solution to derive features of use for the target</a:t>
            </a:r>
          </a:p>
          <a:p>
            <a:pPr lvl="1"/>
            <a:r>
              <a:rPr lang="en-US" dirty="0" smtClean="0"/>
              <a:t>mapping (transforming) the previous solution into the target domain</a:t>
            </a:r>
          </a:p>
          <a:p>
            <a:pPr lvl="1"/>
            <a:r>
              <a:rPr lang="en-US" dirty="0" smtClean="0"/>
              <a:t>justifying  (determining) if the mapping was valid and useful</a:t>
            </a:r>
          </a:p>
          <a:p>
            <a:pPr lvl="1"/>
            <a:r>
              <a:rPr lang="en-US" dirty="0" smtClean="0"/>
              <a:t>indexing and storing the newly learned piece of knowledge</a:t>
            </a:r>
          </a:p>
          <a:p>
            <a:r>
              <a:rPr lang="en-US" dirty="0" smtClean="0"/>
              <a:t>But CBR’s result can be tested to see if it solves the given problem, here we are using the same approach to generate a new piece of knowledge</a:t>
            </a:r>
          </a:p>
          <a:p>
            <a:pPr lvl="1"/>
            <a:r>
              <a:rPr lang="en-US" dirty="0" smtClean="0"/>
              <a:t>is the knowledge relevant and useful?  how do we perform the justification step?</a:t>
            </a:r>
          </a:p>
          <a:p>
            <a:pPr lvl="1"/>
            <a:r>
              <a:rPr lang="en-US" dirty="0" smtClean="0"/>
              <a:t>we also have to be careful, since we are taking knowledge from a different domain, that we don’t try to be too literal with the analogy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52400" y="685800"/>
            <a:ext cx="8763000" cy="6172200"/>
          </a:xfrm>
        </p:spPr>
        <p:txBody>
          <a:bodyPr>
            <a:normAutofit fontScale="85000" lnSpcReduction="20000"/>
          </a:bodyPr>
          <a:lstStyle/>
          <a:p>
            <a:r>
              <a:rPr lang="en-US" dirty="0" smtClean="0"/>
              <a:t>Consider that we already know about the solar system with such concepts as</a:t>
            </a:r>
          </a:p>
          <a:p>
            <a:pPr lvl="1"/>
            <a:r>
              <a:rPr lang="en-US" dirty="0" smtClean="0"/>
              <a:t>Sun and earth, attraction (gravity), orbit, mass and heat</a:t>
            </a:r>
          </a:p>
          <a:p>
            <a:pPr lvl="1"/>
            <a:r>
              <a:rPr lang="en-US" dirty="0" smtClean="0"/>
              <a:t>we want to learn that “an atom is like the solar system” – that is, both systems have similar properties</a:t>
            </a:r>
          </a:p>
          <a:p>
            <a:pPr lvl="1"/>
            <a:r>
              <a:rPr lang="en-US" dirty="0" smtClean="0"/>
              <a:t>we have the following source knowledge:  </a:t>
            </a:r>
          </a:p>
          <a:p>
            <a:pPr lvl="2"/>
            <a:r>
              <a:rPr lang="en-US" dirty="0" smtClean="0"/>
              <a:t>yellow(sun), blue(earth), </a:t>
            </a:r>
            <a:r>
              <a:rPr lang="en-US" dirty="0" err="1" smtClean="0"/>
              <a:t>hotter_than</a:t>
            </a:r>
            <a:r>
              <a:rPr lang="en-US" dirty="0" smtClean="0"/>
              <a:t>(sun, earth), causes(</a:t>
            </a:r>
            <a:r>
              <a:rPr lang="en-US" dirty="0" err="1" smtClean="0"/>
              <a:t>more_massive</a:t>
            </a:r>
            <a:r>
              <a:rPr lang="en-US" dirty="0" smtClean="0"/>
              <a:t>(sun, earth) attract(sun, earth), causes(attract(sun, earth), </a:t>
            </a:r>
            <a:r>
              <a:rPr lang="en-US" dirty="0" err="1" smtClean="0"/>
              <a:t>revolves_around</a:t>
            </a:r>
            <a:r>
              <a:rPr lang="en-US" dirty="0" smtClean="0"/>
              <a:t>(earth, sun))</a:t>
            </a:r>
          </a:p>
          <a:p>
            <a:pPr lvl="1"/>
            <a:r>
              <a:rPr lang="en-US" dirty="0" smtClean="0"/>
              <a:t>the target domain includes:</a:t>
            </a:r>
          </a:p>
          <a:p>
            <a:pPr lvl="2"/>
            <a:r>
              <a:rPr lang="en-US" dirty="0" err="1" smtClean="0"/>
              <a:t>more_massive</a:t>
            </a:r>
            <a:r>
              <a:rPr lang="en-US" dirty="0" smtClean="0"/>
              <a:t>(nucleus, electron) and </a:t>
            </a:r>
            <a:r>
              <a:rPr lang="en-US" dirty="0" err="1" smtClean="0"/>
              <a:t>revolves_around</a:t>
            </a:r>
            <a:r>
              <a:rPr lang="en-US" dirty="0" smtClean="0"/>
              <a:t>(electron, nucleus)</a:t>
            </a:r>
          </a:p>
          <a:p>
            <a:r>
              <a:rPr lang="en-US" dirty="0" smtClean="0"/>
              <a:t>For us to learn something useful, we can’t merely map from the source to target because we will obtain incorrect or irrelevant information (such as a nucleus is yellow)</a:t>
            </a:r>
          </a:p>
          <a:p>
            <a:pPr lvl="1"/>
            <a:r>
              <a:rPr lang="en-US" dirty="0" smtClean="0"/>
              <a:t>mapping rules must constrain what is generated</a:t>
            </a:r>
          </a:p>
          <a:p>
            <a:pPr lvl="2"/>
            <a:r>
              <a:rPr lang="en-US" dirty="0" smtClean="0"/>
              <a:t>properties are dropped from the source</a:t>
            </a:r>
          </a:p>
          <a:p>
            <a:pPr lvl="2"/>
            <a:r>
              <a:rPr lang="en-US" dirty="0" smtClean="0"/>
              <a:t>relations are mapped unchanged but higher-order relations are preferred to lower-order relations so that relations may be dropped</a:t>
            </a:r>
          </a:p>
          <a:p>
            <a:pPr lvl="1"/>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Analogical Mapping</a:t>
            </a:r>
            <a:endParaRPr lang="en-US" dirty="0"/>
          </a:p>
        </p:txBody>
      </p:sp>
      <p:sp>
        <p:nvSpPr>
          <p:cNvPr id="3" name="Content Placeholder 2"/>
          <p:cNvSpPr>
            <a:spLocks noGrp="1"/>
          </p:cNvSpPr>
          <p:nvPr>
            <p:ph idx="1"/>
          </p:nvPr>
        </p:nvSpPr>
        <p:spPr>
          <a:xfrm>
            <a:off x="457200" y="762001"/>
            <a:ext cx="8229600" cy="1600199"/>
          </a:xfrm>
        </p:spPr>
        <p:txBody>
          <a:bodyPr>
            <a:normAutofit fontScale="77500" lnSpcReduction="20000"/>
          </a:bodyPr>
          <a:lstStyle/>
          <a:p>
            <a:r>
              <a:rPr lang="en-US" dirty="0" smtClean="0"/>
              <a:t>So we start with two pieces of knowledge in our target</a:t>
            </a:r>
          </a:p>
          <a:p>
            <a:pPr lvl="1"/>
            <a:r>
              <a:rPr lang="en-US" dirty="0" err="1" smtClean="0"/>
              <a:t>more_massive</a:t>
            </a:r>
            <a:r>
              <a:rPr lang="en-US" dirty="0" smtClean="0"/>
              <a:t>(nucleus, electron) and attract(</a:t>
            </a:r>
            <a:r>
              <a:rPr lang="en-US" dirty="0" err="1" smtClean="0"/>
              <a:t>nucleus_electron</a:t>
            </a:r>
            <a:r>
              <a:rPr lang="en-US" dirty="0" smtClean="0"/>
              <a:t>) </a:t>
            </a:r>
          </a:p>
          <a:p>
            <a:r>
              <a:rPr lang="en-US" dirty="0" smtClean="0"/>
              <a:t>And we use a previously known piece of domain knowledge about the solar system and learn the following</a:t>
            </a:r>
            <a:endParaRPr lang="en-US" dirty="0"/>
          </a:p>
        </p:txBody>
      </p:sp>
      <p:pic>
        <p:nvPicPr>
          <p:cNvPr id="4" name="Picture 4"/>
          <p:cNvPicPr>
            <a:picLocks noChangeAspect="1" noChangeArrowheads="1"/>
          </p:cNvPicPr>
          <p:nvPr/>
        </p:nvPicPr>
        <p:blipFill>
          <a:blip r:embed="rId2"/>
          <a:srcRect/>
          <a:stretch>
            <a:fillRect/>
          </a:stretch>
        </p:blipFill>
        <p:spPr bwMode="auto">
          <a:xfrm>
            <a:off x="1066800" y="2133600"/>
            <a:ext cx="68580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System</a:t>
            </a:r>
            <a:endParaRPr lang="en-US" dirty="0"/>
          </a:p>
        </p:txBody>
      </p:sp>
      <p:sp>
        <p:nvSpPr>
          <p:cNvPr id="3" name="Content Placeholder 2"/>
          <p:cNvSpPr>
            <a:spLocks noGrp="1"/>
          </p:cNvSpPr>
          <p:nvPr>
            <p:ph idx="1"/>
          </p:nvPr>
        </p:nvSpPr>
        <p:spPr>
          <a:xfrm>
            <a:off x="304800" y="838200"/>
            <a:ext cx="8610600" cy="5791200"/>
          </a:xfrm>
        </p:spPr>
        <p:txBody>
          <a:bodyPr>
            <a:normAutofit fontScale="92500"/>
          </a:bodyPr>
          <a:lstStyle/>
          <a:p>
            <a:r>
              <a:rPr lang="en-US" dirty="0" smtClean="0"/>
              <a:t>To understand how we can automate this, we consider the </a:t>
            </a:r>
            <a:r>
              <a:rPr lang="en-US" dirty="0" err="1" smtClean="0"/>
              <a:t>VivoMind</a:t>
            </a:r>
            <a:r>
              <a:rPr lang="en-US" dirty="0" smtClean="0"/>
              <a:t> Analogy Engine (VAE)</a:t>
            </a:r>
          </a:p>
          <a:p>
            <a:pPr lvl="1"/>
            <a:r>
              <a:rPr lang="en-US" dirty="0" smtClean="0"/>
              <a:t>conceptual graphs are used for knowledge representations</a:t>
            </a:r>
          </a:p>
          <a:p>
            <a:pPr lvl="1"/>
            <a:r>
              <a:rPr lang="en-US" dirty="0" smtClean="0"/>
              <a:t>previous human analogies are represented</a:t>
            </a:r>
          </a:p>
          <a:p>
            <a:pPr lvl="1"/>
            <a:r>
              <a:rPr lang="en-US" dirty="0" smtClean="0"/>
              <a:t>to find an analogy, VAE uses three methods of comparison (separately or in combination)</a:t>
            </a:r>
          </a:p>
          <a:p>
            <a:pPr lvl="2"/>
            <a:r>
              <a:rPr lang="en-US" dirty="0" smtClean="0"/>
              <a:t>matching type labels to see if two items have a class/subclass relationship of some kind</a:t>
            </a:r>
          </a:p>
          <a:p>
            <a:pPr lvl="2"/>
            <a:r>
              <a:rPr lang="en-US" dirty="0" smtClean="0"/>
              <a:t>matching </a:t>
            </a:r>
            <a:r>
              <a:rPr lang="en-US" dirty="0" err="1" smtClean="0"/>
              <a:t>subgraphs</a:t>
            </a:r>
            <a:r>
              <a:rPr lang="en-US" dirty="0" smtClean="0"/>
              <a:t> where a match is successful if two </a:t>
            </a:r>
            <a:r>
              <a:rPr lang="en-US" dirty="0" err="1" smtClean="0"/>
              <a:t>subgraphs</a:t>
            </a:r>
            <a:r>
              <a:rPr lang="en-US" dirty="0" smtClean="0"/>
              <a:t> are isomorphic (the two graphs match aside from labels on the graphs)</a:t>
            </a:r>
          </a:p>
          <a:p>
            <a:pPr lvl="2"/>
            <a:r>
              <a:rPr lang="en-US" dirty="0" smtClean="0"/>
              <a:t>matching transformation, that is, trying different transforms on a </a:t>
            </a:r>
            <a:r>
              <a:rPr lang="en-US" dirty="0" err="1" smtClean="0"/>
              <a:t>subgraph</a:t>
            </a:r>
            <a:r>
              <a:rPr lang="en-US" dirty="0" smtClean="0"/>
              <a:t> to see if it creates another </a:t>
            </a:r>
            <a:r>
              <a:rPr lang="en-US" dirty="0" err="1" smtClean="0"/>
              <a:t>subgraph</a:t>
            </a:r>
            <a:r>
              <a:rPr lang="en-US" dirty="0" smtClean="0"/>
              <a:t> (this form of matching is tried last)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VAE Example</a:t>
            </a:r>
            <a:endParaRPr lang="en-US" dirty="0"/>
          </a:p>
        </p:txBody>
      </p:sp>
      <p:sp>
        <p:nvSpPr>
          <p:cNvPr id="3" name="Content Placeholder 2"/>
          <p:cNvSpPr>
            <a:spLocks noGrp="1"/>
          </p:cNvSpPr>
          <p:nvPr>
            <p:ph idx="1"/>
          </p:nvPr>
        </p:nvSpPr>
        <p:spPr>
          <a:xfrm>
            <a:off x="228600" y="533400"/>
            <a:ext cx="4343400" cy="6324600"/>
          </a:xfrm>
        </p:spPr>
        <p:txBody>
          <a:bodyPr>
            <a:normAutofit fontScale="85000" lnSpcReduction="20000"/>
          </a:bodyPr>
          <a:lstStyle/>
          <a:p>
            <a:r>
              <a:rPr lang="en-US" dirty="0" smtClean="0"/>
              <a:t>Given </a:t>
            </a:r>
            <a:r>
              <a:rPr lang="en-US" dirty="0" err="1" smtClean="0"/>
              <a:t>WordNet</a:t>
            </a:r>
            <a:r>
              <a:rPr lang="en-US" dirty="0" smtClean="0"/>
              <a:t> (a dictionary of English where words are stored as conceptual graphs with pointers linking words to other words)</a:t>
            </a:r>
          </a:p>
          <a:p>
            <a:pPr lvl="1"/>
            <a:r>
              <a:rPr lang="en-US" dirty="0" smtClean="0"/>
              <a:t>VAE generated the analogy to the right when comparing the entries for cat and car</a:t>
            </a:r>
          </a:p>
          <a:p>
            <a:pPr lvl="1"/>
            <a:r>
              <a:rPr lang="en-US" dirty="0" smtClean="0"/>
              <a:t>since there is an enormous number of links in </a:t>
            </a:r>
            <a:r>
              <a:rPr lang="en-US" dirty="0" err="1" smtClean="0"/>
              <a:t>WordNet</a:t>
            </a:r>
            <a:r>
              <a:rPr lang="en-US" dirty="0" smtClean="0"/>
              <a:t> between words, VAE generated a greater number of analogies and then used </a:t>
            </a:r>
            <a:r>
              <a:rPr lang="en-US" i="1" dirty="0" smtClean="0"/>
              <a:t>weight of evidence </a:t>
            </a:r>
            <a:r>
              <a:rPr lang="en-US" dirty="0" smtClean="0"/>
              <a:t>to prune down its analogy to the conclusion shown on the right</a:t>
            </a:r>
            <a:endParaRPr lang="en-US" dirty="0"/>
          </a:p>
        </p:txBody>
      </p:sp>
      <p:graphicFrame>
        <p:nvGraphicFramePr>
          <p:cNvPr id="4" name="Table 3"/>
          <p:cNvGraphicFramePr>
            <a:graphicFrameLocks noGrp="1"/>
          </p:cNvGraphicFramePr>
          <p:nvPr/>
        </p:nvGraphicFramePr>
        <p:xfrm>
          <a:off x="5334000" y="838200"/>
          <a:ext cx="3457656" cy="5709922"/>
        </p:xfrm>
        <a:graphic>
          <a:graphicData uri="http://schemas.openxmlformats.org/drawingml/2006/table">
            <a:tbl>
              <a:tblPr/>
              <a:tblGrid>
                <a:gridCol w="1552656"/>
                <a:gridCol w="1905000"/>
              </a:tblGrid>
              <a:tr h="312615">
                <a:tc gridSpan="2">
                  <a:txBody>
                    <a:bodyPr/>
                    <a:lstStyle/>
                    <a:p>
                      <a:r>
                        <a:rPr lang="en-US" sz="2200" dirty="0">
                          <a:latin typeface="Times New Roman" pitchFamily="18" charset="0"/>
                          <a:cs typeface="Times New Roman" pitchFamily="18" charset="0"/>
                        </a:rPr>
                        <a:t>Analogy of Cat to Car</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lang="en-US"/>
                    </a:p>
                  </a:txBody>
                  <a:tcPr/>
                </a:tc>
              </a:tr>
              <a:tr h="312615">
                <a:tc>
                  <a:txBody>
                    <a:bodyPr/>
                    <a:lstStyle/>
                    <a:p>
                      <a:r>
                        <a:rPr lang="en-US" sz="2200" dirty="0">
                          <a:latin typeface="Times New Roman" pitchFamily="18" charset="0"/>
                          <a:cs typeface="Times New Roman" pitchFamily="18" charset="0"/>
                        </a:rPr>
                        <a:t>Cat</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a:latin typeface="Times New Roman" pitchFamily="18" charset="0"/>
                          <a:cs typeface="Times New Roman" pitchFamily="18" charset="0"/>
                        </a:rPr>
                        <a:t>Car</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head</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a:latin typeface="Times New Roman" pitchFamily="18" charset="0"/>
                          <a:cs typeface="Times New Roman" pitchFamily="18" charset="0"/>
                        </a:rPr>
                        <a:t>hood</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eye</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a:latin typeface="Times New Roman" pitchFamily="18" charset="0"/>
                          <a:cs typeface="Times New Roman" pitchFamily="18" charset="0"/>
                        </a:rPr>
                        <a:t>headlight</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cornea</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a:latin typeface="Times New Roman" pitchFamily="18" charset="0"/>
                          <a:cs typeface="Times New Roman" pitchFamily="18" charset="0"/>
                        </a:rPr>
                        <a:t>glass plate</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mouth</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a:latin typeface="Times New Roman" pitchFamily="18" charset="0"/>
                          <a:cs typeface="Times New Roman" pitchFamily="18" charset="0"/>
                        </a:rPr>
                        <a:t>fuel cap</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stomach</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fuel tank</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bowel</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combustion chamber</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a:latin typeface="Times New Roman" pitchFamily="18" charset="0"/>
                          <a:cs typeface="Times New Roman" pitchFamily="18" charset="0"/>
                        </a:rPr>
                        <a:t>anus</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exhaust pipe</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a:latin typeface="Times New Roman" pitchFamily="18" charset="0"/>
                          <a:cs typeface="Times New Roman" pitchFamily="18" charset="0"/>
                        </a:rPr>
                        <a:t>skeleton</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chassis</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a:latin typeface="Times New Roman" pitchFamily="18" charset="0"/>
                          <a:cs typeface="Times New Roman" pitchFamily="18" charset="0"/>
                        </a:rPr>
                        <a:t>heart</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engine</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a:latin typeface="Times New Roman" pitchFamily="18" charset="0"/>
                          <a:cs typeface="Times New Roman" pitchFamily="18" charset="0"/>
                        </a:rPr>
                        <a:t>paw</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en-US" sz="2200" dirty="0">
                          <a:latin typeface="Times New Roman" pitchFamily="18" charset="0"/>
                          <a:cs typeface="Times New Roman" pitchFamily="18" charset="0"/>
                        </a:rPr>
                        <a:t>wheel</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12615">
                <a:tc>
                  <a:txBody>
                    <a:bodyPr/>
                    <a:lstStyle/>
                    <a:p>
                      <a:r>
                        <a:rPr lang="en-US" sz="2200" dirty="0">
                          <a:latin typeface="Times New Roman" pitchFamily="18" charset="0"/>
                          <a:cs typeface="Times New Roman" pitchFamily="18" charset="0"/>
                        </a:rPr>
                        <a:t>fur</a:t>
                      </a:r>
                    </a:p>
                  </a:txBody>
                  <a:tcPr marL="78154" marR="78154" marT="39077" marB="39077"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latin typeface="Times New Roman" pitchFamily="18" charset="0"/>
                          <a:cs typeface="Times New Roman" pitchFamily="18" charset="0"/>
                        </a:rPr>
                        <a:t>paint</a:t>
                      </a:r>
                    </a:p>
                  </a:txBody>
                  <a:tcPr marL="78154" marR="78154" marT="39077" marB="39077"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Unsupervised Learning</a:t>
            </a:r>
            <a:endParaRPr lang="en-US" dirty="0"/>
          </a:p>
        </p:txBody>
      </p:sp>
      <p:sp>
        <p:nvSpPr>
          <p:cNvPr id="3" name="Content Placeholder 2"/>
          <p:cNvSpPr>
            <a:spLocks noGrp="1"/>
          </p:cNvSpPr>
          <p:nvPr>
            <p:ph idx="1"/>
          </p:nvPr>
        </p:nvSpPr>
        <p:spPr>
          <a:xfrm>
            <a:off x="228600" y="609600"/>
            <a:ext cx="8763000" cy="6248400"/>
          </a:xfrm>
        </p:spPr>
        <p:txBody>
          <a:bodyPr>
            <a:normAutofit fontScale="92500" lnSpcReduction="20000"/>
          </a:bodyPr>
          <a:lstStyle/>
          <a:p>
            <a:r>
              <a:rPr lang="en-US" dirty="0" smtClean="0"/>
              <a:t>In our previous examples, all forms of learning were supervised by having us either provide</a:t>
            </a:r>
          </a:p>
          <a:p>
            <a:pPr lvl="1"/>
            <a:r>
              <a:rPr lang="en-US" dirty="0" smtClean="0"/>
              <a:t>data and classifications </a:t>
            </a:r>
          </a:p>
          <a:p>
            <a:pPr lvl="1"/>
            <a:r>
              <a:rPr lang="en-US" dirty="0" smtClean="0"/>
              <a:t>or some of the target information</a:t>
            </a:r>
          </a:p>
          <a:p>
            <a:r>
              <a:rPr lang="en-US" i="1" dirty="0" smtClean="0"/>
              <a:t>Discovery </a:t>
            </a:r>
            <a:r>
              <a:rPr lang="en-US" dirty="0" smtClean="0"/>
              <a:t>is a form of learning where we have data without classifications and must discern the classes</a:t>
            </a:r>
          </a:p>
          <a:p>
            <a:pPr lvl="1"/>
            <a:r>
              <a:rPr lang="en-US" dirty="0" smtClean="0"/>
              <a:t>we may not have names for the classes, but we can identify what features/values place an instance into each class</a:t>
            </a:r>
          </a:p>
          <a:p>
            <a:pPr lvl="1"/>
            <a:r>
              <a:rPr lang="en-US" dirty="0" smtClean="0"/>
              <a:t>there are a number of forms of unsupervised learning, many of them today are used in data mining and revolve around mathematical forms of data </a:t>
            </a:r>
            <a:r>
              <a:rPr lang="en-US" i="1" dirty="0" smtClean="0"/>
              <a:t>clustering</a:t>
            </a:r>
          </a:p>
          <a:p>
            <a:pPr lvl="2"/>
            <a:r>
              <a:rPr lang="en-US" dirty="0" smtClean="0"/>
              <a:t>assume that classes are describable by attribute (feature) values</a:t>
            </a:r>
          </a:p>
          <a:p>
            <a:pPr lvl="2"/>
            <a:r>
              <a:rPr lang="en-US" dirty="0" smtClean="0"/>
              <a:t>the possible values of the attributes make up a space</a:t>
            </a:r>
          </a:p>
          <a:p>
            <a:pPr lvl="2"/>
            <a:r>
              <a:rPr lang="en-US" dirty="0" smtClean="0"/>
              <a:t>with n features, we have an n-dimensional space</a:t>
            </a:r>
          </a:p>
          <a:p>
            <a:pPr lvl="2"/>
            <a:r>
              <a:rPr lang="en-US" dirty="0" smtClean="0"/>
              <a:t>clustering places each datum into this space </a:t>
            </a:r>
          </a:p>
          <a:p>
            <a:pPr lvl="2"/>
            <a:r>
              <a:rPr lang="en-US" dirty="0" smtClean="0"/>
              <a:t>we look to see where instances are close together, and if we see distinct clusters, we can infer each is its own class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Another Way to View Learning</a:t>
            </a:r>
            <a:endParaRPr lang="en-US" dirty="0"/>
          </a:p>
        </p:txBody>
      </p:sp>
      <p:sp>
        <p:nvSpPr>
          <p:cNvPr id="3" name="Content Placeholder 2"/>
          <p:cNvSpPr>
            <a:spLocks noGrp="1"/>
          </p:cNvSpPr>
          <p:nvPr>
            <p:ph idx="1"/>
          </p:nvPr>
        </p:nvSpPr>
        <p:spPr>
          <a:xfrm>
            <a:off x="457200" y="1066800"/>
            <a:ext cx="8229600" cy="5791200"/>
          </a:xfrm>
        </p:spPr>
        <p:txBody>
          <a:bodyPr>
            <a:normAutofit fontScale="85000" lnSpcReduction="10000"/>
          </a:bodyPr>
          <a:lstStyle/>
          <a:p>
            <a:r>
              <a:rPr lang="en-US" dirty="0" smtClean="0"/>
              <a:t>Supervised – when learning, is someone giving you feedback?</a:t>
            </a:r>
          </a:p>
          <a:p>
            <a:pPr lvl="1"/>
            <a:r>
              <a:rPr lang="en-US" dirty="0" smtClean="0"/>
              <a:t>You did this wrong</a:t>
            </a:r>
          </a:p>
          <a:p>
            <a:pPr lvl="1"/>
            <a:r>
              <a:rPr lang="en-US" dirty="0" smtClean="0"/>
              <a:t>Or more specifically, this is where you went wrong</a:t>
            </a:r>
          </a:p>
          <a:p>
            <a:pPr lvl="1"/>
            <a:r>
              <a:rPr lang="en-US" dirty="0" smtClean="0"/>
              <a:t>And possibly accompanies by feedback that tells you how to solve the problem</a:t>
            </a:r>
          </a:p>
          <a:p>
            <a:r>
              <a:rPr lang="en-US" dirty="0" smtClean="0"/>
              <a:t>Unsupervised – no feedback</a:t>
            </a:r>
          </a:p>
          <a:p>
            <a:pPr lvl="1"/>
            <a:r>
              <a:rPr lang="en-US" dirty="0" smtClean="0"/>
              <a:t>You are given enough information/knowledge to discover your own internal structures of the information/knowledge</a:t>
            </a:r>
          </a:p>
          <a:p>
            <a:r>
              <a:rPr lang="en-US" dirty="0" smtClean="0"/>
              <a:t>Humans learn using both approaches but humans start with a base of knowledge to build upon</a:t>
            </a:r>
          </a:p>
          <a:p>
            <a:r>
              <a:rPr lang="en-US" dirty="0" smtClean="0"/>
              <a:t>In AI, supervised learning is far easier than unsupervised learning and unsupervised learning may not actually accomplish what we want</a:t>
            </a:r>
            <a:endParaRPr lang="en-US" dirty="0"/>
          </a:p>
        </p:txBody>
      </p:sp>
    </p:spTree>
    <p:extLst>
      <p:ext uri="{BB962C8B-B14F-4D97-AF65-F5344CB8AC3E}">
        <p14:creationId xmlns:p14="http://schemas.microsoft.com/office/powerpoint/2010/main" val="760885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A Clustering Algorithm</a:t>
            </a:r>
            <a:endParaRPr lang="en-US" dirty="0"/>
          </a:p>
        </p:txBody>
      </p:sp>
      <p:sp>
        <p:nvSpPr>
          <p:cNvPr id="3" name="Content Placeholder 2"/>
          <p:cNvSpPr>
            <a:spLocks noGrp="1"/>
          </p:cNvSpPr>
          <p:nvPr>
            <p:ph idx="1"/>
          </p:nvPr>
        </p:nvSpPr>
        <p:spPr>
          <a:xfrm>
            <a:off x="381000" y="685801"/>
            <a:ext cx="8229600" cy="4572000"/>
          </a:xfrm>
        </p:spPr>
        <p:txBody>
          <a:bodyPr>
            <a:normAutofit fontScale="70000" lnSpcReduction="20000"/>
          </a:bodyPr>
          <a:lstStyle/>
          <a:p>
            <a:r>
              <a:rPr lang="en-US" dirty="0" smtClean="0"/>
              <a:t>Assume that we have data represented as n-valued </a:t>
            </a:r>
            <a:r>
              <a:rPr lang="en-US" dirty="0" err="1" smtClean="0"/>
              <a:t>tuples</a:t>
            </a:r>
            <a:r>
              <a:rPr lang="en-US" dirty="0" smtClean="0"/>
              <a:t> x</a:t>
            </a:r>
            <a:r>
              <a:rPr lang="en-US" baseline="-25000" dirty="0" smtClean="0"/>
              <a:t>0</a:t>
            </a:r>
            <a:r>
              <a:rPr lang="en-US" dirty="0" smtClean="0"/>
              <a:t> = {x</a:t>
            </a:r>
            <a:r>
              <a:rPr lang="en-US" baseline="-25000" dirty="0" smtClean="0"/>
              <a:t>00</a:t>
            </a:r>
            <a:r>
              <a:rPr lang="en-US" dirty="0" smtClean="0"/>
              <a:t>, x</a:t>
            </a:r>
            <a:r>
              <a:rPr lang="en-US" baseline="-25000" dirty="0" smtClean="0"/>
              <a:t>01</a:t>
            </a:r>
            <a:r>
              <a:rPr lang="en-US" dirty="0" smtClean="0"/>
              <a:t>, x</a:t>
            </a:r>
            <a:r>
              <a:rPr lang="en-US" baseline="-25000" dirty="0" smtClean="0"/>
              <a:t>02</a:t>
            </a:r>
            <a:r>
              <a:rPr lang="en-US" dirty="0" smtClean="0"/>
              <a:t>, …, x</a:t>
            </a:r>
            <a:r>
              <a:rPr lang="en-US" baseline="-25000" dirty="0" smtClean="0"/>
              <a:t>0n-1</a:t>
            </a:r>
            <a:r>
              <a:rPr lang="en-US" dirty="0" smtClean="0"/>
              <a:t>} and x</a:t>
            </a:r>
            <a:r>
              <a:rPr lang="en-US" baseline="-25000" dirty="0" smtClean="0"/>
              <a:t>1</a:t>
            </a:r>
            <a:r>
              <a:rPr lang="en-US" dirty="0" smtClean="0"/>
              <a:t> = {x</a:t>
            </a:r>
            <a:r>
              <a:rPr lang="en-US" baseline="-25000" dirty="0" smtClean="0"/>
              <a:t>10</a:t>
            </a:r>
            <a:r>
              <a:rPr lang="en-US" dirty="0" smtClean="0"/>
              <a:t>, x</a:t>
            </a:r>
            <a:r>
              <a:rPr lang="en-US" baseline="-25000" dirty="0" smtClean="0"/>
              <a:t>11</a:t>
            </a:r>
            <a:r>
              <a:rPr lang="en-US" dirty="0" smtClean="0"/>
              <a:t>, x</a:t>
            </a:r>
            <a:r>
              <a:rPr lang="en-US" baseline="-25000" dirty="0" smtClean="0"/>
              <a:t>12</a:t>
            </a:r>
            <a:r>
              <a:rPr lang="en-US" dirty="0" smtClean="0"/>
              <a:t>, …, x</a:t>
            </a:r>
            <a:r>
              <a:rPr lang="en-US" baseline="-25000" dirty="0" smtClean="0"/>
              <a:t>1n-1</a:t>
            </a:r>
            <a:r>
              <a:rPr lang="en-US" dirty="0" smtClean="0"/>
              <a:t>} etc</a:t>
            </a:r>
          </a:p>
          <a:p>
            <a:r>
              <a:rPr lang="en-US" dirty="0" smtClean="0"/>
              <a:t>1.  Start by arbitrarily selecting k data to be the centers of k clusters</a:t>
            </a:r>
          </a:p>
          <a:p>
            <a:r>
              <a:rPr lang="en-US" dirty="0" smtClean="0"/>
              <a:t>2.  Take datum x</a:t>
            </a:r>
            <a:r>
              <a:rPr lang="en-US" baseline="-25000" dirty="0" smtClean="0"/>
              <a:t>i</a:t>
            </a:r>
            <a:r>
              <a:rPr lang="en-US" dirty="0" smtClean="0"/>
              <a:t> and compute its Euclidean distance between it and each cluster center</a:t>
            </a:r>
          </a:p>
          <a:p>
            <a:pPr lvl="1"/>
            <a:r>
              <a:rPr lang="en-US" dirty="0" smtClean="0"/>
              <a:t>distance between x</a:t>
            </a:r>
            <a:r>
              <a:rPr lang="en-US" baseline="-25000" dirty="0" smtClean="0"/>
              <a:t>i</a:t>
            </a:r>
            <a:r>
              <a:rPr lang="en-US" dirty="0" smtClean="0"/>
              <a:t> and </a:t>
            </a:r>
            <a:r>
              <a:rPr lang="en-US" dirty="0" err="1" smtClean="0"/>
              <a:t>x</a:t>
            </a:r>
            <a:r>
              <a:rPr lang="en-US" baseline="-25000" dirty="0" err="1" smtClean="0"/>
              <a:t>j</a:t>
            </a:r>
            <a:r>
              <a:rPr lang="en-US" dirty="0" smtClean="0"/>
              <a:t> = ((x</a:t>
            </a:r>
            <a:r>
              <a:rPr lang="en-US" baseline="-25000" dirty="0" smtClean="0"/>
              <a:t>i0</a:t>
            </a:r>
            <a:r>
              <a:rPr lang="en-US" dirty="0" smtClean="0"/>
              <a:t> – x</a:t>
            </a:r>
            <a:r>
              <a:rPr lang="en-US" baseline="-25000" dirty="0" smtClean="0"/>
              <a:t>j0</a:t>
            </a:r>
            <a:r>
              <a:rPr lang="en-US" dirty="0" smtClean="0"/>
              <a:t>)</a:t>
            </a:r>
            <a:r>
              <a:rPr lang="en-US" baseline="30000" dirty="0" smtClean="0"/>
              <a:t>2</a:t>
            </a:r>
            <a:r>
              <a:rPr lang="en-US" dirty="0" smtClean="0"/>
              <a:t> + (x</a:t>
            </a:r>
            <a:r>
              <a:rPr lang="en-US" baseline="-25000" dirty="0" smtClean="0"/>
              <a:t>i1</a:t>
            </a:r>
            <a:r>
              <a:rPr lang="en-US" dirty="0" smtClean="0"/>
              <a:t> – x</a:t>
            </a:r>
            <a:r>
              <a:rPr lang="en-US" baseline="-25000" dirty="0" smtClean="0"/>
              <a:t>j1</a:t>
            </a:r>
            <a:r>
              <a:rPr lang="en-US" dirty="0" smtClean="0"/>
              <a:t>)</a:t>
            </a:r>
            <a:r>
              <a:rPr lang="en-US" baseline="30000" dirty="0" smtClean="0"/>
              <a:t>2</a:t>
            </a:r>
            <a:r>
              <a:rPr lang="en-US" dirty="0" smtClean="0"/>
              <a:t> + … + (x</a:t>
            </a:r>
            <a:r>
              <a:rPr lang="en-US" baseline="-25000" dirty="0" smtClean="0"/>
              <a:t>in-1</a:t>
            </a:r>
            <a:r>
              <a:rPr lang="en-US" dirty="0" smtClean="0"/>
              <a:t> – x</a:t>
            </a:r>
            <a:r>
              <a:rPr lang="en-US" baseline="-25000" dirty="0" smtClean="0"/>
              <a:t>jn-1</a:t>
            </a:r>
            <a:r>
              <a:rPr lang="en-US" dirty="0" smtClean="0"/>
              <a:t>)</a:t>
            </a:r>
            <a:r>
              <a:rPr lang="en-US" baseline="30000" dirty="0" smtClean="0"/>
              <a:t>2</a:t>
            </a:r>
            <a:r>
              <a:rPr lang="en-US" dirty="0" smtClean="0"/>
              <a:t>)</a:t>
            </a:r>
            <a:r>
              <a:rPr lang="en-US" baseline="30000" dirty="0" smtClean="0"/>
              <a:t>1/2</a:t>
            </a:r>
          </a:p>
          <a:p>
            <a:r>
              <a:rPr lang="en-US" dirty="0" smtClean="0"/>
              <a:t>3.  Place x</a:t>
            </a:r>
            <a:r>
              <a:rPr lang="en-US" baseline="-25000" dirty="0" smtClean="0"/>
              <a:t>i</a:t>
            </a:r>
            <a:r>
              <a:rPr lang="en-US" dirty="0" smtClean="0"/>
              <a:t> into the cluster where the distance is shortest</a:t>
            </a:r>
          </a:p>
          <a:p>
            <a:r>
              <a:rPr lang="en-US" dirty="0" smtClean="0"/>
              <a:t>4.  After placing all n elements into a cluster, identify the datum in the middle of each cluster and make it that cluster’s new center</a:t>
            </a:r>
          </a:p>
          <a:p>
            <a:pPr lvl="1"/>
            <a:r>
              <a:rPr lang="en-US" dirty="0" smtClean="0"/>
              <a:t>repeat steps 2-4 until all clusters remain with the same data</a:t>
            </a:r>
          </a:p>
          <a:p>
            <a:r>
              <a:rPr lang="en-US" dirty="0" smtClean="0"/>
              <a:t>Notice that since you </a:t>
            </a:r>
            <a:r>
              <a:rPr lang="en-US" dirty="0" err="1" smtClean="0"/>
              <a:t>recompute</a:t>
            </a:r>
            <a:r>
              <a:rPr lang="en-US" dirty="0" smtClean="0"/>
              <a:t> the center of each cluster in each iteration, the initial selection of central points is not very important  </a:t>
            </a:r>
          </a:p>
          <a:p>
            <a:pPr lvl="1"/>
            <a:r>
              <a:rPr lang="en-US" dirty="0" smtClean="0"/>
              <a:t>although it may impact the number of iterations until the algorithm converges</a:t>
            </a:r>
            <a:endParaRPr lang="en-US" dirty="0"/>
          </a:p>
        </p:txBody>
      </p:sp>
      <p:pic>
        <p:nvPicPr>
          <p:cNvPr id="4" name="Picture 4"/>
          <p:cNvPicPr>
            <a:picLocks noChangeAspect="1" noChangeArrowheads="1"/>
          </p:cNvPicPr>
          <p:nvPr/>
        </p:nvPicPr>
        <p:blipFill>
          <a:blip r:embed="rId2"/>
          <a:srcRect/>
          <a:stretch>
            <a:fillRect/>
          </a:stretch>
        </p:blipFill>
        <p:spPr bwMode="auto">
          <a:xfrm>
            <a:off x="990600" y="4919445"/>
            <a:ext cx="2762250" cy="1871880"/>
          </a:xfrm>
          <a:prstGeom prst="rect">
            <a:avLst/>
          </a:prstGeom>
          <a:noFill/>
          <a:ln w="9525">
            <a:noFill/>
            <a:miter lim="800000"/>
            <a:headEnd/>
            <a:tailEnd/>
          </a:ln>
          <a:effectLst/>
        </p:spPr>
      </p:pic>
      <p:pic>
        <p:nvPicPr>
          <p:cNvPr id="5" name="Picture 5"/>
          <p:cNvPicPr>
            <a:picLocks noChangeAspect="1" noChangeArrowheads="1"/>
          </p:cNvPicPr>
          <p:nvPr/>
        </p:nvPicPr>
        <p:blipFill>
          <a:blip r:embed="rId3"/>
          <a:srcRect/>
          <a:stretch>
            <a:fillRect/>
          </a:stretch>
        </p:blipFill>
        <p:spPr bwMode="auto">
          <a:xfrm>
            <a:off x="5900858" y="4961582"/>
            <a:ext cx="2643067" cy="1896418"/>
          </a:xfrm>
          <a:prstGeom prst="rect">
            <a:avLst/>
          </a:prstGeom>
          <a:noFill/>
          <a:ln w="9525">
            <a:noFill/>
            <a:miter lim="800000"/>
            <a:headEnd/>
            <a:tailEnd/>
          </a:ln>
          <a:effectLst/>
        </p:spPr>
      </p:pic>
      <p:sp>
        <p:nvSpPr>
          <p:cNvPr id="6" name="TextBox 5"/>
          <p:cNvSpPr txBox="1"/>
          <p:nvPr/>
        </p:nvSpPr>
        <p:spPr>
          <a:xfrm>
            <a:off x="3733800" y="5105400"/>
            <a:ext cx="2085251" cy="1477328"/>
          </a:xfrm>
          <a:prstGeom prst="rect">
            <a:avLst/>
          </a:prstGeom>
          <a:noFill/>
        </p:spPr>
        <p:txBody>
          <a:bodyPr wrap="none" rtlCol="0">
            <a:spAutoFit/>
          </a:bodyPr>
          <a:lstStyle/>
          <a:p>
            <a:r>
              <a:rPr lang="en-US" dirty="0" smtClean="0">
                <a:latin typeface="Times New Roman" pitchFamily="18" charset="0"/>
                <a:cs typeface="Times New Roman" pitchFamily="18" charset="0"/>
              </a:rPr>
              <a:t>On the left, the data</a:t>
            </a:r>
          </a:p>
          <a:p>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lusters into two</a:t>
            </a:r>
          </a:p>
          <a:p>
            <a:r>
              <a:rPr lang="en-US" dirty="0">
                <a:latin typeface="Times New Roman" pitchFamily="18" charset="0"/>
                <a:cs typeface="Times New Roman" pitchFamily="18" charset="0"/>
              </a:rPr>
              <a:t>g</a:t>
            </a:r>
            <a:r>
              <a:rPr lang="en-US" dirty="0" smtClean="0">
                <a:latin typeface="Times New Roman" pitchFamily="18" charset="0"/>
                <a:cs typeface="Times New Roman" pitchFamily="18" charset="0"/>
              </a:rPr>
              <a:t>roups, on the right</a:t>
            </a:r>
          </a:p>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hough, there is no</a:t>
            </a:r>
          </a:p>
          <a:p>
            <a:r>
              <a:rPr lang="en-US" dirty="0" smtClean="0">
                <a:latin typeface="Times New Roman" pitchFamily="18" charset="0"/>
                <a:cs typeface="Times New Roman" pitchFamily="18" charset="0"/>
              </a:rPr>
              <a:t>distinct cluster</a:t>
            </a:r>
            <a:endParaRPr lang="en-US"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Problems with Clustering</a:t>
            </a:r>
            <a:endParaRPr lang="en-US" dirty="0"/>
          </a:p>
        </p:txBody>
      </p:sp>
      <p:sp>
        <p:nvSpPr>
          <p:cNvPr id="3" name="Content Placeholder 2"/>
          <p:cNvSpPr>
            <a:spLocks noGrp="1"/>
          </p:cNvSpPr>
          <p:nvPr>
            <p:ph idx="1"/>
          </p:nvPr>
        </p:nvSpPr>
        <p:spPr>
          <a:xfrm>
            <a:off x="228600" y="609600"/>
            <a:ext cx="8686800" cy="6248400"/>
          </a:xfrm>
        </p:spPr>
        <p:txBody>
          <a:bodyPr>
            <a:normAutofit fontScale="92500"/>
          </a:bodyPr>
          <a:lstStyle/>
          <a:p>
            <a:pPr>
              <a:lnSpc>
                <a:spcPct val="90000"/>
              </a:lnSpc>
            </a:pPr>
            <a:r>
              <a:rPr lang="en-US" sz="2800" dirty="0" smtClean="0"/>
              <a:t>Data may not come in an easy-to-cluster form</a:t>
            </a:r>
          </a:p>
          <a:p>
            <a:pPr lvl="1">
              <a:lnSpc>
                <a:spcPct val="90000"/>
              </a:lnSpc>
            </a:pPr>
            <a:r>
              <a:rPr lang="en-US" sz="2400" dirty="0" smtClean="0"/>
              <a:t>consider as data records containing the values of name, age, ethnicity, sex, eye color, height, weight, exercise level, cholesterol</a:t>
            </a:r>
          </a:p>
          <a:p>
            <a:pPr>
              <a:lnSpc>
                <a:spcPct val="90000"/>
              </a:lnSpc>
            </a:pPr>
            <a:r>
              <a:rPr lang="en-US" sz="2800" dirty="0" smtClean="0"/>
              <a:t>Imagine our goal is to identify why people might have high cholesterol, then we cannot use the data as is:</a:t>
            </a:r>
          </a:p>
          <a:p>
            <a:pPr lvl="1">
              <a:lnSpc>
                <a:spcPct val="90000"/>
              </a:lnSpc>
            </a:pPr>
            <a:r>
              <a:rPr lang="en-US" sz="2400" dirty="0"/>
              <a:t>s</a:t>
            </a:r>
            <a:r>
              <a:rPr lang="en-US" sz="2400" dirty="0" smtClean="0"/>
              <a:t>ome of the data’s features are irrelevant like eye color, name</a:t>
            </a:r>
          </a:p>
          <a:p>
            <a:pPr lvl="1">
              <a:lnSpc>
                <a:spcPct val="90000"/>
              </a:lnSpc>
            </a:pPr>
            <a:r>
              <a:rPr lang="en-US" sz="2400" dirty="0"/>
              <a:t>s</a:t>
            </a:r>
            <a:r>
              <a:rPr lang="en-US" sz="2400" dirty="0" smtClean="0"/>
              <a:t>ome of the data’s features should contribute more than others </a:t>
            </a:r>
          </a:p>
          <a:p>
            <a:pPr lvl="2">
              <a:lnSpc>
                <a:spcPct val="90000"/>
              </a:lnSpc>
            </a:pPr>
            <a:r>
              <a:rPr lang="en-US" sz="2000" dirty="0" smtClean="0"/>
              <a:t>for instance, age might be more significant than weight, and height and weight together will tell us more than just weight alone</a:t>
            </a:r>
          </a:p>
          <a:p>
            <a:pPr lvl="1">
              <a:lnSpc>
                <a:spcPct val="90000"/>
              </a:lnSpc>
            </a:pPr>
            <a:r>
              <a:rPr lang="en-US" sz="2400" dirty="0"/>
              <a:t>d</a:t>
            </a:r>
            <a:r>
              <a:rPr lang="en-US" sz="2400" dirty="0" smtClean="0"/>
              <a:t>ata like ethnicity is not easily captured numerically, so how do we alter the data to fit a distance formula?</a:t>
            </a:r>
          </a:p>
          <a:p>
            <a:pPr>
              <a:lnSpc>
                <a:spcPct val="90000"/>
              </a:lnSpc>
            </a:pPr>
            <a:r>
              <a:rPr lang="en-US" dirty="0" smtClean="0"/>
              <a:t>We might want to use weights so that some features have a greater impact on the distance formula </a:t>
            </a:r>
          </a:p>
          <a:p>
            <a:pPr lvl="1">
              <a:lnSpc>
                <a:spcPct val="90000"/>
              </a:lnSpc>
            </a:pPr>
            <a:r>
              <a:rPr lang="en-US" dirty="0" smtClean="0"/>
              <a:t>some weights might be 0 to indicate that a feature is irrelevant, like eye color</a:t>
            </a:r>
          </a:p>
          <a:p>
            <a:pPr>
              <a:lnSpc>
                <a:spcPct val="90000"/>
              </a:lnSpc>
            </a:pPr>
            <a:r>
              <a:rPr lang="en-US" sz="2800" dirty="0" smtClean="0"/>
              <a:t>One must understand the data in order cluster it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Other Forms of Discovery</a:t>
            </a:r>
            <a:endParaRPr lang="en-US" dirty="0"/>
          </a:p>
        </p:txBody>
      </p:sp>
      <p:sp>
        <p:nvSpPr>
          <p:cNvPr id="3" name="Content Placeholder 2"/>
          <p:cNvSpPr>
            <a:spLocks noGrp="1"/>
          </p:cNvSpPr>
          <p:nvPr>
            <p:ph idx="1"/>
          </p:nvPr>
        </p:nvSpPr>
        <p:spPr>
          <a:xfrm>
            <a:off x="228600" y="762000"/>
            <a:ext cx="8763000" cy="5867400"/>
          </a:xfrm>
        </p:spPr>
        <p:txBody>
          <a:bodyPr>
            <a:normAutofit fontScale="92500" lnSpcReduction="20000"/>
          </a:bodyPr>
          <a:lstStyle/>
          <a:p>
            <a:r>
              <a:rPr lang="en-US" dirty="0" smtClean="0"/>
              <a:t>AM:  derived mathematical theorems about number theory from a collection of heuristic rules and simple search techniques</a:t>
            </a:r>
          </a:p>
          <a:p>
            <a:pPr lvl="1"/>
            <a:r>
              <a:rPr lang="en-US" dirty="0" smtClean="0"/>
              <a:t>example:  generate a new concept if some element of B are in A but not all elements of B (i.e. why is B not A?)</a:t>
            </a:r>
          </a:p>
          <a:p>
            <a:pPr lvl="1"/>
            <a:r>
              <a:rPr lang="en-US" dirty="0" smtClean="0"/>
              <a:t>one concept was # of divisors for numbers</a:t>
            </a:r>
          </a:p>
          <a:p>
            <a:pPr lvl="2"/>
            <a:r>
              <a:rPr lang="en-US" dirty="0" smtClean="0"/>
              <a:t>AM used this to learn about prime numbers and squares</a:t>
            </a:r>
          </a:p>
          <a:p>
            <a:pPr lvl="1"/>
            <a:r>
              <a:rPr lang="en-US" dirty="0" smtClean="0"/>
              <a:t>since AM did not learn new heuristics, it was limited in what it could discover</a:t>
            </a:r>
          </a:p>
          <a:p>
            <a:r>
              <a:rPr lang="en-US" dirty="0" smtClean="0"/>
              <a:t>BACON:  given data, analyze it for concepts within the domain</a:t>
            </a:r>
          </a:p>
          <a:p>
            <a:pPr lvl="1"/>
            <a:r>
              <a:rPr lang="en-US" dirty="0" smtClean="0"/>
              <a:t>was able to derive the ideal gas law from data relating the variable values in the equation (</a:t>
            </a:r>
            <a:r>
              <a:rPr lang="en-US" dirty="0" err="1" smtClean="0"/>
              <a:t>pV</a:t>
            </a:r>
            <a:r>
              <a:rPr lang="en-US" dirty="0" smtClean="0"/>
              <a:t>/</a:t>
            </a:r>
            <a:r>
              <a:rPr lang="en-US" dirty="0" err="1" smtClean="0"/>
              <a:t>nT</a:t>
            </a:r>
            <a:r>
              <a:rPr lang="en-US" dirty="0" smtClean="0"/>
              <a:t>=8.32)</a:t>
            </a:r>
          </a:p>
          <a:p>
            <a:r>
              <a:rPr lang="en-US" dirty="0" smtClean="0"/>
              <a:t> AUTOCLASS:  learned new classes of stars from infrared spectral data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Supervised Learning</a:t>
            </a:r>
            <a:endParaRPr lang="en-US" dirty="0"/>
          </a:p>
        </p:txBody>
      </p:sp>
      <p:sp>
        <p:nvSpPr>
          <p:cNvPr id="3" name="Content Placeholder 2"/>
          <p:cNvSpPr>
            <a:spLocks noGrp="1"/>
          </p:cNvSpPr>
          <p:nvPr>
            <p:ph idx="1"/>
          </p:nvPr>
        </p:nvSpPr>
        <p:spPr>
          <a:xfrm>
            <a:off x="152400" y="838200"/>
            <a:ext cx="8763000" cy="6019800"/>
          </a:xfrm>
        </p:spPr>
        <p:txBody>
          <a:bodyPr>
            <a:normAutofit fontScale="85000" lnSpcReduction="20000"/>
          </a:bodyPr>
          <a:lstStyle/>
          <a:p>
            <a:r>
              <a:rPr lang="en-US" dirty="0" smtClean="0"/>
              <a:t>In supervised  learning, a teacher/trainer is responsible for correcting the problem solving behavior of the system through some form of feedback</a:t>
            </a:r>
          </a:p>
          <a:p>
            <a:pPr lvl="1"/>
            <a:r>
              <a:rPr lang="en-US" dirty="0" smtClean="0"/>
              <a:t>this differs from the inductive and EBL approaches of earlier as the feedback is provided after the problem solver has tried to solve the problem </a:t>
            </a:r>
          </a:p>
          <a:p>
            <a:pPr lvl="1"/>
            <a:r>
              <a:rPr lang="en-US" dirty="0" smtClean="0"/>
              <a:t>here the feedback corrects the problem solver so that next time it performs better</a:t>
            </a:r>
          </a:p>
          <a:p>
            <a:r>
              <a:rPr lang="en-US" dirty="0" smtClean="0"/>
              <a:t>An early attempt was through parameter adjustment in Samuel’s checkers playing program</a:t>
            </a:r>
          </a:p>
          <a:p>
            <a:pPr lvl="1"/>
            <a:r>
              <a:rPr lang="en-US" dirty="0" smtClean="0"/>
              <a:t>based on whether the system won or lost, parameters used in judging heuristic values were adjusted </a:t>
            </a:r>
          </a:p>
          <a:p>
            <a:pPr lvl="2"/>
            <a:r>
              <a:rPr lang="en-US" dirty="0" smtClean="0"/>
              <a:t>those selections that led to a win had their heuristic values increased</a:t>
            </a:r>
          </a:p>
          <a:p>
            <a:pPr lvl="2"/>
            <a:r>
              <a:rPr lang="en-US" dirty="0" smtClean="0"/>
              <a:t>those selections that led to a loss had their heuristic values lowered</a:t>
            </a:r>
          </a:p>
          <a:p>
            <a:pPr lvl="1"/>
            <a:r>
              <a:rPr lang="en-US" dirty="0" smtClean="0"/>
              <a:t>this idea can be carried through to other types of systems such as altering certainty factors of rules that lead to correct or incorrect solutions in diagnosis or planning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Supervised Learning by Adding Knowledge</a:t>
            </a:r>
            <a:endParaRPr lang="en-US" dirty="0"/>
          </a:p>
        </p:txBody>
      </p:sp>
      <p:sp>
        <p:nvSpPr>
          <p:cNvPr id="3" name="Content Placeholder 2"/>
          <p:cNvSpPr>
            <a:spLocks noGrp="1"/>
          </p:cNvSpPr>
          <p:nvPr>
            <p:ph idx="1"/>
          </p:nvPr>
        </p:nvSpPr>
        <p:spPr>
          <a:xfrm>
            <a:off x="304800" y="838200"/>
            <a:ext cx="8610600" cy="6019800"/>
          </a:xfrm>
        </p:spPr>
        <p:txBody>
          <a:bodyPr>
            <a:normAutofit fontScale="85000" lnSpcReduction="10000"/>
          </a:bodyPr>
          <a:lstStyle/>
          <a:p>
            <a:r>
              <a:rPr lang="en-US" dirty="0" smtClean="0"/>
              <a:t>Another way to use supervised learning is to have the problem solver ask </a:t>
            </a:r>
          </a:p>
          <a:p>
            <a:pPr lvl="1"/>
            <a:r>
              <a:rPr lang="en-US" dirty="0" smtClean="0"/>
              <a:t>“where did I go wrong?” </a:t>
            </a:r>
          </a:p>
          <a:p>
            <a:r>
              <a:rPr lang="en-US" dirty="0" smtClean="0"/>
              <a:t>The user (supervisor/teacher) must specify what the system did wrong and the system can then use the data for the particular case to add the new knowledge</a:t>
            </a:r>
          </a:p>
          <a:p>
            <a:pPr lvl="1"/>
            <a:r>
              <a:rPr lang="en-US" dirty="0" smtClean="0"/>
              <a:t>consider an attempt to classify an object where the given class is missing from the classification hierarchy</a:t>
            </a:r>
          </a:p>
          <a:p>
            <a:pPr lvl="1"/>
            <a:r>
              <a:rPr lang="en-US" dirty="0" smtClean="0"/>
              <a:t>the user provides the new class which is added to the knowledge base and the system takes the data for the class to generate the rules to identify that new class by comparing the rules to the other nodes who share the same parent</a:t>
            </a:r>
          </a:p>
          <a:p>
            <a:pPr lvl="1"/>
            <a:r>
              <a:rPr lang="en-US" dirty="0" smtClean="0"/>
              <a:t>if the class already exists, then some of the matching knowledge is wrong, so the new case must be added as an example of that class by altering the knowledge (e.g., rules) that lead to that node in the hierarchy being selected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Numeric Forms of Reinforcement</a:t>
            </a:r>
            <a:endParaRPr lang="en-US" dirty="0"/>
          </a:p>
        </p:txBody>
      </p:sp>
      <p:sp>
        <p:nvSpPr>
          <p:cNvPr id="3" name="Content Placeholder 2"/>
          <p:cNvSpPr>
            <a:spLocks noGrp="1"/>
          </p:cNvSpPr>
          <p:nvPr>
            <p:ph idx="1"/>
          </p:nvPr>
        </p:nvSpPr>
        <p:spPr>
          <a:xfrm>
            <a:off x="228600" y="762000"/>
            <a:ext cx="8763000" cy="5867400"/>
          </a:xfrm>
        </p:spPr>
        <p:txBody>
          <a:bodyPr>
            <a:normAutofit fontScale="92500"/>
          </a:bodyPr>
          <a:lstStyle/>
          <a:p>
            <a:r>
              <a:rPr lang="en-US" dirty="0" smtClean="0"/>
              <a:t>The book discusses three additional approaches</a:t>
            </a:r>
          </a:p>
          <a:p>
            <a:pPr lvl="1"/>
            <a:r>
              <a:rPr lang="en-US" dirty="0" smtClean="0"/>
              <a:t>each of these forms work toward a solution and feeds values back to adjust heuristic values or edge weights</a:t>
            </a:r>
          </a:p>
          <a:p>
            <a:pPr lvl="2"/>
            <a:r>
              <a:rPr lang="en-US" dirty="0" smtClean="0"/>
              <a:t>with temporal difference learning, the heuristic value discovered at node a</a:t>
            </a:r>
            <a:r>
              <a:rPr lang="en-US" baseline="-25000" dirty="0" smtClean="0"/>
              <a:t>i+1 </a:t>
            </a:r>
            <a:r>
              <a:rPr lang="en-US" dirty="0" smtClean="0"/>
              <a:t>is used to modify the heuristic value at node </a:t>
            </a:r>
            <a:r>
              <a:rPr lang="en-US" dirty="0" err="1" smtClean="0"/>
              <a:t>a</a:t>
            </a:r>
            <a:r>
              <a:rPr lang="en-US" baseline="-25000" dirty="0" err="1" smtClean="0"/>
              <a:t>i</a:t>
            </a:r>
            <a:r>
              <a:rPr lang="en-US" dirty="0" smtClean="0"/>
              <a:t> </a:t>
            </a:r>
          </a:p>
          <a:p>
            <a:pPr lvl="3"/>
            <a:r>
              <a:rPr lang="en-US" dirty="0" smtClean="0"/>
              <a:t>in a game like Tic-</a:t>
            </a:r>
            <a:r>
              <a:rPr lang="en-US" dirty="0" err="1" smtClean="0"/>
              <a:t>Tac</a:t>
            </a:r>
            <a:r>
              <a:rPr lang="en-US" dirty="0" smtClean="0"/>
              <a:t>-Toe, it would be a</a:t>
            </a:r>
            <a:r>
              <a:rPr lang="en-US" baseline="-25000" dirty="0" smtClean="0"/>
              <a:t>i+2 </a:t>
            </a:r>
            <a:r>
              <a:rPr lang="en-US" dirty="0" smtClean="0"/>
              <a:t>to </a:t>
            </a:r>
            <a:r>
              <a:rPr lang="en-US" dirty="0" err="1" smtClean="0"/>
              <a:t>a</a:t>
            </a:r>
            <a:r>
              <a:rPr lang="en-US" baseline="-25000" dirty="0" err="1" smtClean="0"/>
              <a:t>i</a:t>
            </a:r>
            <a:r>
              <a:rPr lang="en-US" dirty="0" smtClean="0"/>
              <a:t> (since a</a:t>
            </a:r>
            <a:r>
              <a:rPr lang="en-US" baseline="-25000" dirty="0" smtClean="0"/>
              <a:t>i+1 </a:t>
            </a:r>
            <a:r>
              <a:rPr lang="en-US" dirty="0" smtClean="0"/>
              <a:t>is your opponent’s choice)</a:t>
            </a:r>
          </a:p>
          <a:p>
            <a:pPr lvl="2"/>
            <a:r>
              <a:rPr lang="en-US" dirty="0" smtClean="0"/>
              <a:t>with dynamic programming, a table is filled out from the end of the problem backward to make adjustments – that is, the process must terminate and then work backward</a:t>
            </a:r>
          </a:p>
          <a:p>
            <a:pPr lvl="3"/>
            <a:r>
              <a:rPr lang="en-US" dirty="0" smtClean="0"/>
              <a:t>since not all paths of the search space need modification, this approach is more computationally complex than necessary</a:t>
            </a:r>
          </a:p>
          <a:p>
            <a:pPr lvl="2"/>
            <a:r>
              <a:rPr lang="en-US" dirty="0" smtClean="0"/>
              <a:t>with the Monte Carlo method, samples of the sample space (from the current state to an end state) are tested and used for feedback</a:t>
            </a:r>
          </a:p>
          <a:p>
            <a:pPr lvl="1"/>
            <a:r>
              <a:rPr lang="en-US" dirty="0" smtClean="0"/>
              <a:t>these topics will be explored in more detail in chapter 13</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What We Will Study</a:t>
            </a:r>
            <a:endParaRPr lang="en-US" dirty="0"/>
          </a:p>
        </p:txBody>
      </p:sp>
      <p:sp>
        <p:nvSpPr>
          <p:cNvPr id="3" name="Content Placeholder 2"/>
          <p:cNvSpPr>
            <a:spLocks noGrp="1"/>
          </p:cNvSpPr>
          <p:nvPr>
            <p:ph idx="1"/>
          </p:nvPr>
        </p:nvSpPr>
        <p:spPr>
          <a:xfrm>
            <a:off x="152400" y="762000"/>
            <a:ext cx="8839200" cy="6096000"/>
          </a:xfrm>
        </p:spPr>
        <p:txBody>
          <a:bodyPr>
            <a:normAutofit fontScale="92500"/>
          </a:bodyPr>
          <a:lstStyle/>
          <a:p>
            <a:r>
              <a:rPr lang="en-US" dirty="0" smtClean="0"/>
              <a:t>There are many different algorithms and approaches for learning based on what type of knowledge representation is being used</a:t>
            </a:r>
          </a:p>
          <a:p>
            <a:pPr lvl="1"/>
            <a:r>
              <a:rPr lang="en-US" dirty="0" smtClean="0"/>
              <a:t>In </a:t>
            </a:r>
            <a:r>
              <a:rPr lang="en-US" dirty="0"/>
              <a:t>this chapter, we focus on symbolic learning </a:t>
            </a:r>
          </a:p>
          <a:p>
            <a:pPr lvl="2"/>
            <a:r>
              <a:rPr lang="en-US" dirty="0"/>
              <a:t>learning concepts that are represented symbolically</a:t>
            </a:r>
          </a:p>
          <a:p>
            <a:pPr lvl="2"/>
            <a:r>
              <a:rPr lang="en-US" dirty="0"/>
              <a:t>we start by looking at two inductive forms</a:t>
            </a:r>
          </a:p>
          <a:p>
            <a:pPr lvl="3"/>
            <a:r>
              <a:rPr lang="en-US" dirty="0"/>
              <a:t>representations are learned by examining positive and negative instances one at a </a:t>
            </a:r>
            <a:r>
              <a:rPr lang="en-US" dirty="0" smtClean="0"/>
              <a:t>time</a:t>
            </a:r>
          </a:p>
          <a:p>
            <a:pPr lvl="1"/>
            <a:r>
              <a:rPr lang="en-US" dirty="0" smtClean="0"/>
              <a:t>In chapter 11, we focus on </a:t>
            </a:r>
            <a:r>
              <a:rPr lang="en-US" dirty="0" err="1" smtClean="0"/>
              <a:t>subsymbolic</a:t>
            </a:r>
            <a:r>
              <a:rPr lang="en-US" dirty="0" smtClean="0"/>
              <a:t> forms of learning (neural networks)</a:t>
            </a:r>
          </a:p>
          <a:p>
            <a:pPr lvl="1"/>
            <a:r>
              <a:rPr lang="en-US" dirty="0" smtClean="0"/>
              <a:t>In chapter 12, we focus on the genetic algorithm and its related forms – this may or may not be considered learning</a:t>
            </a:r>
          </a:p>
          <a:p>
            <a:pPr lvl="1"/>
            <a:r>
              <a:rPr lang="en-US" dirty="0" smtClean="0"/>
              <a:t>In chapter 13, we look at probabilistic forms of learning, which may or may not be considered learning as well</a:t>
            </a:r>
            <a:endParaRPr lang="en-US" dirty="0"/>
          </a:p>
          <a:p>
            <a:endParaRPr lang="en-US" dirty="0"/>
          </a:p>
          <a:p>
            <a:endParaRPr lang="en-US" dirty="0"/>
          </a:p>
        </p:txBody>
      </p:sp>
    </p:spTree>
    <p:extLst>
      <p:ext uri="{BB962C8B-B14F-4D97-AF65-F5344CB8AC3E}">
        <p14:creationId xmlns:p14="http://schemas.microsoft.com/office/powerpoint/2010/main" val="399359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Learning Within a Concept Space</a:t>
            </a:r>
            <a:endParaRPr lang="en-US" dirty="0"/>
          </a:p>
        </p:txBody>
      </p:sp>
      <p:sp>
        <p:nvSpPr>
          <p:cNvPr id="3" name="Content Placeholder 2"/>
          <p:cNvSpPr>
            <a:spLocks noGrp="1"/>
          </p:cNvSpPr>
          <p:nvPr>
            <p:ph idx="1"/>
          </p:nvPr>
        </p:nvSpPr>
        <p:spPr>
          <a:xfrm>
            <a:off x="304800" y="685800"/>
            <a:ext cx="8610600" cy="6172200"/>
          </a:xfrm>
        </p:spPr>
        <p:txBody>
          <a:bodyPr>
            <a:normAutofit fontScale="92500" lnSpcReduction="10000"/>
          </a:bodyPr>
          <a:lstStyle/>
          <a:p>
            <a:r>
              <a:rPr lang="en-US" dirty="0" smtClean="0"/>
              <a:t>Consider:  we already know a concept space</a:t>
            </a:r>
          </a:p>
          <a:p>
            <a:pPr lvl="1"/>
            <a:r>
              <a:rPr lang="en-US" dirty="0" smtClean="0"/>
              <a:t>the features used to represent classes (and the range of values each feature can take on)</a:t>
            </a:r>
          </a:p>
          <a:p>
            <a:pPr lvl="1"/>
            <a:r>
              <a:rPr lang="en-US" dirty="0" smtClean="0"/>
              <a:t>our task is to learn the proper values for the features for a given class/concept by examining a series of examples</a:t>
            </a:r>
          </a:p>
          <a:p>
            <a:r>
              <a:rPr lang="en-US" dirty="0" smtClean="0"/>
              <a:t>This is inductive learning</a:t>
            </a:r>
          </a:p>
          <a:p>
            <a:r>
              <a:rPr lang="en-US" dirty="0" smtClean="0"/>
              <a:t>Winston introduced an approach in the 1970s using semantic network representations</a:t>
            </a:r>
          </a:p>
          <a:p>
            <a:pPr lvl="1"/>
            <a:r>
              <a:rPr lang="en-US" dirty="0" smtClean="0"/>
              <a:t>instances are hits and near misses of a class </a:t>
            </a:r>
          </a:p>
          <a:p>
            <a:pPr lvl="1"/>
            <a:r>
              <a:rPr lang="en-US" dirty="0" smtClean="0"/>
              <a:t>working one example at a time, a class representation is formed by manipulating a target semantic network</a:t>
            </a:r>
          </a:p>
          <a:p>
            <a:pPr lvl="2"/>
            <a:r>
              <a:rPr lang="en-US" dirty="0" smtClean="0"/>
              <a:t>generalizing the network when a positive instance is examined</a:t>
            </a:r>
          </a:p>
          <a:p>
            <a:pPr lvl="2"/>
            <a:r>
              <a:rPr lang="en-US" dirty="0" smtClean="0"/>
              <a:t>specializing the network when a negative instance is examined</a:t>
            </a:r>
          </a:p>
          <a:p>
            <a:pPr lvl="2"/>
            <a:r>
              <a:rPr lang="en-US" dirty="0" smtClean="0"/>
              <a:t>he used the blocks world domain, and his famous example is to represent what makes up an arch using three blocks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Learning the Arch Concept</a:t>
            </a:r>
            <a:endParaRPr lang="en-US" dirty="0"/>
          </a:p>
        </p:txBody>
      </p:sp>
      <p:pic>
        <p:nvPicPr>
          <p:cNvPr id="5" name="Picture 4"/>
          <p:cNvPicPr>
            <a:picLocks noChangeAspect="1" noChangeArrowheads="1"/>
          </p:cNvPicPr>
          <p:nvPr/>
        </p:nvPicPr>
        <p:blipFill>
          <a:blip r:embed="rId2"/>
          <a:srcRect l="3076" r="3100"/>
          <a:stretch>
            <a:fillRect/>
          </a:stretch>
        </p:blipFill>
        <p:spPr bwMode="auto">
          <a:xfrm>
            <a:off x="0" y="685800"/>
            <a:ext cx="4648200" cy="3276600"/>
          </a:xfrm>
          <a:prstGeom prst="rect">
            <a:avLst/>
          </a:prstGeom>
          <a:noFill/>
          <a:ln w="9525">
            <a:noFill/>
            <a:miter lim="800000"/>
            <a:headEnd/>
            <a:tailEnd/>
          </a:ln>
        </p:spPr>
      </p:pic>
      <p:pic>
        <p:nvPicPr>
          <p:cNvPr id="6" name="Picture 4"/>
          <p:cNvPicPr>
            <a:picLocks noChangeAspect="1" noChangeArrowheads="1"/>
          </p:cNvPicPr>
          <p:nvPr/>
        </p:nvPicPr>
        <p:blipFill>
          <a:blip r:embed="rId3"/>
          <a:srcRect l="10196" r="2993"/>
          <a:stretch>
            <a:fillRect/>
          </a:stretch>
        </p:blipFill>
        <p:spPr bwMode="auto">
          <a:xfrm>
            <a:off x="0" y="3948626"/>
            <a:ext cx="4648200" cy="2909374"/>
          </a:xfrm>
          <a:prstGeom prst="rect">
            <a:avLst/>
          </a:prstGeom>
          <a:noFill/>
          <a:ln w="9525">
            <a:noFill/>
            <a:miter lim="800000"/>
            <a:headEnd/>
            <a:tailEnd/>
          </a:ln>
        </p:spPr>
      </p:pic>
      <p:pic>
        <p:nvPicPr>
          <p:cNvPr id="7" name="Picture 4"/>
          <p:cNvPicPr>
            <a:picLocks noChangeAspect="1" noChangeArrowheads="1"/>
          </p:cNvPicPr>
          <p:nvPr/>
        </p:nvPicPr>
        <p:blipFill>
          <a:blip r:embed="rId4"/>
          <a:srcRect t="28235"/>
          <a:stretch>
            <a:fillRect/>
          </a:stretch>
        </p:blipFill>
        <p:spPr bwMode="auto">
          <a:xfrm>
            <a:off x="4648200" y="685800"/>
            <a:ext cx="4495800" cy="3486150"/>
          </a:xfrm>
          <a:prstGeom prst="rect">
            <a:avLst/>
          </a:prstGeom>
          <a:noFill/>
          <a:ln w="9525">
            <a:noFill/>
            <a:miter lim="800000"/>
            <a:headEnd/>
            <a:tailEnd/>
          </a:ln>
        </p:spPr>
      </p:pic>
      <p:sp>
        <p:nvSpPr>
          <p:cNvPr id="8" name="TextBox 7"/>
          <p:cNvSpPr txBox="1"/>
          <p:nvPr/>
        </p:nvSpPr>
        <p:spPr>
          <a:xfrm>
            <a:off x="4800600" y="4343400"/>
            <a:ext cx="3810000" cy="2308324"/>
          </a:xfrm>
          <a:prstGeom prst="rect">
            <a:avLst/>
          </a:prstGeom>
          <a:noFill/>
        </p:spPr>
        <p:txBody>
          <a:bodyPr wrap="square" rtlCol="0">
            <a:spAutoFit/>
          </a:bodyPr>
          <a:lstStyle/>
          <a:p>
            <a:r>
              <a:rPr lang="en-US" dirty="0" smtClean="0">
                <a:latin typeface="Times New Roman" pitchFamily="18" charset="0"/>
                <a:cs typeface="Times New Roman" pitchFamily="18" charset="0"/>
              </a:rPr>
              <a:t>We start with a description of an arch in part a and introduce a second arch in part b, using knowledge that both a brick and a pyramid are polygons, we generalize to part d</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 near miss is shown above in part b allowing us to specialize in part 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Version Space Search</a:t>
            </a:r>
            <a:endParaRPr lang="en-US" dirty="0"/>
          </a:p>
        </p:txBody>
      </p:sp>
      <p:sp>
        <p:nvSpPr>
          <p:cNvPr id="3" name="Content Placeholder 2"/>
          <p:cNvSpPr>
            <a:spLocks noGrp="1"/>
          </p:cNvSpPr>
          <p:nvPr>
            <p:ph sz="half" idx="1"/>
          </p:nvPr>
        </p:nvSpPr>
        <p:spPr>
          <a:xfrm>
            <a:off x="0" y="609601"/>
            <a:ext cx="9144000" cy="2362199"/>
          </a:xfrm>
        </p:spPr>
        <p:txBody>
          <a:bodyPr>
            <a:normAutofit fontScale="92500" lnSpcReduction="20000"/>
          </a:bodyPr>
          <a:lstStyle/>
          <a:p>
            <a:r>
              <a:rPr lang="en-US" dirty="0" smtClean="0"/>
              <a:t>Mitchell offered an improved learning approach called Candidate Elimination similar to Winston’s but with two representations</a:t>
            </a:r>
          </a:p>
          <a:p>
            <a:pPr lvl="1"/>
            <a:r>
              <a:rPr lang="en-US" dirty="0" smtClean="0"/>
              <a:t>a general description (G) of the concept  specialized to avoid containing any negative examples</a:t>
            </a:r>
          </a:p>
          <a:p>
            <a:pPr lvl="1"/>
            <a:r>
              <a:rPr lang="en-US" dirty="0" smtClean="0"/>
              <a:t>a specific description (S) of the concept generalized to encompass all positive examples</a:t>
            </a:r>
          </a:p>
        </p:txBody>
      </p:sp>
      <p:sp>
        <p:nvSpPr>
          <p:cNvPr id="5" name="Content Placeholder 4"/>
          <p:cNvSpPr>
            <a:spLocks noGrp="1"/>
          </p:cNvSpPr>
          <p:nvPr>
            <p:ph sz="half" idx="2"/>
          </p:nvPr>
        </p:nvSpPr>
        <p:spPr>
          <a:xfrm>
            <a:off x="0" y="2819400"/>
            <a:ext cx="3505200" cy="4038600"/>
          </a:xfrm>
        </p:spPr>
        <p:txBody>
          <a:bodyPr>
            <a:normAutofit fontScale="92500" lnSpcReduction="20000"/>
          </a:bodyPr>
          <a:lstStyle/>
          <a:p>
            <a:pPr lvl="1"/>
            <a:r>
              <a:rPr lang="en-US" dirty="0" smtClean="0"/>
              <a:t>process iterates over + and - examples </a:t>
            </a:r>
          </a:p>
          <a:p>
            <a:pPr lvl="2"/>
            <a:r>
              <a:rPr lang="en-US" dirty="0" smtClean="0"/>
              <a:t>specialize G with - ex</a:t>
            </a:r>
          </a:p>
          <a:p>
            <a:pPr lvl="2"/>
            <a:r>
              <a:rPr lang="en-US" dirty="0" smtClean="0"/>
              <a:t>generalize S with + ex</a:t>
            </a:r>
          </a:p>
          <a:p>
            <a:pPr lvl="1"/>
            <a:r>
              <a:rPr lang="en-US" dirty="0" smtClean="0"/>
              <a:t>until the two representations are </a:t>
            </a:r>
            <a:r>
              <a:rPr lang="en-US" dirty="0" smtClean="0"/>
              <a:t>equal</a:t>
            </a:r>
            <a:endParaRPr lang="en-US" dirty="0" smtClean="0"/>
          </a:p>
          <a:p>
            <a:pPr lvl="1"/>
            <a:r>
              <a:rPr lang="en-US" dirty="0" smtClean="0"/>
              <a:t>or until they become empty, in which case the examples do not lead to a single representation for the given class</a:t>
            </a:r>
            <a:endParaRPr lang="en-US" dirty="0"/>
          </a:p>
        </p:txBody>
      </p:sp>
      <p:pic>
        <p:nvPicPr>
          <p:cNvPr id="4" name="Picture 4"/>
          <p:cNvPicPr>
            <a:picLocks noChangeAspect="1" noChangeArrowheads="1"/>
          </p:cNvPicPr>
          <p:nvPr/>
        </p:nvPicPr>
        <p:blipFill>
          <a:blip r:embed="rId2"/>
          <a:srcRect l="6827" t="2187" r="3777"/>
          <a:stretch>
            <a:fillRect/>
          </a:stretch>
        </p:blipFill>
        <p:spPr bwMode="auto">
          <a:xfrm>
            <a:off x="3459131" y="2743200"/>
            <a:ext cx="5684869"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143000"/>
          </a:xfrm>
        </p:spPr>
        <p:txBody>
          <a:bodyPr/>
          <a:lstStyle/>
          <a:p>
            <a:r>
              <a:rPr lang="en-US" dirty="0" smtClean="0"/>
              <a:t>The Algorithm</a:t>
            </a:r>
            <a:endParaRPr lang="en-US" dirty="0"/>
          </a:p>
        </p:txBody>
      </p:sp>
      <p:pic>
        <p:nvPicPr>
          <p:cNvPr id="6" name="Picture 3" descr="pg365_unl1.pct                                                 00026B0BMacintosh HD                   ABA78158:"/>
          <p:cNvPicPr>
            <a:picLocks noChangeAspect="1" noChangeArrowheads="1"/>
          </p:cNvPicPr>
          <p:nvPr/>
        </p:nvPicPr>
        <p:blipFill>
          <a:blip r:embed="rId2"/>
          <a:srcRect/>
          <a:stretch>
            <a:fillRect/>
          </a:stretch>
        </p:blipFill>
        <p:spPr bwMode="auto">
          <a:xfrm>
            <a:off x="16855" y="914400"/>
            <a:ext cx="9128861"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2389</TotalTime>
  <Words>4911</Words>
  <Application>Microsoft Office PowerPoint</Application>
  <PresentationFormat>On-screen Show (4:3)</PresentationFormat>
  <Paragraphs>417</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Learning</vt:lpstr>
      <vt:lpstr>A Spectrum of Types</vt:lpstr>
      <vt:lpstr>Spectrum of Learning Types</vt:lpstr>
      <vt:lpstr>Another Way to View Learning</vt:lpstr>
      <vt:lpstr>What We Will Study</vt:lpstr>
      <vt:lpstr>Learning Within a Concept Space</vt:lpstr>
      <vt:lpstr>Learning the Arch Concept</vt:lpstr>
      <vt:lpstr>Version Space Search</vt:lpstr>
      <vt:lpstr>The Algorithm</vt:lpstr>
      <vt:lpstr>How It Works</vt:lpstr>
      <vt:lpstr>Example</vt:lpstr>
      <vt:lpstr>Example Continued</vt:lpstr>
      <vt:lpstr>Problems</vt:lpstr>
      <vt:lpstr>LEX:  Learning Heuristics</vt:lpstr>
      <vt:lpstr>How LEX Works</vt:lpstr>
      <vt:lpstr>LEX’s Hierarchy of Concepts (partial)</vt:lpstr>
      <vt:lpstr>Concept Space For Integration by Parts</vt:lpstr>
      <vt:lpstr>Learning Decision Trees</vt:lpstr>
      <vt:lpstr>Decision Tree Formed From the Data</vt:lpstr>
      <vt:lpstr>The ID3 Algorithm</vt:lpstr>
      <vt:lpstr>Simplified Tree</vt:lpstr>
      <vt:lpstr>Information Theory</vt:lpstr>
      <vt:lpstr>ID3 Problems</vt:lpstr>
      <vt:lpstr>Rule Induction</vt:lpstr>
      <vt:lpstr>More on Rule Induction</vt:lpstr>
      <vt:lpstr>Learning New Concepts</vt:lpstr>
      <vt:lpstr>Meta-Dendral</vt:lpstr>
      <vt:lpstr>Explanation-Based Theory</vt:lpstr>
      <vt:lpstr>Example:  Learning what a Cup is</vt:lpstr>
      <vt:lpstr>Proof of a Cup</vt:lpstr>
      <vt:lpstr>Final Representation of a Cup</vt:lpstr>
      <vt:lpstr>How do we use EBL?</vt:lpstr>
      <vt:lpstr>Analogical Reasoning</vt:lpstr>
      <vt:lpstr>This is Like CBR</vt:lpstr>
      <vt:lpstr>Example</vt:lpstr>
      <vt:lpstr>Analogical Mapping</vt:lpstr>
      <vt:lpstr>Example System</vt:lpstr>
      <vt:lpstr>VAE Example</vt:lpstr>
      <vt:lpstr>Unsupervised Learning</vt:lpstr>
      <vt:lpstr>A Clustering Algorithm</vt:lpstr>
      <vt:lpstr>Problems with Clustering</vt:lpstr>
      <vt:lpstr>Other Forms of Discovery</vt:lpstr>
      <vt:lpstr>Supervised Learning</vt:lpstr>
      <vt:lpstr>Supervised Learning by Adding Knowledge</vt:lpstr>
      <vt:lpstr>Numeric Forms of Reinforcement</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Administrator</dc:creator>
  <cp:lastModifiedBy>Administrator</cp:lastModifiedBy>
  <cp:revision>60</cp:revision>
  <dcterms:created xsi:type="dcterms:W3CDTF">2009-01-02T18:18:39Z</dcterms:created>
  <dcterms:modified xsi:type="dcterms:W3CDTF">2015-10-06T17:11:03Z</dcterms:modified>
</cp:coreProperties>
</file>