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4" r:id="rId3"/>
    <p:sldId id="256" r:id="rId4"/>
    <p:sldId id="275" r:id="rId5"/>
    <p:sldId id="258" r:id="rId6"/>
    <p:sldId id="259" r:id="rId7"/>
    <p:sldId id="260" r:id="rId8"/>
    <p:sldId id="271" r:id="rId9"/>
    <p:sldId id="261" r:id="rId10"/>
    <p:sldId id="262" r:id="rId11"/>
    <p:sldId id="263" r:id="rId12"/>
    <p:sldId id="264" r:id="rId13"/>
    <p:sldId id="269" r:id="rId14"/>
    <p:sldId id="270" r:id="rId15"/>
    <p:sldId id="272" r:id="rId16"/>
    <p:sldId id="267" r:id="rId17"/>
    <p:sldId id="273" r:id="rId1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DB03"/>
    <a:srgbClr val="FEF3B4"/>
    <a:srgbClr val="FFFFCC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>
        <p:scale>
          <a:sx n="70" d="100"/>
          <a:sy n="70" d="100"/>
        </p:scale>
        <p:origin x="-972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5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1310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D99DA-18BC-486B-A760-6D98BB39C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8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9D16F-7066-4DDE-A634-0F1A0BC88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0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D7D94-7077-466B-8430-C31E48A4C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6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188E3-EB0B-4499-A609-D0F9F07EE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5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6A41-FCCE-4E32-80B2-3A6BA4CF8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5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FDB9D-C30D-43BE-9FE4-DC631F00D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9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36198-CD69-4349-BE9A-A46747D6E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8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0C596-6F96-4A7B-83C9-817731E2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8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F68C8-EF54-4F28-8549-D2E6F2CCA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2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3454A-44A1-46FC-BCBF-27F309157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64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3406E-455D-45D2-A82D-C058F214F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5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BDB03"/>
            </a:gs>
            <a:gs pos="50000">
              <a:srgbClr val="FEF3B4"/>
            </a:gs>
            <a:gs pos="100000">
              <a:srgbClr val="DBDB0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1C8A56-B522-4D83-AEF9-A05130619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altLang="en-US" dirty="0" smtClean="0"/>
              <a:t>What is Intelligence?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943600"/>
          </a:xfrm>
          <a:noFill/>
        </p:spPr>
        <p:txBody>
          <a:bodyPr lIns="90488" tIns="44450" rIns="90488" bIns="44450">
            <a:normAutofit fontScale="85000" lnSpcReduction="10000"/>
          </a:bodyPr>
          <a:lstStyle/>
          <a:p>
            <a:r>
              <a:rPr lang="en-US" altLang="en-US" sz="2800" dirty="0" smtClean="0"/>
              <a:t>Let’s try to define intelligence</a:t>
            </a:r>
          </a:p>
          <a:p>
            <a:r>
              <a:rPr lang="en-US" altLang="en-US" sz="2800" dirty="0" smtClean="0"/>
              <a:t>Definition (Merriam Webster):</a:t>
            </a:r>
          </a:p>
          <a:p>
            <a:pPr lvl="1"/>
            <a:r>
              <a:rPr lang="en-US" altLang="en-US" sz="2400" dirty="0" smtClean="0"/>
              <a:t>Capacity for learning, reasoning, understanding and similar forms of mental activity</a:t>
            </a:r>
          </a:p>
          <a:p>
            <a:pPr lvl="1"/>
            <a:r>
              <a:rPr lang="en-US" altLang="en-US" sz="2400" dirty="0" smtClean="0"/>
              <a:t>Aptitude in grasping truths, relationships, facts, meanings</a:t>
            </a:r>
          </a:p>
          <a:p>
            <a:r>
              <a:rPr lang="en-US" altLang="en-US" dirty="0" smtClean="0"/>
              <a:t>Problem:  what do reasoning and understanding mean?  What does “grasping” mean?</a:t>
            </a:r>
          </a:p>
          <a:p>
            <a:r>
              <a:rPr lang="en-US" altLang="en-US" dirty="0" smtClean="0"/>
              <a:t>Reasoning:  </a:t>
            </a:r>
          </a:p>
          <a:p>
            <a:pPr lvl="1"/>
            <a:r>
              <a:rPr lang="en-US" altLang="en-US" dirty="0" smtClean="0"/>
              <a:t>Process of forming conclusions, judgments, inferences from facts</a:t>
            </a:r>
          </a:p>
          <a:p>
            <a:r>
              <a:rPr lang="en-US" altLang="en-US" dirty="0" smtClean="0"/>
              <a:t>Understanding:</a:t>
            </a:r>
          </a:p>
          <a:p>
            <a:pPr lvl="1"/>
            <a:r>
              <a:rPr lang="en-US" altLang="en-US" dirty="0" smtClean="0"/>
              <a:t>Ability to get the meaning of and judge, to know and comprehend</a:t>
            </a:r>
          </a:p>
          <a:p>
            <a:r>
              <a:rPr lang="en-US" altLang="en-US" dirty="0" smtClean="0"/>
              <a:t>Comprehension:</a:t>
            </a:r>
          </a:p>
          <a:p>
            <a:pPr lvl="1"/>
            <a:r>
              <a:rPr lang="en-US" altLang="en-US" dirty="0" smtClean="0"/>
              <a:t>Act of grasping with intellect, capacity for understanding fully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7772400" cy="1143000"/>
          </a:xfrm>
        </p:spPr>
        <p:txBody>
          <a:bodyPr/>
          <a:lstStyle/>
          <a:p>
            <a:r>
              <a:rPr lang="en-US" altLang="en-US" smtClean="0"/>
              <a:t>Chinese Room Continued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86800" cy="6172200"/>
          </a:xfrm>
          <a:noFill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altLang="en-US" sz="2800" smtClean="0"/>
              <a:t>The room is analogous to a computer: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you = central processing unit 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book = program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conveyor belt = Input/Output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storage = memory/disk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What do the symbols mean?  Do you understand them?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if you do not understand the Chinese symbols, can we say that the computer understands the symbols it uses (ASCII, binary, instructions, input, output?)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What we see here is that a computer is a symbol manipulating device – it follows rules (a program and the machine’s microcode) but does not understand what it is doing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can there be intelligence without understanding?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for instance, do you understand the symbols that you manipulate (a red light for instance) or do you merely respond to your input?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638800"/>
          </a:xfrm>
          <a:noFill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Since the Chinese Room Problem points out that a computer probably does not understand the symbols, should this concern us?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Can we program a computer to be intelligent?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how important is </a:t>
            </a:r>
            <a:r>
              <a:rPr lang="en-US" altLang="en-US" sz="2400" i="1" dirty="0" smtClean="0"/>
              <a:t>semantics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that is, can we somehow ground the symbols to meaningful information in the computer?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Strong AI vs. Weak AI:  the difference between semantic-based programs and syntactic-based programs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or, the difference between </a:t>
            </a:r>
            <a:r>
              <a:rPr lang="en-US" altLang="en-US" sz="2400" i="1" dirty="0" smtClean="0"/>
              <a:t>simulating </a:t>
            </a:r>
            <a:r>
              <a:rPr lang="en-US" altLang="en-US" sz="2400" dirty="0" smtClean="0"/>
              <a:t>intelligence and </a:t>
            </a:r>
            <a:r>
              <a:rPr lang="en-US" altLang="en-US" sz="2400" i="1" dirty="0" smtClean="0"/>
              <a:t>performing </a:t>
            </a:r>
            <a:r>
              <a:rPr lang="en-US" altLang="en-US" sz="2400" dirty="0" smtClean="0"/>
              <a:t>in an intelligent way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in the former, we try to capture intelligence in the machine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in the latter, we merely program the computer with knowledge and processes to apply that knowledge in a way similar to how humans might apply the knowledge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The Consequence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altLang="en-US" dirty="0" smtClean="0"/>
              <a:t>What does AI do?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257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To some, AI means different things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But traditionally, AI is an effort to solve problems by applying knowledge and so we must answer these questions: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how do we </a:t>
            </a:r>
            <a:r>
              <a:rPr lang="en-US" altLang="en-US" sz="2400" i="1" dirty="0" smtClean="0"/>
              <a:t>represent </a:t>
            </a:r>
            <a:r>
              <a:rPr lang="en-US" altLang="en-US" sz="2400" dirty="0" smtClean="0"/>
              <a:t>knowledge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how do we </a:t>
            </a:r>
            <a:r>
              <a:rPr lang="en-US" altLang="en-US" sz="2400" i="1" dirty="0" smtClean="0"/>
              <a:t>apply </a:t>
            </a:r>
            <a:r>
              <a:rPr lang="en-US" altLang="en-US" sz="2400" dirty="0" smtClean="0"/>
              <a:t>that knowledge 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We will examine problems such as: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diagnosis and other forms of reasoning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planning, design and decision making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learning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recognition and perception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understanding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/>
              <a:t>often, the problems that we try to solve in AI require a lot of human knowledge – we may need access to human experts to acquire that knowledge and codify 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altLang="en-US" smtClean="0"/>
              <a:t>Representations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685800"/>
            <a:ext cx="6781800" cy="2667000"/>
          </a:xfrm>
        </p:spPr>
        <p:txBody>
          <a:bodyPr/>
          <a:lstStyle/>
          <a:p>
            <a:r>
              <a:rPr lang="en-US" altLang="en-US" sz="2400" smtClean="0"/>
              <a:t>Consider the “mutilated chess board”</a:t>
            </a:r>
          </a:p>
          <a:p>
            <a:pPr lvl="1"/>
            <a:r>
              <a:rPr lang="en-US" altLang="en-US" sz="2000" smtClean="0"/>
              <a:t>how can you place dominoes on the mutilated chess board so that all squares are covered?</a:t>
            </a:r>
          </a:p>
          <a:p>
            <a:pPr lvl="1"/>
            <a:r>
              <a:rPr lang="en-US" altLang="en-US" sz="2000" smtClean="0"/>
              <a:t>should we represent the chessboard visually as shown to the right?  use a 2-D array?  or merely represent it like this:  32 black squares, 30 white squares?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819400"/>
            <a:ext cx="8915400" cy="3657600"/>
          </a:xfrm>
        </p:spPr>
        <p:txBody>
          <a:bodyPr/>
          <a:lstStyle/>
          <a:p>
            <a:r>
              <a:rPr lang="en-US" altLang="en-US" sz="2400" smtClean="0"/>
              <a:t>Consider the game of tic-tac-toe</a:t>
            </a:r>
          </a:p>
          <a:p>
            <a:pPr lvl="1"/>
            <a:r>
              <a:rPr lang="en-US" altLang="en-US" sz="2000" smtClean="0"/>
              <a:t>data structure:  1-D array of 9 elements or 3x3 array?  </a:t>
            </a:r>
          </a:p>
          <a:p>
            <a:pPr lvl="1"/>
            <a:r>
              <a:rPr lang="en-US" altLang="en-US" sz="2000" smtClean="0"/>
              <a:t>knowledge:  </a:t>
            </a:r>
          </a:p>
          <a:p>
            <a:pPr lvl="2"/>
            <a:r>
              <a:rPr lang="en-US" altLang="en-US" sz="1800" smtClean="0"/>
              <a:t>we could store for each board configuration, the best move to take, this would require 3^9 different board configurations! (table look-up approach)</a:t>
            </a:r>
          </a:p>
          <a:p>
            <a:pPr lvl="2"/>
            <a:r>
              <a:rPr lang="en-US" altLang="en-US" sz="1800" smtClean="0"/>
              <a:t>we could store rules that say, for each turn (1-9) what type of move should be made (rule-based approach)</a:t>
            </a:r>
          </a:p>
          <a:p>
            <a:pPr lvl="2"/>
            <a:r>
              <a:rPr lang="en-US" altLang="en-US" sz="1800" smtClean="0"/>
              <a:t>we could derive a function which evaluates a board configuration for its “goodness” and select a move based on which one is judged best (heuristic approach)</a:t>
            </a:r>
          </a:p>
          <a:p>
            <a:pPr lvl="1"/>
            <a:r>
              <a:rPr lang="en-US" altLang="en-US" sz="2000" smtClean="0"/>
              <a:t>which approach is the most efficient?</a:t>
            </a:r>
          </a:p>
        </p:txBody>
      </p:sp>
      <p:pic>
        <p:nvPicPr>
          <p:cNvPr id="13317" name="Picture 5" descr="m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066800"/>
            <a:ext cx="2143125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Table-Lookup vs. Reasoning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10600" cy="5638800"/>
          </a:xfrm>
        </p:spPr>
        <p:txBody>
          <a:bodyPr/>
          <a:lstStyle/>
          <a:p>
            <a:r>
              <a:rPr lang="en-US" altLang="en-US" sz="2800" smtClean="0"/>
              <a:t>In our tic-tac-toe example, we see one solution is to have a table of all best moves</a:t>
            </a:r>
          </a:p>
          <a:p>
            <a:pPr lvl="1"/>
            <a:r>
              <a:rPr lang="en-US" altLang="en-US" sz="2400" smtClean="0"/>
              <a:t>this is impractical for most problems, consider chess or a program like Eliza</a:t>
            </a:r>
          </a:p>
          <a:p>
            <a:r>
              <a:rPr lang="en-US" altLang="en-US" sz="2800" smtClean="0"/>
              <a:t>Instead, we want to opt for a solution that relies on knowledge and reasoning over that knowledge</a:t>
            </a:r>
          </a:p>
          <a:p>
            <a:pPr lvl="1"/>
            <a:r>
              <a:rPr lang="en-US" altLang="en-US" sz="2400" smtClean="0"/>
              <a:t>in chess, we define rules that encapsulate chess </a:t>
            </a:r>
            <a:r>
              <a:rPr lang="en-US" altLang="en-US" sz="2400" i="1" smtClean="0"/>
              <a:t>strategies </a:t>
            </a:r>
          </a:p>
          <a:p>
            <a:pPr lvl="1"/>
            <a:r>
              <a:rPr lang="en-US" altLang="en-US" sz="2400" smtClean="0"/>
              <a:t>in diagnosis, we implement reasoning by means of “chaining” rules that map symptoms to diseases</a:t>
            </a:r>
          </a:p>
          <a:p>
            <a:pPr lvl="1"/>
            <a:r>
              <a:rPr lang="en-US" altLang="en-US" sz="2400" smtClean="0"/>
              <a:t>in planning, we represent goals by enumerating the tasks needed to accomplish those goals and implement reasoning by “chaining” through the rules from goals to tasks to subtasks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Representational Techniques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Predicate calculus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known items are predicates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implication rules are used for reasoning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Production systems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knowledge is represented as if-then rules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use forward or backward chaining to reason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Graph theory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knowledge is stored as nodes and links in a graph (or tree)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search the graph/tree for a solution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Semantic structures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store knowledge as categories, instances, and their attributes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semantic networks are a visual form, frames are the precursor of OOPLs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Statistical/mathematical approaches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primarily added to one of the above techniques to portray uncertainty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Subsymbolic approaches (neural networks)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altLang="en-US" smtClean="0"/>
              <a:t>Areas of Study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Computer Science – algorithms, data representations, programs to test theories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Psychology – theories of mind, memory, learning, experiments with human and animal intelligence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Philosophy – mind/body problem, study of logic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Linguistics – study of language (syntax, semantics)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Neurology/Biology – study of the brain (both human and animal), study of memory, learning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Engineering – many AI domains are in engineering disciplines, also AI is often thought of as much as engineering as it is a science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Mathematics – many algorithms are mathematical in nature (neural networks, statistical approaches)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Problem Areas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638800"/>
          </a:xfrm>
        </p:spPr>
        <p:txBody>
          <a:bodyPr/>
          <a:lstStyle/>
          <a:p>
            <a:r>
              <a:rPr lang="en-US" altLang="en-US" sz="2800" smtClean="0"/>
              <a:t>Diagnosis</a:t>
            </a:r>
          </a:p>
          <a:p>
            <a:r>
              <a:rPr lang="en-US" altLang="en-US" sz="2800" smtClean="0"/>
              <a:t>Understanding/Recognition </a:t>
            </a:r>
          </a:p>
          <a:p>
            <a:pPr lvl="1"/>
            <a:r>
              <a:rPr lang="en-US" altLang="en-US" sz="2400" smtClean="0"/>
              <a:t>often tied in with perception</a:t>
            </a:r>
          </a:p>
          <a:p>
            <a:r>
              <a:rPr lang="en-US" altLang="en-US" sz="2800" smtClean="0"/>
              <a:t>Natural Language Processing</a:t>
            </a:r>
          </a:p>
          <a:p>
            <a:r>
              <a:rPr lang="en-US" altLang="en-US" sz="2800" smtClean="0"/>
              <a:t>Planning/design &amp; decision making</a:t>
            </a:r>
          </a:p>
          <a:p>
            <a:r>
              <a:rPr lang="en-US" altLang="en-US" sz="2800" smtClean="0"/>
              <a:t>Game playing</a:t>
            </a:r>
          </a:p>
          <a:p>
            <a:r>
              <a:rPr lang="en-US" altLang="en-US" sz="2800" smtClean="0"/>
              <a:t>Automated theorem proving</a:t>
            </a:r>
          </a:p>
          <a:p>
            <a:r>
              <a:rPr lang="en-US" altLang="en-US" sz="2800" smtClean="0"/>
              <a:t>Learning (symbolic, subsymbolic, evolutionary)</a:t>
            </a:r>
          </a:p>
          <a:p>
            <a:r>
              <a:rPr lang="en-US" altLang="en-US" sz="2800" smtClean="0"/>
              <a:t>Agents and communication</a:t>
            </a:r>
          </a:p>
          <a:p>
            <a:r>
              <a:rPr lang="en-US" altLang="en-US" sz="2800" smtClean="0"/>
              <a:t>Ontologies and web applications</a:t>
            </a:r>
          </a:p>
          <a:p>
            <a:r>
              <a:rPr lang="en-US" altLang="en-US" sz="2800" smtClean="0"/>
              <a:t>Robotics (which combines several of the above)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dirty="0" smtClean="0"/>
              <a:t>What is Intelligence? 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4800600"/>
          </a:xfrm>
        </p:spPr>
        <p:txBody>
          <a:bodyPr/>
          <a:lstStyle/>
          <a:p>
            <a:r>
              <a:rPr lang="en-US" altLang="en-US" sz="2800" dirty="0" smtClean="0"/>
              <a:t>Can we find a single, non-circular definition?</a:t>
            </a:r>
          </a:p>
          <a:p>
            <a:pPr lvl="1"/>
            <a:r>
              <a:rPr lang="en-US" altLang="en-US" sz="2400" i="1" dirty="0" smtClean="0"/>
              <a:t> </a:t>
            </a:r>
            <a:r>
              <a:rPr lang="en-US" altLang="en-US" sz="2400" dirty="0" smtClean="0"/>
              <a:t>Unfortunately we only have one instance of intelligence to study:  man</a:t>
            </a:r>
          </a:p>
          <a:p>
            <a:r>
              <a:rPr lang="en-US" altLang="en-US" sz="2800" dirty="0" smtClean="0"/>
              <a:t>How about enumerating a list of features that we think are involved in intelligence? :</a:t>
            </a:r>
          </a:p>
          <a:p>
            <a:pPr lvl="1"/>
            <a:r>
              <a:rPr lang="en-US" altLang="en-US" sz="2400" dirty="0" smtClean="0"/>
              <a:t>reasoning, inferencing, problem solving</a:t>
            </a:r>
          </a:p>
          <a:p>
            <a:pPr lvl="2"/>
            <a:r>
              <a:rPr lang="en-US" altLang="en-US" sz="2000" dirty="0" smtClean="0"/>
              <a:t>what forms of reasoning?  deduction, induction, abduction</a:t>
            </a:r>
          </a:p>
          <a:p>
            <a:pPr lvl="1"/>
            <a:r>
              <a:rPr lang="en-US" altLang="en-US" sz="2400" dirty="0" smtClean="0"/>
              <a:t>learning, generalization, recall, analogy</a:t>
            </a:r>
          </a:p>
          <a:p>
            <a:pPr lvl="1"/>
            <a:r>
              <a:rPr lang="en-US" altLang="en-US" sz="2400" dirty="0" smtClean="0"/>
              <a:t>common sense, intuition, emotion, self-awareness</a:t>
            </a:r>
          </a:p>
          <a:p>
            <a:r>
              <a:rPr lang="en-US" altLang="en-US" sz="2800" dirty="0" smtClean="0"/>
              <a:t>Which of these are necessary for intelligence?  Which are sufficient?</a:t>
            </a:r>
          </a:p>
          <a:p>
            <a:pPr lvl="1"/>
            <a:r>
              <a:rPr lang="en-US" altLang="en-US" sz="2400" dirty="0" smtClean="0"/>
              <a:t>can we have intelligence without learning?</a:t>
            </a:r>
          </a:p>
          <a:p>
            <a:pPr lvl="1"/>
            <a:r>
              <a:rPr lang="en-US" altLang="en-US" sz="2400" dirty="0" smtClean="0"/>
              <a:t>can we have intelligence without self-awareness and emotion?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6649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altLang="en-US" smtClean="0"/>
              <a:t>AI Defined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7543800" cy="6019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Textbook definition:  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AI may be defined as the branch of computer science that is concerned with the automation of intelligent behavior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Other definitions: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The exciting new effort to make computers think … machines with minds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The automation of activities that we associate with human thinking (e.g., decision-making, learning…)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The art of creating machines that perform functions that require intelligence when performed by people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The study of mental faculties through the use of computational models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A field of study that seeks to explain and emulate intelligent behavior in terms of computational processes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The study of how to make programs/computers do things that people do better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391400" y="1066800"/>
            <a:ext cx="17526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Thinking machines or machine intelligence</a:t>
            </a:r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r>
              <a:rPr lang="en-US" altLang="en-US" dirty="0"/>
              <a:t>Studying cognitive faculties</a:t>
            </a:r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r>
              <a:rPr lang="en-US" altLang="en-US" dirty="0"/>
              <a:t>Problem Solving and CS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1143000"/>
          </a:xfrm>
        </p:spPr>
        <p:txBody>
          <a:bodyPr/>
          <a:lstStyle/>
          <a:p>
            <a:r>
              <a:rPr lang="en-US" dirty="0" smtClean="0"/>
              <a:t>Intelligence vs Intelligent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r>
              <a:rPr lang="en-US" dirty="0" smtClean="0"/>
              <a:t>Some of the previous definitions draw a distinction between </a:t>
            </a:r>
          </a:p>
          <a:p>
            <a:pPr lvl="1"/>
            <a:r>
              <a:rPr lang="en-US" dirty="0" smtClean="0"/>
              <a:t>intelligence (machines that think) </a:t>
            </a:r>
          </a:p>
          <a:p>
            <a:pPr lvl="1"/>
            <a:r>
              <a:rPr lang="en-US" dirty="0" smtClean="0"/>
              <a:t>and intelligent behavior (machines that are programmed to exhibit a behavior that looks like intelligence</a:t>
            </a:r>
          </a:p>
          <a:p>
            <a:r>
              <a:rPr lang="en-US" dirty="0" smtClean="0"/>
              <a:t>Is there a difference?</a:t>
            </a:r>
          </a:p>
          <a:p>
            <a:pPr lvl="1"/>
            <a:r>
              <a:rPr lang="en-US" dirty="0" smtClean="0"/>
              <a:t>if so, is the difference significant?</a:t>
            </a:r>
          </a:p>
          <a:p>
            <a:pPr lvl="1"/>
            <a:r>
              <a:rPr lang="en-US" dirty="0" smtClean="0"/>
              <a:t>is intelligent behavior “good enough”?</a:t>
            </a:r>
          </a:p>
          <a:p>
            <a:pPr lvl="2"/>
            <a:r>
              <a:rPr lang="en-US" dirty="0" smtClean="0"/>
              <a:t>true machine intelligence:  strong AI</a:t>
            </a:r>
          </a:p>
          <a:p>
            <a:pPr lvl="2"/>
            <a:r>
              <a:rPr lang="en-US" dirty="0" smtClean="0"/>
              <a:t>machine’s exhibiting intelligent behavior:  weak 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3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altLang="en-US" sz="4000" smtClean="0"/>
              <a:t>Physical Symbol System Hypothesis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58674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A Physical Symbol System (PSS) consists of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symbols (patterns)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expressions (legal combinations of symbols)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processes (to manipulate symbols and expressions into new expressions)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The PSS Hypothesis states that a PSS has the </a:t>
            </a:r>
            <a:r>
              <a:rPr lang="en-US" altLang="en-US" sz="2800" i="1" dirty="0" smtClean="0"/>
              <a:t>necessary</a:t>
            </a:r>
            <a:r>
              <a:rPr lang="en-US" altLang="en-US" sz="2800" dirty="0" smtClean="0"/>
              <a:t> and </a:t>
            </a:r>
            <a:r>
              <a:rPr lang="en-US" altLang="en-US" sz="2800" i="1" dirty="0" smtClean="0"/>
              <a:t>sufficient</a:t>
            </a:r>
            <a:r>
              <a:rPr lang="en-US" altLang="en-US" sz="2800" dirty="0" smtClean="0"/>
              <a:t> means for intelligent action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the hypothesis was first defined by Newell and Simon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it has been proved that a PSS is Turing computable so that a computer is a PSS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If the PSS Hypothesis is true, then it should be possible to program a computer to produce intelligent actions </a:t>
            </a:r>
            <a:r>
              <a:rPr lang="en-US" altLang="en-US" sz="2800" dirty="0" smtClean="0"/>
              <a:t>(weak AI)</a:t>
            </a:r>
            <a:endParaRPr lang="en-US" altLang="en-US" sz="2800" dirty="0" smtClean="0"/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if </a:t>
            </a:r>
            <a:r>
              <a:rPr lang="en-US" altLang="en-US" sz="2400" dirty="0" smtClean="0"/>
              <a:t>the PSS Hypothesis is not true, what are the consequences for AI?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altLang="en-US" smtClean="0"/>
              <a:t>Turing Test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990600"/>
            <a:ext cx="4343400" cy="3048000"/>
          </a:xfrm>
          <a:noFill/>
        </p:spPr>
        <p:txBody>
          <a:bodyPr lIns="90488" tIns="44450" rIns="90488" bIns="44450"/>
          <a:lstStyle/>
          <a:p>
            <a:r>
              <a:rPr lang="en-US" altLang="en-US" smtClean="0"/>
              <a:t>Mathematician Alan Turing devised a test for defining artificial intelligence:</a:t>
            </a:r>
          </a:p>
          <a:p>
            <a:pPr lvl="1"/>
            <a:r>
              <a:rPr lang="en-US" altLang="en-US" smtClean="0"/>
              <a:t>an interrogator poses questions to two entities, a human and a computer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90600"/>
            <a:ext cx="4343400" cy="5638800"/>
          </a:xfrm>
        </p:spPr>
        <p:txBody>
          <a:bodyPr/>
          <a:lstStyle/>
          <a:p>
            <a:r>
              <a:rPr lang="en-US" altLang="en-US" smtClean="0"/>
              <a:t>If the interrogator cannot tell which is the human and which is the computer, then the computer passes the Turing Test and should be considered intelligent</a:t>
            </a:r>
          </a:p>
          <a:p>
            <a:pPr lvl="1"/>
            <a:r>
              <a:rPr lang="en-US" altLang="en-US" smtClean="0"/>
              <a:t>Turing first called this the Imitation game but has since been renamed the Turing Test – a test for machine intelligence</a:t>
            </a:r>
          </a:p>
        </p:txBody>
      </p:sp>
      <p:pic>
        <p:nvPicPr>
          <p:cNvPr id="614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038600"/>
            <a:ext cx="4581525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534400" cy="6019800"/>
          </a:xfrm>
          <a:noFill/>
        </p:spPr>
        <p:txBody>
          <a:bodyPr lIns="90488" tIns="44450" rIns="90488" bIns="44450"/>
          <a:lstStyle/>
          <a:p>
            <a:r>
              <a:rPr lang="en-US" altLang="en-US" sz="2800" dirty="0" smtClean="0"/>
              <a:t>How useful is this test</a:t>
            </a:r>
            <a:r>
              <a:rPr lang="en-US" altLang="en-US" sz="2800" dirty="0" smtClean="0"/>
              <a:t>?</a:t>
            </a:r>
          </a:p>
          <a:p>
            <a:pPr lvl="1"/>
            <a:r>
              <a:rPr lang="en-US" altLang="en-US" sz="2400" dirty="0" smtClean="0"/>
              <a:t>consider the Eliza program (see the next slide)</a:t>
            </a:r>
          </a:p>
          <a:p>
            <a:pPr lvl="2"/>
            <a:r>
              <a:rPr lang="en-US" altLang="en-US" sz="2000" dirty="0" smtClean="0"/>
              <a:t>does it pass the Turing Test?  if so, is it intelligent?</a:t>
            </a:r>
          </a:p>
          <a:p>
            <a:r>
              <a:rPr lang="en-US" altLang="en-US" sz="2800" dirty="0" smtClean="0"/>
              <a:t>Many programs now pass the Turing Test</a:t>
            </a:r>
            <a:endParaRPr lang="en-US" altLang="en-US" sz="2800" dirty="0" smtClean="0"/>
          </a:p>
          <a:p>
            <a:pPr lvl="1"/>
            <a:r>
              <a:rPr lang="en-US" altLang="en-US" sz="2400" dirty="0" smtClean="0"/>
              <a:t>Nils </a:t>
            </a:r>
            <a:r>
              <a:rPr lang="en-US" altLang="en-US" sz="2400" dirty="0" smtClean="0"/>
              <a:t>Nilsson points out the problem with the PSS Hypothesis and the TT (also reflected by Eliza and other programs):</a:t>
            </a:r>
          </a:p>
          <a:p>
            <a:pPr lvl="2"/>
            <a:r>
              <a:rPr lang="en-US" altLang="en-US" sz="2000" dirty="0" smtClean="0"/>
              <a:t>there is no symbol grounding – that is, the symbols of a PSS are merely symbols to be manipulated based on </a:t>
            </a:r>
            <a:r>
              <a:rPr lang="en-US" altLang="en-US" sz="2000" dirty="0" smtClean="0"/>
              <a:t>rules </a:t>
            </a:r>
          </a:p>
          <a:p>
            <a:pPr lvl="2"/>
            <a:r>
              <a:rPr lang="en-US" altLang="en-US" sz="2000" dirty="0" smtClean="0"/>
              <a:t>the PSS </a:t>
            </a:r>
            <a:r>
              <a:rPr lang="en-US" altLang="en-US" sz="2000" dirty="0" smtClean="0"/>
              <a:t>has no </a:t>
            </a:r>
            <a:r>
              <a:rPr lang="en-US" altLang="en-US" sz="2000" i="1" dirty="0" smtClean="0"/>
              <a:t>understanding </a:t>
            </a:r>
            <a:r>
              <a:rPr lang="en-US" altLang="en-US" sz="2000" dirty="0" smtClean="0"/>
              <a:t>of what those symbols represent and therefore no understanding of what conclusions might be </a:t>
            </a:r>
            <a:r>
              <a:rPr lang="en-US" altLang="en-US" sz="2000" dirty="0" smtClean="0"/>
              <a:t>drawn</a:t>
            </a:r>
          </a:p>
          <a:p>
            <a:r>
              <a:rPr lang="en-US" altLang="en-US" dirty="0" smtClean="0"/>
              <a:t>AI programs in general are shallow</a:t>
            </a:r>
          </a:p>
          <a:p>
            <a:pPr lvl="1"/>
            <a:r>
              <a:rPr lang="en-US" altLang="en-US" dirty="0" smtClean="0"/>
              <a:t>they recognize information syntactically (by patterns of symbols), not semantically (by the meanings of those patterns)</a:t>
            </a:r>
          </a:p>
          <a:p>
            <a:pPr lvl="2"/>
            <a:endParaRPr lang="en-US" altLang="en-US" sz="2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More on the TT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Eliza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304800"/>
            <a:ext cx="3810000" cy="6553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smtClean="0"/>
              <a:t>Person:  Men are all alike.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Eliza:  In what way?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Person:  They’re always bugging us about 	something or other.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Eliza:  Can you think of a specific example?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Person:  Well, my boyfriend made me come here.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Eliza:  You’re boyfriend made you come here?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Person:  He says I’m depressed much of the time.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Eliza:  I am sorry to hear you are depressed.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Person:  It is true, I am unhappy.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Eliza:  Do you think coming here will help you not to be unhappy?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Person:  I need some help, that much seems certain.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Eliza:  What would it mean to you if you got some help?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Person:  Perhaps I could learn to get along with my mother.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Eliza:  Tell me more about your family.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990600"/>
            <a:ext cx="4648200" cy="5486400"/>
          </a:xfrm>
        </p:spPr>
        <p:txBody>
          <a:bodyPr/>
          <a:lstStyle/>
          <a:p>
            <a:r>
              <a:rPr lang="en-US" altLang="en-US" sz="2400" dirty="0" smtClean="0"/>
              <a:t>Eliza consists of a series of rules (if-then statements)</a:t>
            </a:r>
          </a:p>
          <a:p>
            <a:pPr lvl="1"/>
            <a:r>
              <a:rPr lang="en-US" altLang="en-US" sz="2000" dirty="0" smtClean="0"/>
              <a:t>sample syntactic manipulations:</a:t>
            </a:r>
          </a:p>
          <a:p>
            <a:pPr lvl="2"/>
            <a:r>
              <a:rPr lang="en-US" altLang="en-US" sz="1800" dirty="0" smtClean="0"/>
              <a:t>&lt;X&gt; me &lt;Y&gt; </a:t>
            </a:r>
            <a:r>
              <a:rPr lang="en-US" altLang="en-US" sz="1800" dirty="0" smtClean="0">
                <a:sym typeface="Wingdings" pitchFamily="2" charset="2"/>
              </a:rPr>
              <a:t> &lt;X&gt; you &lt;Y&gt;?</a:t>
            </a:r>
          </a:p>
          <a:p>
            <a:pPr lvl="2"/>
            <a:r>
              <a:rPr lang="en-US" altLang="en-US" sz="1800" dirty="0" smtClean="0">
                <a:sym typeface="Wingdings" pitchFamily="2" charset="2"/>
              </a:rPr>
              <a:t>I like &lt;Y&gt;  Why do you like &lt;Y&gt;?</a:t>
            </a:r>
          </a:p>
          <a:p>
            <a:pPr lvl="2"/>
            <a:r>
              <a:rPr lang="en-US" altLang="en-US" sz="1800" dirty="0" smtClean="0"/>
              <a:t>&lt;X&gt; are like &lt;Y&gt; </a:t>
            </a:r>
            <a:r>
              <a:rPr lang="en-US" altLang="en-US" sz="1800" dirty="0" smtClean="0">
                <a:sym typeface="Wingdings" pitchFamily="2" charset="2"/>
              </a:rPr>
              <a:t> In what way?</a:t>
            </a:r>
          </a:p>
          <a:p>
            <a:pPr lvl="2"/>
            <a:r>
              <a:rPr lang="en-US" altLang="en-US" sz="1800" dirty="0" smtClean="0"/>
              <a:t>&lt;X&gt; {mother | father | brother | sister} </a:t>
            </a:r>
            <a:r>
              <a:rPr lang="en-US" altLang="en-US" sz="1800" dirty="0" smtClean="0">
                <a:sym typeface="Wingdings" pitchFamily="2" charset="2"/>
              </a:rPr>
              <a:t> Tell me more about your family</a:t>
            </a:r>
          </a:p>
          <a:p>
            <a:pPr lvl="2"/>
            <a:r>
              <a:rPr lang="en-US" altLang="en-US" sz="1800" dirty="0" smtClean="0"/>
              <a:t>&lt;X&gt; </a:t>
            </a:r>
            <a:r>
              <a:rPr lang="en-US" altLang="en-US" sz="1800" dirty="0" smtClean="0">
                <a:sym typeface="Wingdings" pitchFamily="2" charset="2"/>
              </a:rPr>
              <a:t> Can you think of a specific example?</a:t>
            </a:r>
          </a:p>
          <a:p>
            <a:r>
              <a:rPr lang="en-US" altLang="en-US" sz="2400" dirty="0" smtClean="0"/>
              <a:t>Eliza had no understanding of the text input or its own responses</a:t>
            </a:r>
          </a:p>
          <a:p>
            <a:pPr lvl="1"/>
            <a:r>
              <a:rPr lang="en-US" altLang="en-US" sz="2000" dirty="0" smtClean="0"/>
              <a:t>try a non-</a:t>
            </a:r>
            <a:r>
              <a:rPr lang="en-US" altLang="en-US" sz="2000" dirty="0" err="1" smtClean="0"/>
              <a:t>sensical</a:t>
            </a:r>
            <a:r>
              <a:rPr lang="en-US" altLang="en-US" sz="2000" dirty="0" smtClean="0"/>
              <a:t> sentence, you will get a non-</a:t>
            </a:r>
            <a:r>
              <a:rPr lang="en-US" altLang="en-US" sz="2000" dirty="0" err="1" smtClean="0"/>
              <a:t>sensical</a:t>
            </a:r>
            <a:r>
              <a:rPr lang="en-US" altLang="en-US" sz="2000" dirty="0" smtClean="0"/>
              <a:t> response!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  <a:noFill/>
        </p:spPr>
        <p:txBody>
          <a:bodyPr lIns="90488" tIns="44450" rIns="90488" bIns="44450"/>
          <a:lstStyle/>
          <a:p>
            <a:r>
              <a:rPr lang="en-US" altLang="en-US" smtClean="0"/>
              <a:t>The Chinese Room Problem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24384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You are in a room with a book that contains pages of Chinese symbols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your job is to retrieve a question, written in Chinese on a piece of paper passed into the room, look up the associated response in the book, write down that response on a piece of paper and pass that paper out of the room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1524000" y="3657600"/>
            <a:ext cx="5854700" cy="3035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301750" y="3810000"/>
            <a:ext cx="6769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301750" y="4114800"/>
            <a:ext cx="684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3816350" y="4349750"/>
            <a:ext cx="292100" cy="292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3962400" y="46545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3575050" y="4800600"/>
            <a:ext cx="774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3727450" y="5111750"/>
            <a:ext cx="2413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3968750" y="5111750"/>
            <a:ext cx="2159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959350" y="4502150"/>
            <a:ext cx="215900" cy="444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5187950" y="4502150"/>
            <a:ext cx="215900" cy="444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2444750" y="4425950"/>
            <a:ext cx="8255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2444750" y="4648200"/>
            <a:ext cx="825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2444750" y="4800600"/>
            <a:ext cx="825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1377950" y="3962400"/>
            <a:ext cx="113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>
            <a:off x="2520950" y="3892550"/>
            <a:ext cx="368300" cy="139700"/>
          </a:xfrm>
          <a:prstGeom prst="rightArrow">
            <a:avLst>
              <a:gd name="adj1" fmla="val 50000"/>
              <a:gd name="adj2" fmla="val 13183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3033713" y="3719513"/>
            <a:ext cx="28098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>
                <a:latin typeface="Arial" charset="0"/>
              </a:rPr>
              <a:t>Question (Chinese)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786313" y="5091113"/>
            <a:ext cx="36734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>
                <a:latin typeface="Arial" charset="0"/>
              </a:rPr>
              <a:t>Book of Chinese Symbols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2271713" y="4938713"/>
            <a:ext cx="12493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>
                <a:latin typeface="Arial" charset="0"/>
              </a:rPr>
              <a:t>Storage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3490913" y="5319713"/>
            <a:ext cx="7239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>
                <a:latin typeface="Arial" charset="0"/>
              </a:rPr>
              <a:t>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284</TotalTime>
  <Pages>10</Pages>
  <Words>1795</Words>
  <Application>Microsoft Office PowerPoint</Application>
  <PresentationFormat>On-screen Show (4:3)</PresentationFormat>
  <Paragraphs>189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Wingdings</vt:lpstr>
      <vt:lpstr>Blank Presentation</vt:lpstr>
      <vt:lpstr>What is Intelligence?</vt:lpstr>
      <vt:lpstr>What is Intelligence?  Cont.</vt:lpstr>
      <vt:lpstr>AI Defined</vt:lpstr>
      <vt:lpstr>Intelligence vs Intelligent Behavior</vt:lpstr>
      <vt:lpstr>Physical Symbol System Hypothesis</vt:lpstr>
      <vt:lpstr>Turing Test</vt:lpstr>
      <vt:lpstr>More on the TT</vt:lpstr>
      <vt:lpstr>Eliza </vt:lpstr>
      <vt:lpstr>The Chinese Room Problem</vt:lpstr>
      <vt:lpstr>Chinese Room Continued</vt:lpstr>
      <vt:lpstr>The Consequence</vt:lpstr>
      <vt:lpstr>What does AI do?</vt:lpstr>
      <vt:lpstr>Representations</vt:lpstr>
      <vt:lpstr>Table-Lookup vs. Reasoning</vt:lpstr>
      <vt:lpstr>Representational Techniques</vt:lpstr>
      <vt:lpstr>Areas of Study</vt:lpstr>
      <vt:lpstr>Problem Areas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Introduction</dc:title>
  <dc:subject>AI overhead notes for chapter 1</dc:subject>
  <dc:creator>Authorized Gateway Customer</dc:creator>
  <cp:lastModifiedBy>Administrator</cp:lastModifiedBy>
  <cp:revision>16</cp:revision>
  <cp:lastPrinted>1601-01-01T00:00:00Z</cp:lastPrinted>
  <dcterms:created xsi:type="dcterms:W3CDTF">1996-12-10T11:52:26Z</dcterms:created>
  <dcterms:modified xsi:type="dcterms:W3CDTF">2015-08-03T11:45:02Z</dcterms:modified>
</cp:coreProperties>
</file>