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9" r:id="rId3"/>
    <p:sldId id="263" r:id="rId4"/>
    <p:sldId id="265" r:id="rId5"/>
    <p:sldId id="325" r:id="rId6"/>
    <p:sldId id="316" r:id="rId7"/>
    <p:sldId id="302" r:id="rId8"/>
    <p:sldId id="277" r:id="rId9"/>
    <p:sldId id="279" r:id="rId10"/>
    <p:sldId id="307" r:id="rId11"/>
    <p:sldId id="308" r:id="rId12"/>
    <p:sldId id="309" r:id="rId13"/>
    <p:sldId id="306" r:id="rId14"/>
    <p:sldId id="273" r:id="rId15"/>
    <p:sldId id="326" r:id="rId16"/>
    <p:sldId id="274" r:id="rId17"/>
    <p:sldId id="305" r:id="rId18"/>
    <p:sldId id="318" r:id="rId19"/>
    <p:sldId id="269" r:id="rId20"/>
    <p:sldId id="281" r:id="rId21"/>
    <p:sldId id="327" r:id="rId22"/>
    <p:sldId id="284" r:id="rId23"/>
    <p:sldId id="285" r:id="rId24"/>
    <p:sldId id="286" r:id="rId25"/>
    <p:sldId id="287" r:id="rId26"/>
    <p:sldId id="288" r:id="rId27"/>
    <p:sldId id="289" r:id="rId28"/>
    <p:sldId id="280" r:id="rId29"/>
    <p:sldId id="291" r:id="rId30"/>
    <p:sldId id="293" r:id="rId31"/>
    <p:sldId id="296" r:id="rId32"/>
    <p:sldId id="297" r:id="rId33"/>
    <p:sldId id="313" r:id="rId34"/>
    <p:sldId id="299" r:id="rId35"/>
    <p:sldId id="314" r:id="rId36"/>
    <p:sldId id="322" r:id="rId37"/>
    <p:sldId id="315" r:id="rId38"/>
    <p:sldId id="324" r:id="rId39"/>
  </p:sldIdLst>
  <p:sldSz cx="9144000" cy="6858000" type="screen4x3"/>
  <p:notesSz cx="6858000" cy="9144000"/>
  <p:defaultTextStyle>
    <a:defPPr>
      <a:defRPr lang="en-US"/>
    </a:defPPr>
    <a:lvl1pPr algn="l" rtl="0" fontAlgn="base">
      <a:lnSpc>
        <a:spcPct val="90000"/>
      </a:lnSpc>
      <a:spcBef>
        <a:spcPct val="20000"/>
      </a:spcBef>
      <a:spcAft>
        <a:spcPct val="0"/>
      </a:spcAft>
      <a:buChar char="•"/>
      <a:defRPr sz="2400" kern="1200">
        <a:solidFill>
          <a:schemeClr val="tx1"/>
        </a:solidFill>
        <a:latin typeface="Times New Roman" panose="02020603050405020304" pitchFamily="18" charset="0"/>
        <a:ea typeface="+mn-ea"/>
        <a:cs typeface="+mn-cs"/>
      </a:defRPr>
    </a:lvl1pPr>
    <a:lvl2pPr marL="457200" algn="l" rtl="0" fontAlgn="base">
      <a:lnSpc>
        <a:spcPct val="90000"/>
      </a:lnSpc>
      <a:spcBef>
        <a:spcPct val="20000"/>
      </a:spcBef>
      <a:spcAft>
        <a:spcPct val="0"/>
      </a:spcAft>
      <a:buChar char="•"/>
      <a:defRPr sz="2400" kern="1200">
        <a:solidFill>
          <a:schemeClr val="tx1"/>
        </a:solidFill>
        <a:latin typeface="Times New Roman" panose="02020603050405020304" pitchFamily="18" charset="0"/>
        <a:ea typeface="+mn-ea"/>
        <a:cs typeface="+mn-cs"/>
      </a:defRPr>
    </a:lvl2pPr>
    <a:lvl3pPr marL="914400" algn="l" rtl="0" fontAlgn="base">
      <a:lnSpc>
        <a:spcPct val="90000"/>
      </a:lnSpc>
      <a:spcBef>
        <a:spcPct val="20000"/>
      </a:spcBef>
      <a:spcAft>
        <a:spcPct val="0"/>
      </a:spcAft>
      <a:buChar char="•"/>
      <a:defRPr sz="2400" kern="1200">
        <a:solidFill>
          <a:schemeClr val="tx1"/>
        </a:solidFill>
        <a:latin typeface="Times New Roman" panose="02020603050405020304" pitchFamily="18" charset="0"/>
        <a:ea typeface="+mn-ea"/>
        <a:cs typeface="+mn-cs"/>
      </a:defRPr>
    </a:lvl3pPr>
    <a:lvl4pPr marL="1371600" algn="l" rtl="0" fontAlgn="base">
      <a:lnSpc>
        <a:spcPct val="90000"/>
      </a:lnSpc>
      <a:spcBef>
        <a:spcPct val="20000"/>
      </a:spcBef>
      <a:spcAft>
        <a:spcPct val="0"/>
      </a:spcAft>
      <a:buChar char="•"/>
      <a:defRPr sz="2400" kern="1200">
        <a:solidFill>
          <a:schemeClr val="tx1"/>
        </a:solidFill>
        <a:latin typeface="Times New Roman" panose="02020603050405020304" pitchFamily="18" charset="0"/>
        <a:ea typeface="+mn-ea"/>
        <a:cs typeface="+mn-cs"/>
      </a:defRPr>
    </a:lvl4pPr>
    <a:lvl5pPr marL="1828800" algn="l" rtl="0" fontAlgn="base">
      <a:lnSpc>
        <a:spcPct val="90000"/>
      </a:lnSpc>
      <a:spcBef>
        <a:spcPct val="20000"/>
      </a:spcBef>
      <a:spcAft>
        <a:spcPct val="0"/>
      </a:spcAft>
      <a:buChar char="•"/>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2626"/>
    <a:srgbClr val="AD0D0D"/>
    <a:srgbClr val="F9A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679" autoAdjust="0"/>
    <p:restoredTop sz="92169" autoAdjust="0"/>
  </p:normalViewPr>
  <p:slideViewPr>
    <p:cSldViewPr>
      <p:cViewPr varScale="1">
        <p:scale>
          <a:sx n="65" d="100"/>
          <a:sy n="65" d="100"/>
        </p:scale>
        <p:origin x="624" y="72"/>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3558"/>
    </p:cViewPr>
  </p:sorterViewPr>
  <p:notesViewPr>
    <p:cSldViewPr>
      <p:cViewPr varScale="1">
        <p:scale>
          <a:sx n="65" d="100"/>
          <a:sy n="65" d="100"/>
        </p:scale>
        <p:origin x="2790" y="6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vl1pPr>
          </a:lstStyle>
          <a:p>
            <a:endParaRPr lang="en-US" altLang="en-US"/>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vl1pPr>
          </a:lstStyle>
          <a:p>
            <a:endParaRPr lang="en-US"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vl1pPr>
          </a:lstStyle>
          <a:p>
            <a:endParaRPr lang="en-US" alt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vl1pPr>
          </a:lstStyle>
          <a:p>
            <a:fld id="{C91A59B0-5256-4AD6-868D-E2C0941EFE77}" type="slidenum">
              <a:rPr lang="en-US" altLang="en-US"/>
              <a:pPr/>
              <a:t>‹#›</a:t>
            </a:fld>
            <a:endParaRPr lang="en-US" altLang="en-US"/>
          </a:p>
        </p:txBody>
      </p:sp>
    </p:spTree>
    <p:extLst>
      <p:ext uri="{BB962C8B-B14F-4D97-AF65-F5344CB8AC3E}">
        <p14:creationId xmlns:p14="http://schemas.microsoft.com/office/powerpoint/2010/main" val="2636971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6BB31E-5E8F-4255-9811-C97DB8ABF8A9}" type="slidenum">
              <a:rPr lang="en-US" altLang="en-US"/>
              <a:pPr/>
              <a:t>1</a:t>
            </a:fld>
            <a:endParaRPr lang="en-US" altLang="en-US"/>
          </a:p>
        </p:txBody>
      </p:sp>
      <p:sp>
        <p:nvSpPr>
          <p:cNvPr id="4098"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9"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smtClean="0"/>
              <a:t>In this chapter, we touch on some of the significant developments in the progression of high level programming languages, concentrating on when new/novel features were pioneered.  We also look at some of the oddities of early language implementation.</a:t>
            </a:r>
          </a:p>
          <a:p>
            <a:endParaRPr lang="en-US" altLang="en-US" dirty="0"/>
          </a:p>
          <a:p>
            <a:r>
              <a:rPr lang="en-US" altLang="en-US" dirty="0" smtClean="0"/>
              <a:t>Although there is probably not a lot of value in learning the history of programming languages, we can learn something valuable from early mistakes and see why a lot of language features and implementations are as they are today.  This chapter is probably more interesting than it is valuable but hopefully you will enjoy it.</a:t>
            </a:r>
            <a:endParaRPr lang="en-US" altLang="en-US" dirty="0"/>
          </a:p>
        </p:txBody>
      </p:sp>
    </p:spTree>
    <p:extLst>
      <p:ext uri="{BB962C8B-B14F-4D97-AF65-F5344CB8AC3E}">
        <p14:creationId xmlns:p14="http://schemas.microsoft.com/office/powerpoint/2010/main" val="3436302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646042-70D9-40FF-9DD4-53F741BA2B82}" type="slidenum">
              <a:rPr lang="en-US" altLang="en-US"/>
              <a:pPr/>
              <a:t>10</a:t>
            </a:fld>
            <a:endParaRPr lang="en-US" altLang="en-US"/>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r>
              <a:rPr lang="en-US" altLang="en-US"/>
              <a:t>Notice that these variables (e.g., BAL-FWD-CARD) combine formatting (filler, size of fields, types of data – 9 means numeric, X means character, V means decimal point) and struct-like grouping.   A simple READ statement will input a row from input file and move each item found into its corresponding member in the record (for instance, the first 5 digits are moved into BAL-ITEM-NO, the next 20 are moved into BAL-ITEM-DESC, etc)</a:t>
            </a:r>
          </a:p>
          <a:p>
            <a:endParaRPr lang="en-US" altLang="en-US"/>
          </a:p>
          <a:p>
            <a:endParaRPr lang="en-US" altLang="en-US"/>
          </a:p>
          <a:p>
            <a:endParaRPr lang="en-US" altLang="en-US"/>
          </a:p>
          <a:p>
            <a:r>
              <a:rPr lang="en-US" altLang="en-US"/>
              <a:t> </a:t>
            </a:r>
          </a:p>
        </p:txBody>
      </p:sp>
    </p:spTree>
    <p:extLst>
      <p:ext uri="{BB962C8B-B14F-4D97-AF65-F5344CB8AC3E}">
        <p14:creationId xmlns:p14="http://schemas.microsoft.com/office/powerpoint/2010/main" val="179706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A1F65F-7B91-4719-B28F-79D3B162A124}" type="slidenum">
              <a:rPr lang="en-US" altLang="en-US"/>
              <a:pPr/>
              <a:t>11</a:t>
            </a:fld>
            <a:endParaRPr lang="en-US" alt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r>
              <a:rPr lang="en-US" altLang="en-US"/>
              <a:t>Z, as used in RL-UNIT-PRICE means zero, that is, will force a 0 to appear even if the number is 000.31 (rather than just ..31 or 0.31)</a:t>
            </a:r>
          </a:p>
          <a:p>
            <a:endParaRPr lang="en-US" altLang="en-US"/>
          </a:p>
          <a:p>
            <a:r>
              <a:rPr lang="en-US" altLang="en-US"/>
              <a:t>CARD-EOF-SWITCH is in effect a boolean and will store Y or N.</a:t>
            </a:r>
          </a:p>
          <a:p>
            <a:endParaRPr lang="en-US" altLang="en-US"/>
          </a:p>
        </p:txBody>
      </p:sp>
    </p:spTree>
    <p:extLst>
      <p:ext uri="{BB962C8B-B14F-4D97-AF65-F5344CB8AC3E}">
        <p14:creationId xmlns:p14="http://schemas.microsoft.com/office/powerpoint/2010/main" val="411377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1CE70C-BE9B-4248-9608-1733F341569D}" type="slidenum">
              <a:rPr lang="en-US" altLang="en-US"/>
              <a:pPr/>
              <a:t>12</a:t>
            </a:fld>
            <a:endParaRPr lang="en-US" altLang="en-US"/>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p:txBody>
          <a:bodyPr/>
          <a:lstStyle/>
          <a:p>
            <a:r>
              <a:rPr lang="en-US" altLang="en-US"/>
              <a:t>A statement like PERFORM 100-… is a function call.  After that “function” (paragraph) executes, control returns to the next instruction in 000.  The numbers preceding the paragraph names are not necessary but useful for seeing the program’s layout.  </a:t>
            </a:r>
          </a:p>
          <a:p>
            <a:endParaRPr lang="en-US" altLang="en-US"/>
          </a:p>
          <a:p>
            <a:r>
              <a:rPr lang="en-US" altLang="en-US"/>
              <a:t>Notice that most of whats going on in this COBOL program is data movement from input to output files with some minimal calculations in between.  COBOL primarily was used for File I/O and sorting.  Programs requiring a lot of computation were often done in FORTRAN.</a:t>
            </a:r>
          </a:p>
        </p:txBody>
      </p:sp>
    </p:spTree>
    <p:extLst>
      <p:ext uri="{BB962C8B-B14F-4D97-AF65-F5344CB8AC3E}">
        <p14:creationId xmlns:p14="http://schemas.microsoft.com/office/powerpoint/2010/main" val="2951127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43AC49-C027-4D44-9E2D-449CFE6BDB79}" type="slidenum">
              <a:rPr lang="en-US" altLang="en-US"/>
              <a:pPr/>
              <a:t>13</a:t>
            </a:fld>
            <a:endParaRPr lang="en-US" alt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altLang="en-US" dirty="0"/>
              <a:t>FORTRAN really relied on GO TO statements.  COBOL less so, but the parameter-less function calls are very weak.  So both languages promoted the creation of spaghetti code (trying to trace through the code made your program look like a pile of spaghetti).  This was a lesson that really wasn’t learned of programmers until the 1970s when languages were developed that either did not have a GO TO statement, or that discouraged its use by having a variety of better control statements.  </a:t>
            </a:r>
          </a:p>
          <a:p>
            <a:endParaRPr lang="en-US" altLang="en-US" dirty="0"/>
          </a:p>
          <a:p>
            <a:r>
              <a:rPr lang="en-US" altLang="en-US" dirty="0"/>
              <a:t>COBOL much more than FORTRAN led to legacy software (much of which is still in use).  Up until the early 90s, most businesses continued to use COBOL.  Visual BASIC has changed that somewhat.  Most scientific software was developed in C and later languages started in the 1970s or 1980s so there is far less FORTRAN legacy code out there.</a:t>
            </a:r>
          </a:p>
        </p:txBody>
      </p:sp>
    </p:spTree>
    <p:extLst>
      <p:ext uri="{BB962C8B-B14F-4D97-AF65-F5344CB8AC3E}">
        <p14:creationId xmlns:p14="http://schemas.microsoft.com/office/powerpoint/2010/main" val="3934692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010B41-7681-44A1-8202-5B2801F7947B}" type="slidenum">
              <a:rPr lang="en-US" altLang="en-US"/>
              <a:pPr/>
              <a:t>14</a:t>
            </a:fld>
            <a:endParaRPr lang="en-US" altLang="en-US"/>
          </a:p>
        </p:txBody>
      </p:sp>
      <p:sp>
        <p:nvSpPr>
          <p:cNvPr id="35842"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3"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smtClean="0"/>
              <a:t>By the late 1950s, most programmers in the US were involved in FORTRAN or COBOL development or used one of them.  This was partially because of the predominance of IBM mainframes.  In Europe, there were less IBM mainframes and so less FORTRAN and COBOL usage.  Programming language developers in Europe wanted to build their own language.  </a:t>
            </a:r>
          </a:p>
          <a:p>
            <a:endParaRPr lang="en-US" altLang="en-US" dirty="0"/>
          </a:p>
        </p:txBody>
      </p:sp>
    </p:spTree>
    <p:extLst>
      <p:ext uri="{BB962C8B-B14F-4D97-AF65-F5344CB8AC3E}">
        <p14:creationId xmlns:p14="http://schemas.microsoft.com/office/powerpoint/2010/main" val="15545123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Among the innovations that came from ALGOL was a syntax-free way of describing a language:  BNF (Backus </a:t>
            </a:r>
            <a:r>
              <a:rPr lang="en-US" altLang="en-US" dirty="0" err="1" smtClean="0"/>
              <a:t>Naur</a:t>
            </a:r>
            <a:r>
              <a:rPr lang="en-US" altLang="en-US" dirty="0" smtClean="0"/>
              <a:t> Form) which we still use today when describing syntax, for instance:</a:t>
            </a:r>
          </a:p>
          <a:p>
            <a:r>
              <a:rPr lang="en-US" altLang="en-US" dirty="0" smtClean="0"/>
              <a:t>      &lt;</a:t>
            </a:r>
            <a:r>
              <a:rPr lang="en-US" altLang="en-US" dirty="0" err="1" smtClean="0"/>
              <a:t>if_statement</a:t>
            </a:r>
            <a:r>
              <a:rPr lang="en-US" altLang="en-US" dirty="0" smtClean="0"/>
              <a:t>&gt; </a:t>
            </a:r>
            <a:r>
              <a:rPr lang="en-US" altLang="en-US" dirty="0" smtClean="0">
                <a:sym typeface="Wingdings" panose="05000000000000000000" pitchFamily="2" charset="2"/>
              </a:rPr>
              <a:t> if (&lt;condition&gt;) &lt;statement&gt;; | { &lt;block&gt;} </a:t>
            </a:r>
          </a:p>
          <a:p>
            <a:r>
              <a:rPr lang="en-US" altLang="en-US" dirty="0" smtClean="0">
                <a:sym typeface="Wingdings" panose="05000000000000000000" pitchFamily="2" charset="2"/>
              </a:rPr>
              <a:t>	[ else &lt;statement&gt;; | else { &lt;block&gt; } ]</a:t>
            </a:r>
            <a:endParaRPr lang="en-US" altLang="en-US" dirty="0" smtClean="0"/>
          </a:p>
          <a:p>
            <a:endParaRPr lang="en-US" altLang="en-US" dirty="0" smtClean="0"/>
          </a:p>
          <a:p>
            <a:r>
              <a:rPr lang="en-US" altLang="en-US" dirty="0" smtClean="0"/>
              <a:t>Two immediate improvements of ALGOL over FORTRAN &amp; COBOL were </a:t>
            </a:r>
          </a:p>
          <a:p>
            <a:pPr marL="171450" indent="-171450">
              <a:buFont typeface="Arial" panose="020B0604020202020204" pitchFamily="34" charset="0"/>
              <a:buChar char="•"/>
            </a:pPr>
            <a:r>
              <a:rPr lang="en-US" altLang="en-US" dirty="0" smtClean="0"/>
              <a:t>its for loop which was very expressive. It led to C’s for loop as well as the </a:t>
            </a:r>
            <a:r>
              <a:rPr lang="en-US" altLang="en-US" dirty="0" err="1" smtClean="0"/>
              <a:t>foreach</a:t>
            </a:r>
            <a:r>
              <a:rPr lang="en-US" altLang="en-US" dirty="0" smtClean="0"/>
              <a:t> or </a:t>
            </a:r>
            <a:r>
              <a:rPr lang="en-US" altLang="en-US" dirty="0" err="1" smtClean="0"/>
              <a:t>forall</a:t>
            </a:r>
            <a:r>
              <a:rPr lang="en-US" altLang="en-US" dirty="0" smtClean="0"/>
              <a:t> type of loops later seen in FORTRAN 90 and C#</a:t>
            </a:r>
          </a:p>
          <a:p>
            <a:pPr marL="171450" indent="-171450">
              <a:buFont typeface="Arial" panose="020B0604020202020204" pitchFamily="34" charset="0"/>
              <a:buChar char="•"/>
            </a:pPr>
            <a:r>
              <a:rPr lang="en-US" altLang="en-US" dirty="0" smtClean="0"/>
              <a:t>its use of blocks to permit more than 1 instruction as a clause in an if statement leading to if-then-else and nested if statements</a:t>
            </a:r>
          </a:p>
          <a:p>
            <a:endParaRPr lang="en-US" altLang="en-US" dirty="0" smtClean="0"/>
          </a:p>
          <a:p>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C91A59B0-5256-4AD6-868D-E2C0941EFE77}" type="slidenum">
              <a:rPr lang="en-US" altLang="en-US" smtClean="0"/>
              <a:pPr/>
              <a:t>15</a:t>
            </a:fld>
            <a:endParaRPr lang="en-US" altLang="en-US"/>
          </a:p>
        </p:txBody>
      </p:sp>
    </p:spTree>
    <p:extLst>
      <p:ext uri="{BB962C8B-B14F-4D97-AF65-F5344CB8AC3E}">
        <p14:creationId xmlns:p14="http://schemas.microsoft.com/office/powerpoint/2010/main" val="39728100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F7D29D-E41D-4603-9976-4B635CE30ABD}" type="slidenum">
              <a:rPr lang="en-US" altLang="en-US"/>
              <a:pPr/>
              <a:t>16</a:t>
            </a:fld>
            <a:endParaRPr lang="en-US" altLang="en-US"/>
          </a:p>
        </p:txBody>
      </p:sp>
      <p:sp>
        <p:nvSpPr>
          <p:cNvPr id="37890"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1"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a:t>Nearly all languages since ALGOL 60 include the notion of a block, local variables, and static scope (we cover scope issues later in the semester).  COBOL largely just had global variables and FORTRAN had no blocks so variables were global or limited to the subroutine that declared them.</a:t>
            </a:r>
          </a:p>
        </p:txBody>
      </p:sp>
    </p:spTree>
    <p:extLst>
      <p:ext uri="{BB962C8B-B14F-4D97-AF65-F5344CB8AC3E}">
        <p14:creationId xmlns:p14="http://schemas.microsoft.com/office/powerpoint/2010/main" val="25861770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9119BC-ADEC-40E7-9361-BDFCD50B24D4}" type="slidenum">
              <a:rPr lang="en-US" altLang="en-US"/>
              <a:pPr/>
              <a:t>17</a:t>
            </a:fld>
            <a:endParaRPr lang="en-US" altLang="en-US"/>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p:txBody>
          <a:bodyPr/>
          <a:lstStyle/>
          <a:p>
            <a:r>
              <a:rPr lang="en-US" altLang="en-US"/>
              <a:t>Notice the begin and end statements which allowed for if-else statements and nested logic.  The notation [1:99] was used to indicate the legal array subscripts.  FORTRAN required all arrays start at 1, so INTEGER X(99) would mean that the array references would range from 1 to 99, just as C and Java start at 0.  Pascal and similar languages allow the programmer to specify the legal subscripts, for instance [-10:10] for a 21 item array or [100:199].</a:t>
            </a:r>
          </a:p>
        </p:txBody>
      </p:sp>
    </p:spTree>
    <p:extLst>
      <p:ext uri="{BB962C8B-B14F-4D97-AF65-F5344CB8AC3E}">
        <p14:creationId xmlns:p14="http://schemas.microsoft.com/office/powerpoint/2010/main" val="24562073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15E5A2-360E-46DF-949A-8F5AB2042425}" type="slidenum">
              <a:rPr lang="en-US" altLang="en-US"/>
              <a:pPr/>
              <a:t>18</a:t>
            </a:fld>
            <a:endParaRPr lang="en-US" altLang="en-US"/>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r>
              <a:rPr lang="en-US" altLang="en-US" dirty="0"/>
              <a:t>The idea behind ALGOL was that it would compile for any machine.  I/O operations were of course machine specific, so that portion was left out of any compiler and therefore the programmer had to write their own I/O routines for the specific hardware.  Given this difficulty combined with the fact that the language was not promoted very well outside of Europe and you can see why it never achieved wide-spread use, unlike FORTRAN, COBOL and PL/I which were all IBM products/projects or promoted by IBM.</a:t>
            </a:r>
          </a:p>
        </p:txBody>
      </p:sp>
    </p:spTree>
    <p:extLst>
      <p:ext uri="{BB962C8B-B14F-4D97-AF65-F5344CB8AC3E}">
        <p14:creationId xmlns:p14="http://schemas.microsoft.com/office/powerpoint/2010/main" val="42341629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7174A8-F5BF-48EF-B809-CB5297D2C5AB}" type="slidenum">
              <a:rPr lang="en-US" altLang="en-US"/>
              <a:pPr/>
              <a:t>19</a:t>
            </a:fld>
            <a:endParaRPr lang="en-US" altLang="en-US"/>
          </a:p>
        </p:txBody>
      </p:sp>
      <p:sp>
        <p:nvSpPr>
          <p:cNvPr id="27650"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1"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smtClean="0"/>
              <a:t>Early AI research largely revolved around games and natural language understanding. One NLU program, SHRDLU, implemented a “blocks world”.  In this world, objects would be available for a robotic arm to implement.  Users would enter commands in English such as “Move the red block onto the blue block” or “What color block is on the yellow block?” or “Can the green block be placed on the blue block?”  Thus, SHRDLU was not only an NLU system but a planning system.</a:t>
            </a:r>
          </a:p>
          <a:p>
            <a:endParaRPr lang="en-US" altLang="en-US" dirty="0"/>
          </a:p>
          <a:p>
            <a:r>
              <a:rPr lang="en-US" altLang="en-US" dirty="0" smtClean="0"/>
              <a:t>What games, NLU and planning all have in common are:</a:t>
            </a:r>
          </a:p>
          <a:p>
            <a:pPr marL="171450" indent="-171450">
              <a:buFont typeface="Arial" panose="020B0604020202020204" pitchFamily="34" charset="0"/>
              <a:buChar char="•"/>
            </a:pPr>
            <a:r>
              <a:rPr lang="en-US" altLang="en-US" dirty="0" smtClean="0"/>
              <a:t>Need for recursion</a:t>
            </a:r>
          </a:p>
          <a:p>
            <a:pPr marL="171450" indent="-171450">
              <a:buFont typeface="Arial" panose="020B0604020202020204" pitchFamily="34" charset="0"/>
              <a:buChar char="•"/>
            </a:pPr>
            <a:r>
              <a:rPr lang="en-US" altLang="en-US" dirty="0" smtClean="0"/>
              <a:t>Need for processing symbols rather than numbers or strings (red-block is treated as a symbol representing an object, not a string, similarly noun is a symbol which itself contains items like dog, block, arm, </a:t>
            </a:r>
            <a:r>
              <a:rPr lang="en-US" altLang="en-US" dirty="0" err="1" smtClean="0"/>
              <a:t>etc</a:t>
            </a:r>
            <a:r>
              <a:rPr lang="en-US" altLang="en-US" dirty="0" smtClean="0"/>
              <a:t>)</a:t>
            </a:r>
          </a:p>
          <a:p>
            <a:pPr marL="171450" indent="-171450">
              <a:buFont typeface="Arial" panose="020B0604020202020204" pitchFamily="34" charset="0"/>
              <a:buChar char="•"/>
            </a:pPr>
            <a:r>
              <a:rPr lang="en-US" altLang="en-US" dirty="0" smtClean="0"/>
              <a:t>Need for dynamically allocating memory space to add and remove items from lists (thus, list processing)</a:t>
            </a:r>
          </a:p>
          <a:p>
            <a:endParaRPr lang="en-US" altLang="en-US" dirty="0"/>
          </a:p>
        </p:txBody>
      </p:sp>
    </p:spTree>
    <p:extLst>
      <p:ext uri="{BB962C8B-B14F-4D97-AF65-F5344CB8AC3E}">
        <p14:creationId xmlns:p14="http://schemas.microsoft.com/office/powerpoint/2010/main" val="4043200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E9CE0E-A255-4A5B-94EC-83E6F75FDD3C}" type="slidenum">
              <a:rPr lang="en-US" altLang="en-US"/>
              <a:pPr/>
              <a:t>2</a:t>
            </a:fld>
            <a:endParaRPr lang="en-US" altLang="en-US"/>
          </a:p>
        </p:txBody>
      </p:sp>
      <p:sp>
        <p:nvSpPr>
          <p:cNvPr id="9218"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19"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a:t>You have to realize during the 1950s that computers were not very reliable.  Early computers, made of vacuum tubes, would fail if execution time was more than a couple of minutes (vacuum tubes would burn out during execution!) </a:t>
            </a:r>
          </a:p>
          <a:p>
            <a:endParaRPr lang="en-US" altLang="en-US" dirty="0"/>
          </a:p>
          <a:p>
            <a:r>
              <a:rPr lang="en-US" altLang="en-US" dirty="0"/>
              <a:t>There was little need to use machine translators because programs were short and because there was little to gain in terms of execution speed.  </a:t>
            </a:r>
          </a:p>
          <a:p>
            <a:endParaRPr lang="en-US" altLang="en-US" dirty="0"/>
          </a:p>
          <a:p>
            <a:r>
              <a:rPr lang="en-US" altLang="en-US" dirty="0"/>
              <a:t>However, as computer technology progressed, substitution mechanisms were derived as listed on this slide.  Short codes were used to substitute numeric codes for arithmetic operations, variable names and </a:t>
            </a:r>
            <a:r>
              <a:rPr lang="en-US" altLang="en-US" dirty="0" err="1"/>
              <a:t>parens</a:t>
            </a:r>
            <a:r>
              <a:rPr lang="en-US" altLang="en-US" dirty="0"/>
              <a:t> (see page 44)</a:t>
            </a:r>
          </a:p>
        </p:txBody>
      </p:sp>
    </p:spTree>
    <p:extLst>
      <p:ext uri="{BB962C8B-B14F-4D97-AF65-F5344CB8AC3E}">
        <p14:creationId xmlns:p14="http://schemas.microsoft.com/office/powerpoint/2010/main" val="14446785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F5AEAA-E087-4F55-980A-3BD29FB63DDB}" type="slidenum">
              <a:rPr lang="en-US" altLang="en-US"/>
              <a:pPr/>
              <a:t>20</a:t>
            </a:fld>
            <a:endParaRPr lang="en-US" altLang="en-US"/>
          </a:p>
        </p:txBody>
      </p:sp>
      <p:sp>
        <p:nvSpPr>
          <p:cNvPr id="52226"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7"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ltLang="en-US" dirty="0"/>
          </a:p>
        </p:txBody>
      </p:sp>
    </p:spTree>
    <p:extLst>
      <p:ext uri="{BB962C8B-B14F-4D97-AF65-F5344CB8AC3E}">
        <p14:creationId xmlns:p14="http://schemas.microsoft.com/office/powerpoint/2010/main" val="38192831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PL/I can be a fun language.  Imagine for instance being able to declare a variable to be of type </a:t>
            </a:r>
            <a:r>
              <a:rPr lang="en-US" altLang="en-US" dirty="0" err="1" smtClean="0"/>
              <a:t>BinaryTree</a:t>
            </a:r>
            <a:r>
              <a:rPr lang="en-US" altLang="en-US" dirty="0" smtClean="0"/>
              <a:t> and not have to implement any of the operations like insert or preorder traversal.  Other built-in data types include hash tables, graphs, linked lists, etc.  What PL/I did not have was a facility for the programmer to build his or her own data structures.  ALGOL 68 (which we examine shortly) took the opposite approach:  few built in data types but the facility to build your own based on the built in types.</a:t>
            </a:r>
          </a:p>
          <a:p>
            <a:endParaRPr lang="en-US" dirty="0"/>
          </a:p>
        </p:txBody>
      </p:sp>
      <p:sp>
        <p:nvSpPr>
          <p:cNvPr id="4" name="Slide Number Placeholder 3"/>
          <p:cNvSpPr>
            <a:spLocks noGrp="1"/>
          </p:cNvSpPr>
          <p:nvPr>
            <p:ph type="sldNum" sz="quarter" idx="10"/>
          </p:nvPr>
        </p:nvSpPr>
        <p:spPr/>
        <p:txBody>
          <a:bodyPr/>
          <a:lstStyle/>
          <a:p>
            <a:fld id="{C91A59B0-5256-4AD6-868D-E2C0941EFE77}" type="slidenum">
              <a:rPr lang="en-US" altLang="en-US" smtClean="0"/>
              <a:pPr/>
              <a:t>21</a:t>
            </a:fld>
            <a:endParaRPr lang="en-US" altLang="en-US"/>
          </a:p>
        </p:txBody>
      </p:sp>
    </p:spTree>
    <p:extLst>
      <p:ext uri="{BB962C8B-B14F-4D97-AF65-F5344CB8AC3E}">
        <p14:creationId xmlns:p14="http://schemas.microsoft.com/office/powerpoint/2010/main" val="7935781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4D3ACD-578E-4A07-BD60-9D410A4CBB60}" type="slidenum">
              <a:rPr lang="en-US" altLang="en-US"/>
              <a:pPr/>
              <a:t>22</a:t>
            </a:fld>
            <a:endParaRPr lang="en-US" altLang="en-US"/>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r>
              <a:rPr lang="en-US" altLang="en-US" dirty="0" smtClean="0"/>
              <a:t>The</a:t>
            </a:r>
            <a:r>
              <a:rPr lang="en-US" altLang="en-US" baseline="0" dirty="0" smtClean="0"/>
              <a:t> AWK tool in Unix/Linux and the Perl programming language adopted many of SNOBOL’s pattern matching features to develop what we often use today for regular expression  matching.  </a:t>
            </a:r>
            <a:endParaRPr lang="en-US" altLang="en-US" dirty="0"/>
          </a:p>
        </p:txBody>
      </p:sp>
    </p:spTree>
    <p:extLst>
      <p:ext uri="{BB962C8B-B14F-4D97-AF65-F5344CB8AC3E}">
        <p14:creationId xmlns:p14="http://schemas.microsoft.com/office/powerpoint/2010/main" val="1149226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EAF4A7-8E56-4A33-8746-B81CC9F7A98E}" type="slidenum">
              <a:rPr lang="en-US" altLang="en-US"/>
              <a:pPr/>
              <a:t>23</a:t>
            </a:fld>
            <a:endParaRPr lang="en-US" altLang="en-US"/>
          </a:p>
        </p:txBody>
      </p:sp>
      <p:sp>
        <p:nvSpPr>
          <p:cNvPr id="59394"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5"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ltLang="en-US"/>
          </a:p>
        </p:txBody>
      </p:sp>
    </p:spTree>
    <p:extLst>
      <p:ext uri="{BB962C8B-B14F-4D97-AF65-F5344CB8AC3E}">
        <p14:creationId xmlns:p14="http://schemas.microsoft.com/office/powerpoint/2010/main" val="5013225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295111-A6B4-46E5-B327-75D1A98CBF64}" type="slidenum">
              <a:rPr lang="en-US" altLang="en-US"/>
              <a:pPr/>
              <a:t>24</a:t>
            </a:fld>
            <a:endParaRPr lang="en-US" altLang="en-US"/>
          </a:p>
        </p:txBody>
      </p:sp>
      <p:sp>
        <p:nvSpPr>
          <p:cNvPr id="61442"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3"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a:t>Descendant languages include Pascal, C, BASIC, and their descendants which include </a:t>
            </a:r>
          </a:p>
          <a:p>
            <a:endParaRPr lang="en-US" altLang="en-US"/>
          </a:p>
          <a:p>
            <a:r>
              <a:rPr lang="en-US" altLang="en-US"/>
              <a:t>Pascal:  Modula-2, -3, Oberon, Ada, Delphi</a:t>
            </a:r>
          </a:p>
          <a:p>
            <a:r>
              <a:rPr lang="en-US" altLang="en-US"/>
              <a:t>C:  C++, Java, C#, Perl</a:t>
            </a:r>
          </a:p>
          <a:p>
            <a:r>
              <a:rPr lang="en-US" altLang="en-US"/>
              <a:t>BASIC:  all of the BASIC dialetcs</a:t>
            </a:r>
          </a:p>
        </p:txBody>
      </p:sp>
    </p:spTree>
    <p:extLst>
      <p:ext uri="{BB962C8B-B14F-4D97-AF65-F5344CB8AC3E}">
        <p14:creationId xmlns:p14="http://schemas.microsoft.com/office/powerpoint/2010/main" val="42896423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27349B-FECF-4D0C-A860-DB2B911F8959}" type="slidenum">
              <a:rPr lang="en-US" altLang="en-US"/>
              <a:pPr/>
              <a:t>25</a:t>
            </a:fld>
            <a:endParaRPr lang="en-US" altLang="en-US"/>
          </a:p>
        </p:txBody>
      </p:sp>
      <p:sp>
        <p:nvSpPr>
          <p:cNvPr id="63490"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3491"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smtClean="0"/>
              <a:t>{Pascal Example Program</a:t>
            </a:r>
          </a:p>
          <a:p>
            <a:r>
              <a:rPr lang="en-US" altLang="en-US" dirty="0" smtClean="0"/>
              <a:t> Input:	An integer, </a:t>
            </a:r>
            <a:r>
              <a:rPr lang="en-US" altLang="en-US" dirty="0" err="1" smtClean="0"/>
              <a:t>listlen</a:t>
            </a:r>
            <a:r>
              <a:rPr lang="en-US" altLang="en-US" dirty="0" smtClean="0"/>
              <a:t>, where </a:t>
            </a:r>
            <a:r>
              <a:rPr lang="en-US" altLang="en-US" dirty="0" err="1" smtClean="0"/>
              <a:t>listlen</a:t>
            </a:r>
            <a:r>
              <a:rPr lang="en-US" altLang="en-US" dirty="0" smtClean="0"/>
              <a:t> is less than</a:t>
            </a:r>
          </a:p>
          <a:p>
            <a:r>
              <a:rPr lang="en-US" altLang="en-US" dirty="0" smtClean="0"/>
              <a:t>	100, followed by </a:t>
            </a:r>
            <a:r>
              <a:rPr lang="en-US" altLang="en-US" dirty="0" err="1" smtClean="0"/>
              <a:t>listlen</a:t>
            </a:r>
            <a:r>
              <a:rPr lang="en-US" altLang="en-US" dirty="0" smtClean="0"/>
              <a:t>-integer values</a:t>
            </a:r>
          </a:p>
          <a:p>
            <a:r>
              <a:rPr lang="en-US" altLang="en-US" dirty="0" smtClean="0"/>
              <a:t> Output:	The number of input values that are greater than</a:t>
            </a:r>
          </a:p>
          <a:p>
            <a:r>
              <a:rPr lang="en-US" altLang="en-US" dirty="0" smtClean="0"/>
              <a:t>	the average of all input values }</a:t>
            </a:r>
          </a:p>
          <a:p>
            <a:r>
              <a:rPr lang="en-US" altLang="en-US" dirty="0" smtClean="0"/>
              <a:t>program </a:t>
            </a:r>
            <a:r>
              <a:rPr lang="en-US" altLang="en-US" dirty="0" err="1" smtClean="0"/>
              <a:t>pasex</a:t>
            </a:r>
            <a:r>
              <a:rPr lang="en-US" altLang="en-US" dirty="0" smtClean="0"/>
              <a:t> (input, output);</a:t>
            </a:r>
          </a:p>
          <a:p>
            <a:r>
              <a:rPr lang="en-US" altLang="en-US" dirty="0" smtClean="0"/>
              <a:t>  type </a:t>
            </a:r>
            <a:r>
              <a:rPr lang="en-US" altLang="en-US" dirty="0" err="1" smtClean="0"/>
              <a:t>intlisttype</a:t>
            </a:r>
            <a:r>
              <a:rPr lang="en-US" altLang="en-US" dirty="0" smtClean="0"/>
              <a:t> = array [1..99] of integer;</a:t>
            </a:r>
          </a:p>
          <a:p>
            <a:r>
              <a:rPr lang="en-US" altLang="en-US" dirty="0" smtClean="0"/>
              <a:t>  var</a:t>
            </a:r>
          </a:p>
          <a:p>
            <a:r>
              <a:rPr lang="en-US" altLang="en-US" dirty="0" smtClean="0"/>
              <a:t>	</a:t>
            </a:r>
            <a:r>
              <a:rPr lang="en-US" altLang="en-US" dirty="0" err="1" smtClean="0"/>
              <a:t>intlist</a:t>
            </a:r>
            <a:r>
              <a:rPr lang="en-US" altLang="en-US" dirty="0" smtClean="0"/>
              <a:t> : </a:t>
            </a:r>
            <a:r>
              <a:rPr lang="en-US" altLang="en-US" dirty="0" err="1" smtClean="0"/>
              <a:t>intlisttype</a:t>
            </a:r>
            <a:r>
              <a:rPr lang="en-US" altLang="en-US" dirty="0" smtClean="0"/>
              <a:t>;</a:t>
            </a:r>
          </a:p>
          <a:p>
            <a:r>
              <a:rPr lang="en-US" altLang="en-US" dirty="0" smtClean="0"/>
              <a:t>	</a:t>
            </a:r>
            <a:r>
              <a:rPr lang="en-US" altLang="en-US" dirty="0" err="1" smtClean="0"/>
              <a:t>listlen</a:t>
            </a:r>
            <a:r>
              <a:rPr lang="en-US" altLang="en-US" dirty="0" smtClean="0"/>
              <a:t>, counter, sum, average, result : integer;</a:t>
            </a:r>
          </a:p>
          <a:p>
            <a:r>
              <a:rPr lang="en-US" altLang="en-US" dirty="0" smtClean="0"/>
              <a:t>  begin</a:t>
            </a:r>
          </a:p>
          <a:p>
            <a:r>
              <a:rPr lang="en-US" altLang="en-US" dirty="0" smtClean="0"/>
              <a:t>  result := 0;</a:t>
            </a:r>
          </a:p>
          <a:p>
            <a:r>
              <a:rPr lang="en-US" altLang="en-US" dirty="0" smtClean="0"/>
              <a:t>  sum := 0;</a:t>
            </a:r>
          </a:p>
          <a:p>
            <a:r>
              <a:rPr lang="en-US" altLang="en-US" dirty="0" smtClean="0"/>
              <a:t>  </a:t>
            </a:r>
            <a:r>
              <a:rPr lang="en-US" altLang="en-US" dirty="0" err="1" smtClean="0"/>
              <a:t>readln</a:t>
            </a:r>
            <a:r>
              <a:rPr lang="en-US" altLang="en-US" dirty="0" smtClean="0"/>
              <a:t> (</a:t>
            </a:r>
            <a:r>
              <a:rPr lang="en-US" altLang="en-US" dirty="0" err="1" smtClean="0"/>
              <a:t>listlen</a:t>
            </a:r>
            <a:r>
              <a:rPr lang="en-US" altLang="en-US" dirty="0" smtClean="0"/>
              <a:t>);</a:t>
            </a:r>
          </a:p>
          <a:p>
            <a:r>
              <a:rPr lang="en-US" altLang="en-US" dirty="0" smtClean="0"/>
              <a:t>  if ((</a:t>
            </a:r>
            <a:r>
              <a:rPr lang="en-US" altLang="en-US" dirty="0" err="1" smtClean="0"/>
              <a:t>listlen</a:t>
            </a:r>
            <a:r>
              <a:rPr lang="en-US" altLang="en-US" dirty="0" smtClean="0"/>
              <a:t> &gt; 0) and (</a:t>
            </a:r>
            <a:r>
              <a:rPr lang="en-US" altLang="en-US" dirty="0" err="1" smtClean="0"/>
              <a:t>listlen</a:t>
            </a:r>
            <a:r>
              <a:rPr lang="en-US" altLang="en-US" dirty="0" smtClean="0"/>
              <a:t> &lt; 100)) then</a:t>
            </a:r>
          </a:p>
          <a:p>
            <a:r>
              <a:rPr lang="en-US" altLang="en-US" dirty="0" smtClean="0"/>
              <a:t>	begin</a:t>
            </a:r>
          </a:p>
          <a:p>
            <a:r>
              <a:rPr lang="en-US" altLang="en-US" dirty="0" smtClean="0"/>
              <a:t>{ Read input into an array and compute the sum }</a:t>
            </a:r>
          </a:p>
          <a:p>
            <a:r>
              <a:rPr lang="en-US" altLang="en-US" dirty="0" smtClean="0"/>
              <a:t>  for counter := 1 to </a:t>
            </a:r>
            <a:r>
              <a:rPr lang="en-US" altLang="en-US" dirty="0" err="1" smtClean="0"/>
              <a:t>listlen</a:t>
            </a:r>
            <a:r>
              <a:rPr lang="en-US" altLang="en-US" dirty="0" smtClean="0"/>
              <a:t> do</a:t>
            </a:r>
          </a:p>
          <a:p>
            <a:r>
              <a:rPr lang="en-US" altLang="en-US" dirty="0" smtClean="0"/>
              <a:t>	begin</a:t>
            </a:r>
          </a:p>
          <a:p>
            <a:r>
              <a:rPr lang="en-US" altLang="en-US" dirty="0" smtClean="0"/>
              <a:t>	</a:t>
            </a:r>
            <a:r>
              <a:rPr lang="en-US" altLang="en-US" dirty="0" err="1" smtClean="0"/>
              <a:t>readln</a:t>
            </a:r>
            <a:r>
              <a:rPr lang="en-US" altLang="en-US" dirty="0" smtClean="0"/>
              <a:t> (</a:t>
            </a:r>
            <a:r>
              <a:rPr lang="en-US" altLang="en-US" dirty="0" err="1" smtClean="0"/>
              <a:t>intlist</a:t>
            </a:r>
            <a:r>
              <a:rPr lang="en-US" altLang="en-US" dirty="0" smtClean="0"/>
              <a:t>[counter]);</a:t>
            </a:r>
          </a:p>
          <a:p>
            <a:r>
              <a:rPr lang="en-US" altLang="en-US" dirty="0" smtClean="0"/>
              <a:t>	sum := sum + </a:t>
            </a:r>
            <a:r>
              <a:rPr lang="en-US" altLang="en-US" dirty="0" err="1" smtClean="0"/>
              <a:t>intlist</a:t>
            </a:r>
            <a:r>
              <a:rPr lang="en-US" altLang="en-US" dirty="0" smtClean="0"/>
              <a:t>[counter]</a:t>
            </a:r>
          </a:p>
          <a:p>
            <a:r>
              <a:rPr lang="en-US" altLang="en-US" dirty="0" smtClean="0"/>
              <a:t>	end;</a:t>
            </a:r>
          </a:p>
          <a:p>
            <a:r>
              <a:rPr lang="en-US" altLang="en-US" dirty="0" smtClean="0"/>
              <a:t>{ Compute the average }</a:t>
            </a:r>
          </a:p>
          <a:p>
            <a:r>
              <a:rPr lang="en-US" altLang="en-US" dirty="0" smtClean="0"/>
              <a:t>	average := sum / </a:t>
            </a:r>
            <a:r>
              <a:rPr lang="en-US" altLang="en-US" dirty="0" err="1" smtClean="0"/>
              <a:t>listlen</a:t>
            </a:r>
            <a:r>
              <a:rPr lang="en-US" altLang="en-US" dirty="0" smtClean="0"/>
              <a:t>;</a:t>
            </a:r>
          </a:p>
          <a:p>
            <a:r>
              <a:rPr lang="en-US" altLang="en-US" dirty="0" smtClean="0"/>
              <a:t>{ Count the number of input values that are &gt; average }</a:t>
            </a:r>
          </a:p>
          <a:p>
            <a:r>
              <a:rPr lang="en-US" altLang="en-US" dirty="0" smtClean="0"/>
              <a:t>	 for counter := 1 to </a:t>
            </a:r>
            <a:r>
              <a:rPr lang="en-US" altLang="en-US" dirty="0" err="1" smtClean="0"/>
              <a:t>listlen</a:t>
            </a:r>
            <a:r>
              <a:rPr lang="en-US" altLang="en-US" dirty="0" smtClean="0"/>
              <a:t> do</a:t>
            </a:r>
          </a:p>
          <a:p>
            <a:r>
              <a:rPr lang="en-US" altLang="en-US" dirty="0" smtClean="0"/>
              <a:t>	  if (</a:t>
            </a:r>
            <a:r>
              <a:rPr lang="en-US" altLang="en-US" dirty="0" err="1" smtClean="0"/>
              <a:t>intlist</a:t>
            </a:r>
            <a:r>
              <a:rPr lang="en-US" altLang="en-US" dirty="0" smtClean="0"/>
              <a:t>[counter] &gt; average) then</a:t>
            </a:r>
          </a:p>
          <a:p>
            <a:r>
              <a:rPr lang="en-US" altLang="en-US" dirty="0" smtClean="0"/>
              <a:t>	   result := result + 1;</a:t>
            </a:r>
          </a:p>
          <a:p>
            <a:r>
              <a:rPr lang="en-US" altLang="en-US" dirty="0" smtClean="0"/>
              <a:t>{ Print the result }</a:t>
            </a:r>
          </a:p>
          <a:p>
            <a:r>
              <a:rPr lang="en-US" altLang="en-US" dirty="0" smtClean="0"/>
              <a:t>	</a:t>
            </a:r>
            <a:r>
              <a:rPr lang="en-US" altLang="en-US" dirty="0" err="1" smtClean="0"/>
              <a:t>writeln</a:t>
            </a:r>
            <a:r>
              <a:rPr lang="en-US" altLang="en-US" dirty="0" smtClean="0"/>
              <a:t> ('The number of values &gt; average is:',</a:t>
            </a:r>
          </a:p>
          <a:p>
            <a:r>
              <a:rPr lang="en-US" altLang="en-US" dirty="0" smtClean="0"/>
              <a:t>	  result)</a:t>
            </a:r>
          </a:p>
          <a:p>
            <a:r>
              <a:rPr lang="en-US" altLang="en-US" dirty="0" smtClean="0"/>
              <a:t>	end { of the then clause of if (( </a:t>
            </a:r>
            <a:r>
              <a:rPr lang="en-US" altLang="en-US" dirty="0" err="1" smtClean="0"/>
              <a:t>listlen</a:t>
            </a:r>
            <a:r>
              <a:rPr lang="en-US" altLang="en-US" dirty="0" smtClean="0"/>
              <a:t> &gt; 0 ... }</a:t>
            </a:r>
          </a:p>
          <a:p>
            <a:r>
              <a:rPr lang="en-US" altLang="en-US" dirty="0" smtClean="0"/>
              <a:t>  else</a:t>
            </a:r>
          </a:p>
          <a:p>
            <a:r>
              <a:rPr lang="en-US" altLang="en-US" dirty="0" smtClean="0"/>
              <a:t>	</a:t>
            </a:r>
            <a:r>
              <a:rPr lang="en-US" altLang="en-US" dirty="0" err="1" smtClean="0"/>
              <a:t>writeln</a:t>
            </a:r>
            <a:r>
              <a:rPr lang="en-US" altLang="en-US" dirty="0" smtClean="0"/>
              <a:t> ('Error-input list length is not legal')</a:t>
            </a:r>
          </a:p>
          <a:p>
            <a:r>
              <a:rPr lang="en-US" altLang="en-US" dirty="0" smtClean="0"/>
              <a:t>end.</a:t>
            </a:r>
            <a:endParaRPr lang="en-US" altLang="en-US" dirty="0"/>
          </a:p>
        </p:txBody>
      </p:sp>
    </p:spTree>
    <p:extLst>
      <p:ext uri="{BB962C8B-B14F-4D97-AF65-F5344CB8AC3E}">
        <p14:creationId xmlns:p14="http://schemas.microsoft.com/office/powerpoint/2010/main" val="39791563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F00511-A56B-4AC9-AEB8-13F94C6A3182}" type="slidenum">
              <a:rPr lang="en-US" altLang="en-US"/>
              <a:pPr/>
              <a:t>26</a:t>
            </a:fld>
            <a:endParaRPr lang="en-US" altLang="en-US"/>
          </a:p>
        </p:txBody>
      </p:sp>
      <p:sp>
        <p:nvSpPr>
          <p:cNvPr id="65538"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39"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ltLang="en-US"/>
          </a:p>
        </p:txBody>
      </p:sp>
    </p:spTree>
    <p:extLst>
      <p:ext uri="{BB962C8B-B14F-4D97-AF65-F5344CB8AC3E}">
        <p14:creationId xmlns:p14="http://schemas.microsoft.com/office/powerpoint/2010/main" val="19729340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C6845F-E7E2-446B-9D11-B0F23DD4F368}" type="slidenum">
              <a:rPr lang="en-US" altLang="en-US"/>
              <a:pPr/>
              <a:t>27</a:t>
            </a:fld>
            <a:endParaRPr lang="en-US" altLang="en-US"/>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15620758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450145-5333-439C-A85D-681F92EFCC89}" type="slidenum">
              <a:rPr lang="en-US" altLang="en-US"/>
              <a:pPr/>
              <a:t>28</a:t>
            </a:fld>
            <a:endParaRPr lang="en-US" altLang="en-US"/>
          </a:p>
        </p:txBody>
      </p:sp>
      <p:sp>
        <p:nvSpPr>
          <p:cNvPr id="50178"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79"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smtClean="0"/>
              <a:t>Example BASIC</a:t>
            </a:r>
            <a:r>
              <a:rPr lang="en-US" altLang="en-US" baseline="0" dirty="0" smtClean="0"/>
              <a:t> program (this is a more recent version of BASIC without line numbers and GO TO statement)</a:t>
            </a:r>
          </a:p>
          <a:p>
            <a:endParaRPr lang="en-US" altLang="en-US" baseline="0" dirty="0" smtClean="0"/>
          </a:p>
          <a:p>
            <a:r>
              <a:rPr lang="en-US" dirty="0" smtClean="0"/>
              <a:t>REM Basic Example Program </a:t>
            </a:r>
          </a:p>
          <a:p>
            <a:r>
              <a:rPr lang="en-US" dirty="0" smtClean="0"/>
              <a:t>REM Input: An integer, </a:t>
            </a:r>
            <a:r>
              <a:rPr lang="en-US" dirty="0" err="1" smtClean="0"/>
              <a:t>listlen</a:t>
            </a:r>
            <a:r>
              <a:rPr lang="en-US" dirty="0" smtClean="0"/>
              <a:t>, where </a:t>
            </a:r>
            <a:r>
              <a:rPr lang="en-US" dirty="0" err="1" smtClean="0"/>
              <a:t>listlen</a:t>
            </a:r>
            <a:r>
              <a:rPr lang="en-US" dirty="0" smtClean="0"/>
              <a:t> is less </a:t>
            </a:r>
          </a:p>
          <a:p>
            <a:r>
              <a:rPr lang="en-US" dirty="0" smtClean="0"/>
              <a:t>REM than 100, followed by </a:t>
            </a:r>
            <a:r>
              <a:rPr lang="en-US" dirty="0" err="1" smtClean="0"/>
              <a:t>listlen</a:t>
            </a:r>
            <a:r>
              <a:rPr lang="en-US" dirty="0" smtClean="0"/>
              <a:t>-integer values </a:t>
            </a:r>
          </a:p>
          <a:p>
            <a:r>
              <a:rPr lang="en-US" dirty="0" smtClean="0"/>
              <a:t>REM Output: The number of input values that are greater </a:t>
            </a:r>
          </a:p>
          <a:p>
            <a:r>
              <a:rPr lang="en-US" dirty="0" smtClean="0"/>
              <a:t>REM than the average of all input values  </a:t>
            </a:r>
          </a:p>
          <a:p>
            <a:r>
              <a:rPr lang="en-US" dirty="0" smtClean="0"/>
              <a:t>DIM </a:t>
            </a:r>
            <a:r>
              <a:rPr lang="en-US" dirty="0" err="1" smtClean="0"/>
              <a:t>intlist</a:t>
            </a:r>
            <a:r>
              <a:rPr lang="en-US" dirty="0" smtClean="0"/>
              <a:t>(99)  </a:t>
            </a:r>
          </a:p>
          <a:p>
            <a:r>
              <a:rPr lang="en-US" baseline="0" dirty="0" smtClean="0"/>
              <a:t>   </a:t>
            </a:r>
            <a:r>
              <a:rPr lang="en-US" dirty="0" smtClean="0"/>
              <a:t>result = 0  </a:t>
            </a:r>
          </a:p>
          <a:p>
            <a:r>
              <a:rPr lang="en-US" dirty="0" smtClean="0"/>
              <a:t>   sum = 0  </a:t>
            </a:r>
          </a:p>
          <a:p>
            <a:r>
              <a:rPr lang="en-US" dirty="0" smtClean="0"/>
              <a:t>   INPUT </a:t>
            </a:r>
            <a:r>
              <a:rPr lang="en-US" dirty="0" err="1" smtClean="0"/>
              <a:t>listlen</a:t>
            </a:r>
            <a:r>
              <a:rPr lang="en-US" dirty="0" smtClean="0"/>
              <a:t>  </a:t>
            </a:r>
          </a:p>
          <a:p>
            <a:r>
              <a:rPr lang="en-US" dirty="0" smtClean="0"/>
              <a:t>   IF </a:t>
            </a:r>
            <a:r>
              <a:rPr lang="en-US" dirty="0" err="1" smtClean="0"/>
              <a:t>listlen</a:t>
            </a:r>
            <a:r>
              <a:rPr lang="en-US" dirty="0" smtClean="0"/>
              <a:t> &gt; 0 AND </a:t>
            </a:r>
            <a:r>
              <a:rPr lang="en-US" dirty="0" err="1" smtClean="0"/>
              <a:t>listlen</a:t>
            </a:r>
            <a:r>
              <a:rPr lang="en-US" dirty="0" smtClean="0"/>
              <a:t> &lt; 100 THEN </a:t>
            </a:r>
          </a:p>
          <a:p>
            <a:r>
              <a:rPr lang="en-US" dirty="0" smtClean="0"/>
              <a:t>REM Read input into an array and compute the sum   </a:t>
            </a:r>
          </a:p>
          <a:p>
            <a:r>
              <a:rPr lang="en-US" baseline="0" dirty="0" smtClean="0"/>
              <a:t>       </a:t>
            </a:r>
            <a:r>
              <a:rPr lang="en-US" dirty="0" smtClean="0"/>
              <a:t>FOR counter = 1 TO </a:t>
            </a:r>
            <a:r>
              <a:rPr lang="en-US" dirty="0" err="1" smtClean="0"/>
              <a:t>listlen</a:t>
            </a:r>
            <a:r>
              <a:rPr lang="en-US" dirty="0" smtClean="0"/>
              <a:t> </a:t>
            </a:r>
          </a:p>
          <a:p>
            <a:r>
              <a:rPr lang="en-US" dirty="0" smtClean="0"/>
              <a:t>              INPUT </a:t>
            </a:r>
            <a:r>
              <a:rPr lang="en-US" dirty="0" err="1" smtClean="0"/>
              <a:t>intlist</a:t>
            </a:r>
            <a:r>
              <a:rPr lang="en-US" dirty="0" smtClean="0"/>
              <a:t>(counter) </a:t>
            </a:r>
          </a:p>
          <a:p>
            <a:r>
              <a:rPr lang="en-US" dirty="0" smtClean="0"/>
              <a:t>              sum = sum + </a:t>
            </a:r>
            <a:r>
              <a:rPr lang="en-US" dirty="0" err="1" smtClean="0"/>
              <a:t>intlist</a:t>
            </a:r>
            <a:r>
              <a:rPr lang="en-US" dirty="0" smtClean="0"/>
              <a:t>(counter)   </a:t>
            </a:r>
          </a:p>
          <a:p>
            <a:r>
              <a:rPr lang="en-US" dirty="0" smtClean="0"/>
              <a:t>        NEXT counter </a:t>
            </a:r>
          </a:p>
          <a:p>
            <a:r>
              <a:rPr lang="en-US" dirty="0" smtClean="0"/>
              <a:t>REM Compute the average   </a:t>
            </a:r>
          </a:p>
          <a:p>
            <a:r>
              <a:rPr lang="en-US" dirty="0" smtClean="0"/>
              <a:t>        average = sum / </a:t>
            </a:r>
            <a:r>
              <a:rPr lang="en-US" dirty="0" err="1" smtClean="0"/>
              <a:t>listlen</a:t>
            </a:r>
            <a:r>
              <a:rPr lang="en-US" dirty="0" smtClean="0"/>
              <a:t> </a:t>
            </a:r>
          </a:p>
          <a:p>
            <a:r>
              <a:rPr lang="en-US" dirty="0" smtClean="0"/>
              <a:t>REM Count the number of input values that are &gt; average   </a:t>
            </a:r>
          </a:p>
          <a:p>
            <a:r>
              <a:rPr lang="en-US" dirty="0" smtClean="0"/>
              <a:t>        FOR counter = 1 TO </a:t>
            </a:r>
            <a:r>
              <a:rPr lang="en-US" dirty="0" err="1" smtClean="0"/>
              <a:t>listlen</a:t>
            </a:r>
            <a:r>
              <a:rPr lang="en-US" dirty="0" smtClean="0"/>
              <a:t>    </a:t>
            </a:r>
          </a:p>
          <a:p>
            <a:r>
              <a:rPr lang="en-US" dirty="0" smtClean="0"/>
              <a:t>              IF </a:t>
            </a:r>
            <a:r>
              <a:rPr lang="en-US" dirty="0" err="1" smtClean="0"/>
              <a:t>intlist</a:t>
            </a:r>
            <a:r>
              <a:rPr lang="en-US" dirty="0" smtClean="0"/>
              <a:t>(counter) &gt; average </a:t>
            </a:r>
          </a:p>
          <a:p>
            <a:r>
              <a:rPr lang="en-US" dirty="0" smtClean="0"/>
              <a:t>                   THEN result = result + 1   </a:t>
            </a:r>
          </a:p>
          <a:p>
            <a:r>
              <a:rPr lang="en-US" dirty="0" smtClean="0"/>
              <a:t>        NEXT counter </a:t>
            </a:r>
          </a:p>
          <a:p>
            <a:r>
              <a:rPr lang="en-US" dirty="0" smtClean="0"/>
              <a:t>REM Print the result   </a:t>
            </a:r>
          </a:p>
          <a:p>
            <a:r>
              <a:rPr lang="en-US" dirty="0" smtClean="0"/>
              <a:t>         PRINT "The number of values that are &gt; average is:"; result   </a:t>
            </a:r>
          </a:p>
          <a:p>
            <a:r>
              <a:rPr lang="en-US" dirty="0" smtClean="0"/>
              <a:t>   ELSE </a:t>
            </a:r>
          </a:p>
          <a:p>
            <a:r>
              <a:rPr lang="en-US" dirty="0" smtClean="0"/>
              <a:t>         PRINT "Error-input list length is not legal"   </a:t>
            </a:r>
          </a:p>
          <a:p>
            <a:r>
              <a:rPr lang="en-US" dirty="0" smtClean="0"/>
              <a:t>   END IF </a:t>
            </a:r>
          </a:p>
          <a:p>
            <a:r>
              <a:rPr lang="en-US" dirty="0" smtClean="0"/>
              <a:t>END</a:t>
            </a:r>
            <a:endParaRPr lang="en-US" altLang="en-US" dirty="0"/>
          </a:p>
        </p:txBody>
      </p:sp>
    </p:spTree>
    <p:extLst>
      <p:ext uri="{BB962C8B-B14F-4D97-AF65-F5344CB8AC3E}">
        <p14:creationId xmlns:p14="http://schemas.microsoft.com/office/powerpoint/2010/main" val="7755656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0C831F-745B-40B3-B7F9-75C09A5EBEFB}" type="slidenum">
              <a:rPr lang="en-US" altLang="en-US"/>
              <a:pPr/>
              <a:t>29</a:t>
            </a:fld>
            <a:endParaRPr lang="en-US" altLang="en-US"/>
          </a:p>
        </p:txBody>
      </p:sp>
      <p:sp>
        <p:nvSpPr>
          <p:cNvPr id="69634"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9635"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a:t>A very different language.  </a:t>
            </a:r>
          </a:p>
        </p:txBody>
      </p:sp>
    </p:spTree>
    <p:extLst>
      <p:ext uri="{BB962C8B-B14F-4D97-AF65-F5344CB8AC3E}">
        <p14:creationId xmlns:p14="http://schemas.microsoft.com/office/powerpoint/2010/main" val="1351878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C0ABE5-5433-4F7F-A799-57D08A7AD60F}" type="slidenum">
              <a:rPr lang="en-US" altLang="en-US"/>
              <a:pPr/>
              <a:t>3</a:t>
            </a:fld>
            <a:endParaRPr lang="en-US" altLang="en-US"/>
          </a:p>
        </p:txBody>
      </p:sp>
      <p:sp>
        <p:nvSpPr>
          <p:cNvPr id="15362"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3"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a:t>Most programmers in the 1950s felt that machine translation was not possible and if it was possible, it would either yield code that would have errors or inefficient code.  FORTRAN proved the doubters were wrong and of course revolutionized computer programmer.  Whether  you’ve ever programmed in machine language, be thankful for this development.  </a:t>
            </a:r>
          </a:p>
          <a:p>
            <a:endParaRPr lang="en-US" altLang="en-US" dirty="0"/>
          </a:p>
          <a:p>
            <a:r>
              <a:rPr lang="en-US" altLang="en-US" dirty="0"/>
              <a:t>The original idea behind FORTRAN was that a program would be a list of</a:t>
            </a:r>
          </a:p>
          <a:p>
            <a:pPr>
              <a:buFontTx/>
              <a:buChar char="•"/>
            </a:pPr>
            <a:r>
              <a:rPr lang="en-US" altLang="en-US" dirty="0"/>
              <a:t>Input statements</a:t>
            </a:r>
          </a:p>
          <a:p>
            <a:pPr>
              <a:buFontTx/>
              <a:buChar char="•"/>
            </a:pPr>
            <a:r>
              <a:rPr lang="en-US" altLang="en-US" dirty="0"/>
              <a:t>Mathematical formulae (to compute values)</a:t>
            </a:r>
          </a:p>
          <a:p>
            <a:pPr>
              <a:buFontTx/>
              <a:buChar char="•"/>
            </a:pPr>
            <a:r>
              <a:rPr lang="en-US" altLang="en-US" dirty="0"/>
              <a:t>Output statements</a:t>
            </a:r>
          </a:p>
          <a:p>
            <a:pPr>
              <a:buFontTx/>
              <a:buChar char="•"/>
            </a:pPr>
            <a:r>
              <a:rPr lang="en-US" altLang="en-US" dirty="0"/>
              <a:t>Along with some rudimentary control to have loops and selections</a:t>
            </a:r>
          </a:p>
          <a:p>
            <a:r>
              <a:rPr lang="en-US" altLang="en-US" dirty="0"/>
              <a:t>So FORTRAN is not really far above the level of machine language with the exception of the ability to write mathematical formulae in a mathematical-like notation.</a:t>
            </a:r>
          </a:p>
        </p:txBody>
      </p:sp>
    </p:spTree>
    <p:extLst>
      <p:ext uri="{BB962C8B-B14F-4D97-AF65-F5344CB8AC3E}">
        <p14:creationId xmlns:p14="http://schemas.microsoft.com/office/powerpoint/2010/main" val="10671978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4E2ACA-A11A-4641-B09E-978880C6A410}" type="slidenum">
              <a:rPr lang="en-US" altLang="en-US"/>
              <a:pPr/>
              <a:t>30</a:t>
            </a:fld>
            <a:endParaRPr lang="en-US" altLang="en-US"/>
          </a:p>
        </p:txBody>
      </p:sp>
      <p:sp>
        <p:nvSpPr>
          <p:cNvPr id="73730"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3731"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a:t>Ada is really like a </a:t>
            </a:r>
            <a:r>
              <a:rPr lang="en-US" altLang="en-US" dirty="0" err="1"/>
              <a:t>souped</a:t>
            </a:r>
            <a:r>
              <a:rPr lang="en-US" altLang="en-US" dirty="0"/>
              <a:t> up Pascal, or taking Pascal’s simplicity and adding to it until its </a:t>
            </a:r>
            <a:r>
              <a:rPr lang="en-US" altLang="en-US" dirty="0" err="1"/>
              <a:t>overbloated</a:t>
            </a:r>
            <a:r>
              <a:rPr lang="en-US" altLang="en-US" dirty="0"/>
              <a:t> like C</a:t>
            </a:r>
            <a:r>
              <a:rPr lang="en-US" altLang="en-US" dirty="0" smtClean="0"/>
              <a:t>++!</a:t>
            </a:r>
          </a:p>
          <a:p>
            <a:endParaRPr lang="en-US" altLang="en-US" dirty="0" smtClean="0"/>
          </a:p>
          <a:p>
            <a:r>
              <a:rPr lang="en-US" altLang="en-US" dirty="0" smtClean="0"/>
              <a:t>-- Ada Example Program</a:t>
            </a:r>
          </a:p>
          <a:p>
            <a:r>
              <a:rPr lang="en-US" altLang="en-US" dirty="0" smtClean="0"/>
              <a:t>-- Input:	An integer, </a:t>
            </a:r>
            <a:r>
              <a:rPr lang="en-US" altLang="en-US" dirty="0" err="1" smtClean="0"/>
              <a:t>List_Len</a:t>
            </a:r>
            <a:r>
              <a:rPr lang="en-US" altLang="en-US" dirty="0" smtClean="0"/>
              <a:t>, where </a:t>
            </a:r>
            <a:r>
              <a:rPr lang="en-US" altLang="en-US" dirty="0" err="1" smtClean="0"/>
              <a:t>List_Len</a:t>
            </a:r>
            <a:r>
              <a:rPr lang="en-US" altLang="en-US" dirty="0" smtClean="0"/>
              <a:t> is less</a:t>
            </a:r>
          </a:p>
          <a:p>
            <a:r>
              <a:rPr lang="en-US" altLang="en-US" dirty="0" smtClean="0"/>
              <a:t>--		than 100, followed by </a:t>
            </a:r>
            <a:r>
              <a:rPr lang="en-US" altLang="en-US" dirty="0" err="1" smtClean="0"/>
              <a:t>List_Len</a:t>
            </a:r>
            <a:r>
              <a:rPr lang="en-US" altLang="en-US" dirty="0" smtClean="0"/>
              <a:t>-integer values</a:t>
            </a:r>
          </a:p>
          <a:p>
            <a:r>
              <a:rPr lang="en-US" altLang="en-US" dirty="0" smtClean="0"/>
              <a:t>-- Output:	The number of input values that are greater</a:t>
            </a:r>
          </a:p>
          <a:p>
            <a:r>
              <a:rPr lang="en-US" altLang="en-US" dirty="0" smtClean="0"/>
              <a:t>--		than the average of all input values</a:t>
            </a:r>
          </a:p>
          <a:p>
            <a:endParaRPr lang="en-US" altLang="en-US" dirty="0" smtClean="0"/>
          </a:p>
          <a:p>
            <a:r>
              <a:rPr lang="en-US" altLang="en-US" dirty="0" smtClean="0"/>
              <a:t>with </a:t>
            </a:r>
            <a:r>
              <a:rPr lang="en-US" altLang="en-US" dirty="0" err="1" smtClean="0"/>
              <a:t>Ada.Text_IO</a:t>
            </a:r>
            <a:r>
              <a:rPr lang="en-US" altLang="en-US" dirty="0" smtClean="0"/>
              <a:t>, </a:t>
            </a:r>
            <a:r>
              <a:rPr lang="en-US" altLang="en-US" dirty="0" err="1" smtClean="0"/>
              <a:t>Ada.Integer.Text_IO</a:t>
            </a:r>
            <a:r>
              <a:rPr lang="en-US" altLang="en-US" dirty="0" smtClean="0"/>
              <a:t>;</a:t>
            </a:r>
          </a:p>
          <a:p>
            <a:r>
              <a:rPr lang="en-US" altLang="en-US" dirty="0" smtClean="0"/>
              <a:t>use </a:t>
            </a:r>
            <a:r>
              <a:rPr lang="en-US" altLang="en-US" dirty="0" err="1" smtClean="0"/>
              <a:t>Ada.Text_IO</a:t>
            </a:r>
            <a:r>
              <a:rPr lang="en-US" altLang="en-US" dirty="0" smtClean="0"/>
              <a:t>, </a:t>
            </a:r>
            <a:r>
              <a:rPr lang="en-US" altLang="en-US" dirty="0" err="1" smtClean="0"/>
              <a:t>Ada.Integer.Text_IO</a:t>
            </a:r>
            <a:r>
              <a:rPr lang="en-US" altLang="en-US" dirty="0" smtClean="0"/>
              <a:t>;</a:t>
            </a:r>
          </a:p>
          <a:p>
            <a:r>
              <a:rPr lang="en-US" altLang="en-US" dirty="0" smtClean="0"/>
              <a:t>procedure </a:t>
            </a:r>
            <a:r>
              <a:rPr lang="en-US" altLang="en-US" dirty="0" err="1" smtClean="0"/>
              <a:t>Ada_Ex</a:t>
            </a:r>
            <a:r>
              <a:rPr lang="en-US" altLang="en-US" dirty="0" smtClean="0"/>
              <a:t> is</a:t>
            </a:r>
          </a:p>
          <a:p>
            <a:r>
              <a:rPr lang="en-US" altLang="en-US" dirty="0" smtClean="0"/>
              <a:t>  type </a:t>
            </a:r>
            <a:r>
              <a:rPr lang="en-US" altLang="en-US" dirty="0" err="1" smtClean="0"/>
              <a:t>Int_List_Type</a:t>
            </a:r>
            <a:r>
              <a:rPr lang="en-US" altLang="en-US" dirty="0" smtClean="0"/>
              <a:t> is array (1..99) of Integer;</a:t>
            </a:r>
          </a:p>
          <a:p>
            <a:r>
              <a:rPr lang="en-US" altLang="en-US" dirty="0" smtClean="0"/>
              <a:t>  </a:t>
            </a:r>
            <a:r>
              <a:rPr lang="en-US" altLang="en-US" dirty="0" err="1" smtClean="0"/>
              <a:t>Int_List</a:t>
            </a:r>
            <a:r>
              <a:rPr lang="en-US" altLang="en-US" dirty="0" smtClean="0"/>
              <a:t> : </a:t>
            </a:r>
            <a:r>
              <a:rPr lang="en-US" altLang="en-US" dirty="0" err="1" smtClean="0"/>
              <a:t>Int_List_Type</a:t>
            </a:r>
            <a:r>
              <a:rPr lang="en-US" altLang="en-US" dirty="0" smtClean="0"/>
              <a:t>;</a:t>
            </a:r>
          </a:p>
          <a:p>
            <a:r>
              <a:rPr lang="en-US" altLang="en-US" dirty="0" smtClean="0"/>
              <a:t>  </a:t>
            </a:r>
            <a:r>
              <a:rPr lang="en-US" altLang="en-US" dirty="0" err="1" smtClean="0"/>
              <a:t>List_Len</a:t>
            </a:r>
            <a:r>
              <a:rPr lang="en-US" altLang="en-US" dirty="0" smtClean="0"/>
              <a:t>, Sum, Average, Result : Integer;</a:t>
            </a:r>
          </a:p>
          <a:p>
            <a:r>
              <a:rPr lang="en-US" altLang="en-US" dirty="0" smtClean="0"/>
              <a:t>begin</a:t>
            </a:r>
          </a:p>
          <a:p>
            <a:r>
              <a:rPr lang="en-US" altLang="en-US" dirty="0" smtClean="0"/>
              <a:t>  Result:= 0;</a:t>
            </a:r>
          </a:p>
          <a:p>
            <a:r>
              <a:rPr lang="en-US" altLang="en-US" dirty="0" smtClean="0"/>
              <a:t>  Sum := 0;</a:t>
            </a:r>
          </a:p>
          <a:p>
            <a:r>
              <a:rPr lang="en-US" altLang="en-US" dirty="0" smtClean="0"/>
              <a:t>  Get (</a:t>
            </a:r>
            <a:r>
              <a:rPr lang="en-US" altLang="en-US" dirty="0" err="1" smtClean="0"/>
              <a:t>List_Len</a:t>
            </a:r>
            <a:r>
              <a:rPr lang="en-US" altLang="en-US" dirty="0" smtClean="0"/>
              <a:t>);</a:t>
            </a:r>
          </a:p>
          <a:p>
            <a:r>
              <a:rPr lang="en-US" altLang="en-US" dirty="0" smtClean="0"/>
              <a:t>  if (</a:t>
            </a:r>
            <a:r>
              <a:rPr lang="en-US" altLang="en-US" dirty="0" err="1" smtClean="0"/>
              <a:t>List_Len</a:t>
            </a:r>
            <a:r>
              <a:rPr lang="en-US" altLang="en-US" dirty="0" smtClean="0"/>
              <a:t> &gt; 0) and (</a:t>
            </a:r>
            <a:r>
              <a:rPr lang="en-US" altLang="en-US" dirty="0" err="1" smtClean="0"/>
              <a:t>List_Len</a:t>
            </a:r>
            <a:r>
              <a:rPr lang="en-US" altLang="en-US" dirty="0" smtClean="0"/>
              <a:t> &lt; 100) then</a:t>
            </a:r>
          </a:p>
          <a:p>
            <a:r>
              <a:rPr lang="en-US" altLang="en-US" dirty="0" smtClean="0"/>
              <a:t>-- Read input data into an array and compute the sum</a:t>
            </a:r>
          </a:p>
          <a:p>
            <a:r>
              <a:rPr lang="en-US" altLang="en-US" dirty="0" smtClean="0"/>
              <a:t>  for Counter := 1 .. </a:t>
            </a:r>
            <a:r>
              <a:rPr lang="en-US" altLang="en-US" dirty="0" err="1" smtClean="0"/>
              <a:t>List_Len</a:t>
            </a:r>
            <a:r>
              <a:rPr lang="en-US" altLang="en-US" dirty="0" smtClean="0"/>
              <a:t> loop</a:t>
            </a:r>
          </a:p>
          <a:p>
            <a:r>
              <a:rPr lang="en-US" altLang="en-US" dirty="0" smtClean="0"/>
              <a:t>   Get (</a:t>
            </a:r>
            <a:r>
              <a:rPr lang="en-US" altLang="en-US" dirty="0" err="1" smtClean="0"/>
              <a:t>Int_List</a:t>
            </a:r>
            <a:r>
              <a:rPr lang="en-US" altLang="en-US" dirty="0" smtClean="0"/>
              <a:t>(Counter));</a:t>
            </a:r>
          </a:p>
          <a:p>
            <a:r>
              <a:rPr lang="en-US" altLang="en-US" dirty="0" smtClean="0"/>
              <a:t>   Sum := Sum + </a:t>
            </a:r>
            <a:r>
              <a:rPr lang="en-US" altLang="en-US" dirty="0" err="1" smtClean="0"/>
              <a:t>Int_List</a:t>
            </a:r>
            <a:r>
              <a:rPr lang="en-US" altLang="en-US" dirty="0" smtClean="0"/>
              <a:t>(Counter);</a:t>
            </a:r>
          </a:p>
          <a:p>
            <a:r>
              <a:rPr lang="en-US" altLang="en-US" dirty="0" smtClean="0"/>
              <a:t>  end loop;</a:t>
            </a:r>
          </a:p>
          <a:p>
            <a:r>
              <a:rPr lang="en-US" altLang="en-US" dirty="0" smtClean="0"/>
              <a:t>-- Compute the average</a:t>
            </a:r>
          </a:p>
          <a:p>
            <a:r>
              <a:rPr lang="en-US" altLang="en-US" dirty="0" smtClean="0"/>
              <a:t>	Average := Sum / </a:t>
            </a:r>
            <a:r>
              <a:rPr lang="en-US" altLang="en-US" dirty="0" err="1" smtClean="0"/>
              <a:t>List_Len</a:t>
            </a:r>
            <a:r>
              <a:rPr lang="en-US" altLang="en-US" dirty="0" smtClean="0"/>
              <a:t>;</a:t>
            </a:r>
          </a:p>
          <a:p>
            <a:r>
              <a:rPr lang="en-US" altLang="en-US" dirty="0" smtClean="0"/>
              <a:t>-- Count the number of values that are &gt; average</a:t>
            </a:r>
          </a:p>
          <a:p>
            <a:r>
              <a:rPr lang="en-US" altLang="en-US" dirty="0" smtClean="0"/>
              <a:t>	for Counter := 1 .. </a:t>
            </a:r>
            <a:r>
              <a:rPr lang="en-US" altLang="en-US" dirty="0" err="1" smtClean="0"/>
              <a:t>List_Len</a:t>
            </a:r>
            <a:r>
              <a:rPr lang="en-US" altLang="en-US" dirty="0" smtClean="0"/>
              <a:t> loop</a:t>
            </a:r>
          </a:p>
          <a:p>
            <a:r>
              <a:rPr lang="en-US" altLang="en-US" dirty="0" smtClean="0"/>
              <a:t>	 if </a:t>
            </a:r>
            <a:r>
              <a:rPr lang="en-US" altLang="en-US" dirty="0" err="1" smtClean="0"/>
              <a:t>Int_List</a:t>
            </a:r>
            <a:r>
              <a:rPr lang="en-US" altLang="en-US" dirty="0" smtClean="0"/>
              <a:t>(Counter) &gt; Average then</a:t>
            </a:r>
          </a:p>
          <a:p>
            <a:r>
              <a:rPr lang="en-US" altLang="en-US" dirty="0" smtClean="0"/>
              <a:t>	  Result:= Result+ 1;</a:t>
            </a:r>
          </a:p>
          <a:p>
            <a:r>
              <a:rPr lang="en-US" altLang="en-US" dirty="0" smtClean="0"/>
              <a:t>	 end if;</a:t>
            </a:r>
          </a:p>
          <a:p>
            <a:r>
              <a:rPr lang="en-US" altLang="en-US" dirty="0" smtClean="0"/>
              <a:t>	end loop;</a:t>
            </a:r>
          </a:p>
          <a:p>
            <a:r>
              <a:rPr lang="en-US" altLang="en-US" dirty="0" smtClean="0"/>
              <a:t>-- Print result</a:t>
            </a:r>
          </a:p>
          <a:p>
            <a:r>
              <a:rPr lang="en-US" altLang="en-US" dirty="0" smtClean="0"/>
              <a:t>	Put ("The number of values &gt; average is:");</a:t>
            </a:r>
          </a:p>
          <a:p>
            <a:r>
              <a:rPr lang="en-US" altLang="en-US" dirty="0" smtClean="0"/>
              <a:t>	Put (Result);</a:t>
            </a:r>
          </a:p>
          <a:p>
            <a:r>
              <a:rPr lang="en-US" altLang="en-US" dirty="0" smtClean="0"/>
              <a:t>	</a:t>
            </a:r>
            <a:r>
              <a:rPr lang="en-US" altLang="en-US" dirty="0" err="1" smtClean="0"/>
              <a:t>New_Line</a:t>
            </a:r>
            <a:r>
              <a:rPr lang="en-US" altLang="en-US" dirty="0" smtClean="0"/>
              <a:t>;</a:t>
            </a:r>
          </a:p>
          <a:p>
            <a:r>
              <a:rPr lang="en-US" altLang="en-US" dirty="0" smtClean="0"/>
              <a:t>  else</a:t>
            </a:r>
          </a:p>
          <a:p>
            <a:r>
              <a:rPr lang="en-US" altLang="en-US" dirty="0" smtClean="0"/>
              <a:t>	</a:t>
            </a:r>
            <a:r>
              <a:rPr lang="en-US" altLang="en-US" dirty="0" err="1" smtClean="0"/>
              <a:t>Put_Line</a:t>
            </a:r>
            <a:r>
              <a:rPr lang="en-US" altLang="en-US" dirty="0" smtClean="0"/>
              <a:t> ("Error-input list length is not legal");</a:t>
            </a:r>
          </a:p>
          <a:p>
            <a:r>
              <a:rPr lang="en-US" altLang="en-US" dirty="0" smtClean="0"/>
              <a:t>  end if;</a:t>
            </a:r>
          </a:p>
          <a:p>
            <a:r>
              <a:rPr lang="en-US" altLang="en-US" dirty="0" smtClean="0"/>
              <a:t>end </a:t>
            </a:r>
            <a:r>
              <a:rPr lang="en-US" altLang="en-US" dirty="0" err="1" smtClean="0"/>
              <a:t>Ada_Ex</a:t>
            </a:r>
            <a:r>
              <a:rPr lang="en-US" altLang="en-US" dirty="0" smtClean="0"/>
              <a:t>;</a:t>
            </a:r>
            <a:endParaRPr lang="en-US" altLang="en-US" dirty="0"/>
          </a:p>
        </p:txBody>
      </p:sp>
    </p:spTree>
    <p:extLst>
      <p:ext uri="{BB962C8B-B14F-4D97-AF65-F5344CB8AC3E}">
        <p14:creationId xmlns:p14="http://schemas.microsoft.com/office/powerpoint/2010/main" val="6912429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F09B00-0608-41D2-AC80-613C3012009C}" type="slidenum">
              <a:rPr lang="en-US" altLang="en-US"/>
              <a:pPr/>
              <a:t>31</a:t>
            </a:fld>
            <a:endParaRPr lang="en-US" altLang="en-US"/>
          </a:p>
        </p:txBody>
      </p:sp>
      <p:sp>
        <p:nvSpPr>
          <p:cNvPr id="78850"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8851"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ltLang="en-US" dirty="0"/>
          </a:p>
        </p:txBody>
      </p:sp>
    </p:spTree>
    <p:extLst>
      <p:ext uri="{BB962C8B-B14F-4D97-AF65-F5344CB8AC3E}">
        <p14:creationId xmlns:p14="http://schemas.microsoft.com/office/powerpoint/2010/main" val="20428061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2A32D9-3D65-4774-B54F-5517E4D9C014}" type="slidenum">
              <a:rPr lang="en-US" altLang="en-US"/>
              <a:pPr/>
              <a:t>32</a:t>
            </a:fld>
            <a:endParaRPr lang="en-US" altLang="en-US"/>
          </a:p>
        </p:txBody>
      </p:sp>
      <p:sp>
        <p:nvSpPr>
          <p:cNvPr id="80898"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0899"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ltLang="en-US"/>
          </a:p>
        </p:txBody>
      </p:sp>
    </p:spTree>
    <p:extLst>
      <p:ext uri="{BB962C8B-B14F-4D97-AF65-F5344CB8AC3E}">
        <p14:creationId xmlns:p14="http://schemas.microsoft.com/office/powerpoint/2010/main" val="34422198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262264-3386-4FF5-926C-D5F40ED813A1}" type="slidenum">
              <a:rPr lang="en-US" altLang="en-US"/>
              <a:pPr/>
              <a:t>33</a:t>
            </a:fld>
            <a:endParaRPr lang="en-US" altLang="en-US"/>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7867609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7F2067-1657-44F9-8C7C-CD76B187EC9E}" type="slidenum">
              <a:rPr lang="en-US" altLang="en-US"/>
              <a:pPr/>
              <a:t>34</a:t>
            </a:fld>
            <a:endParaRPr lang="en-US" altLang="en-US"/>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0778267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E30527-89DA-4BC3-AA4A-20DCC93ECCC1}" type="slidenum">
              <a:rPr lang="en-US" altLang="en-US"/>
              <a:pPr/>
              <a:t>35</a:t>
            </a:fld>
            <a:endParaRPr lang="en-US" altLang="en-US"/>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p:txBody>
          <a:bodyPr/>
          <a:lstStyle/>
          <a:p>
            <a:r>
              <a:rPr lang="en-US" altLang="en-US" dirty="0" smtClean="0"/>
              <a:t>Example Perl script</a:t>
            </a:r>
          </a:p>
          <a:p>
            <a:endParaRPr lang="en-US" altLang="en-US" dirty="0" smtClean="0"/>
          </a:p>
          <a:p>
            <a:r>
              <a:rPr lang="en-US" altLang="en-US" dirty="0" smtClean="0"/>
              <a:t># Perl Example Program</a:t>
            </a:r>
          </a:p>
          <a:p>
            <a:r>
              <a:rPr lang="en-US" altLang="en-US" dirty="0" smtClean="0"/>
              <a:t># Input:	An integer, $</a:t>
            </a:r>
            <a:r>
              <a:rPr lang="en-US" altLang="en-US" dirty="0" err="1" smtClean="0"/>
              <a:t>listlen</a:t>
            </a:r>
            <a:r>
              <a:rPr lang="en-US" altLang="en-US" dirty="0" smtClean="0"/>
              <a:t>, where $</a:t>
            </a:r>
            <a:r>
              <a:rPr lang="en-US" altLang="en-US" dirty="0" err="1" smtClean="0"/>
              <a:t>listlen</a:t>
            </a:r>
            <a:r>
              <a:rPr lang="en-US" altLang="en-US" dirty="0" smtClean="0"/>
              <a:t> is less</a:t>
            </a:r>
          </a:p>
          <a:p>
            <a:r>
              <a:rPr lang="en-US" altLang="en-US" dirty="0" smtClean="0"/>
              <a:t>#		than 100, followed by $</a:t>
            </a:r>
            <a:r>
              <a:rPr lang="en-US" altLang="en-US" dirty="0" err="1" smtClean="0"/>
              <a:t>listlen</a:t>
            </a:r>
            <a:r>
              <a:rPr lang="en-US" altLang="en-US" dirty="0" smtClean="0"/>
              <a:t>-integer values.</a:t>
            </a:r>
          </a:p>
          <a:p>
            <a:r>
              <a:rPr lang="en-US" altLang="en-US" dirty="0" smtClean="0"/>
              <a:t># Output:	The number of input values that are greater than</a:t>
            </a:r>
          </a:p>
          <a:p>
            <a:r>
              <a:rPr lang="en-US" altLang="en-US" dirty="0" smtClean="0"/>
              <a:t>#		the average of all input values.</a:t>
            </a:r>
          </a:p>
          <a:p>
            <a:r>
              <a:rPr lang="en-US" altLang="en-US" dirty="0" smtClean="0"/>
              <a:t>($sum, $result) = (0, 0);</a:t>
            </a:r>
          </a:p>
          <a:p>
            <a:r>
              <a:rPr lang="en-US" altLang="en-US" dirty="0" smtClean="0"/>
              <a:t>$</a:t>
            </a:r>
            <a:r>
              <a:rPr lang="en-US" altLang="en-US" dirty="0" err="1" smtClean="0"/>
              <a:t>listlen</a:t>
            </a:r>
            <a:r>
              <a:rPr lang="en-US" altLang="en-US" dirty="0" smtClean="0"/>
              <a:t> = &lt;STDIN&gt;;</a:t>
            </a:r>
          </a:p>
          <a:p>
            <a:r>
              <a:rPr lang="en-US" altLang="en-US" dirty="0" smtClean="0"/>
              <a:t>if (($</a:t>
            </a:r>
            <a:r>
              <a:rPr lang="en-US" altLang="en-US" dirty="0" err="1" smtClean="0"/>
              <a:t>listlen</a:t>
            </a:r>
            <a:r>
              <a:rPr lang="en-US" altLang="en-US" dirty="0" smtClean="0"/>
              <a:t> &gt; 0) &amp;&amp; ($</a:t>
            </a:r>
            <a:r>
              <a:rPr lang="en-US" altLang="en-US" dirty="0" err="1" smtClean="0"/>
              <a:t>listlen</a:t>
            </a:r>
            <a:r>
              <a:rPr lang="en-US" altLang="en-US" dirty="0" smtClean="0"/>
              <a:t> &lt; 100)) {</a:t>
            </a:r>
          </a:p>
          <a:p>
            <a:r>
              <a:rPr lang="en-US" altLang="en-US" dirty="0" smtClean="0"/>
              <a:t># Read input into an array and compute the sum</a:t>
            </a:r>
          </a:p>
          <a:p>
            <a:r>
              <a:rPr lang="en-US" altLang="en-US" dirty="0" smtClean="0"/>
              <a:t>  for ($counter = 0; $counter &lt; $</a:t>
            </a:r>
            <a:r>
              <a:rPr lang="en-US" altLang="en-US" dirty="0" err="1" smtClean="0"/>
              <a:t>listlen</a:t>
            </a:r>
            <a:r>
              <a:rPr lang="en-US" altLang="en-US" dirty="0" smtClean="0"/>
              <a:t>; $counter++) {</a:t>
            </a:r>
          </a:p>
          <a:p>
            <a:r>
              <a:rPr lang="en-US" altLang="en-US" dirty="0" smtClean="0"/>
              <a:t>	 $</a:t>
            </a:r>
            <a:r>
              <a:rPr lang="en-US" altLang="en-US" dirty="0" err="1" smtClean="0"/>
              <a:t>intlist</a:t>
            </a:r>
            <a:r>
              <a:rPr lang="en-US" altLang="en-US" dirty="0" smtClean="0"/>
              <a:t>[$counter] = &lt;STDIN&gt;;</a:t>
            </a:r>
          </a:p>
          <a:p>
            <a:r>
              <a:rPr lang="en-US" altLang="en-US" dirty="0" smtClean="0"/>
              <a:t>  } #- end of for (counter ...</a:t>
            </a:r>
          </a:p>
          <a:p>
            <a:r>
              <a:rPr lang="en-US" altLang="en-US" dirty="0" smtClean="0"/>
              <a:t># Compute the average</a:t>
            </a:r>
          </a:p>
          <a:p>
            <a:r>
              <a:rPr lang="en-US" altLang="en-US" dirty="0" smtClean="0"/>
              <a:t>  $average = $sum / $</a:t>
            </a:r>
            <a:r>
              <a:rPr lang="en-US" altLang="en-US" dirty="0" err="1" smtClean="0"/>
              <a:t>listlen</a:t>
            </a:r>
            <a:r>
              <a:rPr lang="en-US" altLang="en-US" dirty="0" smtClean="0"/>
              <a:t>;</a:t>
            </a:r>
          </a:p>
          <a:p>
            <a:r>
              <a:rPr lang="en-US" altLang="en-US" dirty="0" smtClean="0"/>
              <a:t># Count the input values that are &gt; average</a:t>
            </a:r>
          </a:p>
          <a:p>
            <a:r>
              <a:rPr lang="en-US" altLang="en-US" dirty="0" smtClean="0"/>
              <a:t>  </a:t>
            </a:r>
            <a:r>
              <a:rPr lang="en-US" altLang="en-US" dirty="0" err="1" smtClean="0"/>
              <a:t>foreach</a:t>
            </a:r>
            <a:r>
              <a:rPr lang="en-US" altLang="en-US" dirty="0" smtClean="0"/>
              <a:t> $</a:t>
            </a:r>
            <a:r>
              <a:rPr lang="en-US" altLang="en-US" dirty="0" err="1" smtClean="0"/>
              <a:t>num</a:t>
            </a:r>
            <a:r>
              <a:rPr lang="en-US" altLang="en-US" dirty="0" smtClean="0"/>
              <a:t> (@</a:t>
            </a:r>
            <a:r>
              <a:rPr lang="en-US" altLang="en-US" dirty="0" err="1" smtClean="0"/>
              <a:t>intlist</a:t>
            </a:r>
            <a:r>
              <a:rPr lang="en-US" altLang="en-US" dirty="0" smtClean="0"/>
              <a:t>) {</a:t>
            </a:r>
          </a:p>
          <a:p>
            <a:r>
              <a:rPr lang="en-US" altLang="en-US" dirty="0" smtClean="0"/>
              <a:t>   if ($</a:t>
            </a:r>
            <a:r>
              <a:rPr lang="en-US" altLang="en-US" dirty="0" err="1" smtClean="0"/>
              <a:t>num</a:t>
            </a:r>
            <a:r>
              <a:rPr lang="en-US" altLang="en-US" dirty="0" smtClean="0"/>
              <a:t> &gt; $average) { $result++; }</a:t>
            </a:r>
          </a:p>
          <a:p>
            <a:r>
              <a:rPr lang="en-US" altLang="en-US" dirty="0" smtClean="0"/>
              <a:t>  } #- end of </a:t>
            </a:r>
            <a:r>
              <a:rPr lang="en-US" altLang="en-US" dirty="0" err="1" smtClean="0"/>
              <a:t>foreach</a:t>
            </a:r>
            <a:r>
              <a:rPr lang="en-US" altLang="en-US" dirty="0" smtClean="0"/>
              <a:t> $</a:t>
            </a:r>
            <a:r>
              <a:rPr lang="en-US" altLang="en-US" dirty="0" err="1" smtClean="0"/>
              <a:t>num</a:t>
            </a:r>
            <a:r>
              <a:rPr lang="en-US" altLang="en-US" dirty="0" smtClean="0"/>
              <a:t> ...</a:t>
            </a:r>
          </a:p>
          <a:p>
            <a:r>
              <a:rPr lang="en-US" altLang="en-US" dirty="0" smtClean="0"/>
              <a:t># Print result</a:t>
            </a:r>
          </a:p>
          <a:p>
            <a:r>
              <a:rPr lang="en-US" altLang="en-US" dirty="0" smtClean="0"/>
              <a:t>  print "Number of values &gt; average is: $result \n";</a:t>
            </a:r>
          </a:p>
          <a:p>
            <a:r>
              <a:rPr lang="en-US" altLang="en-US" dirty="0" smtClean="0"/>
              <a:t>} #- end of if (($</a:t>
            </a:r>
            <a:r>
              <a:rPr lang="en-US" altLang="en-US" dirty="0" err="1" smtClean="0"/>
              <a:t>listlen</a:t>
            </a:r>
            <a:r>
              <a:rPr lang="en-US" altLang="en-US" dirty="0" smtClean="0"/>
              <a:t> ...</a:t>
            </a:r>
          </a:p>
          <a:p>
            <a:r>
              <a:rPr lang="en-US" altLang="en-US" dirty="0" smtClean="0"/>
              <a:t>else {</a:t>
            </a:r>
          </a:p>
          <a:p>
            <a:r>
              <a:rPr lang="en-US" altLang="en-US" dirty="0" smtClean="0"/>
              <a:t>  print "Error--input list length is not legal \n";</a:t>
            </a:r>
          </a:p>
          <a:p>
            <a:r>
              <a:rPr lang="en-US" altLang="en-US" dirty="0" smtClean="0"/>
              <a:t>}</a:t>
            </a:r>
            <a:endParaRPr lang="en-US" altLang="en-US" dirty="0"/>
          </a:p>
        </p:txBody>
      </p:sp>
    </p:spTree>
    <p:extLst>
      <p:ext uri="{BB962C8B-B14F-4D97-AF65-F5344CB8AC3E}">
        <p14:creationId xmlns:p14="http://schemas.microsoft.com/office/powerpoint/2010/main" val="5320320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5A51E3-5F92-4095-B229-C3249B7CD405}" type="slidenum">
              <a:rPr lang="en-US" altLang="en-US"/>
              <a:pPr/>
              <a:t>36</a:t>
            </a:fld>
            <a:endParaRPr lang="en-US" altLang="en-US"/>
          </a:p>
        </p:txBody>
      </p:sp>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944133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A94E49-FDED-4682-810A-197DA9953BC9}" type="slidenum">
              <a:rPr lang="en-US" altLang="en-US"/>
              <a:pPr/>
              <a:t>37</a:t>
            </a:fld>
            <a:endParaRPr lang="en-US" altLang="en-US"/>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r>
              <a:rPr lang="en-US" altLang="en-US" dirty="0" smtClean="0"/>
              <a:t>// C# Example Program</a:t>
            </a:r>
          </a:p>
          <a:p>
            <a:r>
              <a:rPr lang="en-US" altLang="en-US" dirty="0" smtClean="0"/>
              <a:t>// Input:  An integer, </a:t>
            </a:r>
            <a:r>
              <a:rPr lang="en-US" altLang="en-US" dirty="0" err="1" smtClean="0"/>
              <a:t>listlen</a:t>
            </a:r>
            <a:r>
              <a:rPr lang="en-US" altLang="en-US" dirty="0" smtClean="0"/>
              <a:t>, where </a:t>
            </a:r>
            <a:r>
              <a:rPr lang="en-US" altLang="en-US" dirty="0" err="1" smtClean="0"/>
              <a:t>listlen</a:t>
            </a:r>
            <a:r>
              <a:rPr lang="en-US" altLang="en-US" dirty="0" smtClean="0"/>
              <a:t> is less than</a:t>
            </a:r>
          </a:p>
          <a:p>
            <a:r>
              <a:rPr lang="en-US" altLang="en-US" dirty="0" smtClean="0"/>
              <a:t>//         100, followed by </a:t>
            </a:r>
            <a:r>
              <a:rPr lang="en-US" altLang="en-US" dirty="0" err="1" smtClean="0"/>
              <a:t>listlen</a:t>
            </a:r>
            <a:r>
              <a:rPr lang="en-US" altLang="en-US" dirty="0" smtClean="0"/>
              <a:t>-integer values.</a:t>
            </a:r>
          </a:p>
          <a:p>
            <a:r>
              <a:rPr lang="en-US" altLang="en-US" dirty="0" smtClean="0"/>
              <a:t>// Output: The number of input values that are greater</a:t>
            </a:r>
          </a:p>
          <a:p>
            <a:r>
              <a:rPr lang="en-US" altLang="en-US" dirty="0" smtClean="0"/>
              <a:t>//         than the average of all input values.</a:t>
            </a:r>
          </a:p>
          <a:p>
            <a:r>
              <a:rPr lang="en-US" altLang="en-US" dirty="0" smtClean="0"/>
              <a:t>using System;</a:t>
            </a:r>
          </a:p>
          <a:p>
            <a:r>
              <a:rPr lang="en-US" altLang="en-US" dirty="0" smtClean="0"/>
              <a:t>public class Ch2example {</a:t>
            </a:r>
          </a:p>
          <a:p>
            <a:r>
              <a:rPr lang="en-US" altLang="en-US" dirty="0" smtClean="0"/>
              <a:t>  static void Main() {</a:t>
            </a:r>
          </a:p>
          <a:p>
            <a:r>
              <a:rPr lang="en-US" altLang="en-US" dirty="0" smtClean="0"/>
              <a:t>    int[] </a:t>
            </a:r>
            <a:r>
              <a:rPr lang="en-US" altLang="en-US" dirty="0" err="1" smtClean="0"/>
              <a:t>intlist</a:t>
            </a:r>
            <a:r>
              <a:rPr lang="en-US" altLang="en-US" dirty="0" smtClean="0"/>
              <a:t>;</a:t>
            </a:r>
          </a:p>
          <a:p>
            <a:r>
              <a:rPr lang="en-US" altLang="en-US" dirty="0" smtClean="0"/>
              <a:t>    int </a:t>
            </a:r>
            <a:r>
              <a:rPr lang="en-US" altLang="en-US" dirty="0" err="1" smtClean="0"/>
              <a:t>listlen</a:t>
            </a:r>
            <a:r>
              <a:rPr lang="en-US" altLang="en-US" dirty="0" smtClean="0"/>
              <a:t>,</a:t>
            </a:r>
          </a:p>
          <a:p>
            <a:r>
              <a:rPr lang="en-US" altLang="en-US" dirty="0" smtClean="0"/>
              <a:t>        counter,</a:t>
            </a:r>
          </a:p>
          <a:p>
            <a:r>
              <a:rPr lang="en-US" altLang="en-US" dirty="0" smtClean="0"/>
              <a:t>        sum = 0,</a:t>
            </a:r>
          </a:p>
          <a:p>
            <a:r>
              <a:rPr lang="en-US" altLang="en-US" dirty="0" smtClean="0"/>
              <a:t>        average,</a:t>
            </a:r>
          </a:p>
          <a:p>
            <a:r>
              <a:rPr lang="en-US" altLang="en-US" dirty="0" smtClean="0"/>
              <a:t>        result = 0;</a:t>
            </a:r>
          </a:p>
          <a:p>
            <a:r>
              <a:rPr lang="en-US" altLang="en-US" dirty="0" smtClean="0"/>
              <a:t>    </a:t>
            </a:r>
            <a:r>
              <a:rPr lang="en-US" altLang="en-US" dirty="0" err="1" smtClean="0"/>
              <a:t>intList</a:t>
            </a:r>
            <a:r>
              <a:rPr lang="en-US" altLang="en-US" dirty="0" smtClean="0"/>
              <a:t> = new int[99];</a:t>
            </a:r>
          </a:p>
          <a:p>
            <a:r>
              <a:rPr lang="en-US" altLang="en-US" dirty="0" smtClean="0"/>
              <a:t>    </a:t>
            </a:r>
            <a:r>
              <a:rPr lang="en-US" altLang="en-US" dirty="0" err="1" smtClean="0"/>
              <a:t>listlen</a:t>
            </a:r>
            <a:r>
              <a:rPr lang="en-US" altLang="en-US" dirty="0" smtClean="0"/>
              <a:t> = Int32.Parse(</a:t>
            </a:r>
            <a:r>
              <a:rPr lang="en-US" altLang="en-US" dirty="0" err="1" smtClean="0"/>
              <a:t>Console.readLine</a:t>
            </a:r>
            <a:r>
              <a:rPr lang="en-US" altLang="en-US" dirty="0" smtClean="0"/>
              <a:t>());</a:t>
            </a:r>
          </a:p>
          <a:p>
            <a:r>
              <a:rPr lang="en-US" altLang="en-US" dirty="0" smtClean="0"/>
              <a:t>    if ((</a:t>
            </a:r>
            <a:r>
              <a:rPr lang="en-US" altLang="en-US" dirty="0" err="1" smtClean="0"/>
              <a:t>listlen</a:t>
            </a:r>
            <a:r>
              <a:rPr lang="en-US" altLang="en-US" dirty="0" smtClean="0"/>
              <a:t> &gt; 0) &amp;&amp; (</a:t>
            </a:r>
            <a:r>
              <a:rPr lang="en-US" altLang="en-US" dirty="0" err="1" smtClean="0"/>
              <a:t>listlen</a:t>
            </a:r>
            <a:r>
              <a:rPr lang="en-US" altLang="en-US" dirty="0" smtClean="0"/>
              <a:t> &lt; 100)) {</a:t>
            </a:r>
          </a:p>
          <a:p>
            <a:r>
              <a:rPr lang="en-US" altLang="en-US" dirty="0" smtClean="0"/>
              <a:t>// Read input into an array and compute the sum</a:t>
            </a:r>
          </a:p>
          <a:p>
            <a:r>
              <a:rPr lang="en-US" altLang="en-US" dirty="0" smtClean="0"/>
              <a:t>      for (counter = 0; counter &lt; </a:t>
            </a:r>
            <a:r>
              <a:rPr lang="en-US" altLang="en-US" dirty="0" err="1" smtClean="0"/>
              <a:t>listlen</a:t>
            </a:r>
            <a:r>
              <a:rPr lang="en-US" altLang="en-US" dirty="0" smtClean="0"/>
              <a:t>; counter++) {</a:t>
            </a:r>
          </a:p>
          <a:p>
            <a:r>
              <a:rPr lang="en-US" altLang="en-US" dirty="0" smtClean="0"/>
              <a:t>        </a:t>
            </a:r>
            <a:r>
              <a:rPr lang="en-US" altLang="en-US" dirty="0" err="1" smtClean="0"/>
              <a:t>intList</a:t>
            </a:r>
            <a:r>
              <a:rPr lang="en-US" altLang="en-US" dirty="0" smtClean="0"/>
              <a:t>[counter] =</a:t>
            </a:r>
          </a:p>
          <a:p>
            <a:r>
              <a:rPr lang="en-US" altLang="en-US" dirty="0" smtClean="0"/>
              <a:t>                       Int32.Parse(</a:t>
            </a:r>
            <a:r>
              <a:rPr lang="en-US" altLang="en-US" dirty="0" err="1" smtClean="0"/>
              <a:t>Console.readLine</a:t>
            </a:r>
            <a:r>
              <a:rPr lang="en-US" altLang="en-US" dirty="0" smtClean="0"/>
              <a:t>());</a:t>
            </a:r>
          </a:p>
          <a:p>
            <a:r>
              <a:rPr lang="en-US" altLang="en-US" dirty="0" smtClean="0"/>
              <a:t>        sum += </a:t>
            </a:r>
            <a:r>
              <a:rPr lang="en-US" altLang="en-US" dirty="0" err="1" smtClean="0"/>
              <a:t>intList</a:t>
            </a:r>
            <a:r>
              <a:rPr lang="en-US" altLang="en-US" dirty="0" smtClean="0"/>
              <a:t>[counter];</a:t>
            </a:r>
          </a:p>
          <a:p>
            <a:r>
              <a:rPr lang="en-US" altLang="en-US" dirty="0" smtClean="0"/>
              <a:t>      } //- end of for (counter ...</a:t>
            </a:r>
          </a:p>
          <a:p>
            <a:r>
              <a:rPr lang="en-US" altLang="en-US" dirty="0" smtClean="0"/>
              <a:t>// Compute the average</a:t>
            </a:r>
          </a:p>
          <a:p>
            <a:r>
              <a:rPr lang="en-US" altLang="en-US" dirty="0" smtClean="0"/>
              <a:t>      average = sum / </a:t>
            </a:r>
            <a:r>
              <a:rPr lang="en-US" altLang="en-US" dirty="0" err="1" smtClean="0"/>
              <a:t>listlen</a:t>
            </a:r>
            <a:r>
              <a:rPr lang="en-US" altLang="en-US" dirty="0" smtClean="0"/>
              <a:t>;</a:t>
            </a:r>
          </a:p>
          <a:p>
            <a:r>
              <a:rPr lang="en-US" altLang="en-US" dirty="0" smtClean="0"/>
              <a:t>// Count the input values that are &gt; average</a:t>
            </a:r>
          </a:p>
          <a:p>
            <a:r>
              <a:rPr lang="en-US" altLang="en-US" dirty="0" smtClean="0"/>
              <a:t>      </a:t>
            </a:r>
            <a:r>
              <a:rPr lang="en-US" altLang="en-US" dirty="0" err="1" smtClean="0"/>
              <a:t>foreach</a:t>
            </a:r>
            <a:r>
              <a:rPr lang="en-US" altLang="en-US" dirty="0" smtClean="0"/>
              <a:t> (int </a:t>
            </a:r>
            <a:r>
              <a:rPr lang="en-US" altLang="en-US" dirty="0" err="1" smtClean="0"/>
              <a:t>num</a:t>
            </a:r>
            <a:r>
              <a:rPr lang="en-US" altLang="en-US" dirty="0" smtClean="0"/>
              <a:t> in </a:t>
            </a:r>
            <a:r>
              <a:rPr lang="en-US" altLang="en-US" dirty="0" err="1" smtClean="0"/>
              <a:t>intList</a:t>
            </a:r>
            <a:r>
              <a:rPr lang="en-US" altLang="en-US" dirty="0" smtClean="0"/>
              <a:t>)</a:t>
            </a:r>
          </a:p>
          <a:p>
            <a:r>
              <a:rPr lang="en-US" altLang="en-US" dirty="0" smtClean="0"/>
              <a:t>        if (</a:t>
            </a:r>
            <a:r>
              <a:rPr lang="en-US" altLang="en-US" dirty="0" err="1" smtClean="0"/>
              <a:t>num</a:t>
            </a:r>
            <a:r>
              <a:rPr lang="en-US" altLang="en-US" dirty="0" smtClean="0"/>
              <a:t> &gt; average) result++;</a:t>
            </a:r>
          </a:p>
          <a:p>
            <a:r>
              <a:rPr lang="en-US" altLang="en-US" dirty="0" smtClean="0"/>
              <a:t>// Print result</a:t>
            </a:r>
          </a:p>
          <a:p>
            <a:r>
              <a:rPr lang="en-US" altLang="en-US" dirty="0" smtClean="0"/>
              <a:t>      </a:t>
            </a:r>
            <a:r>
              <a:rPr lang="en-US" altLang="en-US" dirty="0" err="1" smtClean="0"/>
              <a:t>Console.WriteLine</a:t>
            </a:r>
            <a:r>
              <a:rPr lang="en-US" altLang="en-US" dirty="0" smtClean="0"/>
              <a:t>(</a:t>
            </a:r>
          </a:p>
          <a:p>
            <a:r>
              <a:rPr lang="en-US" altLang="en-US" dirty="0" smtClean="0"/>
              <a:t>         "Number of values &gt; average is:" + result);</a:t>
            </a:r>
          </a:p>
          <a:p>
            <a:r>
              <a:rPr lang="en-US" altLang="en-US" dirty="0" smtClean="0"/>
              <a:t>    } //- end of if ((</a:t>
            </a:r>
            <a:r>
              <a:rPr lang="en-US" altLang="en-US" dirty="0" err="1" smtClean="0"/>
              <a:t>listlen</a:t>
            </a:r>
            <a:r>
              <a:rPr lang="en-US" altLang="en-US" dirty="0" smtClean="0"/>
              <a:t> ...</a:t>
            </a:r>
          </a:p>
          <a:p>
            <a:r>
              <a:rPr lang="en-US" altLang="en-US" dirty="0" smtClean="0"/>
              <a:t>    else</a:t>
            </a:r>
          </a:p>
          <a:p>
            <a:r>
              <a:rPr lang="en-US" altLang="en-US" dirty="0" smtClean="0"/>
              <a:t>      </a:t>
            </a:r>
            <a:r>
              <a:rPr lang="en-US" altLang="en-US" dirty="0" err="1" smtClean="0"/>
              <a:t>Console.WriteLine</a:t>
            </a:r>
            <a:r>
              <a:rPr lang="en-US" altLang="en-US" dirty="0" smtClean="0"/>
              <a:t>(</a:t>
            </a:r>
          </a:p>
          <a:p>
            <a:r>
              <a:rPr lang="en-US" altLang="en-US" dirty="0" smtClean="0"/>
              <a:t>         "Error--input list length is not legal");</a:t>
            </a:r>
          </a:p>
          <a:p>
            <a:r>
              <a:rPr lang="en-US" altLang="en-US" dirty="0" smtClean="0"/>
              <a:t>  } //- end of method Main</a:t>
            </a:r>
          </a:p>
          <a:p>
            <a:r>
              <a:rPr lang="en-US" altLang="en-US" dirty="0" smtClean="0"/>
              <a:t>} //- end of class Ch2example</a:t>
            </a:r>
            <a:endParaRPr lang="en-US" altLang="en-US" dirty="0"/>
          </a:p>
        </p:txBody>
      </p:sp>
    </p:spTree>
    <p:extLst>
      <p:ext uri="{BB962C8B-B14F-4D97-AF65-F5344CB8AC3E}">
        <p14:creationId xmlns:p14="http://schemas.microsoft.com/office/powerpoint/2010/main" val="3379201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0A76D-1EA6-4860-A8CB-123DC9F6CE26}" type="slidenum">
              <a:rPr lang="en-US" altLang="en-US"/>
              <a:pPr/>
              <a:t>4</a:t>
            </a:fld>
            <a:endParaRPr lang="en-US" altLang="en-US"/>
          </a:p>
        </p:txBody>
      </p:sp>
      <p:sp>
        <p:nvSpPr>
          <p:cNvPr id="19458" name="Rectangle 2"/>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a:t>One problem with FORTRAN was that there was no delimiter so that there could be no if-else or nested if statements.  Instead, they offered the truly perverse numeric IF statement</a:t>
            </a:r>
          </a:p>
          <a:p>
            <a:endParaRPr lang="en-US" altLang="en-US" dirty="0"/>
          </a:p>
          <a:p>
            <a:endParaRPr lang="en-US" altLang="en-US" dirty="0"/>
          </a:p>
        </p:txBody>
      </p:sp>
      <p:sp>
        <p:nvSpPr>
          <p:cNvPr id="19459" name="Rectangle 3"/>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796677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The FORTRAN IV If statement expects only a single operation, usually a GO TO statement.  You could build an If-Else or nested If-Else by using several IF and GO TO statements.</a:t>
            </a:r>
          </a:p>
          <a:p>
            <a:endParaRPr lang="en-US" altLang="en-US" dirty="0" smtClean="0"/>
          </a:p>
          <a:p>
            <a:r>
              <a:rPr lang="en-US" altLang="en-US" dirty="0" smtClean="0"/>
              <a:t>IF A.GT. B THEN GO TO 10  // 10 is the if clause</a:t>
            </a:r>
          </a:p>
          <a:p>
            <a:r>
              <a:rPr lang="en-US" altLang="en-US" dirty="0" smtClean="0"/>
              <a:t>IF A.LE.B THEN GO TO 20 // 20 is the else clause</a:t>
            </a:r>
          </a:p>
          <a:p>
            <a:endParaRPr lang="en-US" dirty="0"/>
          </a:p>
        </p:txBody>
      </p:sp>
      <p:sp>
        <p:nvSpPr>
          <p:cNvPr id="4" name="Slide Number Placeholder 3"/>
          <p:cNvSpPr>
            <a:spLocks noGrp="1"/>
          </p:cNvSpPr>
          <p:nvPr>
            <p:ph type="sldNum" sz="quarter" idx="10"/>
          </p:nvPr>
        </p:nvSpPr>
        <p:spPr/>
        <p:txBody>
          <a:bodyPr/>
          <a:lstStyle/>
          <a:p>
            <a:fld id="{C91A59B0-5256-4AD6-868D-E2C0941EFE77}" type="slidenum">
              <a:rPr lang="en-US" altLang="en-US" smtClean="0"/>
              <a:pPr/>
              <a:t>5</a:t>
            </a:fld>
            <a:endParaRPr lang="en-US" altLang="en-US"/>
          </a:p>
        </p:txBody>
      </p:sp>
    </p:spTree>
    <p:extLst>
      <p:ext uri="{BB962C8B-B14F-4D97-AF65-F5344CB8AC3E}">
        <p14:creationId xmlns:p14="http://schemas.microsoft.com/office/powerpoint/2010/main" val="1430268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8E7C39-5855-4E87-919D-C46113CA3D54}" type="slidenum">
              <a:rPr lang="en-US" altLang="en-US"/>
              <a:pPr/>
              <a:t>6</a:t>
            </a:fld>
            <a:endParaRPr lang="en-US" altLang="en-US"/>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r>
              <a:rPr lang="en-US" altLang="en-US"/>
              <a:t>FORTRAN 77 finally brought FORTRAN up to date with languages like C and Pascal, but still did not have recursion, records or pointers.  These would all wait for FORTRAN 90, by which time almost no one used FORTRAN!  We will discuss why recursion was not possible in FORTRAN when we reach chapter 10.</a:t>
            </a:r>
          </a:p>
        </p:txBody>
      </p:sp>
    </p:spTree>
    <p:extLst>
      <p:ext uri="{BB962C8B-B14F-4D97-AF65-F5344CB8AC3E}">
        <p14:creationId xmlns:p14="http://schemas.microsoft.com/office/powerpoint/2010/main" val="3318638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49CAD5-DC3F-4641-ADA0-C533CFA70D05}" type="slidenum">
              <a:rPr lang="en-US" altLang="en-US"/>
              <a:pPr/>
              <a:t>7</a:t>
            </a:fld>
            <a:endParaRPr lang="en-US" alt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16337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52ACE-3E06-429D-AF3B-ADBECC69BF04}" type="slidenum">
              <a:rPr lang="en-US" altLang="en-US"/>
              <a:pPr/>
              <a:t>8</a:t>
            </a:fld>
            <a:endParaRPr lang="en-US" altLang="en-US"/>
          </a:p>
        </p:txBody>
      </p:sp>
      <p:sp>
        <p:nvSpPr>
          <p:cNvPr id="44034"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5"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ltLang="en-US"/>
          </a:p>
        </p:txBody>
      </p:sp>
    </p:spTree>
    <p:extLst>
      <p:ext uri="{BB962C8B-B14F-4D97-AF65-F5344CB8AC3E}">
        <p14:creationId xmlns:p14="http://schemas.microsoft.com/office/powerpoint/2010/main" val="261053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EE6346-BB0F-4A0E-ABC6-BAE4E61DF06B}" type="slidenum">
              <a:rPr lang="en-US" altLang="en-US"/>
              <a:pPr/>
              <a:t>9</a:t>
            </a:fld>
            <a:endParaRPr lang="en-US" altLang="en-US"/>
          </a:p>
        </p:txBody>
      </p:sp>
      <p:sp>
        <p:nvSpPr>
          <p:cNvPr id="48130" name="Rectangle 2"/>
          <p:cNvSpPr>
            <a:spLocks noGrp="1" noRot="1" noChangeAspect="1" noChangeArrowheads="1"/>
          </p:cNvSpPr>
          <p:nvPr>
            <p:ph type="sldImg"/>
          </p:nvPr>
        </p:nvSpPr>
        <p:spPr bwMode="auto">
          <a:xfrm>
            <a:off x="1150938" y="692150"/>
            <a:ext cx="4556125" cy="34163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1"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a:t>COBOL paragraphs are very much like parameterless functions.  You will see in the example in a couple of slides how </a:t>
            </a:r>
          </a:p>
        </p:txBody>
      </p:sp>
    </p:spTree>
    <p:extLst>
      <p:ext uri="{BB962C8B-B14F-4D97-AF65-F5344CB8AC3E}">
        <p14:creationId xmlns:p14="http://schemas.microsoft.com/office/powerpoint/2010/main" val="2314860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CBE6A3C-AE5B-4377-A8EE-83B9BA50E540}" type="slidenum">
              <a:rPr lang="en-US" altLang="en-US"/>
              <a:pPr/>
              <a:t>‹#›</a:t>
            </a:fld>
            <a:endParaRPr lang="en-US" altLang="en-US"/>
          </a:p>
        </p:txBody>
      </p:sp>
    </p:spTree>
    <p:extLst>
      <p:ext uri="{BB962C8B-B14F-4D97-AF65-F5344CB8AC3E}">
        <p14:creationId xmlns:p14="http://schemas.microsoft.com/office/powerpoint/2010/main" val="1941232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ABE3C7A-98E7-4323-BEFA-6DAB483C0A1C}" type="slidenum">
              <a:rPr lang="en-US" altLang="en-US"/>
              <a:pPr/>
              <a:t>‹#›</a:t>
            </a:fld>
            <a:endParaRPr lang="en-US" altLang="en-US"/>
          </a:p>
        </p:txBody>
      </p:sp>
    </p:spTree>
    <p:extLst>
      <p:ext uri="{BB962C8B-B14F-4D97-AF65-F5344CB8AC3E}">
        <p14:creationId xmlns:p14="http://schemas.microsoft.com/office/powerpoint/2010/main" val="2083447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2D1A83C-FD66-480E-B165-978B43D09B4D}" type="slidenum">
              <a:rPr lang="en-US" altLang="en-US"/>
              <a:pPr/>
              <a:t>‹#›</a:t>
            </a:fld>
            <a:endParaRPr lang="en-US" altLang="en-US"/>
          </a:p>
        </p:txBody>
      </p:sp>
    </p:spTree>
    <p:extLst>
      <p:ext uri="{BB962C8B-B14F-4D97-AF65-F5344CB8AC3E}">
        <p14:creationId xmlns:p14="http://schemas.microsoft.com/office/powerpoint/2010/main" val="1404967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CBC419A-044C-42D2-8885-FB4F85674C60}" type="slidenum">
              <a:rPr lang="en-US" altLang="en-US"/>
              <a:pPr/>
              <a:t>‹#›</a:t>
            </a:fld>
            <a:endParaRPr lang="en-US" altLang="en-US"/>
          </a:p>
        </p:txBody>
      </p:sp>
    </p:spTree>
    <p:extLst>
      <p:ext uri="{BB962C8B-B14F-4D97-AF65-F5344CB8AC3E}">
        <p14:creationId xmlns:p14="http://schemas.microsoft.com/office/powerpoint/2010/main" val="30861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A51EC41-3189-4A7C-AE19-C052F977BE8A}" type="slidenum">
              <a:rPr lang="en-US" altLang="en-US"/>
              <a:pPr/>
              <a:t>‹#›</a:t>
            </a:fld>
            <a:endParaRPr lang="en-US" altLang="en-US"/>
          </a:p>
        </p:txBody>
      </p:sp>
    </p:spTree>
    <p:extLst>
      <p:ext uri="{BB962C8B-B14F-4D97-AF65-F5344CB8AC3E}">
        <p14:creationId xmlns:p14="http://schemas.microsoft.com/office/powerpoint/2010/main" val="1166197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2CD2F4E-129C-4DC2-A5A6-2B509EDA520A}" type="slidenum">
              <a:rPr lang="en-US" altLang="en-US"/>
              <a:pPr/>
              <a:t>‹#›</a:t>
            </a:fld>
            <a:endParaRPr lang="en-US" altLang="en-US"/>
          </a:p>
        </p:txBody>
      </p:sp>
    </p:spTree>
    <p:extLst>
      <p:ext uri="{BB962C8B-B14F-4D97-AF65-F5344CB8AC3E}">
        <p14:creationId xmlns:p14="http://schemas.microsoft.com/office/powerpoint/2010/main" val="1863247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001FA265-9359-4761-AFE6-8D010B938E16}" type="slidenum">
              <a:rPr lang="en-US" altLang="en-US"/>
              <a:pPr/>
              <a:t>‹#›</a:t>
            </a:fld>
            <a:endParaRPr lang="en-US" altLang="en-US"/>
          </a:p>
        </p:txBody>
      </p:sp>
    </p:spTree>
    <p:extLst>
      <p:ext uri="{BB962C8B-B14F-4D97-AF65-F5344CB8AC3E}">
        <p14:creationId xmlns:p14="http://schemas.microsoft.com/office/powerpoint/2010/main" val="2813058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6296F006-50FC-48BE-BAC9-BAB79D4E4EE1}" type="slidenum">
              <a:rPr lang="en-US" altLang="en-US"/>
              <a:pPr/>
              <a:t>‹#›</a:t>
            </a:fld>
            <a:endParaRPr lang="en-US" altLang="en-US"/>
          </a:p>
        </p:txBody>
      </p:sp>
    </p:spTree>
    <p:extLst>
      <p:ext uri="{BB962C8B-B14F-4D97-AF65-F5344CB8AC3E}">
        <p14:creationId xmlns:p14="http://schemas.microsoft.com/office/powerpoint/2010/main" val="2129947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1FD0F2EB-3B6B-4706-B7F9-209C2BED6B13}" type="slidenum">
              <a:rPr lang="en-US" altLang="en-US"/>
              <a:pPr/>
              <a:t>‹#›</a:t>
            </a:fld>
            <a:endParaRPr lang="en-US" altLang="en-US"/>
          </a:p>
        </p:txBody>
      </p:sp>
    </p:spTree>
    <p:extLst>
      <p:ext uri="{BB962C8B-B14F-4D97-AF65-F5344CB8AC3E}">
        <p14:creationId xmlns:p14="http://schemas.microsoft.com/office/powerpoint/2010/main" val="2670926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84D7EED-BD60-4D6C-ABBB-92A673831048}" type="slidenum">
              <a:rPr lang="en-US" altLang="en-US"/>
              <a:pPr/>
              <a:t>‹#›</a:t>
            </a:fld>
            <a:endParaRPr lang="en-US" altLang="en-US"/>
          </a:p>
        </p:txBody>
      </p:sp>
    </p:spTree>
    <p:extLst>
      <p:ext uri="{BB962C8B-B14F-4D97-AF65-F5344CB8AC3E}">
        <p14:creationId xmlns:p14="http://schemas.microsoft.com/office/powerpoint/2010/main" val="3362422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4F915DC-C708-48F7-9B89-A097CA61AA1E}" type="slidenum">
              <a:rPr lang="en-US" altLang="en-US"/>
              <a:pPr/>
              <a:t>‹#›</a:t>
            </a:fld>
            <a:endParaRPr lang="en-US" altLang="en-US"/>
          </a:p>
        </p:txBody>
      </p:sp>
    </p:spTree>
    <p:extLst>
      <p:ext uri="{BB962C8B-B14F-4D97-AF65-F5344CB8AC3E}">
        <p14:creationId xmlns:p14="http://schemas.microsoft.com/office/powerpoint/2010/main" val="2231477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EE2626"/>
            </a:gs>
            <a:gs pos="100000">
              <a:srgbClr val="F9A159"/>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400"/>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lnSpc>
                <a:spcPct val="100000"/>
              </a:lnSpc>
              <a:spcBef>
                <a:spcPct val="0"/>
              </a:spcBef>
              <a:buFontTx/>
              <a:buNone/>
              <a:defRPr sz="1400"/>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400"/>
            </a:lvl1pPr>
          </a:lstStyle>
          <a:p>
            <a:fld id="{3DA9F5F8-6649-487F-BF19-E7F25CDC7F4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3737" y="1"/>
            <a:ext cx="5396463" cy="6858000"/>
          </a:xfrm>
          <a:prstGeom prst="rect">
            <a:avLst/>
          </a:prstGeom>
        </p:spPr>
      </p:pic>
      <p:sp>
        <p:nvSpPr>
          <p:cNvPr id="6" name="TextBox 5"/>
          <p:cNvSpPr txBox="1"/>
          <p:nvPr/>
        </p:nvSpPr>
        <p:spPr>
          <a:xfrm>
            <a:off x="5410200" y="372779"/>
            <a:ext cx="3821687" cy="6112443"/>
          </a:xfrm>
          <a:prstGeom prst="rect">
            <a:avLst/>
          </a:prstGeom>
          <a:noFill/>
        </p:spPr>
        <p:txBody>
          <a:bodyPr wrap="none" rtlCol="0">
            <a:spAutoFit/>
          </a:bodyPr>
          <a:lstStyle/>
          <a:p>
            <a:pPr>
              <a:buNone/>
            </a:pPr>
            <a:r>
              <a:rPr lang="en-US" dirty="0" smtClean="0"/>
              <a:t>This figure denotes the</a:t>
            </a:r>
          </a:p>
          <a:p>
            <a:pPr>
              <a:buNone/>
            </a:pPr>
            <a:r>
              <a:rPr lang="en-US" dirty="0" smtClean="0"/>
              <a:t>significant languages as</a:t>
            </a:r>
          </a:p>
          <a:p>
            <a:pPr>
              <a:buNone/>
            </a:pPr>
            <a:r>
              <a:rPr lang="en-US" dirty="0" smtClean="0"/>
              <a:t>they were introduced and</a:t>
            </a:r>
          </a:p>
          <a:p>
            <a:pPr>
              <a:buNone/>
            </a:pPr>
            <a:r>
              <a:rPr lang="en-US" dirty="0" smtClean="0"/>
              <a:t>enhanced over the years</a:t>
            </a:r>
          </a:p>
          <a:p>
            <a:pPr>
              <a:buNone/>
            </a:pPr>
            <a:endParaRPr lang="en-US" dirty="0"/>
          </a:p>
          <a:p>
            <a:pPr>
              <a:buNone/>
            </a:pPr>
            <a:r>
              <a:rPr lang="en-US" dirty="0" smtClean="0"/>
              <a:t>Notice how some languages</a:t>
            </a:r>
          </a:p>
          <a:p>
            <a:pPr>
              <a:buNone/>
            </a:pPr>
            <a:r>
              <a:rPr lang="en-US" dirty="0" smtClean="0"/>
              <a:t>are ancestors of others</a:t>
            </a:r>
          </a:p>
          <a:p>
            <a:pPr marL="342900" indent="-342900"/>
            <a:r>
              <a:rPr lang="en-US" dirty="0" smtClean="0"/>
              <a:t>FORTRAN led to ALGOL</a:t>
            </a:r>
          </a:p>
          <a:p>
            <a:pPr marL="342900" indent="-342900"/>
            <a:r>
              <a:rPr lang="en-US" dirty="0" smtClean="0"/>
              <a:t>ALGOL led to C, Pascal</a:t>
            </a:r>
          </a:p>
          <a:p>
            <a:pPr marL="342900" indent="-342900"/>
            <a:r>
              <a:rPr lang="en-US" dirty="0" smtClean="0"/>
              <a:t>Pascal led to Ada</a:t>
            </a:r>
          </a:p>
          <a:p>
            <a:pPr marL="342900" indent="-342900"/>
            <a:r>
              <a:rPr lang="en-US" dirty="0" smtClean="0"/>
              <a:t>C led to C++</a:t>
            </a:r>
          </a:p>
          <a:p>
            <a:pPr marL="342900" indent="-342900"/>
            <a:r>
              <a:rPr lang="en-US" dirty="0" smtClean="0"/>
              <a:t>C++ led to Java and C#</a:t>
            </a:r>
          </a:p>
          <a:p>
            <a:pPr marL="342900" indent="-342900"/>
            <a:endParaRPr lang="en-US" dirty="0" smtClean="0"/>
          </a:p>
          <a:p>
            <a:pPr>
              <a:buNone/>
            </a:pPr>
            <a:r>
              <a:rPr lang="en-US" dirty="0" smtClean="0"/>
              <a:t>Now look at Prolog, APL, </a:t>
            </a:r>
          </a:p>
          <a:p>
            <a:pPr>
              <a:buNone/>
            </a:pPr>
            <a:r>
              <a:rPr lang="en-US" dirty="0" smtClean="0"/>
              <a:t>and </a:t>
            </a:r>
            <a:r>
              <a:rPr lang="en-US" dirty="0" err="1" smtClean="0"/>
              <a:t>Lua</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5105400" y="609600"/>
            <a:ext cx="3352800" cy="1143000"/>
          </a:xfrm>
        </p:spPr>
        <p:txBody>
          <a:bodyPr/>
          <a:lstStyle/>
          <a:p>
            <a:r>
              <a:rPr lang="en-US" altLang="en-US"/>
              <a:t>COBOL Example</a:t>
            </a:r>
          </a:p>
        </p:txBody>
      </p:sp>
      <p:sp>
        <p:nvSpPr>
          <p:cNvPr id="96259" name="Text Box 3"/>
          <p:cNvSpPr txBox="1">
            <a:spLocks noChangeArrowheads="1"/>
          </p:cNvSpPr>
          <p:nvPr/>
        </p:nvSpPr>
        <p:spPr bwMode="auto">
          <a:xfrm>
            <a:off x="152400" y="0"/>
            <a:ext cx="6486525" cy="669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spcBef>
                <a:spcPct val="0"/>
              </a:spcBef>
              <a:buFontTx/>
              <a:buNone/>
            </a:pPr>
            <a:r>
              <a:rPr lang="en-US" altLang="en-US" sz="1600"/>
              <a:t>IDENTIFICATION DIVISION.</a:t>
            </a:r>
          </a:p>
          <a:p>
            <a:pPr>
              <a:lnSpc>
                <a:spcPct val="100000"/>
              </a:lnSpc>
              <a:spcBef>
                <a:spcPct val="0"/>
              </a:spcBef>
              <a:buFontTx/>
              <a:buNone/>
            </a:pPr>
            <a:r>
              <a:rPr lang="en-US" altLang="en-US" sz="1600"/>
              <a:t>PROGRAM-ID.  PRODUCE-REORDER-LISTING.</a:t>
            </a:r>
          </a:p>
          <a:p>
            <a:pPr>
              <a:lnSpc>
                <a:spcPct val="100000"/>
              </a:lnSpc>
              <a:spcBef>
                <a:spcPct val="0"/>
              </a:spcBef>
              <a:buFontTx/>
              <a:buNone/>
            </a:pPr>
            <a:endParaRPr lang="en-US" altLang="en-US" sz="1600"/>
          </a:p>
          <a:p>
            <a:pPr>
              <a:lnSpc>
                <a:spcPct val="100000"/>
              </a:lnSpc>
              <a:spcBef>
                <a:spcPct val="0"/>
              </a:spcBef>
              <a:buFontTx/>
              <a:buNone/>
            </a:pPr>
            <a:r>
              <a:rPr lang="en-US" altLang="en-US" sz="1600"/>
              <a:t>ENVIRONMENT DIVISION.</a:t>
            </a:r>
          </a:p>
          <a:p>
            <a:pPr>
              <a:lnSpc>
                <a:spcPct val="100000"/>
              </a:lnSpc>
              <a:spcBef>
                <a:spcPct val="0"/>
              </a:spcBef>
              <a:buFontTx/>
              <a:buNone/>
            </a:pPr>
            <a:r>
              <a:rPr lang="en-US" altLang="en-US" sz="1600"/>
              <a:t>CONFIGURATION SECTION.</a:t>
            </a:r>
            <a:br>
              <a:rPr lang="en-US" altLang="en-US" sz="1600"/>
            </a:br>
            <a:r>
              <a:rPr lang="en-US" altLang="en-US" sz="1600"/>
              <a:t>SOURCE-COMPUTER.  DEC-VAX.</a:t>
            </a:r>
          </a:p>
          <a:p>
            <a:pPr>
              <a:lnSpc>
                <a:spcPct val="100000"/>
              </a:lnSpc>
              <a:spcBef>
                <a:spcPct val="0"/>
              </a:spcBef>
              <a:buFontTx/>
              <a:buNone/>
            </a:pPr>
            <a:r>
              <a:rPr lang="en-US" altLang="en-US" sz="1600"/>
              <a:t>OBJECT-COMPUTER. DEC-VAX.</a:t>
            </a:r>
          </a:p>
          <a:p>
            <a:pPr>
              <a:lnSpc>
                <a:spcPct val="100000"/>
              </a:lnSpc>
              <a:spcBef>
                <a:spcPct val="0"/>
              </a:spcBef>
              <a:buFontTx/>
              <a:buNone/>
            </a:pPr>
            <a:r>
              <a:rPr lang="en-US" altLang="en-US" sz="1600"/>
              <a:t>INPUT-OUTPUT SECTION.</a:t>
            </a:r>
          </a:p>
          <a:p>
            <a:pPr>
              <a:lnSpc>
                <a:spcPct val="100000"/>
              </a:lnSpc>
              <a:spcBef>
                <a:spcPct val="0"/>
              </a:spcBef>
              <a:buFontTx/>
              <a:buNone/>
            </a:pPr>
            <a:r>
              <a:rPr lang="en-US" altLang="en-US" sz="1600"/>
              <a:t>FILE-CONTROL. </a:t>
            </a:r>
          </a:p>
          <a:p>
            <a:pPr>
              <a:lnSpc>
                <a:spcPct val="100000"/>
              </a:lnSpc>
              <a:spcBef>
                <a:spcPct val="0"/>
              </a:spcBef>
              <a:buFontTx/>
              <a:buNone/>
            </a:pPr>
            <a:r>
              <a:rPr lang="en-US" altLang="en-US" sz="1600"/>
              <a:t>	SELECT BAL-FWD-FILE ASSIGN TO READER.</a:t>
            </a:r>
          </a:p>
          <a:p>
            <a:pPr>
              <a:lnSpc>
                <a:spcPct val="100000"/>
              </a:lnSpc>
              <a:spcBef>
                <a:spcPct val="0"/>
              </a:spcBef>
              <a:buFontTx/>
              <a:buNone/>
            </a:pPr>
            <a:r>
              <a:rPr lang="en-US" altLang="en-US" sz="1600"/>
              <a:t>	SELECT REORDER-LISTING ASSIGN TO LOCAL-PRINTER.</a:t>
            </a:r>
          </a:p>
          <a:p>
            <a:pPr>
              <a:lnSpc>
                <a:spcPct val="100000"/>
              </a:lnSpc>
              <a:spcBef>
                <a:spcPct val="0"/>
              </a:spcBef>
              <a:buFontTx/>
              <a:buNone/>
            </a:pPr>
            <a:endParaRPr lang="en-US" altLang="en-US" sz="1600"/>
          </a:p>
          <a:p>
            <a:pPr>
              <a:lnSpc>
                <a:spcPct val="100000"/>
              </a:lnSpc>
              <a:spcBef>
                <a:spcPct val="0"/>
              </a:spcBef>
              <a:buFontTx/>
              <a:buNone/>
            </a:pPr>
            <a:r>
              <a:rPr lang="en-US" altLang="en-US" sz="1600"/>
              <a:t>DATA DIVISION.</a:t>
            </a:r>
          </a:p>
          <a:p>
            <a:pPr>
              <a:lnSpc>
                <a:spcPct val="100000"/>
              </a:lnSpc>
              <a:spcBef>
                <a:spcPct val="0"/>
              </a:spcBef>
              <a:buFontTx/>
              <a:buNone/>
            </a:pPr>
            <a:r>
              <a:rPr lang="en-US" altLang="en-US" sz="1600"/>
              <a:t>FILE SECTION.</a:t>
            </a:r>
          </a:p>
          <a:p>
            <a:pPr>
              <a:lnSpc>
                <a:spcPct val="100000"/>
              </a:lnSpc>
              <a:spcBef>
                <a:spcPct val="0"/>
              </a:spcBef>
              <a:buFontTx/>
              <a:buNone/>
            </a:pPr>
            <a:r>
              <a:rPr lang="en-US" altLang="en-US" sz="1600"/>
              <a:t>FD  BAL-FWD-FILE</a:t>
            </a:r>
          </a:p>
          <a:p>
            <a:pPr>
              <a:lnSpc>
                <a:spcPct val="100000"/>
              </a:lnSpc>
              <a:spcBef>
                <a:spcPct val="0"/>
              </a:spcBef>
              <a:buFontTx/>
              <a:buNone/>
            </a:pPr>
            <a:r>
              <a:rPr lang="en-US" altLang="en-US" sz="1600"/>
              <a:t>       LABEL RECORDS ARE STANDARD</a:t>
            </a:r>
          </a:p>
          <a:p>
            <a:pPr>
              <a:lnSpc>
                <a:spcPct val="100000"/>
              </a:lnSpc>
              <a:spcBef>
                <a:spcPct val="0"/>
              </a:spcBef>
              <a:buFontTx/>
              <a:buNone/>
            </a:pPr>
            <a:r>
              <a:rPr lang="en-US" altLang="en-US" sz="1600"/>
              <a:t>       RECORD CONTAINS 80 CHARACTERS.</a:t>
            </a:r>
          </a:p>
          <a:p>
            <a:pPr>
              <a:lnSpc>
                <a:spcPct val="100000"/>
              </a:lnSpc>
              <a:spcBef>
                <a:spcPct val="0"/>
              </a:spcBef>
              <a:buFontTx/>
              <a:buNone/>
            </a:pPr>
            <a:endParaRPr lang="en-US" altLang="en-US" sz="1600"/>
          </a:p>
          <a:p>
            <a:pPr>
              <a:lnSpc>
                <a:spcPct val="100000"/>
              </a:lnSpc>
              <a:spcBef>
                <a:spcPct val="0"/>
              </a:spcBef>
              <a:buFontTx/>
              <a:buNone/>
            </a:pPr>
            <a:r>
              <a:rPr lang="en-US" altLang="en-US" sz="1600"/>
              <a:t>01 BAL-FWD-CARD.</a:t>
            </a:r>
          </a:p>
          <a:p>
            <a:pPr>
              <a:lnSpc>
                <a:spcPct val="100000"/>
              </a:lnSpc>
              <a:spcBef>
                <a:spcPct val="0"/>
              </a:spcBef>
              <a:buFontTx/>
              <a:buNone/>
            </a:pPr>
            <a:r>
              <a:rPr lang="en-US" altLang="en-US" sz="1600"/>
              <a:t>     02 BAL-ITEM-NO		PICTURE IS 9(5).</a:t>
            </a:r>
          </a:p>
          <a:p>
            <a:pPr>
              <a:lnSpc>
                <a:spcPct val="100000"/>
              </a:lnSpc>
              <a:spcBef>
                <a:spcPct val="0"/>
              </a:spcBef>
              <a:buFontTx/>
              <a:buNone/>
            </a:pPr>
            <a:r>
              <a:rPr lang="en-US" altLang="en-US" sz="1600"/>
              <a:t>     02 BAL-ITEM-DESC		PICTURE IS X(20).</a:t>
            </a:r>
          </a:p>
          <a:p>
            <a:pPr>
              <a:lnSpc>
                <a:spcPct val="100000"/>
              </a:lnSpc>
              <a:spcBef>
                <a:spcPct val="0"/>
              </a:spcBef>
              <a:buFontTx/>
              <a:buNone/>
            </a:pPr>
            <a:r>
              <a:rPr lang="en-US" altLang="en-US" sz="1600"/>
              <a:t>     02 FILLER			PICTURE IS X(5).</a:t>
            </a:r>
          </a:p>
          <a:p>
            <a:pPr>
              <a:lnSpc>
                <a:spcPct val="100000"/>
              </a:lnSpc>
              <a:spcBef>
                <a:spcPct val="0"/>
              </a:spcBef>
              <a:buFontTx/>
              <a:buNone/>
            </a:pPr>
            <a:r>
              <a:rPr lang="en-US" altLang="en-US" sz="1600"/>
              <a:t>     02 BAL-UNIT-PRICE		PICTURE IS 999V99.</a:t>
            </a:r>
          </a:p>
          <a:p>
            <a:pPr>
              <a:lnSpc>
                <a:spcPct val="100000"/>
              </a:lnSpc>
              <a:spcBef>
                <a:spcPct val="0"/>
              </a:spcBef>
              <a:buFontTx/>
              <a:buNone/>
            </a:pPr>
            <a:r>
              <a:rPr lang="en-US" altLang="en-US" sz="1600"/>
              <a:t>     02 BAL-REORDER-POINT		PICTURE IS 9(5).</a:t>
            </a:r>
          </a:p>
          <a:p>
            <a:pPr>
              <a:lnSpc>
                <a:spcPct val="100000"/>
              </a:lnSpc>
              <a:spcBef>
                <a:spcPct val="0"/>
              </a:spcBef>
              <a:buFontTx/>
              <a:buNone/>
            </a:pPr>
            <a:r>
              <a:rPr lang="en-US" altLang="en-US" sz="1600"/>
              <a:t>     02 BAL-ON-HAND		PICTURE IS 9(5).</a:t>
            </a:r>
          </a:p>
          <a:p>
            <a:pPr>
              <a:lnSpc>
                <a:spcPct val="100000"/>
              </a:lnSpc>
              <a:spcBef>
                <a:spcPct val="0"/>
              </a:spcBef>
              <a:buFontTx/>
              <a:buNone/>
            </a:pPr>
            <a:r>
              <a:rPr lang="en-US" altLang="en-US" sz="1600"/>
              <a:t>     02 BAL-ON-ORDER		PICTURE IS 9(5).</a:t>
            </a:r>
          </a:p>
          <a:p>
            <a:pPr>
              <a:lnSpc>
                <a:spcPct val="100000"/>
              </a:lnSpc>
              <a:spcBef>
                <a:spcPct val="0"/>
              </a:spcBef>
              <a:buFontTx/>
              <a:buNone/>
            </a:pPr>
            <a:r>
              <a:rPr lang="en-US" altLang="en-US" sz="1600"/>
              <a:t>     02 FILLER			PICTURE IS X(30).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5105400" y="609600"/>
            <a:ext cx="3352800" cy="1143000"/>
          </a:xfrm>
        </p:spPr>
        <p:txBody>
          <a:bodyPr/>
          <a:lstStyle/>
          <a:p>
            <a:r>
              <a:rPr lang="en-US" altLang="en-US"/>
              <a:t>Example Continued</a:t>
            </a:r>
          </a:p>
        </p:txBody>
      </p:sp>
      <p:sp>
        <p:nvSpPr>
          <p:cNvPr id="97283" name="Text Box 3"/>
          <p:cNvSpPr txBox="1">
            <a:spLocks noChangeArrowheads="1"/>
          </p:cNvSpPr>
          <p:nvPr/>
        </p:nvSpPr>
        <p:spPr bwMode="auto">
          <a:xfrm>
            <a:off x="228600" y="381000"/>
            <a:ext cx="5645150" cy="547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spcBef>
                <a:spcPct val="0"/>
              </a:spcBef>
              <a:buFontTx/>
              <a:buNone/>
            </a:pPr>
            <a:r>
              <a:rPr lang="en-US" altLang="en-US" sz="1600"/>
              <a:t>FD REORDER-LISTING</a:t>
            </a:r>
          </a:p>
          <a:p>
            <a:pPr>
              <a:lnSpc>
                <a:spcPct val="100000"/>
              </a:lnSpc>
              <a:spcBef>
                <a:spcPct val="0"/>
              </a:spcBef>
              <a:buFontTx/>
              <a:buNone/>
            </a:pPr>
            <a:r>
              <a:rPr lang="en-US" altLang="en-US" sz="1600"/>
              <a:t>      LABEL RECORDS ARE STANDARD</a:t>
            </a:r>
          </a:p>
          <a:p>
            <a:pPr>
              <a:lnSpc>
                <a:spcPct val="100000"/>
              </a:lnSpc>
              <a:spcBef>
                <a:spcPct val="0"/>
              </a:spcBef>
              <a:buFontTx/>
              <a:buNone/>
            </a:pPr>
            <a:r>
              <a:rPr lang="en-US" altLang="en-US" sz="1600"/>
              <a:t>      RECORD CONTAINS 132 CHARACTERS.</a:t>
            </a:r>
          </a:p>
          <a:p>
            <a:pPr>
              <a:lnSpc>
                <a:spcPct val="100000"/>
              </a:lnSpc>
              <a:spcBef>
                <a:spcPct val="0"/>
              </a:spcBef>
              <a:buFontTx/>
              <a:buNone/>
            </a:pPr>
            <a:endParaRPr lang="en-US" altLang="en-US" sz="1600"/>
          </a:p>
          <a:p>
            <a:pPr>
              <a:lnSpc>
                <a:spcPct val="100000"/>
              </a:lnSpc>
              <a:spcBef>
                <a:spcPct val="0"/>
              </a:spcBef>
              <a:buFontTx/>
              <a:buNone/>
            </a:pPr>
            <a:r>
              <a:rPr lang="en-US" altLang="en-US" sz="1600"/>
              <a:t>01 REORDER-LINE.</a:t>
            </a:r>
          </a:p>
          <a:p>
            <a:pPr>
              <a:lnSpc>
                <a:spcPct val="100000"/>
              </a:lnSpc>
              <a:spcBef>
                <a:spcPct val="0"/>
              </a:spcBef>
              <a:buFontTx/>
              <a:buNone/>
            </a:pPr>
            <a:r>
              <a:rPr lang="en-US" altLang="en-US" sz="1600"/>
              <a:t>     02 RL-ITEM-NO			PICTURE IS Z(5).</a:t>
            </a:r>
          </a:p>
          <a:p>
            <a:pPr>
              <a:lnSpc>
                <a:spcPct val="100000"/>
              </a:lnSpc>
              <a:spcBef>
                <a:spcPct val="0"/>
              </a:spcBef>
              <a:buFontTx/>
              <a:buNone/>
            </a:pPr>
            <a:r>
              <a:rPr lang="en-US" altLang="en-US" sz="1600"/>
              <a:t>     02 FILLER			PICTURE IS X(5).</a:t>
            </a:r>
          </a:p>
          <a:p>
            <a:pPr>
              <a:lnSpc>
                <a:spcPct val="100000"/>
              </a:lnSpc>
              <a:spcBef>
                <a:spcPct val="0"/>
              </a:spcBef>
              <a:buFontTx/>
              <a:buNone/>
            </a:pPr>
            <a:r>
              <a:rPr lang="en-US" altLang="en-US" sz="1600"/>
              <a:t>     02 RL-ITEM-DESC		PICTURE IS X(20).</a:t>
            </a:r>
          </a:p>
          <a:p>
            <a:pPr>
              <a:lnSpc>
                <a:spcPct val="100000"/>
              </a:lnSpc>
              <a:spcBef>
                <a:spcPct val="0"/>
              </a:spcBef>
              <a:buFontTx/>
              <a:buNone/>
            </a:pPr>
            <a:r>
              <a:rPr lang="en-US" altLang="en-US" sz="1600"/>
              <a:t>     02 FILLER			PICTURE IS X(5).</a:t>
            </a:r>
          </a:p>
          <a:p>
            <a:pPr>
              <a:lnSpc>
                <a:spcPct val="100000"/>
              </a:lnSpc>
              <a:spcBef>
                <a:spcPct val="0"/>
              </a:spcBef>
              <a:buFontTx/>
              <a:buNone/>
            </a:pPr>
            <a:r>
              <a:rPr lang="en-US" altLang="en-US" sz="1600"/>
              <a:t>     02 RL-UNIT-PRICE		PICTURE IS ZZZ.99.</a:t>
            </a:r>
          </a:p>
          <a:p>
            <a:pPr>
              <a:lnSpc>
                <a:spcPct val="100000"/>
              </a:lnSpc>
              <a:spcBef>
                <a:spcPct val="0"/>
              </a:spcBef>
              <a:buFontTx/>
              <a:buNone/>
            </a:pPr>
            <a:r>
              <a:rPr lang="en-US" altLang="en-US" sz="1600"/>
              <a:t>     02 FILLER			PICTURE IS X(5).</a:t>
            </a:r>
          </a:p>
          <a:p>
            <a:pPr>
              <a:lnSpc>
                <a:spcPct val="100000"/>
              </a:lnSpc>
              <a:spcBef>
                <a:spcPct val="0"/>
              </a:spcBef>
              <a:buFontTx/>
              <a:buNone/>
            </a:pPr>
            <a:r>
              <a:rPr lang="en-US" altLang="en-US" sz="1600"/>
              <a:t>     02 RL-AVAILABLE-STOCK	 	PICTURE IS Z(5).</a:t>
            </a:r>
          </a:p>
          <a:p>
            <a:pPr>
              <a:lnSpc>
                <a:spcPct val="100000"/>
              </a:lnSpc>
              <a:spcBef>
                <a:spcPct val="0"/>
              </a:spcBef>
              <a:buFontTx/>
              <a:buNone/>
            </a:pPr>
            <a:r>
              <a:rPr lang="en-US" altLang="en-US" sz="1600"/>
              <a:t>     02 FILLER			PICTURE IS X(5).</a:t>
            </a:r>
          </a:p>
          <a:p>
            <a:pPr>
              <a:lnSpc>
                <a:spcPct val="100000"/>
              </a:lnSpc>
              <a:spcBef>
                <a:spcPct val="0"/>
              </a:spcBef>
              <a:buFontTx/>
              <a:buNone/>
            </a:pPr>
            <a:r>
              <a:rPr lang="en-US" altLang="en-US" sz="1600"/>
              <a:t>     02 RL-REORDER-POINT		PICTURE IS Z(5).</a:t>
            </a:r>
          </a:p>
          <a:p>
            <a:pPr>
              <a:lnSpc>
                <a:spcPct val="100000"/>
              </a:lnSpc>
              <a:spcBef>
                <a:spcPct val="0"/>
              </a:spcBef>
              <a:buFontTx/>
              <a:buNone/>
            </a:pPr>
            <a:r>
              <a:rPr lang="en-US" altLang="en-US" sz="1600"/>
              <a:t>     02 FILLER			PICTURE IS X(71).</a:t>
            </a:r>
          </a:p>
          <a:p>
            <a:pPr>
              <a:lnSpc>
                <a:spcPct val="100000"/>
              </a:lnSpc>
              <a:spcBef>
                <a:spcPct val="0"/>
              </a:spcBef>
              <a:buFontTx/>
              <a:buNone/>
            </a:pPr>
            <a:endParaRPr lang="en-US" altLang="en-US" sz="1600"/>
          </a:p>
          <a:p>
            <a:pPr>
              <a:lnSpc>
                <a:spcPct val="100000"/>
              </a:lnSpc>
              <a:spcBef>
                <a:spcPct val="0"/>
              </a:spcBef>
              <a:buFontTx/>
              <a:buNone/>
            </a:pPr>
            <a:r>
              <a:rPr lang="en-US" altLang="en-US" sz="1600"/>
              <a:t>WORKING-STORAGE SECTION.</a:t>
            </a:r>
          </a:p>
          <a:p>
            <a:pPr>
              <a:lnSpc>
                <a:spcPct val="100000"/>
              </a:lnSpc>
              <a:spcBef>
                <a:spcPct val="0"/>
              </a:spcBef>
              <a:buFontTx/>
              <a:buNone/>
            </a:pPr>
            <a:r>
              <a:rPr lang="en-US" altLang="en-US" sz="1600"/>
              <a:t>01 SWITCHES.</a:t>
            </a:r>
          </a:p>
          <a:p>
            <a:pPr>
              <a:lnSpc>
                <a:spcPct val="100000"/>
              </a:lnSpc>
              <a:spcBef>
                <a:spcPct val="0"/>
              </a:spcBef>
              <a:buFontTx/>
              <a:buNone/>
            </a:pPr>
            <a:r>
              <a:rPr lang="en-US" altLang="en-US" sz="1600"/>
              <a:t>     02 CARD-EOF-SWITCH		PICTURE IS X.</a:t>
            </a:r>
          </a:p>
          <a:p>
            <a:pPr>
              <a:lnSpc>
                <a:spcPct val="100000"/>
              </a:lnSpc>
              <a:spcBef>
                <a:spcPct val="0"/>
              </a:spcBef>
              <a:buFontTx/>
              <a:buNone/>
            </a:pPr>
            <a:r>
              <a:rPr lang="en-US" altLang="en-US" sz="1600"/>
              <a:t>01 WORK-FIELDS</a:t>
            </a:r>
          </a:p>
          <a:p>
            <a:pPr>
              <a:lnSpc>
                <a:spcPct val="100000"/>
              </a:lnSpc>
              <a:spcBef>
                <a:spcPct val="0"/>
              </a:spcBef>
              <a:buFontTx/>
              <a:buNone/>
            </a:pPr>
            <a:r>
              <a:rPr lang="en-US" altLang="en-US" sz="1600"/>
              <a:t>     02 AVAILABLE-STOCK		PICTURE IS 9(5).</a:t>
            </a:r>
          </a:p>
          <a:p>
            <a:pPr>
              <a:lnSpc>
                <a:spcPct val="100000"/>
              </a:lnSpc>
              <a:spcBef>
                <a:spcPct val="0"/>
              </a:spcBef>
              <a:buFontTx/>
              <a:buNone/>
            </a:pPr>
            <a:endParaRPr lang="en-US" altLang="en-US" sz="1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5181600" y="152400"/>
            <a:ext cx="3733800" cy="1143000"/>
          </a:xfrm>
        </p:spPr>
        <p:txBody>
          <a:bodyPr/>
          <a:lstStyle/>
          <a:p>
            <a:r>
              <a:rPr lang="en-US" altLang="en-US"/>
              <a:t>Example Continued</a:t>
            </a:r>
          </a:p>
        </p:txBody>
      </p:sp>
      <p:sp>
        <p:nvSpPr>
          <p:cNvPr id="98307" name="Text Box 3"/>
          <p:cNvSpPr txBox="1">
            <a:spLocks noChangeArrowheads="1"/>
          </p:cNvSpPr>
          <p:nvPr/>
        </p:nvSpPr>
        <p:spPr bwMode="auto">
          <a:xfrm>
            <a:off x="152400" y="381000"/>
            <a:ext cx="5091113" cy="620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spcBef>
                <a:spcPct val="0"/>
              </a:spcBef>
              <a:buFontTx/>
              <a:buNone/>
            </a:pPr>
            <a:r>
              <a:rPr lang="en-US" altLang="en-US" sz="1600"/>
              <a:t>PROCEDURE DIVISION.</a:t>
            </a:r>
          </a:p>
          <a:p>
            <a:pPr>
              <a:lnSpc>
                <a:spcPct val="100000"/>
              </a:lnSpc>
              <a:spcBef>
                <a:spcPct val="0"/>
              </a:spcBef>
              <a:buFontTx/>
              <a:buNone/>
            </a:pPr>
            <a:r>
              <a:rPr lang="en-US" altLang="en-US" sz="1600"/>
              <a:t>000-PRODUCE-REORDER-LISTING.</a:t>
            </a:r>
          </a:p>
          <a:p>
            <a:pPr>
              <a:lnSpc>
                <a:spcPct val="100000"/>
              </a:lnSpc>
              <a:spcBef>
                <a:spcPct val="0"/>
              </a:spcBef>
              <a:buFontTx/>
              <a:buNone/>
            </a:pPr>
            <a:r>
              <a:rPr lang="en-US" altLang="en-US" sz="1600"/>
              <a:t>       OPEN INPUT BAL-FWD-FILE.</a:t>
            </a:r>
          </a:p>
          <a:p>
            <a:pPr>
              <a:lnSpc>
                <a:spcPct val="100000"/>
              </a:lnSpc>
              <a:spcBef>
                <a:spcPct val="0"/>
              </a:spcBef>
              <a:buFontTx/>
              <a:buNone/>
            </a:pPr>
            <a:r>
              <a:rPr lang="en-US" altLang="en-US" sz="1600"/>
              <a:t>       OPEN OUTPUT REORDER-LISTING.</a:t>
            </a:r>
          </a:p>
          <a:p>
            <a:pPr>
              <a:lnSpc>
                <a:spcPct val="100000"/>
              </a:lnSpc>
              <a:spcBef>
                <a:spcPct val="0"/>
              </a:spcBef>
              <a:buFontTx/>
              <a:buNone/>
            </a:pPr>
            <a:r>
              <a:rPr lang="en-US" altLang="en-US" sz="1600"/>
              <a:t>       MOVE “N” TO CARD-EOF-SWITCH.</a:t>
            </a:r>
          </a:p>
          <a:p>
            <a:pPr>
              <a:lnSpc>
                <a:spcPct val="100000"/>
              </a:lnSpc>
              <a:spcBef>
                <a:spcPct val="0"/>
              </a:spcBef>
              <a:buFontTx/>
              <a:buNone/>
            </a:pPr>
            <a:r>
              <a:rPr lang="en-US" altLang="en-US" sz="1600"/>
              <a:t>       PERFORM 100-PRODUCE-REORDER-LINE</a:t>
            </a:r>
          </a:p>
          <a:p>
            <a:pPr>
              <a:lnSpc>
                <a:spcPct val="100000"/>
              </a:lnSpc>
              <a:spcBef>
                <a:spcPct val="0"/>
              </a:spcBef>
              <a:buFontTx/>
              <a:buNone/>
            </a:pPr>
            <a:r>
              <a:rPr lang="en-US" altLang="en-US" sz="1600"/>
              <a:t> 	UNTIL CARD-EOF-SWITCH IS </a:t>
            </a:r>
          </a:p>
          <a:p>
            <a:pPr>
              <a:lnSpc>
                <a:spcPct val="100000"/>
              </a:lnSpc>
              <a:spcBef>
                <a:spcPct val="0"/>
              </a:spcBef>
              <a:buFontTx/>
              <a:buNone/>
            </a:pPr>
            <a:r>
              <a:rPr lang="en-US" altLang="en-US" sz="1600"/>
              <a:t>		EQUAL TO “Y”.</a:t>
            </a:r>
          </a:p>
          <a:p>
            <a:pPr>
              <a:lnSpc>
                <a:spcPct val="100000"/>
              </a:lnSpc>
              <a:spcBef>
                <a:spcPct val="0"/>
              </a:spcBef>
              <a:buFontTx/>
              <a:buNone/>
            </a:pPr>
            <a:r>
              <a:rPr lang="en-US" altLang="en-US" sz="1600"/>
              <a:t>      CLOSE BAL-FWD-FILE.</a:t>
            </a:r>
          </a:p>
          <a:p>
            <a:pPr>
              <a:lnSpc>
                <a:spcPct val="100000"/>
              </a:lnSpc>
              <a:spcBef>
                <a:spcPct val="0"/>
              </a:spcBef>
              <a:buFontTx/>
              <a:buNone/>
            </a:pPr>
            <a:r>
              <a:rPr lang="en-US" altLang="en-US" sz="1600"/>
              <a:t>      CLOSE REORDER-LISTING.</a:t>
            </a:r>
          </a:p>
          <a:p>
            <a:pPr>
              <a:lnSpc>
                <a:spcPct val="100000"/>
              </a:lnSpc>
              <a:spcBef>
                <a:spcPct val="0"/>
              </a:spcBef>
              <a:buFontTx/>
              <a:buNone/>
            </a:pPr>
            <a:r>
              <a:rPr lang="en-US" altLang="en-US" sz="1600"/>
              <a:t>      STOP RUN.</a:t>
            </a:r>
          </a:p>
          <a:p>
            <a:pPr>
              <a:lnSpc>
                <a:spcPct val="100000"/>
              </a:lnSpc>
              <a:spcBef>
                <a:spcPct val="0"/>
              </a:spcBef>
              <a:buFontTx/>
              <a:buNone/>
            </a:pPr>
            <a:endParaRPr lang="en-US" altLang="en-US" sz="1600"/>
          </a:p>
          <a:p>
            <a:pPr>
              <a:lnSpc>
                <a:spcPct val="100000"/>
              </a:lnSpc>
              <a:spcBef>
                <a:spcPct val="0"/>
              </a:spcBef>
              <a:buFontTx/>
              <a:buNone/>
            </a:pPr>
            <a:r>
              <a:rPr lang="en-US" altLang="en-US" sz="1600"/>
              <a:t>100-PRODUCE-REORDER-LINE.</a:t>
            </a:r>
          </a:p>
          <a:p>
            <a:pPr>
              <a:lnSpc>
                <a:spcPct val="100000"/>
              </a:lnSpc>
              <a:spcBef>
                <a:spcPct val="0"/>
              </a:spcBef>
              <a:buFontTx/>
              <a:buNone/>
            </a:pPr>
            <a:r>
              <a:rPr lang="en-US" altLang="en-US" sz="1600"/>
              <a:t>      PERFORM 110-READ-INVENTORY-RECORD.</a:t>
            </a:r>
          </a:p>
          <a:p>
            <a:pPr>
              <a:lnSpc>
                <a:spcPct val="100000"/>
              </a:lnSpc>
              <a:spcBef>
                <a:spcPct val="0"/>
              </a:spcBef>
              <a:buFontTx/>
              <a:buNone/>
            </a:pPr>
            <a:r>
              <a:rPr lang="en-US" altLang="en-US" sz="1600"/>
              <a:t>      IF CARD-EOF-SWITCH IS NOT EQUAL TO “Y”</a:t>
            </a:r>
          </a:p>
          <a:p>
            <a:pPr>
              <a:lnSpc>
                <a:spcPct val="100000"/>
              </a:lnSpc>
              <a:spcBef>
                <a:spcPct val="0"/>
              </a:spcBef>
              <a:buFontTx/>
              <a:buNone/>
            </a:pPr>
            <a:r>
              <a:rPr lang="en-US" altLang="en-US" sz="1600"/>
              <a:t>	PERFORM </a:t>
            </a:r>
          </a:p>
          <a:p>
            <a:pPr>
              <a:lnSpc>
                <a:spcPct val="100000"/>
              </a:lnSpc>
              <a:spcBef>
                <a:spcPct val="0"/>
              </a:spcBef>
              <a:buFontTx/>
              <a:buNone/>
            </a:pPr>
            <a:r>
              <a:rPr lang="en-US" altLang="en-US" sz="1600"/>
              <a:t>	    120-CALCULATE-AVAILABLE-STOCK.</a:t>
            </a:r>
          </a:p>
          <a:p>
            <a:pPr>
              <a:lnSpc>
                <a:spcPct val="100000"/>
              </a:lnSpc>
              <a:spcBef>
                <a:spcPct val="0"/>
              </a:spcBef>
              <a:buFontTx/>
              <a:buNone/>
            </a:pPr>
            <a:r>
              <a:rPr lang="en-US" altLang="en-US" sz="1600"/>
              <a:t>      IF AVAILABLE-STOCK IS LESS THAN </a:t>
            </a:r>
          </a:p>
          <a:p>
            <a:pPr>
              <a:lnSpc>
                <a:spcPct val="100000"/>
              </a:lnSpc>
              <a:spcBef>
                <a:spcPct val="0"/>
              </a:spcBef>
              <a:buFontTx/>
              <a:buNone/>
            </a:pPr>
            <a:r>
              <a:rPr lang="en-US" altLang="en-US" sz="1600"/>
              <a:t>	BAL-REORDER-POINT PERFORM </a:t>
            </a:r>
          </a:p>
          <a:p>
            <a:pPr>
              <a:lnSpc>
                <a:spcPct val="100000"/>
              </a:lnSpc>
              <a:spcBef>
                <a:spcPct val="0"/>
              </a:spcBef>
              <a:buFontTx/>
              <a:buNone/>
            </a:pPr>
            <a:r>
              <a:rPr lang="en-US" altLang="en-US" sz="1600"/>
              <a:t>	130-PRINT-REORDER-LINE.</a:t>
            </a:r>
          </a:p>
          <a:p>
            <a:pPr>
              <a:lnSpc>
                <a:spcPct val="100000"/>
              </a:lnSpc>
              <a:spcBef>
                <a:spcPct val="0"/>
              </a:spcBef>
              <a:buFontTx/>
              <a:buNone/>
            </a:pPr>
            <a:endParaRPr lang="en-US" altLang="en-US" sz="1600"/>
          </a:p>
          <a:p>
            <a:pPr>
              <a:lnSpc>
                <a:spcPct val="100000"/>
              </a:lnSpc>
              <a:spcBef>
                <a:spcPct val="0"/>
              </a:spcBef>
              <a:buFontTx/>
              <a:buNone/>
            </a:pPr>
            <a:r>
              <a:rPr lang="en-US" altLang="en-US" sz="1600"/>
              <a:t>110-READ-INVESTORY-RECORD.</a:t>
            </a:r>
          </a:p>
          <a:p>
            <a:pPr>
              <a:lnSpc>
                <a:spcPct val="100000"/>
              </a:lnSpc>
              <a:spcBef>
                <a:spcPct val="0"/>
              </a:spcBef>
              <a:buFontTx/>
              <a:buNone/>
            </a:pPr>
            <a:r>
              <a:rPr lang="en-US" altLang="en-US" sz="1600"/>
              <a:t>      READ BAL-FWD-FILE RECORD</a:t>
            </a:r>
          </a:p>
          <a:p>
            <a:pPr>
              <a:lnSpc>
                <a:spcPct val="100000"/>
              </a:lnSpc>
              <a:spcBef>
                <a:spcPct val="0"/>
              </a:spcBef>
              <a:buFontTx/>
              <a:buNone/>
            </a:pPr>
            <a:r>
              <a:rPr lang="en-US" altLang="en-US" sz="1600"/>
              <a:t>                 AT END MOVE “Y” TO CARD-EOF-SWITCH.</a:t>
            </a:r>
          </a:p>
          <a:p>
            <a:pPr>
              <a:lnSpc>
                <a:spcPct val="100000"/>
              </a:lnSpc>
              <a:spcBef>
                <a:spcPct val="0"/>
              </a:spcBef>
              <a:buFontTx/>
              <a:buNone/>
            </a:pPr>
            <a:endParaRPr lang="en-US" altLang="en-US" sz="1600"/>
          </a:p>
        </p:txBody>
      </p:sp>
      <p:sp>
        <p:nvSpPr>
          <p:cNvPr id="98308" name="Text Box 4"/>
          <p:cNvSpPr txBox="1">
            <a:spLocks noChangeArrowheads="1"/>
          </p:cNvSpPr>
          <p:nvPr/>
        </p:nvSpPr>
        <p:spPr bwMode="auto">
          <a:xfrm>
            <a:off x="5029200" y="1981200"/>
            <a:ext cx="4073525" cy="424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spcBef>
                <a:spcPct val="0"/>
              </a:spcBef>
              <a:buFontTx/>
              <a:buNone/>
            </a:pPr>
            <a:r>
              <a:rPr lang="en-US" altLang="en-US" sz="1600"/>
              <a:t>120-CALCULATE-AVAILABLE-STOCK.</a:t>
            </a:r>
          </a:p>
          <a:p>
            <a:pPr>
              <a:lnSpc>
                <a:spcPct val="100000"/>
              </a:lnSpc>
              <a:spcBef>
                <a:spcPct val="0"/>
              </a:spcBef>
              <a:buFontTx/>
              <a:buNone/>
            </a:pPr>
            <a:r>
              <a:rPr lang="en-US" altLang="en-US" sz="1600"/>
              <a:t>      ADD BAL-ON-HAND BAL-ON-ORDER </a:t>
            </a:r>
          </a:p>
          <a:p>
            <a:pPr>
              <a:lnSpc>
                <a:spcPct val="100000"/>
              </a:lnSpc>
              <a:spcBef>
                <a:spcPct val="0"/>
              </a:spcBef>
              <a:buFontTx/>
              <a:buNone/>
            </a:pPr>
            <a:r>
              <a:rPr lang="en-US" altLang="en-US" sz="1600"/>
              <a:t>	GIVING AVAILABLE-STOCK.</a:t>
            </a:r>
          </a:p>
          <a:p>
            <a:pPr>
              <a:lnSpc>
                <a:spcPct val="100000"/>
              </a:lnSpc>
              <a:spcBef>
                <a:spcPct val="0"/>
              </a:spcBef>
              <a:buFontTx/>
              <a:buNone/>
            </a:pPr>
            <a:endParaRPr lang="en-US" altLang="en-US" sz="1600"/>
          </a:p>
          <a:p>
            <a:pPr>
              <a:lnSpc>
                <a:spcPct val="100000"/>
              </a:lnSpc>
              <a:spcBef>
                <a:spcPct val="0"/>
              </a:spcBef>
              <a:buFontTx/>
              <a:buNone/>
            </a:pPr>
            <a:r>
              <a:rPr lang="en-US" altLang="en-US" sz="1600"/>
              <a:t>130-PRINT-REORDER-LINE.</a:t>
            </a:r>
          </a:p>
          <a:p>
            <a:pPr>
              <a:lnSpc>
                <a:spcPct val="100000"/>
              </a:lnSpc>
              <a:spcBef>
                <a:spcPct val="0"/>
              </a:spcBef>
              <a:buFontTx/>
              <a:buNone/>
            </a:pPr>
            <a:r>
              <a:rPr lang="en-US" altLang="en-US" sz="1600"/>
              <a:t>      MOVE SPACE TO REORDER-LINE.</a:t>
            </a:r>
          </a:p>
          <a:p>
            <a:pPr>
              <a:lnSpc>
                <a:spcPct val="100000"/>
              </a:lnSpc>
              <a:spcBef>
                <a:spcPct val="0"/>
              </a:spcBef>
              <a:buFontTx/>
              <a:buNone/>
            </a:pPr>
            <a:r>
              <a:rPr lang="en-US" altLang="en-US" sz="1600"/>
              <a:t>      MOVE BAL-ITEM-NO TO RL-ITEM-NO.</a:t>
            </a:r>
          </a:p>
          <a:p>
            <a:pPr>
              <a:lnSpc>
                <a:spcPct val="100000"/>
              </a:lnSpc>
              <a:spcBef>
                <a:spcPct val="0"/>
              </a:spcBef>
              <a:buFontTx/>
              <a:buNone/>
            </a:pPr>
            <a:r>
              <a:rPr lang="en-US" altLang="en-US" sz="1600"/>
              <a:t>      MOVE BAL-ITEM-DESC TO </a:t>
            </a:r>
          </a:p>
          <a:p>
            <a:pPr>
              <a:lnSpc>
                <a:spcPct val="100000"/>
              </a:lnSpc>
              <a:spcBef>
                <a:spcPct val="0"/>
              </a:spcBef>
              <a:buFontTx/>
              <a:buNone/>
            </a:pPr>
            <a:r>
              <a:rPr lang="en-US" altLang="en-US" sz="1600"/>
              <a:t>	RL-ITEM-DESC.</a:t>
            </a:r>
          </a:p>
          <a:p>
            <a:pPr>
              <a:lnSpc>
                <a:spcPct val="100000"/>
              </a:lnSpc>
              <a:spcBef>
                <a:spcPct val="0"/>
              </a:spcBef>
              <a:buFontTx/>
              <a:buNone/>
            </a:pPr>
            <a:r>
              <a:rPr lang="en-US" altLang="en-US" sz="1600"/>
              <a:t>      MOVE BAL-UNIT-PRICE TO </a:t>
            </a:r>
          </a:p>
          <a:p>
            <a:pPr>
              <a:lnSpc>
                <a:spcPct val="100000"/>
              </a:lnSpc>
              <a:spcBef>
                <a:spcPct val="0"/>
              </a:spcBef>
              <a:buFontTx/>
              <a:buNone/>
            </a:pPr>
            <a:r>
              <a:rPr lang="en-US" altLang="en-US" sz="1600"/>
              <a:t>	RL-UNIT-PRICE.</a:t>
            </a:r>
          </a:p>
          <a:p>
            <a:pPr>
              <a:lnSpc>
                <a:spcPct val="100000"/>
              </a:lnSpc>
              <a:spcBef>
                <a:spcPct val="0"/>
              </a:spcBef>
              <a:buFontTx/>
              <a:buNone/>
            </a:pPr>
            <a:r>
              <a:rPr lang="en-US" altLang="en-US" sz="1600"/>
              <a:t>      MOVE AVAILABLE-STOCK TO</a:t>
            </a:r>
          </a:p>
          <a:p>
            <a:pPr>
              <a:lnSpc>
                <a:spcPct val="100000"/>
              </a:lnSpc>
              <a:spcBef>
                <a:spcPct val="0"/>
              </a:spcBef>
              <a:buFontTx/>
              <a:buNone/>
            </a:pPr>
            <a:r>
              <a:rPr lang="en-US" altLang="en-US" sz="1600"/>
              <a:t>	RL-AVAILABLE-STOCK.</a:t>
            </a:r>
          </a:p>
          <a:p>
            <a:pPr>
              <a:lnSpc>
                <a:spcPct val="100000"/>
              </a:lnSpc>
              <a:spcBef>
                <a:spcPct val="0"/>
              </a:spcBef>
              <a:buFontTx/>
              <a:buNone/>
            </a:pPr>
            <a:r>
              <a:rPr lang="en-US" altLang="en-US" sz="1600"/>
              <a:t>      MOVE BAL-REORDER-POINT TO</a:t>
            </a:r>
          </a:p>
          <a:p>
            <a:pPr>
              <a:lnSpc>
                <a:spcPct val="100000"/>
              </a:lnSpc>
              <a:spcBef>
                <a:spcPct val="0"/>
              </a:spcBef>
              <a:buFontTx/>
              <a:buNone/>
            </a:pPr>
            <a:r>
              <a:rPr lang="en-US" altLang="en-US" sz="1600"/>
              <a:t>	RL-REORDER-POINT.</a:t>
            </a:r>
          </a:p>
          <a:p>
            <a:pPr>
              <a:lnSpc>
                <a:spcPct val="100000"/>
              </a:lnSpc>
              <a:spcBef>
                <a:spcPct val="0"/>
              </a:spcBef>
              <a:buFontTx/>
              <a:buNone/>
            </a:pPr>
            <a:r>
              <a:rPr lang="en-US" altLang="en-US" sz="1600"/>
              <a:t>      WRITE REORDER-LINE.</a:t>
            </a:r>
          </a:p>
          <a:p>
            <a:pPr>
              <a:lnSpc>
                <a:spcPct val="100000"/>
              </a:lnSpc>
              <a:spcBef>
                <a:spcPct val="0"/>
              </a:spcBef>
              <a:buFontTx/>
              <a:buNone/>
            </a:pPr>
            <a:endParaRPr lang="en-US" altLang="en-US" sz="16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304800" y="-152400"/>
            <a:ext cx="8610600" cy="1143000"/>
          </a:xfrm>
        </p:spPr>
        <p:txBody>
          <a:bodyPr/>
          <a:lstStyle/>
          <a:p>
            <a:r>
              <a:rPr lang="en-US" altLang="en-US" sz="4000" dirty="0"/>
              <a:t>Conclusions on FORTRAN &amp; COBOL</a:t>
            </a:r>
          </a:p>
        </p:txBody>
      </p:sp>
      <p:sp>
        <p:nvSpPr>
          <p:cNvPr id="95235" name="Rectangle 3"/>
          <p:cNvSpPr>
            <a:spLocks noGrp="1" noChangeArrowheads="1"/>
          </p:cNvSpPr>
          <p:nvPr>
            <p:ph type="body" idx="1"/>
          </p:nvPr>
        </p:nvSpPr>
        <p:spPr>
          <a:xfrm>
            <a:off x="304800" y="838200"/>
            <a:ext cx="8610600" cy="6019800"/>
          </a:xfrm>
        </p:spPr>
        <p:txBody>
          <a:bodyPr>
            <a:normAutofit lnSpcReduction="10000"/>
          </a:bodyPr>
          <a:lstStyle/>
          <a:p>
            <a:pPr>
              <a:lnSpc>
                <a:spcPct val="90000"/>
              </a:lnSpc>
            </a:pPr>
            <a:r>
              <a:rPr lang="en-US" altLang="en-US" sz="2800" dirty="0" smtClean="0"/>
              <a:t>FORTRAN </a:t>
            </a:r>
          </a:p>
          <a:p>
            <a:pPr lvl="1">
              <a:lnSpc>
                <a:spcPct val="90000"/>
              </a:lnSpc>
            </a:pPr>
            <a:r>
              <a:rPr lang="en-US" altLang="en-US" sz="2400" dirty="0" smtClean="0"/>
              <a:t>important first step showing compilation </a:t>
            </a:r>
            <a:r>
              <a:rPr lang="en-US" altLang="en-US" sz="2400" dirty="0"/>
              <a:t>could be done efficiently</a:t>
            </a:r>
          </a:p>
          <a:p>
            <a:pPr lvl="1">
              <a:lnSpc>
                <a:spcPct val="90000"/>
              </a:lnSpc>
            </a:pPr>
            <a:r>
              <a:rPr lang="en-US" altLang="en-US" sz="2400" dirty="0" smtClean="0"/>
              <a:t>very primitive, lacking features we find in most languages developed since the mid to late 1960s</a:t>
            </a:r>
            <a:endParaRPr lang="en-US" altLang="en-US" sz="2400" dirty="0"/>
          </a:p>
          <a:p>
            <a:pPr lvl="1">
              <a:lnSpc>
                <a:spcPct val="90000"/>
              </a:lnSpc>
            </a:pPr>
            <a:r>
              <a:rPr lang="en-US" altLang="en-US" sz="2400" dirty="0" smtClean="0"/>
              <a:t>extensive </a:t>
            </a:r>
            <a:r>
              <a:rPr lang="en-US" altLang="en-US" sz="2400" dirty="0"/>
              <a:t>use of GOTO statements led to spaghetti code</a:t>
            </a:r>
          </a:p>
          <a:p>
            <a:pPr>
              <a:lnSpc>
                <a:spcPct val="90000"/>
              </a:lnSpc>
            </a:pPr>
            <a:r>
              <a:rPr lang="en-US" altLang="en-US" sz="2800" dirty="0"/>
              <a:t>COBOL </a:t>
            </a:r>
            <a:endParaRPr lang="en-US" altLang="en-US" sz="2800" dirty="0" smtClean="0"/>
          </a:p>
          <a:p>
            <a:pPr lvl="1">
              <a:lnSpc>
                <a:spcPct val="90000"/>
              </a:lnSpc>
            </a:pPr>
            <a:r>
              <a:rPr lang="en-US" altLang="en-US" sz="2400" dirty="0" smtClean="0"/>
              <a:t>became </a:t>
            </a:r>
            <a:r>
              <a:rPr lang="en-US" altLang="en-US" sz="2400" dirty="0"/>
              <a:t>extremely successful </a:t>
            </a:r>
            <a:r>
              <a:rPr lang="en-US" altLang="en-US" sz="2400" dirty="0" smtClean="0"/>
              <a:t>because many </a:t>
            </a:r>
            <a:r>
              <a:rPr lang="en-US" altLang="en-US" sz="2400" dirty="0" smtClean="0"/>
              <a:t>businesses adopted it</a:t>
            </a:r>
          </a:p>
          <a:p>
            <a:pPr lvl="1">
              <a:lnSpc>
                <a:spcPct val="90000"/>
              </a:lnSpc>
            </a:pPr>
            <a:r>
              <a:rPr lang="en-US" altLang="en-US" sz="2400" dirty="0" smtClean="0"/>
              <a:t>powerful I/O (easy file handling, easy formatting) and record-based data structures were very useful</a:t>
            </a:r>
            <a:endParaRPr lang="en-US" altLang="en-US" sz="2400" dirty="0"/>
          </a:p>
          <a:p>
            <a:pPr lvl="1">
              <a:lnSpc>
                <a:spcPct val="90000"/>
              </a:lnSpc>
            </a:pPr>
            <a:r>
              <a:rPr lang="en-US" altLang="en-US" sz="2400" dirty="0" smtClean="0"/>
              <a:t>but COBOL also led to legacy software and Y2K as most businesses stuck with COBOL rather than re-implementing their software in better languages when those languages were introduced</a:t>
            </a:r>
            <a:endParaRPr lang="en-US" altLang="en-US" sz="2400" dirty="0"/>
          </a:p>
          <a:p>
            <a:pPr lvl="2">
              <a:lnSpc>
                <a:spcPct val="90000"/>
              </a:lnSpc>
            </a:pPr>
            <a:r>
              <a:rPr lang="en-US" altLang="en-US" sz="2200" dirty="0" smtClean="0"/>
              <a:t>in </a:t>
            </a:r>
            <a:r>
              <a:rPr lang="en-US" altLang="en-US" sz="2200" dirty="0"/>
              <a:t>the late </a:t>
            </a:r>
            <a:r>
              <a:rPr lang="en-US" altLang="en-US" sz="2200" dirty="0" smtClean="0"/>
              <a:t>90s, it </a:t>
            </a:r>
            <a:r>
              <a:rPr lang="en-US" altLang="en-US" sz="2200" dirty="0"/>
              <a:t>was estimated that 800 million lines of COBOL code existed on the island of </a:t>
            </a:r>
            <a:r>
              <a:rPr lang="en-US" altLang="en-US" sz="2200" dirty="0" err="1"/>
              <a:t>Manhatten</a:t>
            </a:r>
            <a:r>
              <a:rPr lang="en-US" altLang="en-US" sz="2200" dirty="0"/>
              <a:t> alone!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71832" y="-31955"/>
            <a:ext cx="7772400" cy="1143000"/>
          </a:xfrm>
          <a:noFill/>
          <a:ln/>
        </p:spPr>
        <p:txBody>
          <a:bodyPr lIns="92075" tIns="46038" rIns="92075" bIns="46038"/>
          <a:lstStyle/>
          <a:p>
            <a:r>
              <a:rPr lang="en-US" altLang="en-US" dirty="0"/>
              <a:t>ALGOL</a:t>
            </a:r>
          </a:p>
        </p:txBody>
      </p:sp>
      <p:sp>
        <p:nvSpPr>
          <p:cNvPr id="34819" name="Rectangle 3"/>
          <p:cNvSpPr>
            <a:spLocks noGrp="1" noChangeArrowheads="1"/>
          </p:cNvSpPr>
          <p:nvPr>
            <p:ph type="body" idx="1"/>
          </p:nvPr>
        </p:nvSpPr>
        <p:spPr>
          <a:xfrm>
            <a:off x="457200" y="1219200"/>
            <a:ext cx="8077200" cy="5486400"/>
          </a:xfrm>
          <a:noFill/>
          <a:ln/>
        </p:spPr>
        <p:txBody>
          <a:bodyPr lIns="92075" tIns="46038" rIns="92075" bIns="46038">
            <a:normAutofit/>
          </a:bodyPr>
          <a:lstStyle/>
          <a:p>
            <a:pPr>
              <a:lnSpc>
                <a:spcPct val="90000"/>
              </a:lnSpc>
            </a:pPr>
            <a:r>
              <a:rPr lang="en-US" altLang="en-US" sz="2800" dirty="0" smtClean="0"/>
              <a:t>Attempt </a:t>
            </a:r>
            <a:r>
              <a:rPr lang="en-US" altLang="en-US" sz="2800" dirty="0"/>
              <a:t>to create a “universal” </a:t>
            </a:r>
            <a:r>
              <a:rPr lang="en-US" altLang="en-US" sz="2800" dirty="0" smtClean="0"/>
              <a:t>language (driven by international interests)</a:t>
            </a:r>
          </a:p>
          <a:p>
            <a:pPr lvl="1">
              <a:lnSpc>
                <a:spcPct val="90000"/>
              </a:lnSpc>
            </a:pPr>
            <a:r>
              <a:rPr lang="en-US" altLang="en-US" sz="2400" dirty="0" smtClean="0"/>
              <a:t>most of the </a:t>
            </a:r>
            <a:r>
              <a:rPr lang="en-US" altLang="en-US" sz="2400" dirty="0" err="1" smtClean="0"/>
              <a:t>implementors</a:t>
            </a:r>
            <a:r>
              <a:rPr lang="en-US" altLang="en-US" sz="2400" dirty="0" smtClean="0"/>
              <a:t> were from European countries</a:t>
            </a:r>
            <a:endParaRPr lang="en-US" altLang="en-US" sz="2400" dirty="0"/>
          </a:p>
          <a:p>
            <a:pPr>
              <a:lnSpc>
                <a:spcPct val="90000"/>
              </a:lnSpc>
            </a:pPr>
            <a:r>
              <a:rPr lang="en-US" altLang="en-US" sz="2800" dirty="0" smtClean="0"/>
              <a:t>Original </a:t>
            </a:r>
            <a:r>
              <a:rPr lang="en-US" altLang="en-US" sz="2800" dirty="0"/>
              <a:t>version </a:t>
            </a:r>
            <a:r>
              <a:rPr lang="en-US" altLang="en-US" sz="2800" dirty="0" smtClean="0"/>
              <a:t>dates back to1958 </a:t>
            </a:r>
            <a:r>
              <a:rPr lang="en-US" altLang="en-US" sz="2800" dirty="0" smtClean="0"/>
              <a:t>with </a:t>
            </a:r>
            <a:r>
              <a:rPr lang="en-US" altLang="en-US" sz="2800" dirty="0" smtClean="0"/>
              <a:t>these </a:t>
            </a:r>
            <a:r>
              <a:rPr lang="en-US" altLang="en-US" sz="2800" dirty="0"/>
              <a:t>design goals</a:t>
            </a:r>
          </a:p>
          <a:p>
            <a:pPr lvl="1">
              <a:lnSpc>
                <a:spcPct val="90000"/>
              </a:lnSpc>
            </a:pPr>
            <a:r>
              <a:rPr lang="en-US" altLang="en-US" sz="2400" dirty="0"/>
              <a:t>close to a standard mathematical notation</a:t>
            </a:r>
          </a:p>
          <a:p>
            <a:pPr lvl="1">
              <a:lnSpc>
                <a:spcPct val="90000"/>
              </a:lnSpc>
            </a:pPr>
            <a:r>
              <a:rPr lang="en-US" altLang="en-US" sz="2400" dirty="0"/>
              <a:t>usable for algorithmic description</a:t>
            </a:r>
          </a:p>
          <a:p>
            <a:pPr lvl="1">
              <a:lnSpc>
                <a:spcPct val="90000"/>
              </a:lnSpc>
            </a:pPr>
            <a:r>
              <a:rPr lang="en-US" altLang="en-US" sz="2400" dirty="0"/>
              <a:t>machine independent yet capable of compiling into machine language</a:t>
            </a:r>
          </a:p>
          <a:p>
            <a:pPr lvl="1">
              <a:lnSpc>
                <a:spcPct val="90000"/>
              </a:lnSpc>
            </a:pPr>
            <a:r>
              <a:rPr lang="en-US" altLang="en-US" sz="2400" dirty="0" smtClean="0"/>
              <a:t>designed as a generalized </a:t>
            </a:r>
            <a:r>
              <a:rPr lang="en-US" altLang="en-US" sz="2400" dirty="0"/>
              <a:t>version </a:t>
            </a:r>
            <a:r>
              <a:rPr lang="en-US" altLang="en-US" sz="2400" dirty="0" smtClean="0"/>
              <a:t>(descendant) of </a:t>
            </a:r>
            <a:r>
              <a:rPr lang="en-US" altLang="en-US" sz="2400" dirty="0"/>
              <a:t>FORTRAN </a:t>
            </a:r>
            <a:endParaRPr lang="en-US" altLang="en-US" sz="2400" dirty="0" smtClean="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923" y="228600"/>
            <a:ext cx="7772400" cy="1143000"/>
          </a:xfrm>
        </p:spPr>
        <p:txBody>
          <a:bodyPr/>
          <a:lstStyle/>
          <a:p>
            <a:r>
              <a:rPr lang="en-US" dirty="0" smtClean="0"/>
              <a:t>ALGOL Features</a:t>
            </a:r>
            <a:endParaRPr lang="en-US" dirty="0"/>
          </a:p>
        </p:txBody>
      </p:sp>
      <p:sp>
        <p:nvSpPr>
          <p:cNvPr id="3" name="Content Placeholder 2"/>
          <p:cNvSpPr>
            <a:spLocks noGrp="1"/>
          </p:cNvSpPr>
          <p:nvPr>
            <p:ph idx="1"/>
          </p:nvPr>
        </p:nvSpPr>
        <p:spPr>
          <a:xfrm>
            <a:off x="685800" y="1447800"/>
            <a:ext cx="7772400" cy="4395019"/>
          </a:xfrm>
        </p:spPr>
        <p:txBody>
          <a:bodyPr/>
          <a:lstStyle/>
          <a:p>
            <a:pPr>
              <a:lnSpc>
                <a:spcPct val="90000"/>
              </a:lnSpc>
            </a:pPr>
            <a:r>
              <a:rPr lang="en-US" altLang="en-US" sz="2800" dirty="0" smtClean="0"/>
              <a:t>As ALGOL was based somewhat on FORTRAN, it added many features that FORTRAN lacked</a:t>
            </a:r>
            <a:endParaRPr lang="en-US" altLang="en-US" sz="2800" dirty="0"/>
          </a:p>
          <a:p>
            <a:pPr lvl="1">
              <a:lnSpc>
                <a:spcPct val="90000"/>
              </a:lnSpc>
            </a:pPr>
            <a:r>
              <a:rPr lang="en-US" altLang="en-US" sz="2400" dirty="0"/>
              <a:t>identifiers of any length</a:t>
            </a:r>
          </a:p>
          <a:p>
            <a:pPr lvl="1">
              <a:lnSpc>
                <a:spcPct val="90000"/>
              </a:lnSpc>
            </a:pPr>
            <a:r>
              <a:rPr lang="en-US" altLang="en-US" sz="2400" dirty="0"/>
              <a:t>formalized data type to construct data structures</a:t>
            </a:r>
          </a:p>
          <a:p>
            <a:pPr lvl="1">
              <a:lnSpc>
                <a:spcPct val="90000"/>
              </a:lnSpc>
            </a:pPr>
            <a:r>
              <a:rPr lang="en-US" altLang="en-US" sz="2400" dirty="0"/>
              <a:t>explicit type declarations (except </a:t>
            </a:r>
            <a:r>
              <a:rPr lang="en-US" altLang="en-US" sz="2400" dirty="0" err="1"/>
              <a:t>fl</a:t>
            </a:r>
            <a:r>
              <a:rPr lang="en-US" altLang="en-US" sz="2400" dirty="0"/>
              <a:t> </a:t>
            </a:r>
            <a:r>
              <a:rPr lang="en-US" altLang="en-US" sz="2400" dirty="0" err="1"/>
              <a:t>pt</a:t>
            </a:r>
            <a:r>
              <a:rPr lang="en-US" altLang="en-US" sz="2400" dirty="0"/>
              <a:t>)</a:t>
            </a:r>
          </a:p>
          <a:p>
            <a:pPr lvl="1">
              <a:lnSpc>
                <a:spcPct val="90000"/>
              </a:lnSpc>
            </a:pPr>
            <a:r>
              <a:rPr lang="en-US" altLang="en-US" sz="2400" dirty="0"/>
              <a:t>machine independence (I/O routines would have to be written for every machine)</a:t>
            </a:r>
          </a:p>
          <a:p>
            <a:pPr lvl="1">
              <a:lnSpc>
                <a:spcPct val="90000"/>
              </a:lnSpc>
            </a:pPr>
            <a:r>
              <a:rPr lang="en-US" altLang="en-US" sz="2400" dirty="0"/>
              <a:t>any dimension for arrays, user-declared bounds</a:t>
            </a:r>
          </a:p>
          <a:p>
            <a:pPr lvl="2">
              <a:lnSpc>
                <a:spcPct val="90000"/>
              </a:lnSpc>
            </a:pPr>
            <a:r>
              <a:rPr lang="en-US" altLang="en-US" sz="2200" dirty="0"/>
              <a:t>FORTRAN arrays were initially limited to 3 dimensions and later 7</a:t>
            </a:r>
          </a:p>
          <a:p>
            <a:pPr lvl="2">
              <a:lnSpc>
                <a:spcPct val="90000"/>
              </a:lnSpc>
            </a:pPr>
            <a:r>
              <a:rPr lang="en-US" altLang="en-US" sz="2200" dirty="0"/>
              <a:t>indices always started at 1</a:t>
            </a:r>
          </a:p>
          <a:p>
            <a:pPr lvl="1">
              <a:lnSpc>
                <a:spcPct val="90000"/>
              </a:lnSpc>
            </a:pPr>
            <a:r>
              <a:rPr lang="en-US" altLang="en-US" sz="2400" dirty="0"/>
              <a:t>nested if statements, complex for loop</a:t>
            </a:r>
          </a:p>
          <a:p>
            <a:endParaRPr lang="en-US" dirty="0"/>
          </a:p>
        </p:txBody>
      </p:sp>
    </p:spTree>
    <p:extLst>
      <p:ext uri="{BB962C8B-B14F-4D97-AF65-F5344CB8AC3E}">
        <p14:creationId xmlns:p14="http://schemas.microsoft.com/office/powerpoint/2010/main" val="2026909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228600"/>
            <a:ext cx="7772400" cy="1143000"/>
          </a:xfrm>
          <a:noFill/>
          <a:ln/>
        </p:spPr>
        <p:txBody>
          <a:bodyPr lIns="92075" tIns="46038" rIns="92075" bIns="46038"/>
          <a:lstStyle/>
          <a:p>
            <a:r>
              <a:rPr lang="en-US" altLang="en-US"/>
              <a:t>ALGOL 60</a:t>
            </a:r>
          </a:p>
        </p:txBody>
      </p:sp>
      <p:sp>
        <p:nvSpPr>
          <p:cNvPr id="36867" name="Rectangle 3"/>
          <p:cNvSpPr>
            <a:spLocks noGrp="1" noChangeArrowheads="1"/>
          </p:cNvSpPr>
          <p:nvPr>
            <p:ph type="body" sz="half" idx="1"/>
          </p:nvPr>
        </p:nvSpPr>
        <p:spPr>
          <a:xfrm>
            <a:off x="228600" y="685800"/>
            <a:ext cx="8610600" cy="6172200"/>
          </a:xfrm>
          <a:noFill/>
          <a:ln/>
        </p:spPr>
        <p:txBody>
          <a:bodyPr lIns="92075" tIns="46038" rIns="92075" bIns="46038"/>
          <a:lstStyle/>
          <a:p>
            <a:r>
              <a:rPr lang="en-US" altLang="en-US" sz="2800" dirty="0" smtClean="0"/>
              <a:t>Fixed bugs</a:t>
            </a:r>
          </a:p>
          <a:p>
            <a:r>
              <a:rPr lang="en-US" altLang="en-US" sz="2800" dirty="0" smtClean="0"/>
              <a:t>Introduced block structure</a:t>
            </a:r>
            <a:endParaRPr lang="en-US" altLang="en-US" sz="2800" dirty="0"/>
          </a:p>
          <a:p>
            <a:pPr lvl="1"/>
            <a:r>
              <a:rPr lang="en-US" altLang="en-US" sz="2400" i="1" dirty="0" smtClean="0"/>
              <a:t>begin </a:t>
            </a:r>
            <a:r>
              <a:rPr lang="en-US" altLang="en-US" sz="2400" dirty="0"/>
              <a:t>and </a:t>
            </a:r>
            <a:r>
              <a:rPr lang="en-US" altLang="en-US" sz="2400" i="1" dirty="0"/>
              <a:t>end </a:t>
            </a:r>
            <a:r>
              <a:rPr lang="en-US" altLang="en-US" sz="2400" dirty="0"/>
              <a:t>to delimit the block</a:t>
            </a:r>
            <a:endParaRPr lang="en-US" altLang="en-US" sz="2400" i="1" dirty="0"/>
          </a:p>
          <a:p>
            <a:pPr lvl="1"/>
            <a:r>
              <a:rPr lang="en-US" altLang="en-US" sz="2400" dirty="0"/>
              <a:t>local variable declarations within a block</a:t>
            </a:r>
          </a:p>
          <a:p>
            <a:pPr lvl="2"/>
            <a:r>
              <a:rPr lang="en-US" altLang="en-US" sz="2200" dirty="0"/>
              <a:t>this introduced the concept of </a:t>
            </a:r>
            <a:r>
              <a:rPr lang="en-US" altLang="en-US" sz="2200" i="1" dirty="0"/>
              <a:t>scope</a:t>
            </a:r>
          </a:p>
          <a:p>
            <a:r>
              <a:rPr lang="en-US" altLang="en-US" sz="2800" dirty="0" smtClean="0"/>
              <a:t>ALGOL </a:t>
            </a:r>
            <a:r>
              <a:rPr lang="en-US" altLang="en-US" sz="2800" dirty="0"/>
              <a:t>60 </a:t>
            </a:r>
            <a:r>
              <a:rPr lang="en-US" altLang="en-US" sz="2800" dirty="0" smtClean="0"/>
              <a:t>also introduced</a:t>
            </a:r>
            <a:endParaRPr lang="en-US" altLang="en-US" sz="2800" dirty="0"/>
          </a:p>
          <a:p>
            <a:pPr lvl="1"/>
            <a:r>
              <a:rPr lang="en-US" altLang="en-US" sz="2400" dirty="0"/>
              <a:t>parameter passing to subroutines </a:t>
            </a:r>
          </a:p>
          <a:p>
            <a:pPr lvl="2"/>
            <a:r>
              <a:rPr lang="en-US" altLang="en-US" sz="2200" dirty="0" smtClean="0"/>
              <a:t>pass </a:t>
            </a:r>
            <a:r>
              <a:rPr lang="en-US" altLang="en-US" sz="2200" dirty="0"/>
              <a:t>by </a:t>
            </a:r>
            <a:r>
              <a:rPr lang="en-US" altLang="en-US" sz="2200" dirty="0" smtClean="0"/>
              <a:t>value and an odd one known as pass </a:t>
            </a:r>
            <a:r>
              <a:rPr lang="en-US" altLang="en-US" sz="2200" dirty="0"/>
              <a:t>by </a:t>
            </a:r>
            <a:r>
              <a:rPr lang="en-US" altLang="en-US" sz="2200" dirty="0" smtClean="0"/>
              <a:t>name</a:t>
            </a:r>
            <a:endParaRPr lang="en-US" altLang="en-US" sz="2200" dirty="0"/>
          </a:p>
          <a:p>
            <a:pPr lvl="1"/>
            <a:r>
              <a:rPr lang="en-US" altLang="en-US" sz="2400" dirty="0"/>
              <a:t>recursion</a:t>
            </a:r>
          </a:p>
          <a:p>
            <a:pPr lvl="1"/>
            <a:r>
              <a:rPr lang="en-US" altLang="en-US" sz="2400" dirty="0"/>
              <a:t>stack dynamic arrays so that the size of the array is determined at run-time when the subroutine is invoked</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495800" y="609600"/>
            <a:ext cx="3962400" cy="1143000"/>
          </a:xfrm>
        </p:spPr>
        <p:txBody>
          <a:bodyPr/>
          <a:lstStyle/>
          <a:p>
            <a:r>
              <a:rPr lang="en-US" altLang="en-US"/>
              <a:t>ALGOL 60 </a:t>
            </a:r>
            <a:br>
              <a:rPr lang="en-US" altLang="en-US"/>
            </a:br>
            <a:r>
              <a:rPr lang="en-US" altLang="en-US"/>
              <a:t>Example</a:t>
            </a:r>
          </a:p>
        </p:txBody>
      </p:sp>
      <p:sp>
        <p:nvSpPr>
          <p:cNvPr id="94211" name="Text Box 3"/>
          <p:cNvSpPr txBox="1">
            <a:spLocks noChangeArrowheads="1"/>
          </p:cNvSpPr>
          <p:nvPr/>
        </p:nvSpPr>
        <p:spPr bwMode="auto">
          <a:xfrm>
            <a:off x="60325" y="190500"/>
            <a:ext cx="5754688" cy="613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spcBef>
                <a:spcPct val="0"/>
              </a:spcBef>
              <a:buFontTx/>
              <a:buNone/>
            </a:pPr>
            <a:r>
              <a:rPr lang="en-US" altLang="en-US" sz="1800"/>
              <a:t> begin</a:t>
            </a:r>
          </a:p>
          <a:p>
            <a:pPr>
              <a:lnSpc>
                <a:spcPct val="100000"/>
              </a:lnSpc>
              <a:spcBef>
                <a:spcPct val="0"/>
              </a:spcBef>
              <a:buFontTx/>
              <a:buNone/>
            </a:pPr>
            <a:r>
              <a:rPr lang="en-US" altLang="en-US" sz="1800"/>
              <a:t>     integer array intlist [1:99];</a:t>
            </a:r>
          </a:p>
          <a:p>
            <a:pPr>
              <a:lnSpc>
                <a:spcPct val="100000"/>
              </a:lnSpc>
              <a:spcBef>
                <a:spcPct val="0"/>
              </a:spcBef>
              <a:buFontTx/>
              <a:buNone/>
            </a:pPr>
            <a:r>
              <a:rPr lang="en-US" altLang="en-US" sz="1800"/>
              <a:t>     integer listlen, counter, sum, average, result;</a:t>
            </a:r>
          </a:p>
          <a:p>
            <a:pPr>
              <a:lnSpc>
                <a:spcPct val="100000"/>
              </a:lnSpc>
              <a:spcBef>
                <a:spcPct val="0"/>
              </a:spcBef>
              <a:buFontTx/>
              <a:buNone/>
            </a:pPr>
            <a:r>
              <a:rPr lang="en-US" altLang="en-US" sz="1800"/>
              <a:t>     sum := 0;</a:t>
            </a:r>
          </a:p>
          <a:p>
            <a:pPr>
              <a:lnSpc>
                <a:spcPct val="100000"/>
              </a:lnSpc>
              <a:spcBef>
                <a:spcPct val="0"/>
              </a:spcBef>
              <a:buFontTx/>
              <a:buNone/>
            </a:pPr>
            <a:r>
              <a:rPr lang="en-US" altLang="en-US" sz="1800"/>
              <a:t>     result :=0;</a:t>
            </a:r>
          </a:p>
          <a:p>
            <a:pPr>
              <a:lnSpc>
                <a:spcPct val="100000"/>
              </a:lnSpc>
              <a:spcBef>
                <a:spcPct val="0"/>
              </a:spcBef>
              <a:buFontTx/>
              <a:buNone/>
            </a:pPr>
            <a:r>
              <a:rPr lang="en-US" altLang="en-US" sz="1800"/>
              <a:t>     readint (listlen);</a:t>
            </a:r>
          </a:p>
          <a:p>
            <a:pPr>
              <a:lnSpc>
                <a:spcPct val="100000"/>
              </a:lnSpc>
              <a:spcBef>
                <a:spcPct val="0"/>
              </a:spcBef>
              <a:buFontTx/>
              <a:buNone/>
            </a:pPr>
            <a:r>
              <a:rPr lang="en-US" altLang="en-US" sz="1800"/>
              <a:t>     if(listlen &gt; 0) ^ (listlen &lt; 100) then</a:t>
            </a:r>
          </a:p>
          <a:p>
            <a:pPr>
              <a:lnSpc>
                <a:spcPct val="100000"/>
              </a:lnSpc>
              <a:spcBef>
                <a:spcPct val="0"/>
              </a:spcBef>
              <a:buFontTx/>
              <a:buNone/>
            </a:pPr>
            <a:r>
              <a:rPr lang="en-US" altLang="en-US" sz="1800"/>
              <a:t>          begin</a:t>
            </a:r>
          </a:p>
          <a:p>
            <a:pPr>
              <a:lnSpc>
                <a:spcPct val="100000"/>
              </a:lnSpc>
              <a:spcBef>
                <a:spcPct val="0"/>
              </a:spcBef>
              <a:buFontTx/>
              <a:buNone/>
            </a:pPr>
            <a:r>
              <a:rPr lang="en-US" altLang="en-US" sz="1800"/>
              <a:t>	for counter := 1 step 1 until listlen do</a:t>
            </a:r>
          </a:p>
          <a:p>
            <a:pPr>
              <a:lnSpc>
                <a:spcPct val="100000"/>
              </a:lnSpc>
              <a:spcBef>
                <a:spcPct val="0"/>
              </a:spcBef>
              <a:buFontTx/>
              <a:buNone/>
            </a:pPr>
            <a:r>
              <a:rPr lang="en-US" altLang="en-US" sz="1800"/>
              <a:t>	     begin</a:t>
            </a:r>
          </a:p>
          <a:p>
            <a:pPr>
              <a:lnSpc>
                <a:spcPct val="100000"/>
              </a:lnSpc>
              <a:spcBef>
                <a:spcPct val="0"/>
              </a:spcBef>
              <a:buFontTx/>
              <a:buNone/>
            </a:pPr>
            <a:r>
              <a:rPr lang="en-US" altLang="en-US" sz="1800"/>
              <a:t>	            readint (intlist[counter]);</a:t>
            </a:r>
          </a:p>
          <a:p>
            <a:pPr>
              <a:lnSpc>
                <a:spcPct val="100000"/>
              </a:lnSpc>
              <a:spcBef>
                <a:spcPct val="0"/>
              </a:spcBef>
              <a:buFontTx/>
              <a:buNone/>
            </a:pPr>
            <a:r>
              <a:rPr lang="en-US" altLang="en-US" sz="1800"/>
              <a:t>   	            sum := sum + intlist[counter]</a:t>
            </a:r>
          </a:p>
          <a:p>
            <a:pPr>
              <a:lnSpc>
                <a:spcPct val="100000"/>
              </a:lnSpc>
              <a:spcBef>
                <a:spcPct val="0"/>
              </a:spcBef>
              <a:buFontTx/>
              <a:buNone/>
            </a:pPr>
            <a:r>
              <a:rPr lang="en-US" altLang="en-US" sz="1800"/>
              <a:t>	     end;</a:t>
            </a:r>
          </a:p>
          <a:p>
            <a:pPr>
              <a:lnSpc>
                <a:spcPct val="100000"/>
              </a:lnSpc>
              <a:spcBef>
                <a:spcPct val="0"/>
              </a:spcBef>
              <a:buFontTx/>
              <a:buNone/>
            </a:pPr>
            <a:r>
              <a:rPr lang="en-US" altLang="en-US" sz="1800"/>
              <a:t> 	average := sum / listlen;</a:t>
            </a:r>
          </a:p>
          <a:p>
            <a:pPr>
              <a:lnSpc>
                <a:spcPct val="100000"/>
              </a:lnSpc>
              <a:spcBef>
                <a:spcPct val="0"/>
              </a:spcBef>
              <a:buFontTx/>
              <a:buNone/>
            </a:pPr>
            <a:r>
              <a:rPr lang="en-US" altLang="en-US" sz="1800"/>
              <a:t>	for counter := 1 step 1 until listlen do</a:t>
            </a:r>
          </a:p>
          <a:p>
            <a:pPr>
              <a:lnSpc>
                <a:spcPct val="100000"/>
              </a:lnSpc>
              <a:spcBef>
                <a:spcPct val="0"/>
              </a:spcBef>
              <a:buFontTx/>
              <a:buNone/>
            </a:pPr>
            <a:r>
              <a:rPr lang="en-US" altLang="en-US" sz="1800"/>
              <a:t>	     if intlist[counter] &gt; average</a:t>
            </a:r>
          </a:p>
          <a:p>
            <a:pPr>
              <a:lnSpc>
                <a:spcPct val="100000"/>
              </a:lnSpc>
              <a:spcBef>
                <a:spcPct val="0"/>
              </a:spcBef>
              <a:buFontTx/>
              <a:buNone/>
            </a:pPr>
            <a:r>
              <a:rPr lang="en-US" altLang="en-US" sz="1800"/>
              <a:t>	          then result := result + 1;</a:t>
            </a:r>
          </a:p>
          <a:p>
            <a:pPr>
              <a:lnSpc>
                <a:spcPct val="100000"/>
              </a:lnSpc>
              <a:spcBef>
                <a:spcPct val="0"/>
              </a:spcBef>
              <a:buFontTx/>
              <a:buNone/>
            </a:pPr>
            <a:r>
              <a:rPr lang="en-US" altLang="en-US" sz="1800"/>
              <a:t>                printstring(“The number of values &gt; average is: ”);</a:t>
            </a:r>
          </a:p>
          <a:p>
            <a:pPr>
              <a:lnSpc>
                <a:spcPct val="100000"/>
              </a:lnSpc>
              <a:spcBef>
                <a:spcPct val="0"/>
              </a:spcBef>
              <a:buFontTx/>
              <a:buNone/>
            </a:pPr>
            <a:r>
              <a:rPr lang="en-US" altLang="en-US" sz="1800"/>
              <a:t>	printint(result)</a:t>
            </a:r>
          </a:p>
          <a:p>
            <a:pPr>
              <a:lnSpc>
                <a:spcPct val="100000"/>
              </a:lnSpc>
              <a:spcBef>
                <a:spcPct val="0"/>
              </a:spcBef>
              <a:buFontTx/>
              <a:buNone/>
            </a:pPr>
            <a:r>
              <a:rPr lang="en-US" altLang="en-US" sz="1800"/>
              <a:t>         end</a:t>
            </a:r>
          </a:p>
          <a:p>
            <a:pPr>
              <a:lnSpc>
                <a:spcPct val="100000"/>
              </a:lnSpc>
              <a:spcBef>
                <a:spcPct val="0"/>
              </a:spcBef>
              <a:buFontTx/>
              <a:buNone/>
            </a:pPr>
            <a:r>
              <a:rPr lang="en-US" altLang="en-US" sz="1800"/>
              <a:t>     else printstring(“Error – input list length is not legal.”);</a:t>
            </a:r>
          </a:p>
          <a:p>
            <a:pPr>
              <a:lnSpc>
                <a:spcPct val="100000"/>
              </a:lnSpc>
              <a:spcBef>
                <a:spcPct val="0"/>
              </a:spcBef>
              <a:buFontTx/>
              <a:buNone/>
            </a:pPr>
            <a:r>
              <a:rPr lang="en-US" altLang="en-US" sz="1800"/>
              <a:t>end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685800" y="0"/>
            <a:ext cx="7772400" cy="1143000"/>
          </a:xfrm>
        </p:spPr>
        <p:txBody>
          <a:bodyPr/>
          <a:lstStyle/>
          <a:p>
            <a:r>
              <a:rPr lang="en-US" altLang="en-US"/>
              <a:t>Conclusions on ALGOL</a:t>
            </a:r>
          </a:p>
        </p:txBody>
      </p:sp>
      <p:sp>
        <p:nvSpPr>
          <p:cNvPr id="113667" name="Rectangle 3"/>
          <p:cNvSpPr>
            <a:spLocks noGrp="1" noChangeArrowheads="1"/>
          </p:cNvSpPr>
          <p:nvPr>
            <p:ph type="body" idx="1"/>
          </p:nvPr>
        </p:nvSpPr>
        <p:spPr>
          <a:xfrm>
            <a:off x="152400" y="1066800"/>
            <a:ext cx="8763000" cy="5715000"/>
          </a:xfrm>
        </p:spPr>
        <p:txBody>
          <a:bodyPr/>
          <a:lstStyle/>
          <a:p>
            <a:pPr>
              <a:lnSpc>
                <a:spcPct val="80000"/>
              </a:lnSpc>
            </a:pPr>
            <a:r>
              <a:rPr lang="en-US" altLang="en-US" sz="2800" dirty="0"/>
              <a:t>ALGOL </a:t>
            </a:r>
            <a:r>
              <a:rPr lang="en-US" altLang="en-US" sz="2800" dirty="0" smtClean="0"/>
              <a:t>although not popular was hugely successful in terms of influence</a:t>
            </a:r>
            <a:endParaRPr lang="en-US" altLang="en-US" sz="2800" dirty="0"/>
          </a:p>
          <a:p>
            <a:pPr lvl="1">
              <a:lnSpc>
                <a:spcPct val="80000"/>
              </a:lnSpc>
            </a:pPr>
            <a:r>
              <a:rPr lang="en-US" altLang="en-US" sz="2400" dirty="0" smtClean="0"/>
              <a:t>introduced structured </a:t>
            </a:r>
            <a:r>
              <a:rPr lang="en-US" altLang="en-US" sz="2400" dirty="0"/>
              <a:t>programming </a:t>
            </a:r>
            <a:r>
              <a:rPr lang="en-US" altLang="en-US" sz="2400" dirty="0" smtClean="0"/>
              <a:t>concepts that nearly all languages since the late 1960s would contain</a:t>
            </a:r>
            <a:endParaRPr lang="en-US" altLang="en-US" sz="2400" dirty="0"/>
          </a:p>
          <a:p>
            <a:pPr lvl="1">
              <a:lnSpc>
                <a:spcPct val="80000"/>
              </a:lnSpc>
            </a:pPr>
            <a:r>
              <a:rPr lang="en-US" altLang="en-US" sz="2400" dirty="0" smtClean="0"/>
              <a:t>ALGOL </a:t>
            </a:r>
            <a:r>
              <a:rPr lang="en-US" altLang="en-US" sz="2400" dirty="0"/>
              <a:t>was the first language to offer recursion in a static binding way (as opposed to LISP)</a:t>
            </a:r>
          </a:p>
          <a:p>
            <a:pPr lvl="1">
              <a:lnSpc>
                <a:spcPct val="80000"/>
              </a:lnSpc>
            </a:pPr>
            <a:r>
              <a:rPr lang="en-US" altLang="en-US" sz="2400" dirty="0"/>
              <a:t>BNF grammar notation was created to describe ALGOL and has become the universal way of describing language syntax</a:t>
            </a:r>
          </a:p>
          <a:p>
            <a:pPr>
              <a:lnSpc>
                <a:spcPct val="80000"/>
              </a:lnSpc>
            </a:pPr>
            <a:r>
              <a:rPr lang="en-US" altLang="en-US" sz="2800" dirty="0"/>
              <a:t>ALGOL had some major failings</a:t>
            </a:r>
          </a:p>
          <a:p>
            <a:pPr lvl="1">
              <a:lnSpc>
                <a:spcPct val="80000"/>
              </a:lnSpc>
            </a:pPr>
            <a:r>
              <a:rPr lang="en-US" altLang="en-US" sz="2400" dirty="0"/>
              <a:t>lack of implemented input/output made ALGOL difficult to use</a:t>
            </a:r>
          </a:p>
          <a:p>
            <a:pPr lvl="1">
              <a:lnSpc>
                <a:spcPct val="80000"/>
              </a:lnSpc>
            </a:pPr>
            <a:r>
              <a:rPr lang="en-US" altLang="en-US" sz="2400" dirty="0"/>
              <a:t>lack of widespread acceptance was in part based on a lack of ALGOL compilers being available for IBM mainframes</a:t>
            </a:r>
          </a:p>
          <a:p>
            <a:pPr lvl="1">
              <a:lnSpc>
                <a:spcPct val="80000"/>
              </a:lnSpc>
            </a:pPr>
            <a:r>
              <a:rPr lang="en-US" altLang="en-US" sz="2400" dirty="0"/>
              <a:t>ALGOL’s pass-by-name was a naïve approach to parameter passing that would be dismissed as a bad idea and be adopted by only one or two other languages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62000" y="-228600"/>
            <a:ext cx="7772400" cy="1143000"/>
          </a:xfrm>
          <a:noFill/>
          <a:ln/>
        </p:spPr>
        <p:txBody>
          <a:bodyPr lIns="92075" tIns="46038" rIns="92075" bIns="46038"/>
          <a:lstStyle/>
          <a:p>
            <a:r>
              <a:rPr lang="en-US" altLang="en-US" dirty="0" smtClean="0"/>
              <a:t>LISP</a:t>
            </a:r>
            <a:endParaRPr lang="en-US" altLang="en-US" dirty="0"/>
          </a:p>
        </p:txBody>
      </p:sp>
      <p:sp>
        <p:nvSpPr>
          <p:cNvPr id="26627" name="Rectangle 3"/>
          <p:cNvSpPr>
            <a:spLocks noGrp="1" noChangeArrowheads="1"/>
          </p:cNvSpPr>
          <p:nvPr>
            <p:ph type="body" idx="1"/>
          </p:nvPr>
        </p:nvSpPr>
        <p:spPr>
          <a:xfrm>
            <a:off x="381000" y="609600"/>
            <a:ext cx="8458200" cy="6248400"/>
          </a:xfrm>
          <a:noFill/>
          <a:ln/>
        </p:spPr>
        <p:txBody>
          <a:bodyPr lIns="92075" tIns="46038" rIns="92075" bIns="46038"/>
          <a:lstStyle/>
          <a:p>
            <a:pPr>
              <a:lnSpc>
                <a:spcPct val="80000"/>
              </a:lnSpc>
            </a:pPr>
            <a:r>
              <a:rPr lang="en-US" altLang="en-US" sz="2800" dirty="0"/>
              <a:t>AI research </a:t>
            </a:r>
            <a:r>
              <a:rPr lang="en-US" altLang="en-US" sz="2800" dirty="0" smtClean="0"/>
              <a:t>had </a:t>
            </a:r>
            <a:r>
              <a:rPr lang="en-US" altLang="en-US" sz="2800" dirty="0"/>
              <a:t>needs </a:t>
            </a:r>
            <a:r>
              <a:rPr lang="en-US" altLang="en-US" sz="2800" dirty="0" smtClean="0"/>
              <a:t>FORTRAN, COBOL, ALGOL </a:t>
            </a:r>
            <a:r>
              <a:rPr lang="en-US" altLang="en-US" sz="2800" dirty="0"/>
              <a:t>did not </a:t>
            </a:r>
            <a:r>
              <a:rPr lang="en-US" altLang="en-US" sz="2800" dirty="0" smtClean="0"/>
              <a:t>support such as list processing, dynamic memory allocation and, aside from ALGOL, recursion</a:t>
            </a:r>
            <a:endParaRPr lang="en-US" altLang="en-US" sz="2800" dirty="0"/>
          </a:p>
          <a:p>
            <a:pPr lvl="1">
              <a:lnSpc>
                <a:spcPct val="80000"/>
              </a:lnSpc>
            </a:pPr>
            <a:r>
              <a:rPr lang="en-US" altLang="en-US" sz="2400" dirty="0" smtClean="0"/>
              <a:t>Newell </a:t>
            </a:r>
            <a:r>
              <a:rPr lang="en-US" altLang="en-US" sz="2400" dirty="0"/>
              <a:t>and Simon developed IPL-I (Information Processing Language) in </a:t>
            </a:r>
            <a:r>
              <a:rPr lang="en-US" altLang="en-US" sz="2400" dirty="0" smtClean="0"/>
              <a:t>1956, implemented </a:t>
            </a:r>
            <a:r>
              <a:rPr lang="en-US" altLang="en-US" sz="2400" dirty="0"/>
              <a:t>in 1960 </a:t>
            </a:r>
          </a:p>
          <a:p>
            <a:pPr lvl="2">
              <a:lnSpc>
                <a:spcPct val="80000"/>
              </a:lnSpc>
            </a:pPr>
            <a:r>
              <a:rPr lang="en-US" altLang="en-US" sz="2200" dirty="0"/>
              <a:t>this language never caught on because the compiler was developed for an obscure computer</a:t>
            </a:r>
          </a:p>
          <a:p>
            <a:pPr lvl="1">
              <a:lnSpc>
                <a:spcPct val="80000"/>
              </a:lnSpc>
            </a:pPr>
            <a:r>
              <a:rPr lang="en-US" altLang="en-US" sz="2400" dirty="0"/>
              <a:t>McCarthy instead developed LISP in 1958</a:t>
            </a:r>
          </a:p>
          <a:p>
            <a:pPr lvl="2">
              <a:lnSpc>
                <a:spcPct val="80000"/>
              </a:lnSpc>
            </a:pPr>
            <a:r>
              <a:rPr lang="en-US" altLang="en-US" sz="2200" dirty="0"/>
              <a:t>symbolic computing rather than algebraic</a:t>
            </a:r>
          </a:p>
          <a:p>
            <a:pPr lvl="2">
              <a:lnSpc>
                <a:spcPct val="80000"/>
              </a:lnSpc>
            </a:pPr>
            <a:r>
              <a:rPr lang="en-US" altLang="en-US" sz="2200" dirty="0"/>
              <a:t>list processing (creation/destruction of lists using dynamic </a:t>
            </a:r>
            <a:r>
              <a:rPr lang="en-US" altLang="en-US" sz="2200" dirty="0" smtClean="0"/>
              <a:t>memory allocation)</a:t>
            </a:r>
            <a:endParaRPr lang="en-US" altLang="en-US" sz="2200" dirty="0"/>
          </a:p>
          <a:p>
            <a:pPr lvl="2">
              <a:lnSpc>
                <a:spcPct val="80000"/>
              </a:lnSpc>
            </a:pPr>
            <a:r>
              <a:rPr lang="en-US" altLang="en-US" sz="2200" dirty="0"/>
              <a:t>string manipulation</a:t>
            </a:r>
          </a:p>
          <a:p>
            <a:pPr lvl="2">
              <a:lnSpc>
                <a:spcPct val="80000"/>
              </a:lnSpc>
            </a:pPr>
            <a:r>
              <a:rPr lang="en-US" altLang="en-US" sz="2200" dirty="0"/>
              <a:t>recursion</a:t>
            </a:r>
          </a:p>
          <a:p>
            <a:pPr lvl="2">
              <a:lnSpc>
                <a:spcPct val="80000"/>
              </a:lnSpc>
            </a:pPr>
            <a:r>
              <a:rPr lang="en-US" altLang="en-US" sz="2200" dirty="0"/>
              <a:t>conditionals (recall early FORTRAN did not have a true if statement</a:t>
            </a:r>
            <a:r>
              <a:rPr lang="en-US" altLang="en-US" sz="2200" dirty="0" smtClean="0"/>
              <a:t>)</a:t>
            </a:r>
          </a:p>
          <a:p>
            <a:pPr>
              <a:lnSpc>
                <a:spcPct val="80000"/>
              </a:lnSpc>
            </a:pPr>
            <a:r>
              <a:rPr lang="en-US" altLang="en-US" sz="2800" dirty="0" smtClean="0"/>
              <a:t>LISP was developed as a functional language with little to no local variables</a:t>
            </a:r>
          </a:p>
          <a:p>
            <a:pPr lvl="1">
              <a:lnSpc>
                <a:spcPct val="80000"/>
              </a:lnSpc>
            </a:pPr>
            <a:r>
              <a:rPr lang="en-US" altLang="en-US" sz="2400" dirty="0" smtClean="0"/>
              <a:t>processing through function calls and parameter passing</a:t>
            </a:r>
            <a:endParaRPr lang="en-US" altLang="en-US" sz="24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1143000"/>
          </a:xfrm>
          <a:noFill/>
          <a:ln/>
        </p:spPr>
        <p:txBody>
          <a:bodyPr lIns="92075" tIns="46038" rIns="92075" bIns="46038"/>
          <a:lstStyle/>
          <a:p>
            <a:r>
              <a:rPr lang="en-US" altLang="en-US"/>
              <a:t>Toward High Level Languages</a:t>
            </a:r>
          </a:p>
        </p:txBody>
      </p:sp>
      <p:sp>
        <p:nvSpPr>
          <p:cNvPr id="8195" name="Rectangle 3"/>
          <p:cNvSpPr>
            <a:spLocks noGrp="1" noChangeArrowheads="1"/>
          </p:cNvSpPr>
          <p:nvPr>
            <p:ph type="body" sz="half" idx="1"/>
          </p:nvPr>
        </p:nvSpPr>
        <p:spPr>
          <a:xfrm>
            <a:off x="228600" y="990600"/>
            <a:ext cx="8686800" cy="5867400"/>
          </a:xfrm>
          <a:noFill/>
          <a:ln/>
        </p:spPr>
        <p:txBody>
          <a:bodyPr lIns="92075" tIns="46038" rIns="92075" bIns="46038"/>
          <a:lstStyle/>
          <a:p>
            <a:pPr>
              <a:lnSpc>
                <a:spcPct val="90000"/>
              </a:lnSpc>
            </a:pPr>
            <a:r>
              <a:rPr lang="en-US" altLang="en-US" sz="2800" dirty="0"/>
              <a:t>Machine language was difficult</a:t>
            </a:r>
          </a:p>
          <a:p>
            <a:pPr>
              <a:lnSpc>
                <a:spcPct val="90000"/>
              </a:lnSpc>
            </a:pPr>
            <a:r>
              <a:rPr lang="en-US" altLang="en-US" sz="2800" dirty="0"/>
              <a:t>Floating point hardware </a:t>
            </a:r>
            <a:r>
              <a:rPr lang="en-US" altLang="en-US" sz="2800" dirty="0" smtClean="0"/>
              <a:t>not </a:t>
            </a:r>
            <a:r>
              <a:rPr lang="en-US" altLang="en-US" sz="2800" dirty="0"/>
              <a:t>yet available (1950s)</a:t>
            </a:r>
          </a:p>
          <a:p>
            <a:pPr lvl="1">
              <a:lnSpc>
                <a:spcPct val="90000"/>
              </a:lnSpc>
            </a:pPr>
            <a:r>
              <a:rPr lang="en-US" altLang="en-US" sz="2400" dirty="0"/>
              <a:t>FP operations were performed as a series of integer operations</a:t>
            </a:r>
          </a:p>
          <a:p>
            <a:pPr>
              <a:lnSpc>
                <a:spcPct val="90000"/>
              </a:lnSpc>
            </a:pPr>
            <a:r>
              <a:rPr lang="en-US" altLang="en-US" sz="2800" dirty="0" smtClean="0"/>
              <a:t>Pseudocode </a:t>
            </a:r>
            <a:r>
              <a:rPr lang="en-US" altLang="en-US" sz="2800" dirty="0"/>
              <a:t>short cuts were developed</a:t>
            </a:r>
          </a:p>
          <a:p>
            <a:pPr lvl="1">
              <a:lnSpc>
                <a:spcPct val="90000"/>
              </a:lnSpc>
            </a:pPr>
            <a:r>
              <a:rPr lang="en-US" altLang="en-US" sz="2400" dirty="0" smtClean="0"/>
              <a:t>single </a:t>
            </a:r>
            <a:r>
              <a:rPr lang="en-US" altLang="en-US" sz="2400" dirty="0"/>
              <a:t>FP operation would be translated by the interpreter at run-time into integer machine operations saving the programmer from having to write </a:t>
            </a:r>
            <a:r>
              <a:rPr lang="en-US" altLang="en-US" sz="2400" dirty="0" smtClean="0"/>
              <a:t>the </a:t>
            </a:r>
            <a:r>
              <a:rPr lang="en-US" altLang="en-US" sz="2400" dirty="0" err="1"/>
              <a:t>int</a:t>
            </a:r>
            <a:r>
              <a:rPr lang="en-US" altLang="en-US" sz="2400" dirty="0"/>
              <a:t> operations</a:t>
            </a:r>
          </a:p>
          <a:p>
            <a:pPr>
              <a:lnSpc>
                <a:spcPct val="90000"/>
              </a:lnSpc>
            </a:pPr>
            <a:r>
              <a:rPr lang="en-US" altLang="en-US" sz="2800" dirty="0" smtClean="0"/>
              <a:t>Short </a:t>
            </a:r>
            <a:r>
              <a:rPr lang="en-US" altLang="en-US" sz="2800" dirty="0"/>
              <a:t>codes developed on some </a:t>
            </a:r>
            <a:r>
              <a:rPr lang="en-US" altLang="en-US" sz="2800" dirty="0" smtClean="0"/>
              <a:t>architectures as simple substitutions for machine code</a:t>
            </a:r>
            <a:endParaRPr lang="en-US" altLang="en-US" sz="2800" dirty="0"/>
          </a:p>
          <a:p>
            <a:pPr>
              <a:lnSpc>
                <a:spcPct val="90000"/>
              </a:lnSpc>
            </a:pPr>
            <a:r>
              <a:rPr lang="en-US" altLang="en-US" sz="2800" dirty="0" smtClean="0"/>
              <a:t>Led to assembly </a:t>
            </a:r>
            <a:r>
              <a:rPr lang="en-US" altLang="en-US" sz="2800" dirty="0"/>
              <a:t>language </a:t>
            </a:r>
            <a:r>
              <a:rPr lang="en-US" altLang="en-US" sz="2800" dirty="0" smtClean="0"/>
              <a:t>as the </a:t>
            </a:r>
            <a:r>
              <a:rPr lang="en-US" altLang="en-US" sz="2800" dirty="0"/>
              <a:t>next logical </a:t>
            </a:r>
            <a:r>
              <a:rPr lang="en-US" altLang="en-US" sz="2800" dirty="0" smtClean="0"/>
              <a:t>step</a:t>
            </a:r>
            <a:endParaRPr lang="en-US" altLang="en-US" sz="2800" dirty="0"/>
          </a:p>
          <a:p>
            <a:pPr lvl="1">
              <a:lnSpc>
                <a:spcPct val="90000"/>
              </a:lnSpc>
            </a:pPr>
            <a:r>
              <a:rPr lang="en-US" altLang="en-US" sz="2400" dirty="0"/>
              <a:t>The idea of translating from a short code, pseudocode or mnemonic into machine code gives rise to the next idea:  </a:t>
            </a:r>
            <a:r>
              <a:rPr lang="en-US" altLang="en-US" sz="2400" dirty="0" smtClean="0"/>
              <a:t>compiling</a:t>
            </a:r>
          </a:p>
          <a:p>
            <a:pPr lvl="1">
              <a:lnSpc>
                <a:spcPct val="90000"/>
              </a:lnSpc>
            </a:pPr>
            <a:r>
              <a:rPr lang="en-US" altLang="en-US" sz="2400" dirty="0" smtClean="0"/>
              <a:t>One early short code was </a:t>
            </a:r>
            <a:r>
              <a:rPr lang="en-US" altLang="en-US" sz="2400" dirty="0" err="1" smtClean="0"/>
              <a:t>Plankalkul</a:t>
            </a:r>
            <a:r>
              <a:rPr lang="en-US" altLang="en-US" sz="2400" dirty="0" smtClean="0"/>
              <a:t>, developed in 1945!</a:t>
            </a:r>
            <a:endParaRPr lang="en-US" altLang="en-US" sz="24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5800" y="0"/>
            <a:ext cx="7772400" cy="1143000"/>
          </a:xfrm>
          <a:noFill/>
          <a:ln/>
        </p:spPr>
        <p:txBody>
          <a:bodyPr lIns="92075" tIns="46038" rIns="92075" bIns="46038"/>
          <a:lstStyle/>
          <a:p>
            <a:r>
              <a:rPr lang="en-US" altLang="en-US" dirty="0"/>
              <a:t>PL/I</a:t>
            </a:r>
          </a:p>
        </p:txBody>
      </p:sp>
      <p:sp>
        <p:nvSpPr>
          <p:cNvPr id="51203" name="Rectangle 3"/>
          <p:cNvSpPr>
            <a:spLocks noGrp="1" noChangeArrowheads="1"/>
          </p:cNvSpPr>
          <p:nvPr>
            <p:ph type="body" idx="1"/>
          </p:nvPr>
        </p:nvSpPr>
        <p:spPr>
          <a:xfrm>
            <a:off x="228600" y="1066800"/>
            <a:ext cx="8686800" cy="5791200"/>
          </a:xfrm>
          <a:noFill/>
          <a:ln/>
        </p:spPr>
        <p:txBody>
          <a:bodyPr lIns="92075" tIns="46038" rIns="92075" bIns="46038"/>
          <a:lstStyle/>
          <a:p>
            <a:pPr>
              <a:lnSpc>
                <a:spcPct val="80000"/>
              </a:lnSpc>
            </a:pPr>
            <a:r>
              <a:rPr lang="en-US" altLang="en-US" sz="2800" dirty="0" smtClean="0"/>
              <a:t>Scientist </a:t>
            </a:r>
            <a:r>
              <a:rPr lang="en-US" altLang="en-US" sz="2800" dirty="0"/>
              <a:t>began to need file-handling capabilities </a:t>
            </a:r>
            <a:endParaRPr lang="en-US" altLang="en-US" sz="2800" dirty="0" smtClean="0"/>
          </a:p>
          <a:p>
            <a:pPr>
              <a:lnSpc>
                <a:spcPct val="80000"/>
              </a:lnSpc>
            </a:pPr>
            <a:r>
              <a:rPr lang="en-US" altLang="en-US" sz="2800" dirty="0"/>
              <a:t>B</a:t>
            </a:r>
            <a:r>
              <a:rPr lang="en-US" altLang="en-US" sz="2800" dirty="0" smtClean="0"/>
              <a:t>usiness </a:t>
            </a:r>
            <a:r>
              <a:rPr lang="en-US" altLang="en-US" sz="2800" dirty="0"/>
              <a:t>people wanted regression analysis and array </a:t>
            </a:r>
            <a:r>
              <a:rPr lang="en-US" altLang="en-US" sz="2800" dirty="0" smtClean="0"/>
              <a:t>capabilities</a:t>
            </a:r>
            <a:endParaRPr lang="en-US" altLang="en-US" sz="2800" dirty="0"/>
          </a:p>
          <a:p>
            <a:pPr lvl="1">
              <a:lnSpc>
                <a:spcPct val="80000"/>
              </a:lnSpc>
            </a:pPr>
            <a:r>
              <a:rPr lang="en-US" altLang="en-US" sz="2400" dirty="0"/>
              <a:t>IBM decided to try to build a new language that captured the best of all previous languages for use by </a:t>
            </a:r>
            <a:r>
              <a:rPr lang="en-US" altLang="en-US" sz="2400" dirty="0" smtClean="0"/>
              <a:t>anyone</a:t>
            </a:r>
          </a:p>
          <a:p>
            <a:pPr>
              <a:lnSpc>
                <a:spcPct val="80000"/>
              </a:lnSpc>
            </a:pPr>
            <a:r>
              <a:rPr lang="en-US" altLang="en-US" sz="2800" dirty="0" smtClean="0"/>
              <a:t>Earliest </a:t>
            </a:r>
            <a:r>
              <a:rPr lang="en-US" altLang="en-US" sz="2800" dirty="0"/>
              <a:t>release </a:t>
            </a:r>
            <a:r>
              <a:rPr lang="en-US" altLang="en-US" sz="2800" dirty="0" smtClean="0"/>
              <a:t>of </a:t>
            </a:r>
            <a:r>
              <a:rPr lang="en-US" altLang="en-US" sz="2800" dirty="0" smtClean="0"/>
              <a:t>PL/I </a:t>
            </a:r>
            <a:r>
              <a:rPr lang="en-US" altLang="en-US" sz="2800" dirty="0" smtClean="0"/>
              <a:t>was </a:t>
            </a:r>
            <a:r>
              <a:rPr lang="en-US" altLang="en-US" sz="2800" dirty="0" smtClean="0"/>
              <a:t>called </a:t>
            </a:r>
            <a:r>
              <a:rPr lang="en-US" altLang="en-US" sz="2800" dirty="0"/>
              <a:t>FORTRAN VI </a:t>
            </a:r>
            <a:r>
              <a:rPr lang="en-US" altLang="en-US" sz="2800" dirty="0" smtClean="0"/>
              <a:t>(February 64) and was </a:t>
            </a:r>
            <a:r>
              <a:rPr lang="en-US" altLang="en-US" sz="2800" dirty="0"/>
              <a:t>an extension to FORTRAN </a:t>
            </a:r>
            <a:r>
              <a:rPr lang="en-US" altLang="en-US" sz="2800" dirty="0" smtClean="0"/>
              <a:t>IV</a:t>
            </a:r>
          </a:p>
          <a:p>
            <a:pPr lvl="1">
              <a:lnSpc>
                <a:spcPct val="80000"/>
              </a:lnSpc>
            </a:pPr>
            <a:r>
              <a:rPr lang="en-US" altLang="en-US" sz="2400" dirty="0"/>
              <a:t>r</a:t>
            </a:r>
            <a:r>
              <a:rPr lang="en-US" altLang="en-US" sz="2400" dirty="0" smtClean="0"/>
              <a:t>eleased in 1965</a:t>
            </a:r>
          </a:p>
          <a:p>
            <a:pPr lvl="1">
              <a:lnSpc>
                <a:spcPct val="80000"/>
              </a:lnSpc>
            </a:pPr>
            <a:r>
              <a:rPr lang="en-US" altLang="en-US" sz="2400" dirty="0" smtClean="0"/>
              <a:t>designed specifically for </a:t>
            </a:r>
            <a:r>
              <a:rPr lang="en-US" altLang="en-US" sz="2400" dirty="0"/>
              <a:t>the IBM 360 mainframe</a:t>
            </a:r>
          </a:p>
          <a:p>
            <a:pPr>
              <a:lnSpc>
                <a:spcPct val="80000"/>
              </a:lnSpc>
            </a:pPr>
            <a:r>
              <a:rPr lang="en-US" altLang="en-US" sz="2800" dirty="0" smtClean="0"/>
              <a:t>PL/I </a:t>
            </a:r>
            <a:r>
              <a:rPr lang="en-US" altLang="en-US" sz="2800" dirty="0"/>
              <a:t>was deemed overly complex and somewhat unsafe </a:t>
            </a:r>
          </a:p>
          <a:p>
            <a:pPr lvl="1">
              <a:lnSpc>
                <a:spcPct val="80000"/>
              </a:lnSpc>
            </a:pPr>
            <a:r>
              <a:rPr lang="en-US" altLang="en-US" sz="2400" dirty="0"/>
              <a:t>it was somewhat successful during the 1970s but not since </a:t>
            </a:r>
            <a:r>
              <a:rPr lang="en-US" altLang="en-US" sz="2400" dirty="0" smtClean="0"/>
              <a:t>then</a:t>
            </a:r>
          </a:p>
          <a:p>
            <a:pPr lvl="2">
              <a:lnSpc>
                <a:spcPct val="80000"/>
              </a:lnSpc>
            </a:pPr>
            <a:r>
              <a:rPr lang="en-US" altLang="en-US" sz="2000" dirty="0" smtClean="0"/>
              <a:t>we will visit many PL/I features early in the semester, you can find sample code on the course website</a:t>
            </a:r>
            <a:endParaRPr lang="en-US" altLang="en-US" sz="2000" dirty="0"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dirty="0" smtClean="0"/>
              <a:t>PL/I Features</a:t>
            </a:r>
            <a:endParaRPr lang="en-US" dirty="0"/>
          </a:p>
        </p:txBody>
      </p:sp>
      <p:sp>
        <p:nvSpPr>
          <p:cNvPr id="3" name="Content Placeholder 2"/>
          <p:cNvSpPr>
            <a:spLocks noGrp="1"/>
          </p:cNvSpPr>
          <p:nvPr>
            <p:ph idx="1"/>
          </p:nvPr>
        </p:nvSpPr>
        <p:spPr>
          <a:xfrm>
            <a:off x="685800" y="1219200"/>
            <a:ext cx="7772400" cy="5410200"/>
          </a:xfrm>
        </p:spPr>
        <p:txBody>
          <a:bodyPr/>
          <a:lstStyle/>
          <a:p>
            <a:pPr>
              <a:lnSpc>
                <a:spcPct val="80000"/>
              </a:lnSpc>
            </a:pPr>
            <a:r>
              <a:rPr lang="en-US" altLang="en-US" sz="2800" dirty="0" smtClean="0"/>
              <a:t>Although based loosely on FORTRAN IV, PL/I took features from ALGOL and COBOL and added many new features</a:t>
            </a:r>
          </a:p>
          <a:p>
            <a:pPr lvl="1">
              <a:lnSpc>
                <a:spcPct val="80000"/>
              </a:lnSpc>
            </a:pPr>
            <a:r>
              <a:rPr lang="en-US" altLang="en-US" sz="2400" dirty="0" smtClean="0"/>
              <a:t>recursion </a:t>
            </a:r>
            <a:r>
              <a:rPr lang="en-US" altLang="en-US" sz="2400" dirty="0"/>
              <a:t>and block structures (</a:t>
            </a:r>
            <a:r>
              <a:rPr lang="en-US" altLang="en-US" sz="2400" dirty="0" smtClean="0"/>
              <a:t>ALGOL)</a:t>
            </a:r>
            <a:endParaRPr lang="en-US" altLang="en-US" sz="2400" dirty="0"/>
          </a:p>
          <a:p>
            <a:pPr lvl="1">
              <a:lnSpc>
                <a:spcPct val="80000"/>
              </a:lnSpc>
            </a:pPr>
            <a:r>
              <a:rPr lang="en-US" altLang="en-US" sz="2400" dirty="0"/>
              <a:t>separate compilation </a:t>
            </a:r>
            <a:r>
              <a:rPr lang="en-US" altLang="en-US" sz="2400" dirty="0" smtClean="0"/>
              <a:t>of subroutines and </a:t>
            </a:r>
            <a:r>
              <a:rPr lang="en-US" altLang="en-US" sz="2400" dirty="0"/>
              <a:t>parameter passing </a:t>
            </a:r>
            <a:r>
              <a:rPr lang="en-US" altLang="en-US" sz="2400" dirty="0" smtClean="0"/>
              <a:t>(FORTRAN)</a:t>
            </a:r>
            <a:endParaRPr lang="en-US" altLang="en-US" sz="2400" dirty="0"/>
          </a:p>
          <a:p>
            <a:pPr lvl="1">
              <a:lnSpc>
                <a:spcPct val="80000"/>
              </a:lnSpc>
            </a:pPr>
            <a:r>
              <a:rPr lang="en-US" altLang="en-US" sz="2400" dirty="0" smtClean="0"/>
              <a:t>defining data </a:t>
            </a:r>
            <a:r>
              <a:rPr lang="en-US" altLang="en-US" sz="2400" dirty="0"/>
              <a:t>types </a:t>
            </a:r>
            <a:r>
              <a:rPr lang="en-US" altLang="en-US" sz="2400" dirty="0" smtClean="0"/>
              <a:t>via formatting (COBOL) </a:t>
            </a:r>
          </a:p>
          <a:p>
            <a:pPr lvl="1">
              <a:lnSpc>
                <a:spcPct val="80000"/>
              </a:lnSpc>
            </a:pPr>
            <a:r>
              <a:rPr lang="en-US" altLang="en-US" sz="2400" dirty="0" smtClean="0"/>
              <a:t>I/O </a:t>
            </a:r>
            <a:r>
              <a:rPr lang="en-US" altLang="en-US" sz="2400" dirty="0"/>
              <a:t>handling capabilities </a:t>
            </a:r>
            <a:r>
              <a:rPr lang="en-US" altLang="en-US" sz="2400" dirty="0" smtClean="0"/>
              <a:t>(COBOL)</a:t>
            </a:r>
            <a:endParaRPr lang="en-US" altLang="en-US" sz="2400" dirty="0"/>
          </a:p>
          <a:p>
            <a:pPr lvl="1">
              <a:lnSpc>
                <a:spcPct val="80000"/>
              </a:lnSpc>
            </a:pPr>
            <a:r>
              <a:rPr lang="en-US" altLang="en-US" sz="2400" dirty="0"/>
              <a:t>concurrency (new feature)</a:t>
            </a:r>
          </a:p>
          <a:p>
            <a:pPr lvl="1">
              <a:lnSpc>
                <a:spcPct val="80000"/>
              </a:lnSpc>
            </a:pPr>
            <a:r>
              <a:rPr lang="en-US" altLang="en-US" sz="2400" dirty="0"/>
              <a:t>exception handling (new feature)</a:t>
            </a:r>
          </a:p>
          <a:p>
            <a:pPr lvl="1">
              <a:lnSpc>
                <a:spcPct val="80000"/>
              </a:lnSpc>
            </a:pPr>
            <a:r>
              <a:rPr lang="en-US" altLang="en-US" sz="2400" dirty="0"/>
              <a:t>pointers as an explicit data type (new feature)</a:t>
            </a:r>
          </a:p>
          <a:p>
            <a:pPr lvl="1">
              <a:lnSpc>
                <a:spcPct val="80000"/>
              </a:lnSpc>
            </a:pPr>
            <a:r>
              <a:rPr lang="en-US" altLang="en-US" sz="2400" dirty="0"/>
              <a:t>slices of arrays </a:t>
            </a:r>
            <a:r>
              <a:rPr lang="en-US" altLang="en-US" sz="2400" dirty="0" smtClean="0"/>
              <a:t>(FORTRAN)</a:t>
            </a:r>
            <a:endParaRPr lang="en-US" altLang="en-US" sz="2400" dirty="0"/>
          </a:p>
          <a:p>
            <a:pPr lvl="1">
              <a:lnSpc>
                <a:spcPct val="80000"/>
              </a:lnSpc>
            </a:pPr>
            <a:r>
              <a:rPr lang="en-US" altLang="en-US" sz="2400" dirty="0"/>
              <a:t>large number of built-in data structures (trees, heaps, graphs, </a:t>
            </a:r>
            <a:r>
              <a:rPr lang="en-US" altLang="en-US" sz="2400" dirty="0" err="1"/>
              <a:t>etc</a:t>
            </a:r>
            <a:r>
              <a:rPr lang="en-US" altLang="en-US" sz="2400" dirty="0" smtClean="0"/>
              <a:t>) (new feature)</a:t>
            </a:r>
            <a:endParaRPr lang="en-US" altLang="en-US" sz="2400" dirty="0"/>
          </a:p>
          <a:p>
            <a:endParaRPr lang="en-US" dirty="0"/>
          </a:p>
        </p:txBody>
      </p:sp>
    </p:spTree>
    <p:extLst>
      <p:ext uri="{BB962C8B-B14F-4D97-AF65-F5344CB8AC3E}">
        <p14:creationId xmlns:p14="http://schemas.microsoft.com/office/powerpoint/2010/main" val="4169087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762000" y="0"/>
            <a:ext cx="7772400" cy="1143000"/>
          </a:xfrm>
        </p:spPr>
        <p:txBody>
          <a:bodyPr/>
          <a:lstStyle/>
          <a:p>
            <a:r>
              <a:rPr lang="en-US" altLang="en-US"/>
              <a:t>Early Dynamic Languages</a:t>
            </a:r>
          </a:p>
        </p:txBody>
      </p:sp>
      <p:sp>
        <p:nvSpPr>
          <p:cNvPr id="57347" name="Rectangle 3"/>
          <p:cNvSpPr>
            <a:spLocks noGrp="1" noChangeArrowheads="1"/>
          </p:cNvSpPr>
          <p:nvPr>
            <p:ph type="body" idx="1"/>
          </p:nvPr>
        </p:nvSpPr>
        <p:spPr>
          <a:xfrm>
            <a:off x="152400" y="914400"/>
            <a:ext cx="8763000" cy="5638800"/>
          </a:xfrm>
        </p:spPr>
        <p:txBody>
          <a:bodyPr/>
          <a:lstStyle/>
          <a:p>
            <a:pPr>
              <a:lnSpc>
                <a:spcPct val="90000"/>
              </a:lnSpc>
            </a:pPr>
            <a:r>
              <a:rPr lang="en-US" altLang="en-US" sz="2800" dirty="0"/>
              <a:t>APL and SNOBOL are very different languages but both have dynamic type binding/dynamic storage allocation</a:t>
            </a:r>
          </a:p>
          <a:p>
            <a:pPr lvl="1">
              <a:lnSpc>
                <a:spcPct val="90000"/>
              </a:lnSpc>
            </a:pPr>
            <a:r>
              <a:rPr lang="en-US" altLang="en-US" sz="2400" dirty="0" smtClean="0"/>
              <a:t>these </a:t>
            </a:r>
            <a:r>
              <a:rPr lang="en-US" altLang="en-US" sz="2400" dirty="0"/>
              <a:t>languages </a:t>
            </a:r>
            <a:r>
              <a:rPr lang="en-US" altLang="en-US" sz="2400" dirty="0" smtClean="0"/>
              <a:t>differ significantly from </a:t>
            </a:r>
            <a:r>
              <a:rPr lang="en-US" altLang="en-US" sz="2400" dirty="0"/>
              <a:t>nearly all other </a:t>
            </a:r>
            <a:r>
              <a:rPr lang="en-US" altLang="en-US" sz="2400" dirty="0" smtClean="0"/>
              <a:t>predecessors (except for LISP)</a:t>
            </a:r>
            <a:endParaRPr lang="en-US" altLang="en-US" sz="2400" dirty="0"/>
          </a:p>
          <a:p>
            <a:pPr lvl="1">
              <a:lnSpc>
                <a:spcPct val="90000"/>
              </a:lnSpc>
            </a:pPr>
            <a:r>
              <a:rPr lang="en-US" altLang="en-US" sz="2400" dirty="0" smtClean="0"/>
              <a:t>dynamic </a:t>
            </a:r>
            <a:r>
              <a:rPr lang="en-US" altLang="en-US" sz="2400" dirty="0"/>
              <a:t>type binding </a:t>
            </a:r>
            <a:endParaRPr lang="en-US" altLang="en-US" sz="2400" dirty="0" smtClean="0"/>
          </a:p>
          <a:p>
            <a:pPr lvl="2">
              <a:lnSpc>
                <a:spcPct val="90000"/>
              </a:lnSpc>
            </a:pPr>
            <a:r>
              <a:rPr lang="en-US" altLang="en-US" sz="2000" dirty="0" smtClean="0"/>
              <a:t>variable </a:t>
            </a:r>
            <a:r>
              <a:rPr lang="en-US" altLang="en-US" sz="2000" dirty="0"/>
              <a:t>is only bound to its type when it is in </a:t>
            </a:r>
            <a:r>
              <a:rPr lang="en-US" altLang="en-US" sz="2000" dirty="0" smtClean="0"/>
              <a:t>use</a:t>
            </a:r>
          </a:p>
          <a:p>
            <a:pPr lvl="2">
              <a:lnSpc>
                <a:spcPct val="90000"/>
              </a:lnSpc>
            </a:pPr>
            <a:r>
              <a:rPr lang="en-US" altLang="en-US" sz="2000" dirty="0" smtClean="0"/>
              <a:t>variable </a:t>
            </a:r>
            <a:r>
              <a:rPr lang="en-US" altLang="en-US" sz="2000" dirty="0"/>
              <a:t>is not </a:t>
            </a:r>
            <a:r>
              <a:rPr lang="en-US" altLang="en-US" sz="2000" dirty="0" smtClean="0"/>
              <a:t>declared and its type changes as it is used</a:t>
            </a:r>
            <a:endParaRPr lang="en-US" altLang="en-US" sz="2000" dirty="0"/>
          </a:p>
          <a:p>
            <a:pPr lvl="2">
              <a:lnSpc>
                <a:spcPct val="90000"/>
              </a:lnSpc>
            </a:pPr>
            <a:r>
              <a:rPr lang="en-US" altLang="en-US" sz="2000" dirty="0" smtClean="0"/>
              <a:t>storage </a:t>
            </a:r>
            <a:r>
              <a:rPr lang="en-US" altLang="en-US" sz="2000" dirty="0"/>
              <a:t>can only be allocated when the variable is assigned </a:t>
            </a:r>
          </a:p>
          <a:p>
            <a:pPr>
              <a:lnSpc>
                <a:spcPct val="90000"/>
              </a:lnSpc>
            </a:pPr>
            <a:r>
              <a:rPr lang="en-US" altLang="en-US" sz="2800" dirty="0" smtClean="0"/>
              <a:t>APL </a:t>
            </a:r>
            <a:r>
              <a:rPr lang="en-US" altLang="en-US" sz="2800" dirty="0"/>
              <a:t>has many powerful array operations</a:t>
            </a:r>
          </a:p>
          <a:p>
            <a:pPr>
              <a:lnSpc>
                <a:spcPct val="90000"/>
              </a:lnSpc>
            </a:pPr>
            <a:r>
              <a:rPr lang="en-US" altLang="en-US" sz="2800" dirty="0"/>
              <a:t>SNOBOL has strong character string manipulation and pattern matching </a:t>
            </a:r>
            <a:r>
              <a:rPr lang="en-US" altLang="en-US" sz="2800" dirty="0" smtClean="0"/>
              <a:t>operations</a:t>
            </a:r>
            <a:endParaRPr lang="en-US" altLang="en-US" sz="2800" dirty="0"/>
          </a:p>
          <a:p>
            <a:pPr lvl="1">
              <a:lnSpc>
                <a:spcPct val="90000"/>
              </a:lnSpc>
            </a:pPr>
            <a:r>
              <a:rPr lang="en-US" altLang="en-US" sz="2400" dirty="0"/>
              <a:t>neither language was widely used even though both languages are still around today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5800" y="0"/>
            <a:ext cx="7772400" cy="1143000"/>
          </a:xfrm>
          <a:noFill/>
          <a:ln/>
        </p:spPr>
        <p:txBody>
          <a:bodyPr lIns="92075" tIns="46038" rIns="92075" bIns="46038"/>
          <a:lstStyle/>
          <a:p>
            <a:r>
              <a:rPr lang="en-US" altLang="en-US"/>
              <a:t>SIMULA 67</a:t>
            </a:r>
          </a:p>
        </p:txBody>
      </p:sp>
      <p:sp>
        <p:nvSpPr>
          <p:cNvPr id="58371" name="Rectangle 3"/>
          <p:cNvSpPr>
            <a:spLocks noGrp="1" noChangeArrowheads="1"/>
          </p:cNvSpPr>
          <p:nvPr>
            <p:ph type="body" idx="1"/>
          </p:nvPr>
        </p:nvSpPr>
        <p:spPr>
          <a:xfrm>
            <a:off x="304800" y="914400"/>
            <a:ext cx="8534400" cy="5943600"/>
          </a:xfrm>
          <a:noFill/>
          <a:ln/>
        </p:spPr>
        <p:txBody>
          <a:bodyPr lIns="92075" tIns="46038" rIns="92075" bIns="46038"/>
          <a:lstStyle/>
          <a:p>
            <a:pPr>
              <a:lnSpc>
                <a:spcPct val="90000"/>
              </a:lnSpc>
            </a:pPr>
            <a:r>
              <a:rPr lang="en-US" altLang="en-US" sz="2800" dirty="0"/>
              <a:t>Intended for simulation purposes</a:t>
            </a:r>
          </a:p>
          <a:p>
            <a:pPr lvl="1">
              <a:lnSpc>
                <a:spcPct val="90000"/>
              </a:lnSpc>
            </a:pPr>
            <a:r>
              <a:rPr lang="en-US" altLang="en-US" sz="2400" dirty="0"/>
              <a:t>e</a:t>
            </a:r>
            <a:r>
              <a:rPr lang="en-US" altLang="en-US" sz="2400" dirty="0" smtClean="0"/>
              <a:t>xtension </a:t>
            </a:r>
            <a:r>
              <a:rPr lang="en-US" altLang="en-US" sz="2400" dirty="0"/>
              <a:t>to ALGOL 60</a:t>
            </a:r>
          </a:p>
          <a:p>
            <a:pPr lvl="1">
              <a:lnSpc>
                <a:spcPct val="90000"/>
              </a:lnSpc>
            </a:pPr>
            <a:r>
              <a:rPr lang="en-US" altLang="en-US" sz="2400" dirty="0"/>
              <a:t>a</a:t>
            </a:r>
            <a:r>
              <a:rPr lang="en-US" altLang="en-US" sz="2400" dirty="0" smtClean="0"/>
              <a:t>dded </a:t>
            </a:r>
            <a:r>
              <a:rPr lang="en-US" altLang="en-US" sz="2400" dirty="0" err="1"/>
              <a:t>coroutines</a:t>
            </a:r>
            <a:r>
              <a:rPr lang="en-US" altLang="en-US" sz="2400" dirty="0"/>
              <a:t> and ability to restart a routine in its middle</a:t>
            </a:r>
          </a:p>
          <a:p>
            <a:pPr lvl="1">
              <a:lnSpc>
                <a:spcPct val="90000"/>
              </a:lnSpc>
            </a:pPr>
            <a:r>
              <a:rPr lang="en-US" altLang="en-US" sz="2400" dirty="0" smtClean="0"/>
              <a:t>introduced </a:t>
            </a:r>
            <a:r>
              <a:rPr lang="en-US" altLang="en-US" sz="2400" dirty="0"/>
              <a:t>a construct for encapsulation of code and data structures:  the class</a:t>
            </a:r>
          </a:p>
          <a:p>
            <a:pPr lvl="2">
              <a:lnSpc>
                <a:spcPct val="90000"/>
              </a:lnSpc>
            </a:pPr>
            <a:r>
              <a:rPr lang="en-US" altLang="en-US" sz="2000" dirty="0" smtClean="0"/>
              <a:t>since the class was a definition of a data structure, not a declaration, SIMULA </a:t>
            </a:r>
            <a:r>
              <a:rPr lang="en-US" altLang="en-US" sz="2000" dirty="0"/>
              <a:t>67 introduced the distinction between class and instance</a:t>
            </a:r>
          </a:p>
          <a:p>
            <a:pPr lvl="2">
              <a:lnSpc>
                <a:spcPct val="90000"/>
              </a:lnSpc>
            </a:pPr>
            <a:r>
              <a:rPr lang="en-US" altLang="en-US" sz="2000" dirty="0"/>
              <a:t>classes could define code that would execute when the object was created (e.g., a constructor)</a:t>
            </a:r>
          </a:p>
          <a:p>
            <a:pPr lvl="2">
              <a:lnSpc>
                <a:spcPct val="90000"/>
              </a:lnSpc>
            </a:pPr>
            <a:r>
              <a:rPr lang="en-US" altLang="en-US" sz="2000" dirty="0"/>
              <a:t>the class construct offered inheritance</a:t>
            </a:r>
          </a:p>
          <a:p>
            <a:pPr lvl="2">
              <a:lnSpc>
                <a:spcPct val="90000"/>
              </a:lnSpc>
            </a:pPr>
            <a:r>
              <a:rPr lang="en-US" altLang="en-US" sz="2000" dirty="0"/>
              <a:t>unlike modern OOPLs, SIMULA 67 had no mechanisms for polymorphism or information hiding</a:t>
            </a:r>
          </a:p>
          <a:p>
            <a:pPr lvl="1">
              <a:lnSpc>
                <a:spcPct val="90000"/>
              </a:lnSpc>
            </a:pPr>
            <a:r>
              <a:rPr lang="en-US" altLang="en-US" sz="2400" dirty="0"/>
              <a:t>SIMULA is not a true object-oriented programming </a:t>
            </a:r>
            <a:r>
              <a:rPr lang="en-US" altLang="en-US" sz="2400" dirty="0" smtClean="0"/>
              <a:t>language but </a:t>
            </a:r>
            <a:r>
              <a:rPr lang="en-US" altLang="en-US" sz="2400" dirty="0"/>
              <a:t>was the first to offer a facility for data abstraction</a:t>
            </a:r>
          </a:p>
          <a:p>
            <a:pPr lvl="1">
              <a:lnSpc>
                <a:spcPct val="90000"/>
              </a:lnSpc>
            </a:pPr>
            <a:r>
              <a:rPr lang="en-US" altLang="en-US" sz="2400" dirty="0"/>
              <a:t>SIMULA would be used as a starting point for Smalltalk</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85800" y="0"/>
            <a:ext cx="7772400" cy="1143000"/>
          </a:xfrm>
          <a:noFill/>
          <a:ln/>
        </p:spPr>
        <p:txBody>
          <a:bodyPr lIns="92075" tIns="46038" rIns="92075" bIns="46038"/>
          <a:lstStyle/>
          <a:p>
            <a:r>
              <a:rPr lang="en-US" altLang="en-US"/>
              <a:t>ALGOL 68</a:t>
            </a:r>
          </a:p>
        </p:txBody>
      </p:sp>
      <p:sp>
        <p:nvSpPr>
          <p:cNvPr id="60419" name="Rectangle 3"/>
          <p:cNvSpPr>
            <a:spLocks noGrp="1" noChangeArrowheads="1"/>
          </p:cNvSpPr>
          <p:nvPr>
            <p:ph type="body" idx="1"/>
          </p:nvPr>
        </p:nvSpPr>
        <p:spPr>
          <a:xfrm>
            <a:off x="304800" y="914400"/>
            <a:ext cx="8534400" cy="5791200"/>
          </a:xfrm>
          <a:noFill/>
          <a:ln/>
        </p:spPr>
        <p:txBody>
          <a:bodyPr lIns="92075" tIns="46038" rIns="92075" bIns="46038"/>
          <a:lstStyle/>
          <a:p>
            <a:r>
              <a:rPr lang="en-US" altLang="en-US" sz="2800" dirty="0"/>
              <a:t>Dramatically different from ALGOL 60 but still promoted block structures and a variety of control constructs</a:t>
            </a:r>
          </a:p>
          <a:p>
            <a:pPr lvl="1"/>
            <a:r>
              <a:rPr lang="en-US" altLang="en-US" sz="2400" dirty="0" smtClean="0"/>
              <a:t>main </a:t>
            </a:r>
            <a:r>
              <a:rPr lang="en-US" altLang="en-US" sz="2400" dirty="0"/>
              <a:t>focus </a:t>
            </a:r>
            <a:r>
              <a:rPr lang="en-US" altLang="en-US" sz="2400" dirty="0" smtClean="0"/>
              <a:t>was </a:t>
            </a:r>
            <a:r>
              <a:rPr lang="en-US" altLang="en-US" sz="2400" dirty="0" smtClean="0"/>
              <a:t>on </a:t>
            </a:r>
            <a:r>
              <a:rPr lang="en-US" altLang="en-US" sz="2400" dirty="0"/>
              <a:t>orthogonality</a:t>
            </a:r>
          </a:p>
          <a:p>
            <a:pPr lvl="2"/>
            <a:r>
              <a:rPr lang="en-US" altLang="en-US" sz="2000" dirty="0" smtClean="0"/>
              <a:t>data structures would be built through definitions using a few basic structure types like arrays, pointers, records and primitive types (chars, </a:t>
            </a:r>
            <a:r>
              <a:rPr lang="en-US" altLang="en-US" sz="2000" dirty="0" err="1" smtClean="0"/>
              <a:t>ints</a:t>
            </a:r>
            <a:r>
              <a:rPr lang="en-US" altLang="en-US" sz="2000" dirty="0" smtClean="0"/>
              <a:t>, floats) – this differed dramatically from the PL/I ideology</a:t>
            </a:r>
            <a:endParaRPr lang="en-US" altLang="en-US" sz="2000" dirty="0"/>
          </a:p>
          <a:p>
            <a:pPr lvl="2"/>
            <a:r>
              <a:rPr lang="en-US" altLang="en-US" sz="2000" dirty="0"/>
              <a:t>dynamic Arrays were available so that an array could change sizes at run-time</a:t>
            </a:r>
          </a:p>
          <a:p>
            <a:pPr lvl="1"/>
            <a:r>
              <a:rPr lang="en-US" altLang="en-US" sz="2400" dirty="0"/>
              <a:t>ALGOL 68 was not very popular </a:t>
            </a:r>
          </a:p>
          <a:p>
            <a:pPr lvl="2"/>
            <a:r>
              <a:rPr lang="en-US" altLang="en-US" sz="2000" dirty="0"/>
              <a:t>in part because the authors of the language published it using new terminology and hard-to-understand grammar</a:t>
            </a:r>
          </a:p>
          <a:p>
            <a:pPr lvl="1"/>
            <a:r>
              <a:rPr lang="en-US" altLang="en-US" sz="2400" dirty="0" smtClean="0"/>
              <a:t>but </a:t>
            </a:r>
            <a:r>
              <a:rPr lang="en-US" altLang="en-US" sz="2400" dirty="0"/>
              <a:t>it would be the basis for many very popular future languages…</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762000" y="-152400"/>
            <a:ext cx="7772400" cy="1143000"/>
          </a:xfrm>
          <a:noFill/>
          <a:ln/>
        </p:spPr>
        <p:txBody>
          <a:bodyPr lIns="92075" tIns="46038" rIns="92075" bIns="46038"/>
          <a:lstStyle/>
          <a:p>
            <a:r>
              <a:rPr lang="en-US" altLang="en-US" dirty="0"/>
              <a:t>Pascal</a:t>
            </a:r>
          </a:p>
        </p:txBody>
      </p:sp>
      <p:sp>
        <p:nvSpPr>
          <p:cNvPr id="62467" name="Rectangle 3"/>
          <p:cNvSpPr>
            <a:spLocks noGrp="1" noChangeArrowheads="1"/>
          </p:cNvSpPr>
          <p:nvPr>
            <p:ph type="body" idx="1"/>
          </p:nvPr>
        </p:nvSpPr>
        <p:spPr>
          <a:xfrm>
            <a:off x="228600" y="838200"/>
            <a:ext cx="8686800" cy="5715000"/>
          </a:xfrm>
          <a:noFill/>
          <a:ln/>
        </p:spPr>
        <p:txBody>
          <a:bodyPr lIns="92075" tIns="46038" rIns="92075" bIns="46038"/>
          <a:lstStyle/>
          <a:p>
            <a:pPr>
              <a:lnSpc>
                <a:spcPct val="90000"/>
              </a:lnSpc>
            </a:pPr>
            <a:r>
              <a:rPr lang="en-US" altLang="en-US" sz="2800" dirty="0"/>
              <a:t>Wirth and Hoare created ALGOL-W which evolved into Pascal </a:t>
            </a:r>
            <a:r>
              <a:rPr lang="en-US" altLang="en-US" sz="2800" dirty="0" smtClean="0"/>
              <a:t>(</a:t>
            </a:r>
            <a:r>
              <a:rPr lang="en-US" altLang="en-US" sz="2400" dirty="0" smtClean="0"/>
              <a:t>named </a:t>
            </a:r>
            <a:r>
              <a:rPr lang="en-US" altLang="en-US" sz="2400" dirty="0"/>
              <a:t>after Mathematician Blaise </a:t>
            </a:r>
            <a:r>
              <a:rPr lang="en-US" altLang="en-US" sz="2400" dirty="0" smtClean="0"/>
              <a:t>Pascal)</a:t>
            </a:r>
            <a:endParaRPr lang="en-US" altLang="en-US" sz="2400" dirty="0"/>
          </a:p>
          <a:p>
            <a:pPr>
              <a:lnSpc>
                <a:spcPct val="90000"/>
              </a:lnSpc>
            </a:pPr>
            <a:r>
              <a:rPr lang="en-US" altLang="en-US" sz="2800" dirty="0"/>
              <a:t>Direct descendent of ALGOL 68</a:t>
            </a:r>
          </a:p>
          <a:p>
            <a:pPr lvl="1">
              <a:lnSpc>
                <a:spcPct val="90000"/>
              </a:lnSpc>
            </a:pPr>
            <a:r>
              <a:rPr lang="en-US" altLang="en-US" sz="2400" dirty="0"/>
              <a:t>intended for instructional use</a:t>
            </a:r>
          </a:p>
          <a:p>
            <a:pPr lvl="1">
              <a:lnSpc>
                <a:spcPct val="90000"/>
              </a:lnSpc>
            </a:pPr>
            <a:r>
              <a:rPr lang="en-US" altLang="en-US" sz="2400" dirty="0"/>
              <a:t>lacked some important language qualities like semi-dynamic arrays and separate compilation of modules</a:t>
            </a:r>
          </a:p>
          <a:p>
            <a:pPr lvl="1">
              <a:lnSpc>
                <a:spcPct val="90000"/>
              </a:lnSpc>
            </a:pPr>
            <a:r>
              <a:rPr lang="en-US" altLang="en-US" sz="2400" dirty="0" smtClean="0"/>
              <a:t>CASE statement (similar to C’s switch but easier to use because you don’t need to add break statements)</a:t>
            </a:r>
            <a:endParaRPr lang="en-US" altLang="en-US" sz="2400" dirty="0"/>
          </a:p>
          <a:p>
            <a:pPr lvl="1">
              <a:lnSpc>
                <a:spcPct val="90000"/>
              </a:lnSpc>
            </a:pPr>
            <a:r>
              <a:rPr lang="en-US" altLang="en-US" sz="2400" dirty="0" smtClean="0"/>
              <a:t>used pass-by-copy and pass-by-value-result, removing the confusing pass-by-name</a:t>
            </a:r>
            <a:endParaRPr lang="en-US" altLang="en-US" sz="2400" dirty="0"/>
          </a:p>
          <a:p>
            <a:pPr>
              <a:lnSpc>
                <a:spcPct val="90000"/>
              </a:lnSpc>
            </a:pPr>
            <a:r>
              <a:rPr lang="en-US" altLang="en-US" sz="2800" dirty="0" smtClean="0"/>
              <a:t>very </a:t>
            </a:r>
            <a:r>
              <a:rPr lang="en-US" altLang="en-US" sz="2800" dirty="0"/>
              <a:t>SAFE language due to static nature of most of its constructs and type checking</a:t>
            </a:r>
          </a:p>
          <a:p>
            <a:pPr lvl="1">
              <a:lnSpc>
                <a:spcPct val="90000"/>
              </a:lnSpc>
            </a:pPr>
            <a:r>
              <a:rPr lang="en-US" altLang="en-US" sz="2400" dirty="0" smtClean="0"/>
              <a:t>sample code in notes </a:t>
            </a:r>
            <a:r>
              <a:rPr lang="en-US" altLang="en-US" sz="2400" dirty="0" smtClean="0"/>
              <a:t>page</a:t>
            </a:r>
            <a:endParaRPr lang="en-US" altLang="en-US" sz="2400"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762000" y="-152400"/>
            <a:ext cx="7772400" cy="1143000"/>
          </a:xfrm>
          <a:noFill/>
          <a:ln/>
        </p:spPr>
        <p:txBody>
          <a:bodyPr lIns="92075" tIns="46038" rIns="92075" bIns="46038"/>
          <a:lstStyle/>
          <a:p>
            <a:r>
              <a:rPr lang="en-US" altLang="en-US"/>
              <a:t>C – for systems work</a:t>
            </a:r>
          </a:p>
        </p:txBody>
      </p:sp>
      <p:sp>
        <p:nvSpPr>
          <p:cNvPr id="64515" name="Rectangle 3"/>
          <p:cNvSpPr>
            <a:spLocks noGrp="1" noChangeArrowheads="1"/>
          </p:cNvSpPr>
          <p:nvPr>
            <p:ph type="body" idx="1"/>
          </p:nvPr>
        </p:nvSpPr>
        <p:spPr>
          <a:xfrm>
            <a:off x="304800" y="838200"/>
            <a:ext cx="8610600" cy="6019800"/>
          </a:xfrm>
          <a:noFill/>
          <a:ln/>
        </p:spPr>
        <p:txBody>
          <a:bodyPr lIns="92075" tIns="46038" rIns="92075" bIns="46038">
            <a:normAutofit/>
          </a:bodyPr>
          <a:lstStyle/>
          <a:p>
            <a:pPr>
              <a:lnSpc>
                <a:spcPct val="90000"/>
              </a:lnSpc>
            </a:pPr>
            <a:r>
              <a:rPr lang="en-US" altLang="en-US" sz="2800" dirty="0"/>
              <a:t>Evolved from ALGOL 68, CPL (63), B</a:t>
            </a:r>
          </a:p>
          <a:p>
            <a:pPr lvl="1">
              <a:lnSpc>
                <a:spcPct val="90000"/>
              </a:lnSpc>
            </a:pPr>
            <a:r>
              <a:rPr lang="en-US" altLang="en-US" sz="2400" dirty="0"/>
              <a:t>slowly evolved from 1972 through 1988</a:t>
            </a:r>
          </a:p>
          <a:p>
            <a:pPr>
              <a:lnSpc>
                <a:spcPct val="90000"/>
              </a:lnSpc>
            </a:pPr>
            <a:r>
              <a:rPr lang="en-US" altLang="en-US" sz="2800" dirty="0" smtClean="0"/>
              <a:t>Similar </a:t>
            </a:r>
            <a:r>
              <a:rPr lang="en-US" altLang="en-US" sz="2800" dirty="0"/>
              <a:t>to Pascal in its available control statements, data structures </a:t>
            </a:r>
            <a:r>
              <a:rPr lang="en-US" altLang="en-US" sz="2800" dirty="0" smtClean="0"/>
              <a:t>but</a:t>
            </a:r>
            <a:endParaRPr lang="en-US" altLang="en-US" sz="2800" dirty="0"/>
          </a:p>
          <a:p>
            <a:pPr lvl="1">
              <a:lnSpc>
                <a:spcPct val="90000"/>
              </a:lnSpc>
            </a:pPr>
            <a:r>
              <a:rPr lang="en-US" altLang="en-US" sz="2400" dirty="0"/>
              <a:t>lacks complete </a:t>
            </a:r>
            <a:r>
              <a:rPr lang="en-US" altLang="en-US" sz="2400" dirty="0" err="1"/>
              <a:t>typechecking</a:t>
            </a:r>
            <a:r>
              <a:rPr lang="en-US" altLang="en-US" sz="2400" dirty="0"/>
              <a:t> especially for </a:t>
            </a:r>
            <a:r>
              <a:rPr lang="en-US" altLang="en-US" sz="2400" dirty="0" smtClean="0"/>
              <a:t>functions/procedures</a:t>
            </a:r>
          </a:p>
          <a:p>
            <a:pPr lvl="1">
              <a:lnSpc>
                <a:spcPct val="90000"/>
              </a:lnSpc>
            </a:pPr>
            <a:r>
              <a:rPr lang="en-US" altLang="en-US" sz="2400" dirty="0" smtClean="0"/>
              <a:t>lacks safety with pointer arithmetic and explicit casting</a:t>
            </a:r>
            <a:endParaRPr lang="en-US" altLang="en-US" sz="2400" dirty="0"/>
          </a:p>
          <a:p>
            <a:pPr>
              <a:lnSpc>
                <a:spcPct val="90000"/>
              </a:lnSpc>
            </a:pPr>
            <a:r>
              <a:rPr lang="en-US" altLang="en-US" sz="2800" dirty="0" smtClean="0"/>
              <a:t>C </a:t>
            </a:r>
            <a:r>
              <a:rPr lang="en-US" altLang="en-US" sz="2800" dirty="0"/>
              <a:t>introduced a switch </a:t>
            </a:r>
            <a:r>
              <a:rPr lang="en-US" altLang="en-US" sz="2800" dirty="0" smtClean="0"/>
              <a:t>statement and has a very </a:t>
            </a:r>
            <a:r>
              <a:rPr lang="en-US" altLang="en-US" sz="2800" dirty="0"/>
              <a:t>flexible </a:t>
            </a:r>
            <a:r>
              <a:rPr lang="en-US" altLang="en-US" sz="2800" dirty="0" smtClean="0"/>
              <a:t>for-loop</a:t>
            </a:r>
          </a:p>
          <a:p>
            <a:pPr>
              <a:lnSpc>
                <a:spcPct val="90000"/>
              </a:lnSpc>
            </a:pPr>
            <a:r>
              <a:rPr lang="en-US" altLang="en-US" sz="2800" dirty="0" smtClean="0"/>
              <a:t>C </a:t>
            </a:r>
            <a:r>
              <a:rPr lang="en-US" altLang="en-US" sz="2800" dirty="0"/>
              <a:t>was </a:t>
            </a:r>
            <a:r>
              <a:rPr lang="en-US" altLang="en-US" sz="2800" dirty="0" smtClean="0"/>
              <a:t>developed itself to implement </a:t>
            </a:r>
            <a:r>
              <a:rPr lang="en-US" altLang="en-US" sz="2800" dirty="0"/>
              <a:t>UNIX </a:t>
            </a:r>
            <a:endParaRPr lang="en-US" altLang="en-US" sz="2800" dirty="0" smtClean="0"/>
          </a:p>
          <a:p>
            <a:pPr lvl="1">
              <a:lnSpc>
                <a:spcPct val="90000"/>
              </a:lnSpc>
            </a:pPr>
            <a:r>
              <a:rPr lang="en-US" altLang="en-US" sz="2400" dirty="0" smtClean="0"/>
              <a:t>has </a:t>
            </a:r>
            <a:r>
              <a:rPr lang="en-US" altLang="en-US" sz="2400" dirty="0"/>
              <a:t>been used extensively to create UNIX-based systems and applications </a:t>
            </a:r>
            <a:r>
              <a:rPr lang="en-US" altLang="en-US" sz="2400" dirty="0" smtClean="0"/>
              <a:t>software, and it and C++ are the primary languages used in open source software development</a:t>
            </a:r>
            <a:endParaRPr lang="en-US" altLang="en-US" sz="2400" dirty="0"/>
          </a:p>
          <a:p>
            <a:pPr lvl="1">
              <a:lnSpc>
                <a:spcPct val="90000"/>
              </a:lnSpc>
            </a:pPr>
            <a:r>
              <a:rPr lang="en-US" altLang="en-US" sz="2400" dirty="0"/>
              <a:t>C did not become standardized until ANSI C in 1989, a newer standard version of C is often called C99</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85800" y="0"/>
            <a:ext cx="7772400" cy="1143000"/>
          </a:xfrm>
        </p:spPr>
        <p:txBody>
          <a:bodyPr/>
          <a:lstStyle/>
          <a:p>
            <a:r>
              <a:rPr lang="en-US" altLang="en-US"/>
              <a:t>Modula-2, Modula-3, Oberon</a:t>
            </a:r>
          </a:p>
        </p:txBody>
      </p:sp>
      <p:sp>
        <p:nvSpPr>
          <p:cNvPr id="66563" name="Rectangle 3"/>
          <p:cNvSpPr>
            <a:spLocks noGrp="1" noChangeArrowheads="1"/>
          </p:cNvSpPr>
          <p:nvPr>
            <p:ph type="body" idx="1"/>
          </p:nvPr>
        </p:nvSpPr>
        <p:spPr>
          <a:xfrm>
            <a:off x="304800" y="914400"/>
            <a:ext cx="8458200" cy="5181600"/>
          </a:xfrm>
        </p:spPr>
        <p:txBody>
          <a:bodyPr/>
          <a:lstStyle/>
          <a:p>
            <a:pPr>
              <a:lnSpc>
                <a:spcPct val="90000"/>
              </a:lnSpc>
            </a:pPr>
            <a:r>
              <a:rPr lang="en-US" altLang="en-US" sz="2800" dirty="0"/>
              <a:t>Three direct descendants of Pascal</a:t>
            </a:r>
          </a:p>
          <a:p>
            <a:pPr lvl="1">
              <a:lnSpc>
                <a:spcPct val="90000"/>
              </a:lnSpc>
            </a:pPr>
            <a:r>
              <a:rPr lang="en-US" altLang="en-US" sz="2400" dirty="0" smtClean="0"/>
              <a:t>no </a:t>
            </a:r>
            <a:r>
              <a:rPr lang="en-US" altLang="en-US" sz="2400" dirty="0"/>
              <a:t>compiler for Modula was ever released</a:t>
            </a:r>
          </a:p>
          <a:p>
            <a:pPr lvl="1">
              <a:lnSpc>
                <a:spcPct val="90000"/>
              </a:lnSpc>
            </a:pPr>
            <a:r>
              <a:rPr lang="en-US" altLang="en-US" sz="2400" dirty="0"/>
              <a:t>Modula-2 gained widespread use in the late 1980s as a teaching language, </a:t>
            </a:r>
            <a:r>
              <a:rPr lang="en-US" altLang="en-US" sz="2400" dirty="0" smtClean="0"/>
              <a:t>supplanting </a:t>
            </a:r>
            <a:r>
              <a:rPr lang="en-US" altLang="en-US" sz="2400" dirty="0"/>
              <a:t>Pascal</a:t>
            </a:r>
          </a:p>
          <a:p>
            <a:pPr lvl="1">
              <a:lnSpc>
                <a:spcPct val="90000"/>
              </a:lnSpc>
            </a:pPr>
            <a:r>
              <a:rPr lang="en-US" altLang="en-US" sz="2400" dirty="0"/>
              <a:t>Modula-3 developed in the late 80’s </a:t>
            </a:r>
            <a:r>
              <a:rPr lang="en-US" altLang="en-US" sz="2400" dirty="0" smtClean="0"/>
              <a:t>added </a:t>
            </a:r>
            <a:r>
              <a:rPr lang="en-US" altLang="en-US" sz="2400" dirty="0"/>
              <a:t>objects/classes, exception handling, garbage collection and concurrency</a:t>
            </a:r>
          </a:p>
          <a:p>
            <a:pPr lvl="1">
              <a:lnSpc>
                <a:spcPct val="90000"/>
              </a:lnSpc>
            </a:pPr>
            <a:r>
              <a:rPr lang="en-US" altLang="en-US" sz="2400" dirty="0" smtClean="0"/>
              <a:t>Oberon is loosely </a:t>
            </a:r>
            <a:r>
              <a:rPr lang="en-US" altLang="en-US" sz="2400" dirty="0"/>
              <a:t>based on Modula-2 but removed numerous features from Modula-2 to make the language simpler and safer</a:t>
            </a:r>
          </a:p>
          <a:p>
            <a:pPr>
              <a:lnSpc>
                <a:spcPct val="90000"/>
              </a:lnSpc>
            </a:pPr>
            <a:r>
              <a:rPr lang="en-US" altLang="en-US" sz="2800" dirty="0"/>
              <a:t>All 3 languages </a:t>
            </a:r>
            <a:r>
              <a:rPr lang="en-US" altLang="en-US" sz="2800" dirty="0" smtClean="0"/>
              <a:t>use </a:t>
            </a:r>
            <a:r>
              <a:rPr lang="en-US" altLang="en-US" sz="2800" dirty="0"/>
              <a:t>the </a:t>
            </a:r>
            <a:r>
              <a:rPr lang="en-US" altLang="en-US" sz="2800" i="1" dirty="0"/>
              <a:t>module </a:t>
            </a:r>
            <a:r>
              <a:rPr lang="en-US" altLang="en-US" sz="2800" dirty="0"/>
              <a:t>as the basic data structure </a:t>
            </a:r>
            <a:endParaRPr lang="en-US" altLang="en-US" sz="2800" dirty="0" smtClean="0"/>
          </a:p>
          <a:p>
            <a:pPr lvl="1">
              <a:lnSpc>
                <a:spcPct val="90000"/>
              </a:lnSpc>
            </a:pPr>
            <a:r>
              <a:rPr lang="en-US" altLang="en-US" sz="2400" dirty="0" smtClean="0"/>
              <a:t>the </a:t>
            </a:r>
            <a:r>
              <a:rPr lang="en-US" altLang="en-US" sz="2400" dirty="0"/>
              <a:t>module would encapsulate data structure and procedure to form ADTs</a:t>
            </a:r>
          </a:p>
          <a:p>
            <a:pPr lvl="1">
              <a:lnSpc>
                <a:spcPct val="90000"/>
              </a:lnSpc>
            </a:pPr>
            <a:r>
              <a:rPr lang="en-US" altLang="en-US" sz="2400" dirty="0" smtClean="0"/>
              <a:t>unlike </a:t>
            </a:r>
            <a:r>
              <a:rPr lang="en-US" altLang="en-US" sz="2400" dirty="0"/>
              <a:t>Pascal, modules </a:t>
            </a:r>
            <a:r>
              <a:rPr lang="en-US" altLang="en-US" sz="2400" dirty="0" smtClean="0"/>
              <a:t>could </a:t>
            </a:r>
            <a:r>
              <a:rPr lang="en-US" altLang="en-US" sz="2400" dirty="0"/>
              <a:t>be separately compiled allowing these languages to be much more useful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026"/>
          <p:cNvSpPr>
            <a:spLocks noGrp="1" noChangeArrowheads="1"/>
          </p:cNvSpPr>
          <p:nvPr>
            <p:ph type="title"/>
          </p:nvPr>
        </p:nvSpPr>
        <p:spPr>
          <a:xfrm>
            <a:off x="762000" y="-228600"/>
            <a:ext cx="7772400" cy="1143000"/>
          </a:xfrm>
          <a:noFill/>
          <a:ln/>
        </p:spPr>
        <p:txBody>
          <a:bodyPr lIns="92075" tIns="46038" rIns="92075" bIns="46038"/>
          <a:lstStyle/>
          <a:p>
            <a:r>
              <a:rPr lang="en-US" altLang="en-US"/>
              <a:t>BASIC</a:t>
            </a:r>
          </a:p>
        </p:txBody>
      </p:sp>
      <p:sp>
        <p:nvSpPr>
          <p:cNvPr id="49155" name="Rectangle 1027"/>
          <p:cNvSpPr>
            <a:spLocks noGrp="1" noChangeArrowheads="1"/>
          </p:cNvSpPr>
          <p:nvPr>
            <p:ph type="body" idx="1"/>
          </p:nvPr>
        </p:nvSpPr>
        <p:spPr>
          <a:xfrm>
            <a:off x="304800" y="914400"/>
            <a:ext cx="8610600" cy="5943600"/>
          </a:xfrm>
          <a:noFill/>
          <a:ln/>
        </p:spPr>
        <p:txBody>
          <a:bodyPr lIns="92075" tIns="46038" rIns="92075" bIns="46038"/>
          <a:lstStyle/>
          <a:p>
            <a:pPr>
              <a:lnSpc>
                <a:spcPct val="90000"/>
              </a:lnSpc>
            </a:pPr>
            <a:r>
              <a:rPr lang="en-US" altLang="en-US" sz="2400" dirty="0"/>
              <a:t>BASIC:  Beginner’s All-purpose Symbolic Instruction Code</a:t>
            </a:r>
          </a:p>
          <a:p>
            <a:pPr>
              <a:lnSpc>
                <a:spcPct val="90000"/>
              </a:lnSpc>
            </a:pPr>
            <a:r>
              <a:rPr lang="en-US" altLang="en-US" sz="2400" dirty="0"/>
              <a:t>Developed in </a:t>
            </a:r>
            <a:r>
              <a:rPr lang="en-US" altLang="en-US" sz="2400" dirty="0" smtClean="0"/>
              <a:t>1971</a:t>
            </a:r>
          </a:p>
          <a:p>
            <a:pPr lvl="1">
              <a:lnSpc>
                <a:spcPct val="90000"/>
              </a:lnSpc>
            </a:pPr>
            <a:r>
              <a:rPr lang="en-US" altLang="en-US" sz="2000" dirty="0" smtClean="0"/>
              <a:t>designed </a:t>
            </a:r>
            <a:r>
              <a:rPr lang="en-US" altLang="en-US" sz="2000" dirty="0"/>
              <a:t>for introductory </a:t>
            </a:r>
            <a:r>
              <a:rPr lang="en-US" altLang="en-US" sz="2000" dirty="0" smtClean="0"/>
              <a:t>programming for </a:t>
            </a:r>
            <a:r>
              <a:rPr lang="en-US" altLang="en-US" sz="2000" dirty="0"/>
              <a:t>liberal arts majors </a:t>
            </a:r>
          </a:p>
          <a:p>
            <a:pPr lvl="1">
              <a:lnSpc>
                <a:spcPct val="90000"/>
              </a:lnSpc>
            </a:pPr>
            <a:r>
              <a:rPr lang="en-US" altLang="en-US" sz="2000" dirty="0" smtClean="0"/>
              <a:t>goals:  </a:t>
            </a:r>
            <a:r>
              <a:rPr lang="en-US" altLang="en-US" sz="2000" i="1" dirty="0" smtClean="0"/>
              <a:t>easy </a:t>
            </a:r>
            <a:r>
              <a:rPr lang="en-US" altLang="en-US" sz="2000" i="1" dirty="0"/>
              <a:t>to learn </a:t>
            </a:r>
            <a:r>
              <a:rPr lang="en-US" altLang="en-US" sz="2000" dirty="0"/>
              <a:t>and </a:t>
            </a:r>
            <a:r>
              <a:rPr lang="en-US" altLang="en-US" sz="2000" i="1" dirty="0"/>
              <a:t>use</a:t>
            </a:r>
            <a:r>
              <a:rPr lang="en-US" altLang="en-US" sz="2000" dirty="0"/>
              <a:t>, be </a:t>
            </a:r>
            <a:r>
              <a:rPr lang="en-US" altLang="en-US" sz="2000" i="1" dirty="0"/>
              <a:t>pleasant </a:t>
            </a:r>
            <a:r>
              <a:rPr lang="en-US" altLang="en-US" sz="2000" dirty="0"/>
              <a:t>and </a:t>
            </a:r>
            <a:r>
              <a:rPr lang="en-US" altLang="en-US" sz="2000" i="1" dirty="0"/>
              <a:t>friendly </a:t>
            </a:r>
            <a:r>
              <a:rPr lang="en-US" altLang="en-US" sz="2000" dirty="0"/>
              <a:t>(!)</a:t>
            </a:r>
          </a:p>
          <a:p>
            <a:pPr lvl="1">
              <a:lnSpc>
                <a:spcPct val="90000"/>
              </a:lnSpc>
            </a:pPr>
            <a:r>
              <a:rPr lang="en-US" altLang="en-US" sz="2000" dirty="0" smtClean="0"/>
              <a:t>provide </a:t>
            </a:r>
            <a:r>
              <a:rPr lang="en-US" altLang="en-US" sz="2000" dirty="0"/>
              <a:t>fast turnaround time, consider user time more important than computer time</a:t>
            </a:r>
          </a:p>
          <a:p>
            <a:pPr>
              <a:lnSpc>
                <a:spcPct val="90000"/>
              </a:lnSpc>
            </a:pPr>
            <a:r>
              <a:rPr lang="en-US" altLang="en-US" sz="2400" dirty="0"/>
              <a:t>Originally, BASIC had only 14 instructions (all FP operations)</a:t>
            </a:r>
          </a:p>
          <a:p>
            <a:pPr lvl="1">
              <a:lnSpc>
                <a:spcPct val="90000"/>
              </a:lnSpc>
            </a:pPr>
            <a:r>
              <a:rPr lang="en-US" altLang="en-US" sz="2000" dirty="0"/>
              <a:t>and had no means of getting input from the terminal</a:t>
            </a:r>
          </a:p>
          <a:p>
            <a:pPr lvl="1">
              <a:lnSpc>
                <a:spcPct val="90000"/>
              </a:lnSpc>
            </a:pPr>
            <a:r>
              <a:rPr lang="en-US" altLang="en-US" sz="2000" dirty="0"/>
              <a:t>programs would have to be compiled to access data files</a:t>
            </a:r>
          </a:p>
          <a:p>
            <a:pPr>
              <a:lnSpc>
                <a:spcPct val="90000"/>
              </a:lnSpc>
            </a:pPr>
            <a:r>
              <a:rPr lang="en-US" altLang="en-US" sz="2400" dirty="0"/>
              <a:t>Later versions of BASIC grew in many ways </a:t>
            </a:r>
          </a:p>
          <a:p>
            <a:pPr lvl="1">
              <a:lnSpc>
                <a:spcPct val="90000"/>
              </a:lnSpc>
            </a:pPr>
            <a:r>
              <a:rPr lang="en-US" altLang="en-US" sz="2000" dirty="0"/>
              <a:t>ANSI dictated a minimal BASIC in 1978</a:t>
            </a:r>
          </a:p>
          <a:p>
            <a:pPr lvl="1">
              <a:lnSpc>
                <a:spcPct val="90000"/>
              </a:lnSpc>
            </a:pPr>
            <a:r>
              <a:rPr lang="en-US" altLang="en-US" sz="2000" dirty="0" smtClean="0"/>
              <a:t>many </a:t>
            </a:r>
            <a:r>
              <a:rPr lang="en-US" altLang="en-US" sz="2000" dirty="0"/>
              <a:t>different dialects of BASIC </a:t>
            </a:r>
            <a:endParaRPr lang="en-US" altLang="en-US" sz="2000" dirty="0" smtClean="0"/>
          </a:p>
          <a:p>
            <a:pPr lvl="1">
              <a:lnSpc>
                <a:spcPct val="90000"/>
              </a:lnSpc>
            </a:pPr>
            <a:r>
              <a:rPr lang="en-US" altLang="en-US" sz="2000" dirty="0" smtClean="0"/>
              <a:t>obviously </a:t>
            </a:r>
            <a:r>
              <a:rPr lang="en-US" altLang="en-US" sz="2000" dirty="0" smtClean="0"/>
              <a:t>Visual BASIC is the most popular</a:t>
            </a:r>
          </a:p>
          <a:p>
            <a:pPr lvl="1">
              <a:lnSpc>
                <a:spcPct val="90000"/>
              </a:lnSpc>
            </a:pPr>
            <a:r>
              <a:rPr lang="en-US" altLang="en-US" sz="2000" dirty="0" smtClean="0"/>
              <a:t>was the choice of the “built-in” programming language for most PCs</a:t>
            </a:r>
            <a:endParaRPr lang="en-US" altLang="en-US" sz="2000" dirty="0"/>
          </a:p>
          <a:p>
            <a:pPr lvl="2">
              <a:lnSpc>
                <a:spcPct val="90000"/>
              </a:lnSpc>
            </a:pPr>
            <a:r>
              <a:rPr lang="en-US" altLang="en-US" sz="1800" dirty="0" smtClean="0"/>
              <a:t>example </a:t>
            </a:r>
            <a:r>
              <a:rPr lang="en-US" altLang="en-US" sz="1800" dirty="0"/>
              <a:t>code </a:t>
            </a:r>
            <a:r>
              <a:rPr lang="en-US" altLang="en-US" sz="1800" dirty="0" smtClean="0"/>
              <a:t>in the notes page</a:t>
            </a:r>
            <a:endParaRPr lang="en-US" altLang="en-US" sz="18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09600" y="0"/>
            <a:ext cx="7772400" cy="1143000"/>
          </a:xfrm>
          <a:noFill/>
          <a:ln/>
        </p:spPr>
        <p:txBody>
          <a:bodyPr lIns="92075" tIns="46038" rIns="92075" bIns="46038"/>
          <a:lstStyle/>
          <a:p>
            <a:r>
              <a:rPr lang="en-US" altLang="en-US"/>
              <a:t>PROLOG</a:t>
            </a:r>
          </a:p>
        </p:txBody>
      </p:sp>
      <p:sp>
        <p:nvSpPr>
          <p:cNvPr id="68611" name="Rectangle 3"/>
          <p:cNvSpPr>
            <a:spLocks noGrp="1" noChangeArrowheads="1"/>
          </p:cNvSpPr>
          <p:nvPr>
            <p:ph type="body" idx="1"/>
          </p:nvPr>
        </p:nvSpPr>
        <p:spPr>
          <a:xfrm>
            <a:off x="304800" y="914400"/>
            <a:ext cx="8610600" cy="4114800"/>
          </a:xfrm>
          <a:noFill/>
          <a:ln/>
        </p:spPr>
        <p:txBody>
          <a:bodyPr lIns="92075" tIns="46038" rIns="92075" bIns="46038"/>
          <a:lstStyle/>
          <a:p>
            <a:pPr>
              <a:lnSpc>
                <a:spcPct val="90000"/>
              </a:lnSpc>
            </a:pPr>
            <a:r>
              <a:rPr lang="en-US" altLang="en-US" sz="2800" dirty="0"/>
              <a:t>Nonprocedural language based on logic</a:t>
            </a:r>
          </a:p>
          <a:p>
            <a:pPr lvl="1">
              <a:lnSpc>
                <a:spcPct val="90000"/>
              </a:lnSpc>
            </a:pPr>
            <a:r>
              <a:rPr lang="en-US" altLang="en-US" sz="2400" dirty="0" smtClean="0"/>
              <a:t>you don’t really </a:t>
            </a:r>
            <a:r>
              <a:rPr lang="en-US" altLang="en-US" sz="2400" dirty="0"/>
              <a:t>write a program as much as </a:t>
            </a:r>
            <a:r>
              <a:rPr lang="en-US" altLang="en-US" sz="2400" dirty="0" smtClean="0"/>
              <a:t>list </a:t>
            </a:r>
            <a:r>
              <a:rPr lang="en-US" altLang="en-US" sz="2400" dirty="0"/>
              <a:t>statements </a:t>
            </a:r>
            <a:r>
              <a:rPr lang="en-US" altLang="en-US" sz="2400" dirty="0" smtClean="0"/>
              <a:t>of fact and rules and ask questions in which the system answers for you</a:t>
            </a:r>
            <a:endParaRPr lang="en-US" altLang="en-US" sz="2400" dirty="0"/>
          </a:p>
          <a:p>
            <a:pPr>
              <a:lnSpc>
                <a:spcPct val="90000"/>
              </a:lnSpc>
            </a:pPr>
            <a:r>
              <a:rPr lang="en-US" altLang="en-US" sz="2800" dirty="0"/>
              <a:t>Facts represented as predicates and propositions:  </a:t>
            </a:r>
          </a:p>
          <a:p>
            <a:pPr lvl="1">
              <a:lnSpc>
                <a:spcPct val="90000"/>
              </a:lnSpc>
            </a:pPr>
            <a:r>
              <a:rPr lang="en-US" altLang="en-US" sz="2400" dirty="0"/>
              <a:t>dog(spot)</a:t>
            </a:r>
          </a:p>
          <a:p>
            <a:pPr lvl="1">
              <a:lnSpc>
                <a:spcPct val="90000"/>
              </a:lnSpc>
            </a:pPr>
            <a:r>
              <a:rPr lang="en-US" altLang="en-US" sz="2400" dirty="0"/>
              <a:t>mom(</a:t>
            </a:r>
            <a:r>
              <a:rPr lang="en-US" altLang="en-US" sz="2400" dirty="0" err="1"/>
              <a:t>june,fred</a:t>
            </a:r>
            <a:r>
              <a:rPr lang="en-US" altLang="en-US" sz="2400" dirty="0"/>
              <a:t>)</a:t>
            </a:r>
          </a:p>
          <a:p>
            <a:pPr>
              <a:lnSpc>
                <a:spcPct val="90000"/>
              </a:lnSpc>
            </a:pPr>
            <a:r>
              <a:rPr lang="en-US" altLang="en-US" sz="2800" dirty="0"/>
              <a:t>Inference rules represented as Horn clauses </a:t>
            </a:r>
          </a:p>
          <a:p>
            <a:pPr lvl="1">
              <a:lnSpc>
                <a:spcPct val="90000"/>
              </a:lnSpc>
            </a:pPr>
            <a:r>
              <a:rPr lang="en-US" altLang="en-US" sz="2400" dirty="0"/>
              <a:t>grandparent(</a:t>
            </a:r>
            <a:r>
              <a:rPr lang="en-US" altLang="en-US" sz="2400" dirty="0" err="1"/>
              <a:t>x,z</a:t>
            </a:r>
            <a:r>
              <a:rPr lang="en-US" altLang="en-US" sz="2400" dirty="0"/>
              <a:t>) :- parent(</a:t>
            </a:r>
            <a:r>
              <a:rPr lang="en-US" altLang="en-US" sz="2400" dirty="0" err="1"/>
              <a:t>x,y</a:t>
            </a:r>
            <a:r>
              <a:rPr lang="en-US" altLang="en-US" sz="2400" dirty="0"/>
              <a:t>), parent(</a:t>
            </a:r>
            <a:r>
              <a:rPr lang="en-US" altLang="en-US" sz="2400" dirty="0" err="1"/>
              <a:t>y,z</a:t>
            </a:r>
            <a:r>
              <a:rPr lang="en-US" altLang="en-US" sz="2400" dirty="0"/>
              <a:t>)</a:t>
            </a:r>
          </a:p>
          <a:p>
            <a:pPr>
              <a:lnSpc>
                <a:spcPct val="90000"/>
              </a:lnSpc>
            </a:pPr>
            <a:r>
              <a:rPr lang="en-US" altLang="en-US" sz="2800" dirty="0"/>
              <a:t>PROLOG processes </a:t>
            </a:r>
            <a:r>
              <a:rPr lang="en-US" altLang="en-US" sz="2800" dirty="0" smtClean="0"/>
              <a:t>based </a:t>
            </a:r>
            <a:r>
              <a:rPr lang="en-US" altLang="en-US" sz="2800" dirty="0"/>
              <a:t>on two </a:t>
            </a:r>
            <a:r>
              <a:rPr lang="en-US" altLang="en-US" sz="2800" dirty="0" smtClean="0"/>
              <a:t>built-in algorithms  </a:t>
            </a:r>
          </a:p>
          <a:p>
            <a:pPr lvl="1">
              <a:lnSpc>
                <a:spcPct val="90000"/>
              </a:lnSpc>
            </a:pPr>
            <a:r>
              <a:rPr lang="en-US" altLang="en-US" sz="2400" dirty="0" smtClean="0"/>
              <a:t>resolution </a:t>
            </a:r>
          </a:p>
          <a:p>
            <a:pPr lvl="1">
              <a:lnSpc>
                <a:spcPct val="90000"/>
              </a:lnSpc>
            </a:pPr>
            <a:r>
              <a:rPr lang="en-US" altLang="en-US" sz="2400" dirty="0" smtClean="0"/>
              <a:t>unification</a:t>
            </a:r>
          </a:p>
          <a:p>
            <a:pPr lvl="2">
              <a:lnSpc>
                <a:spcPct val="90000"/>
              </a:lnSpc>
            </a:pPr>
            <a:r>
              <a:rPr lang="en-US" altLang="en-US" sz="2000" dirty="0" smtClean="0"/>
              <a:t>both are inefficient (intractable)</a:t>
            </a:r>
            <a:endParaRPr lang="en-US" altLang="en-US" sz="2000" dirty="0"/>
          </a:p>
          <a:p>
            <a:pPr lvl="1">
              <a:lnSpc>
                <a:spcPct val="90000"/>
              </a:lnSpc>
            </a:pPr>
            <a:r>
              <a:rPr lang="en-US" altLang="en-US" sz="2400" dirty="0" smtClean="0"/>
              <a:t>used </a:t>
            </a:r>
            <a:r>
              <a:rPr lang="en-US" altLang="en-US" sz="2400" dirty="0"/>
              <a:t>by some AI </a:t>
            </a:r>
            <a:r>
              <a:rPr lang="en-US" altLang="en-US" sz="2400" dirty="0" smtClean="0"/>
              <a:t>researchers</a:t>
            </a:r>
            <a:endParaRPr lang="en-US" altLang="en-US" sz="24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p:cNvSpPr>
            <a:spLocks noGrp="1" noChangeArrowheads="1"/>
          </p:cNvSpPr>
          <p:nvPr>
            <p:ph type="title"/>
          </p:nvPr>
        </p:nvSpPr>
        <p:spPr>
          <a:xfrm>
            <a:off x="685800" y="-228600"/>
            <a:ext cx="7772400" cy="1143000"/>
          </a:xfrm>
          <a:noFill/>
          <a:ln/>
        </p:spPr>
        <p:txBody>
          <a:bodyPr lIns="92075" tIns="46038" rIns="92075" bIns="46038"/>
          <a:lstStyle/>
          <a:p>
            <a:r>
              <a:rPr lang="en-US" altLang="en-US"/>
              <a:t>Birth of FORTRAN</a:t>
            </a:r>
          </a:p>
        </p:txBody>
      </p:sp>
      <p:sp>
        <p:nvSpPr>
          <p:cNvPr id="14339" name="Rectangle 1027"/>
          <p:cNvSpPr>
            <a:spLocks noGrp="1" noChangeArrowheads="1"/>
          </p:cNvSpPr>
          <p:nvPr>
            <p:ph type="body" idx="1"/>
          </p:nvPr>
        </p:nvSpPr>
        <p:spPr>
          <a:xfrm>
            <a:off x="304800" y="609600"/>
            <a:ext cx="8610600" cy="6248400"/>
          </a:xfrm>
          <a:noFill/>
          <a:ln/>
        </p:spPr>
        <p:txBody>
          <a:bodyPr lIns="92075" tIns="46038" rIns="92075" bIns="46038">
            <a:normAutofit lnSpcReduction="10000"/>
          </a:bodyPr>
          <a:lstStyle/>
          <a:p>
            <a:r>
              <a:rPr lang="en-US" altLang="en-US" sz="2800" dirty="0"/>
              <a:t>IBM 704 had </a:t>
            </a:r>
            <a:r>
              <a:rPr lang="en-US" altLang="en-US" sz="2800" dirty="0" smtClean="0"/>
              <a:t>built-in FP operations</a:t>
            </a:r>
            <a:endParaRPr lang="en-US" altLang="en-US" sz="2800" dirty="0"/>
          </a:p>
          <a:p>
            <a:pPr lvl="1"/>
            <a:r>
              <a:rPr lang="en-US" altLang="en-US" sz="2400" dirty="0" smtClean="0"/>
              <a:t>combined </a:t>
            </a:r>
            <a:r>
              <a:rPr lang="en-US" altLang="en-US" sz="2400" dirty="0"/>
              <a:t>with the success of pseudocodes, </a:t>
            </a:r>
            <a:r>
              <a:rPr lang="en-US" altLang="en-US" sz="2400" dirty="0" smtClean="0"/>
              <a:t>some </a:t>
            </a:r>
            <a:r>
              <a:rPr lang="en-US" altLang="en-US" sz="2400" dirty="0"/>
              <a:t>programmers </a:t>
            </a:r>
            <a:r>
              <a:rPr lang="en-US" altLang="en-US" sz="2400" dirty="0" smtClean="0"/>
              <a:t>believed they could have even greater amounts of translation to ease the programming task</a:t>
            </a:r>
            <a:endParaRPr lang="en-US" altLang="en-US" sz="2400" dirty="0"/>
          </a:p>
          <a:p>
            <a:r>
              <a:rPr lang="en-US" altLang="en-US" sz="2800" dirty="0"/>
              <a:t>FORTRAN – </a:t>
            </a:r>
            <a:r>
              <a:rPr lang="en-US" altLang="en-US" sz="2800" dirty="0" err="1"/>
              <a:t>FORmula</a:t>
            </a:r>
            <a:r>
              <a:rPr lang="en-US" altLang="en-US" sz="2800" dirty="0"/>
              <a:t> </a:t>
            </a:r>
            <a:r>
              <a:rPr lang="en-US" altLang="en-US" sz="2800" dirty="0" err="1" smtClean="0"/>
              <a:t>TRANslator</a:t>
            </a:r>
            <a:endParaRPr lang="en-US" altLang="en-US" sz="2800" dirty="0"/>
          </a:p>
          <a:p>
            <a:pPr lvl="1"/>
            <a:r>
              <a:rPr lang="en-US" altLang="en-US" sz="2400" dirty="0" smtClean="0"/>
              <a:t>plans </a:t>
            </a:r>
            <a:r>
              <a:rPr lang="en-US" altLang="en-US" sz="2400" dirty="0"/>
              <a:t>announced in 1954</a:t>
            </a:r>
          </a:p>
          <a:p>
            <a:pPr lvl="1"/>
            <a:r>
              <a:rPr lang="en-US" altLang="en-US" sz="2400" dirty="0"/>
              <a:t>c</a:t>
            </a:r>
            <a:r>
              <a:rPr lang="en-US" altLang="en-US" sz="2400" dirty="0" smtClean="0"/>
              <a:t>ompiler </a:t>
            </a:r>
            <a:r>
              <a:rPr lang="en-US" altLang="en-US" sz="2400" dirty="0"/>
              <a:t>would translate mathematical formulas (assignment statements) into machine </a:t>
            </a:r>
            <a:r>
              <a:rPr lang="en-US" altLang="en-US" sz="2400" dirty="0" smtClean="0"/>
              <a:t>language</a:t>
            </a:r>
            <a:endParaRPr lang="en-US" altLang="en-US" sz="2400" dirty="0"/>
          </a:p>
          <a:p>
            <a:pPr lvl="2"/>
            <a:r>
              <a:rPr lang="en-US" altLang="en-US" sz="2200" dirty="0" smtClean="0"/>
              <a:t>along with simple </a:t>
            </a:r>
            <a:r>
              <a:rPr lang="en-US" altLang="en-US" sz="2200" dirty="0"/>
              <a:t>control and I/O statements</a:t>
            </a:r>
          </a:p>
          <a:p>
            <a:pPr lvl="1"/>
            <a:r>
              <a:rPr lang="en-US" altLang="en-US" sz="2400" dirty="0" smtClean="0"/>
              <a:t>language </a:t>
            </a:r>
            <a:r>
              <a:rPr lang="en-US" altLang="en-US" sz="2400" dirty="0"/>
              <a:t>would operate on </a:t>
            </a:r>
            <a:r>
              <a:rPr lang="en-US" altLang="en-US" sz="2400" dirty="0" smtClean="0"/>
              <a:t>integer </a:t>
            </a:r>
            <a:r>
              <a:rPr lang="en-US" altLang="en-US" sz="2400" dirty="0"/>
              <a:t>and </a:t>
            </a:r>
            <a:r>
              <a:rPr lang="en-US" altLang="en-US" sz="2400" dirty="0" smtClean="0"/>
              <a:t>floating point </a:t>
            </a:r>
            <a:r>
              <a:rPr lang="en-US" altLang="en-US" sz="2400" dirty="0"/>
              <a:t>data</a:t>
            </a:r>
          </a:p>
          <a:p>
            <a:pPr lvl="2"/>
            <a:r>
              <a:rPr lang="en-US" altLang="en-US" sz="2200" dirty="0"/>
              <a:t>compiler would produce machine code </a:t>
            </a:r>
            <a:r>
              <a:rPr lang="en-US" altLang="en-US" sz="2200" i="1" dirty="0"/>
              <a:t>as efficient as </a:t>
            </a:r>
            <a:r>
              <a:rPr lang="en-US" altLang="en-US" sz="2200" dirty="0"/>
              <a:t>any code produced by humans (controversial, disbelieved by most programmers)</a:t>
            </a:r>
          </a:p>
          <a:p>
            <a:pPr lvl="2"/>
            <a:r>
              <a:rPr lang="en-US" altLang="en-US" sz="2200" dirty="0"/>
              <a:t>the compiler could also discover coding (syntax) errors and report them</a:t>
            </a:r>
          </a:p>
          <a:p>
            <a:pPr lvl="1"/>
            <a:r>
              <a:rPr lang="en-US" altLang="en-US" sz="2400" dirty="0"/>
              <a:t>FORTRAN 0 </a:t>
            </a:r>
            <a:r>
              <a:rPr lang="en-US" altLang="en-US" sz="2400" dirty="0" smtClean="0"/>
              <a:t>published </a:t>
            </a:r>
            <a:r>
              <a:rPr lang="en-US" altLang="en-US" sz="2400" dirty="0"/>
              <a:t>but never implemented</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304800"/>
            <a:ext cx="7772400" cy="1143000"/>
          </a:xfrm>
          <a:noFill/>
          <a:ln/>
        </p:spPr>
        <p:txBody>
          <a:bodyPr lIns="92075" tIns="46038" rIns="92075" bIns="46038"/>
          <a:lstStyle/>
          <a:p>
            <a:r>
              <a:rPr lang="en-US" altLang="en-US"/>
              <a:t>ADA</a:t>
            </a:r>
          </a:p>
        </p:txBody>
      </p:sp>
      <p:sp>
        <p:nvSpPr>
          <p:cNvPr id="72707" name="Rectangle 3"/>
          <p:cNvSpPr>
            <a:spLocks noGrp="1" noChangeArrowheads="1"/>
          </p:cNvSpPr>
          <p:nvPr>
            <p:ph type="body" sz="half" idx="1"/>
          </p:nvPr>
        </p:nvSpPr>
        <p:spPr>
          <a:xfrm>
            <a:off x="228600" y="685800"/>
            <a:ext cx="8610600" cy="6172200"/>
          </a:xfrm>
          <a:noFill/>
          <a:ln/>
        </p:spPr>
        <p:txBody>
          <a:bodyPr lIns="92075" tIns="46038" rIns="92075" bIns="46038">
            <a:normAutofit fontScale="92500"/>
          </a:bodyPr>
          <a:lstStyle/>
          <a:p>
            <a:pPr>
              <a:lnSpc>
                <a:spcPct val="90000"/>
              </a:lnSpc>
            </a:pPr>
            <a:r>
              <a:rPr lang="en-US" altLang="en-US" sz="2800" dirty="0"/>
              <a:t>By 1974, </a:t>
            </a:r>
            <a:r>
              <a:rPr lang="en-US" altLang="en-US" sz="2800" dirty="0" smtClean="0"/>
              <a:t>DoD software written in over 450 </a:t>
            </a:r>
            <a:r>
              <a:rPr lang="en-US" altLang="en-US" sz="2800" dirty="0"/>
              <a:t>different languages!</a:t>
            </a:r>
          </a:p>
          <a:p>
            <a:pPr lvl="1">
              <a:lnSpc>
                <a:spcPct val="90000"/>
              </a:lnSpc>
            </a:pPr>
            <a:r>
              <a:rPr lang="en-US" altLang="en-US" sz="2400" dirty="0"/>
              <a:t>DoD contracted out to have a language designed </a:t>
            </a:r>
            <a:r>
              <a:rPr lang="en-US" altLang="en-US" sz="2400" dirty="0" smtClean="0"/>
              <a:t>specifically for all government work</a:t>
            </a:r>
          </a:p>
          <a:p>
            <a:pPr lvl="1">
              <a:lnSpc>
                <a:spcPct val="90000"/>
              </a:lnSpc>
            </a:pPr>
            <a:r>
              <a:rPr lang="en-US" altLang="en-US" sz="2400" dirty="0" smtClean="0"/>
              <a:t>led to </a:t>
            </a:r>
            <a:r>
              <a:rPr lang="en-US" altLang="en-US" sz="2400" dirty="0" smtClean="0"/>
              <a:t>a </a:t>
            </a:r>
            <a:r>
              <a:rPr lang="en-US" altLang="en-US" sz="2400" dirty="0"/>
              <a:t>study of 26 programming </a:t>
            </a:r>
            <a:r>
              <a:rPr lang="en-US" altLang="en-US" sz="2400" dirty="0" smtClean="0"/>
              <a:t>languages, 2800 </a:t>
            </a:r>
            <a:r>
              <a:rPr lang="en-US" altLang="en-US" sz="2400" dirty="0"/>
              <a:t>pages of analysis</a:t>
            </a:r>
          </a:p>
          <a:p>
            <a:pPr>
              <a:lnSpc>
                <a:spcPct val="90000"/>
              </a:lnSpc>
            </a:pPr>
            <a:r>
              <a:rPr lang="en-US" altLang="en-US" sz="2800" dirty="0"/>
              <a:t>Released in 1980 and introduced</a:t>
            </a:r>
          </a:p>
          <a:p>
            <a:pPr lvl="1">
              <a:lnSpc>
                <a:spcPct val="90000"/>
              </a:lnSpc>
            </a:pPr>
            <a:r>
              <a:rPr lang="en-US" altLang="en-US" sz="2400" dirty="0"/>
              <a:t>packages (encapsulated data types, objects, procedures)</a:t>
            </a:r>
          </a:p>
          <a:p>
            <a:pPr lvl="1">
              <a:lnSpc>
                <a:spcPct val="90000"/>
              </a:lnSpc>
            </a:pPr>
            <a:r>
              <a:rPr lang="en-US" altLang="en-US" sz="2400" dirty="0"/>
              <a:t>exception handling for a wide variety of run-time errors</a:t>
            </a:r>
          </a:p>
          <a:p>
            <a:pPr lvl="1">
              <a:lnSpc>
                <a:spcPct val="90000"/>
              </a:lnSpc>
            </a:pPr>
            <a:r>
              <a:rPr lang="en-US" altLang="en-US" sz="2400" dirty="0"/>
              <a:t>generic procedures which can operate on different data types</a:t>
            </a:r>
          </a:p>
          <a:p>
            <a:pPr lvl="1">
              <a:lnSpc>
                <a:spcPct val="90000"/>
              </a:lnSpc>
            </a:pPr>
            <a:r>
              <a:rPr lang="en-US" altLang="en-US" sz="2400" dirty="0"/>
              <a:t>provisions for concurrency </a:t>
            </a:r>
          </a:p>
          <a:p>
            <a:pPr>
              <a:lnSpc>
                <a:spcPct val="90000"/>
              </a:lnSpc>
            </a:pPr>
            <a:r>
              <a:rPr lang="en-US" altLang="en-US" sz="2800" dirty="0"/>
              <a:t>ADA 95 improved Ada by </a:t>
            </a:r>
            <a:r>
              <a:rPr lang="en-US" altLang="en-US" sz="2800" dirty="0" smtClean="0"/>
              <a:t>including </a:t>
            </a:r>
          </a:p>
          <a:p>
            <a:pPr lvl="1">
              <a:lnSpc>
                <a:spcPct val="90000"/>
              </a:lnSpc>
            </a:pPr>
            <a:r>
              <a:rPr lang="en-US" altLang="en-US" sz="2400" dirty="0" smtClean="0"/>
              <a:t>GUI programming, OOP, flexible libraries, control mechanisms for shared data</a:t>
            </a:r>
            <a:endParaRPr lang="en-US" altLang="en-US" sz="2400" dirty="0"/>
          </a:p>
          <a:p>
            <a:pPr>
              <a:lnSpc>
                <a:spcPct val="90000"/>
              </a:lnSpc>
            </a:pPr>
            <a:r>
              <a:rPr lang="en-US" altLang="en-US" sz="2800" dirty="0" smtClean="0"/>
              <a:t>Ada </a:t>
            </a:r>
            <a:r>
              <a:rPr lang="en-US" altLang="en-US" sz="2800" dirty="0"/>
              <a:t>95 and C++ are roughly equivalent in terms of size and scope</a:t>
            </a:r>
          </a:p>
          <a:p>
            <a:pPr lvl="1">
              <a:lnSpc>
                <a:spcPct val="90000"/>
              </a:lnSpc>
            </a:pPr>
            <a:r>
              <a:rPr lang="en-US" altLang="en-US" sz="2400" dirty="0" smtClean="0"/>
              <a:t>sample code in notes page</a:t>
            </a:r>
            <a:endParaRPr lang="en-US" altLang="en-US" sz="2400"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304800" y="0"/>
            <a:ext cx="8610600" cy="1143000"/>
          </a:xfrm>
          <a:noFill/>
          <a:ln/>
        </p:spPr>
        <p:txBody>
          <a:bodyPr lIns="92075" tIns="46038" rIns="92075" bIns="46038"/>
          <a:lstStyle/>
          <a:p>
            <a:r>
              <a:rPr lang="en-US" altLang="en-US" dirty="0"/>
              <a:t>Smalltalk: OOP</a:t>
            </a:r>
          </a:p>
        </p:txBody>
      </p:sp>
      <p:sp>
        <p:nvSpPr>
          <p:cNvPr id="77827" name="Rectangle 3"/>
          <p:cNvSpPr>
            <a:spLocks noGrp="1" noChangeArrowheads="1"/>
          </p:cNvSpPr>
          <p:nvPr>
            <p:ph type="body" idx="1"/>
          </p:nvPr>
        </p:nvSpPr>
        <p:spPr>
          <a:xfrm>
            <a:off x="228600" y="838200"/>
            <a:ext cx="8458200" cy="6019800"/>
          </a:xfrm>
          <a:noFill/>
          <a:ln/>
        </p:spPr>
        <p:txBody>
          <a:bodyPr lIns="92075" tIns="46038" rIns="92075" bIns="46038">
            <a:normAutofit/>
          </a:bodyPr>
          <a:lstStyle/>
          <a:p>
            <a:pPr>
              <a:lnSpc>
                <a:spcPct val="90000"/>
              </a:lnSpc>
            </a:pPr>
            <a:r>
              <a:rPr lang="en-US" altLang="en-US" sz="2800" dirty="0" smtClean="0"/>
              <a:t>Roughly a descendant </a:t>
            </a:r>
            <a:r>
              <a:rPr lang="en-US" altLang="en-US" sz="2800" dirty="0"/>
              <a:t>of </a:t>
            </a:r>
            <a:r>
              <a:rPr lang="en-US" altLang="en-US" sz="2800" dirty="0" err="1"/>
              <a:t>Simula</a:t>
            </a:r>
            <a:r>
              <a:rPr lang="en-US" altLang="en-US" sz="2800" dirty="0"/>
              <a:t> </a:t>
            </a:r>
            <a:r>
              <a:rPr lang="en-US" altLang="en-US" sz="2800" dirty="0" smtClean="0"/>
              <a:t>67 based on a PhD dissertation from 1969</a:t>
            </a:r>
            <a:endParaRPr lang="en-US" altLang="en-US" sz="2800" dirty="0"/>
          </a:p>
          <a:p>
            <a:pPr lvl="1">
              <a:lnSpc>
                <a:spcPct val="90000"/>
              </a:lnSpc>
            </a:pPr>
            <a:r>
              <a:rPr lang="en-US" altLang="en-US" sz="2400" dirty="0" smtClean="0"/>
              <a:t>greater </a:t>
            </a:r>
            <a:r>
              <a:rPr lang="en-US" altLang="en-US" sz="2400" dirty="0"/>
              <a:t>emphasis on data types than </a:t>
            </a:r>
            <a:r>
              <a:rPr lang="en-US" altLang="en-US" sz="2400" dirty="0" err="1"/>
              <a:t>Simula</a:t>
            </a:r>
            <a:r>
              <a:rPr lang="en-US" altLang="en-US" sz="2400" dirty="0"/>
              <a:t> 67</a:t>
            </a:r>
          </a:p>
          <a:p>
            <a:pPr lvl="1">
              <a:lnSpc>
                <a:spcPct val="90000"/>
              </a:lnSpc>
            </a:pPr>
            <a:r>
              <a:rPr lang="en-US" altLang="en-US" sz="2400" dirty="0"/>
              <a:t>a</a:t>
            </a:r>
            <a:r>
              <a:rPr lang="en-US" altLang="en-US" sz="2400" dirty="0" smtClean="0"/>
              <a:t>ll </a:t>
            </a:r>
            <a:r>
              <a:rPr lang="en-US" altLang="en-US" sz="2400" dirty="0"/>
              <a:t>data are objects </a:t>
            </a:r>
            <a:endParaRPr lang="en-US" altLang="en-US" sz="2400" dirty="0" smtClean="0"/>
          </a:p>
          <a:p>
            <a:pPr lvl="2">
              <a:lnSpc>
                <a:spcPct val="90000"/>
              </a:lnSpc>
            </a:pPr>
            <a:r>
              <a:rPr lang="en-US" altLang="en-US" sz="2200" dirty="0" smtClean="0"/>
              <a:t>including </a:t>
            </a:r>
            <a:r>
              <a:rPr lang="en-US" altLang="en-US" sz="2200" dirty="0"/>
              <a:t>numbers, scalar variables, responses from objects, </a:t>
            </a:r>
            <a:r>
              <a:rPr lang="en-US" altLang="en-US" sz="2200" dirty="0" err="1" smtClean="0"/>
              <a:t>etc</a:t>
            </a:r>
            <a:endParaRPr lang="en-US" altLang="en-US" sz="2200" dirty="0" smtClean="0"/>
          </a:p>
          <a:p>
            <a:pPr lvl="2">
              <a:lnSpc>
                <a:spcPct val="90000"/>
              </a:lnSpc>
            </a:pPr>
            <a:r>
              <a:rPr lang="en-US" altLang="en-US" sz="2200" dirty="0" smtClean="0"/>
              <a:t>making </a:t>
            </a:r>
            <a:r>
              <a:rPr lang="en-US" altLang="en-US" sz="2200" dirty="0"/>
              <a:t>Smalltalk the only </a:t>
            </a:r>
            <a:r>
              <a:rPr lang="en-US" altLang="en-US" sz="2200" i="1" dirty="0"/>
              <a:t>true </a:t>
            </a:r>
            <a:r>
              <a:rPr lang="en-US" altLang="en-US" sz="2200" dirty="0"/>
              <a:t>OOPL </a:t>
            </a:r>
            <a:endParaRPr lang="en-US" altLang="en-US" sz="2200" dirty="0" smtClean="0"/>
          </a:p>
          <a:p>
            <a:pPr lvl="3">
              <a:lnSpc>
                <a:spcPct val="90000"/>
              </a:lnSpc>
            </a:pPr>
            <a:r>
              <a:rPr lang="en-US" altLang="en-US" dirty="0" smtClean="0"/>
              <a:t>all </a:t>
            </a:r>
            <a:r>
              <a:rPr lang="en-US" altLang="en-US" dirty="0"/>
              <a:t>others have data that are not </a:t>
            </a:r>
            <a:r>
              <a:rPr lang="en-US" altLang="en-US" dirty="0" smtClean="0"/>
              <a:t>objects</a:t>
            </a:r>
            <a:endParaRPr lang="en-US" altLang="en-US" dirty="0"/>
          </a:p>
          <a:p>
            <a:pPr lvl="1">
              <a:lnSpc>
                <a:spcPct val="90000"/>
              </a:lnSpc>
            </a:pPr>
            <a:r>
              <a:rPr lang="en-US" altLang="en-US" sz="2400" dirty="0" smtClean="0"/>
              <a:t>all communication </a:t>
            </a:r>
            <a:r>
              <a:rPr lang="en-US" altLang="en-US" sz="2400" dirty="0"/>
              <a:t>between objects by message passing </a:t>
            </a:r>
          </a:p>
          <a:p>
            <a:pPr lvl="1">
              <a:lnSpc>
                <a:spcPct val="90000"/>
              </a:lnSpc>
            </a:pPr>
            <a:r>
              <a:rPr lang="en-US" altLang="en-US" sz="2400" dirty="0" smtClean="0"/>
              <a:t>all objects dynamically bound</a:t>
            </a:r>
            <a:endParaRPr lang="en-US" altLang="en-US" sz="2400" dirty="0"/>
          </a:p>
          <a:p>
            <a:pPr lvl="1">
              <a:lnSpc>
                <a:spcPct val="90000"/>
              </a:lnSpc>
            </a:pPr>
            <a:r>
              <a:rPr lang="en-US" altLang="en-US" sz="2400" dirty="0" smtClean="0"/>
              <a:t>inheritance</a:t>
            </a:r>
            <a:endParaRPr lang="en-US" altLang="en-US" sz="2400" dirty="0"/>
          </a:p>
          <a:p>
            <a:pPr lvl="1">
              <a:lnSpc>
                <a:spcPct val="90000"/>
              </a:lnSpc>
            </a:pPr>
            <a:r>
              <a:rPr lang="en-US" altLang="en-US" sz="2400" dirty="0" smtClean="0"/>
              <a:t>subroutines called methods</a:t>
            </a:r>
            <a:endParaRPr lang="en-US" altLang="en-US" sz="2400" dirty="0"/>
          </a:p>
          <a:p>
            <a:pPr lvl="1">
              <a:lnSpc>
                <a:spcPct val="90000"/>
              </a:lnSpc>
            </a:pPr>
            <a:r>
              <a:rPr lang="en-US" altLang="en-US" sz="2400" dirty="0" smtClean="0"/>
              <a:t>language </a:t>
            </a:r>
            <a:r>
              <a:rPr lang="en-US" altLang="en-US" sz="2400" dirty="0"/>
              <a:t>promoted modularity via objects</a:t>
            </a:r>
          </a:p>
          <a:p>
            <a:pPr lvl="2">
              <a:lnSpc>
                <a:spcPct val="90000"/>
              </a:lnSpc>
            </a:pPr>
            <a:r>
              <a:rPr lang="en-US" altLang="en-US" sz="2200" dirty="0"/>
              <a:t>Kay used Smalltalk at XEROX PARC to develop the first windows environment (1980</a:t>
            </a:r>
            <a:r>
              <a:rPr lang="en-US" altLang="en-US" sz="2200" dirty="0" smtClean="0"/>
              <a:t>)</a:t>
            </a:r>
          </a:p>
          <a:p>
            <a:pPr lvl="2">
              <a:lnSpc>
                <a:spcPct val="90000"/>
              </a:lnSpc>
            </a:pPr>
            <a:r>
              <a:rPr lang="en-US" altLang="en-US" sz="2200" dirty="0" smtClean="0"/>
              <a:t>see separate notes about Smalltalk</a:t>
            </a:r>
            <a:endParaRPr lang="en-US" altLang="en-US" sz="2200"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685800" y="-304800"/>
            <a:ext cx="7772400" cy="1143000"/>
          </a:xfrm>
          <a:noFill/>
          <a:ln/>
        </p:spPr>
        <p:txBody>
          <a:bodyPr lIns="92075" tIns="46038" rIns="92075" bIns="46038"/>
          <a:lstStyle/>
          <a:p>
            <a:r>
              <a:rPr lang="en-US" altLang="en-US"/>
              <a:t>C++</a:t>
            </a:r>
          </a:p>
        </p:txBody>
      </p:sp>
      <p:sp>
        <p:nvSpPr>
          <p:cNvPr id="79875" name="Rectangle 3"/>
          <p:cNvSpPr>
            <a:spLocks noGrp="1" noChangeArrowheads="1"/>
          </p:cNvSpPr>
          <p:nvPr>
            <p:ph type="body" sz="half" idx="1"/>
          </p:nvPr>
        </p:nvSpPr>
        <p:spPr>
          <a:xfrm>
            <a:off x="152400" y="533400"/>
            <a:ext cx="8763000" cy="6096000"/>
          </a:xfrm>
          <a:noFill/>
          <a:ln/>
        </p:spPr>
        <p:txBody>
          <a:bodyPr lIns="92075" tIns="46038" rIns="92075" bIns="46038"/>
          <a:lstStyle/>
          <a:p>
            <a:r>
              <a:rPr lang="en-US" altLang="en-US" sz="2400" dirty="0" smtClean="0"/>
              <a:t>C with objects/classes</a:t>
            </a:r>
            <a:endParaRPr lang="en-US" altLang="en-US" sz="2400" dirty="0"/>
          </a:p>
          <a:p>
            <a:pPr lvl="1"/>
            <a:r>
              <a:rPr lang="en-US" altLang="en-US" sz="2000" dirty="0"/>
              <a:t>evolved between 1984 and 1985 </a:t>
            </a:r>
            <a:endParaRPr lang="en-US" altLang="en-US" sz="2000" dirty="0" smtClean="0"/>
          </a:p>
          <a:p>
            <a:pPr lvl="1"/>
            <a:r>
              <a:rPr lang="en-US" altLang="en-US" sz="2000" dirty="0" smtClean="0"/>
              <a:t>first </a:t>
            </a:r>
            <a:r>
              <a:rPr lang="en-US" altLang="en-US" sz="2000" dirty="0"/>
              <a:t>large distribution in 1985 </a:t>
            </a:r>
            <a:endParaRPr lang="en-US" altLang="en-US" sz="2000" dirty="0" smtClean="0"/>
          </a:p>
          <a:p>
            <a:pPr lvl="1"/>
            <a:r>
              <a:rPr lang="en-US" altLang="en-US" sz="2000" dirty="0" smtClean="0"/>
              <a:t>2</a:t>
            </a:r>
            <a:r>
              <a:rPr lang="en-US" altLang="en-US" sz="2000" baseline="30000" dirty="0" smtClean="0"/>
              <a:t>nd</a:t>
            </a:r>
            <a:r>
              <a:rPr lang="en-US" altLang="en-US" sz="2000" dirty="0" smtClean="0"/>
              <a:t> </a:t>
            </a:r>
            <a:r>
              <a:rPr lang="en-US" altLang="en-US" sz="2000" dirty="0"/>
              <a:t>and 3</a:t>
            </a:r>
            <a:r>
              <a:rPr lang="en-US" altLang="en-US" sz="2000" baseline="30000" dirty="0"/>
              <a:t>rd</a:t>
            </a:r>
            <a:r>
              <a:rPr lang="en-US" altLang="en-US" sz="2000" dirty="0"/>
              <a:t> versions released in 1989 and 1998</a:t>
            </a:r>
          </a:p>
          <a:p>
            <a:pPr lvl="1"/>
            <a:r>
              <a:rPr lang="en-US" altLang="en-US" sz="2000" dirty="0" smtClean="0"/>
              <a:t>C</a:t>
            </a:r>
            <a:r>
              <a:rPr lang="en-US" altLang="en-US" sz="2000" dirty="0"/>
              <a:t>++ cleaned up some of the awkward aspects of C, such as including a true pass by reference parameter passing method and </a:t>
            </a:r>
            <a:r>
              <a:rPr lang="en-US" altLang="en-US" sz="2000" dirty="0" smtClean="0"/>
              <a:t>easier-to-use </a:t>
            </a:r>
            <a:r>
              <a:rPr lang="en-US" altLang="en-US" sz="2000" dirty="0"/>
              <a:t>pointers</a:t>
            </a:r>
          </a:p>
          <a:p>
            <a:r>
              <a:rPr lang="en-US" altLang="en-US" sz="2400" dirty="0" smtClean="0"/>
              <a:t>C</a:t>
            </a:r>
            <a:r>
              <a:rPr lang="en-US" altLang="en-US" sz="2400" dirty="0"/>
              <a:t>++ </a:t>
            </a:r>
            <a:r>
              <a:rPr lang="en-US" altLang="en-US" sz="2400" dirty="0" smtClean="0"/>
              <a:t>introduced features of</a:t>
            </a:r>
            <a:endParaRPr lang="en-US" altLang="en-US" sz="2400" dirty="0"/>
          </a:p>
          <a:p>
            <a:pPr lvl="1"/>
            <a:r>
              <a:rPr lang="en-US" altLang="en-US" sz="2000" dirty="0" smtClean="0"/>
              <a:t>pre-defined </a:t>
            </a:r>
            <a:r>
              <a:rPr lang="en-US" altLang="en-US" sz="2000" dirty="0"/>
              <a:t>and user-defined classes </a:t>
            </a:r>
            <a:endParaRPr lang="en-US" altLang="en-US" sz="2000" dirty="0" smtClean="0"/>
          </a:p>
          <a:p>
            <a:pPr lvl="1"/>
            <a:r>
              <a:rPr lang="en-US" altLang="en-US" sz="2000" dirty="0" smtClean="0"/>
              <a:t>multiple inheritance and user-defined </a:t>
            </a:r>
            <a:r>
              <a:rPr lang="en-US" altLang="en-US" sz="2000" dirty="0"/>
              <a:t>control over what would be inherited</a:t>
            </a:r>
          </a:p>
          <a:p>
            <a:pPr lvl="1"/>
            <a:r>
              <a:rPr lang="en-US" altLang="en-US" sz="2000" dirty="0" smtClean="0"/>
              <a:t>overloaded </a:t>
            </a:r>
            <a:r>
              <a:rPr lang="en-US" altLang="en-US" sz="2000" dirty="0"/>
              <a:t>operators</a:t>
            </a:r>
          </a:p>
          <a:p>
            <a:pPr lvl="1"/>
            <a:r>
              <a:rPr lang="en-US" altLang="en-US" sz="2000" dirty="0"/>
              <a:t>d</a:t>
            </a:r>
            <a:r>
              <a:rPr lang="en-US" altLang="en-US" sz="2000" dirty="0" smtClean="0"/>
              <a:t>ynamic </a:t>
            </a:r>
            <a:r>
              <a:rPr lang="en-US" altLang="en-US" sz="2000" dirty="0"/>
              <a:t>type binding</a:t>
            </a:r>
          </a:p>
          <a:p>
            <a:pPr lvl="1"/>
            <a:r>
              <a:rPr lang="en-US" altLang="en-US" sz="2000" dirty="0" err="1"/>
              <a:t>t</a:t>
            </a:r>
            <a:r>
              <a:rPr lang="en-US" altLang="en-US" sz="2000" dirty="0" err="1" smtClean="0"/>
              <a:t>emplated</a:t>
            </a:r>
            <a:r>
              <a:rPr lang="en-US" altLang="en-US" sz="2000" dirty="0" smtClean="0"/>
              <a:t> </a:t>
            </a:r>
            <a:r>
              <a:rPr lang="en-US" altLang="en-US" sz="2000" dirty="0"/>
              <a:t>functions and classes, abstract </a:t>
            </a:r>
            <a:r>
              <a:rPr lang="en-US" altLang="en-US" sz="2000" dirty="0" smtClean="0"/>
              <a:t>classes</a:t>
            </a:r>
          </a:p>
          <a:p>
            <a:r>
              <a:rPr lang="en-US" altLang="en-US" sz="2400" dirty="0" smtClean="0"/>
              <a:t>C++ also implemented a limited version of exception handling</a:t>
            </a:r>
            <a:endParaRPr lang="en-US" altLang="en-US" sz="2400" dirty="0"/>
          </a:p>
          <a:p>
            <a:r>
              <a:rPr lang="en-US" altLang="en-US" sz="2400" dirty="0"/>
              <a:t>C++ </a:t>
            </a:r>
            <a:r>
              <a:rPr lang="en-US" altLang="en-US" sz="2400" dirty="0" smtClean="0"/>
              <a:t>was for many years the most popular language but now has been challenged by Java</a:t>
            </a:r>
            <a:r>
              <a:rPr lang="en-US" altLang="en-US" sz="2400" dirty="0"/>
              <a:t>, Ruby, Python, </a:t>
            </a:r>
            <a:r>
              <a:rPr lang="en-US" altLang="en-US" sz="2400" dirty="0" smtClean="0"/>
              <a:t>VB, C# among others</a:t>
            </a:r>
            <a:endParaRPr lang="en-US" altLang="en-US" sz="24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685800" y="0"/>
            <a:ext cx="7772400" cy="1143000"/>
          </a:xfrm>
        </p:spPr>
        <p:txBody>
          <a:bodyPr/>
          <a:lstStyle/>
          <a:p>
            <a:r>
              <a:rPr lang="en-US" altLang="en-US"/>
              <a:t>Related Languages to C++</a:t>
            </a:r>
          </a:p>
        </p:txBody>
      </p:sp>
      <p:sp>
        <p:nvSpPr>
          <p:cNvPr id="103427" name="Rectangle 3"/>
          <p:cNvSpPr>
            <a:spLocks noGrp="1" noChangeArrowheads="1"/>
          </p:cNvSpPr>
          <p:nvPr>
            <p:ph type="body" sz="half" idx="1"/>
          </p:nvPr>
        </p:nvSpPr>
        <p:spPr>
          <a:xfrm>
            <a:off x="228600" y="914400"/>
            <a:ext cx="4267200" cy="5715000"/>
          </a:xfrm>
        </p:spPr>
        <p:txBody>
          <a:bodyPr/>
          <a:lstStyle/>
          <a:p>
            <a:pPr>
              <a:lnSpc>
                <a:spcPct val="90000"/>
              </a:lnSpc>
            </a:pPr>
            <a:r>
              <a:rPr lang="en-US" altLang="en-US" sz="2800" dirty="0"/>
              <a:t>Eiffel</a:t>
            </a:r>
          </a:p>
          <a:p>
            <a:pPr lvl="1">
              <a:lnSpc>
                <a:spcPct val="90000"/>
              </a:lnSpc>
            </a:pPr>
            <a:r>
              <a:rPr lang="en-US" altLang="en-US" sz="2400" dirty="0" smtClean="0"/>
              <a:t>hybrid </a:t>
            </a:r>
            <a:r>
              <a:rPr lang="en-US" altLang="en-US" sz="2400" dirty="0"/>
              <a:t>imperative + OO language</a:t>
            </a:r>
          </a:p>
          <a:p>
            <a:pPr lvl="1">
              <a:lnSpc>
                <a:spcPct val="90000"/>
              </a:lnSpc>
            </a:pPr>
            <a:r>
              <a:rPr lang="en-US" altLang="en-US" sz="2400" dirty="0" smtClean="0"/>
              <a:t>supports </a:t>
            </a:r>
            <a:endParaRPr lang="en-US" altLang="en-US" sz="2400" dirty="0"/>
          </a:p>
          <a:p>
            <a:pPr lvl="2">
              <a:lnSpc>
                <a:spcPct val="90000"/>
              </a:lnSpc>
            </a:pPr>
            <a:r>
              <a:rPr lang="en-US" altLang="en-US" sz="2200" dirty="0"/>
              <a:t>abstract data types </a:t>
            </a:r>
          </a:p>
          <a:p>
            <a:pPr lvl="2">
              <a:lnSpc>
                <a:spcPct val="90000"/>
              </a:lnSpc>
            </a:pPr>
            <a:r>
              <a:rPr lang="en-US" altLang="en-US" sz="2200" dirty="0"/>
              <a:t>inheritance</a:t>
            </a:r>
          </a:p>
          <a:p>
            <a:pPr lvl="2">
              <a:lnSpc>
                <a:spcPct val="90000"/>
              </a:lnSpc>
            </a:pPr>
            <a:r>
              <a:rPr lang="en-US" altLang="en-US" sz="2200" dirty="0"/>
              <a:t>dynamic binding</a:t>
            </a:r>
          </a:p>
          <a:p>
            <a:pPr lvl="1">
              <a:lnSpc>
                <a:spcPct val="90000"/>
              </a:lnSpc>
            </a:pPr>
            <a:r>
              <a:rPr lang="en-US" altLang="en-US" sz="2400" dirty="0"/>
              <a:t>i</a:t>
            </a:r>
            <a:r>
              <a:rPr lang="en-US" altLang="en-US" sz="2400" dirty="0" smtClean="0"/>
              <a:t>ncludes </a:t>
            </a:r>
            <a:r>
              <a:rPr lang="en-US" altLang="en-US" sz="2400" dirty="0"/>
              <a:t>the idea of “assertions” </a:t>
            </a:r>
          </a:p>
          <a:p>
            <a:pPr lvl="2">
              <a:lnSpc>
                <a:spcPct val="90000"/>
              </a:lnSpc>
            </a:pPr>
            <a:r>
              <a:rPr lang="en-US" altLang="en-US" sz="2200" dirty="0"/>
              <a:t>to enforce assumptions between a calling method and a called method</a:t>
            </a:r>
          </a:p>
          <a:p>
            <a:pPr lvl="1">
              <a:lnSpc>
                <a:spcPct val="90000"/>
              </a:lnSpc>
            </a:pPr>
            <a:r>
              <a:rPr lang="en-US" altLang="en-US" sz="2400" dirty="0"/>
              <a:t>Eiffel is smaller, simpler and thus of less use than C++</a:t>
            </a:r>
          </a:p>
        </p:txBody>
      </p:sp>
      <p:sp>
        <p:nvSpPr>
          <p:cNvPr id="103428" name="Rectangle 4"/>
          <p:cNvSpPr>
            <a:spLocks noGrp="1" noChangeArrowheads="1"/>
          </p:cNvSpPr>
          <p:nvPr>
            <p:ph type="body" sz="half" idx="2"/>
          </p:nvPr>
        </p:nvSpPr>
        <p:spPr>
          <a:xfrm>
            <a:off x="4191000" y="914400"/>
            <a:ext cx="4724400" cy="5715000"/>
          </a:xfrm>
        </p:spPr>
        <p:txBody>
          <a:bodyPr/>
          <a:lstStyle/>
          <a:p>
            <a:pPr>
              <a:lnSpc>
                <a:spcPct val="90000"/>
              </a:lnSpc>
            </a:pPr>
            <a:r>
              <a:rPr lang="en-US" altLang="en-US" sz="2800" dirty="0"/>
              <a:t>Delphi </a:t>
            </a:r>
          </a:p>
          <a:p>
            <a:pPr lvl="1">
              <a:lnSpc>
                <a:spcPct val="90000"/>
              </a:lnSpc>
            </a:pPr>
            <a:r>
              <a:rPr lang="en-US" altLang="en-US" sz="2400" dirty="0" smtClean="0"/>
              <a:t>derived </a:t>
            </a:r>
            <a:r>
              <a:rPr lang="en-US" altLang="en-US" sz="2400" dirty="0"/>
              <a:t>from </a:t>
            </a:r>
            <a:r>
              <a:rPr lang="en-US" altLang="en-US" sz="2400" dirty="0" smtClean="0"/>
              <a:t>Pascal, another hybrid imperative + OO</a:t>
            </a:r>
          </a:p>
          <a:p>
            <a:pPr lvl="1">
              <a:lnSpc>
                <a:spcPct val="90000"/>
              </a:lnSpc>
            </a:pPr>
            <a:r>
              <a:rPr lang="en-US" altLang="en-US" sz="2400" dirty="0" smtClean="0"/>
              <a:t>based </a:t>
            </a:r>
            <a:r>
              <a:rPr lang="en-US" altLang="en-US" sz="2400" dirty="0"/>
              <a:t>on </a:t>
            </a:r>
            <a:r>
              <a:rPr lang="en-US" altLang="en-US" sz="2400" dirty="0" smtClean="0"/>
              <a:t>Pascal it </a:t>
            </a:r>
            <a:r>
              <a:rPr lang="en-US" altLang="en-US" sz="2400" dirty="0" smtClean="0"/>
              <a:t>attempts to be both </a:t>
            </a:r>
            <a:r>
              <a:rPr lang="en-US" altLang="en-US" sz="2400" dirty="0" smtClean="0"/>
              <a:t>safe </a:t>
            </a:r>
            <a:r>
              <a:rPr lang="en-US" altLang="en-US" sz="2400" dirty="0"/>
              <a:t>and elegant </a:t>
            </a:r>
            <a:endParaRPr lang="en-US" altLang="en-US" sz="2400" dirty="0" smtClean="0"/>
          </a:p>
          <a:p>
            <a:pPr lvl="1">
              <a:lnSpc>
                <a:spcPct val="90000"/>
              </a:lnSpc>
            </a:pPr>
            <a:r>
              <a:rPr lang="en-US" altLang="en-US" sz="2400" dirty="0" smtClean="0"/>
              <a:t>less </a:t>
            </a:r>
            <a:r>
              <a:rPr lang="en-US" altLang="en-US" sz="2400" dirty="0"/>
              <a:t>complex than C++</a:t>
            </a:r>
          </a:p>
          <a:p>
            <a:pPr lvl="1">
              <a:lnSpc>
                <a:spcPct val="90000"/>
              </a:lnSpc>
            </a:pPr>
            <a:r>
              <a:rPr lang="en-US" altLang="en-US" sz="2400" dirty="0"/>
              <a:t>Delphi does not allow </a:t>
            </a:r>
          </a:p>
          <a:p>
            <a:pPr lvl="2">
              <a:lnSpc>
                <a:spcPct val="90000"/>
              </a:lnSpc>
            </a:pPr>
            <a:r>
              <a:rPr lang="en-US" altLang="en-US" sz="2200" dirty="0"/>
              <a:t>operator overloading</a:t>
            </a:r>
          </a:p>
          <a:p>
            <a:pPr lvl="2">
              <a:lnSpc>
                <a:spcPct val="90000"/>
              </a:lnSpc>
            </a:pPr>
            <a:r>
              <a:rPr lang="en-US" altLang="en-US" sz="2200" dirty="0"/>
              <a:t>generic subprograms </a:t>
            </a:r>
          </a:p>
          <a:p>
            <a:pPr lvl="2">
              <a:lnSpc>
                <a:spcPct val="90000"/>
              </a:lnSpc>
            </a:pPr>
            <a:r>
              <a:rPr lang="en-US" altLang="en-US" sz="2200" dirty="0"/>
              <a:t>parameterized classes</a:t>
            </a:r>
          </a:p>
          <a:p>
            <a:pPr lvl="1">
              <a:lnSpc>
                <a:spcPct val="90000"/>
              </a:lnSpc>
            </a:pPr>
            <a:r>
              <a:rPr lang="en-US" altLang="en-US" sz="2400" dirty="0"/>
              <a:t>Delphi does have an easy way to build GUI components </a:t>
            </a:r>
          </a:p>
          <a:p>
            <a:pPr lvl="2">
              <a:lnSpc>
                <a:spcPct val="90000"/>
              </a:lnSpc>
            </a:pPr>
            <a:r>
              <a:rPr lang="en-US" altLang="en-US" sz="2200" dirty="0"/>
              <a:t>like Visual BASIC</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85800" y="-152400"/>
            <a:ext cx="7772400" cy="1143000"/>
          </a:xfrm>
        </p:spPr>
        <p:txBody>
          <a:bodyPr/>
          <a:lstStyle/>
          <a:p>
            <a:r>
              <a:rPr lang="en-US" altLang="en-US"/>
              <a:t>Java</a:t>
            </a:r>
          </a:p>
        </p:txBody>
      </p:sp>
      <p:sp>
        <p:nvSpPr>
          <p:cNvPr id="82947" name="Rectangle 3"/>
          <p:cNvSpPr>
            <a:spLocks noGrp="1" noChangeArrowheads="1"/>
          </p:cNvSpPr>
          <p:nvPr>
            <p:ph type="body" idx="1"/>
          </p:nvPr>
        </p:nvSpPr>
        <p:spPr>
          <a:xfrm>
            <a:off x="228600" y="685800"/>
            <a:ext cx="8686800" cy="6172200"/>
          </a:xfrm>
        </p:spPr>
        <p:txBody>
          <a:bodyPr>
            <a:normAutofit lnSpcReduction="10000"/>
          </a:bodyPr>
          <a:lstStyle/>
          <a:p>
            <a:pPr>
              <a:lnSpc>
                <a:spcPct val="80000"/>
              </a:lnSpc>
            </a:pPr>
            <a:r>
              <a:rPr lang="en-US" altLang="en-US" sz="2800" dirty="0"/>
              <a:t>Original intention was for device programming (e.g., toasters, </a:t>
            </a:r>
            <a:r>
              <a:rPr lang="en-US" altLang="en-US" sz="2800" dirty="0" err="1"/>
              <a:t>tvs</a:t>
            </a:r>
            <a:r>
              <a:rPr lang="en-US" altLang="en-US" sz="2800" dirty="0"/>
              <a:t>) </a:t>
            </a:r>
          </a:p>
          <a:p>
            <a:pPr>
              <a:lnSpc>
                <a:spcPct val="80000"/>
              </a:lnSpc>
            </a:pPr>
            <a:r>
              <a:rPr lang="en-US" altLang="en-US" sz="2800" dirty="0" smtClean="0"/>
              <a:t>Much </a:t>
            </a:r>
            <a:r>
              <a:rPr lang="en-US" altLang="en-US" sz="2800" dirty="0"/>
              <a:t>like C/C++ in syntax </a:t>
            </a:r>
            <a:r>
              <a:rPr lang="en-US" altLang="en-US" sz="2800" dirty="0" smtClean="0"/>
              <a:t>but has many differences</a:t>
            </a:r>
          </a:p>
          <a:p>
            <a:pPr lvl="1">
              <a:lnSpc>
                <a:spcPct val="80000"/>
              </a:lnSpc>
            </a:pPr>
            <a:r>
              <a:rPr lang="en-US" altLang="en-US" sz="2400" dirty="0" smtClean="0"/>
              <a:t>implicit </a:t>
            </a:r>
            <a:r>
              <a:rPr lang="en-US" altLang="en-US" sz="2400" dirty="0"/>
              <a:t>pointers (called references) instead of explicit pointers and no deallocation </a:t>
            </a:r>
            <a:r>
              <a:rPr lang="en-US" altLang="en-US" sz="2400" dirty="0" smtClean="0"/>
              <a:t>(garbage </a:t>
            </a:r>
            <a:r>
              <a:rPr lang="en-US" altLang="en-US" sz="2400" dirty="0"/>
              <a:t>collection </a:t>
            </a:r>
            <a:r>
              <a:rPr lang="en-US" altLang="en-US" sz="2400" dirty="0" smtClean="0"/>
              <a:t>instead)</a:t>
            </a:r>
            <a:endParaRPr lang="en-US" altLang="en-US" sz="2400" dirty="0"/>
          </a:p>
          <a:p>
            <a:pPr lvl="1">
              <a:lnSpc>
                <a:spcPct val="80000"/>
              </a:lnSpc>
            </a:pPr>
            <a:r>
              <a:rPr lang="en-US" altLang="en-US" sz="2400" dirty="0"/>
              <a:t>direct support for network security</a:t>
            </a:r>
          </a:p>
          <a:p>
            <a:pPr lvl="1">
              <a:lnSpc>
                <a:spcPct val="80000"/>
              </a:lnSpc>
            </a:pPr>
            <a:r>
              <a:rPr lang="en-US" altLang="en-US" sz="2400" dirty="0"/>
              <a:t>no </a:t>
            </a:r>
            <a:r>
              <a:rPr lang="en-US" altLang="en-US" sz="2400" dirty="0" err="1"/>
              <a:t>struct</a:t>
            </a:r>
            <a:r>
              <a:rPr lang="en-US" altLang="en-US" sz="2400" dirty="0"/>
              <a:t> or </a:t>
            </a:r>
            <a:r>
              <a:rPr lang="en-US" altLang="en-US" sz="2400" dirty="0" smtClean="0"/>
              <a:t>functions, </a:t>
            </a:r>
            <a:r>
              <a:rPr lang="en-US" altLang="en-US" sz="2400" dirty="0"/>
              <a:t>only classes/objects and methods</a:t>
            </a:r>
          </a:p>
          <a:p>
            <a:pPr lvl="1">
              <a:lnSpc>
                <a:spcPct val="80000"/>
              </a:lnSpc>
            </a:pPr>
            <a:r>
              <a:rPr lang="en-US" altLang="en-US" sz="2400" dirty="0"/>
              <a:t>no stand-alone objects, only single inheritance</a:t>
            </a:r>
          </a:p>
          <a:p>
            <a:pPr>
              <a:lnSpc>
                <a:spcPct val="80000"/>
              </a:lnSpc>
            </a:pPr>
            <a:r>
              <a:rPr lang="en-US" altLang="en-US" sz="2800" dirty="0"/>
              <a:t>Built-in classes for </a:t>
            </a:r>
          </a:p>
          <a:p>
            <a:pPr lvl="1">
              <a:lnSpc>
                <a:spcPct val="80000"/>
              </a:lnSpc>
            </a:pPr>
            <a:r>
              <a:rPr lang="en-US" altLang="en-US" sz="2400" dirty="0"/>
              <a:t>strings, arrays, exceptions</a:t>
            </a:r>
          </a:p>
          <a:p>
            <a:pPr lvl="1">
              <a:lnSpc>
                <a:spcPct val="80000"/>
              </a:lnSpc>
            </a:pPr>
            <a:r>
              <a:rPr lang="en-US" altLang="en-US" sz="2400" dirty="0" smtClean="0"/>
              <a:t>GUI components</a:t>
            </a:r>
            <a:endParaRPr lang="en-US" altLang="en-US" sz="2400" dirty="0"/>
          </a:p>
          <a:p>
            <a:pPr lvl="1">
              <a:lnSpc>
                <a:spcPct val="80000"/>
              </a:lnSpc>
            </a:pPr>
            <a:r>
              <a:rPr lang="en-US" altLang="en-US" sz="2400" dirty="0" smtClean="0"/>
              <a:t>threads </a:t>
            </a:r>
            <a:endParaRPr lang="en-US" altLang="en-US" sz="2400" dirty="0"/>
          </a:p>
          <a:p>
            <a:pPr lvl="1">
              <a:lnSpc>
                <a:spcPct val="80000"/>
              </a:lnSpc>
            </a:pPr>
            <a:r>
              <a:rPr lang="en-US" altLang="en-US" sz="2400" dirty="0"/>
              <a:t>network communication</a:t>
            </a:r>
          </a:p>
          <a:p>
            <a:pPr>
              <a:lnSpc>
                <a:spcPct val="80000"/>
              </a:lnSpc>
            </a:pPr>
            <a:r>
              <a:rPr lang="en-US" altLang="en-US" sz="2800" dirty="0" smtClean="0"/>
              <a:t>Much </a:t>
            </a:r>
            <a:r>
              <a:rPr lang="en-US" altLang="en-US" sz="2800" dirty="0"/>
              <a:t>safer language </a:t>
            </a:r>
            <a:r>
              <a:rPr lang="en-US" altLang="en-US" sz="2800" dirty="0" smtClean="0"/>
              <a:t>than </a:t>
            </a:r>
            <a:r>
              <a:rPr lang="en-US" altLang="en-US" sz="2800" dirty="0"/>
              <a:t>C++ but not necessarily any easier to use </a:t>
            </a:r>
          </a:p>
          <a:p>
            <a:pPr>
              <a:lnSpc>
                <a:spcPct val="80000"/>
              </a:lnSpc>
            </a:pPr>
            <a:r>
              <a:rPr lang="en-US" altLang="en-US" sz="2800" dirty="0" smtClean="0"/>
              <a:t>Early concern was that Java would be less efficient due to extensive use of dynamic memory and </a:t>
            </a:r>
            <a:r>
              <a:rPr lang="en-US" altLang="en-US" sz="2800" dirty="0" smtClean="0"/>
              <a:t>garbage collection, and its interpreted nature</a:t>
            </a:r>
            <a:endParaRPr lang="en-US" altLang="en-US"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609600" y="-228600"/>
            <a:ext cx="7772400" cy="1143000"/>
          </a:xfrm>
        </p:spPr>
        <p:txBody>
          <a:bodyPr/>
          <a:lstStyle/>
          <a:p>
            <a:r>
              <a:rPr lang="en-US" altLang="en-US"/>
              <a:t>Scripting Languages</a:t>
            </a:r>
          </a:p>
        </p:txBody>
      </p:sp>
      <p:sp>
        <p:nvSpPr>
          <p:cNvPr id="104451" name="Rectangle 3"/>
          <p:cNvSpPr>
            <a:spLocks noGrp="1" noChangeArrowheads="1"/>
          </p:cNvSpPr>
          <p:nvPr>
            <p:ph type="body" sz="half" idx="1"/>
          </p:nvPr>
        </p:nvSpPr>
        <p:spPr>
          <a:xfrm>
            <a:off x="228600" y="685800"/>
            <a:ext cx="8686800" cy="6172200"/>
          </a:xfrm>
        </p:spPr>
        <p:txBody>
          <a:bodyPr>
            <a:normAutofit fontScale="92500"/>
          </a:bodyPr>
          <a:lstStyle/>
          <a:p>
            <a:pPr>
              <a:lnSpc>
                <a:spcPct val="90000"/>
              </a:lnSpc>
            </a:pPr>
            <a:r>
              <a:rPr lang="en-US" altLang="en-US" sz="2800" dirty="0"/>
              <a:t>Early scripting languages were simply a list of commands in a file that were then interpreted by another piece of software</a:t>
            </a:r>
          </a:p>
          <a:p>
            <a:pPr lvl="1">
              <a:lnSpc>
                <a:spcPct val="90000"/>
              </a:lnSpc>
            </a:pPr>
            <a:r>
              <a:rPr lang="en-US" altLang="en-US" sz="2400" dirty="0" smtClean="0"/>
              <a:t>shell </a:t>
            </a:r>
            <a:r>
              <a:rPr lang="en-US" altLang="en-US" sz="2400" dirty="0"/>
              <a:t>languages for Unix </a:t>
            </a:r>
            <a:endParaRPr lang="en-US" altLang="en-US" sz="2400" dirty="0" smtClean="0"/>
          </a:p>
          <a:p>
            <a:pPr lvl="1">
              <a:lnSpc>
                <a:spcPct val="90000"/>
              </a:lnSpc>
            </a:pPr>
            <a:r>
              <a:rPr lang="en-US" altLang="en-US" sz="2400" dirty="0" smtClean="0"/>
              <a:t>report-generating </a:t>
            </a:r>
            <a:r>
              <a:rPr lang="en-US" altLang="en-US" sz="2400" dirty="0"/>
              <a:t>languages like </a:t>
            </a:r>
            <a:r>
              <a:rPr lang="en-US" altLang="en-US" sz="2400" dirty="0" err="1"/>
              <a:t>awk</a:t>
            </a:r>
            <a:r>
              <a:rPr lang="en-US" altLang="en-US" sz="2400" dirty="0"/>
              <a:t> and </a:t>
            </a:r>
            <a:r>
              <a:rPr lang="en-US" altLang="en-US" sz="2400" dirty="0" err="1"/>
              <a:t>tcl</a:t>
            </a:r>
            <a:endParaRPr lang="en-US" altLang="en-US" sz="2400" dirty="0"/>
          </a:p>
          <a:p>
            <a:pPr>
              <a:lnSpc>
                <a:spcPct val="90000"/>
              </a:lnSpc>
            </a:pPr>
            <a:r>
              <a:rPr lang="en-US" altLang="en-US" sz="2800" dirty="0" smtClean="0"/>
              <a:t>Many scripting languages can now be compiled, such as </a:t>
            </a:r>
            <a:r>
              <a:rPr lang="en-US" altLang="en-US" sz="2800" dirty="0" smtClean="0"/>
              <a:t>Perl, which includes interesting features</a:t>
            </a:r>
            <a:endParaRPr lang="en-US" altLang="en-US" sz="2800" dirty="0"/>
          </a:p>
          <a:p>
            <a:pPr lvl="1">
              <a:lnSpc>
                <a:spcPct val="90000"/>
              </a:lnSpc>
            </a:pPr>
            <a:r>
              <a:rPr lang="en-US" altLang="en-US" sz="2400" dirty="0" smtClean="0"/>
              <a:t>variables </a:t>
            </a:r>
            <a:r>
              <a:rPr lang="en-US" altLang="en-US" sz="2400" dirty="0"/>
              <a:t>are statically typed and implicitly declared based on their first character	</a:t>
            </a:r>
          </a:p>
          <a:p>
            <a:pPr lvl="2">
              <a:lnSpc>
                <a:spcPct val="90000"/>
              </a:lnSpc>
            </a:pPr>
            <a:r>
              <a:rPr lang="en-US" altLang="en-US" sz="2200" dirty="0"/>
              <a:t>$ means a scalar variable, @ means an array, % means a variable to be stored in a hash table (known as an associative array)</a:t>
            </a:r>
          </a:p>
          <a:p>
            <a:pPr lvl="1">
              <a:lnSpc>
                <a:spcPct val="90000"/>
              </a:lnSpc>
            </a:pPr>
            <a:r>
              <a:rPr lang="en-US" altLang="en-US" sz="2400" dirty="0" smtClean="0"/>
              <a:t>a </a:t>
            </a:r>
            <a:r>
              <a:rPr lang="en-US" altLang="en-US" sz="2400" dirty="0"/>
              <a:t>number of implicit variables such as </a:t>
            </a:r>
            <a:r>
              <a:rPr lang="en-US" altLang="en-US" sz="2400" dirty="0" smtClean="0"/>
              <a:t>default </a:t>
            </a:r>
            <a:r>
              <a:rPr lang="en-US" altLang="en-US" sz="2400" dirty="0"/>
              <a:t>parameters passed to built-in functions</a:t>
            </a:r>
          </a:p>
          <a:p>
            <a:pPr lvl="2">
              <a:lnSpc>
                <a:spcPct val="90000"/>
              </a:lnSpc>
            </a:pPr>
            <a:r>
              <a:rPr lang="en-US" altLang="en-US" sz="2200" dirty="0"/>
              <a:t>arrays have dynamic lengths and can be sparse (controlled by the </a:t>
            </a:r>
            <a:r>
              <a:rPr lang="en-US" altLang="en-US" sz="2200" dirty="0" err="1"/>
              <a:t>foreach</a:t>
            </a:r>
            <a:r>
              <a:rPr lang="en-US" altLang="en-US" sz="2200" dirty="0"/>
              <a:t> instruction)</a:t>
            </a:r>
          </a:p>
          <a:p>
            <a:pPr lvl="3">
              <a:lnSpc>
                <a:spcPct val="90000"/>
              </a:lnSpc>
            </a:pPr>
            <a:r>
              <a:rPr lang="en-US" altLang="en-US" sz="1800" dirty="0"/>
              <a:t>example code </a:t>
            </a:r>
            <a:r>
              <a:rPr lang="en-US" altLang="en-US" sz="1800" dirty="0" smtClean="0"/>
              <a:t>in the notes </a:t>
            </a:r>
            <a:r>
              <a:rPr lang="en-US" altLang="en-US" sz="1800" dirty="0" smtClean="0"/>
              <a:t>section</a:t>
            </a:r>
          </a:p>
          <a:p>
            <a:pPr>
              <a:lnSpc>
                <a:spcPct val="90000"/>
              </a:lnSpc>
            </a:pPr>
            <a:r>
              <a:rPr lang="en-US" altLang="en-US" sz="3000" dirty="0" smtClean="0"/>
              <a:t>Many scripting languages support the web (client-side scripting like JavaScript and server-side like PHP)</a:t>
            </a:r>
            <a:endParaRPr lang="en-US" altLang="en-US" sz="3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685800" y="-76200"/>
            <a:ext cx="7772400" cy="1143000"/>
          </a:xfrm>
        </p:spPr>
        <p:txBody>
          <a:bodyPr/>
          <a:lstStyle/>
          <a:p>
            <a:r>
              <a:rPr lang="en-US" altLang="en-US" dirty="0"/>
              <a:t>Python and Ruby</a:t>
            </a:r>
          </a:p>
        </p:txBody>
      </p:sp>
      <p:sp>
        <p:nvSpPr>
          <p:cNvPr id="117763" name="Rectangle 3"/>
          <p:cNvSpPr>
            <a:spLocks noGrp="1" noChangeArrowheads="1"/>
          </p:cNvSpPr>
          <p:nvPr>
            <p:ph type="body" idx="1"/>
          </p:nvPr>
        </p:nvSpPr>
        <p:spPr>
          <a:xfrm>
            <a:off x="228600" y="914400"/>
            <a:ext cx="8610600" cy="5943600"/>
          </a:xfrm>
        </p:spPr>
        <p:txBody>
          <a:bodyPr/>
          <a:lstStyle/>
          <a:p>
            <a:pPr>
              <a:lnSpc>
                <a:spcPct val="80000"/>
              </a:lnSpc>
            </a:pPr>
            <a:r>
              <a:rPr lang="en-US" altLang="en-US" sz="2800" dirty="0"/>
              <a:t>Both languages have grown out of dissatisfaction with earlier scripting languages (Perl, JavaScript)</a:t>
            </a:r>
          </a:p>
          <a:p>
            <a:pPr lvl="1">
              <a:lnSpc>
                <a:spcPct val="80000"/>
              </a:lnSpc>
            </a:pPr>
            <a:r>
              <a:rPr lang="en-US" altLang="en-US" sz="2400" dirty="0" smtClean="0"/>
              <a:t>open </a:t>
            </a:r>
            <a:r>
              <a:rPr lang="en-US" altLang="en-US" sz="2400" dirty="0"/>
              <a:t>source</a:t>
            </a:r>
          </a:p>
          <a:p>
            <a:pPr lvl="1">
              <a:lnSpc>
                <a:spcPct val="80000"/>
              </a:lnSpc>
            </a:pPr>
            <a:r>
              <a:rPr lang="en-US" altLang="en-US" sz="2400" dirty="0" smtClean="0"/>
              <a:t>interpreted</a:t>
            </a:r>
          </a:p>
          <a:p>
            <a:pPr lvl="2">
              <a:lnSpc>
                <a:spcPct val="80000"/>
              </a:lnSpc>
            </a:pPr>
            <a:r>
              <a:rPr lang="en-US" altLang="en-US" sz="2000" dirty="0" smtClean="0"/>
              <a:t>Python </a:t>
            </a:r>
            <a:r>
              <a:rPr lang="en-US" altLang="en-US" sz="2000" dirty="0"/>
              <a:t>can be </a:t>
            </a:r>
            <a:r>
              <a:rPr lang="en-US" altLang="en-US" sz="2000" dirty="0" smtClean="0"/>
              <a:t>compiled</a:t>
            </a:r>
          </a:p>
          <a:p>
            <a:pPr lvl="2">
              <a:lnSpc>
                <a:spcPct val="80000"/>
              </a:lnSpc>
            </a:pPr>
            <a:r>
              <a:rPr lang="en-US" altLang="en-US" sz="2000" dirty="0" smtClean="0"/>
              <a:t>Ruby </a:t>
            </a:r>
            <a:r>
              <a:rPr lang="en-US" altLang="en-US" sz="2000" dirty="0"/>
              <a:t>is compiled into an independent </a:t>
            </a:r>
            <a:r>
              <a:rPr lang="en-US" altLang="en-US" sz="2000" dirty="0" err="1"/>
              <a:t>ByteCode</a:t>
            </a:r>
            <a:r>
              <a:rPr lang="en-US" altLang="en-US" sz="2000" dirty="0"/>
              <a:t> (like Java)</a:t>
            </a:r>
          </a:p>
          <a:p>
            <a:pPr lvl="1">
              <a:lnSpc>
                <a:spcPct val="80000"/>
              </a:lnSpc>
            </a:pPr>
            <a:r>
              <a:rPr lang="en-US" altLang="en-US" sz="2400" dirty="0" smtClean="0"/>
              <a:t>OOP (Ruby </a:t>
            </a:r>
            <a:r>
              <a:rPr lang="en-US" altLang="en-US" sz="2400" dirty="0"/>
              <a:t>is a pure </a:t>
            </a:r>
            <a:r>
              <a:rPr lang="en-US" altLang="en-US" sz="2400" dirty="0" smtClean="0"/>
              <a:t>OOPL)</a:t>
            </a:r>
            <a:endParaRPr lang="en-US" altLang="en-US" sz="2400" dirty="0"/>
          </a:p>
          <a:p>
            <a:pPr lvl="1">
              <a:lnSpc>
                <a:spcPct val="80000"/>
              </a:lnSpc>
            </a:pPr>
            <a:r>
              <a:rPr lang="en-US" altLang="en-US" sz="2400" dirty="0" smtClean="0"/>
              <a:t>Python uses indentation for blocks</a:t>
            </a:r>
            <a:endParaRPr lang="en-US" altLang="en-US" sz="2400" dirty="0"/>
          </a:p>
          <a:p>
            <a:pPr lvl="2">
              <a:lnSpc>
                <a:spcPct val="80000"/>
              </a:lnSpc>
            </a:pPr>
            <a:r>
              <a:rPr lang="en-US" altLang="en-US" sz="2000" dirty="0" smtClean="0"/>
              <a:t>variables implicitly </a:t>
            </a:r>
            <a:r>
              <a:rPr lang="en-US" altLang="en-US" sz="2000" dirty="0"/>
              <a:t>declared at run-time so there is no compile-time type </a:t>
            </a:r>
            <a:r>
              <a:rPr lang="en-US" altLang="en-US" sz="2000" dirty="0" smtClean="0"/>
              <a:t>checking</a:t>
            </a:r>
            <a:endParaRPr lang="en-US" altLang="en-US" sz="2000" dirty="0"/>
          </a:p>
          <a:p>
            <a:pPr lvl="2">
              <a:lnSpc>
                <a:spcPct val="80000"/>
              </a:lnSpc>
            </a:pPr>
            <a:r>
              <a:rPr lang="en-US" altLang="en-US" sz="2000" dirty="0"/>
              <a:t>data structures include primitives, objects and </a:t>
            </a:r>
            <a:r>
              <a:rPr lang="en-US" altLang="en-US" sz="2000" dirty="0" smtClean="0"/>
              <a:t>tuples </a:t>
            </a:r>
            <a:r>
              <a:rPr lang="en-US" altLang="en-US" sz="2000" dirty="0"/>
              <a:t>rather than arrays</a:t>
            </a:r>
          </a:p>
          <a:p>
            <a:pPr lvl="2">
              <a:lnSpc>
                <a:spcPct val="80000"/>
              </a:lnSpc>
            </a:pPr>
            <a:r>
              <a:rPr lang="en-US" altLang="en-US" sz="2000" dirty="0" smtClean="0"/>
              <a:t>pattern-matching </a:t>
            </a:r>
            <a:r>
              <a:rPr lang="en-US" altLang="en-US" sz="2000" dirty="0"/>
              <a:t>facilities </a:t>
            </a:r>
            <a:r>
              <a:rPr lang="en-US" altLang="en-US" sz="2000" dirty="0" smtClean="0"/>
              <a:t>like Perl</a:t>
            </a:r>
          </a:p>
          <a:p>
            <a:pPr lvl="2">
              <a:lnSpc>
                <a:spcPct val="80000"/>
              </a:lnSpc>
            </a:pPr>
            <a:r>
              <a:rPr lang="en-US" altLang="en-US" sz="2000" dirty="0" smtClean="0"/>
              <a:t>exception </a:t>
            </a:r>
            <a:r>
              <a:rPr lang="en-US" altLang="en-US" sz="2000" dirty="0"/>
              <a:t>handling</a:t>
            </a:r>
          </a:p>
          <a:p>
            <a:pPr lvl="1">
              <a:lnSpc>
                <a:spcPct val="80000"/>
              </a:lnSpc>
            </a:pPr>
            <a:r>
              <a:rPr lang="en-US" altLang="en-US" sz="2400" dirty="0" smtClean="0"/>
              <a:t>Ruby is somewhat </a:t>
            </a:r>
            <a:r>
              <a:rPr lang="en-US" altLang="en-US" sz="2400" dirty="0"/>
              <a:t>similar to Ada and Eiffel</a:t>
            </a:r>
          </a:p>
          <a:p>
            <a:pPr lvl="2">
              <a:lnSpc>
                <a:spcPct val="80000"/>
              </a:lnSpc>
            </a:pPr>
            <a:r>
              <a:rPr lang="en-US" altLang="en-US" sz="2000" dirty="0"/>
              <a:t>variables are pointers to objects and are never declared</a:t>
            </a:r>
          </a:p>
          <a:p>
            <a:pPr lvl="2">
              <a:lnSpc>
                <a:spcPct val="80000"/>
              </a:lnSpc>
            </a:pPr>
            <a:r>
              <a:rPr lang="en-US" altLang="en-US" sz="2000" dirty="0"/>
              <a:t>scope of a variable is based on its name (starting with @ means instance variable, $ means global scope)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685800" y="-304800"/>
            <a:ext cx="7772400" cy="1143000"/>
          </a:xfrm>
        </p:spPr>
        <p:txBody>
          <a:bodyPr/>
          <a:lstStyle/>
          <a:p>
            <a:r>
              <a:rPr lang="en-US" altLang="en-US" dirty="0" err="1" smtClean="0"/>
              <a:t>.</a:t>
            </a:r>
            <a:r>
              <a:rPr lang="en-US" altLang="en-US" dirty="0" err="1"/>
              <a:t>Net</a:t>
            </a:r>
            <a:endParaRPr lang="en-US" altLang="en-US" dirty="0"/>
          </a:p>
        </p:txBody>
      </p:sp>
      <p:sp>
        <p:nvSpPr>
          <p:cNvPr id="105475" name="Rectangle 3"/>
          <p:cNvSpPr>
            <a:spLocks noGrp="1" noChangeArrowheads="1"/>
          </p:cNvSpPr>
          <p:nvPr>
            <p:ph type="body" idx="1"/>
          </p:nvPr>
        </p:nvSpPr>
        <p:spPr>
          <a:xfrm>
            <a:off x="152400" y="609600"/>
            <a:ext cx="8763000" cy="6248400"/>
          </a:xfrm>
        </p:spPr>
        <p:txBody>
          <a:bodyPr/>
          <a:lstStyle/>
          <a:p>
            <a:pPr>
              <a:lnSpc>
                <a:spcPct val="80000"/>
              </a:lnSpc>
            </a:pPr>
            <a:r>
              <a:rPr lang="en-US" altLang="en-US" sz="2800" dirty="0" smtClean="0"/>
              <a:t>Combination </a:t>
            </a:r>
            <a:r>
              <a:rPr lang="en-US" altLang="en-US" sz="2800" dirty="0"/>
              <a:t>of languages that can produce code that call upon objects developed in </a:t>
            </a:r>
            <a:r>
              <a:rPr lang="en-US" altLang="en-US" sz="2800" dirty="0" smtClean="0"/>
              <a:t>other </a:t>
            </a:r>
            <a:r>
              <a:rPr lang="en-US" altLang="en-US" sz="2800" dirty="0" err="1" smtClean="0"/>
              <a:t>.Net</a:t>
            </a:r>
            <a:r>
              <a:rPr lang="en-US" altLang="en-US" sz="2800" dirty="0" smtClean="0"/>
              <a:t> </a:t>
            </a:r>
            <a:r>
              <a:rPr lang="en-US" altLang="en-US" sz="2800" dirty="0"/>
              <a:t>languages </a:t>
            </a:r>
            <a:endParaRPr lang="en-US" altLang="en-US" sz="2800" dirty="0" smtClean="0"/>
          </a:p>
          <a:p>
            <a:pPr lvl="1">
              <a:lnSpc>
                <a:spcPct val="80000"/>
              </a:lnSpc>
            </a:pPr>
            <a:r>
              <a:rPr lang="en-US" altLang="en-US" sz="2400" dirty="0" smtClean="0"/>
              <a:t>languages include </a:t>
            </a:r>
            <a:r>
              <a:rPr lang="en-US" altLang="en-US" sz="2400" dirty="0" smtClean="0"/>
              <a:t>C</a:t>
            </a:r>
            <a:r>
              <a:rPr lang="en-US" altLang="en-US" sz="2400" dirty="0"/>
              <a:t>#, C++, J#, VB, Jscript, ASP)</a:t>
            </a:r>
          </a:p>
          <a:p>
            <a:pPr lvl="1">
              <a:lnSpc>
                <a:spcPct val="80000"/>
              </a:lnSpc>
            </a:pPr>
            <a:r>
              <a:rPr lang="en-US" altLang="en-US" sz="2400" dirty="0" smtClean="0"/>
              <a:t>languages </a:t>
            </a:r>
            <a:r>
              <a:rPr lang="en-US" altLang="en-US" sz="2400" dirty="0"/>
              <a:t>use a common type system which provides a common class library</a:t>
            </a:r>
          </a:p>
          <a:p>
            <a:pPr lvl="1">
              <a:lnSpc>
                <a:spcPct val="80000"/>
              </a:lnSpc>
            </a:pPr>
            <a:r>
              <a:rPr lang="en-US" altLang="en-US" sz="2400" dirty="0" smtClean="0"/>
              <a:t>languages </a:t>
            </a:r>
            <a:r>
              <a:rPr lang="en-US" altLang="en-US" sz="2400" dirty="0"/>
              <a:t>are compiled into intermediate </a:t>
            </a:r>
            <a:r>
              <a:rPr lang="en-US" altLang="en-US" sz="2400" dirty="0" err="1"/>
              <a:t>ByteCode</a:t>
            </a:r>
            <a:r>
              <a:rPr lang="en-US" altLang="en-US" sz="2400" dirty="0"/>
              <a:t> and use a Just-In-Time compiler immediately prior to execution</a:t>
            </a:r>
          </a:p>
          <a:p>
            <a:pPr>
              <a:lnSpc>
                <a:spcPct val="80000"/>
              </a:lnSpc>
            </a:pPr>
            <a:r>
              <a:rPr lang="en-US" altLang="en-US" sz="2800" dirty="0"/>
              <a:t>C# itself is based on both C++ and Java but includes ideas from Delphi and Visual BASIC</a:t>
            </a:r>
          </a:p>
          <a:p>
            <a:pPr lvl="1">
              <a:lnSpc>
                <a:spcPct val="80000"/>
              </a:lnSpc>
            </a:pPr>
            <a:r>
              <a:rPr lang="en-US" altLang="en-US" sz="2400" dirty="0" smtClean="0"/>
              <a:t>from C++, C# obtains </a:t>
            </a:r>
            <a:r>
              <a:rPr lang="en-US" altLang="en-US" sz="2400" dirty="0" smtClean="0"/>
              <a:t>pointers</a:t>
            </a:r>
            <a:r>
              <a:rPr lang="en-US" altLang="en-US" sz="2400" dirty="0"/>
              <a:t>, </a:t>
            </a:r>
            <a:r>
              <a:rPr lang="en-US" altLang="en-US" sz="2400" dirty="0" err="1"/>
              <a:t>structs</a:t>
            </a:r>
            <a:r>
              <a:rPr lang="en-US" altLang="en-US" sz="2400" dirty="0"/>
              <a:t>, </a:t>
            </a:r>
            <a:r>
              <a:rPr lang="en-US" altLang="en-US" sz="2400" dirty="0" err="1"/>
              <a:t>enum</a:t>
            </a:r>
            <a:r>
              <a:rPr lang="en-US" altLang="en-US" sz="2400" dirty="0"/>
              <a:t> types, operator overloading, </a:t>
            </a:r>
            <a:r>
              <a:rPr lang="en-US" altLang="en-US" sz="2400" dirty="0" err="1"/>
              <a:t>goto</a:t>
            </a:r>
            <a:r>
              <a:rPr lang="en-US" altLang="en-US" sz="2400" dirty="0"/>
              <a:t>, variable number of parameters for parameter </a:t>
            </a:r>
            <a:r>
              <a:rPr lang="en-US" altLang="en-US" sz="2400" dirty="0" smtClean="0"/>
              <a:t>passing</a:t>
            </a:r>
            <a:endParaRPr lang="en-US" altLang="en-US" sz="2400" dirty="0"/>
          </a:p>
          <a:p>
            <a:pPr lvl="1">
              <a:lnSpc>
                <a:spcPct val="80000"/>
              </a:lnSpc>
            </a:pPr>
            <a:r>
              <a:rPr lang="en-US" altLang="en-US" sz="2400" dirty="0" smtClean="0"/>
              <a:t>objects </a:t>
            </a:r>
            <a:r>
              <a:rPr lang="en-US" altLang="en-US" sz="2400" dirty="0"/>
              <a:t>are </a:t>
            </a:r>
            <a:r>
              <a:rPr lang="en-US" altLang="en-US" sz="2400" dirty="0" smtClean="0"/>
              <a:t>more similar to Java</a:t>
            </a:r>
            <a:endParaRPr lang="en-US" altLang="en-US" sz="2400" dirty="0"/>
          </a:p>
          <a:p>
            <a:pPr lvl="1">
              <a:lnSpc>
                <a:spcPct val="80000"/>
              </a:lnSpc>
            </a:pPr>
            <a:r>
              <a:rPr lang="en-US" altLang="en-US" sz="2400" dirty="0" smtClean="0"/>
              <a:t>adds </a:t>
            </a:r>
            <a:r>
              <a:rPr lang="en-US" altLang="en-US" sz="2400" dirty="0"/>
              <a:t>the </a:t>
            </a:r>
            <a:r>
              <a:rPr lang="en-US" altLang="en-US" sz="2400" dirty="0" err="1"/>
              <a:t>foreach</a:t>
            </a:r>
            <a:r>
              <a:rPr lang="en-US" altLang="en-US" sz="2400" dirty="0"/>
              <a:t> instruction </a:t>
            </a:r>
          </a:p>
          <a:p>
            <a:pPr lvl="2">
              <a:lnSpc>
                <a:spcPct val="80000"/>
              </a:lnSpc>
            </a:pPr>
            <a:r>
              <a:rPr lang="en-US" altLang="en-US" sz="2000" dirty="0"/>
              <a:t>improves the switch statement by requiring each clause end with break to ensure that at most, one clause will execute</a:t>
            </a:r>
          </a:p>
          <a:p>
            <a:pPr lvl="1">
              <a:lnSpc>
                <a:spcPct val="80000"/>
              </a:lnSpc>
            </a:pPr>
            <a:r>
              <a:rPr lang="en-US" altLang="en-US" sz="2400" dirty="0" smtClean="0"/>
              <a:t>sample code in the notes section</a:t>
            </a:r>
            <a:endParaRPr lang="en-US" altLang="en-US"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r>
              <a:rPr lang="en-US" dirty="0" smtClean="0"/>
              <a:t>Summary</a:t>
            </a:r>
            <a:endParaRPr lang="en-US" dirty="0"/>
          </a:p>
        </p:txBody>
      </p:sp>
      <p:sp>
        <p:nvSpPr>
          <p:cNvPr id="3" name="Content Placeholder 2"/>
          <p:cNvSpPr>
            <a:spLocks noGrp="1"/>
          </p:cNvSpPr>
          <p:nvPr>
            <p:ph idx="1"/>
          </p:nvPr>
        </p:nvSpPr>
        <p:spPr>
          <a:xfrm>
            <a:off x="304800" y="762000"/>
            <a:ext cx="8534400" cy="6096000"/>
          </a:xfrm>
        </p:spPr>
        <p:txBody>
          <a:bodyPr>
            <a:normAutofit fontScale="85000" lnSpcReduction="10000"/>
          </a:bodyPr>
          <a:lstStyle/>
          <a:p>
            <a:r>
              <a:rPr lang="en-US" dirty="0" smtClean="0"/>
              <a:t>Early development of high level languages dedicated a language to a problem type (e.g., mathematical, list processing, file intensive)</a:t>
            </a:r>
          </a:p>
          <a:p>
            <a:r>
              <a:rPr lang="en-US" dirty="0" smtClean="0"/>
              <a:t>Later, features become available so that a particular language could be suitable for any problem (within reason) but where some languages had more convenient or efficient implementation of features</a:t>
            </a:r>
          </a:p>
          <a:p>
            <a:pPr lvl="1"/>
            <a:r>
              <a:rPr lang="en-US" dirty="0" smtClean="0"/>
              <a:t>for </a:t>
            </a:r>
            <a:r>
              <a:rPr lang="en-US" dirty="0" smtClean="0"/>
              <a:t>instance, how efficient or easy is it to use pointers?</a:t>
            </a:r>
          </a:p>
          <a:p>
            <a:pPr lvl="1"/>
            <a:r>
              <a:rPr lang="en-US" dirty="0"/>
              <a:t>s</a:t>
            </a:r>
            <a:r>
              <a:rPr lang="en-US" dirty="0" smtClean="0"/>
              <a:t>afety </a:t>
            </a:r>
            <a:r>
              <a:rPr lang="en-US" dirty="0" smtClean="0"/>
              <a:t>has also become a factor (Java is much safer than C++)</a:t>
            </a:r>
          </a:p>
          <a:p>
            <a:r>
              <a:rPr lang="en-US" dirty="0" smtClean="0"/>
              <a:t>Today, new languages are developed because of newer features or better implementation/ease of use for features</a:t>
            </a:r>
          </a:p>
          <a:p>
            <a:pPr lvl="1"/>
            <a:r>
              <a:rPr lang="en-US" dirty="0" smtClean="0"/>
              <a:t>most </a:t>
            </a:r>
            <a:r>
              <a:rPr lang="en-US" dirty="0" smtClean="0"/>
              <a:t>languages today are OOP, many are scripting/interpreted</a:t>
            </a:r>
          </a:p>
          <a:p>
            <a:pPr lvl="1"/>
            <a:r>
              <a:rPr lang="en-US" dirty="0"/>
              <a:t>t</a:t>
            </a:r>
            <a:r>
              <a:rPr lang="en-US" dirty="0" smtClean="0"/>
              <a:t>here </a:t>
            </a:r>
            <a:r>
              <a:rPr lang="en-US" dirty="0" smtClean="0"/>
              <a:t>are literally thousands of high level languages with new ones being introduced every year</a:t>
            </a:r>
            <a:endParaRPr lang="en-US" dirty="0"/>
          </a:p>
        </p:txBody>
      </p:sp>
    </p:spTree>
    <p:extLst>
      <p:ext uri="{BB962C8B-B14F-4D97-AF65-F5344CB8AC3E}">
        <p14:creationId xmlns:p14="http://schemas.microsoft.com/office/powerpoint/2010/main" val="2258935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74914" y="0"/>
            <a:ext cx="7772400" cy="1143000"/>
          </a:xfrm>
          <a:noFill/>
          <a:ln/>
        </p:spPr>
        <p:txBody>
          <a:bodyPr lIns="92075" tIns="46038" rIns="92075" bIns="46038"/>
          <a:lstStyle/>
          <a:p>
            <a:r>
              <a:rPr lang="en-US" altLang="en-US" sz="4000" dirty="0" smtClean="0"/>
              <a:t>FORTRAN I</a:t>
            </a:r>
            <a:endParaRPr lang="en-US" altLang="en-US" sz="4000" dirty="0"/>
          </a:p>
        </p:txBody>
      </p:sp>
      <p:sp>
        <p:nvSpPr>
          <p:cNvPr id="18435" name="Rectangle 3"/>
          <p:cNvSpPr>
            <a:spLocks noGrp="1" noChangeArrowheads="1"/>
          </p:cNvSpPr>
          <p:nvPr>
            <p:ph type="body" idx="1"/>
          </p:nvPr>
        </p:nvSpPr>
        <p:spPr>
          <a:xfrm>
            <a:off x="457200" y="990600"/>
            <a:ext cx="8001000" cy="5867400"/>
          </a:xfrm>
          <a:noFill/>
          <a:ln/>
        </p:spPr>
        <p:txBody>
          <a:bodyPr lIns="92075" tIns="46038" rIns="92075" bIns="46038"/>
          <a:lstStyle/>
          <a:p>
            <a:pPr>
              <a:lnSpc>
                <a:spcPct val="80000"/>
              </a:lnSpc>
            </a:pPr>
            <a:r>
              <a:rPr lang="en-US" altLang="en-US" sz="2800" dirty="0" smtClean="0"/>
              <a:t>Released </a:t>
            </a:r>
            <a:r>
              <a:rPr lang="en-US" altLang="en-US" sz="2800" dirty="0"/>
              <a:t>April </a:t>
            </a:r>
            <a:r>
              <a:rPr lang="en-US" altLang="en-US" sz="2800" dirty="0" smtClean="0"/>
              <a:t>57</a:t>
            </a:r>
          </a:p>
          <a:p>
            <a:pPr>
              <a:lnSpc>
                <a:spcPct val="80000"/>
              </a:lnSpc>
            </a:pPr>
            <a:r>
              <a:rPr lang="en-US" altLang="en-US" sz="2800" dirty="0" smtClean="0"/>
              <a:t>Features included</a:t>
            </a:r>
            <a:endParaRPr lang="en-US" altLang="en-US" sz="2800" dirty="0"/>
          </a:p>
          <a:p>
            <a:pPr lvl="1">
              <a:lnSpc>
                <a:spcPct val="80000"/>
              </a:lnSpc>
            </a:pPr>
            <a:r>
              <a:rPr lang="en-US" altLang="en-US" sz="2400" dirty="0"/>
              <a:t>I/O Formatting</a:t>
            </a:r>
          </a:p>
          <a:p>
            <a:pPr lvl="1">
              <a:lnSpc>
                <a:spcPct val="80000"/>
              </a:lnSpc>
            </a:pPr>
            <a:r>
              <a:rPr lang="en-US" altLang="en-US" sz="2400" dirty="0" smtClean="0"/>
              <a:t>variable </a:t>
            </a:r>
            <a:r>
              <a:rPr lang="en-US" altLang="en-US" sz="2400" dirty="0"/>
              <a:t>name lengths up to 6 characters</a:t>
            </a:r>
          </a:p>
          <a:p>
            <a:pPr lvl="2">
              <a:lnSpc>
                <a:spcPct val="80000"/>
              </a:lnSpc>
            </a:pPr>
            <a:r>
              <a:rPr lang="en-US" altLang="en-US" sz="2200" dirty="0"/>
              <a:t>implicit data typing by variable </a:t>
            </a:r>
            <a:r>
              <a:rPr lang="en-US" altLang="en-US" sz="2200" dirty="0" smtClean="0"/>
              <a:t>name</a:t>
            </a:r>
          </a:p>
          <a:p>
            <a:pPr lvl="2">
              <a:lnSpc>
                <a:spcPct val="80000"/>
              </a:lnSpc>
            </a:pPr>
            <a:r>
              <a:rPr lang="en-US" altLang="en-US" sz="2200" dirty="0" smtClean="0"/>
              <a:t>I</a:t>
            </a:r>
            <a:r>
              <a:rPr lang="en-US" altLang="en-US" sz="2200" dirty="0"/>
              <a:t>..N names are </a:t>
            </a:r>
            <a:r>
              <a:rPr lang="en-US" altLang="en-US" sz="2200" dirty="0" err="1"/>
              <a:t>ints</a:t>
            </a:r>
            <a:r>
              <a:rPr lang="en-US" altLang="en-US" sz="2200" dirty="0"/>
              <a:t>, all others are floating </a:t>
            </a:r>
            <a:r>
              <a:rPr lang="en-US" altLang="en-US" sz="2200" dirty="0" smtClean="0"/>
              <a:t>point, arrays explicitly declared</a:t>
            </a:r>
            <a:endParaRPr lang="en-US" altLang="en-US" sz="2200" dirty="0"/>
          </a:p>
          <a:p>
            <a:pPr lvl="1">
              <a:lnSpc>
                <a:spcPct val="80000"/>
              </a:lnSpc>
            </a:pPr>
            <a:r>
              <a:rPr lang="en-US" altLang="en-US" sz="2400" dirty="0" smtClean="0"/>
              <a:t>three forms of c</a:t>
            </a:r>
            <a:r>
              <a:rPr lang="en-US" altLang="en-US" sz="2400" dirty="0" smtClean="0"/>
              <a:t>ontrol </a:t>
            </a:r>
            <a:r>
              <a:rPr lang="en-US" altLang="en-US" sz="2400" dirty="0"/>
              <a:t>constructs</a:t>
            </a:r>
          </a:p>
          <a:p>
            <a:pPr lvl="2">
              <a:lnSpc>
                <a:spcPct val="80000"/>
              </a:lnSpc>
            </a:pPr>
            <a:r>
              <a:rPr lang="en-US" altLang="en-US" sz="2200" dirty="0"/>
              <a:t>user-defined subroutines</a:t>
            </a:r>
          </a:p>
          <a:p>
            <a:pPr lvl="2">
              <a:lnSpc>
                <a:spcPct val="80000"/>
              </a:lnSpc>
            </a:pPr>
            <a:r>
              <a:rPr lang="en-US" altLang="en-US" sz="2200" dirty="0"/>
              <a:t>early IF </a:t>
            </a:r>
            <a:r>
              <a:rPr lang="en-US" altLang="en-US" sz="2200" dirty="0" err="1"/>
              <a:t>stmt</a:t>
            </a:r>
            <a:r>
              <a:rPr lang="en-US" altLang="en-US" sz="2200" dirty="0"/>
              <a:t>:  IF &lt;expr&gt; N1, N2, </a:t>
            </a:r>
            <a:r>
              <a:rPr lang="en-US" altLang="en-US" sz="2200" dirty="0" smtClean="0"/>
              <a:t>N3</a:t>
            </a:r>
          </a:p>
          <a:p>
            <a:pPr lvl="3">
              <a:lnSpc>
                <a:spcPct val="80000"/>
              </a:lnSpc>
            </a:pPr>
            <a:r>
              <a:rPr lang="en-US" altLang="en-US" sz="1800" dirty="0" smtClean="0"/>
              <a:t>semantics:  if &lt;expr&gt; &gt; 0 go to N1, if &lt;expr&gt; = 0, go to N2, if &lt;expr&gt; = 0, go to N3</a:t>
            </a:r>
            <a:endParaRPr lang="en-US" altLang="en-US" sz="1800" dirty="0"/>
          </a:p>
          <a:p>
            <a:pPr lvl="2">
              <a:lnSpc>
                <a:spcPct val="80000"/>
              </a:lnSpc>
            </a:pPr>
            <a:r>
              <a:rPr lang="en-US" altLang="en-US" sz="2200" dirty="0"/>
              <a:t>iterative </a:t>
            </a:r>
            <a:r>
              <a:rPr lang="en-US" altLang="en-US" sz="2200" dirty="0" err="1"/>
              <a:t>stmt</a:t>
            </a:r>
            <a:r>
              <a:rPr lang="en-US" altLang="en-US" sz="2200" dirty="0"/>
              <a:t>:  Do N1 </a:t>
            </a:r>
            <a:r>
              <a:rPr lang="en-US" altLang="en-US" sz="2200" dirty="0" err="1"/>
              <a:t>var</a:t>
            </a:r>
            <a:r>
              <a:rPr lang="en-US" altLang="en-US" sz="2200" dirty="0"/>
              <a:t> = first, </a:t>
            </a:r>
            <a:r>
              <a:rPr lang="en-US" altLang="en-US" sz="2200" dirty="0" smtClean="0"/>
              <a:t>last</a:t>
            </a:r>
          </a:p>
          <a:p>
            <a:pPr lvl="3">
              <a:lnSpc>
                <a:spcPct val="80000"/>
              </a:lnSpc>
            </a:pPr>
            <a:r>
              <a:rPr lang="en-US" altLang="en-US" sz="1800" dirty="0" smtClean="0"/>
              <a:t>post-test loop only</a:t>
            </a:r>
          </a:p>
          <a:p>
            <a:pPr lvl="3">
              <a:lnSpc>
                <a:spcPct val="80000"/>
              </a:lnSpc>
            </a:pPr>
            <a:r>
              <a:rPr lang="en-US" altLang="en-US" sz="1800" dirty="0" smtClean="0"/>
              <a:t>N1 is a line number indicating the last line in the loop</a:t>
            </a:r>
          </a:p>
          <a:p>
            <a:pPr lvl="3">
              <a:lnSpc>
                <a:spcPct val="80000"/>
              </a:lnSpc>
            </a:pPr>
            <a:r>
              <a:rPr lang="en-US" altLang="en-US" sz="1800" dirty="0" smtClean="0"/>
              <a:t>number of iterations computed at run-time before loop commences, so if last changes in the loop, it has no affect on number of iterations!</a:t>
            </a:r>
            <a:endParaRPr lang="en-US" altLang="en-US" sz="1800" dirty="0" smtClean="0"/>
          </a:p>
          <a:p>
            <a:pPr lvl="2">
              <a:lnSpc>
                <a:spcPct val="80000"/>
              </a:lnSpc>
            </a:pPr>
            <a:endParaRPr lang="en-US" altLang="en-US" sz="22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129" y="5443"/>
            <a:ext cx="7772400" cy="1143000"/>
          </a:xfrm>
        </p:spPr>
        <p:txBody>
          <a:bodyPr/>
          <a:lstStyle/>
          <a:p>
            <a:r>
              <a:rPr lang="en-US" dirty="0" smtClean="0"/>
              <a:t>FORTRAN II - IV</a:t>
            </a:r>
            <a:endParaRPr lang="en-US" dirty="0"/>
          </a:p>
        </p:txBody>
      </p:sp>
      <p:sp>
        <p:nvSpPr>
          <p:cNvPr id="3" name="Content Placeholder 2"/>
          <p:cNvSpPr>
            <a:spLocks noGrp="1"/>
          </p:cNvSpPr>
          <p:nvPr>
            <p:ph idx="1"/>
          </p:nvPr>
        </p:nvSpPr>
        <p:spPr>
          <a:xfrm>
            <a:off x="685800" y="1148443"/>
            <a:ext cx="7772400" cy="5404757"/>
          </a:xfrm>
        </p:spPr>
        <p:txBody>
          <a:bodyPr/>
          <a:lstStyle/>
          <a:p>
            <a:pPr>
              <a:lnSpc>
                <a:spcPct val="80000"/>
              </a:lnSpc>
            </a:pPr>
            <a:r>
              <a:rPr lang="en-US" altLang="en-US" sz="2800" dirty="0" smtClean="0"/>
              <a:t>FORTRAN II released Spring 58</a:t>
            </a:r>
          </a:p>
          <a:p>
            <a:pPr lvl="1">
              <a:lnSpc>
                <a:spcPct val="80000"/>
              </a:lnSpc>
            </a:pPr>
            <a:r>
              <a:rPr lang="en-US" altLang="en-US" sz="2400" dirty="0" smtClean="0"/>
              <a:t>fixed many of the bugs from FORTRAN I </a:t>
            </a:r>
          </a:p>
          <a:p>
            <a:pPr lvl="1">
              <a:lnSpc>
                <a:spcPct val="80000"/>
              </a:lnSpc>
            </a:pPr>
            <a:r>
              <a:rPr lang="en-US" altLang="en-US" sz="2400" dirty="0" smtClean="0"/>
              <a:t>added independent compilation of subroutines </a:t>
            </a:r>
          </a:p>
          <a:p>
            <a:pPr lvl="2">
              <a:lnSpc>
                <a:spcPct val="80000"/>
              </a:lnSpc>
            </a:pPr>
            <a:r>
              <a:rPr lang="en-US" altLang="en-US" sz="2200" dirty="0" smtClean="0"/>
              <a:t>without this, changes to the program required recompilation of all limiting program sizes due to the unreliable nature of early computers! </a:t>
            </a:r>
          </a:p>
          <a:p>
            <a:pPr lvl="2">
              <a:lnSpc>
                <a:spcPct val="80000"/>
              </a:lnSpc>
            </a:pPr>
            <a:r>
              <a:rPr lang="en-US" altLang="en-US" sz="2200" dirty="0" smtClean="0"/>
              <a:t>this would lead to the development of longer programs and library routines</a:t>
            </a:r>
          </a:p>
          <a:p>
            <a:pPr>
              <a:lnSpc>
                <a:spcPct val="80000"/>
              </a:lnSpc>
            </a:pPr>
            <a:r>
              <a:rPr lang="en-US" altLang="en-US" sz="2800" dirty="0" smtClean="0"/>
              <a:t>FORTRAN IV released 1962</a:t>
            </a:r>
          </a:p>
          <a:p>
            <a:pPr lvl="1">
              <a:lnSpc>
                <a:spcPct val="80000"/>
              </a:lnSpc>
            </a:pPr>
            <a:r>
              <a:rPr lang="en-US" altLang="en-US" sz="2400" dirty="0" smtClean="0"/>
              <a:t>one of the most popular programming languages up until FORTRAN 77</a:t>
            </a:r>
          </a:p>
          <a:p>
            <a:pPr lvl="1">
              <a:lnSpc>
                <a:spcPct val="80000"/>
              </a:lnSpc>
            </a:pPr>
            <a:r>
              <a:rPr lang="en-US" altLang="en-US" sz="2400" dirty="0" smtClean="0"/>
              <a:t>type declarations can be made explicitly to override the I..N integers</a:t>
            </a:r>
          </a:p>
          <a:p>
            <a:pPr lvl="1">
              <a:lnSpc>
                <a:spcPct val="80000"/>
              </a:lnSpc>
            </a:pPr>
            <a:r>
              <a:rPr lang="en-US" altLang="en-US" sz="2400" dirty="0" smtClean="0"/>
              <a:t>logical if </a:t>
            </a:r>
            <a:r>
              <a:rPr lang="en-US" altLang="en-US" sz="2400" dirty="0" err="1" smtClean="0"/>
              <a:t>stmt</a:t>
            </a:r>
            <a:r>
              <a:rPr lang="en-US" altLang="en-US" sz="2400" dirty="0" smtClean="0"/>
              <a:t> introduced (no if-else)</a:t>
            </a:r>
          </a:p>
          <a:p>
            <a:pPr lvl="1">
              <a:lnSpc>
                <a:spcPct val="80000"/>
              </a:lnSpc>
            </a:pPr>
            <a:r>
              <a:rPr lang="en-US" altLang="en-US" sz="2400" dirty="0" smtClean="0"/>
              <a:t>passing subroutine names as parameters</a:t>
            </a:r>
            <a:endParaRPr lang="en-US" altLang="en-US" sz="2400" dirty="0"/>
          </a:p>
        </p:txBody>
      </p:sp>
    </p:spTree>
    <p:extLst>
      <p:ext uri="{BB962C8B-B14F-4D97-AF65-F5344CB8AC3E}">
        <p14:creationId xmlns:p14="http://schemas.microsoft.com/office/powerpoint/2010/main" val="57396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685800" y="-27214"/>
            <a:ext cx="7772400" cy="1143000"/>
          </a:xfrm>
        </p:spPr>
        <p:txBody>
          <a:bodyPr/>
          <a:lstStyle/>
          <a:p>
            <a:r>
              <a:rPr lang="en-US" altLang="en-US" dirty="0"/>
              <a:t>FORTRAN 77 - </a:t>
            </a:r>
            <a:r>
              <a:rPr lang="en-US" altLang="en-US" dirty="0" smtClean="0"/>
              <a:t>08</a:t>
            </a:r>
            <a:endParaRPr lang="en-US" altLang="en-US" dirty="0"/>
          </a:p>
        </p:txBody>
      </p:sp>
      <p:sp>
        <p:nvSpPr>
          <p:cNvPr id="111619" name="Rectangle 3"/>
          <p:cNvSpPr>
            <a:spLocks noGrp="1" noChangeArrowheads="1"/>
          </p:cNvSpPr>
          <p:nvPr>
            <p:ph sz="half" idx="1"/>
          </p:nvPr>
        </p:nvSpPr>
        <p:spPr>
          <a:xfrm>
            <a:off x="228600" y="1115786"/>
            <a:ext cx="4800600" cy="5742214"/>
          </a:xfrm>
        </p:spPr>
        <p:txBody>
          <a:bodyPr/>
          <a:lstStyle/>
          <a:p>
            <a:pPr>
              <a:lnSpc>
                <a:spcPct val="90000"/>
              </a:lnSpc>
            </a:pPr>
            <a:r>
              <a:rPr lang="en-US" altLang="en-US" sz="2400" dirty="0"/>
              <a:t>FORTRAN 77 (1977-1990)</a:t>
            </a:r>
          </a:p>
          <a:p>
            <a:pPr lvl="1">
              <a:lnSpc>
                <a:spcPct val="90000"/>
              </a:lnSpc>
            </a:pPr>
            <a:r>
              <a:rPr lang="en-US" altLang="en-US" sz="2000" dirty="0" smtClean="0"/>
              <a:t>character </a:t>
            </a:r>
            <a:r>
              <a:rPr lang="en-US" altLang="en-US" sz="2000" dirty="0"/>
              <a:t>string handling</a:t>
            </a:r>
          </a:p>
          <a:p>
            <a:pPr lvl="1">
              <a:lnSpc>
                <a:spcPct val="90000"/>
              </a:lnSpc>
            </a:pPr>
            <a:r>
              <a:rPr lang="en-US" altLang="en-US" sz="2000" dirty="0"/>
              <a:t>l</a:t>
            </a:r>
            <a:r>
              <a:rPr lang="en-US" altLang="en-US" sz="2000" dirty="0" smtClean="0"/>
              <a:t>ogical </a:t>
            </a:r>
            <a:r>
              <a:rPr lang="en-US" altLang="en-US" sz="2000" dirty="0"/>
              <a:t>loops</a:t>
            </a:r>
          </a:p>
          <a:p>
            <a:pPr lvl="1">
              <a:lnSpc>
                <a:spcPct val="90000"/>
              </a:lnSpc>
            </a:pPr>
            <a:r>
              <a:rPr lang="en-US" altLang="en-US" sz="2000" dirty="0"/>
              <a:t>i</a:t>
            </a:r>
            <a:r>
              <a:rPr lang="en-US" altLang="en-US" sz="2000" dirty="0" smtClean="0"/>
              <a:t>f-then-else</a:t>
            </a:r>
            <a:endParaRPr lang="en-US" altLang="en-US" sz="2000" dirty="0"/>
          </a:p>
          <a:p>
            <a:pPr>
              <a:lnSpc>
                <a:spcPct val="90000"/>
              </a:lnSpc>
            </a:pPr>
            <a:r>
              <a:rPr lang="en-US" altLang="en-US" sz="2400" dirty="0"/>
              <a:t>FORTRAN 90</a:t>
            </a:r>
          </a:p>
          <a:p>
            <a:pPr lvl="1">
              <a:lnSpc>
                <a:spcPct val="90000"/>
              </a:lnSpc>
            </a:pPr>
            <a:r>
              <a:rPr lang="en-US" altLang="en-US" sz="2000" dirty="0" smtClean="0"/>
              <a:t>built-in </a:t>
            </a:r>
            <a:r>
              <a:rPr lang="en-US" altLang="en-US" sz="2000" dirty="0"/>
              <a:t>array operations and dynamic arrays</a:t>
            </a:r>
          </a:p>
          <a:p>
            <a:pPr lvl="1">
              <a:lnSpc>
                <a:spcPct val="90000"/>
              </a:lnSpc>
            </a:pPr>
            <a:r>
              <a:rPr lang="en-US" altLang="en-US" sz="2000" dirty="0"/>
              <a:t>r</a:t>
            </a:r>
            <a:r>
              <a:rPr lang="en-US" altLang="en-US" sz="2000" dirty="0" smtClean="0"/>
              <a:t>ecords</a:t>
            </a:r>
            <a:endParaRPr lang="en-US" altLang="en-US" sz="2000" dirty="0"/>
          </a:p>
          <a:p>
            <a:pPr lvl="1">
              <a:lnSpc>
                <a:spcPct val="90000"/>
              </a:lnSpc>
            </a:pPr>
            <a:r>
              <a:rPr lang="en-US" altLang="en-US" sz="2000" dirty="0"/>
              <a:t>p</a:t>
            </a:r>
            <a:r>
              <a:rPr lang="en-US" altLang="en-US" sz="2000" dirty="0" smtClean="0"/>
              <a:t>ointers</a:t>
            </a:r>
            <a:endParaRPr lang="en-US" altLang="en-US" sz="2000" dirty="0"/>
          </a:p>
          <a:p>
            <a:pPr lvl="1">
              <a:lnSpc>
                <a:spcPct val="90000"/>
              </a:lnSpc>
            </a:pPr>
            <a:r>
              <a:rPr lang="en-US" altLang="en-US" sz="2000" dirty="0"/>
              <a:t>m</a:t>
            </a:r>
            <a:r>
              <a:rPr lang="en-US" altLang="en-US" sz="2000" dirty="0" smtClean="0"/>
              <a:t>odules </a:t>
            </a:r>
            <a:r>
              <a:rPr lang="en-US" altLang="en-US" sz="2000" dirty="0"/>
              <a:t>for data structure encapsulation and information hiding</a:t>
            </a:r>
          </a:p>
          <a:p>
            <a:pPr lvl="1">
              <a:lnSpc>
                <a:spcPct val="90000"/>
              </a:lnSpc>
            </a:pPr>
            <a:r>
              <a:rPr lang="en-US" altLang="en-US" sz="2000" dirty="0"/>
              <a:t>r</a:t>
            </a:r>
            <a:r>
              <a:rPr lang="en-US" altLang="en-US" sz="2000" dirty="0" smtClean="0"/>
              <a:t>ecursive </a:t>
            </a:r>
            <a:r>
              <a:rPr lang="en-US" altLang="en-US" sz="2000" dirty="0"/>
              <a:t>subprograms and keyword parameters</a:t>
            </a:r>
          </a:p>
          <a:p>
            <a:pPr lvl="1">
              <a:lnSpc>
                <a:spcPct val="90000"/>
              </a:lnSpc>
            </a:pPr>
            <a:r>
              <a:rPr lang="en-US" altLang="en-US" sz="2000" dirty="0"/>
              <a:t>t</a:t>
            </a:r>
            <a:r>
              <a:rPr lang="en-US" altLang="en-US" sz="2000" dirty="0" smtClean="0"/>
              <a:t>ype </a:t>
            </a:r>
            <a:r>
              <a:rPr lang="en-US" altLang="en-US" sz="2000" dirty="0"/>
              <a:t>checking of parameters</a:t>
            </a:r>
          </a:p>
          <a:p>
            <a:pPr lvl="1">
              <a:lnSpc>
                <a:spcPct val="90000"/>
              </a:lnSpc>
            </a:pPr>
            <a:r>
              <a:rPr lang="en-US" altLang="en-US" sz="2000" dirty="0"/>
              <a:t>CASE </a:t>
            </a:r>
            <a:r>
              <a:rPr lang="en-US" altLang="en-US" sz="2000" dirty="0" err="1"/>
              <a:t>stmt</a:t>
            </a:r>
            <a:r>
              <a:rPr lang="en-US" altLang="en-US" sz="2000" dirty="0"/>
              <a:t>, EXIT statement, CYCLE </a:t>
            </a:r>
            <a:r>
              <a:rPr lang="en-US" altLang="en-US" sz="2000" dirty="0" smtClean="0"/>
              <a:t>statement</a:t>
            </a:r>
            <a:endParaRPr lang="en-US" altLang="en-US" sz="2000" dirty="0"/>
          </a:p>
        </p:txBody>
      </p:sp>
      <p:sp>
        <p:nvSpPr>
          <p:cNvPr id="2" name="Content Placeholder 1"/>
          <p:cNvSpPr>
            <a:spLocks noGrp="1"/>
          </p:cNvSpPr>
          <p:nvPr>
            <p:ph sz="half" idx="2"/>
          </p:nvPr>
        </p:nvSpPr>
        <p:spPr>
          <a:xfrm>
            <a:off x="5029200" y="1115786"/>
            <a:ext cx="3962400" cy="5513614"/>
          </a:xfrm>
        </p:spPr>
        <p:txBody>
          <a:bodyPr/>
          <a:lstStyle/>
          <a:p>
            <a:pPr>
              <a:lnSpc>
                <a:spcPct val="90000"/>
              </a:lnSpc>
            </a:pPr>
            <a:r>
              <a:rPr lang="en-US" altLang="en-US" sz="2400" dirty="0"/>
              <a:t>FORTRAN 95</a:t>
            </a:r>
          </a:p>
          <a:p>
            <a:pPr lvl="1">
              <a:lnSpc>
                <a:spcPct val="90000"/>
              </a:lnSpc>
            </a:pPr>
            <a:r>
              <a:rPr lang="en-US" altLang="en-US" sz="2000" dirty="0" err="1"/>
              <a:t>f</a:t>
            </a:r>
            <a:r>
              <a:rPr lang="en-US" altLang="en-US" sz="2000" dirty="0" err="1" smtClean="0"/>
              <a:t>orall</a:t>
            </a:r>
            <a:r>
              <a:rPr lang="en-US" altLang="en-US" sz="2000" dirty="0" smtClean="0"/>
              <a:t> </a:t>
            </a:r>
            <a:r>
              <a:rPr lang="en-US" altLang="en-US" sz="2000" dirty="0"/>
              <a:t>statement</a:t>
            </a:r>
          </a:p>
          <a:p>
            <a:pPr lvl="1">
              <a:lnSpc>
                <a:spcPct val="90000"/>
              </a:lnSpc>
            </a:pPr>
            <a:r>
              <a:rPr lang="en-US" altLang="en-US" sz="2000" dirty="0"/>
              <a:t>FORTRAN 95 removed many old items (assigned and compute GOTO statements, arithmetic IF statement</a:t>
            </a:r>
            <a:r>
              <a:rPr lang="en-US" altLang="en-US" sz="2000" dirty="0" smtClean="0"/>
              <a:t>)</a:t>
            </a:r>
          </a:p>
          <a:p>
            <a:pPr>
              <a:lnSpc>
                <a:spcPct val="90000"/>
              </a:lnSpc>
            </a:pPr>
            <a:r>
              <a:rPr lang="en-US" altLang="en-US" sz="2400" dirty="0" smtClean="0"/>
              <a:t>FORTRAN 2003</a:t>
            </a:r>
          </a:p>
          <a:p>
            <a:pPr lvl="1">
              <a:lnSpc>
                <a:spcPct val="90000"/>
              </a:lnSpc>
            </a:pPr>
            <a:r>
              <a:rPr lang="en-US" altLang="en-US" sz="2000" dirty="0" smtClean="0"/>
              <a:t>OOP support</a:t>
            </a:r>
          </a:p>
          <a:p>
            <a:pPr lvl="1">
              <a:lnSpc>
                <a:spcPct val="90000"/>
              </a:lnSpc>
            </a:pPr>
            <a:r>
              <a:rPr lang="en-US" altLang="en-US" sz="2000" dirty="0"/>
              <a:t>p</a:t>
            </a:r>
            <a:r>
              <a:rPr lang="en-US" altLang="en-US" sz="2000" dirty="0" smtClean="0"/>
              <a:t>arameterized </a:t>
            </a:r>
            <a:r>
              <a:rPr lang="en-US" altLang="en-US" sz="2000" dirty="0" smtClean="0"/>
              <a:t>data types</a:t>
            </a:r>
          </a:p>
          <a:p>
            <a:pPr lvl="1">
              <a:lnSpc>
                <a:spcPct val="90000"/>
              </a:lnSpc>
            </a:pPr>
            <a:r>
              <a:rPr lang="en-US" altLang="en-US" sz="2000" dirty="0"/>
              <a:t>p</a:t>
            </a:r>
            <a:r>
              <a:rPr lang="en-US" altLang="en-US" sz="2000" dirty="0" smtClean="0"/>
              <a:t>rocedure </a:t>
            </a:r>
            <a:r>
              <a:rPr lang="en-US" altLang="en-US" sz="2000" dirty="0" smtClean="0"/>
              <a:t>pointers</a:t>
            </a:r>
          </a:p>
          <a:p>
            <a:pPr lvl="1">
              <a:lnSpc>
                <a:spcPct val="90000"/>
              </a:lnSpc>
            </a:pPr>
            <a:r>
              <a:rPr lang="en-US" altLang="en-US" sz="2000" dirty="0"/>
              <a:t>i</a:t>
            </a:r>
            <a:r>
              <a:rPr lang="en-US" altLang="en-US" sz="2000" dirty="0" smtClean="0"/>
              <a:t>nteroperability </a:t>
            </a:r>
            <a:r>
              <a:rPr lang="en-US" altLang="en-US" sz="2000" dirty="0" smtClean="0"/>
              <a:t>with C</a:t>
            </a:r>
          </a:p>
          <a:p>
            <a:pPr>
              <a:lnSpc>
                <a:spcPct val="90000"/>
              </a:lnSpc>
            </a:pPr>
            <a:r>
              <a:rPr lang="en-US" altLang="en-US" sz="2400" dirty="0" smtClean="0"/>
              <a:t>FORTRAN 2008</a:t>
            </a:r>
          </a:p>
          <a:p>
            <a:pPr lvl="1">
              <a:lnSpc>
                <a:spcPct val="90000"/>
              </a:lnSpc>
            </a:pPr>
            <a:r>
              <a:rPr lang="en-US" altLang="en-US" sz="2000" dirty="0" smtClean="0"/>
              <a:t>blocks </a:t>
            </a:r>
            <a:r>
              <a:rPr lang="en-US" altLang="en-US" sz="2000" dirty="0" smtClean="0"/>
              <a:t>with local scope</a:t>
            </a:r>
          </a:p>
          <a:p>
            <a:pPr lvl="1">
              <a:lnSpc>
                <a:spcPct val="90000"/>
              </a:lnSpc>
            </a:pPr>
            <a:r>
              <a:rPr lang="en-US" altLang="en-US" sz="2000" dirty="0"/>
              <a:t>c</a:t>
            </a:r>
            <a:r>
              <a:rPr lang="en-US" altLang="en-US" sz="2000" dirty="0" smtClean="0"/>
              <a:t>o-arrays </a:t>
            </a:r>
            <a:r>
              <a:rPr lang="en-US" altLang="en-US" sz="2000" dirty="0" smtClean="0"/>
              <a:t>for concurrency</a:t>
            </a:r>
            <a:endParaRPr lang="en-US" altLang="en-US" sz="2000" dirty="0"/>
          </a:p>
          <a:p>
            <a:pPr lvl="1">
              <a:lnSpc>
                <a:spcPct val="90000"/>
              </a:lnSpc>
            </a:pPr>
            <a:endParaRPr lang="en-US" altLang="en-US" sz="2000"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0" y="0"/>
            <a:ext cx="9144000" cy="1143000"/>
          </a:xfrm>
        </p:spPr>
        <p:txBody>
          <a:bodyPr/>
          <a:lstStyle/>
          <a:p>
            <a:r>
              <a:rPr lang="en-US" altLang="en-US"/>
              <a:t>FORTRAN I and 90 Examples</a:t>
            </a:r>
          </a:p>
        </p:txBody>
      </p:sp>
      <p:sp>
        <p:nvSpPr>
          <p:cNvPr id="89091" name="Text Box 3"/>
          <p:cNvSpPr txBox="1">
            <a:spLocks noChangeArrowheads="1"/>
          </p:cNvSpPr>
          <p:nvPr/>
        </p:nvSpPr>
        <p:spPr bwMode="auto">
          <a:xfrm>
            <a:off x="381000" y="990600"/>
            <a:ext cx="3633788" cy="547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spcBef>
                <a:spcPct val="0"/>
              </a:spcBef>
              <a:buFontTx/>
              <a:buNone/>
            </a:pPr>
            <a:r>
              <a:rPr lang="en-US" altLang="en-US" sz="1600"/>
              <a:t>       INTEGER LIST(99)</a:t>
            </a:r>
          </a:p>
          <a:p>
            <a:pPr>
              <a:lnSpc>
                <a:spcPct val="100000"/>
              </a:lnSpc>
              <a:spcBef>
                <a:spcPct val="0"/>
              </a:spcBef>
              <a:buFontTx/>
              <a:buNone/>
            </a:pPr>
            <a:r>
              <a:rPr lang="en-US" altLang="en-US" sz="1600"/>
              <a:t>       ISUM = 0</a:t>
            </a:r>
          </a:p>
          <a:p>
            <a:pPr>
              <a:lnSpc>
                <a:spcPct val="100000"/>
              </a:lnSpc>
              <a:spcBef>
                <a:spcPct val="0"/>
              </a:spcBef>
              <a:buFontTx/>
              <a:buNone/>
            </a:pPr>
            <a:r>
              <a:rPr lang="en-US" altLang="en-US" sz="1600"/>
              <a:t>       IRES = 0</a:t>
            </a:r>
          </a:p>
          <a:p>
            <a:pPr>
              <a:lnSpc>
                <a:spcPct val="100000"/>
              </a:lnSpc>
              <a:spcBef>
                <a:spcPct val="0"/>
              </a:spcBef>
              <a:buFontTx/>
              <a:buNone/>
            </a:pPr>
            <a:r>
              <a:rPr lang="en-US" altLang="en-US" sz="1600"/>
              <a:t>       IAVG = 0</a:t>
            </a:r>
          </a:p>
          <a:p>
            <a:pPr>
              <a:lnSpc>
                <a:spcPct val="100000"/>
              </a:lnSpc>
              <a:spcBef>
                <a:spcPct val="0"/>
              </a:spcBef>
              <a:buFontTx/>
              <a:buNone/>
            </a:pPr>
            <a:r>
              <a:rPr lang="en-US" altLang="en-US" sz="1600"/>
              <a:t>       Read *, ILEN</a:t>
            </a:r>
          </a:p>
          <a:p>
            <a:pPr>
              <a:lnSpc>
                <a:spcPct val="100000"/>
              </a:lnSpc>
              <a:spcBef>
                <a:spcPct val="0"/>
              </a:spcBef>
              <a:buFontTx/>
              <a:buNone/>
            </a:pPr>
            <a:r>
              <a:rPr lang="en-US" altLang="en-US" sz="1600"/>
              <a:t>       If (ILEN) 50, 50, 10</a:t>
            </a:r>
          </a:p>
          <a:p>
            <a:pPr>
              <a:lnSpc>
                <a:spcPct val="100000"/>
              </a:lnSpc>
              <a:spcBef>
                <a:spcPct val="0"/>
              </a:spcBef>
              <a:buFontTx/>
              <a:buNone/>
            </a:pPr>
            <a:r>
              <a:rPr lang="en-US" altLang="en-US" sz="1600"/>
              <a:t>10   If (ILEN – 100) 20, 50, 50</a:t>
            </a:r>
          </a:p>
          <a:p>
            <a:pPr>
              <a:lnSpc>
                <a:spcPct val="100000"/>
              </a:lnSpc>
              <a:spcBef>
                <a:spcPct val="0"/>
              </a:spcBef>
              <a:buFontTx/>
              <a:buNone/>
            </a:pPr>
            <a:r>
              <a:rPr lang="en-US" altLang="en-US" sz="1600"/>
              <a:t>20   Do 30 I = 1, ILEN</a:t>
            </a:r>
          </a:p>
          <a:p>
            <a:pPr>
              <a:lnSpc>
                <a:spcPct val="100000"/>
              </a:lnSpc>
              <a:spcBef>
                <a:spcPct val="0"/>
              </a:spcBef>
              <a:buFontTx/>
              <a:buNone/>
            </a:pPr>
            <a:r>
              <a:rPr lang="en-US" altLang="en-US" sz="1600"/>
              <a:t>           Read *, LIST(I)</a:t>
            </a:r>
          </a:p>
          <a:p>
            <a:pPr>
              <a:lnSpc>
                <a:spcPct val="100000"/>
              </a:lnSpc>
              <a:spcBef>
                <a:spcPct val="0"/>
              </a:spcBef>
              <a:buFontTx/>
              <a:buNone/>
            </a:pPr>
            <a:r>
              <a:rPr lang="en-US" altLang="en-US" sz="1600"/>
              <a:t>           ISUM = ISUM + LIST(I)</a:t>
            </a:r>
          </a:p>
          <a:p>
            <a:pPr>
              <a:lnSpc>
                <a:spcPct val="100000"/>
              </a:lnSpc>
              <a:spcBef>
                <a:spcPct val="0"/>
              </a:spcBef>
              <a:buFontTx/>
              <a:buNone/>
            </a:pPr>
            <a:r>
              <a:rPr lang="en-US" altLang="en-US" sz="1600"/>
              <a:t>30  Continue</a:t>
            </a:r>
          </a:p>
          <a:p>
            <a:pPr>
              <a:lnSpc>
                <a:spcPct val="100000"/>
              </a:lnSpc>
              <a:spcBef>
                <a:spcPct val="0"/>
              </a:spcBef>
              <a:buFontTx/>
              <a:buNone/>
            </a:pPr>
            <a:r>
              <a:rPr lang="en-US" altLang="en-US" sz="1600"/>
              <a:t>       IAVG = ISUM / ILEN</a:t>
            </a:r>
          </a:p>
          <a:p>
            <a:pPr>
              <a:lnSpc>
                <a:spcPct val="100000"/>
              </a:lnSpc>
              <a:spcBef>
                <a:spcPct val="0"/>
              </a:spcBef>
              <a:buFontTx/>
              <a:buNone/>
            </a:pPr>
            <a:r>
              <a:rPr lang="en-US" altLang="en-US" sz="1600"/>
              <a:t>       Do 40 I = 1, ILEN</a:t>
            </a:r>
          </a:p>
          <a:p>
            <a:pPr>
              <a:lnSpc>
                <a:spcPct val="100000"/>
              </a:lnSpc>
              <a:spcBef>
                <a:spcPct val="0"/>
              </a:spcBef>
              <a:buFontTx/>
              <a:buNone/>
            </a:pPr>
            <a:r>
              <a:rPr lang="en-US" altLang="en-US" sz="1600"/>
              <a:t>           If (LIST (I) .GT. IAVG) Then</a:t>
            </a:r>
          </a:p>
          <a:p>
            <a:pPr>
              <a:lnSpc>
                <a:spcPct val="100000"/>
              </a:lnSpc>
              <a:spcBef>
                <a:spcPct val="0"/>
              </a:spcBef>
              <a:buFontTx/>
              <a:buNone/>
            </a:pPr>
            <a:r>
              <a:rPr lang="en-US" altLang="en-US" sz="1600"/>
              <a:t>	IRES = IRES + 1</a:t>
            </a:r>
          </a:p>
          <a:p>
            <a:pPr>
              <a:lnSpc>
                <a:spcPct val="100000"/>
              </a:lnSpc>
              <a:spcBef>
                <a:spcPct val="0"/>
              </a:spcBef>
              <a:buFontTx/>
              <a:buNone/>
            </a:pPr>
            <a:r>
              <a:rPr lang="en-US" altLang="en-US" sz="1600"/>
              <a:t>           End If</a:t>
            </a:r>
          </a:p>
          <a:p>
            <a:pPr>
              <a:lnSpc>
                <a:spcPct val="100000"/>
              </a:lnSpc>
              <a:spcBef>
                <a:spcPct val="0"/>
              </a:spcBef>
              <a:buFontTx/>
              <a:buNone/>
            </a:pPr>
            <a:r>
              <a:rPr lang="en-US" altLang="en-US" sz="1600"/>
              <a:t>40  Continue</a:t>
            </a:r>
          </a:p>
          <a:p>
            <a:pPr>
              <a:lnSpc>
                <a:spcPct val="100000"/>
              </a:lnSpc>
              <a:spcBef>
                <a:spcPct val="0"/>
              </a:spcBef>
              <a:buFontTx/>
              <a:buNone/>
            </a:pPr>
            <a:r>
              <a:rPr lang="en-US" altLang="en-US" sz="1600"/>
              <a:t>       Print *, ‘Values &gt; Average is: ’, IRES</a:t>
            </a:r>
          </a:p>
          <a:p>
            <a:pPr>
              <a:lnSpc>
                <a:spcPct val="100000"/>
              </a:lnSpc>
              <a:spcBef>
                <a:spcPct val="0"/>
              </a:spcBef>
              <a:buFontTx/>
              <a:buNone/>
            </a:pPr>
            <a:r>
              <a:rPr lang="en-US" altLang="en-US" sz="1600"/>
              <a:t>       GO TO 60</a:t>
            </a:r>
          </a:p>
          <a:p>
            <a:pPr>
              <a:lnSpc>
                <a:spcPct val="100000"/>
              </a:lnSpc>
              <a:spcBef>
                <a:spcPct val="0"/>
              </a:spcBef>
              <a:buFontTx/>
              <a:buNone/>
            </a:pPr>
            <a:r>
              <a:rPr lang="en-US" altLang="en-US" sz="1600"/>
              <a:t>50   Print *, ‘List length value not legal’</a:t>
            </a:r>
          </a:p>
          <a:p>
            <a:pPr>
              <a:lnSpc>
                <a:spcPct val="100000"/>
              </a:lnSpc>
              <a:spcBef>
                <a:spcPct val="0"/>
              </a:spcBef>
              <a:buFontTx/>
              <a:buNone/>
            </a:pPr>
            <a:r>
              <a:rPr lang="en-US" altLang="en-US" sz="1600"/>
              <a:t>60   Continue</a:t>
            </a:r>
          </a:p>
          <a:p>
            <a:pPr>
              <a:lnSpc>
                <a:spcPct val="100000"/>
              </a:lnSpc>
              <a:spcBef>
                <a:spcPct val="0"/>
              </a:spcBef>
              <a:buFontTx/>
              <a:buNone/>
            </a:pPr>
            <a:r>
              <a:rPr lang="en-US" altLang="en-US" sz="1600"/>
              <a:t>       End</a:t>
            </a:r>
          </a:p>
        </p:txBody>
      </p:sp>
      <p:sp>
        <p:nvSpPr>
          <p:cNvPr id="89092" name="Text Box 4"/>
          <p:cNvSpPr txBox="1">
            <a:spLocks noChangeArrowheads="1"/>
          </p:cNvSpPr>
          <p:nvPr/>
        </p:nvSpPr>
        <p:spPr bwMode="auto">
          <a:xfrm>
            <a:off x="4267200" y="914400"/>
            <a:ext cx="4408488" cy="5745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spcBef>
                <a:spcPct val="0"/>
              </a:spcBef>
              <a:buFontTx/>
              <a:buNone/>
            </a:pPr>
            <a:r>
              <a:rPr lang="en-US" altLang="en-US" sz="1800"/>
              <a:t> </a:t>
            </a:r>
            <a:r>
              <a:rPr lang="en-US" altLang="en-US" sz="1600"/>
              <a:t>Program Example</a:t>
            </a:r>
          </a:p>
          <a:p>
            <a:pPr>
              <a:lnSpc>
                <a:spcPct val="100000"/>
              </a:lnSpc>
              <a:spcBef>
                <a:spcPct val="0"/>
              </a:spcBef>
              <a:buFontTx/>
              <a:buNone/>
            </a:pPr>
            <a:r>
              <a:rPr lang="en-US" altLang="en-US" sz="1600"/>
              <a:t> Implicit none</a:t>
            </a:r>
          </a:p>
          <a:p>
            <a:pPr>
              <a:lnSpc>
                <a:spcPct val="100000"/>
              </a:lnSpc>
              <a:spcBef>
                <a:spcPct val="0"/>
              </a:spcBef>
              <a:buFontTx/>
              <a:buNone/>
            </a:pPr>
            <a:r>
              <a:rPr lang="en-US" altLang="en-US" sz="1600"/>
              <a:t> Integer :: Int_List(99)</a:t>
            </a:r>
          </a:p>
          <a:p>
            <a:pPr>
              <a:lnSpc>
                <a:spcPct val="100000"/>
              </a:lnSpc>
              <a:spcBef>
                <a:spcPct val="0"/>
              </a:spcBef>
              <a:buFontTx/>
              <a:buNone/>
            </a:pPr>
            <a:r>
              <a:rPr lang="en-US" altLang="en-US" sz="1600"/>
              <a:t> Integer :: List_Len, Counter, Sum, Average, Result</a:t>
            </a:r>
          </a:p>
          <a:p>
            <a:pPr>
              <a:lnSpc>
                <a:spcPct val="100000"/>
              </a:lnSpc>
              <a:spcBef>
                <a:spcPct val="0"/>
              </a:spcBef>
              <a:buFontTx/>
              <a:buNone/>
            </a:pPr>
            <a:r>
              <a:rPr lang="en-US" altLang="en-US" sz="1600"/>
              <a:t> Result = 0</a:t>
            </a:r>
          </a:p>
          <a:p>
            <a:pPr>
              <a:lnSpc>
                <a:spcPct val="100000"/>
              </a:lnSpc>
              <a:spcBef>
                <a:spcPct val="0"/>
              </a:spcBef>
              <a:buFontTx/>
              <a:buNone/>
            </a:pPr>
            <a:r>
              <a:rPr lang="en-US" altLang="en-US" sz="1600"/>
              <a:t> Sum = 0</a:t>
            </a:r>
          </a:p>
          <a:p>
            <a:pPr>
              <a:lnSpc>
                <a:spcPct val="100000"/>
              </a:lnSpc>
              <a:spcBef>
                <a:spcPct val="0"/>
              </a:spcBef>
              <a:buFontTx/>
              <a:buNone/>
            </a:pPr>
            <a:r>
              <a:rPr lang="en-US" altLang="en-US" sz="1600"/>
              <a:t> Read *, List_Len</a:t>
            </a:r>
          </a:p>
          <a:p>
            <a:pPr>
              <a:lnSpc>
                <a:spcPct val="100000"/>
              </a:lnSpc>
              <a:spcBef>
                <a:spcPct val="0"/>
              </a:spcBef>
              <a:buFontTx/>
              <a:buNone/>
            </a:pPr>
            <a:r>
              <a:rPr lang="en-US" altLang="en-US" sz="1600"/>
              <a:t> If ((List_Len &gt; 0) .AND. (List_Len &lt; 100)) Then</a:t>
            </a:r>
          </a:p>
          <a:p>
            <a:pPr>
              <a:lnSpc>
                <a:spcPct val="100000"/>
              </a:lnSpc>
              <a:spcBef>
                <a:spcPct val="0"/>
              </a:spcBef>
              <a:buFontTx/>
              <a:buNone/>
            </a:pPr>
            <a:r>
              <a:rPr lang="en-US" altLang="en-US" sz="1600"/>
              <a:t>      Do Counter = 1, List_Len</a:t>
            </a:r>
          </a:p>
          <a:p>
            <a:pPr>
              <a:lnSpc>
                <a:spcPct val="100000"/>
              </a:lnSpc>
              <a:spcBef>
                <a:spcPct val="0"/>
              </a:spcBef>
              <a:buFontTx/>
              <a:buNone/>
            </a:pPr>
            <a:r>
              <a:rPr lang="en-US" altLang="en-US" sz="1600"/>
              <a:t> 	Read *, Int_List(Counter)</a:t>
            </a:r>
          </a:p>
          <a:p>
            <a:pPr>
              <a:lnSpc>
                <a:spcPct val="100000"/>
              </a:lnSpc>
              <a:spcBef>
                <a:spcPct val="0"/>
              </a:spcBef>
              <a:buFontTx/>
              <a:buNone/>
            </a:pPr>
            <a:r>
              <a:rPr lang="en-US" altLang="en-US" sz="1600"/>
              <a:t>	Sum = Sum + Int_List(Counter)</a:t>
            </a:r>
          </a:p>
          <a:p>
            <a:pPr>
              <a:lnSpc>
                <a:spcPct val="100000"/>
              </a:lnSpc>
              <a:spcBef>
                <a:spcPct val="0"/>
              </a:spcBef>
              <a:buFontTx/>
              <a:buNone/>
            </a:pPr>
            <a:r>
              <a:rPr lang="en-US" altLang="en-US" sz="1600"/>
              <a:t>      End Do</a:t>
            </a:r>
          </a:p>
          <a:p>
            <a:pPr>
              <a:lnSpc>
                <a:spcPct val="100000"/>
              </a:lnSpc>
              <a:spcBef>
                <a:spcPct val="0"/>
              </a:spcBef>
              <a:buFontTx/>
              <a:buNone/>
            </a:pPr>
            <a:r>
              <a:rPr lang="en-US" altLang="en-US" sz="1600"/>
              <a:t>      Average = Sum / List_Len</a:t>
            </a:r>
          </a:p>
          <a:p>
            <a:pPr>
              <a:lnSpc>
                <a:spcPct val="100000"/>
              </a:lnSpc>
              <a:spcBef>
                <a:spcPct val="0"/>
              </a:spcBef>
              <a:buFontTx/>
              <a:buNone/>
            </a:pPr>
            <a:r>
              <a:rPr lang="en-US" altLang="en-US" sz="1600"/>
              <a:t>      Do Counter = 1, List_Len</a:t>
            </a:r>
          </a:p>
          <a:p>
            <a:pPr>
              <a:lnSpc>
                <a:spcPct val="100000"/>
              </a:lnSpc>
              <a:spcBef>
                <a:spcPct val="0"/>
              </a:spcBef>
              <a:buFontTx/>
              <a:buNone/>
            </a:pPr>
            <a:r>
              <a:rPr lang="en-US" altLang="en-US" sz="1600"/>
              <a:t>	If (Int_List(Counter) &gt; Average) Then</a:t>
            </a:r>
          </a:p>
          <a:p>
            <a:pPr>
              <a:lnSpc>
                <a:spcPct val="100000"/>
              </a:lnSpc>
              <a:spcBef>
                <a:spcPct val="0"/>
              </a:spcBef>
              <a:buFontTx/>
              <a:buNone/>
            </a:pPr>
            <a:r>
              <a:rPr lang="en-US" altLang="en-US" sz="1600"/>
              <a:t>	     Result = Result + 1</a:t>
            </a:r>
          </a:p>
          <a:p>
            <a:pPr>
              <a:lnSpc>
                <a:spcPct val="100000"/>
              </a:lnSpc>
              <a:spcBef>
                <a:spcPct val="0"/>
              </a:spcBef>
              <a:buFontTx/>
              <a:buNone/>
            </a:pPr>
            <a:r>
              <a:rPr lang="en-US" altLang="en-US" sz="1600"/>
              <a:t>	End If</a:t>
            </a:r>
          </a:p>
          <a:p>
            <a:pPr>
              <a:lnSpc>
                <a:spcPct val="100000"/>
              </a:lnSpc>
              <a:spcBef>
                <a:spcPct val="0"/>
              </a:spcBef>
              <a:buFontTx/>
              <a:buNone/>
            </a:pPr>
            <a:r>
              <a:rPr lang="en-US" altLang="en-US" sz="1600"/>
              <a:t>      End Do</a:t>
            </a:r>
          </a:p>
          <a:p>
            <a:pPr>
              <a:lnSpc>
                <a:spcPct val="100000"/>
              </a:lnSpc>
              <a:spcBef>
                <a:spcPct val="0"/>
              </a:spcBef>
              <a:buFontTx/>
              <a:buNone/>
            </a:pPr>
            <a:r>
              <a:rPr lang="en-US" altLang="en-US" sz="1600"/>
              <a:t>      Print *, ‘Values &gt; Average is: ’, Result</a:t>
            </a:r>
          </a:p>
          <a:p>
            <a:pPr>
              <a:lnSpc>
                <a:spcPct val="100000"/>
              </a:lnSpc>
              <a:spcBef>
                <a:spcPct val="0"/>
              </a:spcBef>
              <a:buFontTx/>
              <a:buNone/>
            </a:pPr>
            <a:r>
              <a:rPr lang="en-US" altLang="en-US" sz="1600"/>
              <a:t> Else</a:t>
            </a:r>
          </a:p>
          <a:p>
            <a:pPr>
              <a:lnSpc>
                <a:spcPct val="100000"/>
              </a:lnSpc>
              <a:spcBef>
                <a:spcPct val="0"/>
              </a:spcBef>
              <a:buFontTx/>
              <a:buNone/>
            </a:pPr>
            <a:r>
              <a:rPr lang="en-US" altLang="en-US" sz="1600"/>
              <a:t>      Print *, ‘List length value not legal’</a:t>
            </a:r>
          </a:p>
          <a:p>
            <a:pPr>
              <a:lnSpc>
                <a:spcPct val="100000"/>
              </a:lnSpc>
              <a:spcBef>
                <a:spcPct val="0"/>
              </a:spcBef>
              <a:buFontTx/>
              <a:buNone/>
            </a:pPr>
            <a:r>
              <a:rPr lang="en-US" altLang="en-US" sz="1600"/>
              <a:t> End If</a:t>
            </a:r>
          </a:p>
          <a:p>
            <a:pPr>
              <a:lnSpc>
                <a:spcPct val="100000"/>
              </a:lnSpc>
              <a:spcBef>
                <a:spcPct val="0"/>
              </a:spcBef>
              <a:buFontTx/>
              <a:buNone/>
            </a:pPr>
            <a:r>
              <a:rPr lang="en-US" altLang="en-US" sz="1600"/>
              <a:t> End Program Example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228600"/>
            <a:ext cx="7772400" cy="1143000"/>
          </a:xfrm>
          <a:noFill/>
          <a:ln/>
        </p:spPr>
        <p:txBody>
          <a:bodyPr lIns="92075" tIns="46038" rIns="92075" bIns="46038"/>
          <a:lstStyle/>
          <a:p>
            <a:r>
              <a:rPr lang="en-US" altLang="en-US" dirty="0"/>
              <a:t>COBOL</a:t>
            </a:r>
          </a:p>
        </p:txBody>
      </p:sp>
      <p:sp>
        <p:nvSpPr>
          <p:cNvPr id="43011" name="Rectangle 3"/>
          <p:cNvSpPr>
            <a:spLocks noGrp="1" noChangeArrowheads="1"/>
          </p:cNvSpPr>
          <p:nvPr>
            <p:ph type="body" idx="1"/>
          </p:nvPr>
        </p:nvSpPr>
        <p:spPr>
          <a:xfrm>
            <a:off x="228600" y="762000"/>
            <a:ext cx="8686800" cy="6096000"/>
          </a:xfrm>
          <a:noFill/>
          <a:ln/>
        </p:spPr>
        <p:txBody>
          <a:bodyPr lIns="92075" tIns="46038" rIns="92075" bIns="46038">
            <a:normAutofit lnSpcReduction="10000"/>
          </a:bodyPr>
          <a:lstStyle/>
          <a:p>
            <a:pPr>
              <a:lnSpc>
                <a:spcPct val="90000"/>
              </a:lnSpc>
            </a:pPr>
            <a:r>
              <a:rPr lang="en-US" altLang="en-US" sz="2800" dirty="0"/>
              <a:t>Dept. of Defense promoted non-mathematical language for business use, more “English-like”</a:t>
            </a:r>
          </a:p>
          <a:p>
            <a:pPr lvl="1">
              <a:lnSpc>
                <a:spcPct val="90000"/>
              </a:lnSpc>
            </a:pPr>
            <a:r>
              <a:rPr lang="en-US" altLang="en-US" sz="2400" dirty="0"/>
              <a:t>FORTRAN </a:t>
            </a:r>
            <a:r>
              <a:rPr lang="en-US" altLang="en-US" sz="2400" dirty="0" smtClean="0"/>
              <a:t>was not </a:t>
            </a:r>
            <a:r>
              <a:rPr lang="en-US" altLang="en-US" sz="2400" dirty="0"/>
              <a:t>suitable for business because </a:t>
            </a:r>
            <a:endParaRPr lang="en-US" altLang="en-US" sz="2400" dirty="0" smtClean="0"/>
          </a:p>
          <a:p>
            <a:pPr lvl="2">
              <a:lnSpc>
                <a:spcPct val="90000"/>
              </a:lnSpc>
            </a:pPr>
            <a:r>
              <a:rPr lang="en-US" altLang="en-US" sz="2200" dirty="0" smtClean="0"/>
              <a:t>variables </a:t>
            </a:r>
            <a:r>
              <a:rPr lang="en-US" altLang="en-US" sz="2200" dirty="0"/>
              <a:t>names </a:t>
            </a:r>
            <a:r>
              <a:rPr lang="en-US" altLang="en-US" sz="2200" dirty="0" smtClean="0"/>
              <a:t>too short</a:t>
            </a:r>
          </a:p>
          <a:p>
            <a:pPr lvl="2">
              <a:lnSpc>
                <a:spcPct val="90000"/>
              </a:lnSpc>
            </a:pPr>
            <a:r>
              <a:rPr lang="en-US" altLang="en-US" sz="2200" dirty="0" smtClean="0"/>
              <a:t>no </a:t>
            </a:r>
            <a:r>
              <a:rPr lang="en-US" altLang="en-US" sz="2200" dirty="0"/>
              <a:t>records or string types</a:t>
            </a:r>
          </a:p>
          <a:p>
            <a:pPr lvl="1">
              <a:lnSpc>
                <a:spcPct val="90000"/>
              </a:lnSpc>
            </a:pPr>
            <a:r>
              <a:rPr lang="en-US" altLang="en-US" sz="2400" dirty="0"/>
              <a:t>IBM began work on a business version of FORTRAN called COMTRAN but COBOL would be implemented instead</a:t>
            </a:r>
          </a:p>
          <a:p>
            <a:pPr>
              <a:lnSpc>
                <a:spcPct val="90000"/>
              </a:lnSpc>
            </a:pPr>
            <a:r>
              <a:rPr lang="en-US" altLang="en-US" sz="2800" dirty="0"/>
              <a:t>COBOL would support</a:t>
            </a:r>
          </a:p>
          <a:p>
            <a:pPr lvl="1">
              <a:lnSpc>
                <a:spcPct val="90000"/>
              </a:lnSpc>
            </a:pPr>
            <a:r>
              <a:rPr lang="en-US" altLang="en-US" sz="2400" dirty="0" smtClean="0"/>
              <a:t>opening </a:t>
            </a:r>
            <a:r>
              <a:rPr lang="en-US" altLang="en-US" sz="2400" dirty="0"/>
              <a:t>and closing of data files</a:t>
            </a:r>
          </a:p>
          <a:p>
            <a:pPr lvl="1">
              <a:lnSpc>
                <a:spcPct val="90000"/>
              </a:lnSpc>
            </a:pPr>
            <a:r>
              <a:rPr lang="en-US" altLang="en-US" sz="2400" dirty="0"/>
              <a:t>t</a:t>
            </a:r>
            <a:r>
              <a:rPr lang="en-US" altLang="en-US" sz="2400" dirty="0" smtClean="0"/>
              <a:t>ransfer </a:t>
            </a:r>
            <a:r>
              <a:rPr lang="en-US" altLang="en-US" sz="2400" dirty="0"/>
              <a:t>of records</a:t>
            </a:r>
          </a:p>
          <a:p>
            <a:pPr lvl="1">
              <a:lnSpc>
                <a:spcPct val="90000"/>
              </a:lnSpc>
            </a:pPr>
            <a:r>
              <a:rPr lang="en-US" altLang="en-US" sz="2400" dirty="0" smtClean="0"/>
              <a:t>formatted </a:t>
            </a:r>
            <a:r>
              <a:rPr lang="en-US" altLang="en-US" sz="2400" dirty="0"/>
              <a:t>I/O</a:t>
            </a:r>
          </a:p>
          <a:p>
            <a:pPr lvl="1">
              <a:lnSpc>
                <a:spcPct val="90000"/>
              </a:lnSpc>
            </a:pPr>
            <a:r>
              <a:rPr lang="en-US" altLang="en-US" sz="2400" dirty="0" smtClean="0"/>
              <a:t>“ea</a:t>
            </a:r>
            <a:r>
              <a:rPr lang="en-US" altLang="en-US" sz="2400" dirty="0" smtClean="0"/>
              <a:t>sy” </a:t>
            </a:r>
            <a:r>
              <a:rPr lang="en-US" altLang="en-US" sz="2400" dirty="0"/>
              <a:t>to </a:t>
            </a:r>
            <a:r>
              <a:rPr lang="en-US" altLang="en-US" sz="2400" dirty="0" smtClean="0"/>
              <a:t>use, would read like English</a:t>
            </a:r>
            <a:endParaRPr lang="en-US" altLang="en-US" sz="2400" dirty="0"/>
          </a:p>
          <a:p>
            <a:pPr lvl="1">
              <a:lnSpc>
                <a:spcPct val="90000"/>
              </a:lnSpc>
            </a:pPr>
            <a:r>
              <a:rPr lang="en-US" altLang="en-US" sz="2400" dirty="0" smtClean="0"/>
              <a:t>construct </a:t>
            </a:r>
            <a:r>
              <a:rPr lang="en-US" altLang="en-US" sz="2400" dirty="0"/>
              <a:t>for </a:t>
            </a:r>
            <a:r>
              <a:rPr lang="en-US" altLang="en-US" sz="2400" dirty="0" smtClean="0"/>
              <a:t>macros</a:t>
            </a:r>
            <a:endParaRPr lang="en-US" altLang="en-US" sz="2400" dirty="0"/>
          </a:p>
          <a:p>
            <a:pPr lvl="1">
              <a:lnSpc>
                <a:spcPct val="90000"/>
              </a:lnSpc>
            </a:pPr>
            <a:r>
              <a:rPr lang="en-US" altLang="en-US" sz="2400" dirty="0" smtClean="0"/>
              <a:t>hierarchical </a:t>
            </a:r>
            <a:r>
              <a:rPr lang="en-US" altLang="en-US" sz="2400" dirty="0"/>
              <a:t>data structures (e.g., nested </a:t>
            </a:r>
            <a:r>
              <a:rPr lang="en-US" altLang="en-US" sz="2400" dirty="0" err="1"/>
              <a:t>structs</a:t>
            </a:r>
            <a:r>
              <a:rPr lang="en-US" altLang="en-US" sz="2400" dirty="0"/>
              <a:t>/records)</a:t>
            </a:r>
          </a:p>
          <a:p>
            <a:pPr lvl="1">
              <a:lnSpc>
                <a:spcPct val="90000"/>
              </a:lnSpc>
            </a:pPr>
            <a:r>
              <a:rPr lang="en-US" altLang="en-US" sz="2400" dirty="0"/>
              <a:t>v</a:t>
            </a:r>
            <a:r>
              <a:rPr lang="en-US" altLang="en-US" sz="2400" dirty="0" smtClean="0"/>
              <a:t>ariable </a:t>
            </a:r>
            <a:r>
              <a:rPr lang="en-US" altLang="en-US" sz="2400" dirty="0"/>
              <a:t>names of up to 30 characters </a:t>
            </a:r>
            <a:endParaRPr lang="en-US" altLang="en-US" sz="2400" dirty="0" smtClean="0"/>
          </a:p>
          <a:p>
            <a:pPr lvl="2">
              <a:lnSpc>
                <a:spcPct val="90000"/>
              </a:lnSpc>
            </a:pPr>
            <a:r>
              <a:rPr lang="en-US" altLang="en-US" sz="2200" dirty="0" smtClean="0"/>
              <a:t>using </a:t>
            </a:r>
            <a:r>
              <a:rPr lang="en-US" altLang="en-US" sz="2200" dirty="0"/>
              <a:t>– to connect words as in </a:t>
            </a:r>
            <a:r>
              <a:rPr lang="en-US" altLang="en-US" sz="2200" dirty="0" smtClean="0"/>
              <a:t>FIRST-NAME</a:t>
            </a:r>
            <a:endParaRPr lang="en-US" altLang="en-US" sz="22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0"/>
            <a:ext cx="7772400" cy="1143000"/>
          </a:xfrm>
          <a:noFill/>
          <a:ln/>
        </p:spPr>
        <p:txBody>
          <a:bodyPr lIns="92075" tIns="46038" rIns="92075" bIns="46038"/>
          <a:lstStyle/>
          <a:p>
            <a:r>
              <a:rPr lang="en-US" altLang="en-US"/>
              <a:t>COBOL programs</a:t>
            </a:r>
          </a:p>
        </p:txBody>
      </p:sp>
      <p:sp>
        <p:nvSpPr>
          <p:cNvPr id="47107" name="Rectangle 3"/>
          <p:cNvSpPr>
            <a:spLocks noGrp="1" noChangeArrowheads="1"/>
          </p:cNvSpPr>
          <p:nvPr>
            <p:ph type="body" idx="1"/>
          </p:nvPr>
        </p:nvSpPr>
        <p:spPr>
          <a:xfrm>
            <a:off x="381000" y="1066800"/>
            <a:ext cx="8458200" cy="5638800"/>
          </a:xfrm>
          <a:noFill/>
          <a:ln/>
        </p:spPr>
        <p:txBody>
          <a:bodyPr lIns="92075" tIns="46038" rIns="92075" bIns="46038"/>
          <a:lstStyle/>
          <a:p>
            <a:pPr>
              <a:lnSpc>
                <a:spcPct val="90000"/>
              </a:lnSpc>
            </a:pPr>
            <a:r>
              <a:rPr lang="en-US" altLang="en-US" sz="2800" dirty="0"/>
              <a:t>Were divided into 2 sections</a:t>
            </a:r>
          </a:p>
          <a:p>
            <a:pPr lvl="1">
              <a:lnSpc>
                <a:spcPct val="90000"/>
              </a:lnSpc>
            </a:pPr>
            <a:r>
              <a:rPr lang="en-US" altLang="en-US" sz="2400" dirty="0"/>
              <a:t>Data division </a:t>
            </a:r>
            <a:endParaRPr lang="en-US" altLang="en-US" sz="2400" dirty="0" smtClean="0"/>
          </a:p>
          <a:p>
            <a:pPr lvl="2">
              <a:lnSpc>
                <a:spcPct val="90000"/>
              </a:lnSpc>
            </a:pPr>
            <a:r>
              <a:rPr lang="en-US" altLang="en-US" sz="2000" dirty="0" smtClean="0"/>
              <a:t>program name</a:t>
            </a:r>
          </a:p>
          <a:p>
            <a:pPr lvl="2">
              <a:lnSpc>
                <a:spcPct val="90000"/>
              </a:lnSpc>
            </a:pPr>
            <a:r>
              <a:rPr lang="en-US" altLang="en-US" sz="2000" dirty="0" smtClean="0"/>
              <a:t>I/O files</a:t>
            </a:r>
          </a:p>
          <a:p>
            <a:pPr lvl="2">
              <a:lnSpc>
                <a:spcPct val="90000"/>
              </a:lnSpc>
            </a:pPr>
            <a:r>
              <a:rPr lang="en-US" altLang="en-US" sz="2000" dirty="0" smtClean="0"/>
              <a:t>variables defined (and formatted)</a:t>
            </a:r>
          </a:p>
          <a:p>
            <a:pPr lvl="3">
              <a:lnSpc>
                <a:spcPct val="90000"/>
              </a:lnSpc>
            </a:pPr>
            <a:r>
              <a:rPr lang="en-US" altLang="en-US" sz="1600" dirty="0" smtClean="0"/>
              <a:t>this is the real strength of COBOL, having precise definition of data storage which also doubles as I/O formatting</a:t>
            </a:r>
            <a:endParaRPr lang="en-US" altLang="en-US" sz="1600" dirty="0"/>
          </a:p>
          <a:p>
            <a:pPr lvl="1">
              <a:lnSpc>
                <a:spcPct val="90000"/>
              </a:lnSpc>
            </a:pPr>
            <a:r>
              <a:rPr lang="en-US" altLang="en-US" sz="2400" dirty="0"/>
              <a:t>Procedure </a:t>
            </a:r>
            <a:r>
              <a:rPr lang="en-US" altLang="en-US" sz="2400" dirty="0" smtClean="0"/>
              <a:t>division</a:t>
            </a:r>
          </a:p>
          <a:p>
            <a:pPr lvl="2">
              <a:lnSpc>
                <a:spcPct val="90000"/>
              </a:lnSpc>
            </a:pPr>
            <a:r>
              <a:rPr lang="en-US" altLang="en-US" sz="2000" dirty="0" smtClean="0"/>
              <a:t>the code section, which is weak when compared to FORTRAN</a:t>
            </a:r>
            <a:endParaRPr lang="en-US" altLang="en-US" sz="2000" dirty="0"/>
          </a:p>
          <a:p>
            <a:pPr>
              <a:lnSpc>
                <a:spcPct val="90000"/>
              </a:lnSpc>
            </a:pPr>
            <a:r>
              <a:rPr lang="en-US" altLang="en-US" sz="2800" dirty="0" smtClean="0"/>
              <a:t>Code </a:t>
            </a:r>
            <a:r>
              <a:rPr lang="en-US" altLang="en-US" sz="2800" dirty="0"/>
              <a:t>was written using paragraphs and sentences</a:t>
            </a:r>
          </a:p>
          <a:p>
            <a:pPr lvl="1">
              <a:lnSpc>
                <a:spcPct val="90000"/>
              </a:lnSpc>
            </a:pPr>
            <a:r>
              <a:rPr lang="en-US" altLang="en-US" sz="2400" dirty="0" smtClean="0"/>
              <a:t>sentence </a:t>
            </a:r>
            <a:r>
              <a:rPr lang="en-US" altLang="en-US" sz="2400" dirty="0"/>
              <a:t>is equal to one </a:t>
            </a:r>
            <a:r>
              <a:rPr lang="en-US" altLang="en-US" sz="2400" dirty="0" smtClean="0"/>
              <a:t>instruction, paragraph is a block</a:t>
            </a:r>
            <a:endParaRPr lang="en-US" altLang="en-US" sz="2400" dirty="0"/>
          </a:p>
          <a:p>
            <a:pPr lvl="2">
              <a:lnSpc>
                <a:spcPct val="90000"/>
              </a:lnSpc>
            </a:pPr>
            <a:r>
              <a:rPr lang="en-US" altLang="en-US" sz="2000" dirty="0" smtClean="0"/>
              <a:t>paragraph could serve as a subroutine or the code to be executed in a loop or selection statement</a:t>
            </a:r>
            <a:endParaRPr lang="en-US" altLang="en-US" sz="2000" dirty="0"/>
          </a:p>
          <a:p>
            <a:pPr lvl="2">
              <a:lnSpc>
                <a:spcPct val="90000"/>
              </a:lnSpc>
            </a:pPr>
            <a:r>
              <a:rPr lang="en-US" altLang="en-US" sz="2000" dirty="0" smtClean="0"/>
              <a:t>COBOL permitted </a:t>
            </a:r>
            <a:r>
              <a:rPr lang="en-US" altLang="en-US" sz="2000" dirty="0"/>
              <a:t>nested selection (if) statements </a:t>
            </a:r>
            <a:r>
              <a:rPr lang="en-US" altLang="en-US" sz="2000" dirty="0" smtClean="0"/>
              <a:t>(absent from early FORTRANs)</a:t>
            </a:r>
            <a:endParaRPr lang="en-US" altLang="en-US" sz="2000" dirty="0"/>
          </a:p>
          <a:p>
            <a:pPr lvl="1">
              <a:lnSpc>
                <a:spcPct val="90000"/>
              </a:lnSpc>
            </a:pPr>
            <a:r>
              <a:rPr lang="en-US" altLang="en-US" sz="2400" dirty="0"/>
              <a:t>COBOL lacked parameter passing prior to 1974 </a:t>
            </a:r>
          </a:p>
        </p:txBody>
      </p:sp>
    </p:spTree>
  </p:cSld>
  <p:clrMapOvr>
    <a:masterClrMapping/>
  </p:clrMapOvr>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0" marR="0" indent="0" algn="l" defTabSz="914400" rtl="0" eaLnBrk="1" fontAlgn="base" latinLnBrk="0" hangingPunct="1">
          <a:lnSpc>
            <a:spcPct val="90000"/>
          </a:lnSpc>
          <a:spcBef>
            <a:spcPct val="20000"/>
          </a:spcBef>
          <a:spcAft>
            <a:spcPct val="0"/>
          </a:spcAft>
          <a:buClrTx/>
          <a:buSzTx/>
          <a:buFontTx/>
          <a:buChar char="•"/>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0" marR="0" indent="0" algn="l" defTabSz="914400" rtl="0" eaLnBrk="1" fontAlgn="base" latinLnBrk="0" hangingPunct="1">
          <a:lnSpc>
            <a:spcPct val="90000"/>
          </a:lnSpc>
          <a:spcBef>
            <a:spcPct val="20000"/>
          </a:spcBef>
          <a:spcAft>
            <a:spcPct val="0"/>
          </a:spcAft>
          <a:buClrTx/>
          <a:buSzTx/>
          <a:buFontTx/>
          <a:buChar char="•"/>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2440</TotalTime>
  <Words>5648</Words>
  <Application>Microsoft Office PowerPoint</Application>
  <PresentationFormat>On-screen Show (4:3)</PresentationFormat>
  <Paragraphs>828</Paragraphs>
  <Slides>38</Slides>
  <Notes>37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Times New Roman</vt:lpstr>
      <vt:lpstr>Wingdings</vt:lpstr>
      <vt:lpstr>Default Design</vt:lpstr>
      <vt:lpstr>PowerPoint Presentation</vt:lpstr>
      <vt:lpstr>Toward High Level Languages</vt:lpstr>
      <vt:lpstr>Birth of FORTRAN</vt:lpstr>
      <vt:lpstr>FORTRAN I</vt:lpstr>
      <vt:lpstr>FORTRAN II - IV</vt:lpstr>
      <vt:lpstr>FORTRAN 77 - 08</vt:lpstr>
      <vt:lpstr>FORTRAN I and 90 Examples</vt:lpstr>
      <vt:lpstr>COBOL</vt:lpstr>
      <vt:lpstr>COBOL programs</vt:lpstr>
      <vt:lpstr>COBOL Example</vt:lpstr>
      <vt:lpstr>Example Continued</vt:lpstr>
      <vt:lpstr>Example Continued</vt:lpstr>
      <vt:lpstr>Conclusions on FORTRAN &amp; COBOL</vt:lpstr>
      <vt:lpstr>ALGOL</vt:lpstr>
      <vt:lpstr>ALGOL Features</vt:lpstr>
      <vt:lpstr>ALGOL 60</vt:lpstr>
      <vt:lpstr>ALGOL 60  Example</vt:lpstr>
      <vt:lpstr>Conclusions on ALGOL</vt:lpstr>
      <vt:lpstr>LISP</vt:lpstr>
      <vt:lpstr>PL/I</vt:lpstr>
      <vt:lpstr>PL/I Features</vt:lpstr>
      <vt:lpstr>Early Dynamic Languages</vt:lpstr>
      <vt:lpstr>SIMULA 67</vt:lpstr>
      <vt:lpstr>ALGOL 68</vt:lpstr>
      <vt:lpstr>Pascal</vt:lpstr>
      <vt:lpstr>C – for systems work</vt:lpstr>
      <vt:lpstr>Modula-2, Modula-3, Oberon</vt:lpstr>
      <vt:lpstr>BASIC</vt:lpstr>
      <vt:lpstr>PROLOG</vt:lpstr>
      <vt:lpstr>ADA</vt:lpstr>
      <vt:lpstr>Smalltalk: OOP</vt:lpstr>
      <vt:lpstr>C++</vt:lpstr>
      <vt:lpstr>Related Languages to C++</vt:lpstr>
      <vt:lpstr>Java</vt:lpstr>
      <vt:lpstr>Scripting Languages</vt:lpstr>
      <vt:lpstr>Python and Ruby</vt:lpstr>
      <vt:lpstr>.Net</vt:lpstr>
      <vt:lpstr>Summary</vt:lpstr>
    </vt:vector>
  </TitlesOfParts>
  <Company>UTPA Computer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of PLs</dc:title>
  <dc:creator>fox</dc:creator>
  <cp:lastModifiedBy>Richard Fox</cp:lastModifiedBy>
  <cp:revision>51</cp:revision>
  <dcterms:created xsi:type="dcterms:W3CDTF">2001-04-25T16:08:27Z</dcterms:created>
  <dcterms:modified xsi:type="dcterms:W3CDTF">2017-12-20T17:27:00Z</dcterms:modified>
</cp:coreProperties>
</file>