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8" r:id="rId2"/>
    <p:sldId id="269" r:id="rId3"/>
    <p:sldId id="270" r:id="rId4"/>
    <p:sldId id="274" r:id="rId5"/>
    <p:sldId id="271" r:id="rId6"/>
    <p:sldId id="272" r:id="rId7"/>
    <p:sldId id="275" r:id="rId8"/>
    <p:sldId id="273" r:id="rId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76" autoAdjust="0"/>
    <p:restoredTop sz="90878" autoAdjust="0"/>
  </p:normalViewPr>
  <p:slideViewPr>
    <p:cSldViewPr>
      <p:cViewPr varScale="1">
        <p:scale>
          <a:sx n="68" d="100"/>
          <a:sy n="68" d="100"/>
        </p:scale>
        <p:origin x="1086" y="72"/>
      </p:cViewPr>
      <p:guideLst>
        <p:guide orient="horz" pos="2160"/>
        <p:guide pos="2880"/>
      </p:guideLst>
    </p:cSldViewPr>
  </p:slideViewPr>
  <p:outlineViewPr>
    <p:cViewPr>
      <p:scale>
        <a:sx n="33" d="100"/>
        <a:sy n="33" d="100"/>
      </p:scale>
      <p:origin x="0" y="-490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997B30-599A-41B9-A00E-9FE03DB99011}" type="datetimeFigureOut">
              <a:rPr lang="en-US" smtClean="0"/>
              <a:t>4/26/2019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4F1390-6321-40EE-B028-F9DE17D132B7}" type="slidenum">
              <a:rPr lang="en-US" smtClean="0"/>
              <a:t>‹#›</a:t>
            </a:fld>
            <a:endParaRPr lang="en-US"/>
          </a:p>
        </p:txBody>
      </p:sp>
    </p:spTree>
    <p:extLst>
      <p:ext uri="{BB962C8B-B14F-4D97-AF65-F5344CB8AC3E}">
        <p14:creationId xmlns:p14="http://schemas.microsoft.com/office/powerpoint/2010/main" val="1190325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Dataflow computers:  computers</a:t>
            </a:r>
            <a:r>
              <a:rPr lang="en-US" baseline="0" dirty="0" smtClean="0"/>
              <a:t> do not use a PC, instead instructions execute once data becomes available – as the order that data is made available is not predictable, these are non-deterministic machines.  We do not have commercially available dataflow computers although they have been implemented for specialized purposes like data warehousing, signal processing, and network routing.</a:t>
            </a:r>
          </a:p>
          <a:p>
            <a:endParaRPr lang="en-US" baseline="0" dirty="0" smtClean="0"/>
          </a:p>
          <a:p>
            <a:r>
              <a:rPr lang="en-US" baseline="0" dirty="0" smtClean="0"/>
              <a:t>Neural networks do not require their own architecture.  A neural network is a collection of nodes and edges in layers.  Between each layer, nodes are fully connected.  Using a NN requires a feedforward algorithm:  for a given node, compute the sum of its inputs * edge weights (summation from 0 to n-1 of xi * </a:t>
            </a:r>
            <a:r>
              <a:rPr lang="en-US" baseline="0" dirty="0" err="1" smtClean="0"/>
              <a:t>wi</a:t>
            </a:r>
            <a:r>
              <a:rPr lang="en-US" baseline="0" dirty="0" smtClean="0"/>
              <a:t>).  Plus this summation into an activation function to determine what this node should output.  Repeat for all nodes at the next layer.   The NN weights are usually initially random and need to be “trained”.  This is a form of machine learning.  The learning algorithm takes the result (the output of the last layer), compares it against expectations, and adjusts edge weights based on error.   The feedforward computation and the backpropagation computation for each node can be executed in parallel.  A few massive parallel processing computers have been built for this task, known as Connection Machines.  In general though, we can do all of the computation on a single processing computer.  Today, most commonly , neural networks are trained and used on computers with GPUs (massively parallel SIMD architectures).</a:t>
            </a:r>
            <a:endParaRPr lang="en-US" dirty="0"/>
          </a:p>
        </p:txBody>
      </p:sp>
      <p:sp>
        <p:nvSpPr>
          <p:cNvPr id="4" name="Slide Number Placeholder 3"/>
          <p:cNvSpPr>
            <a:spLocks noGrp="1"/>
          </p:cNvSpPr>
          <p:nvPr>
            <p:ph type="sldNum" sz="quarter" idx="10"/>
          </p:nvPr>
        </p:nvSpPr>
        <p:spPr/>
        <p:txBody>
          <a:bodyPr/>
          <a:lstStyle/>
          <a:p>
            <a:fld id="{3E4F1390-6321-40EE-B028-F9DE17D132B7}" type="slidenum">
              <a:rPr lang="en-US" smtClean="0"/>
              <a:t>1</a:t>
            </a:fld>
            <a:endParaRPr lang="en-US"/>
          </a:p>
        </p:txBody>
      </p:sp>
    </p:spTree>
    <p:extLst>
      <p:ext uri="{BB962C8B-B14F-4D97-AF65-F5344CB8AC3E}">
        <p14:creationId xmlns:p14="http://schemas.microsoft.com/office/powerpoint/2010/main" val="2335573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Consider having an array of 16 values and 8 processors.  We want to find the largest value or compute the sum of the values.  We use a tournament algorithm.  We take pairs of values and compare them (or add them),</a:t>
            </a:r>
            <a:r>
              <a:rPr lang="en-US" baseline="0" dirty="0" smtClean="0"/>
              <a:t> storing the result in the first of the pair of items.  We repeat.  See below.</a:t>
            </a:r>
          </a:p>
          <a:p>
            <a:endParaRPr lang="en-US" baseline="0" dirty="0" smtClean="0"/>
          </a:p>
          <a:p>
            <a:r>
              <a:rPr lang="en-US" baseline="0" dirty="0" smtClean="0"/>
              <a:t>Comparison:</a:t>
            </a:r>
          </a:p>
          <a:p>
            <a:r>
              <a:rPr lang="en-US" baseline="0" dirty="0" smtClean="0"/>
              <a:t>     6     5     8     12     7     4     3     13     2     3     14     10     9     7     6     4   – compare a[</a:t>
            </a:r>
            <a:r>
              <a:rPr lang="en-US" baseline="0" dirty="0" err="1" smtClean="0"/>
              <a:t>i</a:t>
            </a:r>
            <a:r>
              <a:rPr lang="en-US" baseline="0" dirty="0" smtClean="0"/>
              <a:t>] and a[i+1], place larger at a[</a:t>
            </a:r>
            <a:r>
              <a:rPr lang="en-US" baseline="0" dirty="0" err="1" smtClean="0"/>
              <a:t>i</a:t>
            </a:r>
            <a:r>
              <a:rPr lang="en-US" baseline="0" dirty="0" smtClean="0"/>
              <a:t>]</a:t>
            </a:r>
          </a:p>
          <a:p>
            <a:r>
              <a:rPr lang="en-US" baseline="0" dirty="0" smtClean="0"/>
              <a:t>     6     5    12    12     7     4    13    13     3     3     14     10     9     7     6     4   – compare a[</a:t>
            </a:r>
            <a:r>
              <a:rPr lang="en-US" baseline="0" dirty="0" err="1" smtClean="0"/>
              <a:t>i</a:t>
            </a:r>
            <a:r>
              <a:rPr lang="en-US" baseline="0" dirty="0" smtClean="0"/>
              <a:t>] and a[2*</a:t>
            </a:r>
            <a:r>
              <a:rPr lang="en-US" baseline="0" dirty="0" err="1" smtClean="0"/>
              <a:t>i</a:t>
            </a:r>
            <a:r>
              <a:rPr lang="en-US" baseline="0" dirty="0" smtClean="0"/>
              <a:t>], place larger at a[</a:t>
            </a:r>
            <a:r>
              <a:rPr lang="en-US" baseline="0" dirty="0" err="1" smtClean="0"/>
              <a:t>i</a:t>
            </a:r>
            <a:r>
              <a:rPr lang="en-US" baseline="0" dirty="0" smtClean="0"/>
              <a:t>]</a:t>
            </a:r>
          </a:p>
          <a:p>
            <a:r>
              <a:rPr lang="en-US" baseline="0" dirty="0" smtClean="0"/>
              <a:t>    12    5    12    12   13     4    13    13    14    3     14     10     9     7     6     4   - repeat for a[</a:t>
            </a:r>
            <a:r>
              <a:rPr lang="en-US" baseline="0" dirty="0" err="1" smtClean="0"/>
              <a:t>i</a:t>
            </a:r>
            <a:r>
              <a:rPr lang="en-US" baseline="0" dirty="0" smtClean="0"/>
              <a:t>] and a[4*</a:t>
            </a:r>
            <a:r>
              <a:rPr lang="en-US" baseline="0" dirty="0" err="1" smtClean="0"/>
              <a:t>i</a:t>
            </a:r>
            <a:r>
              <a:rPr lang="en-US" baseline="0" dirty="0" smtClean="0"/>
              <a:t>]</a:t>
            </a:r>
          </a:p>
          <a:p>
            <a:r>
              <a:rPr lang="en-US" baseline="0" dirty="0" smtClean="0"/>
              <a:t>    13    5    12    12   13     4    13    13    14    3     14     10     9     7     6     4   - and finally compare a[</a:t>
            </a:r>
            <a:r>
              <a:rPr lang="en-US" baseline="0" dirty="0" err="1" smtClean="0"/>
              <a:t>i</a:t>
            </a:r>
            <a:r>
              <a:rPr lang="en-US" baseline="0" dirty="0" smtClean="0"/>
              <a:t>] and a[8*</a:t>
            </a:r>
            <a:r>
              <a:rPr lang="en-US" baseline="0" dirty="0" err="1" smtClean="0"/>
              <a:t>i</a:t>
            </a:r>
            <a:r>
              <a:rPr lang="en-US"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    14    5    12    12   13     4    13    13    14    3     14     10     9     7     6     4   - and finally compare a[</a:t>
            </a:r>
            <a:r>
              <a:rPr lang="en-US" baseline="0" dirty="0" err="1" smtClean="0"/>
              <a:t>i</a:t>
            </a:r>
            <a:r>
              <a:rPr lang="en-US" baseline="0" dirty="0" smtClean="0"/>
              <a:t>] and a[8*</a:t>
            </a:r>
            <a:r>
              <a:rPr lang="en-US" baseline="0" dirty="0" err="1" smtClean="0"/>
              <a:t>i</a:t>
            </a:r>
            <a:r>
              <a:rPr lang="en-US"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Largest value is at a[0], in parallel, it took 4 time units instead of 15.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We can use tournament algorithms to reduce an O(n) operation to O(log n) or an O(n^2) to as low as O(n) (including sorting!)</a:t>
            </a:r>
          </a:p>
        </p:txBody>
      </p:sp>
      <p:sp>
        <p:nvSpPr>
          <p:cNvPr id="4" name="Slide Number Placeholder 3"/>
          <p:cNvSpPr>
            <a:spLocks noGrp="1"/>
          </p:cNvSpPr>
          <p:nvPr>
            <p:ph type="sldNum" sz="quarter" idx="10"/>
          </p:nvPr>
        </p:nvSpPr>
        <p:spPr/>
        <p:txBody>
          <a:bodyPr/>
          <a:lstStyle/>
          <a:p>
            <a:fld id="{3E4F1390-6321-40EE-B028-F9DE17D132B7}" type="slidenum">
              <a:rPr lang="en-US" smtClean="0"/>
              <a:t>3</a:t>
            </a:fld>
            <a:endParaRPr lang="en-US"/>
          </a:p>
        </p:txBody>
      </p:sp>
    </p:spTree>
    <p:extLst>
      <p:ext uri="{BB962C8B-B14F-4D97-AF65-F5344CB8AC3E}">
        <p14:creationId xmlns:p14="http://schemas.microsoft.com/office/powerpoint/2010/main" val="570692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we do not use MISD</a:t>
            </a:r>
            <a:r>
              <a:rPr lang="en-US" baseline="0" dirty="0" smtClean="0"/>
              <a:t> (multiple instructions on a single datum) as processes performed on a datum should be done in sequence.  If we do one in parallel, it makes no sense.  Consider x = (x + 5) * 2 – 3.  If we do x + 5, x * 2, x – 3 simultaneously, we get the wrong result!</a:t>
            </a:r>
            <a:endParaRPr lang="en-US" dirty="0"/>
          </a:p>
        </p:txBody>
      </p:sp>
      <p:sp>
        <p:nvSpPr>
          <p:cNvPr id="4" name="Slide Number Placeholder 3"/>
          <p:cNvSpPr>
            <a:spLocks noGrp="1"/>
          </p:cNvSpPr>
          <p:nvPr>
            <p:ph type="sldNum" sz="quarter" idx="10"/>
          </p:nvPr>
        </p:nvSpPr>
        <p:spPr/>
        <p:txBody>
          <a:bodyPr/>
          <a:lstStyle/>
          <a:p>
            <a:fld id="{3E4F1390-6321-40EE-B028-F9DE17D132B7}" type="slidenum">
              <a:rPr lang="en-US" smtClean="0"/>
              <a:t>5</a:t>
            </a:fld>
            <a:endParaRPr lang="en-US"/>
          </a:p>
        </p:txBody>
      </p:sp>
    </p:spTree>
    <p:extLst>
      <p:ext uri="{BB962C8B-B14F-4D97-AF65-F5344CB8AC3E}">
        <p14:creationId xmlns:p14="http://schemas.microsoft.com/office/powerpoint/2010/main" val="1110878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NASA/JPL have used a form of distributed</a:t>
            </a:r>
            <a:r>
              <a:rPr lang="en-US" baseline="0" dirty="0" smtClean="0"/>
              <a:t> computing.  You visit their website and install their software.  Now, when your processor is idle for some time (for instance, while you are away or asleep), the OS launches the process into the foreground (it had been in the background).  The process asks for a chunk of data from the NASA/JPL website.  The process runs on the data until it finishes, sending results back, or the processor starts being used by you, in which case the finished portion’s data is sent back.  But for this to work, you must download the software yourself to initiate the whole process.</a:t>
            </a:r>
          </a:p>
          <a:p>
            <a:endParaRPr lang="en-US" baseline="0" dirty="0" smtClean="0"/>
          </a:p>
          <a:p>
            <a:r>
              <a:rPr lang="en-US" baseline="0" dirty="0" smtClean="0"/>
              <a:t>NASA originally set this up for SETI data but now is doing this for Kepler data (looking for exoplanets).</a:t>
            </a:r>
            <a:endParaRPr lang="en-US" dirty="0"/>
          </a:p>
        </p:txBody>
      </p:sp>
      <p:sp>
        <p:nvSpPr>
          <p:cNvPr id="4" name="Slide Number Placeholder 3"/>
          <p:cNvSpPr>
            <a:spLocks noGrp="1"/>
          </p:cNvSpPr>
          <p:nvPr>
            <p:ph type="sldNum" sz="quarter" idx="10"/>
          </p:nvPr>
        </p:nvSpPr>
        <p:spPr/>
        <p:txBody>
          <a:bodyPr/>
          <a:lstStyle/>
          <a:p>
            <a:fld id="{3E4F1390-6321-40EE-B028-F9DE17D132B7}" type="slidenum">
              <a:rPr lang="en-US" smtClean="0"/>
              <a:t>8</a:t>
            </a:fld>
            <a:endParaRPr lang="en-US"/>
          </a:p>
        </p:txBody>
      </p:sp>
    </p:spTree>
    <p:extLst>
      <p:ext uri="{BB962C8B-B14F-4D97-AF65-F5344CB8AC3E}">
        <p14:creationId xmlns:p14="http://schemas.microsoft.com/office/powerpoint/2010/main" val="431522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758D296-61E6-41B4-AF7A-C76BD161F7D5}" type="slidenum">
              <a:rPr lang="en-US" altLang="en-US"/>
              <a:pPr/>
              <a:t>‹#›</a:t>
            </a:fld>
            <a:endParaRPr lang="en-US" altLang="en-US"/>
          </a:p>
        </p:txBody>
      </p:sp>
    </p:spTree>
    <p:extLst>
      <p:ext uri="{BB962C8B-B14F-4D97-AF65-F5344CB8AC3E}">
        <p14:creationId xmlns:p14="http://schemas.microsoft.com/office/powerpoint/2010/main" val="1773498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BC648F2-46FE-4975-B831-2D169DDEA95C}" type="slidenum">
              <a:rPr lang="en-US" altLang="en-US"/>
              <a:pPr/>
              <a:t>‹#›</a:t>
            </a:fld>
            <a:endParaRPr lang="en-US" altLang="en-US"/>
          </a:p>
        </p:txBody>
      </p:sp>
    </p:spTree>
    <p:extLst>
      <p:ext uri="{BB962C8B-B14F-4D97-AF65-F5344CB8AC3E}">
        <p14:creationId xmlns:p14="http://schemas.microsoft.com/office/powerpoint/2010/main" val="1560954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59AB7B9-CBD9-4154-940B-204180E8FA54}" type="slidenum">
              <a:rPr lang="en-US" altLang="en-US"/>
              <a:pPr/>
              <a:t>‹#›</a:t>
            </a:fld>
            <a:endParaRPr lang="en-US" altLang="en-US"/>
          </a:p>
        </p:txBody>
      </p:sp>
    </p:spTree>
    <p:extLst>
      <p:ext uri="{BB962C8B-B14F-4D97-AF65-F5344CB8AC3E}">
        <p14:creationId xmlns:p14="http://schemas.microsoft.com/office/powerpoint/2010/main" val="2611037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1D09126-71F3-42CC-8F49-C84ECDD808A3}" type="slidenum">
              <a:rPr lang="en-US" altLang="en-US"/>
              <a:pPr/>
              <a:t>‹#›</a:t>
            </a:fld>
            <a:endParaRPr lang="en-US" altLang="en-US"/>
          </a:p>
        </p:txBody>
      </p:sp>
    </p:spTree>
    <p:extLst>
      <p:ext uri="{BB962C8B-B14F-4D97-AF65-F5344CB8AC3E}">
        <p14:creationId xmlns:p14="http://schemas.microsoft.com/office/powerpoint/2010/main" val="1607402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CAB21ED-1F2E-4A13-8E0C-100D31B7F78B}" type="slidenum">
              <a:rPr lang="en-US" altLang="en-US"/>
              <a:pPr/>
              <a:t>‹#›</a:t>
            </a:fld>
            <a:endParaRPr lang="en-US" altLang="en-US"/>
          </a:p>
        </p:txBody>
      </p:sp>
    </p:spTree>
    <p:extLst>
      <p:ext uri="{BB962C8B-B14F-4D97-AF65-F5344CB8AC3E}">
        <p14:creationId xmlns:p14="http://schemas.microsoft.com/office/powerpoint/2010/main" val="2638345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0E526FB-3B3B-44C9-850B-B977F2DC4CBB}" type="slidenum">
              <a:rPr lang="en-US" altLang="en-US"/>
              <a:pPr/>
              <a:t>‹#›</a:t>
            </a:fld>
            <a:endParaRPr lang="en-US" altLang="en-US"/>
          </a:p>
        </p:txBody>
      </p:sp>
    </p:spTree>
    <p:extLst>
      <p:ext uri="{BB962C8B-B14F-4D97-AF65-F5344CB8AC3E}">
        <p14:creationId xmlns:p14="http://schemas.microsoft.com/office/powerpoint/2010/main" val="2069369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E8CD6CA1-E544-4750-8A59-A6F8A86ADF61}" type="slidenum">
              <a:rPr lang="en-US" altLang="en-US"/>
              <a:pPr/>
              <a:t>‹#›</a:t>
            </a:fld>
            <a:endParaRPr lang="en-US" altLang="en-US"/>
          </a:p>
        </p:txBody>
      </p:sp>
    </p:spTree>
    <p:extLst>
      <p:ext uri="{BB962C8B-B14F-4D97-AF65-F5344CB8AC3E}">
        <p14:creationId xmlns:p14="http://schemas.microsoft.com/office/powerpoint/2010/main" val="391746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1596371E-6E51-4C02-9094-131D28939A67}" type="slidenum">
              <a:rPr lang="en-US" altLang="en-US"/>
              <a:pPr/>
              <a:t>‹#›</a:t>
            </a:fld>
            <a:endParaRPr lang="en-US" altLang="en-US"/>
          </a:p>
        </p:txBody>
      </p:sp>
    </p:spTree>
    <p:extLst>
      <p:ext uri="{BB962C8B-B14F-4D97-AF65-F5344CB8AC3E}">
        <p14:creationId xmlns:p14="http://schemas.microsoft.com/office/powerpoint/2010/main" val="270524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FE2414AD-B8DB-44E4-87B9-E6BDC9C298ED}" type="slidenum">
              <a:rPr lang="en-US" altLang="en-US"/>
              <a:pPr/>
              <a:t>‹#›</a:t>
            </a:fld>
            <a:endParaRPr lang="en-US" altLang="en-US"/>
          </a:p>
        </p:txBody>
      </p:sp>
    </p:spTree>
    <p:extLst>
      <p:ext uri="{BB962C8B-B14F-4D97-AF65-F5344CB8AC3E}">
        <p14:creationId xmlns:p14="http://schemas.microsoft.com/office/powerpoint/2010/main" val="315723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6FD19C7-F453-4831-938E-F1F251F4E71A}" type="slidenum">
              <a:rPr lang="en-US" altLang="en-US"/>
              <a:pPr/>
              <a:t>‹#›</a:t>
            </a:fld>
            <a:endParaRPr lang="en-US" altLang="en-US"/>
          </a:p>
        </p:txBody>
      </p:sp>
    </p:spTree>
    <p:extLst>
      <p:ext uri="{BB962C8B-B14F-4D97-AF65-F5344CB8AC3E}">
        <p14:creationId xmlns:p14="http://schemas.microsoft.com/office/powerpoint/2010/main" val="314856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DBE2976-F2C1-4E79-A658-6E5884E15404}" type="slidenum">
              <a:rPr lang="en-US" altLang="en-US"/>
              <a:pPr/>
              <a:t>‹#›</a:t>
            </a:fld>
            <a:endParaRPr lang="en-US" altLang="en-US"/>
          </a:p>
        </p:txBody>
      </p:sp>
    </p:spTree>
    <p:extLst>
      <p:ext uri="{BB962C8B-B14F-4D97-AF65-F5344CB8AC3E}">
        <p14:creationId xmlns:p14="http://schemas.microsoft.com/office/powerpoint/2010/main" val="3910931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19DC0"/>
            </a:gs>
            <a:gs pos="100000">
              <a:srgbClr val="C7C203"/>
            </a:gs>
          </a:gsLst>
          <a:lin ang="189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8A147EF-ECC7-45CA-A5E9-A03FED42AEE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0"/>
            <a:ext cx="8839200" cy="1143000"/>
          </a:xfrm>
        </p:spPr>
        <p:txBody>
          <a:bodyPr/>
          <a:lstStyle/>
          <a:p>
            <a:r>
              <a:rPr lang="en-US" altLang="en-US" dirty="0"/>
              <a:t>Chapter 9:  Alternative Architectures</a:t>
            </a:r>
          </a:p>
        </p:txBody>
      </p:sp>
      <p:sp>
        <p:nvSpPr>
          <p:cNvPr id="14339" name="Rectangle 3"/>
          <p:cNvSpPr>
            <a:spLocks noGrp="1" noChangeArrowheads="1"/>
          </p:cNvSpPr>
          <p:nvPr>
            <p:ph type="body" idx="1"/>
          </p:nvPr>
        </p:nvSpPr>
        <p:spPr>
          <a:xfrm>
            <a:off x="381000" y="1066800"/>
            <a:ext cx="4419600" cy="2667000"/>
          </a:xfrm>
        </p:spPr>
        <p:txBody>
          <a:bodyPr/>
          <a:lstStyle/>
          <a:p>
            <a:pPr>
              <a:lnSpc>
                <a:spcPct val="90000"/>
              </a:lnSpc>
            </a:pPr>
            <a:r>
              <a:rPr lang="en-US" altLang="en-US" sz="2800"/>
              <a:t>In this course, we have concentrated on single processor systems</a:t>
            </a:r>
          </a:p>
          <a:p>
            <a:pPr>
              <a:lnSpc>
                <a:spcPct val="90000"/>
              </a:lnSpc>
            </a:pPr>
            <a:r>
              <a:rPr lang="en-US" altLang="en-US" sz="2800"/>
              <a:t>But there are many other breeds of architectures:</a:t>
            </a:r>
          </a:p>
          <a:p>
            <a:pPr lvl="1">
              <a:lnSpc>
                <a:spcPct val="90000"/>
              </a:lnSpc>
            </a:pPr>
            <a:r>
              <a:rPr lang="en-US" altLang="en-US" sz="2400"/>
              <a:t>RISC vs. CISC</a:t>
            </a:r>
          </a:p>
          <a:p>
            <a:pPr lvl="1">
              <a:lnSpc>
                <a:spcPct val="90000"/>
              </a:lnSpc>
            </a:pPr>
            <a:r>
              <a:rPr lang="en-US" altLang="en-US" sz="2400"/>
              <a:t>SIMD</a:t>
            </a:r>
          </a:p>
          <a:p>
            <a:pPr lvl="1">
              <a:lnSpc>
                <a:spcPct val="90000"/>
              </a:lnSpc>
            </a:pPr>
            <a:r>
              <a:rPr lang="en-US" altLang="en-US" sz="2400"/>
              <a:t>MIMD</a:t>
            </a:r>
          </a:p>
          <a:p>
            <a:pPr lvl="1">
              <a:lnSpc>
                <a:spcPct val="90000"/>
              </a:lnSpc>
            </a:pPr>
            <a:r>
              <a:rPr lang="en-US" altLang="en-US" sz="2400"/>
              <a:t>Supercomputers</a:t>
            </a:r>
          </a:p>
          <a:p>
            <a:pPr lvl="1">
              <a:lnSpc>
                <a:spcPct val="90000"/>
              </a:lnSpc>
            </a:pPr>
            <a:r>
              <a:rPr lang="en-US" altLang="en-US" sz="2400"/>
              <a:t>Dataflow machines</a:t>
            </a:r>
          </a:p>
          <a:p>
            <a:pPr lvl="1">
              <a:lnSpc>
                <a:spcPct val="90000"/>
              </a:lnSpc>
            </a:pPr>
            <a:r>
              <a:rPr lang="en-US" altLang="en-US" sz="2400"/>
              <a:t>Neural networks</a:t>
            </a:r>
          </a:p>
          <a:p>
            <a:pPr lvl="1">
              <a:lnSpc>
                <a:spcPct val="90000"/>
              </a:lnSpc>
            </a:pPr>
            <a:r>
              <a:rPr lang="en-US" altLang="en-US" sz="2400"/>
              <a:t>We will briefly look at the differences in the top 3 of this list</a:t>
            </a:r>
          </a:p>
        </p:txBody>
      </p:sp>
      <p:sp>
        <p:nvSpPr>
          <p:cNvPr id="14341" name="Text Box 5"/>
          <p:cNvSpPr txBox="1">
            <a:spLocks noChangeArrowheads="1"/>
          </p:cNvSpPr>
          <p:nvPr/>
        </p:nvSpPr>
        <p:spPr bwMode="auto">
          <a:xfrm>
            <a:off x="5013325" y="6286500"/>
            <a:ext cx="378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t>NOTE:  we do not use MISD machines</a:t>
            </a:r>
          </a:p>
        </p:txBody>
      </p:sp>
      <p:grpSp>
        <p:nvGrpSpPr>
          <p:cNvPr id="14344" name="Group 8"/>
          <p:cNvGrpSpPr>
            <a:grpSpLocks/>
          </p:cNvGrpSpPr>
          <p:nvPr/>
        </p:nvGrpSpPr>
        <p:grpSpPr bwMode="auto">
          <a:xfrm>
            <a:off x="3581400" y="1905000"/>
            <a:ext cx="5367338" cy="3767138"/>
            <a:chOff x="2256" y="1248"/>
            <a:chExt cx="3381" cy="2373"/>
          </a:xfrm>
        </p:grpSpPr>
        <p:pic>
          <p:nvPicPr>
            <p:cNvPr id="14342" name="Picture 6" descr="C:\DATA\CLASSES\Csc362\Notes03\ch9images\02195Fig.09.02.jpg"/>
            <p:cNvPicPr>
              <a:picLocks noChangeAspect="1" noChangeArrowheads="1"/>
            </p:cNvPicPr>
            <p:nvPr/>
          </p:nvPicPr>
          <p:blipFill>
            <a:blip r:embed="rId3">
              <a:extLst>
                <a:ext uri="{28A0092B-C50C-407E-A947-70E740481C1C}">
                  <a14:useLocalDpi xmlns:a14="http://schemas.microsoft.com/office/drawing/2010/main" val="0"/>
                </a:ext>
              </a:extLst>
            </a:blip>
            <a:srcRect l="21295"/>
            <a:stretch>
              <a:fillRect/>
            </a:stretch>
          </p:blipFill>
          <p:spPr bwMode="auto">
            <a:xfrm>
              <a:off x="2976" y="1248"/>
              <a:ext cx="2661" cy="2373"/>
            </a:xfrm>
            <a:prstGeom prst="rect">
              <a:avLst/>
            </a:prstGeom>
            <a:noFill/>
            <a:extLst>
              <a:ext uri="{909E8E84-426E-40DD-AFC4-6F175D3DCCD1}">
                <a14:hiddenFill xmlns:a14="http://schemas.microsoft.com/office/drawing/2010/main">
                  <a:solidFill>
                    <a:srgbClr val="FFFFFF"/>
                  </a:solidFill>
                </a14:hiddenFill>
              </a:ext>
            </a:extLst>
          </p:spPr>
        </p:pic>
        <p:pic>
          <p:nvPicPr>
            <p:cNvPr id="14343" name="Picture 7" descr="C:\DATA\CLASSES\Csc362\Notes03\ch9images\02195Fig.09.02.jpg"/>
            <p:cNvPicPr>
              <a:picLocks noChangeAspect="1" noChangeArrowheads="1"/>
            </p:cNvPicPr>
            <p:nvPr/>
          </p:nvPicPr>
          <p:blipFill>
            <a:blip r:embed="rId3">
              <a:extLst>
                <a:ext uri="{28A0092B-C50C-407E-A947-70E740481C1C}">
                  <a14:useLocalDpi xmlns:a14="http://schemas.microsoft.com/office/drawing/2010/main" val="0"/>
                </a:ext>
              </a:extLst>
            </a:blip>
            <a:srcRect t="34387" b="33249"/>
            <a:stretch>
              <a:fillRect/>
            </a:stretch>
          </p:blipFill>
          <p:spPr bwMode="auto">
            <a:xfrm>
              <a:off x="2256" y="2064"/>
              <a:ext cx="3381" cy="768"/>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8600" y="0"/>
            <a:ext cx="7772400" cy="1143000"/>
          </a:xfrm>
        </p:spPr>
        <p:txBody>
          <a:bodyPr/>
          <a:lstStyle/>
          <a:p>
            <a:r>
              <a:rPr lang="en-US" altLang="en-US"/>
              <a:t>RISC vs. CISC</a:t>
            </a:r>
          </a:p>
        </p:txBody>
      </p:sp>
      <p:sp>
        <p:nvSpPr>
          <p:cNvPr id="15363" name="Rectangle 3"/>
          <p:cNvSpPr>
            <a:spLocks noGrp="1" noChangeArrowheads="1"/>
          </p:cNvSpPr>
          <p:nvPr>
            <p:ph type="body" idx="1"/>
          </p:nvPr>
        </p:nvSpPr>
        <p:spPr>
          <a:xfrm>
            <a:off x="152400" y="1066800"/>
            <a:ext cx="3276600" cy="5486400"/>
          </a:xfrm>
        </p:spPr>
        <p:txBody>
          <a:bodyPr/>
          <a:lstStyle/>
          <a:p>
            <a:pPr>
              <a:lnSpc>
                <a:spcPct val="90000"/>
              </a:lnSpc>
            </a:pPr>
            <a:r>
              <a:rPr lang="en-US" altLang="en-US" sz="2400" dirty="0" smtClean="0"/>
              <a:t>We’ve already look at some RISC features (chapter 5), here we compare RISC vs CISC</a:t>
            </a:r>
          </a:p>
          <a:p>
            <a:pPr lvl="1">
              <a:lnSpc>
                <a:spcPct val="90000"/>
              </a:lnSpc>
            </a:pPr>
            <a:r>
              <a:rPr lang="en-US" altLang="en-US" sz="2200" dirty="0" smtClean="0"/>
              <a:t>recall to keep a pipeline running effectively, we make sacrifices to the instruction set – this is why RISC has these restrictions</a:t>
            </a:r>
          </a:p>
          <a:p>
            <a:pPr lvl="1">
              <a:lnSpc>
                <a:spcPct val="90000"/>
              </a:lnSpc>
            </a:pPr>
            <a:r>
              <a:rPr lang="en-US" altLang="en-US" sz="2200" dirty="0" smtClean="0"/>
              <a:t>CISC generally tries to limit program sizes by having instructions that can do multiple things</a:t>
            </a:r>
            <a:endParaRPr lang="en-US" altLang="en-US" sz="1800" dirty="0"/>
          </a:p>
        </p:txBody>
      </p:sp>
      <p:pic>
        <p:nvPicPr>
          <p:cNvPr id="15364" name="Picture 4" descr="C:\DATA\CLASSES\Csc362\Notes03\ch9images\02195Tab.09.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914400"/>
            <a:ext cx="5299075" cy="5334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0"/>
            <a:ext cx="7772400" cy="1143000"/>
          </a:xfrm>
        </p:spPr>
        <p:txBody>
          <a:bodyPr/>
          <a:lstStyle/>
          <a:p>
            <a:r>
              <a:rPr lang="en-US" altLang="en-US"/>
              <a:t>SISD vs. SIMD</a:t>
            </a:r>
          </a:p>
        </p:txBody>
      </p:sp>
      <p:sp>
        <p:nvSpPr>
          <p:cNvPr id="16387" name="Rectangle 3"/>
          <p:cNvSpPr>
            <a:spLocks noGrp="1" noChangeArrowheads="1"/>
          </p:cNvSpPr>
          <p:nvPr>
            <p:ph type="body" sz="half" idx="1"/>
          </p:nvPr>
        </p:nvSpPr>
        <p:spPr>
          <a:xfrm>
            <a:off x="338942" y="990599"/>
            <a:ext cx="8500257" cy="3828171"/>
          </a:xfrm>
        </p:spPr>
        <p:txBody>
          <a:bodyPr/>
          <a:lstStyle/>
          <a:p>
            <a:r>
              <a:rPr lang="en-US" altLang="en-US" sz="2400" dirty="0"/>
              <a:t>Our traditional computer is SISD:</a:t>
            </a:r>
          </a:p>
          <a:p>
            <a:pPr lvl="1"/>
            <a:r>
              <a:rPr lang="en-US" altLang="en-US" sz="2000" dirty="0" smtClean="0"/>
              <a:t>single </a:t>
            </a:r>
            <a:r>
              <a:rPr lang="en-US" altLang="en-US" sz="2000" dirty="0"/>
              <a:t>instruction </a:t>
            </a:r>
            <a:r>
              <a:rPr lang="en-US" altLang="en-US" sz="2000" dirty="0" smtClean="0"/>
              <a:t>executed </a:t>
            </a:r>
            <a:r>
              <a:rPr lang="en-US" altLang="en-US" sz="2000" dirty="0"/>
              <a:t>on a single datum during each fetch-execute cycle</a:t>
            </a:r>
          </a:p>
          <a:p>
            <a:r>
              <a:rPr lang="en-US" altLang="en-US" sz="2400" dirty="0" smtClean="0"/>
              <a:t>SIMD: single instruction executed on multiple data</a:t>
            </a:r>
            <a:endParaRPr lang="en-US" altLang="en-US" sz="2400" dirty="0"/>
          </a:p>
          <a:p>
            <a:pPr lvl="1"/>
            <a:r>
              <a:rPr lang="en-US" altLang="en-US" sz="2000" dirty="0" smtClean="0"/>
              <a:t>fetch a vector instruction and all the vector data and execute the one instruction on all data simultaneously</a:t>
            </a:r>
          </a:p>
          <a:p>
            <a:pPr lvl="1"/>
            <a:r>
              <a:rPr lang="en-US" altLang="en-US" sz="2000" dirty="0" smtClean="0"/>
              <a:t>reduces execution time not only because of the parallelism but we no longer need a loop!</a:t>
            </a:r>
          </a:p>
          <a:p>
            <a:pPr lvl="1"/>
            <a:r>
              <a:rPr lang="en-US" altLang="en-US" sz="2000" dirty="0" smtClean="0"/>
              <a:t>often used for processes where each datum is computed in isolation – image processing, weather prediction, speech recognition</a:t>
            </a:r>
          </a:p>
          <a:p>
            <a:pPr>
              <a:lnSpc>
                <a:spcPct val="90000"/>
              </a:lnSpc>
            </a:pPr>
            <a:r>
              <a:rPr lang="en-US" altLang="en-US" sz="2400" dirty="0" smtClean="0"/>
              <a:t>Two forms of SIMD architectures are:</a:t>
            </a:r>
          </a:p>
          <a:p>
            <a:pPr lvl="1">
              <a:lnSpc>
                <a:spcPct val="90000"/>
              </a:lnSpc>
            </a:pPr>
            <a:r>
              <a:rPr lang="en-US" altLang="en-US" sz="2200" dirty="0" smtClean="0"/>
              <a:t>vector processors (1-D array)</a:t>
            </a:r>
          </a:p>
          <a:p>
            <a:pPr lvl="1">
              <a:lnSpc>
                <a:spcPct val="90000"/>
              </a:lnSpc>
            </a:pPr>
            <a:r>
              <a:rPr lang="en-US" altLang="en-US" sz="2200" dirty="0" smtClean="0"/>
              <a:t>matrix processors (2-D array)</a:t>
            </a:r>
          </a:p>
          <a:p>
            <a:r>
              <a:rPr lang="en-US" altLang="en-US" sz="2400" dirty="0" smtClean="0"/>
              <a:t>We often use tournament algorithms – see the notes section of this page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t="13010" r="53592" b="71826"/>
          <a:stretch>
            <a:fillRect/>
          </a:stretch>
        </p:blipFill>
        <p:spPr bwMode="auto">
          <a:xfrm>
            <a:off x="338137" y="626564"/>
            <a:ext cx="2962275"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l="52435" r="3545" b="65230"/>
          <a:stretch>
            <a:fillRect/>
          </a:stretch>
        </p:blipFill>
        <p:spPr bwMode="auto">
          <a:xfrm>
            <a:off x="222106" y="2052607"/>
            <a:ext cx="3048000" cy="185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7"/>
          <p:cNvSpPr txBox="1">
            <a:spLocks noChangeArrowheads="1"/>
          </p:cNvSpPr>
          <p:nvPr/>
        </p:nvSpPr>
        <p:spPr bwMode="auto">
          <a:xfrm>
            <a:off x="3581400" y="323220"/>
            <a:ext cx="3618298"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200" dirty="0"/>
              <a:t>1 control unit</a:t>
            </a:r>
          </a:p>
          <a:p>
            <a:r>
              <a:rPr lang="en-US" altLang="en-US" sz="2200" dirty="0"/>
              <a:t>1 processing unit (ALU)</a:t>
            </a:r>
          </a:p>
          <a:p>
            <a:r>
              <a:rPr lang="en-US" altLang="en-US" sz="2200" dirty="0"/>
              <a:t>1 pathway to datum (memory)</a:t>
            </a:r>
          </a:p>
        </p:txBody>
      </p:sp>
      <p:sp>
        <p:nvSpPr>
          <p:cNvPr id="6" name="Text Box 8"/>
          <p:cNvSpPr txBox="1">
            <a:spLocks noChangeArrowheads="1"/>
          </p:cNvSpPr>
          <p:nvPr/>
        </p:nvSpPr>
        <p:spPr bwMode="auto">
          <a:xfrm>
            <a:off x="134339" y="4114800"/>
            <a:ext cx="3874779"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200" dirty="0"/>
              <a:t>1 control unit</a:t>
            </a:r>
          </a:p>
          <a:p>
            <a:r>
              <a:rPr lang="en-US" altLang="en-US" sz="2200" dirty="0"/>
              <a:t>1 processing unit for each datum</a:t>
            </a:r>
          </a:p>
          <a:p>
            <a:r>
              <a:rPr lang="en-US" altLang="en-US" sz="2200" dirty="0"/>
              <a:t>Direct connection from each </a:t>
            </a:r>
          </a:p>
          <a:p>
            <a:r>
              <a:rPr lang="en-US" altLang="en-US" sz="2200" dirty="0"/>
              <a:t>            processor to each datum</a:t>
            </a:r>
          </a:p>
        </p:txBody>
      </p:sp>
      <p:pic>
        <p:nvPicPr>
          <p:cNvPr id="7" name="Picture 6"/>
          <p:cNvPicPr>
            <a:picLocks noChangeAspect="1"/>
          </p:cNvPicPr>
          <p:nvPr/>
        </p:nvPicPr>
        <p:blipFill>
          <a:blip r:embed="rId3"/>
          <a:stretch>
            <a:fillRect/>
          </a:stretch>
        </p:blipFill>
        <p:spPr>
          <a:xfrm>
            <a:off x="4114800" y="2052606"/>
            <a:ext cx="4953842" cy="4576793"/>
          </a:xfrm>
          <a:prstGeom prst="rect">
            <a:avLst/>
          </a:prstGeom>
        </p:spPr>
      </p:pic>
      <p:sp>
        <p:nvSpPr>
          <p:cNvPr id="9" name="TextBox 8"/>
          <p:cNvSpPr txBox="1"/>
          <p:nvPr/>
        </p:nvSpPr>
        <p:spPr>
          <a:xfrm>
            <a:off x="629685" y="127385"/>
            <a:ext cx="2379177" cy="461665"/>
          </a:xfrm>
          <a:prstGeom prst="rect">
            <a:avLst/>
          </a:prstGeom>
          <a:noFill/>
        </p:spPr>
        <p:txBody>
          <a:bodyPr wrap="none" rtlCol="0">
            <a:spAutoFit/>
          </a:bodyPr>
          <a:lstStyle/>
          <a:p>
            <a:r>
              <a:rPr lang="en-US" dirty="0" smtClean="0"/>
              <a:t>SISD architecture</a:t>
            </a:r>
            <a:endParaRPr lang="en-US" dirty="0"/>
          </a:p>
        </p:txBody>
      </p:sp>
      <p:sp>
        <p:nvSpPr>
          <p:cNvPr id="10" name="TextBox 9"/>
          <p:cNvSpPr txBox="1"/>
          <p:nvPr/>
        </p:nvSpPr>
        <p:spPr>
          <a:xfrm>
            <a:off x="338137" y="1579219"/>
            <a:ext cx="3110147" cy="461665"/>
          </a:xfrm>
          <a:prstGeom prst="rect">
            <a:avLst/>
          </a:prstGeom>
          <a:noFill/>
        </p:spPr>
        <p:txBody>
          <a:bodyPr wrap="none" rtlCol="0">
            <a:spAutoFit/>
          </a:bodyPr>
          <a:lstStyle/>
          <a:p>
            <a:r>
              <a:rPr lang="en-US" dirty="0" smtClean="0"/>
              <a:t>How we view an SIMD</a:t>
            </a:r>
            <a:endParaRPr lang="en-US" dirty="0"/>
          </a:p>
        </p:txBody>
      </p:sp>
      <p:sp>
        <p:nvSpPr>
          <p:cNvPr id="12" name="TextBox 11"/>
          <p:cNvSpPr txBox="1"/>
          <p:nvPr/>
        </p:nvSpPr>
        <p:spPr>
          <a:xfrm>
            <a:off x="5467289" y="2419643"/>
            <a:ext cx="3231975" cy="1446550"/>
          </a:xfrm>
          <a:prstGeom prst="rect">
            <a:avLst/>
          </a:prstGeom>
          <a:noFill/>
        </p:spPr>
        <p:txBody>
          <a:bodyPr wrap="none" rtlCol="0">
            <a:spAutoFit/>
          </a:bodyPr>
          <a:lstStyle/>
          <a:p>
            <a:r>
              <a:rPr lang="en-US" sz="2200" dirty="0" smtClean="0"/>
              <a:t>In practice, our SIMDs use</a:t>
            </a:r>
          </a:p>
          <a:p>
            <a:r>
              <a:rPr lang="en-US" sz="2200" dirty="0" smtClean="0"/>
              <a:t>one (or more) pipelined </a:t>
            </a:r>
          </a:p>
          <a:p>
            <a:r>
              <a:rPr lang="en-US" sz="2200" dirty="0" smtClean="0"/>
              <a:t>processing elements</a:t>
            </a:r>
          </a:p>
          <a:p>
            <a:endParaRPr lang="en-US" sz="2200" dirty="0"/>
          </a:p>
        </p:txBody>
      </p:sp>
    </p:spTree>
    <p:extLst>
      <p:ext uri="{BB962C8B-B14F-4D97-AF65-F5344CB8AC3E}">
        <p14:creationId xmlns:p14="http://schemas.microsoft.com/office/powerpoint/2010/main" val="2927228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152400"/>
            <a:ext cx="7772400" cy="1143000"/>
          </a:xfrm>
        </p:spPr>
        <p:txBody>
          <a:bodyPr/>
          <a:lstStyle/>
          <a:p>
            <a:r>
              <a:rPr lang="en-US" altLang="en-US" dirty="0"/>
              <a:t>MIMD</a:t>
            </a:r>
          </a:p>
        </p:txBody>
      </p:sp>
      <p:sp>
        <p:nvSpPr>
          <p:cNvPr id="17411" name="Rectangle 3"/>
          <p:cNvSpPr>
            <a:spLocks noGrp="1" noChangeArrowheads="1"/>
          </p:cNvSpPr>
          <p:nvPr>
            <p:ph type="body" sz="half" idx="1"/>
          </p:nvPr>
        </p:nvSpPr>
        <p:spPr>
          <a:xfrm>
            <a:off x="15240" y="685800"/>
            <a:ext cx="5524500" cy="3124200"/>
          </a:xfrm>
        </p:spPr>
        <p:txBody>
          <a:bodyPr/>
          <a:lstStyle/>
          <a:p>
            <a:r>
              <a:rPr lang="en-US" altLang="en-US" sz="2400" dirty="0" smtClean="0"/>
              <a:t>The MIMD has numerous full processors (or processor cores)</a:t>
            </a:r>
          </a:p>
          <a:p>
            <a:pPr lvl="1"/>
            <a:r>
              <a:rPr lang="en-US" altLang="en-US" sz="2000" dirty="0" smtClean="0"/>
              <a:t>this permits multiple instructions to execute simultaneously, each on separate data</a:t>
            </a:r>
          </a:p>
          <a:p>
            <a:pPr lvl="1"/>
            <a:r>
              <a:rPr lang="en-US" altLang="en-US" sz="2000" dirty="0" smtClean="0"/>
              <a:t>we might execute multiple parts of one program, multiple threads of the same program, or multiple processes</a:t>
            </a:r>
            <a:endParaRPr lang="en-US" altLang="en-US" sz="2000" dirty="0"/>
          </a:p>
        </p:txBody>
      </p:sp>
      <p:sp>
        <p:nvSpPr>
          <p:cNvPr id="17413" name="Rectangle 5"/>
          <p:cNvSpPr>
            <a:spLocks noGrp="1" noChangeArrowheads="1"/>
          </p:cNvSpPr>
          <p:nvPr>
            <p:ph type="body" sz="half" idx="2"/>
          </p:nvPr>
        </p:nvSpPr>
        <p:spPr>
          <a:xfrm>
            <a:off x="5471160" y="571500"/>
            <a:ext cx="3444240" cy="6057900"/>
          </a:xfrm>
        </p:spPr>
        <p:txBody>
          <a:bodyPr/>
          <a:lstStyle/>
          <a:p>
            <a:r>
              <a:rPr lang="en-US" altLang="en-US" sz="2400" dirty="0"/>
              <a:t>Two forms:</a:t>
            </a:r>
          </a:p>
          <a:p>
            <a:pPr lvl="1"/>
            <a:r>
              <a:rPr lang="en-US" altLang="en-US" sz="2000" dirty="0" smtClean="0"/>
              <a:t>tightly </a:t>
            </a:r>
            <a:r>
              <a:rPr lang="en-US" altLang="en-US" sz="2000" dirty="0"/>
              <a:t>coupled – all processors connect to a single shared main </a:t>
            </a:r>
            <a:r>
              <a:rPr lang="en-US" altLang="en-US" sz="2000" dirty="0" smtClean="0"/>
              <a:t>memory, communication between running processes is through the shared memory</a:t>
            </a:r>
          </a:p>
          <a:p>
            <a:pPr lvl="1"/>
            <a:r>
              <a:rPr lang="en-US" altLang="en-US" sz="2000" dirty="0" smtClean="0"/>
              <a:t>Loosely </a:t>
            </a:r>
            <a:r>
              <a:rPr lang="en-US" altLang="en-US" sz="2000" dirty="0"/>
              <a:t>coupled – each processor has its own main memory, </a:t>
            </a:r>
            <a:r>
              <a:rPr lang="en-US" altLang="en-US" sz="2000" dirty="0" smtClean="0"/>
              <a:t>communication is less time critical and so is often sent over an interconnection network</a:t>
            </a:r>
            <a:endParaRPr lang="en-US" altLang="en-US" sz="2000" dirty="0"/>
          </a:p>
        </p:txBody>
      </p:sp>
      <p:pic>
        <p:nvPicPr>
          <p:cNvPr id="17412" name="Picture 4" descr="C:\DATA\CLASSES\Csc362\Notes03\ch9images\02195Fig.09.1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3479800"/>
            <a:ext cx="4343400" cy="31496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029200" y="6274127"/>
            <a:ext cx="3246851" cy="430887"/>
          </a:xfrm>
          <a:prstGeom prst="rect">
            <a:avLst/>
          </a:prstGeom>
          <a:noFill/>
        </p:spPr>
        <p:txBody>
          <a:bodyPr wrap="none" rtlCol="0">
            <a:spAutoFit/>
          </a:bodyPr>
          <a:lstStyle/>
          <a:p>
            <a:r>
              <a:rPr lang="en-US" sz="2200" dirty="0" smtClean="0"/>
              <a:t>A loosely coupled machine</a:t>
            </a: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152400"/>
            <a:ext cx="7772400" cy="1143000"/>
          </a:xfrm>
        </p:spPr>
        <p:txBody>
          <a:bodyPr/>
          <a:lstStyle/>
          <a:p>
            <a:r>
              <a:rPr lang="en-US" altLang="en-US" dirty="0" smtClean="0"/>
              <a:t>Tightly Coupled Machines</a:t>
            </a:r>
            <a:endParaRPr lang="en-US" altLang="en-US" dirty="0"/>
          </a:p>
        </p:txBody>
      </p:sp>
      <p:pic>
        <p:nvPicPr>
          <p:cNvPr id="12" name="Picture 5" descr="9781284033144_CH09_FIG08.jpg"/>
          <p:cNvPicPr>
            <a:picLocks noChangeAspect="1"/>
          </p:cNvPicPr>
          <p:nvPr/>
        </p:nvPicPr>
        <p:blipFill rotWithShape="1">
          <a:blip r:embed="rId2">
            <a:extLst>
              <a:ext uri="{28A0092B-C50C-407E-A947-70E740481C1C}">
                <a14:useLocalDpi xmlns:a14="http://schemas.microsoft.com/office/drawing/2010/main" val="0"/>
              </a:ext>
            </a:extLst>
          </a:blip>
          <a:srcRect t="38482" b="2224"/>
          <a:stretch/>
        </p:blipFill>
        <p:spPr bwMode="auto">
          <a:xfrm>
            <a:off x="3771679" y="990600"/>
            <a:ext cx="5261197"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idx="1"/>
          </p:nvPr>
        </p:nvSpPr>
        <p:spPr>
          <a:xfrm>
            <a:off x="228601" y="954258"/>
            <a:ext cx="3886200" cy="5751342"/>
          </a:xfrm>
        </p:spPr>
        <p:txBody>
          <a:bodyPr>
            <a:normAutofit fontScale="85000" lnSpcReduction="10000"/>
          </a:bodyPr>
          <a:lstStyle/>
          <a:p>
            <a:r>
              <a:rPr lang="en-US" dirty="0" smtClean="0"/>
              <a:t>The loosely coupled machine can be any network of computers</a:t>
            </a:r>
          </a:p>
          <a:p>
            <a:pPr lvl="1"/>
            <a:r>
              <a:rPr lang="en-US" dirty="0" smtClean="0"/>
              <a:t>usually the processes running are unrelated</a:t>
            </a:r>
          </a:p>
          <a:p>
            <a:r>
              <a:rPr lang="en-US" dirty="0" smtClean="0"/>
              <a:t>The tightly coupled machines are more interesting </a:t>
            </a:r>
          </a:p>
          <a:p>
            <a:pPr lvl="1"/>
            <a:r>
              <a:rPr lang="en-US" dirty="0" smtClean="0"/>
              <a:t>this is true parallel processing of a given program</a:t>
            </a:r>
          </a:p>
          <a:p>
            <a:pPr lvl="1"/>
            <a:r>
              <a:rPr lang="en-US" dirty="0" smtClean="0"/>
              <a:t>how do we distribute a program into somewhat independent pieces to run in parallel?</a:t>
            </a:r>
            <a:endParaRPr lang="en-US" dirty="0"/>
          </a:p>
        </p:txBody>
      </p:sp>
      <p:sp>
        <p:nvSpPr>
          <p:cNvPr id="3" name="TextBox 2"/>
          <p:cNvSpPr txBox="1"/>
          <p:nvPr/>
        </p:nvSpPr>
        <p:spPr>
          <a:xfrm>
            <a:off x="4343400" y="4876800"/>
            <a:ext cx="4572000" cy="1785104"/>
          </a:xfrm>
          <a:prstGeom prst="rect">
            <a:avLst/>
          </a:prstGeom>
          <a:noFill/>
        </p:spPr>
        <p:txBody>
          <a:bodyPr wrap="square" rtlCol="0">
            <a:spAutoFit/>
          </a:bodyPr>
          <a:lstStyle/>
          <a:p>
            <a:r>
              <a:rPr lang="en-US" sz="2200" dirty="0" smtClean="0"/>
              <a:t>A problem with shared memory is cache coherence – assume X has been copied from memory into processor 1 and 2’s caches, if one processor modifies X, the other has a stale copy</a:t>
            </a:r>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2136"/>
            <a:ext cx="7772400" cy="1143000"/>
          </a:xfrm>
        </p:spPr>
        <p:txBody>
          <a:bodyPr/>
          <a:lstStyle/>
          <a:p>
            <a:r>
              <a:rPr lang="en-US" dirty="0" smtClean="0"/>
              <a:t>Interconnection Networks</a:t>
            </a:r>
            <a:endParaRPr lang="en-US" dirty="0"/>
          </a:p>
        </p:txBody>
      </p:sp>
      <p:pic>
        <p:nvPicPr>
          <p:cNvPr id="3" name="Picture 6" descr="02195Fi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505200"/>
            <a:ext cx="4343400" cy="3189288"/>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7"/>
          <p:cNvSpPr txBox="1">
            <a:spLocks noChangeArrowheads="1"/>
          </p:cNvSpPr>
          <p:nvPr/>
        </p:nvSpPr>
        <p:spPr bwMode="auto">
          <a:xfrm>
            <a:off x="4854254" y="5131496"/>
            <a:ext cx="424519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smtClean="0"/>
              <a:t>f is </a:t>
            </a:r>
            <a:r>
              <a:rPr lang="en-US" altLang="en-US" sz="2000" dirty="0"/>
              <a:t>known as </a:t>
            </a:r>
            <a:r>
              <a:rPr lang="en-US" altLang="en-US" sz="2000" dirty="0" smtClean="0"/>
              <a:t>a </a:t>
            </a:r>
            <a:r>
              <a:rPr lang="en-US" altLang="en-US" sz="2000" i="1" dirty="0"/>
              <a:t>hypercube </a:t>
            </a:r>
            <a:r>
              <a:rPr lang="en-US" altLang="en-US" sz="2000" dirty="0" smtClean="0"/>
              <a:t>network</a:t>
            </a:r>
          </a:p>
          <a:p>
            <a:endParaRPr lang="en-US" altLang="en-US" sz="2000" dirty="0"/>
          </a:p>
          <a:p>
            <a:r>
              <a:rPr lang="en-US" altLang="en-US" sz="2000" dirty="0" smtClean="0"/>
              <a:t>It is a nearest neighbor with degree = 4</a:t>
            </a:r>
            <a:endParaRPr lang="en-US" altLang="en-US" sz="2000" i="1" dirty="0"/>
          </a:p>
        </p:txBody>
      </p:sp>
      <p:sp>
        <p:nvSpPr>
          <p:cNvPr id="5" name="Rectangle 3"/>
          <p:cNvSpPr txBox="1">
            <a:spLocks noChangeArrowheads="1"/>
          </p:cNvSpPr>
          <p:nvPr/>
        </p:nvSpPr>
        <p:spPr>
          <a:xfrm>
            <a:off x="54196" y="1066800"/>
            <a:ext cx="4495800" cy="2438400"/>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31775" indent="-231775">
              <a:lnSpc>
                <a:spcPct val="90000"/>
              </a:lnSpc>
              <a:tabLst>
                <a:tab pos="569913" algn="l"/>
              </a:tabLst>
            </a:pPr>
            <a:r>
              <a:rPr lang="en-US" altLang="en-US" sz="2400" dirty="0" smtClean="0"/>
              <a:t>Connects the processors together</a:t>
            </a:r>
          </a:p>
          <a:p>
            <a:pPr marL="231775" indent="-231775">
              <a:lnSpc>
                <a:spcPct val="90000"/>
              </a:lnSpc>
              <a:tabLst>
                <a:tab pos="569913" algn="l"/>
              </a:tabLst>
            </a:pPr>
            <a:r>
              <a:rPr lang="en-US" altLang="en-US" sz="2400" dirty="0" smtClean="0"/>
              <a:t>Or the processors and memory modules together</a:t>
            </a:r>
          </a:p>
          <a:p>
            <a:pPr marL="631825" lvl="1" indent="-231775">
              <a:lnSpc>
                <a:spcPct val="90000"/>
              </a:lnSpc>
              <a:tabLst>
                <a:tab pos="569913" algn="l"/>
              </a:tabLst>
            </a:pPr>
            <a:r>
              <a:rPr lang="en-US" altLang="en-US" sz="2000" dirty="0"/>
              <a:t>m</a:t>
            </a:r>
            <a:r>
              <a:rPr lang="en-US" altLang="en-US" sz="2000" dirty="0" smtClean="0"/>
              <a:t>any different shapes of ICNs</a:t>
            </a:r>
          </a:p>
          <a:p>
            <a:pPr marL="633413" lvl="1" indent="-231775">
              <a:lnSpc>
                <a:spcPct val="90000"/>
              </a:lnSpc>
              <a:tabLst>
                <a:tab pos="569913" algn="l"/>
              </a:tabLst>
            </a:pPr>
            <a:r>
              <a:rPr lang="en-US" altLang="en-US" sz="2000" dirty="0" smtClean="0"/>
              <a:t>below </a:t>
            </a:r>
            <a:r>
              <a:rPr lang="en-US" altLang="en-US" sz="2000" dirty="0"/>
              <a:t>are many nearest neighbor types plus a full mesh (a) and star (b)</a:t>
            </a:r>
          </a:p>
        </p:txBody>
      </p:sp>
      <p:pic>
        <p:nvPicPr>
          <p:cNvPr id="6" name="Picture 5" descr="9781284033144_CH09_FIG05.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89423" y="1202311"/>
            <a:ext cx="4114801" cy="176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5029200" y="3397433"/>
            <a:ext cx="3300904" cy="1015663"/>
          </a:xfrm>
          <a:prstGeom prst="rect">
            <a:avLst/>
          </a:prstGeom>
          <a:noFill/>
        </p:spPr>
        <p:txBody>
          <a:bodyPr wrap="none" rtlCol="0">
            <a:spAutoFit/>
          </a:bodyPr>
          <a:lstStyle/>
          <a:p>
            <a:r>
              <a:rPr lang="en-US" sz="2000" dirty="0" smtClean="0"/>
              <a:t>A mesh like that above is</a:t>
            </a:r>
          </a:p>
          <a:p>
            <a:r>
              <a:rPr lang="en-US" sz="2000" dirty="0" smtClean="0"/>
              <a:t>often too expensive, see</a:t>
            </a:r>
          </a:p>
          <a:p>
            <a:r>
              <a:rPr lang="en-US" sz="2000" dirty="0" smtClean="0"/>
              <a:t>instead figure 9.7 on page 547</a:t>
            </a:r>
            <a:endParaRPr lang="en-US" sz="2000" dirty="0"/>
          </a:p>
        </p:txBody>
      </p:sp>
    </p:spTree>
    <p:extLst>
      <p:ext uri="{BB962C8B-B14F-4D97-AF65-F5344CB8AC3E}">
        <p14:creationId xmlns:p14="http://schemas.microsoft.com/office/powerpoint/2010/main" val="2959822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0"/>
            <a:ext cx="7772400" cy="1143000"/>
          </a:xfrm>
        </p:spPr>
        <p:txBody>
          <a:bodyPr/>
          <a:lstStyle/>
          <a:p>
            <a:r>
              <a:rPr lang="en-US" altLang="en-US" dirty="0"/>
              <a:t>Distributed Computing</a:t>
            </a:r>
          </a:p>
        </p:txBody>
      </p:sp>
      <p:sp>
        <p:nvSpPr>
          <p:cNvPr id="19459" name="Rectangle 3"/>
          <p:cNvSpPr>
            <a:spLocks noGrp="1" noChangeArrowheads="1"/>
          </p:cNvSpPr>
          <p:nvPr>
            <p:ph type="body" idx="1"/>
          </p:nvPr>
        </p:nvSpPr>
        <p:spPr>
          <a:xfrm>
            <a:off x="228600" y="990600"/>
            <a:ext cx="8610600" cy="5105400"/>
          </a:xfrm>
        </p:spPr>
        <p:txBody>
          <a:bodyPr/>
          <a:lstStyle/>
          <a:p>
            <a:pPr>
              <a:lnSpc>
                <a:spcPct val="90000"/>
              </a:lnSpc>
            </a:pPr>
            <a:r>
              <a:rPr lang="en-US" altLang="en-US" sz="2800" dirty="0"/>
              <a:t>With affordable networks, the question now becomes:</a:t>
            </a:r>
          </a:p>
          <a:p>
            <a:pPr lvl="1">
              <a:lnSpc>
                <a:spcPct val="90000"/>
              </a:lnSpc>
            </a:pPr>
            <a:r>
              <a:rPr lang="en-US" altLang="en-US" sz="2400" dirty="0" smtClean="0"/>
              <a:t>how </a:t>
            </a:r>
            <a:r>
              <a:rPr lang="en-US" altLang="en-US" sz="2400" dirty="0"/>
              <a:t>can we use all of these resources efficiently?</a:t>
            </a:r>
          </a:p>
          <a:p>
            <a:pPr lvl="1">
              <a:lnSpc>
                <a:spcPct val="90000"/>
              </a:lnSpc>
            </a:pPr>
            <a:r>
              <a:rPr lang="en-US" altLang="en-US" sz="2400" dirty="0" smtClean="0"/>
              <a:t>massive parallel processing computers are </a:t>
            </a:r>
            <a:r>
              <a:rPr lang="en-US" altLang="en-US" sz="2400" dirty="0"/>
              <a:t>expensive, but at </a:t>
            </a:r>
            <a:r>
              <a:rPr lang="en-US" altLang="en-US" sz="2400" dirty="0" smtClean="0"/>
              <a:t>moment in time, there are perhaps billions of processors sitting idle – how can we use them?</a:t>
            </a:r>
          </a:p>
          <a:p>
            <a:pPr>
              <a:lnSpc>
                <a:spcPct val="90000"/>
              </a:lnSpc>
            </a:pPr>
            <a:r>
              <a:rPr lang="en-US" altLang="en-US" sz="2800" dirty="0" smtClean="0"/>
              <a:t>Distributed computing: the </a:t>
            </a:r>
            <a:r>
              <a:rPr lang="en-US" altLang="en-US" sz="2800" dirty="0"/>
              <a:t>ability to launch processes across the network to other machines</a:t>
            </a:r>
          </a:p>
          <a:p>
            <a:pPr lvl="1">
              <a:lnSpc>
                <a:spcPct val="90000"/>
              </a:lnSpc>
            </a:pPr>
            <a:r>
              <a:rPr lang="en-US" altLang="en-US" sz="2400" dirty="0" smtClean="0"/>
              <a:t>requires </a:t>
            </a:r>
            <a:r>
              <a:rPr lang="en-US" altLang="en-US" sz="2400" dirty="0"/>
              <a:t>that each machine be able to transmit and accept remote procedure calls (RPCs</a:t>
            </a:r>
            <a:r>
              <a:rPr lang="en-US" altLang="en-US" sz="2400" dirty="0" smtClean="0"/>
              <a:t>)</a:t>
            </a:r>
            <a:endParaRPr lang="en-US" altLang="en-US" sz="2400" dirty="0"/>
          </a:p>
          <a:p>
            <a:pPr lvl="2">
              <a:lnSpc>
                <a:spcPct val="90000"/>
              </a:lnSpc>
            </a:pPr>
            <a:r>
              <a:rPr lang="en-US" altLang="en-US" sz="2200" dirty="0" smtClean="0"/>
              <a:t>one </a:t>
            </a:r>
            <a:r>
              <a:rPr lang="en-US" altLang="en-US" sz="2200" dirty="0"/>
              <a:t>machine must keep track of the progress of the processes running on the various processors and there must be adequate communication between the machines (the local-area network will hopefully serve us here</a:t>
            </a:r>
            <a:r>
              <a:rPr lang="en-US" altLang="en-US" sz="2200" dirty="0" smtClean="0"/>
              <a:t>)</a:t>
            </a:r>
          </a:p>
          <a:p>
            <a:pPr lvl="2">
              <a:lnSpc>
                <a:spcPct val="90000"/>
              </a:lnSpc>
            </a:pPr>
            <a:r>
              <a:rPr lang="en-US" altLang="en-US" sz="2000" dirty="0" smtClean="0"/>
              <a:t>will you trust another processor launching a process on your machine?</a:t>
            </a:r>
            <a:endParaRPr lang="en-US" altLang="en-US" sz="2200" dirty="0" smtClean="0"/>
          </a:p>
          <a:p>
            <a:pPr lvl="1">
              <a:lnSpc>
                <a:spcPct val="90000"/>
              </a:lnSpc>
            </a:pPr>
            <a:r>
              <a:rPr lang="en-US" altLang="en-US" sz="2400" dirty="0" smtClean="0"/>
              <a:t>need a way to identify idle processors</a:t>
            </a:r>
            <a:endParaRPr lang="en-US" altLang="en-US" sz="2400" dirty="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TotalTime>
  <Words>1411</Words>
  <Application>Microsoft Office PowerPoint</Application>
  <PresentationFormat>On-screen Show (4:3)</PresentationFormat>
  <Paragraphs>95</Paragraphs>
  <Slides>8</Slides>
  <Notes>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Times New Roman</vt:lpstr>
      <vt:lpstr>Default Design</vt:lpstr>
      <vt:lpstr>Chapter 9:  Alternative Architectures</vt:lpstr>
      <vt:lpstr>RISC vs. CISC</vt:lpstr>
      <vt:lpstr>SISD vs. SIMD</vt:lpstr>
      <vt:lpstr>PowerPoint Presentation</vt:lpstr>
      <vt:lpstr>MIMD</vt:lpstr>
      <vt:lpstr>Tightly Coupled Machines</vt:lpstr>
      <vt:lpstr>Interconnection Networks</vt:lpstr>
      <vt:lpstr>Distributed Computing</vt:lpstr>
    </vt:vector>
  </TitlesOfParts>
  <Company>NKU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8:  System Software</dc:title>
  <dc:creator>foxr</dc:creator>
  <cp:lastModifiedBy>Richard Fox</cp:lastModifiedBy>
  <cp:revision>15</cp:revision>
  <dcterms:created xsi:type="dcterms:W3CDTF">2003-11-05T18:49:05Z</dcterms:created>
  <dcterms:modified xsi:type="dcterms:W3CDTF">2019-04-26T16:29:13Z</dcterms:modified>
</cp:coreProperties>
</file>