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2" r:id="rId2"/>
    <p:sldId id="273" r:id="rId3"/>
    <p:sldId id="274" r:id="rId4"/>
    <p:sldId id="275" r:id="rId5"/>
    <p:sldId id="276" r:id="rId6"/>
    <p:sldId id="277" r:id="rId7"/>
    <p:sldId id="256" r:id="rId8"/>
    <p:sldId id="278" r:id="rId9"/>
    <p:sldId id="258" r:id="rId10"/>
    <p:sldId id="260" r:id="rId11"/>
    <p:sldId id="279" r:id="rId12"/>
    <p:sldId id="261" r:id="rId13"/>
    <p:sldId id="280" r:id="rId14"/>
    <p:sldId id="294" r:id="rId15"/>
    <p:sldId id="262" r:id="rId16"/>
    <p:sldId id="281" r:id="rId17"/>
    <p:sldId id="282" r:id="rId18"/>
    <p:sldId id="290" r:id="rId19"/>
    <p:sldId id="283" r:id="rId20"/>
    <p:sldId id="289" r:id="rId21"/>
    <p:sldId id="287" r:id="rId22"/>
    <p:sldId id="263" r:id="rId23"/>
    <p:sldId id="264" r:id="rId24"/>
    <p:sldId id="265" r:id="rId25"/>
    <p:sldId id="284" r:id="rId26"/>
    <p:sldId id="288" r:id="rId27"/>
    <p:sldId id="266" r:id="rId28"/>
    <p:sldId id="293" r:id="rId29"/>
    <p:sldId id="285" r:id="rId30"/>
    <p:sldId id="267" r:id="rId31"/>
    <p:sldId id="291" r:id="rId32"/>
    <p:sldId id="292" r:id="rId33"/>
    <p:sldId id="286" r:id="rId34"/>
    <p:sldId id="268"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787"/>
    <p:restoredTop sz="90802" autoAdjust="0"/>
  </p:normalViewPr>
  <p:slideViewPr>
    <p:cSldViewPr>
      <p:cViewPr varScale="1">
        <p:scale>
          <a:sx n="74" d="100"/>
          <a:sy n="74" d="100"/>
        </p:scale>
        <p:origin x="1608"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32"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358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1001FA-3FB1-4C35-BC2E-83C7C7031E7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20.png"/></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5B769B1-3122-4BE3-8A3F-D6A19B75E2F2}" type="slidenum">
              <a:rPr lang="en-US" altLang="en-US"/>
              <a:pPr eaLnBrk="1" hangingPunct="1">
                <a:spcBef>
                  <a:spcPct val="0"/>
                </a:spcBef>
              </a:pPr>
              <a:t>1</a:t>
            </a:fld>
            <a:endParaRPr lang="en-US" alt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B96647E-E67F-4E17-90CE-0664D2CEB66E}" type="slidenum">
              <a:rPr lang="en-US" altLang="en-US"/>
              <a:pPr eaLnBrk="1" hangingPunct="1">
                <a:spcBef>
                  <a:spcPct val="0"/>
                </a:spcBef>
              </a:pPr>
              <a:t>10</a:t>
            </a:fld>
            <a:endParaRPr lang="en-US" alt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7FDEF3A-C069-4208-8CE3-7B8899B7670C}" type="slidenum">
              <a:rPr lang="en-US" altLang="en-US"/>
              <a:pPr eaLnBrk="1" hangingPunct="1">
                <a:spcBef>
                  <a:spcPct val="0"/>
                </a:spcBef>
              </a:pPr>
              <a:t>11</a:t>
            </a:fld>
            <a:endParaRPr lang="en-US" altLang="en-US"/>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xfrm>
            <a:off x="381000" y="4267200"/>
            <a:ext cx="6096000" cy="4495800"/>
          </a:xfrm>
          <a:noFill/>
        </p:spPr>
        <p:txBody>
          <a:bodyPr/>
          <a:lstStyle/>
          <a:p>
            <a:pPr marL="228600" indent="-228600" eaLnBrk="1" hangingPunct="1"/>
            <a:r>
              <a:rPr lang="en-US" altLang="en-US" smtClean="0"/>
              <a:t>We will commonly build a combinational circuit by first drawing the truth table of what needs to be computed, and then constructing the circuit as a sum of products.</a:t>
            </a:r>
          </a:p>
          <a:p>
            <a:pPr marL="228600" indent="-228600" eaLnBrk="1" hangingPunct="1"/>
            <a:endParaRPr lang="en-US" altLang="en-US" smtClean="0"/>
          </a:p>
          <a:p>
            <a:pPr marL="228600" indent="-228600" eaLnBrk="1" hangingPunct="1"/>
            <a:r>
              <a:rPr lang="en-US" altLang="en-US" smtClean="0"/>
              <a:t>What is a sum of products?  We look at the output of the truth table and identify each row where the output is a 1.  We use an AND gate for each of these rows.  An AND gate will output a 1 if all inputs are a 1.  So we take our inputs and pass them through an AND gate, sending the inputs directly into the AND gate if those inputs are expected to be 1s and sending the inputs through NOT gates if those inputs are expected to be 0s.  We take the output of all AND gates and pass it through an OR gate.  What follows is a circuit to compute XOR given the truth table.</a:t>
            </a:r>
          </a:p>
          <a:p>
            <a:pPr marL="228600" indent="-228600" eaLnBrk="1" hangingPunct="1"/>
            <a:r>
              <a:rPr lang="en-US" altLang="en-US" smtClean="0"/>
              <a:t>X  Y   XOR</a:t>
            </a:r>
          </a:p>
          <a:p>
            <a:pPr marL="228600" indent="-228600" eaLnBrk="1" hangingPunct="1"/>
            <a:r>
              <a:rPr lang="en-US" altLang="en-US" smtClean="0"/>
              <a:t>0   0      0</a:t>
            </a:r>
          </a:p>
          <a:p>
            <a:pPr marL="228600" indent="-228600" eaLnBrk="1" hangingPunct="1"/>
            <a:r>
              <a:rPr lang="en-US" altLang="en-US" smtClean="0"/>
              <a:t>0   1      1  </a:t>
            </a:r>
            <a:r>
              <a:rPr lang="en-US" altLang="en-US" smtClean="0">
                <a:sym typeface="Wingdings" panose="05000000000000000000" pitchFamily="2" charset="2"/>
              </a:rPr>
              <a:t> this row outputs a 1, so we need an AND gate the takes ~X and Y</a:t>
            </a:r>
            <a:endParaRPr lang="en-US" altLang="en-US" smtClean="0"/>
          </a:p>
          <a:p>
            <a:pPr marL="228600" indent="-228600" eaLnBrk="1" hangingPunct="1">
              <a:buFontTx/>
              <a:buAutoNum type="arabicPlain"/>
            </a:pPr>
            <a:r>
              <a:rPr lang="en-US" altLang="en-US" smtClean="0"/>
              <a:t>0     1  </a:t>
            </a:r>
            <a:r>
              <a:rPr lang="en-US" altLang="en-US" smtClean="0">
                <a:sym typeface="Wingdings" panose="05000000000000000000" pitchFamily="2" charset="2"/>
              </a:rPr>
              <a:t> this row outputs a 1, so we need an AND gate that takes X and ~Y</a:t>
            </a:r>
            <a:endParaRPr lang="en-US" altLang="en-US" smtClean="0"/>
          </a:p>
          <a:p>
            <a:pPr marL="228600" indent="-228600" eaLnBrk="1" hangingPunct="1"/>
            <a:r>
              <a:rPr lang="en-US" altLang="en-US" smtClean="0"/>
              <a:t>1    1     0</a:t>
            </a:r>
          </a:p>
        </p:txBody>
      </p:sp>
      <p:pic>
        <p:nvPicPr>
          <p:cNvPr id="471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391400"/>
            <a:ext cx="26479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7632C38-0625-46E3-AF58-608D11A897F2}" type="slidenum">
              <a:rPr lang="en-US" altLang="en-US"/>
              <a:pPr eaLnBrk="1" hangingPunct="1">
                <a:spcBef>
                  <a:spcPct val="0"/>
                </a:spcBef>
              </a:pPr>
              <a:t>12</a:t>
            </a:fld>
            <a:endParaRPr lang="en-US" altLang="en-US"/>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The Half Adders has 2 inputs and 2 outputs.  Most circuits should have a single output, but in this case, we are actually computing 2 values, not just one.  The half adder is not useful for us since it only adds two 1-bit numbers.  We want instead to build an adder that can add two n-bit numbers.  How?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97F7D13-512D-4D73-B86F-A7CC9DA0DA90}" type="slidenum">
              <a:rPr lang="en-US" altLang="en-US"/>
              <a:pPr eaLnBrk="1" hangingPunct="1">
                <a:spcBef>
                  <a:spcPct val="0"/>
                </a:spcBef>
              </a:pPr>
              <a:t>13</a:t>
            </a:fld>
            <a:endParaRPr lang="en-US" altLang="en-US"/>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xfrm>
            <a:off x="457200" y="4191000"/>
            <a:ext cx="6019800" cy="4648200"/>
          </a:xfrm>
          <a:noFill/>
        </p:spPr>
        <p:txBody>
          <a:bodyPr/>
          <a:lstStyle/>
          <a:p>
            <a:pPr eaLnBrk="1" hangingPunct="1">
              <a:lnSpc>
                <a:spcPct val="90000"/>
              </a:lnSpc>
            </a:pPr>
            <a:r>
              <a:rPr lang="en-US" altLang="en-US" smtClean="0"/>
              <a:t>The 8 possibilities are listed in the 8 rows of the truth table, but boil down to these situations:</a:t>
            </a:r>
          </a:p>
          <a:p>
            <a:pPr eaLnBrk="1" hangingPunct="1">
              <a:lnSpc>
                <a:spcPct val="90000"/>
              </a:lnSpc>
            </a:pPr>
            <a:r>
              <a:rPr lang="en-US" altLang="en-US" smtClean="0"/>
              <a:t>Sum:  </a:t>
            </a:r>
          </a:p>
          <a:p>
            <a:pPr eaLnBrk="1" hangingPunct="1">
              <a:lnSpc>
                <a:spcPct val="90000"/>
              </a:lnSpc>
            </a:pPr>
            <a:r>
              <a:rPr lang="en-US" altLang="en-US" smtClean="0"/>
              <a:t>	0 (all inputs are 0 or 2 of the inputs are 1)</a:t>
            </a:r>
          </a:p>
          <a:p>
            <a:pPr eaLnBrk="1" hangingPunct="1">
              <a:lnSpc>
                <a:spcPct val="90000"/>
              </a:lnSpc>
            </a:pPr>
            <a:r>
              <a:rPr lang="en-US" altLang="en-US" smtClean="0"/>
              <a:t>	1 (1 input is 1 or all inputs are 1)</a:t>
            </a:r>
          </a:p>
          <a:p>
            <a:pPr eaLnBrk="1" hangingPunct="1">
              <a:lnSpc>
                <a:spcPct val="90000"/>
              </a:lnSpc>
            </a:pPr>
            <a:r>
              <a:rPr lang="en-US" altLang="en-US" smtClean="0"/>
              <a:t>Carry out:  </a:t>
            </a:r>
          </a:p>
          <a:p>
            <a:pPr eaLnBrk="1" hangingPunct="1">
              <a:lnSpc>
                <a:spcPct val="90000"/>
              </a:lnSpc>
            </a:pPr>
            <a:r>
              <a:rPr lang="en-US" altLang="en-US" smtClean="0"/>
              <a:t>	0 (sum is 0 or 1)</a:t>
            </a:r>
          </a:p>
          <a:p>
            <a:pPr eaLnBrk="1" hangingPunct="1">
              <a:lnSpc>
                <a:spcPct val="90000"/>
              </a:lnSpc>
            </a:pPr>
            <a:r>
              <a:rPr lang="en-US" altLang="en-US" smtClean="0"/>
              <a:t>	1 (sum is 1 or 2)</a:t>
            </a:r>
          </a:p>
          <a:p>
            <a:pPr eaLnBrk="1" hangingPunct="1">
              <a:lnSpc>
                <a:spcPct val="90000"/>
              </a:lnSpc>
            </a:pPr>
            <a:r>
              <a:rPr lang="en-US" altLang="en-US" smtClean="0"/>
              <a:t>The full adder comprises two circuits. Both circuits receive one bit of input x and one bit of input y and one bit from the previous full adder’s carry out.  We could build the circuit as a sum of products circuit.  The Boolean expression is derived right from the truth table.  We take each 1 output for Sum and create an AND.  The first one is for the row 001.  So we have to negate X and Y but not Carry In.  The second one is for row 010.  We would negate X and Carry In but not Y.  The third one is for the row 100 so we would negate Y and Carry In, and the final one is for row 111 where we do not negate any of the inputs.  We take the output of each AND gate and pass it through an OR.  Here is the Boolean expression (where C stands for Carry In).  Sum = ~X*~Y~C + ~X*Y*~C + X*~Y*~C + X*Y*C.</a:t>
            </a:r>
          </a:p>
          <a:p>
            <a:pPr eaLnBrk="1" hangingPunct="1">
              <a:lnSpc>
                <a:spcPct val="90000"/>
              </a:lnSpc>
            </a:pPr>
            <a:endParaRPr lang="en-US" altLang="en-US" smtClean="0"/>
          </a:p>
          <a:p>
            <a:pPr eaLnBrk="1" hangingPunct="1">
              <a:lnSpc>
                <a:spcPct val="90000"/>
              </a:lnSpc>
            </a:pPr>
            <a:r>
              <a:rPr lang="en-US" altLang="en-US" smtClean="0"/>
              <a:t>See the website for this diagram for Sum.  </a:t>
            </a:r>
          </a:p>
          <a:p>
            <a:pPr eaLnBrk="1" hangingPunct="1">
              <a:lnSpc>
                <a:spcPct val="90000"/>
              </a:lnSpc>
            </a:pPr>
            <a:endParaRPr lang="en-US" altLang="en-US" smtClean="0"/>
          </a:p>
          <a:p>
            <a:pPr eaLnBrk="1" hangingPunct="1">
              <a:lnSpc>
                <a:spcPct val="90000"/>
              </a:lnSpc>
            </a:pPr>
            <a:r>
              <a:rPr lang="en-US" altLang="en-US" smtClean="0"/>
              <a:t>Can you similarly draw the circuit for Carry Out?</a:t>
            </a:r>
          </a:p>
          <a:p>
            <a:pPr eaLnBrk="1" hangingPunct="1">
              <a:lnSpc>
                <a:spcPct val="90000"/>
              </a:lnSpc>
            </a:pPr>
            <a:endParaRPr lang="en-US" altLang="en-US" smtClean="0"/>
          </a:p>
          <a:p>
            <a:pPr eaLnBrk="1" hangingPunct="1">
              <a:lnSpc>
                <a:spcPct val="90000"/>
              </a:lnSpc>
            </a:pPr>
            <a:r>
              <a:rPr lang="en-US" altLang="en-US" smtClean="0"/>
              <a:t>The main problem with our Full Adder as we have drawn it is that it requires too many gates.  We can use some of the Boolean Laws to simplify the expressions for Sum and Carry Out.  </a:t>
            </a:r>
          </a:p>
          <a:p>
            <a:pPr eaLnBrk="1" hangingPunct="1">
              <a:lnSpc>
                <a:spcPct val="90000"/>
              </a:lnSpc>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597A853-B7B3-4192-BEA6-1B717DB10FC1}" type="slidenum">
              <a:rPr lang="en-US" altLang="en-US"/>
              <a:pPr eaLnBrk="1" hangingPunct="1">
                <a:spcBef>
                  <a:spcPct val="0"/>
                </a:spcBef>
              </a:pPr>
              <a:t>15</a:t>
            </a:fld>
            <a:endParaRPr lang="en-US" alt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xfrm>
            <a:off x="381000" y="4343400"/>
            <a:ext cx="6096000" cy="4495800"/>
          </a:xfrm>
          <a:noFill/>
        </p:spPr>
        <p:txBody>
          <a:bodyPr/>
          <a:lstStyle/>
          <a:p>
            <a:pPr eaLnBrk="1" hangingPunct="1"/>
            <a:r>
              <a:rPr lang="en-US" altLang="en-US" smtClean="0"/>
              <a:t>The circuit above shows us the simpler Full Adder.  Here is how it works:</a:t>
            </a:r>
          </a:p>
          <a:p>
            <a:pPr eaLnBrk="1" hangingPunct="1"/>
            <a:endParaRPr lang="en-US" altLang="en-US" smtClean="0"/>
          </a:p>
          <a:p>
            <a:pPr eaLnBrk="1" hangingPunct="1"/>
            <a:r>
              <a:rPr lang="en-US" altLang="en-US" smtClean="0"/>
              <a:t>x and y are passed through an AND gate.  It is 1 only if both x and y are 1.  If x and y are 1, then this should product a carry out, so the AND gate connects the carry out.  The sum is a 1 only if the sum of x, y, carry in are 1 or 3.  So this occurs if x and y differ and carry in is a 0, or if x and y are the same and carry in is a 1.  So we pass x and y through an XOR (this will output 1 only if x and y differ) and the result is passed through an XOR with carry in (this will output a 1 only if x and y are the same and carry in is a 1, or if x and y are different and carry in is a 0).  See if you can understand this.  Now we have other possible cases for carry out.  So far we have only seen if x and y are both 1.  But if x and/or y are 1 and carry in is a 1, we also get a carry out.  So we also AND the result of x XOR y with carry in.  The result of this AND is 1 only if x XOR y is a 1 (the two values differ so only one is a 1) and carry in is a 1.  If all 3 (x, y, carry in) are 1s, then the first AND get is a 1.  </a:t>
            </a:r>
          </a:p>
          <a:p>
            <a:pPr eaLnBrk="1" hangingPunct="1"/>
            <a:endParaRPr lang="en-US" altLang="en-US" smtClean="0"/>
          </a:p>
          <a:p>
            <a:pPr eaLnBrk="1" hangingPunct="1"/>
            <a:r>
              <a:rPr lang="en-US" altLang="en-US" smtClean="0"/>
              <a:t>In order to build an n-bit adder for our computer, we take n Full Adders and connect them so that the carry out of one full adder is the carry in to the next full adder.  Each full adder then gets an input from x, an input from y, a carry in from the previous full adder, and produces a sum and a carry out.</a:t>
            </a:r>
          </a:p>
          <a:p>
            <a:pPr eaLnBrk="1" hangingPunct="1"/>
            <a:endParaRPr lang="en-US" altLang="en-US" smtClean="0"/>
          </a:p>
          <a:p>
            <a:pPr eaLnBrk="1" hangingPunct="1"/>
            <a:r>
              <a:rPr lang="en-US" altLang="en-US" smtClean="0"/>
              <a:t>Full Adder i receives x</a:t>
            </a:r>
            <a:r>
              <a:rPr lang="en-US" altLang="en-US" baseline="-25000" smtClean="0"/>
              <a:t>i</a:t>
            </a:r>
            <a:r>
              <a:rPr lang="en-US" altLang="en-US" smtClean="0"/>
              <a:t>, y</a:t>
            </a:r>
            <a:r>
              <a:rPr lang="en-US" altLang="en-US" baseline="-25000" smtClean="0"/>
              <a:t>i</a:t>
            </a:r>
            <a:r>
              <a:rPr lang="en-US" altLang="en-US" smtClean="0"/>
              <a:t>, and carry out</a:t>
            </a:r>
            <a:r>
              <a:rPr lang="en-US" altLang="en-US" baseline="-25000" smtClean="0"/>
              <a:t>i-1</a:t>
            </a:r>
            <a:r>
              <a:rPr lang="en-US" altLang="en-US" smtClean="0"/>
              <a:t> and produces sum</a:t>
            </a:r>
            <a:r>
              <a:rPr lang="en-US" altLang="en-US" baseline="-25000" smtClean="0"/>
              <a:t>i</a:t>
            </a:r>
            <a:r>
              <a:rPr lang="en-US" altLang="en-US" smtClean="0"/>
              <a:t> and carry out</a:t>
            </a:r>
            <a:r>
              <a:rPr lang="en-US" altLang="en-US" baseline="-25000" smtClean="0"/>
              <a:t>i</a:t>
            </a:r>
            <a:r>
              <a:rPr lang="en-US" altLang="en-US" smtClean="0"/>
              <a:t>.  Note that the figure above does not show the sum outputs, which would come out of the bottom of the boxes.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6FAB365-CD01-40B4-90B9-CD9A469219A9}" type="slidenum">
              <a:rPr lang="en-US" altLang="en-US"/>
              <a:pPr eaLnBrk="1" hangingPunct="1">
                <a:spcBef>
                  <a:spcPct val="0"/>
                </a:spcBef>
              </a:pPr>
              <a:t>16</a:t>
            </a:fld>
            <a:endParaRPr lang="en-US" alt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As we covered in chapter 2, to negate a two’s complement number (that is, change it from positive to negative or negative to positive), flip all the bits and add 1.  To flip a bit, use a NOT gate.  To add 1, use an n-bit adder with each y input wired to 0 except for the right-most bit which is wired to 1.</a:t>
            </a:r>
          </a:p>
          <a:p>
            <a:pPr eaLnBrk="1" hangingPunct="1"/>
            <a:endParaRPr lang="en-US" altLang="en-US" smtClean="0"/>
          </a:p>
          <a:p>
            <a:pPr eaLnBrk="1" hangingPunct="1"/>
            <a:r>
              <a:rPr lang="en-US" altLang="en-US" smtClean="0"/>
              <a:t>So if we had the 8-bit number 00101101 (45), we would convert this to -45 by flipping each bit (11010010) and adding 1, giving us 11010011.  We will call this circuit either a negator or complementor (or complementer).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30748AD-1DFF-4E5C-9C7F-C18AC0B37E2D}" type="slidenum">
              <a:rPr lang="en-US" altLang="en-US"/>
              <a:pPr eaLnBrk="1" hangingPunct="1">
                <a:spcBef>
                  <a:spcPct val="0"/>
                </a:spcBef>
              </a:pPr>
              <a:t>17</a:t>
            </a:fld>
            <a:endParaRPr lang="en-US" alt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xfrm>
            <a:off x="457200" y="4343400"/>
            <a:ext cx="6096000" cy="4114800"/>
          </a:xfrm>
          <a:noFill/>
        </p:spPr>
        <p:txBody>
          <a:bodyPr/>
          <a:lstStyle/>
          <a:p>
            <a:pPr eaLnBrk="1" hangingPunct="1"/>
            <a:r>
              <a:rPr lang="en-US" altLang="en-US" smtClean="0"/>
              <a:t>We could build a subtracter circuit, but we really don’t need one since we have an adder and a complementor.  So we build a combined adder/subtracter.  The circuit works as follows:</a:t>
            </a:r>
          </a:p>
          <a:p>
            <a:pPr eaLnBrk="1" hangingPunct="1"/>
            <a:endParaRPr lang="en-US" altLang="en-US" smtClean="0"/>
          </a:p>
          <a:p>
            <a:pPr eaLnBrk="1" hangingPunct="1"/>
            <a:r>
              <a:rPr lang="en-US" altLang="en-US" smtClean="0"/>
              <a:t>We place our two values into registers, A and B.  A goes into the Adder along with either B or the value –B.  We obtain the value –B by passing B through the complementor from the previous slide.  How do we select whether to pass B or –B into the Adder with A?  We use a device called a switch, a multiplexor.  A multiplexor (which is covered in a few slides) is a device which excepts multiple inputs and selects one to pass on as output.  So in this case, SW receives two inputs, B and –B, and selects whether to pass B on or –B on.  The choice is based on a control signal passed in from the control unit as to whether the adder/subtractor should add or subtract.  If we want to add, then SW passes on B, if we want to subtract, then SW passes on –B.</a:t>
            </a:r>
          </a:p>
          <a:p>
            <a:pPr eaLnBrk="1" hangingPunct="1"/>
            <a:endParaRPr lang="en-US" altLang="en-US" smtClean="0"/>
          </a:p>
          <a:p>
            <a:pPr eaLnBrk="1" hangingPunct="1"/>
            <a:r>
              <a:rPr lang="en-US" altLang="en-US" smtClean="0"/>
              <a:t>The adder’s last carry out is fed into a location called the overflow bit.  The overflow bit is stored in a special CPU register called the status flags (which also store other bits, such as the zero bit – was the last result a 0?, the interrupt bit – did an interrupt arise during the most recent fetch-execute cycle, and others).  We discuss the status flags in more detail in later chapters.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73177CA-2028-4A15-8FA5-01B9238C4135}" type="slidenum">
              <a:rPr lang="en-US" altLang="en-US"/>
              <a:pPr eaLnBrk="1" hangingPunct="1">
                <a:spcBef>
                  <a:spcPct val="0"/>
                </a:spcBef>
              </a:pPr>
              <a:t>18</a:t>
            </a:fld>
            <a:endParaRPr lang="en-US" alt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t>There are 3 results of the comparator circuit, each is sent to the status flag where there is a Negative Flag, a Zero Flag and a Positive Flag.  </a:t>
            </a:r>
          </a:p>
          <a:p>
            <a:pPr eaLnBrk="1" hangingPunct="1"/>
            <a:endParaRPr lang="en-US" altLang="en-US" smtClean="0"/>
          </a:p>
          <a:p>
            <a:pPr eaLnBrk="1" hangingPunct="1"/>
            <a:r>
              <a:rPr lang="en-US" altLang="en-US" smtClean="0"/>
              <a:t>We will use the comparator to set one of the three flags and then we will use the result of one of the flags in our program.</a:t>
            </a:r>
          </a:p>
          <a:p>
            <a:pPr eaLnBrk="1" hangingPunct="1"/>
            <a:endParaRPr lang="en-US" altLang="en-US" smtClean="0"/>
          </a:p>
          <a:p>
            <a:pPr eaLnBrk="1" hangingPunct="1"/>
            <a:r>
              <a:rPr lang="en-US" altLang="en-US" smtClean="0"/>
              <a:t>For instance, if we have if(x &lt; y) x++; then this code becomes something like this:</a:t>
            </a:r>
          </a:p>
          <a:p>
            <a:pPr eaLnBrk="1" hangingPunct="1"/>
            <a:r>
              <a:rPr lang="en-US" altLang="en-US" smtClean="0"/>
              <a:t>           Load R1, X</a:t>
            </a:r>
          </a:p>
          <a:p>
            <a:pPr eaLnBrk="1" hangingPunct="1"/>
            <a:r>
              <a:rPr lang="en-US" altLang="en-US" smtClean="0"/>
              <a:t>           Load R2, Y</a:t>
            </a:r>
          </a:p>
          <a:p>
            <a:pPr eaLnBrk="1" hangingPunct="1"/>
            <a:r>
              <a:rPr lang="en-US" altLang="en-US" smtClean="0"/>
              <a:t>           Subt  R1, R2   // this sets one of the three flags</a:t>
            </a:r>
          </a:p>
          <a:p>
            <a:pPr eaLnBrk="1" hangingPunct="1"/>
            <a:r>
              <a:rPr lang="en-US" altLang="en-US" smtClean="0"/>
              <a:t>           JumpN  clause  // if the negative flag is set, then jump to location clause</a:t>
            </a:r>
          </a:p>
          <a:p>
            <a:pPr eaLnBrk="1" hangingPunct="1"/>
            <a:r>
              <a:rPr lang="en-US" altLang="en-US" smtClean="0"/>
              <a:t>           Jump     next    // continue with the program by skipping the if clause</a:t>
            </a:r>
          </a:p>
          <a:p>
            <a:pPr eaLnBrk="1" hangingPunct="1"/>
            <a:r>
              <a:rPr lang="en-US" altLang="en-US" smtClean="0"/>
              <a:t>clause:  Load R1, X  // if clause, do x++ here</a:t>
            </a:r>
          </a:p>
          <a:p>
            <a:pPr eaLnBrk="1" hangingPunct="1"/>
            <a:r>
              <a:rPr lang="en-US" altLang="en-US" smtClean="0"/>
              <a:t>           Add R1, #1</a:t>
            </a:r>
          </a:p>
          <a:p>
            <a:pPr eaLnBrk="1" hangingPunct="1"/>
            <a:r>
              <a:rPr lang="en-US" altLang="en-US" smtClean="0"/>
              <a:t>           Store R1, X</a:t>
            </a:r>
          </a:p>
          <a:p>
            <a:pPr eaLnBrk="1" hangingPunct="1"/>
            <a:r>
              <a:rPr lang="en-US" altLang="en-US" smtClean="0"/>
              <a:t>next:   // continue with remainder of program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AEBF89D-81A1-4FB7-A3BE-16C07BD09DBF}" type="slidenum">
              <a:rPr lang="en-US" altLang="en-US"/>
              <a:pPr eaLnBrk="1" hangingPunct="1">
                <a:spcBef>
                  <a:spcPct val="0"/>
                </a:spcBef>
              </a:pPr>
              <a:t>19</a:t>
            </a:fld>
            <a:endParaRPr lang="en-US" altLang="en-US"/>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xfrm>
            <a:off x="685800" y="4343400"/>
            <a:ext cx="5486400" cy="4419600"/>
          </a:xfrm>
          <a:noFill/>
        </p:spPr>
        <p:txBody>
          <a:bodyPr/>
          <a:lstStyle/>
          <a:p>
            <a:pPr marL="228600" indent="-228600" eaLnBrk="1" hangingPunct="1">
              <a:lnSpc>
                <a:spcPct val="90000"/>
              </a:lnSpc>
            </a:pPr>
            <a:r>
              <a:rPr lang="en-US" altLang="en-US" smtClean="0"/>
              <a:t>Here, we implement the multiplication algorithm from chapter 2 for unsigned binary values.  Assume two n-bit values, stored in the registers Q and M.  We already have an n-big adder.  We will discuss shifting later in this chapter.  </a:t>
            </a:r>
          </a:p>
          <a:p>
            <a:pPr marL="228600" indent="-228600" eaLnBrk="1" hangingPunct="1">
              <a:lnSpc>
                <a:spcPct val="90000"/>
              </a:lnSpc>
            </a:pPr>
            <a:endParaRPr lang="en-US" altLang="en-US" smtClean="0"/>
          </a:p>
          <a:p>
            <a:pPr marL="228600" indent="-228600" eaLnBrk="1" hangingPunct="1">
              <a:lnSpc>
                <a:spcPct val="90000"/>
              </a:lnSpc>
            </a:pPr>
            <a:r>
              <a:rPr lang="en-US" altLang="en-US" smtClean="0"/>
              <a:t>The Shift &amp; Add Control Logic works like this:</a:t>
            </a:r>
          </a:p>
          <a:p>
            <a:pPr marL="228600" indent="-228600" eaLnBrk="1" hangingPunct="1">
              <a:lnSpc>
                <a:spcPct val="90000"/>
              </a:lnSpc>
            </a:pPr>
            <a:r>
              <a:rPr lang="en-US" altLang="en-US" smtClean="0"/>
              <a:t>Input Q0.  If Q0 = 1 then trigger the adder to take A + M and store the result in C and A.  Now signal C, A and Q to perform a 1-bit right shift.</a:t>
            </a:r>
          </a:p>
          <a:p>
            <a:pPr marL="228600" indent="-228600" eaLnBrk="1" hangingPunct="1">
              <a:lnSpc>
                <a:spcPct val="90000"/>
              </a:lnSpc>
            </a:pPr>
            <a:endParaRPr lang="en-US" altLang="en-US" smtClean="0"/>
          </a:p>
          <a:p>
            <a:pPr marL="228600" indent="-228600" eaLnBrk="1" hangingPunct="1">
              <a:lnSpc>
                <a:spcPct val="90000"/>
              </a:lnSpc>
            </a:pPr>
            <a:r>
              <a:rPr lang="en-US" altLang="en-US" smtClean="0"/>
              <a:t>Notice that the multiplier requires n units of time to perform an n-bit multiplication where a unit of time equals the time for 1 compare (Q0), add and shift.  Thus multiplication is slower than addition.</a:t>
            </a:r>
          </a:p>
          <a:p>
            <a:pPr marL="228600" indent="-228600" eaLnBrk="1" hangingPunct="1">
              <a:lnSpc>
                <a:spcPct val="90000"/>
              </a:lnSpc>
            </a:pPr>
            <a:endParaRPr lang="en-US" altLang="en-US" smtClean="0"/>
          </a:p>
          <a:p>
            <a:pPr marL="228600" indent="-228600" eaLnBrk="1" hangingPunct="1">
              <a:lnSpc>
                <a:spcPct val="90000"/>
              </a:lnSpc>
            </a:pPr>
            <a:r>
              <a:rPr lang="en-US" altLang="en-US" smtClean="0"/>
              <a:t>How would you modify this for Booth’s algorithm and two’s complement numbers?  Consider the differences between the unsigned multiplication and Booth’s:  </a:t>
            </a:r>
          </a:p>
          <a:p>
            <a:pPr marL="228600" indent="-228600" eaLnBrk="1" hangingPunct="1">
              <a:lnSpc>
                <a:spcPct val="90000"/>
              </a:lnSpc>
              <a:buFontTx/>
              <a:buAutoNum type="arabicPeriod"/>
            </a:pPr>
            <a:r>
              <a:rPr lang="en-US" altLang="en-US" smtClean="0"/>
              <a:t>we compare Q0 and Q-1</a:t>
            </a:r>
          </a:p>
          <a:p>
            <a:pPr marL="228600" indent="-228600" eaLnBrk="1" hangingPunct="1">
              <a:lnSpc>
                <a:spcPct val="90000"/>
              </a:lnSpc>
              <a:buFontTx/>
              <a:buAutoNum type="arabicPeriod"/>
            </a:pPr>
            <a:r>
              <a:rPr lang="en-US" altLang="en-US" smtClean="0"/>
              <a:t>we do addition or subtraction</a:t>
            </a:r>
          </a:p>
          <a:p>
            <a:pPr marL="228600" indent="-228600" eaLnBrk="1" hangingPunct="1">
              <a:lnSpc>
                <a:spcPct val="90000"/>
              </a:lnSpc>
              <a:buFontTx/>
              <a:buAutoNum type="arabicPeriod"/>
            </a:pPr>
            <a:r>
              <a:rPr lang="en-US" altLang="en-US" smtClean="0"/>
              <a:t>we do an arithmetic right shift</a:t>
            </a:r>
          </a:p>
          <a:p>
            <a:pPr marL="228600" indent="-228600" eaLnBrk="1" hangingPunct="1">
              <a:lnSpc>
                <a:spcPct val="90000"/>
              </a:lnSpc>
              <a:buFontTx/>
              <a:buAutoNum type="arabicPeriod"/>
            </a:pPr>
            <a:r>
              <a:rPr lang="en-US" altLang="en-US" smtClean="0"/>
              <a:t>we do not need the C bit</a:t>
            </a:r>
          </a:p>
          <a:p>
            <a:pPr marL="228600" indent="-228600" eaLnBrk="1" hangingPunct="1">
              <a:lnSpc>
                <a:spcPct val="90000"/>
              </a:lnSpc>
            </a:pPr>
            <a:endParaRPr lang="en-US" altLang="en-US" smtClean="0"/>
          </a:p>
          <a:p>
            <a:pPr marL="228600" indent="-228600" eaLnBrk="1" hangingPunct="1">
              <a:lnSpc>
                <a:spcPct val="90000"/>
              </a:lnSpc>
            </a:pPr>
            <a:r>
              <a:rPr lang="en-US" altLang="en-US" smtClean="0"/>
              <a:t>What would an n-bit divider look like?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91CCC18-4A0B-4301-B3BC-E39724164732}" type="slidenum">
              <a:rPr lang="en-US" altLang="en-US"/>
              <a:pPr eaLnBrk="1" hangingPunct="1">
                <a:spcBef>
                  <a:spcPct val="0"/>
                </a:spcBef>
              </a:pPr>
              <a:t>20</a:t>
            </a:fld>
            <a:endParaRPr lang="en-US" alt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t>Here is the author’s version of a shifter.  This can shift to the left (if S = 0) or to the right (if S = 1).  Can you figure this out on your own?  I suggest that you try with a sample value.  Use I = 1011.  When S = 0, you should wind up with 0101.  When S = 1, you should wind up with 0110.</a:t>
            </a:r>
          </a:p>
          <a:p>
            <a:pPr eaLnBrk="1" hangingPunct="1"/>
            <a:endParaRPr lang="en-US" altLang="en-US" smtClean="0"/>
          </a:p>
          <a:p>
            <a:pPr eaLnBrk="1" hangingPunct="1"/>
            <a:r>
              <a:rPr lang="en-US" altLang="en-US" smtClean="0"/>
              <a:t>We will create an easier to understand shifter later in this chapter although this easier one will be more expensive in terms of logic gates.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9039840-FFD7-4CD0-8533-2F8FC2F295F0}" type="slidenum">
              <a:rPr lang="en-US" altLang="en-US"/>
              <a:pPr eaLnBrk="1" hangingPunct="1">
                <a:spcBef>
                  <a:spcPct val="0"/>
                </a:spcBef>
              </a:pPr>
              <a:t>2</a:t>
            </a:fld>
            <a:endParaRPr lang="en-US" alt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20CB999-D7FB-45CE-AE2D-D31AFBCD0FA9}" type="slidenum">
              <a:rPr lang="en-US" altLang="en-US"/>
              <a:pPr eaLnBrk="1" hangingPunct="1">
                <a:spcBef>
                  <a:spcPct val="0"/>
                </a:spcBef>
              </a:pPr>
              <a:t>21</a:t>
            </a:fld>
            <a:endParaRPr lang="en-US" alt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lnSpc>
                <a:spcPct val="90000"/>
              </a:lnSpc>
            </a:pPr>
            <a:r>
              <a:rPr lang="en-US" altLang="en-US" smtClean="0"/>
              <a:t>Here is another function to implement.  We can build a circuit to generate the parity bit for a 3 bit value.  The truth table is shown to the left.  Given that we have a 3 bit value plus its parity bit, the truth table on the right will determine if an error should arise or not.  We can build both of these circuits using sum of products.  Here is the Boolean expression for the circuit for the left truth table:  Parity bit = ~x*~y*~z + ~x*y*z + x*~y*z + x*y*z.  However, if you look at this circuit, you might notice something.  The parity bit is 1 if and only if the number of 1’s for x, y and z are even (the first row has zero 1s, the other three rows have two 1s).  How can we determine if we have an even or odd number of 1 bits?  Recall that XOR tells us if two bits differ.  If XOR is true, then we have exactly one 1 and one 0.  If we chain together two XOR gates, we have an “odd detector”.  It outputs a 1 only if we have one 1 or three 1s.  Since we want an “even detector”, we negate the output.  Here is the circuit:</a:t>
            </a:r>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r>
              <a:rPr lang="en-US" altLang="en-US" smtClean="0"/>
              <a:t>What would the circuit for the error detector look like?</a:t>
            </a:r>
          </a:p>
        </p:txBody>
      </p:sp>
      <p:pic>
        <p:nvPicPr>
          <p:cNvPr id="563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477000"/>
            <a:ext cx="43291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C55FDE9-61E7-44F7-A19D-AE263D3B3B0C}" type="slidenum">
              <a:rPr lang="en-US" altLang="en-US"/>
              <a:pPr eaLnBrk="1" hangingPunct="1">
                <a:spcBef>
                  <a:spcPct val="0"/>
                </a:spcBef>
              </a:pPr>
              <a:t>22</a:t>
            </a:fld>
            <a:endParaRPr lang="en-US" alt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lnSpc>
                <a:spcPct val="90000"/>
              </a:lnSpc>
            </a:pPr>
            <a:r>
              <a:rPr lang="en-US" altLang="en-US" smtClean="0"/>
              <a:t>The decoder is a device used to translate from a binary number into a single output.  If we have a 4-bit binary number, then there are 16 possible outputs.  So the decoder is an n-input to 2</a:t>
            </a:r>
            <a:r>
              <a:rPr lang="en-US" altLang="en-US" baseline="30000" smtClean="0"/>
              <a:t>n</a:t>
            </a:r>
            <a:r>
              <a:rPr lang="en-US" altLang="en-US" smtClean="0"/>
              <a:t> output device.  Some of the input lines will be active, these will represent 1s, so that the collection of inputs is a binary number.  For instance, a set of  inputs could be 1101 (i3=1, i2=1, i1=0, i0=1).  Only a single output will be active based on the input.  In the above example, the output corresponding to line 13 would be active since 1101 is binary for 13.  </a:t>
            </a:r>
          </a:p>
          <a:p>
            <a:pPr eaLnBrk="1" hangingPunct="1">
              <a:lnSpc>
                <a:spcPct val="90000"/>
              </a:lnSpc>
            </a:pPr>
            <a:endParaRPr lang="en-US" altLang="en-US" smtClean="0"/>
          </a:p>
          <a:p>
            <a:pPr eaLnBrk="1" hangingPunct="1">
              <a:lnSpc>
                <a:spcPct val="90000"/>
              </a:lnSpc>
            </a:pPr>
            <a:r>
              <a:rPr lang="en-US" altLang="en-US" smtClean="0"/>
              <a:t>The way this works is by having 2</a:t>
            </a:r>
            <a:r>
              <a:rPr lang="en-US" altLang="en-US" baseline="30000" smtClean="0"/>
              <a:t>n</a:t>
            </a:r>
            <a:r>
              <a:rPr lang="en-US" altLang="en-US" smtClean="0"/>
              <a:t> AND gates, each one corresponding the inputs coming into the AND gate where some inputs are going in directly and others are NOTed.  The pattern is based on what number the AND gate represents.  For instance, the AND gate for 13 would expect 1101, so only i1 would be negated, i3, i2 and i0 would go in directly.  Above, we have a 2-input 4-output decoder.  The first AND gate represents 11 (that AND gate will only be active if the input is 11, or if x = 1 and y = 1).  Notice that they have drawn the decoder with the outputs representing 3 (11), 2 (10), 1 (01) and 0 (00) from top to bottom.  Usually we draw the decoder from bottom up instead.</a:t>
            </a:r>
          </a:p>
          <a:p>
            <a:pPr eaLnBrk="1" hangingPunct="1">
              <a:lnSpc>
                <a:spcPct val="90000"/>
              </a:lnSpc>
            </a:pPr>
            <a:endParaRPr lang="en-US" altLang="en-US" smtClean="0"/>
          </a:p>
          <a:p>
            <a:pPr eaLnBrk="1" hangingPunct="1">
              <a:lnSpc>
                <a:spcPct val="90000"/>
              </a:lnSpc>
            </a:pPr>
            <a:r>
              <a:rPr lang="en-US" altLang="en-US" smtClean="0"/>
              <a:t>The decoder is a basic device that will be used to take a binary number as input and output a selection.  That is, each output line goes to a different device.  The single output line that is active is selecting a particular device.  The input usually comes from the control unit which knows what device should be activated based on the current instruction.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1B42525-FD03-4D6E-BE3A-54ABA5BEDAE4}" type="slidenum">
              <a:rPr lang="en-US" altLang="en-US"/>
              <a:pPr eaLnBrk="1" hangingPunct="1">
                <a:spcBef>
                  <a:spcPct val="0"/>
                </a:spcBef>
              </a:pPr>
              <a:t>23</a:t>
            </a:fld>
            <a:endParaRPr lang="en-US" altLang="en-US"/>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The multiplexor uses the decoder but takes one further step – it selects an input to pass on as output.  The multiplexor outputs only one of its inputs.  For instance, if we have 4 1-bit devices, we can select one of those bits to pass on as output.  In order to output all bits from a device, we need several multiplexors. </a:t>
            </a:r>
          </a:p>
          <a:p>
            <a:pPr eaLnBrk="1" hangingPunct="1"/>
            <a:endParaRPr lang="en-US" altLang="en-US" smtClean="0"/>
          </a:p>
          <a:p>
            <a:pPr eaLnBrk="1" hangingPunct="1"/>
            <a:r>
              <a:rPr lang="en-US" altLang="en-US" smtClean="0"/>
              <a:t>You might recall that we used a MUX for our adder/subtractor.  It was actually a collection of MUX’s.  Each MUX received 1 input from B and 1 input from –B, and a control signal.  The control signal stated whether to pass on the bit from B or from –B.  This was a 2:1 MUX (2 devices input, 1 output).  If our adder/subtractor operated on an n-bit number, we would need n 2:1 MUXs.</a:t>
            </a:r>
          </a:p>
          <a:p>
            <a:pPr eaLnBrk="1" hangingPunct="1"/>
            <a:endParaRPr lang="en-US" altLang="en-US" smtClean="0"/>
          </a:p>
          <a:p>
            <a:pPr eaLnBrk="1" hangingPunct="1"/>
            <a:r>
              <a:rPr lang="en-US" altLang="en-US" smtClean="0"/>
              <a:t>The MUX works as follows:  all devices send their input into a different AND gate.  Also going into each AND gate are bits from the control lines – some going in directly and some going in after being negated.  Above, we have a 1-bit 4:1 MUX.  It receives 2 control lines (S1, S0) to select between input 3, 2, 1 or 0.  If the control lines receive 10 (the number 2), then it outputs input 2.  If the control lines receive 00 (the number 0), then it outputs input 0.  You can probably see the decoder portion of the MUX – the control lines and the AND gates.  Added to the MUX are the device inputs and the OR gate.  Every MUX will have n AND gates for n devices, log </a:t>
            </a:r>
            <a:r>
              <a:rPr lang="en-US" altLang="en-US" baseline="-25000" smtClean="0"/>
              <a:t>2</a:t>
            </a:r>
            <a:r>
              <a:rPr lang="en-US" altLang="en-US" smtClean="0"/>
              <a:t> n control lines, and 1 OR gate.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31C8B9E-BD8F-4C3D-974F-70DECD1BC089}" type="slidenum">
              <a:rPr lang="en-US" altLang="en-US"/>
              <a:pPr eaLnBrk="1" hangingPunct="1">
                <a:spcBef>
                  <a:spcPct val="0"/>
                </a:spcBef>
              </a:pPr>
              <a:t>24</a:t>
            </a:fld>
            <a:endParaRPr lang="en-US" alt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xfrm>
            <a:off x="304800" y="4343400"/>
            <a:ext cx="6248400" cy="4495800"/>
          </a:xfrm>
          <a:noFill/>
        </p:spPr>
        <p:txBody>
          <a:bodyPr/>
          <a:lstStyle/>
          <a:p>
            <a:pPr eaLnBrk="1" hangingPunct="1"/>
            <a:r>
              <a:rPr lang="en-US" altLang="en-US" sz="1000" smtClean="0"/>
              <a:t>Now we put together everything we’ve talked about in this chapter to build a very simplistic ALU.  This ALU works on 2-bit data and only performs one of four operations, AND, OR, NOT or ADDITION.  The inputs from the two devices are B0 and B1, and A0 and A1.  The outputs are C0 and C1.</a:t>
            </a:r>
          </a:p>
          <a:p>
            <a:pPr eaLnBrk="1" hangingPunct="1"/>
            <a:endParaRPr lang="en-US" altLang="en-US" sz="1000" smtClean="0"/>
          </a:p>
          <a:p>
            <a:pPr eaLnBrk="1" hangingPunct="1"/>
            <a:r>
              <a:rPr lang="en-US" altLang="en-US" sz="1000" smtClean="0"/>
              <a:t>The decoder on the left hand side is part of a multiplexor (the rest of the multiplexor is the OR gates prior to C0 and C1, and the input from the “devices” (the AND gate near the top is the AND device, the NOT gate is the NOT device, the OR gate is the OR device, and in the lower center and lower right are the components that make up the ADDITION circuit).  </a:t>
            </a:r>
          </a:p>
          <a:p>
            <a:pPr eaLnBrk="1" hangingPunct="1"/>
            <a:endParaRPr lang="en-US" altLang="en-US" sz="1000" smtClean="0"/>
          </a:p>
          <a:p>
            <a:pPr eaLnBrk="1" hangingPunct="1"/>
            <a:r>
              <a:rPr lang="en-US" altLang="en-US" sz="1000" smtClean="0"/>
              <a:t>The control unit passes in a control signal (for instance, 10 to perform A OR B).  A and B are connected to registers.  The B inputs are received from one register and the A inputs from the other register.  Notice that current flows through the entire circuit, but the decoder makes sure that only the third and sixth AND gates are active to pass on the results of the two OR gates.  Had the selector input been 00, then only the first and fourth AND gates would have been active.  All of the AND gates output 0s except for the two that were selected.  They output their inputs, which in this example, is the result of the two OR gates.  So C0 gets the value of B0 OR A0 and C1 gets the value of B1 or A1.  See if you can trace through the circuit to figure this out.</a:t>
            </a:r>
          </a:p>
          <a:p>
            <a:pPr eaLnBrk="1" hangingPunct="1"/>
            <a:endParaRPr lang="en-US" altLang="en-US" sz="1000" smtClean="0"/>
          </a:p>
          <a:p>
            <a:pPr eaLnBrk="1" hangingPunct="1"/>
            <a:r>
              <a:rPr lang="en-US" altLang="en-US" sz="1000" smtClean="0"/>
              <a:t>The addition operation is far more complex because of the need to have both a carry and a sum (C0 is A0 + B0, and C1 is A1 + B1 + carry in).  The carry out of the second adder is sent on to the overflow flag.</a:t>
            </a:r>
          </a:p>
          <a:p>
            <a:pPr eaLnBrk="1" hangingPunct="1"/>
            <a:endParaRPr lang="en-US" altLang="en-US" sz="1000" smtClean="0"/>
          </a:p>
          <a:p>
            <a:pPr eaLnBrk="1" hangingPunct="1"/>
            <a:r>
              <a:rPr lang="en-US" altLang="en-US" sz="1000" smtClean="0"/>
              <a:t>How would this circuit change if we wanted to implement 8 different operations on two 2-bit values?</a:t>
            </a:r>
          </a:p>
          <a:p>
            <a:pPr eaLnBrk="1" hangingPunct="1"/>
            <a:r>
              <a:rPr lang="en-US" altLang="en-US" sz="1000" smtClean="0"/>
              <a:t>How would this circuit change if we wanted to implement the 4 operations above on two 8-bit values?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AB50C51-7AF4-4390-B924-91BD02AB3778}" type="slidenum">
              <a:rPr lang="en-US" altLang="en-US"/>
              <a:pPr eaLnBrk="1" hangingPunct="1">
                <a:spcBef>
                  <a:spcPct val="0"/>
                </a:spcBef>
              </a:pPr>
              <a:t>25</a:t>
            </a:fld>
            <a:endParaRPr lang="en-US" altLang="en-US"/>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D712CE7-C62A-40FB-B45E-5FFEC21C4020}" type="slidenum">
              <a:rPr lang="en-US" altLang="en-US"/>
              <a:pPr eaLnBrk="1" hangingPunct="1">
                <a:spcBef>
                  <a:spcPct val="0"/>
                </a:spcBef>
              </a:pPr>
              <a:t>26</a:t>
            </a:fld>
            <a:endParaRPr lang="en-US" alt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FFE1CC-8665-41C3-A9A9-90D701D8FA97}" type="slidenum">
              <a:rPr lang="en-US" altLang="en-US"/>
              <a:pPr eaLnBrk="1" hangingPunct="1">
                <a:spcBef>
                  <a:spcPct val="0"/>
                </a:spcBef>
              </a:pPr>
              <a:t>27</a:t>
            </a:fld>
            <a:endParaRPr lang="en-US" altLang="en-US"/>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lnSpc>
                <a:spcPct val="90000"/>
              </a:lnSpc>
            </a:pPr>
            <a:r>
              <a:rPr lang="en-US" altLang="en-US" smtClean="0"/>
              <a:t>Trace through the S-R flip-flop (FF) above.  Assume currently the FF is storing no value.  This means that Q is outputting 0 (which means that ~Q is outputting 1). S and R are both 0 at the moment.  Q NOR S = ~Q which is 1 (0 NOR 0 is 1).  ~Q NOR R = Q which is 0 (1 NOR 0 is 0).   This remains stable until we pass in either S = 1 or R = 1.  Lets pass in S = 1 (Set the FF).  Now the top NOR gate is 1 NOR 0 = 0, so ~Q switches from 1 to 0.  The bottom FF gets 0 NOR 0 = 1, so Q has switched from 0 to 1.  Eventually, S turns off.  Q is still 1, so the top NOR gate gets 1 NOR 0 = 0 and the bottom NOR gate gets 0 NOR 0 = 1.  Again, the FF is in a stable state.  If we pass in R = 1 (reset), then we have 1 NOR 0 = 0 in the bottom NOR gate, or Q becomes 0, and then we get 0 NOR 0 = 1 in the upper NOR gate so ~Q becomes 1.  After R becomes 0, the FF remains stable.</a:t>
            </a:r>
          </a:p>
          <a:p>
            <a:pPr eaLnBrk="1" hangingPunct="1">
              <a:lnSpc>
                <a:spcPct val="90000"/>
              </a:lnSpc>
            </a:pPr>
            <a:endParaRPr lang="en-US" altLang="en-US" smtClean="0"/>
          </a:p>
          <a:p>
            <a:pPr eaLnBrk="1" hangingPunct="1">
              <a:lnSpc>
                <a:spcPct val="90000"/>
              </a:lnSpc>
            </a:pPr>
            <a:r>
              <a:rPr lang="en-US" altLang="en-US" smtClean="0"/>
              <a:t>The only time this FF is not stable is if both S and R get 1 inputs in which case the FF oscillates until one or both lines shut off.  The resulting state of the FF depends on which line shut off last.  If R stayed on slightly longer, then the FF resets to 0.  If S stayed on longer, the FF sets to 1.  </a:t>
            </a:r>
          </a:p>
          <a:p>
            <a:pPr eaLnBrk="1" hangingPunct="1">
              <a:lnSpc>
                <a:spcPct val="90000"/>
              </a:lnSpc>
            </a:pPr>
            <a:endParaRPr lang="en-US" altLang="en-US" smtClean="0"/>
          </a:p>
          <a:p>
            <a:pPr eaLnBrk="1" hangingPunct="1">
              <a:lnSpc>
                <a:spcPct val="90000"/>
              </a:lnSpc>
            </a:pPr>
            <a:r>
              <a:rPr lang="en-US" altLang="en-US" smtClean="0"/>
              <a:t>So the FF can either retain a value of 0 or 1 for an indeterminate amount of time as long as the circuit continues getting voltage.  Thus, the FF is a convenient way to store 1 bit in memory.  We will use FFs for registers and cache, but not main memory.  This gets explained in chapter 6.</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AD38A69-D6C4-4588-ADB1-3C7302EBBFBA}" type="slidenum">
              <a:rPr lang="en-US" altLang="en-US"/>
              <a:pPr eaLnBrk="1" hangingPunct="1">
                <a:spcBef>
                  <a:spcPct val="0"/>
                </a:spcBef>
              </a:pPr>
              <a:t>29</a:t>
            </a:fld>
            <a:endParaRPr lang="en-US" alt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We will actually use the D-flip flop instead of the SR-flip flop because the D FF is easier to build and can only change value on a clock pulse, plus it cannot get into an indeterminate state.   Here is the truth table for the D FF (where X means don’t care, could be a 0 or a 1) where D is the input and Q is the output.  Notice that Q is constant (or Qprev) unless the clock is pusling.</a:t>
            </a:r>
          </a:p>
          <a:p>
            <a:pPr eaLnBrk="1" hangingPunct="1"/>
            <a:endParaRPr lang="en-US" altLang="en-US" smtClean="0"/>
          </a:p>
          <a:p>
            <a:pPr eaLnBrk="1" hangingPunct="1"/>
            <a:r>
              <a:rPr lang="en-US" altLang="en-US" smtClean="0"/>
              <a:t>Clock 	D 	Q 	Qprev</a:t>
            </a:r>
          </a:p>
          <a:p>
            <a:pPr eaLnBrk="1" hangingPunct="1"/>
            <a:r>
              <a:rPr lang="en-US" altLang="en-US" smtClean="0"/>
              <a:t>Rising edge 	0 	0 	X</a:t>
            </a:r>
          </a:p>
          <a:p>
            <a:pPr eaLnBrk="1" hangingPunct="1"/>
            <a:r>
              <a:rPr lang="en-US" altLang="en-US" smtClean="0"/>
              <a:t>Rising edge 	1 	1 	X</a:t>
            </a:r>
          </a:p>
          <a:p>
            <a:pPr eaLnBrk="1" hangingPunct="1"/>
            <a:r>
              <a:rPr lang="en-US" altLang="en-US" smtClean="0"/>
              <a:t>Non-Rising 	X 	constant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6FEDD84-C5B8-444B-A3E8-DB00D3BF3072}" type="slidenum">
              <a:rPr lang="en-US" altLang="en-US"/>
              <a:pPr eaLnBrk="1" hangingPunct="1">
                <a:spcBef>
                  <a:spcPct val="0"/>
                </a:spcBef>
              </a:pPr>
              <a:t>30</a:t>
            </a:fld>
            <a:endParaRPr lang="en-US" altLang="en-US"/>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Now we take a collection of D FFs and build a register.  The top diagram is a 4-bit register.  The bottom figure is an 8-bit register where there is a single bus connecting to the register.  In the top figure, we have two separate buses, one for input and one for output.  This is impractical.  Instead, we use enable gates (the little triangles) to “protect” the bus and FFs.  The bus will usually be active, but the D FFs will only receive an input from the bus when the Enable input gates are signaled (from the control unit) and the FFs will only change values when the Clock pulses.  So the D FFs are stable until both enable input and clock signals are received.  The FFs are always releasing their values out of the Q output but the enable output prevents them from going out onto the bus unless the control unit has selected the enable output gate to “open”.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61FF87E-A734-4FE9-B9E2-02F9238CF696}" type="slidenum">
              <a:rPr lang="en-US" altLang="en-US"/>
              <a:pPr eaLnBrk="1" hangingPunct="1">
                <a:spcBef>
                  <a:spcPct val="0"/>
                </a:spcBef>
              </a:pPr>
              <a:t>31</a:t>
            </a:fld>
            <a:endParaRPr lang="en-US" alt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To build a right shift, the output of the rightmost FF is not connected to anything, and the leftmost FF has an input of R = 1always.  To build a left shift or left rotate, we redirect the outputs so that the output of one FF goes to the FF on the left, not the right.  </a:t>
            </a:r>
          </a:p>
          <a:p>
            <a:pPr eaLnBrk="1" hangingPunct="1"/>
            <a:endParaRPr lang="en-US" altLang="en-US" smtClean="0"/>
          </a:p>
          <a:p>
            <a:pPr eaLnBrk="1" hangingPunct="1"/>
            <a:r>
              <a:rPr lang="en-US" altLang="en-US" smtClean="0"/>
              <a:t>How would you implement an arithmetic shift?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0DFEF1B-4281-467E-87BD-6DE74FB49F45}" type="slidenum">
              <a:rPr lang="en-US" altLang="en-US"/>
              <a:pPr eaLnBrk="1" hangingPunct="1">
                <a:spcBef>
                  <a:spcPct val="0"/>
                </a:spcBef>
              </a:pPr>
              <a:t>3</a:t>
            </a:fld>
            <a:endParaRPr lang="en-US" alt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108F4BC-B6D2-4AD9-886C-E5B587634DD6}" type="slidenum">
              <a:rPr lang="en-US" altLang="en-US"/>
              <a:pPr eaLnBrk="1" hangingPunct="1">
                <a:spcBef>
                  <a:spcPct val="0"/>
                </a:spcBef>
              </a:pPr>
              <a:t>33</a:t>
            </a:fld>
            <a:endParaRPr lang="en-US" altLang="en-US"/>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Here we build a register file, a collection of 8 registers.  Each D register is based on the D register from the previous slide.  We select one register by sending a 3-bit binary number from the control unit to the decoder.  In the figure above, we are selecting register 5 (101).  The control unit also passes in either clock input to perform input from the bus, or enable output to take the values from the D FF and pass them onto the bus.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D3FCDD8-35FA-47A6-828C-DB1056A1A6A7}" type="slidenum">
              <a:rPr lang="en-US" altLang="en-US"/>
              <a:pPr eaLnBrk="1" hangingPunct="1">
                <a:spcBef>
                  <a:spcPct val="0"/>
                </a:spcBef>
              </a:pPr>
              <a:t>34</a:t>
            </a:fld>
            <a:endParaRPr lang="en-US" alt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xfrm>
            <a:off x="685800" y="4343400"/>
            <a:ext cx="5486400" cy="4419600"/>
          </a:xfrm>
          <a:noFill/>
        </p:spPr>
        <p:txBody>
          <a:bodyPr/>
          <a:lstStyle/>
          <a:p>
            <a:pPr eaLnBrk="1" hangingPunct="1">
              <a:lnSpc>
                <a:spcPct val="90000"/>
              </a:lnSpc>
            </a:pPr>
            <a:r>
              <a:rPr lang="en-US" altLang="en-US" smtClean="0"/>
              <a:t>We wrap up with another complex circuit, a 4x3 memory.  The idea here is we have 4 memory locations, each of which can store 1 word.  A word in this case is merely 3 bits.  </a:t>
            </a:r>
          </a:p>
          <a:p>
            <a:pPr eaLnBrk="1" hangingPunct="1">
              <a:lnSpc>
                <a:spcPct val="90000"/>
              </a:lnSpc>
            </a:pPr>
            <a:endParaRPr lang="en-US" altLang="en-US" smtClean="0"/>
          </a:p>
          <a:p>
            <a:pPr eaLnBrk="1" hangingPunct="1">
              <a:lnSpc>
                <a:spcPct val="90000"/>
              </a:lnSpc>
            </a:pPr>
            <a:r>
              <a:rPr lang="en-US" altLang="en-US" smtClean="0"/>
              <a:t>The circuit receives a 3-bit input from the input bus and delivers a 3-bit output to the output bus.  Each storage location (bit) is a D FF. To select a word, a decoder is used (see the bottom of the figure), controlled by S0, S1 from the control bus.  The inputs for each FF are protected by the decoder. The output bus is controlled by a MUX which combines the Q outputs from all FFs, the decoder, the OR gates (on the right hand side), and also additional AND gates – one combines the clock and Write enable (unless both are active, we don’t output), and the AND gate combine out of each Q output (which ANDs the output of the FF with the selector).  </a:t>
            </a:r>
          </a:p>
          <a:p>
            <a:pPr eaLnBrk="1" hangingPunct="1">
              <a:lnSpc>
                <a:spcPct val="90000"/>
              </a:lnSpc>
            </a:pPr>
            <a:endParaRPr lang="en-US" altLang="en-US" smtClean="0"/>
          </a:p>
          <a:p>
            <a:pPr eaLnBrk="1" hangingPunct="1">
              <a:lnSpc>
                <a:spcPct val="90000"/>
              </a:lnSpc>
            </a:pPr>
            <a:r>
              <a:rPr lang="en-US" altLang="en-US" smtClean="0"/>
              <a:t>Obviously, a real memory would be far larger.  Imagine that we want a 16K cache where each word stores 32 bits.  We would have 16K * 32 total FFs, one for each bit of each word.  Our selector would have to select between the 16K words, so we would have log </a:t>
            </a:r>
            <a:r>
              <a:rPr lang="en-US" altLang="en-US" baseline="-25000" smtClean="0"/>
              <a:t>2</a:t>
            </a:r>
            <a:r>
              <a:rPr lang="en-US" altLang="en-US" smtClean="0"/>
              <a:t> 16K = 14 selector bits (instead of 2).  We would have 32 input lines, one line going to each D FF of each word (so we would have 32 rows).  With 16K words, we would have 16K columns.  Finally, we would have 32 output lines, so we would have 32 OR gates.  See if you can visualization what this would look like.</a:t>
            </a:r>
          </a:p>
          <a:p>
            <a:pPr eaLnBrk="1" hangingPunct="1">
              <a:lnSpc>
                <a:spcPct val="90000"/>
              </a:lnSpc>
            </a:pPr>
            <a:endParaRPr lang="en-US" altLang="en-US" smtClean="0"/>
          </a:p>
          <a:p>
            <a:pPr eaLnBrk="1" hangingPunct="1">
              <a:lnSpc>
                <a:spcPct val="90000"/>
              </a:lnSpc>
            </a:pPr>
            <a:r>
              <a:rPr lang="en-US" altLang="en-US" smtClean="0"/>
              <a:t>We would build main memory out of DRAM, which uses capacitors instead of FFs, so while it would look somewhat like the above, it has several differences.  Again, we will discuss this in chapter 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FB374C0-8D98-4D8B-AE7B-CD372A5DF580}" type="slidenum">
              <a:rPr lang="en-US" altLang="en-US"/>
              <a:pPr eaLnBrk="1" hangingPunct="1">
                <a:spcBef>
                  <a:spcPct val="0"/>
                </a:spcBef>
              </a:pPr>
              <a:t>4</a:t>
            </a:fld>
            <a:endParaRPr lang="en-US" alt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t>Students often have problems writing a truth table properly.  Notice that the inputs are listed in increasing order as binary numbers.  For instance, the first row is 000, the second row is 001, the next row is 010, the next row is 011, the next row is 100, etc, for the binary equivalents of 0-7.  If we had 4 inputs, we would use letters w, x, y, z in that order and the rows would be 0000 through 1111 (0 through 15).  </a:t>
            </a:r>
          </a:p>
          <a:p>
            <a:pPr eaLnBrk="1" hangingPunct="1"/>
            <a:endParaRPr lang="en-US" altLang="en-US" smtClean="0"/>
          </a:p>
          <a:p>
            <a:pPr eaLnBrk="1" hangingPunct="1"/>
            <a:r>
              <a:rPr lang="en-US" altLang="en-US" smtClean="0"/>
              <a:t>Here is another truth table example for the expression (~x*y) + ~(x*~z):</a:t>
            </a:r>
          </a:p>
        </p:txBody>
      </p:sp>
      <p:graphicFrame>
        <p:nvGraphicFramePr>
          <p:cNvPr id="51512" name="Group 312"/>
          <p:cNvGraphicFramePr>
            <a:graphicFrameLocks noGrp="1"/>
          </p:cNvGraphicFramePr>
          <p:nvPr/>
        </p:nvGraphicFramePr>
        <p:xfrm>
          <a:off x="762000" y="5791200"/>
          <a:ext cx="4343400" cy="3048000"/>
        </p:xfrm>
        <a:graphic>
          <a:graphicData uri="http://schemas.openxmlformats.org/drawingml/2006/table">
            <a:tbl>
              <a:tblPr/>
              <a:tblGrid>
                <a:gridCol w="3048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x*~z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~(x*~z)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(~x*y) + ~(x*~z)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E6A7CD5-7FA9-4883-A471-FDE01554AB6E}" type="slidenum">
              <a:rPr lang="en-US" altLang="en-US"/>
              <a:pPr eaLnBrk="1" hangingPunct="1">
                <a:spcBef>
                  <a:spcPct val="0"/>
                </a:spcBef>
              </a:pPr>
              <a:t>5</a:t>
            </a:fld>
            <a:endParaRPr lang="en-US" alt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xfrm>
            <a:off x="304800" y="4343400"/>
            <a:ext cx="6324600" cy="4572000"/>
          </a:xfrm>
          <a:noFill/>
        </p:spPr>
        <p:txBody>
          <a:bodyPr/>
          <a:lstStyle/>
          <a:p>
            <a:pPr eaLnBrk="1" hangingPunct="1">
              <a:lnSpc>
                <a:spcPct val="90000"/>
              </a:lnSpc>
            </a:pPr>
            <a:r>
              <a:rPr lang="en-US" altLang="en-US" sz="1000" smtClean="0"/>
              <a:t>Most of these identities should be easy to understand:</a:t>
            </a:r>
          </a:p>
          <a:p>
            <a:pPr eaLnBrk="1" hangingPunct="1">
              <a:lnSpc>
                <a:spcPct val="90000"/>
              </a:lnSpc>
            </a:pPr>
            <a:r>
              <a:rPr lang="en-US" altLang="en-US" sz="1000" smtClean="0"/>
              <a:t>Identity:  1 * x will be x because 1 is always true, so the result depends on x, if x is true, 1 and x is true, and if x is false, 1 and x is false.  Similarly, 0 + x is x because 0 is always false, so 0 or x is true if x is true and 0 or x is false if x is false.</a:t>
            </a:r>
          </a:p>
          <a:p>
            <a:pPr eaLnBrk="1" hangingPunct="1">
              <a:lnSpc>
                <a:spcPct val="90000"/>
              </a:lnSpc>
            </a:pPr>
            <a:endParaRPr lang="en-US" altLang="en-US" sz="1000" smtClean="0"/>
          </a:p>
          <a:p>
            <a:pPr eaLnBrk="1" hangingPunct="1">
              <a:lnSpc>
                <a:spcPct val="90000"/>
              </a:lnSpc>
            </a:pPr>
            <a:r>
              <a:rPr lang="en-US" altLang="en-US" sz="1000" smtClean="0"/>
              <a:t>Null:  0 * x = 0 since false and anything is always false whereas 1 + x = 1 since true or anything is always true.</a:t>
            </a:r>
          </a:p>
          <a:p>
            <a:pPr eaLnBrk="1" hangingPunct="1">
              <a:lnSpc>
                <a:spcPct val="90000"/>
              </a:lnSpc>
            </a:pPr>
            <a:endParaRPr lang="en-US" altLang="en-US" sz="1000" smtClean="0"/>
          </a:p>
          <a:p>
            <a:pPr eaLnBrk="1" hangingPunct="1">
              <a:lnSpc>
                <a:spcPct val="90000"/>
              </a:lnSpc>
            </a:pPr>
            <a:r>
              <a:rPr lang="en-US" altLang="en-US" sz="1000" smtClean="0"/>
              <a:t>Inverse:  x*~x = 0 and x + ~x = 1 because one will be true and the other false</a:t>
            </a:r>
          </a:p>
          <a:p>
            <a:pPr eaLnBrk="1" hangingPunct="1">
              <a:lnSpc>
                <a:spcPct val="90000"/>
              </a:lnSpc>
            </a:pPr>
            <a:endParaRPr lang="en-US" altLang="en-US" sz="1000" smtClean="0"/>
          </a:p>
          <a:p>
            <a:pPr eaLnBrk="1" hangingPunct="1">
              <a:lnSpc>
                <a:spcPct val="90000"/>
              </a:lnSpc>
            </a:pPr>
            <a:r>
              <a:rPr lang="en-US" altLang="en-US" sz="1000" smtClean="0"/>
              <a:t>Commutative and Associative are just like in normal algebra.</a:t>
            </a:r>
          </a:p>
          <a:p>
            <a:pPr eaLnBrk="1" hangingPunct="1">
              <a:lnSpc>
                <a:spcPct val="90000"/>
              </a:lnSpc>
            </a:pPr>
            <a:endParaRPr lang="en-US" altLang="en-US" sz="1000" smtClean="0"/>
          </a:p>
          <a:p>
            <a:pPr eaLnBrk="1" hangingPunct="1">
              <a:lnSpc>
                <a:spcPct val="90000"/>
              </a:lnSpc>
            </a:pPr>
            <a:r>
              <a:rPr lang="en-US" altLang="en-US" sz="1000" smtClean="0"/>
              <a:t>The AND form of the Distributive law is different, see if you can work out why it is true (draw the truth table for both sides) but notice that the OR form is the same as in algebra.  Also, (w + x) * (y + z) is distributed just like using the FOIL method in algebra (first, outer, inner, last), so we would get w*y + x*y + w*z + x*z</a:t>
            </a:r>
          </a:p>
          <a:p>
            <a:pPr eaLnBrk="1" hangingPunct="1">
              <a:lnSpc>
                <a:spcPct val="90000"/>
              </a:lnSpc>
            </a:pPr>
            <a:r>
              <a:rPr lang="en-US" altLang="en-US" sz="1000" smtClean="0"/>
              <a:t>If we do (w+x)*(~w+y) = w*~w + x*~w + w*y + x*y = 0 + x*~w + w*y + x*y = x*~w + w*y + x*y</a:t>
            </a:r>
          </a:p>
          <a:p>
            <a:pPr eaLnBrk="1" hangingPunct="1">
              <a:lnSpc>
                <a:spcPct val="90000"/>
              </a:lnSpc>
            </a:pPr>
            <a:endParaRPr lang="en-US" altLang="en-US" sz="1000" smtClean="0"/>
          </a:p>
          <a:p>
            <a:pPr eaLnBrk="1" hangingPunct="1">
              <a:lnSpc>
                <a:spcPct val="90000"/>
              </a:lnSpc>
            </a:pPr>
            <a:r>
              <a:rPr lang="en-US" altLang="en-US" sz="1000" smtClean="0"/>
              <a:t>Absorption:  Again, use a truth table to prove both sides are true</a:t>
            </a:r>
          </a:p>
          <a:p>
            <a:pPr eaLnBrk="1" hangingPunct="1">
              <a:lnSpc>
                <a:spcPct val="90000"/>
              </a:lnSpc>
            </a:pPr>
            <a:r>
              <a:rPr lang="en-US" altLang="en-US" sz="1000" smtClean="0"/>
              <a:t>DeMorgan’s Law is very important.  It shows us how to distribute a ~.  If we have ~(xy) = ~x + ~y and if we have ~(x+y) = ~x*~y.  This will be important when we work on reductions over the next slide.  Notice that ~(xy) != ~x*~y.  The idea behind DeMorgan is that when you distribute the negation to appear in front of both terms, it also changes the operator (+ becomes *, * becomes +).</a:t>
            </a:r>
          </a:p>
          <a:p>
            <a:pPr eaLnBrk="1" hangingPunct="1">
              <a:lnSpc>
                <a:spcPct val="90000"/>
              </a:lnSpc>
            </a:pPr>
            <a:endParaRPr lang="en-US" altLang="en-US" sz="1000" smtClean="0"/>
          </a:p>
          <a:p>
            <a:pPr eaLnBrk="1" hangingPunct="1">
              <a:lnSpc>
                <a:spcPct val="90000"/>
              </a:lnSpc>
            </a:pPr>
            <a:r>
              <a:rPr lang="en-US" altLang="en-US" sz="1000" smtClean="0"/>
              <a:t>What is ~(~(xy)+z)?  We must apply DeMorgan to the outer term first giving us ~~(xy)*~z.  Since xy has a double negation, they cancel giving us xy*~z.</a:t>
            </a:r>
          </a:p>
          <a:p>
            <a:pPr eaLnBrk="1" hangingPunct="1">
              <a:lnSpc>
                <a:spcPct val="90000"/>
              </a:lnSpc>
            </a:pPr>
            <a:endParaRPr lang="en-US" altLang="en-US" sz="1000" smtClean="0"/>
          </a:p>
          <a:p>
            <a:pPr eaLnBrk="1" hangingPunct="1">
              <a:lnSpc>
                <a:spcPct val="90000"/>
              </a:lnSpc>
            </a:pPr>
            <a:r>
              <a:rPr lang="en-US" altLang="en-US" sz="1000" smtClean="0"/>
              <a:t>What about ~(xz+~yz)?  Again, distribute the negation giving us ~(xz)*~(~yz).  Now we have to distribute the negation to each individual term giving us (~x+~z)*(~~y+~z) = (~x+~z)*(y+~z).  Using the Distributive property (AND form) we can reduce this to ~z+~x*y.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5F37C33-C239-451C-9C6F-347FE96175E5}" type="slidenum">
              <a:rPr lang="en-US" altLang="en-US"/>
              <a:pPr eaLnBrk="1" hangingPunct="1">
                <a:spcBef>
                  <a:spcPct val="0"/>
                </a:spcBef>
              </a:pPr>
              <a:t>6</a:t>
            </a:fld>
            <a:endParaRPr lang="en-US" alt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marL="228600" indent="-228600" eaLnBrk="1" hangingPunct="1"/>
            <a:r>
              <a:rPr lang="en-US" altLang="en-US" smtClean="0"/>
              <a:t>The trickiest reduction above is the second one where we actually introduce a new term (*1) so that we can change 1 = (x + ~x).  This is similar in normal algebra to introducing a term in order to reduce a denominator.  But just as in algebra, learning when to introduce a term is a matter of practice, there are no easy rules to tell you what law to apply or how to apply it!  </a:t>
            </a:r>
          </a:p>
          <a:p>
            <a:pPr marL="228600" indent="-228600" eaLnBrk="1" hangingPunct="1"/>
            <a:endParaRPr lang="en-US" altLang="en-US" smtClean="0"/>
          </a:p>
          <a:p>
            <a:pPr marL="228600" indent="-228600" eaLnBrk="1" hangingPunct="1"/>
            <a:r>
              <a:rPr lang="en-US" altLang="en-US" smtClean="0"/>
              <a:t>Here are more examples.</a:t>
            </a:r>
          </a:p>
          <a:p>
            <a:pPr marL="228600" indent="-228600" eaLnBrk="1" hangingPunct="1">
              <a:buFontTx/>
              <a:buAutoNum type="arabicPeriod"/>
            </a:pPr>
            <a:r>
              <a:rPr lang="en-US" altLang="en-US" smtClean="0"/>
              <a:t>(~x*~(y+z)) = ~x*(~y*~z) (DeMorgan) = ~x*~y*~z (Distributive).</a:t>
            </a:r>
          </a:p>
          <a:p>
            <a:pPr marL="228600" indent="-228600" eaLnBrk="1" hangingPunct="1">
              <a:buFontTx/>
              <a:buAutoNum type="arabicPeriod"/>
            </a:pPr>
            <a:r>
              <a:rPr lang="en-US" altLang="en-US" smtClean="0"/>
              <a:t>~(x*y) + ~(~x*z) = ~x+~y + ~~x+~z (DeMorgan) = ~x + ~y + x + ~z (Double Negative) = (~x + x) + ~y + ~z (Associative) = 1 + ~y + ~z (Inverse) = 1 (Null).  So notice that no matter what x, y and z are, this expression is always true!  We can reason this out as follows:  if x is false, then the first term is always true (false*y is always false, and the ~ makes it always true, so we don’t care about the second term), and if x is true, the second term is always true (~x is false, so it doesn’t matter what z is, and the ~ before the term makes it always true).</a:t>
            </a:r>
          </a:p>
          <a:p>
            <a:pPr marL="228600" indent="-228600" eaLnBrk="1" hangingPunct="1">
              <a:buFontTx/>
              <a:buAutoNum type="arabicPeriod"/>
            </a:pPr>
            <a:r>
              <a:rPr lang="en-US" altLang="en-US" smtClean="0"/>
              <a:t>x+~y*~(x+z) = x+~y*(~x*~z) (DeMorgan) = x+~y*~x*~z (Distributive) = x + ~x*~y*~z (Associative).  </a:t>
            </a:r>
          </a:p>
          <a:p>
            <a:pPr marL="228600" indent="-228600"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D34A200-9CD6-49FE-BA12-E938A14AD2C0}" type="slidenum">
              <a:rPr lang="en-US" altLang="en-US"/>
              <a:pPr eaLnBrk="1" hangingPunct="1">
                <a:spcBef>
                  <a:spcPct val="0"/>
                </a:spcBef>
              </a:pPr>
              <a:t>7</a:t>
            </a:fld>
            <a:endParaRPr lang="en-US" alt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The symbols above are used to represent the gates.  The actual implementation of these gates use different circuit devices, particularly registers, transistors, voltage units and grounds.  See http://en.wikipedia.org/wiki/Logic_gate if you are interested in more details, and follow the links to the specific gates (AND, OR, NOT, etc) to see what the actual circuit layout looks like.  Basically though, the AND and OR gates require approximately 3 transistors and 2 registers each to construct.</a:t>
            </a:r>
          </a:p>
          <a:p>
            <a:pPr eaLnBrk="1" hangingPunct="1"/>
            <a:endParaRPr lang="en-US" altLang="en-US" smtClean="0"/>
          </a:p>
          <a:p>
            <a:pPr eaLnBrk="1" hangingPunct="1"/>
            <a:r>
              <a:rPr lang="en-US" altLang="en-US" smtClean="0"/>
              <a:t>One gate that is missing from above is called COINCIDENCE.  It is NOT of XOR.  COINCIDENCE is true if the two inputs are the same (they coincide).  We will often write XOR like this:         and COINCIDENCE like this:</a:t>
            </a:r>
          </a:p>
          <a:p>
            <a:pPr eaLnBrk="1" hangingPunct="1"/>
            <a:endParaRPr lang="en-US" altLang="en-US" smtClean="0"/>
          </a:p>
          <a:p>
            <a:pPr eaLnBrk="1" hangingPunct="1"/>
            <a:endParaRPr lang="en-US" altLang="en-US" smtClean="0"/>
          </a:p>
          <a:p>
            <a:pPr eaLnBrk="1" hangingPunct="1"/>
            <a:r>
              <a:rPr lang="en-US" altLang="en-US" smtClean="0"/>
              <a:t>It should be noted that each type of gate expects exactly 2 inputs except for NOT, which only has a single input.  Each gate has a single output.</a:t>
            </a:r>
          </a:p>
          <a:p>
            <a:pPr eaLnBrk="1" hangingPunct="1"/>
            <a:endParaRPr lang="en-US" altLang="en-US" smtClean="0"/>
          </a:p>
          <a:p>
            <a:pPr eaLnBrk="1" hangingPunct="1"/>
            <a:r>
              <a:rPr lang="en-US" altLang="en-US" smtClean="0"/>
              <a:t>With the exception of XOR and COINCIDENCE, we are permitted to have more than 2 inputs as a shorthand for drawing cascaded gates (see the next slide).</a:t>
            </a:r>
          </a:p>
        </p:txBody>
      </p:sp>
      <p:pic>
        <p:nvPicPr>
          <p:cNvPr id="430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172200"/>
            <a:ext cx="2143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172200"/>
            <a:ext cx="171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7F1D56C-94F1-4DEC-8497-47FF709D7D84}" type="slidenum">
              <a:rPr lang="en-US" altLang="en-US"/>
              <a:pPr eaLnBrk="1" hangingPunct="1">
                <a:spcBef>
                  <a:spcPct val="0"/>
                </a:spcBef>
              </a:pPr>
              <a:t>8</a:t>
            </a:fld>
            <a:endParaRPr lang="en-US" alt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As stated on the previous slide, a logic gate should have exactly 2 inputs (except for NOT), but as a shorthand way of specifying something like x + y + z, we can use the notations above.  Here is what that first OR gate would actually look like if we drew it all out:</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As shown in the second figure above, we can skip the NOT gates by simply listing the input as ~y.  In addition, if we have input going into two or more gates, we do not have to have separate variables listed, we can split the input off, as shown below for x*y + x*z.</a:t>
            </a:r>
          </a:p>
          <a:p>
            <a:pPr eaLnBrk="1" hangingPunct="1"/>
            <a:endParaRPr lang="en-US" altLang="en-US" smtClean="0"/>
          </a:p>
          <a:p>
            <a:pPr eaLnBrk="1" hangingPunct="1"/>
            <a:endParaRPr lang="en-US" altLang="en-US" smtClean="0"/>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105400"/>
            <a:ext cx="25384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7010400"/>
            <a:ext cx="2500313"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A6E8696-08BE-4FF3-8964-A7500399EFDD}" type="slidenum">
              <a:rPr lang="en-US" altLang="en-US"/>
              <a:pPr eaLnBrk="1" hangingPunct="1">
                <a:spcBef>
                  <a:spcPct val="0"/>
                </a:spcBef>
              </a:pPr>
              <a:t>9</a:t>
            </a:fld>
            <a:endParaRPr lang="en-US" alt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t>The book covers this.  We will skip over it except to note that NAND and NOR are universal gates – you can build any gate out of one or more NAND or one or more NOR gates.  They used to manufacture chips that contain several NAND or several NOR gates from which you could build any circuit you wanted.  Such a NAND chip is shown on the next slide.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A41C2A2-FC50-4794-96A8-2427CF43739B}" type="slidenum">
              <a:rPr lang="en-US" altLang="en-US"/>
              <a:pPr/>
              <a:t>‹#›</a:t>
            </a:fld>
            <a:endParaRPr lang="en-US" altLang="en-US"/>
          </a:p>
        </p:txBody>
      </p:sp>
    </p:spTree>
    <p:extLst>
      <p:ext uri="{BB962C8B-B14F-4D97-AF65-F5344CB8AC3E}">
        <p14:creationId xmlns:p14="http://schemas.microsoft.com/office/powerpoint/2010/main" val="427078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FFD8A9B-24E4-4265-9635-A4CBA2809DBA}" type="slidenum">
              <a:rPr lang="en-US" altLang="en-US"/>
              <a:pPr/>
              <a:t>‹#›</a:t>
            </a:fld>
            <a:endParaRPr lang="en-US" altLang="en-US"/>
          </a:p>
        </p:txBody>
      </p:sp>
    </p:spTree>
    <p:extLst>
      <p:ext uri="{BB962C8B-B14F-4D97-AF65-F5344CB8AC3E}">
        <p14:creationId xmlns:p14="http://schemas.microsoft.com/office/powerpoint/2010/main" val="127225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DC351C8-C328-40DC-8BBD-15E0B1A06AD4}" type="slidenum">
              <a:rPr lang="en-US" altLang="en-US"/>
              <a:pPr/>
              <a:t>‹#›</a:t>
            </a:fld>
            <a:endParaRPr lang="en-US" altLang="en-US"/>
          </a:p>
        </p:txBody>
      </p:sp>
    </p:spTree>
    <p:extLst>
      <p:ext uri="{BB962C8B-B14F-4D97-AF65-F5344CB8AC3E}">
        <p14:creationId xmlns:p14="http://schemas.microsoft.com/office/powerpoint/2010/main" val="340800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604A8C2-13CF-4A32-94CC-4875CABB2E45}" type="slidenum">
              <a:rPr lang="en-US" altLang="en-US"/>
              <a:pPr/>
              <a:t>‹#›</a:t>
            </a:fld>
            <a:endParaRPr lang="en-US" altLang="en-US"/>
          </a:p>
        </p:txBody>
      </p:sp>
    </p:spTree>
    <p:extLst>
      <p:ext uri="{BB962C8B-B14F-4D97-AF65-F5344CB8AC3E}">
        <p14:creationId xmlns:p14="http://schemas.microsoft.com/office/powerpoint/2010/main" val="154461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FC395C6-DFB8-49B2-8913-6A8E3D657308}" type="slidenum">
              <a:rPr lang="en-US" altLang="en-US"/>
              <a:pPr/>
              <a:t>‹#›</a:t>
            </a:fld>
            <a:endParaRPr lang="en-US" altLang="en-US"/>
          </a:p>
        </p:txBody>
      </p:sp>
    </p:spTree>
    <p:extLst>
      <p:ext uri="{BB962C8B-B14F-4D97-AF65-F5344CB8AC3E}">
        <p14:creationId xmlns:p14="http://schemas.microsoft.com/office/powerpoint/2010/main" val="299288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C16C48D-B7C1-4A91-BBDD-E23D3E79942B}" type="slidenum">
              <a:rPr lang="en-US" altLang="en-US"/>
              <a:pPr/>
              <a:t>‹#›</a:t>
            </a:fld>
            <a:endParaRPr lang="en-US" altLang="en-US"/>
          </a:p>
        </p:txBody>
      </p:sp>
    </p:spTree>
    <p:extLst>
      <p:ext uri="{BB962C8B-B14F-4D97-AF65-F5344CB8AC3E}">
        <p14:creationId xmlns:p14="http://schemas.microsoft.com/office/powerpoint/2010/main" val="76677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39A60789-B9EF-4045-9D0A-5D3E7C26FAE2}" type="slidenum">
              <a:rPr lang="en-US" altLang="en-US"/>
              <a:pPr/>
              <a:t>‹#›</a:t>
            </a:fld>
            <a:endParaRPr lang="en-US" altLang="en-US"/>
          </a:p>
        </p:txBody>
      </p:sp>
    </p:spTree>
    <p:extLst>
      <p:ext uri="{BB962C8B-B14F-4D97-AF65-F5344CB8AC3E}">
        <p14:creationId xmlns:p14="http://schemas.microsoft.com/office/powerpoint/2010/main" val="261968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6BFA6128-C286-485D-80B2-FD7E1EE51266}" type="slidenum">
              <a:rPr lang="en-US" altLang="en-US"/>
              <a:pPr/>
              <a:t>‹#›</a:t>
            </a:fld>
            <a:endParaRPr lang="en-US" altLang="en-US"/>
          </a:p>
        </p:txBody>
      </p:sp>
    </p:spTree>
    <p:extLst>
      <p:ext uri="{BB962C8B-B14F-4D97-AF65-F5344CB8AC3E}">
        <p14:creationId xmlns:p14="http://schemas.microsoft.com/office/powerpoint/2010/main" val="412301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189D54A0-A6CC-41C7-A0A7-D44E95CCDF94}" type="slidenum">
              <a:rPr lang="en-US" altLang="en-US"/>
              <a:pPr/>
              <a:t>‹#›</a:t>
            </a:fld>
            <a:endParaRPr lang="en-US" altLang="en-US"/>
          </a:p>
        </p:txBody>
      </p:sp>
    </p:spTree>
    <p:extLst>
      <p:ext uri="{BB962C8B-B14F-4D97-AF65-F5344CB8AC3E}">
        <p14:creationId xmlns:p14="http://schemas.microsoft.com/office/powerpoint/2010/main" val="148946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AAD5A11-977A-401D-8615-2AB2BDC5180E}" type="slidenum">
              <a:rPr lang="en-US" altLang="en-US"/>
              <a:pPr/>
              <a:t>‹#›</a:t>
            </a:fld>
            <a:endParaRPr lang="en-US" altLang="en-US"/>
          </a:p>
        </p:txBody>
      </p:sp>
    </p:spTree>
    <p:extLst>
      <p:ext uri="{BB962C8B-B14F-4D97-AF65-F5344CB8AC3E}">
        <p14:creationId xmlns:p14="http://schemas.microsoft.com/office/powerpoint/2010/main" val="159940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5B04FB4-D65C-422B-8130-CCB245718220}" type="slidenum">
              <a:rPr lang="en-US" altLang="en-US"/>
              <a:pPr/>
              <a:t>‹#›</a:t>
            </a:fld>
            <a:endParaRPr lang="en-US" altLang="en-US"/>
          </a:p>
        </p:txBody>
      </p:sp>
    </p:spTree>
    <p:extLst>
      <p:ext uri="{BB962C8B-B14F-4D97-AF65-F5344CB8AC3E}">
        <p14:creationId xmlns:p14="http://schemas.microsoft.com/office/powerpoint/2010/main" val="27709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E7FB85"/>
            </a:gs>
            <a:gs pos="100000">
              <a:srgbClr val="82F6A6"/>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58C333-8C87-4D47-98A7-FF5106B05F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2.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acintosh%20HD:Users:philipr:Desktop:37690_Null_PPT:Powerpoint%20art_CONVERTED:37690_CH03_FIG0316.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acintosh%20HD:Users:philipr:Desktop:37690_Null_PPT:Powerpoint%20art_CONVERTED:37690_CH03_TAB0311.jpg" TargetMode="External"/><Relationship Id="rId5" Type="http://schemas.openxmlformats.org/officeDocument/2006/relationships/image" Target="../media/image38.jpeg"/><Relationship Id="rId4" Type="http://schemas.openxmlformats.org/officeDocument/2006/relationships/image" Target="Macintosh%20HD:Users:philipr:Desktop:37690_Null_PPT:Powerpoint%20art_CONVERTED:37690_CH03_TAB031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acintosh%20HD:Users:philipr:Desktop:37690_Null_PPT:Powerpoint%20art_CONVERTED:37690_CH03_FIG0318.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0"/>
            <a:ext cx="7772400" cy="1143000"/>
          </a:xfrm>
        </p:spPr>
        <p:txBody>
          <a:bodyPr/>
          <a:lstStyle/>
          <a:p>
            <a:pPr eaLnBrk="1" hangingPunct="1"/>
            <a:r>
              <a:rPr lang="en-US" altLang="en-US" smtClean="0"/>
              <a:t>Chapter 3:  Boolean Algebra</a:t>
            </a:r>
          </a:p>
        </p:txBody>
      </p:sp>
      <p:sp>
        <p:nvSpPr>
          <p:cNvPr id="2051" name="Rectangle 3"/>
          <p:cNvSpPr>
            <a:spLocks noGrp="1" noChangeArrowheads="1"/>
          </p:cNvSpPr>
          <p:nvPr>
            <p:ph type="body" idx="1"/>
          </p:nvPr>
        </p:nvSpPr>
        <p:spPr>
          <a:xfrm>
            <a:off x="381000" y="914400"/>
            <a:ext cx="8534400" cy="5715000"/>
          </a:xfrm>
        </p:spPr>
        <p:txBody>
          <a:bodyPr/>
          <a:lstStyle/>
          <a:p>
            <a:pPr eaLnBrk="1" hangingPunct="1"/>
            <a:r>
              <a:rPr lang="en-US" altLang="en-US" smtClean="0"/>
              <a:t>We have seen how we can represent information in binary, now we will explore</a:t>
            </a:r>
          </a:p>
          <a:p>
            <a:pPr lvl="1" eaLnBrk="1" hangingPunct="1"/>
            <a:r>
              <a:rPr lang="en-US" altLang="en-US" smtClean="0"/>
              <a:t>Why we use binary</a:t>
            </a:r>
          </a:p>
          <a:p>
            <a:pPr lvl="1" eaLnBrk="1" hangingPunct="1"/>
            <a:r>
              <a:rPr lang="en-US" altLang="en-US" smtClean="0"/>
              <a:t>How to compute using binary</a:t>
            </a:r>
          </a:p>
          <a:p>
            <a:pPr lvl="1" eaLnBrk="1" hangingPunct="1"/>
            <a:r>
              <a:rPr lang="en-US" altLang="en-US" smtClean="0"/>
              <a:t>How to implement binary operations using Boolean algebra (such as binary addition)</a:t>
            </a:r>
          </a:p>
          <a:p>
            <a:pPr lvl="1" eaLnBrk="1" hangingPunct="1"/>
            <a:r>
              <a:rPr lang="en-US" altLang="en-US" smtClean="0"/>
              <a:t>How to implement Boolean algebra through digital circuits</a:t>
            </a:r>
          </a:p>
          <a:p>
            <a:pPr lvl="1" eaLnBrk="1" hangingPunct="1"/>
            <a:r>
              <a:rPr lang="en-US" altLang="en-US" smtClean="0"/>
              <a:t>How to store things using digital circuits</a:t>
            </a:r>
          </a:p>
          <a:p>
            <a:pPr lvl="2" eaLnBrk="1" hangingPunct="1"/>
            <a:r>
              <a:rPr lang="en-US" altLang="en-US" smtClean="0"/>
              <a:t>We will explore logic gates and use these to implement basic combinational circuits for adding, comparing, etc and sequential circuits for storage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p:spPr>
        <p:txBody>
          <a:bodyPr/>
          <a:lstStyle/>
          <a:p>
            <a:pPr eaLnBrk="1" hangingPunct="1"/>
            <a:r>
              <a:rPr lang="en-US" altLang="en-US" smtClean="0"/>
              <a:t>NAND Chip</a:t>
            </a:r>
          </a:p>
        </p:txBody>
      </p:sp>
      <p:pic>
        <p:nvPicPr>
          <p:cNvPr id="11267"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t="79245"/>
          <a:stretch>
            <a:fillRect/>
          </a:stretch>
        </p:blipFill>
        <p:spPr bwMode="auto">
          <a:xfrm>
            <a:off x="152400" y="4800600"/>
            <a:ext cx="66182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p:cNvSpPr txBox="1">
            <a:spLocks noChangeArrowheads="1"/>
          </p:cNvSpPr>
          <p:nvPr/>
        </p:nvSpPr>
        <p:spPr bwMode="auto">
          <a:xfrm>
            <a:off x="6400800" y="685800"/>
            <a:ext cx="258445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Early integrated circuits</a:t>
            </a:r>
          </a:p>
          <a:p>
            <a:pPr eaLnBrk="1" hangingPunct="1">
              <a:spcBef>
                <a:spcPct val="0"/>
              </a:spcBef>
              <a:buFontTx/>
              <a:buNone/>
            </a:pPr>
            <a:r>
              <a:rPr lang="en-US" altLang="en-US" sz="1800"/>
              <a:t>were several gates on a</a:t>
            </a:r>
          </a:p>
          <a:p>
            <a:pPr eaLnBrk="1" hangingPunct="1">
              <a:spcBef>
                <a:spcPct val="0"/>
              </a:spcBef>
              <a:buFontTx/>
              <a:buNone/>
            </a:pPr>
            <a:r>
              <a:rPr lang="en-US" altLang="en-US" sz="1800"/>
              <a:t>single chip, you would</a:t>
            </a:r>
          </a:p>
          <a:p>
            <a:pPr eaLnBrk="1" hangingPunct="1">
              <a:spcBef>
                <a:spcPct val="0"/>
              </a:spcBef>
              <a:buFontTx/>
              <a:buNone/>
            </a:pPr>
            <a:r>
              <a:rPr lang="en-US" altLang="en-US" sz="1800"/>
              <a:t>connect this chip to other</a:t>
            </a:r>
          </a:p>
          <a:p>
            <a:pPr eaLnBrk="1" hangingPunct="1">
              <a:spcBef>
                <a:spcPct val="0"/>
              </a:spcBef>
              <a:buFontTx/>
              <a:buNone/>
            </a:pPr>
            <a:r>
              <a:rPr lang="en-US" altLang="en-US" sz="1800"/>
              <a:t>chips by adding wires</a:t>
            </a:r>
          </a:p>
          <a:p>
            <a:pPr eaLnBrk="1" hangingPunct="1">
              <a:spcBef>
                <a:spcPct val="0"/>
              </a:spcBef>
              <a:buFontTx/>
              <a:buNone/>
            </a:pPr>
            <a:r>
              <a:rPr lang="en-US" altLang="en-US" sz="1800"/>
              <a:t>between the pins</a:t>
            </a:r>
          </a:p>
          <a:p>
            <a:pPr eaLnBrk="1" hangingPunct="1">
              <a:spcBef>
                <a:spcPct val="0"/>
              </a:spcBef>
              <a:buFontTx/>
              <a:buNone/>
            </a:pPr>
            <a:endParaRPr lang="en-US" altLang="en-US" sz="1800"/>
          </a:p>
          <a:p>
            <a:pPr eaLnBrk="1" hangingPunct="1">
              <a:spcBef>
                <a:spcPct val="0"/>
              </a:spcBef>
              <a:buFontTx/>
              <a:buNone/>
            </a:pPr>
            <a:r>
              <a:rPr lang="en-US" altLang="en-US" sz="1800"/>
              <a:t>To do ~(A*B) + ~(C*D)</a:t>
            </a:r>
          </a:p>
          <a:p>
            <a:pPr eaLnBrk="1" hangingPunct="1">
              <a:spcBef>
                <a:spcPct val="0"/>
              </a:spcBef>
              <a:buFontTx/>
              <a:buNone/>
            </a:pPr>
            <a:endParaRPr lang="en-US" altLang="en-US" sz="1800"/>
          </a:p>
          <a:p>
            <a:pPr eaLnBrk="1" hangingPunct="1">
              <a:spcBef>
                <a:spcPct val="0"/>
              </a:spcBef>
              <a:buFontTx/>
              <a:buNone/>
            </a:pPr>
            <a:r>
              <a:rPr lang="en-US" altLang="en-US" sz="1800"/>
              <a:t>You would connect A and</a:t>
            </a:r>
          </a:p>
          <a:p>
            <a:pPr eaLnBrk="1" hangingPunct="1">
              <a:spcBef>
                <a:spcPct val="0"/>
              </a:spcBef>
              <a:buFontTx/>
              <a:buNone/>
            </a:pPr>
            <a:r>
              <a:rPr lang="en-US" altLang="en-US" sz="1800"/>
              <a:t>B to pins 7 and 6, </a:t>
            </a:r>
          </a:p>
          <a:p>
            <a:pPr eaLnBrk="1" hangingPunct="1">
              <a:spcBef>
                <a:spcPct val="0"/>
              </a:spcBef>
              <a:buFontTx/>
              <a:buNone/>
            </a:pPr>
            <a:r>
              <a:rPr lang="en-US" altLang="en-US" sz="1800"/>
              <a:t>C and D to 4 and 3, </a:t>
            </a:r>
          </a:p>
          <a:p>
            <a:pPr eaLnBrk="1" hangingPunct="1">
              <a:spcBef>
                <a:spcPct val="0"/>
              </a:spcBef>
              <a:buFontTx/>
              <a:buNone/>
            </a:pPr>
            <a:r>
              <a:rPr lang="en-US" altLang="en-US" sz="1800"/>
              <a:t>and send 5 and 2 to </a:t>
            </a:r>
          </a:p>
          <a:p>
            <a:pPr eaLnBrk="1" hangingPunct="1">
              <a:spcBef>
                <a:spcPct val="0"/>
              </a:spcBef>
              <a:buFontTx/>
              <a:buNone/>
            </a:pPr>
            <a:r>
              <a:rPr lang="en-US" altLang="en-US" sz="1800"/>
              <a:t>an AND chip</a:t>
            </a:r>
          </a:p>
        </p:txBody>
      </p:sp>
      <p:sp>
        <p:nvSpPr>
          <p:cNvPr id="11269" name="Text Box 6"/>
          <p:cNvSpPr txBox="1">
            <a:spLocks noChangeArrowheads="1"/>
          </p:cNvSpPr>
          <p:nvPr/>
        </p:nvSpPr>
        <p:spPr bwMode="auto">
          <a:xfrm>
            <a:off x="1752600" y="6096000"/>
            <a:ext cx="234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This is a NAND chip</a:t>
            </a:r>
          </a:p>
        </p:txBody>
      </p:sp>
      <p:pic>
        <p:nvPicPr>
          <p:cNvPr id="11270" name="Picture 7" descr="Fig"/>
          <p:cNvPicPr>
            <a:picLocks noChangeAspect="1" noChangeArrowheads="1"/>
          </p:cNvPicPr>
          <p:nvPr/>
        </p:nvPicPr>
        <p:blipFill>
          <a:blip r:embed="rId3">
            <a:extLst>
              <a:ext uri="{28A0092B-C50C-407E-A947-70E740481C1C}">
                <a14:useLocalDpi xmlns:a14="http://schemas.microsoft.com/office/drawing/2010/main" val="0"/>
              </a:ext>
            </a:extLst>
          </a:blip>
          <a:srcRect r="6740"/>
          <a:stretch>
            <a:fillRect/>
          </a:stretch>
        </p:blipFill>
        <p:spPr bwMode="auto">
          <a:xfrm>
            <a:off x="152400" y="1600200"/>
            <a:ext cx="6172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1143000"/>
          </a:xfrm>
        </p:spPr>
        <p:txBody>
          <a:bodyPr/>
          <a:lstStyle/>
          <a:p>
            <a:pPr eaLnBrk="1" hangingPunct="1"/>
            <a:r>
              <a:rPr lang="en-US" altLang="en-US" smtClean="0"/>
              <a:t>Combinational Circuits</a:t>
            </a:r>
          </a:p>
        </p:txBody>
      </p:sp>
      <p:sp>
        <p:nvSpPr>
          <p:cNvPr id="12291" name="Rectangle 3"/>
          <p:cNvSpPr>
            <a:spLocks noGrp="1" noChangeArrowheads="1"/>
          </p:cNvSpPr>
          <p:nvPr>
            <p:ph type="body" sz="half" idx="1"/>
          </p:nvPr>
        </p:nvSpPr>
        <p:spPr>
          <a:xfrm>
            <a:off x="457200" y="990600"/>
            <a:ext cx="5486400" cy="1600200"/>
          </a:xfrm>
        </p:spPr>
        <p:txBody>
          <a:bodyPr/>
          <a:lstStyle/>
          <a:p>
            <a:pPr eaLnBrk="1" hangingPunct="1">
              <a:lnSpc>
                <a:spcPct val="90000"/>
              </a:lnSpc>
            </a:pPr>
            <a:r>
              <a:rPr lang="en-US" altLang="en-US" smtClean="0"/>
              <a:t>We will combine logic gates together for calculations</a:t>
            </a:r>
          </a:p>
          <a:p>
            <a:pPr lvl="1" eaLnBrk="1" hangingPunct="1">
              <a:lnSpc>
                <a:spcPct val="90000"/>
              </a:lnSpc>
            </a:pPr>
            <a:r>
              <a:rPr lang="en-US" altLang="en-US" smtClean="0"/>
              <a:t>Example:  ~(A*B) and ~(C*D) with an OR gate – shown to the right</a:t>
            </a:r>
          </a:p>
        </p:txBody>
      </p:sp>
      <p:sp>
        <p:nvSpPr>
          <p:cNvPr id="12292" name="Rectangle 5"/>
          <p:cNvSpPr>
            <a:spLocks noGrp="1" noChangeArrowheads="1"/>
          </p:cNvSpPr>
          <p:nvPr>
            <p:ph type="body" sz="half" idx="2"/>
          </p:nvPr>
        </p:nvSpPr>
        <p:spPr>
          <a:xfrm>
            <a:off x="381000" y="2667000"/>
            <a:ext cx="8305800" cy="4038600"/>
          </a:xfrm>
        </p:spPr>
        <p:txBody>
          <a:bodyPr/>
          <a:lstStyle/>
          <a:p>
            <a:pPr eaLnBrk="1" hangingPunct="1"/>
            <a:r>
              <a:rPr lang="en-US" altLang="en-US" smtClean="0"/>
              <a:t>The resulting circuit is a combinational circuit</a:t>
            </a:r>
          </a:p>
          <a:p>
            <a:pPr lvl="1" eaLnBrk="1" hangingPunct="1"/>
            <a:r>
              <a:rPr lang="en-US" altLang="en-US" smtClean="0"/>
              <a:t>Electrical current flows from one gate to the next</a:t>
            </a:r>
          </a:p>
          <a:p>
            <a:pPr lvl="1" eaLnBrk="1" hangingPunct="1"/>
            <a:r>
              <a:rPr lang="en-US" altLang="en-US" smtClean="0"/>
              <a:t>By combining gates, we can compute a boolean expression</a:t>
            </a:r>
          </a:p>
          <a:p>
            <a:pPr lvl="1" eaLnBrk="1" hangingPunct="1"/>
            <a:r>
              <a:rPr lang="en-US" altLang="en-US" smtClean="0"/>
              <a:t>What we want to do is:</a:t>
            </a:r>
          </a:p>
          <a:p>
            <a:pPr lvl="2" eaLnBrk="1" hangingPunct="1"/>
            <a:r>
              <a:rPr lang="en-US" altLang="en-US" smtClean="0"/>
              <a:t>Derive the boolean expression for some binary calculation (e.g., addition)</a:t>
            </a:r>
          </a:p>
          <a:p>
            <a:pPr lvl="2" eaLnBrk="1" hangingPunct="1"/>
            <a:r>
              <a:rPr lang="en-US" altLang="en-US" smtClean="0"/>
              <a:t>Then build the circuit using the various logic gates</a:t>
            </a:r>
          </a:p>
          <a:p>
            <a:pPr lvl="1" eaLnBrk="1" hangingPunct="1"/>
            <a:r>
              <a:rPr lang="en-US" altLang="en-US" smtClean="0"/>
              <a:t>This is how we will build the digital circuits that make up the ALU (arithmetic-logic unit) and other parts of the computer</a:t>
            </a:r>
          </a:p>
        </p:txBody>
      </p:sp>
      <p:graphicFrame>
        <p:nvGraphicFramePr>
          <p:cNvPr id="12293" name="Object 4"/>
          <p:cNvGraphicFramePr>
            <a:graphicFrameLocks noChangeAspect="1"/>
          </p:cNvGraphicFramePr>
          <p:nvPr/>
        </p:nvGraphicFramePr>
        <p:xfrm>
          <a:off x="5943600" y="990600"/>
          <a:ext cx="2895600" cy="1552575"/>
        </p:xfrm>
        <a:graphic>
          <a:graphicData uri="http://schemas.openxmlformats.org/presentationml/2006/ole">
            <mc:AlternateContent xmlns:mc="http://schemas.openxmlformats.org/markup-compatibility/2006">
              <mc:Choice xmlns:v="urn:schemas-microsoft-com:vml" Requires="v">
                <p:oleObj spid="_x0000_s12294" name="Bitmap Image" r:id="rId4" imgW="2895238" imgH="1552792" progId="Paint.Picture">
                  <p:embed/>
                </p:oleObj>
              </mc:Choice>
              <mc:Fallback>
                <p:oleObj name="Bitmap Image" r:id="rId4" imgW="2895238" imgH="155279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990600"/>
                        <a:ext cx="2895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p:spPr>
        <p:txBody>
          <a:bodyPr/>
          <a:lstStyle/>
          <a:p>
            <a:pPr eaLnBrk="1" hangingPunct="1"/>
            <a:r>
              <a:rPr lang="en-US" altLang="en-US" smtClean="0"/>
              <a:t>An Example:  Half Adder</a:t>
            </a:r>
          </a:p>
        </p:txBody>
      </p:sp>
      <p:sp>
        <p:nvSpPr>
          <p:cNvPr id="13315" name="Rectangle 7"/>
          <p:cNvSpPr>
            <a:spLocks noGrp="1" noChangeArrowheads="1"/>
          </p:cNvSpPr>
          <p:nvPr>
            <p:ph type="body" idx="1"/>
          </p:nvPr>
        </p:nvSpPr>
        <p:spPr>
          <a:xfrm>
            <a:off x="152400" y="1066800"/>
            <a:ext cx="4953000" cy="4114800"/>
          </a:xfrm>
        </p:spPr>
        <p:txBody>
          <a:bodyPr/>
          <a:lstStyle/>
          <a:p>
            <a:pPr eaLnBrk="1" hangingPunct="1">
              <a:lnSpc>
                <a:spcPct val="90000"/>
              </a:lnSpc>
            </a:pPr>
            <a:r>
              <a:rPr lang="en-US" altLang="en-US" sz="2800" smtClean="0"/>
              <a:t>There are 4 possibilities when adding 2 bits together:</a:t>
            </a:r>
          </a:p>
          <a:p>
            <a:pPr lvl="1" eaLnBrk="1" hangingPunct="1">
              <a:lnSpc>
                <a:spcPct val="90000"/>
              </a:lnSpc>
            </a:pPr>
            <a:r>
              <a:rPr lang="en-US" altLang="en-US" sz="2400" smtClean="0"/>
              <a:t>0 + 0	0 + 1	1 + 0	1 + 1</a:t>
            </a:r>
          </a:p>
          <a:p>
            <a:pPr lvl="2" eaLnBrk="1" hangingPunct="1">
              <a:lnSpc>
                <a:spcPct val="90000"/>
              </a:lnSpc>
            </a:pPr>
            <a:r>
              <a:rPr lang="en-US" altLang="en-US" sz="2000" smtClean="0"/>
              <a:t>In the first case, we have a sum of 0 and a carry of 0</a:t>
            </a:r>
          </a:p>
          <a:p>
            <a:pPr lvl="2" eaLnBrk="1" hangingPunct="1">
              <a:lnSpc>
                <a:spcPct val="90000"/>
              </a:lnSpc>
            </a:pPr>
            <a:r>
              <a:rPr lang="en-US" altLang="en-US" sz="2000" smtClean="0"/>
              <a:t>In the second and third cases, we have a sum of 1 and a carry of 0</a:t>
            </a:r>
          </a:p>
          <a:p>
            <a:pPr lvl="2" eaLnBrk="1" hangingPunct="1">
              <a:lnSpc>
                <a:spcPct val="90000"/>
              </a:lnSpc>
            </a:pPr>
            <a:r>
              <a:rPr lang="en-US" altLang="en-US" sz="2000" smtClean="0"/>
              <a:t>In the last case, we have a sum of 0 and a carry of 1</a:t>
            </a:r>
          </a:p>
          <a:p>
            <a:pPr lvl="2" eaLnBrk="1" hangingPunct="1">
              <a:lnSpc>
                <a:spcPct val="90000"/>
              </a:lnSpc>
            </a:pPr>
            <a:r>
              <a:rPr lang="en-US" altLang="en-US" sz="2000" smtClean="0"/>
              <a:t>These patterns are demonstrated in the truth table above to the right</a:t>
            </a:r>
          </a:p>
          <a:p>
            <a:pPr lvl="1" eaLnBrk="1" hangingPunct="1">
              <a:lnSpc>
                <a:spcPct val="90000"/>
              </a:lnSpc>
            </a:pPr>
            <a:r>
              <a:rPr lang="en-US" altLang="en-US" sz="2400" smtClean="0"/>
              <a:t>Notice that sum computes the same as XOR and carry computes the same as AND</a:t>
            </a:r>
          </a:p>
          <a:p>
            <a:pPr lvl="1" eaLnBrk="1" hangingPunct="1">
              <a:lnSpc>
                <a:spcPct val="90000"/>
              </a:lnSpc>
            </a:pPr>
            <a:r>
              <a:rPr lang="en-US" altLang="en-US" sz="2400" smtClean="0"/>
              <a:t>We build an Adder using just one XOR and one AND gate</a:t>
            </a:r>
          </a:p>
        </p:txBody>
      </p:sp>
      <p:pic>
        <p:nvPicPr>
          <p:cNvPr id="13316"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r="54306"/>
          <a:stretch>
            <a:fillRect/>
          </a:stretch>
        </p:blipFill>
        <p:spPr bwMode="auto">
          <a:xfrm>
            <a:off x="5334000" y="4038600"/>
            <a:ext cx="16764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Ta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219200"/>
            <a:ext cx="3208338"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8"/>
          <p:cNvSpPr txBox="1">
            <a:spLocks noChangeArrowheads="1"/>
          </p:cNvSpPr>
          <p:nvPr/>
        </p:nvSpPr>
        <p:spPr bwMode="auto">
          <a:xfrm>
            <a:off x="5486400" y="3276600"/>
            <a:ext cx="329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The truth table for Sum and Carry</a:t>
            </a:r>
          </a:p>
          <a:p>
            <a:pPr eaLnBrk="1" hangingPunct="1">
              <a:spcBef>
                <a:spcPct val="0"/>
              </a:spcBef>
              <a:buFontTx/>
              <a:buNone/>
            </a:pPr>
            <a:r>
              <a:rPr lang="en-US" altLang="en-US" sz="1800"/>
              <a:t>and a circuit to compute these</a:t>
            </a:r>
          </a:p>
        </p:txBody>
      </p:sp>
      <p:pic>
        <p:nvPicPr>
          <p:cNvPr id="13319" name="Picture 9" descr="Fig"/>
          <p:cNvPicPr>
            <a:picLocks noChangeAspect="1" noChangeArrowheads="1"/>
          </p:cNvPicPr>
          <p:nvPr/>
        </p:nvPicPr>
        <p:blipFill>
          <a:blip r:embed="rId3">
            <a:extLst>
              <a:ext uri="{28A0092B-C50C-407E-A947-70E740481C1C}">
                <a14:useLocalDpi xmlns:a14="http://schemas.microsoft.com/office/drawing/2010/main" val="0"/>
              </a:ext>
            </a:extLst>
          </a:blip>
          <a:srcRect b="61882"/>
          <a:stretch>
            <a:fillRect/>
          </a:stretch>
        </p:blipFill>
        <p:spPr bwMode="auto">
          <a:xfrm>
            <a:off x="5334000" y="4038600"/>
            <a:ext cx="36687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0"/>
            <a:ext cx="7772400" cy="1143000"/>
          </a:xfrm>
        </p:spPr>
        <p:txBody>
          <a:bodyPr/>
          <a:lstStyle/>
          <a:p>
            <a:pPr eaLnBrk="1" hangingPunct="1"/>
            <a:r>
              <a:rPr lang="en-US" altLang="en-US" smtClean="0"/>
              <a:t>Full Adder</a:t>
            </a:r>
          </a:p>
        </p:txBody>
      </p:sp>
      <p:sp>
        <p:nvSpPr>
          <p:cNvPr id="14339" name="Rectangle 3"/>
          <p:cNvSpPr>
            <a:spLocks noGrp="1" noChangeArrowheads="1"/>
          </p:cNvSpPr>
          <p:nvPr>
            <p:ph type="body" sz="half" idx="1"/>
          </p:nvPr>
        </p:nvSpPr>
        <p:spPr>
          <a:xfrm>
            <a:off x="228600" y="1066800"/>
            <a:ext cx="8458200" cy="838200"/>
          </a:xfrm>
        </p:spPr>
        <p:txBody>
          <a:bodyPr/>
          <a:lstStyle/>
          <a:p>
            <a:pPr eaLnBrk="1" hangingPunct="1"/>
            <a:r>
              <a:rPr lang="en-US" altLang="en-US" sz="2400" smtClean="0"/>
              <a:t>The half adder really only does half the work </a:t>
            </a:r>
          </a:p>
          <a:p>
            <a:pPr lvl="1" eaLnBrk="1" hangingPunct="1"/>
            <a:r>
              <a:rPr lang="en-US" altLang="en-US" sz="2000" smtClean="0"/>
              <a:t>adds 2 bits, but only 2 bits</a:t>
            </a:r>
          </a:p>
        </p:txBody>
      </p:sp>
      <p:sp>
        <p:nvSpPr>
          <p:cNvPr id="14340" name="Rectangle 5"/>
          <p:cNvSpPr>
            <a:spLocks noGrp="1" noChangeArrowheads="1"/>
          </p:cNvSpPr>
          <p:nvPr>
            <p:ph type="body" sz="half" idx="2"/>
          </p:nvPr>
        </p:nvSpPr>
        <p:spPr>
          <a:xfrm>
            <a:off x="152400" y="1981200"/>
            <a:ext cx="4572000" cy="4495800"/>
          </a:xfrm>
        </p:spPr>
        <p:txBody>
          <a:bodyPr/>
          <a:lstStyle/>
          <a:p>
            <a:pPr eaLnBrk="1" hangingPunct="1">
              <a:lnSpc>
                <a:spcPct val="90000"/>
              </a:lnSpc>
            </a:pPr>
            <a:r>
              <a:rPr lang="en-US" altLang="en-US" sz="2400" smtClean="0"/>
              <a:t>If we want to add 2 n-bit numbers, we need to also include the carry in from the previous half adder</a:t>
            </a:r>
          </a:p>
          <a:p>
            <a:pPr lvl="1" eaLnBrk="1" hangingPunct="1">
              <a:lnSpc>
                <a:spcPct val="90000"/>
              </a:lnSpc>
            </a:pPr>
            <a:r>
              <a:rPr lang="en-US" altLang="en-US" sz="2000" smtClean="0"/>
              <a:t>So, our circuit becomes more complicated</a:t>
            </a:r>
          </a:p>
          <a:p>
            <a:pPr eaLnBrk="1" hangingPunct="1">
              <a:lnSpc>
                <a:spcPct val="90000"/>
              </a:lnSpc>
            </a:pPr>
            <a:r>
              <a:rPr lang="en-US" altLang="en-US" sz="2400" smtClean="0"/>
              <a:t>In adding 3 bits (one bit from x, one bit from y, and the carry in from the previous addition), we have 8 possibilities</a:t>
            </a:r>
          </a:p>
          <a:p>
            <a:pPr lvl="1" eaLnBrk="1" hangingPunct="1">
              <a:lnSpc>
                <a:spcPct val="90000"/>
              </a:lnSpc>
            </a:pPr>
            <a:r>
              <a:rPr lang="en-US" altLang="en-US" sz="2000" smtClean="0"/>
              <a:t>The sum will either be 0 or 1 and the carry out will either be 0 or 1</a:t>
            </a:r>
          </a:p>
          <a:p>
            <a:pPr lvl="1" eaLnBrk="1" hangingPunct="1">
              <a:lnSpc>
                <a:spcPct val="90000"/>
              </a:lnSpc>
            </a:pPr>
            <a:r>
              <a:rPr lang="en-US" altLang="en-US" sz="2000" smtClean="0"/>
              <a:t>The truth table is given to the right</a:t>
            </a:r>
          </a:p>
        </p:txBody>
      </p:sp>
      <p:pic>
        <p:nvPicPr>
          <p:cNvPr id="14341"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t="12872" r="57915" b="11406"/>
          <a:stretch>
            <a:fillRect/>
          </a:stretch>
        </p:blipFill>
        <p:spPr bwMode="auto">
          <a:xfrm>
            <a:off x="4724400" y="2144713"/>
            <a:ext cx="42672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1848" y="-152400"/>
            <a:ext cx="7772400" cy="1143000"/>
          </a:xfrm>
        </p:spPr>
        <p:txBody>
          <a:bodyPr/>
          <a:lstStyle/>
          <a:p>
            <a:r>
              <a:rPr lang="en-US" dirty="0" smtClean="0"/>
              <a:t>Sum of Products</a:t>
            </a:r>
            <a:endParaRPr lang="en-US"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76200" y="685800"/>
                <a:ext cx="6019800" cy="6172200"/>
              </a:xfrm>
            </p:spPr>
            <p:txBody>
              <a:bodyPr>
                <a:normAutofit fontScale="85000" lnSpcReduction="20000"/>
              </a:bodyPr>
              <a:lstStyle/>
              <a:p>
                <a:r>
                  <a:rPr lang="en-US" dirty="0" smtClean="0"/>
                  <a:t>We can derive a “sum of products” for a </a:t>
                </a:r>
                <a:r>
                  <a:rPr lang="en-US" dirty="0" err="1" smtClean="0"/>
                  <a:t>boolean</a:t>
                </a:r>
                <a:r>
                  <a:rPr lang="en-US" dirty="0" smtClean="0"/>
                  <a:t> expression given a truth table</a:t>
                </a:r>
              </a:p>
              <a:p>
                <a:pPr lvl="1"/>
                <a:r>
                  <a:rPr lang="en-US" dirty="0" smtClean="0"/>
                  <a:t>a sum of products is an expression of the form a * b * c + d * e * f + g * h * </a:t>
                </a:r>
                <a:r>
                  <a:rPr lang="en-US" dirty="0" err="1" smtClean="0"/>
                  <a:t>i</a:t>
                </a:r>
                <a:endParaRPr lang="en-US" dirty="0" smtClean="0"/>
              </a:p>
              <a:p>
                <a:pPr lvl="2"/>
                <a:r>
                  <a:rPr lang="en-US" dirty="0" smtClean="0"/>
                  <a:t>that is, a sum (+) of several product terms (*)</a:t>
                </a:r>
              </a:p>
              <a:p>
                <a:r>
                  <a:rPr lang="en-US" dirty="0" smtClean="0"/>
                  <a:t>Our expression should output 1 for each set of inputs in the truth table where the output is a 1</a:t>
                </a:r>
              </a:p>
              <a:p>
                <a:pPr lvl="1"/>
                <a:r>
                  <a:rPr lang="en-US" dirty="0" smtClean="0"/>
                  <a:t>so we look at each row in the truth table where the output is 1 and the inputs form an </a:t>
                </a:r>
                <a:r>
                  <a:rPr lang="en-US" dirty="0" err="1" smtClean="0"/>
                  <a:t>ANDed</a:t>
                </a:r>
                <a:r>
                  <a:rPr lang="en-US" dirty="0" smtClean="0"/>
                  <a:t> term</a:t>
                </a:r>
              </a:p>
              <a:p>
                <a:pPr lvl="2"/>
                <a:r>
                  <a:rPr lang="en-US" dirty="0" smtClean="0"/>
                  <a:t>e.g., x * y * Carry In (the last row of the table)</a:t>
                </a:r>
              </a:p>
              <a:p>
                <a:pPr lvl="1"/>
                <a:r>
                  <a:rPr lang="en-US" dirty="0" smtClean="0"/>
                  <a:t>how can we take an input like x = 0 &amp; y = 0 &amp; Carry in = 1 and make it a 1?</a:t>
                </a:r>
              </a:p>
              <a:p>
                <a:pPr lvl="1"/>
                <a:r>
                  <a:rPr lang="en-US" dirty="0" smtClean="0"/>
                  <a:t>we take any input that we expect to be 0 and negate it</a:t>
                </a:r>
                <a14:m>
                  <m:oMath xmlns:m="http://schemas.openxmlformats.org/officeDocument/2006/math">
                    <m:r>
                      <a:rPr lang="en-US" b="0" i="0" smtClean="0">
                        <a:latin typeface="Cambria Math" panose="02040503050406030204" pitchFamily="18" charset="0"/>
                      </a:rPr>
                      <m:t> </m:t>
                    </m:r>
                  </m:oMath>
                </a14:m>
                <a:endParaRPr lang="en-US" b="0" i="0" dirty="0" smtClean="0">
                  <a:latin typeface="Cambria Math" panose="02040503050406030204" pitchFamily="18" charset="0"/>
                </a:endParaRPr>
              </a:p>
              <a:p>
                <a:pPr lvl="1"/>
                <a:r>
                  <a:rPr lang="en-US" dirty="0" smtClean="0"/>
                  <a:t>row 2: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 ∗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 ∗</m:t>
                    </m:r>
                    <m:r>
                      <a:rPr lang="en-US" b="0" i="1" smtClean="0">
                        <a:latin typeface="Cambria Math" panose="02040503050406030204" pitchFamily="18" charset="0"/>
                      </a:rPr>
                      <m:t>𝑐</m:t>
                    </m:r>
                  </m:oMath>
                </a14:m>
                <a:endParaRPr lang="en-US" dirty="0" smtClean="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76200" y="685800"/>
                <a:ext cx="6019800" cy="6172200"/>
              </a:xfrm>
              <a:blipFill>
                <a:blip r:embed="rId2"/>
                <a:stretch>
                  <a:fillRect l="-1722" t="-2273" r="-1418"/>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6256718" y="957330"/>
            <a:ext cx="2800350" cy="3438525"/>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6182145" y="4616077"/>
                <a:ext cx="2918428" cy="2123658"/>
              </a:xfrm>
              <a:prstGeom prst="rect">
                <a:avLst/>
              </a:prstGeom>
              <a:noFill/>
            </p:spPr>
            <p:txBody>
              <a:bodyPr wrap="none" rtlCol="0">
                <a:spAutoFit/>
              </a:bodyPr>
              <a:lstStyle/>
              <a:p>
                <a:r>
                  <a:rPr lang="en-US" sz="2200" dirty="0" smtClean="0"/>
                  <a:t>The full expression is</a:t>
                </a:r>
              </a:p>
              <a:p>
                <a14:m>
                  <m:oMath xmlns:m="http://schemas.openxmlformats.org/officeDocument/2006/math">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𝑥</m:t>
                        </m:r>
                      </m:e>
                    </m:acc>
                    <m:r>
                      <a:rPr lang="en-US" sz="2200" b="0" i="1" smtClean="0">
                        <a:latin typeface="Cambria Math" panose="02040503050406030204" pitchFamily="18" charset="0"/>
                      </a:rPr>
                      <m:t> ∗ </m:t>
                    </m:r>
                    <m:acc>
                      <m:accPr>
                        <m:chr m:val="̅"/>
                        <m:ctrlPr>
                          <a:rPr lang="en-US" sz="2200" b="0" i="1" smtClean="0">
                            <a:latin typeface="Cambria Math" panose="02040503050406030204" pitchFamily="18" charset="0"/>
                          </a:rPr>
                        </m:ctrlPr>
                      </m:accPr>
                      <m:e>
                        <m:r>
                          <a:rPr lang="en-US" sz="2200" b="0" i="1" smtClean="0">
                            <a:latin typeface="Cambria Math" panose="02040503050406030204" pitchFamily="18" charset="0"/>
                          </a:rPr>
                          <m:t>𝑦</m:t>
                        </m:r>
                      </m:e>
                    </m:acc>
                    <m:r>
                      <a:rPr lang="en-US" sz="2200" b="0" i="1" smtClean="0">
                        <a:latin typeface="Cambria Math" panose="02040503050406030204" pitchFamily="18" charset="0"/>
                      </a:rPr>
                      <m:t> ∗</m:t>
                    </m:r>
                    <m:r>
                      <a:rPr lang="en-US" sz="2200" b="0" i="1" smtClean="0">
                        <a:latin typeface="Cambria Math" panose="02040503050406030204" pitchFamily="18" charset="0"/>
                      </a:rPr>
                      <m:t>𝑐</m:t>
                    </m:r>
                  </m:oMath>
                </a14:m>
                <a:r>
                  <a:rPr lang="en-US" sz="2200" dirty="0" smtClean="0"/>
                  <a:t> + </a:t>
                </a:r>
                <a14:m>
                  <m:oMath xmlns:m="http://schemas.openxmlformats.org/officeDocument/2006/math">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𝑥</m:t>
                        </m:r>
                      </m:e>
                    </m:acc>
                    <m:r>
                      <a:rPr lang="en-US" sz="2200" b="0" i="1" smtClean="0">
                        <a:latin typeface="Cambria Math" panose="02040503050406030204" pitchFamily="18" charset="0"/>
                      </a:rPr>
                      <m:t> ∗</m:t>
                    </m:r>
                    <m:r>
                      <a:rPr lang="en-US" sz="2200" b="0" i="1" smtClean="0">
                        <a:latin typeface="Cambria Math" panose="02040503050406030204" pitchFamily="18" charset="0"/>
                      </a:rPr>
                      <m:t>𝑦</m:t>
                    </m:r>
                    <m:r>
                      <a:rPr lang="en-US" sz="2200" b="0" i="1" smtClean="0">
                        <a:latin typeface="Cambria Math" panose="02040503050406030204" pitchFamily="18" charset="0"/>
                      </a:rPr>
                      <m:t>∗</m:t>
                    </m:r>
                    <m:r>
                      <a:rPr lang="en-US" sz="2200" b="0" i="1" smtClean="0">
                        <a:latin typeface="Cambria Math" panose="02040503050406030204" pitchFamily="18" charset="0"/>
                      </a:rPr>
                      <m:t>𝑐</m:t>
                    </m:r>
                  </m:oMath>
                </a14:m>
                <a:endParaRPr lang="en-US" sz="2200" b="0" dirty="0" smtClean="0"/>
              </a:p>
              <a:p>
                <a:r>
                  <a:rPr lang="en-US" sz="2200" dirty="0" smtClean="0"/>
                  <a:t>+ </a:t>
                </a:r>
                <a14:m>
                  <m:oMath xmlns:m="http://schemas.openxmlformats.org/officeDocument/2006/math">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𝑥</m:t>
                        </m:r>
                      </m:e>
                    </m:acc>
                    <m:r>
                      <a:rPr lang="en-US" sz="2200" b="0" i="1" smtClean="0">
                        <a:latin typeface="Cambria Math" panose="02040503050406030204" pitchFamily="18" charset="0"/>
                      </a:rPr>
                      <m:t> ∗</m:t>
                    </m:r>
                    <m:r>
                      <a:rPr lang="en-US" sz="2200" b="0" i="1" smtClean="0">
                        <a:latin typeface="Cambria Math" panose="02040503050406030204" pitchFamily="18" charset="0"/>
                      </a:rPr>
                      <m:t>𝑦</m:t>
                    </m:r>
                    <m:r>
                      <a:rPr lang="en-US" sz="2200" b="0" i="1" smtClean="0">
                        <a:latin typeface="Cambria Math" panose="02040503050406030204" pitchFamily="18" charset="0"/>
                      </a:rPr>
                      <m:t> ∗ </m:t>
                    </m:r>
                    <m:acc>
                      <m:accPr>
                        <m:chr m:val="̅"/>
                        <m:ctrlPr>
                          <a:rPr lang="en-US" sz="2200" b="0" i="1" smtClean="0">
                            <a:latin typeface="Cambria Math" panose="02040503050406030204" pitchFamily="18" charset="0"/>
                          </a:rPr>
                        </m:ctrlPr>
                      </m:accPr>
                      <m:e>
                        <m:r>
                          <a:rPr lang="en-US" sz="2200" b="0" i="1" smtClean="0">
                            <a:latin typeface="Cambria Math" panose="02040503050406030204" pitchFamily="18" charset="0"/>
                          </a:rPr>
                          <m:t>𝑐</m:t>
                        </m:r>
                      </m:e>
                    </m:acc>
                    <m:r>
                      <a:rPr lang="en-US" sz="2200" b="0" i="1" smtClean="0">
                        <a:latin typeface="Cambria Math" panose="02040503050406030204" pitchFamily="18" charset="0"/>
                      </a:rPr>
                      <m:t> </m:t>
                    </m:r>
                  </m:oMath>
                </a14:m>
                <a:r>
                  <a:rPr lang="en-US" sz="2200" dirty="0" smtClean="0"/>
                  <a:t> + x * y * c</a:t>
                </a:r>
                <a:endParaRPr lang="en-US" sz="2200" dirty="0" smtClean="0"/>
              </a:p>
              <a:p>
                <a:endParaRPr lang="en-US" sz="2200" dirty="0" smtClean="0"/>
              </a:p>
              <a:p>
                <a:r>
                  <a:rPr lang="en-US" sz="2200" dirty="0" smtClean="0"/>
                  <a:t>Now we can draw the </a:t>
                </a:r>
              </a:p>
              <a:p>
                <a:r>
                  <a:rPr lang="en-US" sz="2200" dirty="0" smtClean="0"/>
                  <a:t>circuit</a:t>
                </a:r>
                <a:endParaRPr lang="en-US" sz="2200" dirty="0"/>
              </a:p>
            </p:txBody>
          </p:sp>
        </mc:Choice>
        <mc:Fallback>
          <p:sp>
            <p:nvSpPr>
              <p:cNvPr id="8" name="TextBox 7"/>
              <p:cNvSpPr txBox="1">
                <a:spLocks noRot="1" noChangeAspect="1" noMove="1" noResize="1" noEditPoints="1" noAdjustHandles="1" noChangeArrowheads="1" noChangeShapeType="1" noTextEdit="1"/>
              </p:cNvSpPr>
              <p:nvPr/>
            </p:nvSpPr>
            <p:spPr>
              <a:xfrm>
                <a:off x="6182145" y="4616077"/>
                <a:ext cx="2918428" cy="2123658"/>
              </a:xfrm>
              <a:prstGeom prst="rect">
                <a:avLst/>
              </a:prstGeom>
              <a:blipFill>
                <a:blip r:embed="rId4"/>
                <a:stretch>
                  <a:fillRect l="-2714" t="-2006" r="-1461" b="-4871"/>
                </a:stretch>
              </a:blipFill>
            </p:spPr>
            <p:txBody>
              <a:bodyPr/>
              <a:lstStyle/>
              <a:p>
                <a:r>
                  <a:rPr lang="en-US">
                    <a:noFill/>
                  </a:rPr>
                  <a:t> </a:t>
                </a:r>
              </a:p>
            </p:txBody>
          </p:sp>
        </mc:Fallback>
      </mc:AlternateContent>
    </p:spTree>
    <p:extLst>
      <p:ext uri="{BB962C8B-B14F-4D97-AF65-F5344CB8AC3E}">
        <p14:creationId xmlns:p14="http://schemas.microsoft.com/office/powerpoint/2010/main" val="135818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9781284033144_CH03_FIG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 y="4906963"/>
            <a:ext cx="82296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666750" y="-322307"/>
            <a:ext cx="7772400" cy="1143000"/>
          </a:xfrm>
        </p:spPr>
        <p:txBody>
          <a:bodyPr/>
          <a:lstStyle/>
          <a:p>
            <a:pPr eaLnBrk="1" hangingPunct="1"/>
            <a:r>
              <a:rPr lang="en-US" altLang="en-US" dirty="0" smtClean="0"/>
              <a:t>Building a Full Adder Circuit</a:t>
            </a:r>
          </a:p>
        </p:txBody>
      </p:sp>
      <p:sp>
        <p:nvSpPr>
          <p:cNvPr id="15364" name="Rectangle 8"/>
          <p:cNvSpPr>
            <a:spLocks noGrp="1" noChangeArrowheads="1"/>
          </p:cNvSpPr>
          <p:nvPr>
            <p:ph type="body" idx="1"/>
          </p:nvPr>
        </p:nvSpPr>
        <p:spPr>
          <a:xfrm>
            <a:off x="0" y="533400"/>
            <a:ext cx="5105400" cy="4267200"/>
          </a:xfrm>
        </p:spPr>
        <p:txBody>
          <a:bodyPr>
            <a:normAutofit lnSpcReduction="10000"/>
          </a:bodyPr>
          <a:lstStyle/>
          <a:p>
            <a:pPr eaLnBrk="1" hangingPunct="1">
              <a:lnSpc>
                <a:spcPct val="90000"/>
              </a:lnSpc>
            </a:pPr>
            <a:r>
              <a:rPr lang="en-US" altLang="en-US" sz="2400" dirty="0" smtClean="0"/>
              <a:t>Building a full adder using SOP is easy enough but not efficient, we can make a smaller circuit</a:t>
            </a:r>
          </a:p>
          <a:p>
            <a:pPr lvl="1" eaLnBrk="1" hangingPunct="1">
              <a:lnSpc>
                <a:spcPct val="90000"/>
              </a:lnSpc>
            </a:pPr>
            <a:r>
              <a:rPr lang="en-US" altLang="en-US" sz="2000" dirty="0" smtClean="0"/>
              <a:t>the </a:t>
            </a:r>
            <a:r>
              <a:rPr lang="en-US" altLang="en-US" sz="2000" dirty="0" smtClean="0"/>
              <a:t>sum is 1 only if one of x, y and carry in are 1, or if all three are 1, the sum is 0 otherwise</a:t>
            </a:r>
          </a:p>
          <a:p>
            <a:pPr lvl="1" eaLnBrk="1" hangingPunct="1">
              <a:lnSpc>
                <a:spcPct val="90000"/>
              </a:lnSpc>
            </a:pPr>
            <a:r>
              <a:rPr lang="en-US" altLang="en-US" sz="2000" dirty="0" smtClean="0"/>
              <a:t>the </a:t>
            </a:r>
            <a:r>
              <a:rPr lang="en-US" altLang="en-US" sz="2000" dirty="0" smtClean="0"/>
              <a:t>carry out is 1 if two or three of x, y and carry in were 1, 0 otherwise</a:t>
            </a:r>
          </a:p>
          <a:p>
            <a:pPr lvl="1" eaLnBrk="1" hangingPunct="1">
              <a:lnSpc>
                <a:spcPct val="90000"/>
              </a:lnSpc>
            </a:pPr>
            <a:r>
              <a:rPr lang="en-US" altLang="en-US" sz="2000" dirty="0" smtClean="0"/>
              <a:t>the </a:t>
            </a:r>
            <a:r>
              <a:rPr lang="en-US" altLang="en-US" sz="2000" dirty="0" smtClean="0"/>
              <a:t>circuit to the right captures this by using 2 XOR gates for Sum and 2 AND gates and an OR gate for Carry Out</a:t>
            </a:r>
          </a:p>
          <a:p>
            <a:pPr eaLnBrk="1" hangingPunct="1">
              <a:lnSpc>
                <a:spcPct val="90000"/>
              </a:lnSpc>
            </a:pPr>
            <a:r>
              <a:rPr lang="en-US" altLang="en-US" sz="2400" dirty="0" smtClean="0"/>
              <a:t>We combine several full adders together to build an Adder, as shown below:</a:t>
            </a:r>
          </a:p>
        </p:txBody>
      </p:sp>
      <p:sp>
        <p:nvSpPr>
          <p:cNvPr id="15365" name="Text Box 9"/>
          <p:cNvSpPr txBox="1">
            <a:spLocks noChangeArrowheads="1"/>
          </p:cNvSpPr>
          <p:nvPr/>
        </p:nvSpPr>
        <p:spPr bwMode="auto">
          <a:xfrm>
            <a:off x="1981200" y="6019800"/>
            <a:ext cx="6438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A 16-bit adder, comprised of 16 Full Adders connected so that each </a:t>
            </a:r>
          </a:p>
          <a:p>
            <a:pPr eaLnBrk="1" hangingPunct="1">
              <a:spcBef>
                <a:spcPct val="0"/>
              </a:spcBef>
              <a:buFontTx/>
              <a:buNone/>
            </a:pPr>
            <a:r>
              <a:rPr lang="en-US" altLang="en-US" sz="1800"/>
              <a:t>full adder’s carry out becomes the next full adder’s carry in</a:t>
            </a:r>
          </a:p>
        </p:txBody>
      </p:sp>
      <p:pic>
        <p:nvPicPr>
          <p:cNvPr id="15366" name="Picture 10" descr="Fig"/>
          <p:cNvPicPr>
            <a:picLocks noChangeAspect="1" noChangeArrowheads="1"/>
          </p:cNvPicPr>
          <p:nvPr/>
        </p:nvPicPr>
        <p:blipFill>
          <a:blip r:embed="rId4">
            <a:extLst>
              <a:ext uri="{28A0092B-C50C-407E-A947-70E740481C1C}">
                <a14:useLocalDpi xmlns:a14="http://schemas.microsoft.com/office/drawing/2010/main" val="0"/>
              </a:ext>
            </a:extLst>
          </a:blip>
          <a:srcRect l="47929" b="9134"/>
          <a:stretch>
            <a:fillRect/>
          </a:stretch>
        </p:blipFill>
        <p:spPr bwMode="auto">
          <a:xfrm>
            <a:off x="5257800" y="1219200"/>
            <a:ext cx="37338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1"/>
          <p:cNvSpPr txBox="1">
            <a:spLocks noChangeArrowheads="1"/>
          </p:cNvSpPr>
          <p:nvPr/>
        </p:nvSpPr>
        <p:spPr bwMode="auto">
          <a:xfrm>
            <a:off x="2774950" y="4906963"/>
            <a:ext cx="307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Called a “ripple” adder because</a:t>
            </a:r>
          </a:p>
          <a:p>
            <a:pPr eaLnBrk="1" hangingPunct="1">
              <a:spcBef>
                <a:spcPct val="0"/>
              </a:spcBef>
              <a:buFontTx/>
              <a:buNone/>
            </a:pPr>
            <a:r>
              <a:rPr lang="en-US" altLang="en-US" sz="1800"/>
              <a:t>carrys ripple upward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0"/>
            <a:ext cx="7772400" cy="1143000"/>
          </a:xfrm>
        </p:spPr>
        <p:txBody>
          <a:bodyPr/>
          <a:lstStyle/>
          <a:p>
            <a:pPr eaLnBrk="1" hangingPunct="1"/>
            <a:r>
              <a:rPr lang="en-US" altLang="en-US" smtClean="0"/>
              <a:t>Complementor</a:t>
            </a:r>
          </a:p>
        </p:txBody>
      </p:sp>
      <p:sp>
        <p:nvSpPr>
          <p:cNvPr id="16387" name="Rectangle 3"/>
          <p:cNvSpPr>
            <a:spLocks noGrp="1" noChangeArrowheads="1"/>
          </p:cNvSpPr>
          <p:nvPr>
            <p:ph type="body" sz="half" idx="1"/>
          </p:nvPr>
        </p:nvSpPr>
        <p:spPr>
          <a:xfrm>
            <a:off x="304800" y="914400"/>
            <a:ext cx="8153400" cy="4114800"/>
          </a:xfrm>
        </p:spPr>
        <p:txBody>
          <a:bodyPr/>
          <a:lstStyle/>
          <a:p>
            <a:pPr eaLnBrk="1" hangingPunct="1"/>
            <a:r>
              <a:rPr lang="en-US" altLang="en-US" smtClean="0"/>
              <a:t>Let’s design another circuit to take a two’s complement number and negate it (complement it)</a:t>
            </a:r>
          </a:p>
          <a:p>
            <a:pPr lvl="1" eaLnBrk="1" hangingPunct="1"/>
            <a:r>
              <a:rPr lang="en-US" altLang="en-US" smtClean="0"/>
              <a:t>Change a positive number to a negative number</a:t>
            </a:r>
          </a:p>
          <a:p>
            <a:pPr lvl="1" eaLnBrk="1" hangingPunct="1"/>
            <a:r>
              <a:rPr lang="en-US" altLang="en-US" smtClean="0"/>
              <a:t>Change a negative number to a positive number</a:t>
            </a:r>
          </a:p>
        </p:txBody>
      </p:sp>
      <p:sp>
        <p:nvSpPr>
          <p:cNvPr id="16388" name="Rectangle 6"/>
          <p:cNvSpPr>
            <a:spLocks noGrp="1" noChangeArrowheads="1"/>
          </p:cNvSpPr>
          <p:nvPr>
            <p:ph type="body" sz="half" idx="2"/>
          </p:nvPr>
        </p:nvSpPr>
        <p:spPr>
          <a:xfrm>
            <a:off x="228600" y="2819400"/>
            <a:ext cx="4267200" cy="3657600"/>
          </a:xfrm>
        </p:spPr>
        <p:txBody>
          <a:bodyPr/>
          <a:lstStyle/>
          <a:p>
            <a:pPr eaLnBrk="1" hangingPunct="1"/>
            <a:r>
              <a:rPr lang="en-US" altLang="en-US" smtClean="0"/>
              <a:t>Recall to do this, you flip all of the bits and add 1</a:t>
            </a:r>
          </a:p>
          <a:p>
            <a:pPr lvl="1" eaLnBrk="1" hangingPunct="1"/>
            <a:r>
              <a:rPr lang="en-US" altLang="en-US" smtClean="0"/>
              <a:t>To flip the bits, we pass each bit through a NOT gate</a:t>
            </a:r>
          </a:p>
          <a:p>
            <a:pPr lvl="1" eaLnBrk="1" hangingPunct="1"/>
            <a:r>
              <a:rPr lang="en-US" altLang="en-US" smtClean="0"/>
              <a:t>To add one, send it to a full adder with the other number being 000…001</a:t>
            </a:r>
          </a:p>
        </p:txBody>
      </p:sp>
      <p:graphicFrame>
        <p:nvGraphicFramePr>
          <p:cNvPr id="16389" name="Object 5"/>
          <p:cNvGraphicFramePr>
            <a:graphicFrameLocks noChangeAspect="1"/>
          </p:cNvGraphicFramePr>
          <p:nvPr/>
        </p:nvGraphicFramePr>
        <p:xfrm>
          <a:off x="4419600" y="2819400"/>
          <a:ext cx="4572000" cy="3449638"/>
        </p:xfrm>
        <a:graphic>
          <a:graphicData uri="http://schemas.openxmlformats.org/presentationml/2006/ole">
            <mc:AlternateContent xmlns:mc="http://schemas.openxmlformats.org/markup-compatibility/2006">
              <mc:Choice xmlns:v="urn:schemas-microsoft-com:vml" Requires="v">
                <p:oleObj spid="_x0000_s16390" name="Bitmap Image" r:id="rId4" imgW="3761905" imgH="2838846" progId="Paint.Picture">
                  <p:embed/>
                </p:oleObj>
              </mc:Choice>
              <mc:Fallback>
                <p:oleObj name="Bitmap Image" r:id="rId4" imgW="3761905" imgH="2838846"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19400"/>
                        <a:ext cx="4572000" cy="344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28600"/>
            <a:ext cx="7772400" cy="1143000"/>
          </a:xfrm>
        </p:spPr>
        <p:txBody>
          <a:bodyPr/>
          <a:lstStyle/>
          <a:p>
            <a:pPr eaLnBrk="1" hangingPunct="1"/>
            <a:r>
              <a:rPr lang="en-US" altLang="en-US" smtClean="0"/>
              <a:t>Adder/Subtracter</a:t>
            </a:r>
          </a:p>
        </p:txBody>
      </p:sp>
      <p:sp>
        <p:nvSpPr>
          <p:cNvPr id="17411" name="Rectangle 3"/>
          <p:cNvSpPr>
            <a:spLocks noGrp="1" noChangeArrowheads="1"/>
          </p:cNvSpPr>
          <p:nvPr>
            <p:ph type="body" idx="1"/>
          </p:nvPr>
        </p:nvSpPr>
        <p:spPr>
          <a:xfrm>
            <a:off x="152400" y="914400"/>
            <a:ext cx="3810000" cy="5029200"/>
          </a:xfrm>
        </p:spPr>
        <p:txBody>
          <a:bodyPr/>
          <a:lstStyle/>
          <a:p>
            <a:pPr eaLnBrk="1" hangingPunct="1"/>
            <a:r>
              <a:rPr lang="en-US" altLang="en-US" sz="2800" smtClean="0"/>
              <a:t>Recall from chapter 2 </a:t>
            </a:r>
          </a:p>
          <a:p>
            <a:pPr lvl="1" eaLnBrk="1" hangingPunct="1"/>
            <a:r>
              <a:rPr lang="en-US" altLang="en-US" sz="2400" smtClean="0"/>
              <a:t>two’s complement subtraction can be  performed by negating the second number and adding it to the first</a:t>
            </a:r>
          </a:p>
          <a:p>
            <a:pPr lvl="2" eaLnBrk="1" hangingPunct="1"/>
            <a:r>
              <a:rPr lang="en-US" altLang="en-US" sz="2000" smtClean="0"/>
              <a:t>We revise our adder as shown to the right</a:t>
            </a:r>
          </a:p>
          <a:p>
            <a:pPr lvl="3" eaLnBrk="1" hangingPunct="1"/>
            <a:r>
              <a:rPr lang="en-US" altLang="en-US" sz="1800" smtClean="0"/>
              <a:t>It can now perform addition (as normal)</a:t>
            </a:r>
          </a:p>
          <a:p>
            <a:pPr lvl="3" eaLnBrk="1" hangingPunct="1"/>
            <a:r>
              <a:rPr lang="en-US" altLang="en-US" sz="1800" smtClean="0"/>
              <a:t>Or subtraction by sending the second number through the complementor</a:t>
            </a:r>
          </a:p>
        </p:txBody>
      </p:sp>
      <p:sp>
        <p:nvSpPr>
          <p:cNvPr id="17412" name="Text Box 6"/>
          <p:cNvSpPr txBox="1">
            <a:spLocks noChangeArrowheads="1"/>
          </p:cNvSpPr>
          <p:nvPr/>
        </p:nvSpPr>
        <p:spPr bwMode="auto">
          <a:xfrm>
            <a:off x="152400" y="6019800"/>
            <a:ext cx="328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The switch (SW) is a multiplexer,</a:t>
            </a:r>
          </a:p>
          <a:p>
            <a:pPr eaLnBrk="1" hangingPunct="1">
              <a:spcBef>
                <a:spcPct val="0"/>
              </a:spcBef>
              <a:buFontTx/>
              <a:buNone/>
            </a:pPr>
            <a:r>
              <a:rPr lang="en-US" altLang="en-US" sz="1800"/>
              <a:t>covered in a few slides</a:t>
            </a:r>
          </a:p>
        </p:txBody>
      </p:sp>
      <p:pic>
        <p:nvPicPr>
          <p:cNvPr id="17413" name="Picture 8"/>
          <p:cNvPicPr>
            <a:picLocks noChangeAspect="1" noChangeArrowheads="1"/>
          </p:cNvPicPr>
          <p:nvPr/>
        </p:nvPicPr>
        <p:blipFill>
          <a:blip r:embed="rId3">
            <a:extLst>
              <a:ext uri="{28A0092B-C50C-407E-A947-70E740481C1C}">
                <a14:useLocalDpi xmlns:a14="http://schemas.microsoft.com/office/drawing/2010/main" val="0"/>
              </a:ext>
            </a:extLst>
          </a:blip>
          <a:srcRect l="55873" r="12669" b="16100"/>
          <a:stretch>
            <a:fillRect/>
          </a:stretch>
        </p:blipFill>
        <p:spPr bwMode="auto">
          <a:xfrm>
            <a:off x="7053263" y="84138"/>
            <a:ext cx="1855787"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9"/>
          <p:cNvPicPr>
            <a:picLocks noChangeAspect="1" noChangeArrowheads="1"/>
          </p:cNvPicPr>
          <p:nvPr/>
        </p:nvPicPr>
        <p:blipFill>
          <a:blip r:embed="rId3">
            <a:extLst>
              <a:ext uri="{28A0092B-C50C-407E-A947-70E740481C1C}">
                <a14:useLocalDpi xmlns:a14="http://schemas.microsoft.com/office/drawing/2010/main" val="0"/>
              </a:ext>
            </a:extLst>
          </a:blip>
          <a:srcRect l="5850" t="7805" r="42653" b="16100"/>
          <a:stretch>
            <a:fillRect/>
          </a:stretch>
        </p:blipFill>
        <p:spPr bwMode="auto">
          <a:xfrm>
            <a:off x="4078288" y="685800"/>
            <a:ext cx="3038475" cy="590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0"/>
            <a:ext cx="7772400" cy="1143000"/>
          </a:xfrm>
        </p:spPr>
        <p:txBody>
          <a:bodyPr/>
          <a:lstStyle/>
          <a:p>
            <a:pPr eaLnBrk="1" hangingPunct="1"/>
            <a:r>
              <a:rPr lang="en-US" altLang="en-US" smtClean="0"/>
              <a:t>Comparator</a:t>
            </a:r>
          </a:p>
        </p:txBody>
      </p:sp>
      <p:sp>
        <p:nvSpPr>
          <p:cNvPr id="18435" name="Rectangle 3"/>
          <p:cNvSpPr>
            <a:spLocks noGrp="1" noChangeArrowheads="1"/>
          </p:cNvSpPr>
          <p:nvPr>
            <p:ph type="body" idx="1"/>
          </p:nvPr>
        </p:nvSpPr>
        <p:spPr>
          <a:xfrm>
            <a:off x="152400" y="1143000"/>
            <a:ext cx="8763000" cy="5486400"/>
          </a:xfrm>
        </p:spPr>
        <p:txBody>
          <a:bodyPr/>
          <a:lstStyle/>
          <a:p>
            <a:pPr eaLnBrk="1" hangingPunct="1">
              <a:lnSpc>
                <a:spcPct val="80000"/>
              </a:lnSpc>
            </a:pPr>
            <a:r>
              <a:rPr lang="en-US" altLang="en-US" sz="2400" smtClean="0"/>
              <a:t>We have covered + and -, how about &lt;, &gt;, =</a:t>
            </a:r>
          </a:p>
          <a:p>
            <a:pPr eaLnBrk="1" hangingPunct="1">
              <a:lnSpc>
                <a:spcPct val="80000"/>
              </a:lnSpc>
            </a:pPr>
            <a:r>
              <a:rPr lang="en-US" altLang="en-US" sz="2400" smtClean="0"/>
              <a:t>To compare A to B, we use a simple tactic</a:t>
            </a:r>
          </a:p>
          <a:p>
            <a:pPr lvl="1" eaLnBrk="1" hangingPunct="1">
              <a:lnSpc>
                <a:spcPct val="80000"/>
              </a:lnSpc>
            </a:pPr>
            <a:r>
              <a:rPr lang="en-US" altLang="en-US" sz="2000" smtClean="0"/>
              <a:t>Compute A – B and look at the result</a:t>
            </a:r>
          </a:p>
          <a:p>
            <a:pPr lvl="2" eaLnBrk="1" hangingPunct="1">
              <a:lnSpc>
                <a:spcPct val="80000"/>
              </a:lnSpc>
            </a:pPr>
            <a:r>
              <a:rPr lang="en-US" altLang="en-US" sz="1800" smtClean="0"/>
              <a:t>if the result is -, then A &lt; B</a:t>
            </a:r>
          </a:p>
          <a:p>
            <a:pPr lvl="2" eaLnBrk="1" hangingPunct="1">
              <a:lnSpc>
                <a:spcPct val="80000"/>
              </a:lnSpc>
            </a:pPr>
            <a:r>
              <a:rPr lang="en-US" altLang="en-US" sz="1800" smtClean="0"/>
              <a:t>if the result is 0, then A = B</a:t>
            </a:r>
          </a:p>
          <a:p>
            <a:pPr lvl="2" eaLnBrk="1" hangingPunct="1">
              <a:lnSpc>
                <a:spcPct val="80000"/>
              </a:lnSpc>
            </a:pPr>
            <a:r>
              <a:rPr lang="en-US" altLang="en-US" sz="1800" smtClean="0"/>
              <a:t>if the result is +, then A &gt; B</a:t>
            </a:r>
          </a:p>
          <a:p>
            <a:pPr lvl="2" eaLnBrk="1" hangingPunct="1">
              <a:lnSpc>
                <a:spcPct val="80000"/>
              </a:lnSpc>
            </a:pPr>
            <a:r>
              <a:rPr lang="en-US" altLang="en-US" sz="1800" smtClean="0"/>
              <a:t>if the result is not 0, then A != B</a:t>
            </a:r>
          </a:p>
          <a:p>
            <a:pPr lvl="1" eaLnBrk="1" hangingPunct="1">
              <a:lnSpc>
                <a:spcPct val="80000"/>
              </a:lnSpc>
            </a:pPr>
            <a:r>
              <a:rPr lang="en-US" altLang="en-US" sz="2000" smtClean="0"/>
              <a:t>how do we determine if the result is -?  look at the sign bit, if the sign bit is 1, then the result is negative and A &lt; B</a:t>
            </a:r>
          </a:p>
          <a:p>
            <a:pPr lvl="1" eaLnBrk="1" hangingPunct="1">
              <a:lnSpc>
                <a:spcPct val="80000"/>
              </a:lnSpc>
            </a:pPr>
            <a:r>
              <a:rPr lang="en-US" altLang="en-US" sz="2000" smtClean="0"/>
              <a:t>how do we determine if the result is 0?  are all bits of the result 0?  if so, then the result is 0 and A = B</a:t>
            </a:r>
          </a:p>
          <a:p>
            <a:pPr lvl="2" eaLnBrk="1" hangingPunct="1">
              <a:lnSpc>
                <a:spcPct val="80000"/>
              </a:lnSpc>
            </a:pPr>
            <a:r>
              <a:rPr lang="en-US" altLang="en-US" sz="1800" smtClean="0"/>
              <a:t>we will build a zero tester which is simply going to NOR all of the bits together</a:t>
            </a:r>
          </a:p>
          <a:p>
            <a:pPr lvl="1" eaLnBrk="1" hangingPunct="1">
              <a:lnSpc>
                <a:spcPct val="80000"/>
              </a:lnSpc>
            </a:pPr>
            <a:r>
              <a:rPr lang="en-US" altLang="en-US" sz="2000" smtClean="0"/>
              <a:t>how do we determine if the result is +?  if the result of A – B is not negative and not 0, it must be positive, so we negate the results of the first two and pass them through an AND gate</a:t>
            </a:r>
          </a:p>
          <a:p>
            <a:pPr eaLnBrk="1" hangingPunct="1">
              <a:lnSpc>
                <a:spcPct val="80000"/>
              </a:lnSpc>
            </a:pPr>
            <a:r>
              <a:rPr lang="en-US" altLang="en-US" sz="2400" smtClean="0"/>
              <a:t>The comparator circuit is shown above (notice that the circuit outputs 3 values, only 1 of which will be a 1, the others must be 0)</a:t>
            </a:r>
          </a:p>
          <a:p>
            <a:pPr lvl="1" eaLnBrk="1" hangingPunct="1">
              <a:lnSpc>
                <a:spcPct val="80000"/>
              </a:lnSpc>
            </a:pPr>
            <a:r>
              <a:rPr lang="en-US" altLang="en-US" sz="2000" smtClean="0"/>
              <a:t>NOTE:  to compute !=, we can simply negate the Zero output</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33400"/>
            <a:ext cx="2828925"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1143000"/>
          </a:xfrm>
        </p:spPr>
        <p:txBody>
          <a:bodyPr/>
          <a:lstStyle/>
          <a:p>
            <a:pPr eaLnBrk="1" hangingPunct="1"/>
            <a:r>
              <a:rPr lang="en-US" altLang="en-US" smtClean="0"/>
              <a:t>Multiplier</a:t>
            </a:r>
          </a:p>
        </p:txBody>
      </p:sp>
      <p:sp>
        <p:nvSpPr>
          <p:cNvPr id="19459" name="Rectangle 3"/>
          <p:cNvSpPr>
            <a:spLocks noGrp="1" noChangeArrowheads="1"/>
          </p:cNvSpPr>
          <p:nvPr>
            <p:ph type="body" sz="half" idx="1"/>
          </p:nvPr>
        </p:nvSpPr>
        <p:spPr>
          <a:xfrm>
            <a:off x="228600" y="685800"/>
            <a:ext cx="8686800" cy="2133600"/>
          </a:xfrm>
        </p:spPr>
        <p:txBody>
          <a:bodyPr/>
          <a:lstStyle/>
          <a:p>
            <a:pPr eaLnBrk="1" hangingPunct="1"/>
            <a:r>
              <a:rPr lang="en-US" altLang="en-US" sz="2400" smtClean="0"/>
              <a:t>The circuit below is a multiplication circuit</a:t>
            </a:r>
          </a:p>
          <a:p>
            <a:pPr lvl="1" eaLnBrk="1" hangingPunct="1"/>
            <a:r>
              <a:rPr lang="en-US" altLang="en-US" sz="2000" smtClean="0"/>
              <a:t>Given two values, the multiplicand and the multiplier, both stored in temporary registers</a:t>
            </a:r>
          </a:p>
          <a:p>
            <a:pPr lvl="1" eaLnBrk="1" hangingPunct="1"/>
            <a:r>
              <a:rPr lang="en-US" altLang="en-US" sz="2000" smtClean="0"/>
              <a:t>The addition takes place by checking the Q0 bit and deciding whether to add the multiplicand to the register A or not, followed by right shifting the carry bit, A and Q together</a:t>
            </a:r>
          </a:p>
        </p:txBody>
      </p:sp>
      <p:sp>
        <p:nvSpPr>
          <p:cNvPr id="19460" name="Rectangle 5"/>
          <p:cNvSpPr>
            <a:spLocks noGrp="1" noChangeArrowheads="1"/>
          </p:cNvSpPr>
          <p:nvPr>
            <p:ph type="body" sz="half" idx="2"/>
          </p:nvPr>
        </p:nvSpPr>
        <p:spPr>
          <a:xfrm>
            <a:off x="228600" y="2819400"/>
            <a:ext cx="2971800" cy="3581400"/>
          </a:xfrm>
        </p:spPr>
        <p:txBody>
          <a:bodyPr/>
          <a:lstStyle/>
          <a:p>
            <a:pPr eaLnBrk="1" hangingPunct="1">
              <a:lnSpc>
                <a:spcPct val="90000"/>
              </a:lnSpc>
            </a:pPr>
            <a:r>
              <a:rPr lang="en-US" altLang="en-US" sz="2400" smtClean="0"/>
              <a:t>shift/add control logic </a:t>
            </a:r>
          </a:p>
          <a:p>
            <a:pPr lvl="1" eaLnBrk="1" hangingPunct="1">
              <a:lnSpc>
                <a:spcPct val="90000"/>
              </a:lnSpc>
            </a:pPr>
            <a:r>
              <a:rPr lang="en-US" altLang="en-US" sz="2000" smtClean="0"/>
              <a:t>set counter = n</a:t>
            </a:r>
          </a:p>
          <a:p>
            <a:pPr lvl="1" eaLnBrk="1" hangingPunct="1">
              <a:lnSpc>
                <a:spcPct val="90000"/>
              </a:lnSpc>
            </a:pPr>
            <a:r>
              <a:rPr lang="en-US" altLang="en-US" sz="2000" smtClean="0"/>
              <a:t>compare Q0 to 1</a:t>
            </a:r>
          </a:p>
          <a:p>
            <a:pPr lvl="2" eaLnBrk="1" hangingPunct="1">
              <a:lnSpc>
                <a:spcPct val="90000"/>
              </a:lnSpc>
            </a:pPr>
            <a:r>
              <a:rPr lang="en-US" altLang="en-US" sz="1800" smtClean="0"/>
              <a:t>if equal, signal adder to add</a:t>
            </a:r>
          </a:p>
          <a:p>
            <a:pPr lvl="1" eaLnBrk="1" hangingPunct="1">
              <a:lnSpc>
                <a:spcPct val="90000"/>
              </a:lnSpc>
            </a:pPr>
            <a:r>
              <a:rPr lang="en-US" altLang="en-US" sz="2000" smtClean="0"/>
              <a:t>signal the shifter to shift</a:t>
            </a:r>
          </a:p>
          <a:p>
            <a:pPr lvl="1" eaLnBrk="1" hangingPunct="1">
              <a:lnSpc>
                <a:spcPct val="90000"/>
              </a:lnSpc>
            </a:pPr>
            <a:r>
              <a:rPr lang="en-US" altLang="en-US" sz="2000" smtClean="0"/>
              <a:t>decrement counter</a:t>
            </a:r>
          </a:p>
          <a:p>
            <a:pPr lvl="1" eaLnBrk="1" hangingPunct="1">
              <a:lnSpc>
                <a:spcPct val="90000"/>
              </a:lnSpc>
            </a:pPr>
            <a:r>
              <a:rPr lang="en-US" altLang="en-US" sz="2000" smtClean="0"/>
              <a:t>repeat until counter = 0</a:t>
            </a:r>
          </a:p>
        </p:txBody>
      </p:sp>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b="61086"/>
          <a:stretch>
            <a:fillRect/>
          </a:stretch>
        </p:blipFill>
        <p:spPr bwMode="auto">
          <a:xfrm>
            <a:off x="3200400" y="2895600"/>
            <a:ext cx="59436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143000"/>
          </a:xfrm>
        </p:spPr>
        <p:txBody>
          <a:bodyPr/>
          <a:lstStyle/>
          <a:p>
            <a:pPr eaLnBrk="1" hangingPunct="1"/>
            <a:r>
              <a:rPr lang="en-US" altLang="en-US" smtClean="0"/>
              <a:t>Boolean Algebra</a:t>
            </a:r>
          </a:p>
        </p:txBody>
      </p:sp>
      <p:sp>
        <p:nvSpPr>
          <p:cNvPr id="3075" name="Rectangle 3"/>
          <p:cNvSpPr>
            <a:spLocks noGrp="1" noChangeArrowheads="1"/>
          </p:cNvSpPr>
          <p:nvPr>
            <p:ph type="body" idx="1"/>
          </p:nvPr>
        </p:nvSpPr>
        <p:spPr>
          <a:xfrm>
            <a:off x="304800" y="914400"/>
            <a:ext cx="8534400" cy="5638800"/>
          </a:xfrm>
        </p:spPr>
        <p:txBody>
          <a:bodyPr/>
          <a:lstStyle/>
          <a:p>
            <a:pPr eaLnBrk="1" hangingPunct="1">
              <a:lnSpc>
                <a:spcPct val="90000"/>
              </a:lnSpc>
            </a:pPr>
            <a:r>
              <a:rPr lang="en-US" altLang="en-US" sz="2800" smtClean="0"/>
              <a:t>The basis for all digital circuits is Boolean algebra:</a:t>
            </a:r>
          </a:p>
          <a:p>
            <a:pPr lvl="1" eaLnBrk="1" hangingPunct="1">
              <a:lnSpc>
                <a:spcPct val="90000"/>
              </a:lnSpc>
            </a:pPr>
            <a:r>
              <a:rPr lang="en-US" altLang="en-US" sz="2400" smtClean="0"/>
              <a:t>Boolean algebra is the algebra of binary values </a:t>
            </a:r>
          </a:p>
          <a:p>
            <a:pPr lvl="2" eaLnBrk="1" hangingPunct="1">
              <a:lnSpc>
                <a:spcPct val="90000"/>
              </a:lnSpc>
            </a:pPr>
            <a:r>
              <a:rPr lang="en-US" altLang="en-US" sz="2000" smtClean="0"/>
              <a:t>or of 2 values</a:t>
            </a:r>
          </a:p>
          <a:p>
            <a:pPr lvl="1" eaLnBrk="1" hangingPunct="1">
              <a:lnSpc>
                <a:spcPct val="90000"/>
              </a:lnSpc>
            </a:pPr>
            <a:r>
              <a:rPr lang="en-US" altLang="en-US" sz="2400" smtClean="0"/>
              <a:t>we refer to these values as 0 and 1</a:t>
            </a:r>
          </a:p>
          <a:p>
            <a:pPr lvl="2" eaLnBrk="1" hangingPunct="1">
              <a:lnSpc>
                <a:spcPct val="90000"/>
              </a:lnSpc>
            </a:pPr>
            <a:r>
              <a:rPr lang="en-US" altLang="en-US" sz="2000" smtClean="0"/>
              <a:t>although we could also refer to them as true and false</a:t>
            </a:r>
          </a:p>
          <a:p>
            <a:pPr lvl="1" eaLnBrk="1" hangingPunct="1">
              <a:lnSpc>
                <a:spcPct val="90000"/>
              </a:lnSpc>
            </a:pPr>
            <a:r>
              <a:rPr lang="en-US" altLang="en-US" sz="2400" smtClean="0"/>
              <a:t>the basic Boolean algebra operations are </a:t>
            </a:r>
          </a:p>
          <a:p>
            <a:pPr lvl="2" eaLnBrk="1" hangingPunct="1">
              <a:lnSpc>
                <a:spcPct val="90000"/>
              </a:lnSpc>
            </a:pPr>
            <a:r>
              <a:rPr lang="en-US" altLang="en-US" sz="2000" smtClean="0"/>
              <a:t>AND, OR, NOT, XOR, NAND and NOR (also COINCIDENCE)</a:t>
            </a:r>
          </a:p>
          <a:p>
            <a:pPr lvl="1" eaLnBrk="1" hangingPunct="1">
              <a:lnSpc>
                <a:spcPct val="90000"/>
              </a:lnSpc>
            </a:pPr>
            <a:r>
              <a:rPr lang="en-US" altLang="en-US" sz="2400" smtClean="0"/>
              <a:t>you will have seen most of these in 260 and 262 but new ones are:</a:t>
            </a:r>
          </a:p>
          <a:p>
            <a:pPr lvl="2" eaLnBrk="1" hangingPunct="1">
              <a:lnSpc>
                <a:spcPct val="90000"/>
              </a:lnSpc>
            </a:pPr>
            <a:r>
              <a:rPr lang="en-US" altLang="en-US" sz="2000" smtClean="0"/>
              <a:t>XOR – true if the two Boolean variables differ </a:t>
            </a:r>
          </a:p>
          <a:p>
            <a:pPr lvl="3" eaLnBrk="1" hangingPunct="1">
              <a:lnSpc>
                <a:spcPct val="90000"/>
              </a:lnSpc>
            </a:pPr>
            <a:r>
              <a:rPr lang="en-US" altLang="en-US" sz="1800" smtClean="0"/>
              <a:t>true if x1 = 1 and x2 = 0 or x1 = 0 and x2 = 1, false otherwise</a:t>
            </a:r>
          </a:p>
          <a:p>
            <a:pPr lvl="2" eaLnBrk="1" hangingPunct="1">
              <a:lnSpc>
                <a:spcPct val="90000"/>
              </a:lnSpc>
            </a:pPr>
            <a:r>
              <a:rPr lang="en-US" altLang="en-US" sz="2000" smtClean="0"/>
              <a:t>NAND and NOR are NOT of AND, and NOT of NOR respectively</a:t>
            </a:r>
          </a:p>
          <a:p>
            <a:pPr lvl="2" eaLnBrk="1" hangingPunct="1">
              <a:lnSpc>
                <a:spcPct val="90000"/>
              </a:lnSpc>
            </a:pPr>
            <a:r>
              <a:rPr lang="en-US" altLang="en-US" sz="2000" smtClean="0"/>
              <a:t>COINCIDENCE is NOT of XOR</a:t>
            </a:r>
          </a:p>
          <a:p>
            <a:pPr lvl="3" eaLnBrk="1" hangingPunct="1">
              <a:lnSpc>
                <a:spcPct val="90000"/>
              </a:lnSpc>
            </a:pPr>
            <a:r>
              <a:rPr lang="en-US" altLang="en-US" sz="1800" smtClean="0"/>
              <a:t>Each of these operations takes 2 inputs except NOT which takes 1 input</a:t>
            </a:r>
          </a:p>
          <a:p>
            <a:pPr lvl="3" eaLnBrk="1" hangingPunct="1">
              <a:lnSpc>
                <a:spcPct val="90000"/>
              </a:lnSpc>
            </a:pPr>
            <a:r>
              <a:rPr lang="en-US" altLang="en-US" sz="1800" smtClean="0"/>
              <a:t>However, AND, OR, NAND and NOR can be generalized to accept any number of inputs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pPr eaLnBrk="1" hangingPunct="1"/>
            <a:r>
              <a:rPr lang="en-US" altLang="en-US" smtClean="0"/>
              <a:t>4-bit Shifter</a:t>
            </a:r>
          </a:p>
        </p:txBody>
      </p:sp>
      <p:pic>
        <p:nvPicPr>
          <p:cNvPr id="20483" name="Picture 4" descr="Macintosh HD:Users:philipr:Desktop:37690_Null_PPT:Powerpoint art_CONVERTED:37690_CH03_FIG0316.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4800" y="1066800"/>
            <a:ext cx="5715000" cy="550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4" name="Text Box 5"/>
          <p:cNvSpPr txBox="1">
            <a:spLocks noChangeArrowheads="1"/>
          </p:cNvSpPr>
          <p:nvPr/>
        </p:nvSpPr>
        <p:spPr bwMode="auto">
          <a:xfrm>
            <a:off x="6248400" y="1219200"/>
            <a:ext cx="24955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Shift I</a:t>
            </a:r>
            <a:r>
              <a:rPr lang="en-US" altLang="en-US" sz="2400" baseline="-25000"/>
              <a:t>3</a:t>
            </a:r>
            <a:r>
              <a:rPr lang="en-US" altLang="en-US" sz="2400"/>
              <a:t>I</a:t>
            </a:r>
            <a:r>
              <a:rPr lang="en-US" altLang="en-US" sz="2400" baseline="-25000"/>
              <a:t>2</a:t>
            </a:r>
            <a:r>
              <a:rPr lang="en-US" altLang="en-US" sz="2400"/>
              <a:t>I</a:t>
            </a:r>
            <a:r>
              <a:rPr lang="en-US" altLang="en-US" sz="2400" baseline="-25000"/>
              <a:t>1</a:t>
            </a:r>
            <a:r>
              <a:rPr lang="en-US" altLang="en-US" sz="2400"/>
              <a:t>I</a:t>
            </a:r>
            <a:r>
              <a:rPr lang="en-US" altLang="en-US" sz="2400" baseline="-25000"/>
              <a:t>0</a:t>
            </a:r>
          </a:p>
          <a:p>
            <a:pPr eaLnBrk="1" hangingPunct="1">
              <a:spcBef>
                <a:spcPct val="0"/>
              </a:spcBef>
              <a:buFontTx/>
              <a:buNone/>
            </a:pPr>
            <a:r>
              <a:rPr lang="en-US" altLang="en-US" sz="2400"/>
              <a:t>to the left or</a:t>
            </a:r>
          </a:p>
          <a:p>
            <a:pPr eaLnBrk="1" hangingPunct="1">
              <a:spcBef>
                <a:spcPct val="0"/>
              </a:spcBef>
              <a:buFontTx/>
              <a:buNone/>
            </a:pPr>
            <a:r>
              <a:rPr lang="en-US" altLang="en-US" sz="2400"/>
              <a:t>the right to </a:t>
            </a:r>
          </a:p>
          <a:p>
            <a:pPr eaLnBrk="1" hangingPunct="1">
              <a:spcBef>
                <a:spcPct val="0"/>
              </a:spcBef>
              <a:buFontTx/>
              <a:buNone/>
            </a:pPr>
            <a:r>
              <a:rPr lang="en-US" altLang="en-US" sz="2400"/>
              <a:t>become O</a:t>
            </a:r>
            <a:r>
              <a:rPr lang="en-US" altLang="en-US" sz="2400" baseline="-25000"/>
              <a:t>3</a:t>
            </a:r>
            <a:r>
              <a:rPr lang="en-US" altLang="en-US" sz="2400"/>
              <a:t>O</a:t>
            </a:r>
            <a:r>
              <a:rPr lang="en-US" altLang="en-US" sz="2400" baseline="-25000"/>
              <a:t>2</a:t>
            </a:r>
            <a:r>
              <a:rPr lang="en-US" altLang="en-US" sz="2400"/>
              <a:t>O</a:t>
            </a:r>
            <a:r>
              <a:rPr lang="en-US" altLang="en-US" sz="2400" baseline="-25000"/>
              <a:t>1</a:t>
            </a:r>
            <a:r>
              <a:rPr lang="en-US" altLang="en-US" sz="2400"/>
              <a:t>O</a:t>
            </a:r>
            <a:r>
              <a:rPr lang="en-US" altLang="en-US" sz="2400" baseline="-25000"/>
              <a:t>0</a:t>
            </a:r>
          </a:p>
          <a:p>
            <a:pPr eaLnBrk="1" hangingPunct="1">
              <a:spcBef>
                <a:spcPct val="0"/>
              </a:spcBef>
              <a:buFontTx/>
              <a:buNone/>
            </a:pPr>
            <a:r>
              <a:rPr lang="en-US" altLang="en-US" sz="2400"/>
              <a:t>based on S</a:t>
            </a:r>
          </a:p>
          <a:p>
            <a:pPr eaLnBrk="1" hangingPunct="1">
              <a:spcBef>
                <a:spcPct val="0"/>
              </a:spcBef>
              <a:buFontTx/>
              <a:buNone/>
            </a:pPr>
            <a:endParaRPr lang="en-US"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altLang="en-US" smtClean="0"/>
              <a:t>Parity Functions</a:t>
            </a:r>
          </a:p>
        </p:txBody>
      </p:sp>
      <p:sp>
        <p:nvSpPr>
          <p:cNvPr id="21507" name="Rectangle 6"/>
          <p:cNvSpPr>
            <a:spLocks noGrp="1" noChangeArrowheads="1"/>
          </p:cNvSpPr>
          <p:nvPr>
            <p:ph type="body" idx="1"/>
          </p:nvPr>
        </p:nvSpPr>
        <p:spPr>
          <a:xfrm>
            <a:off x="3657600" y="1066800"/>
            <a:ext cx="2286000" cy="3886200"/>
          </a:xfrm>
        </p:spPr>
        <p:txBody>
          <a:bodyPr/>
          <a:lstStyle/>
          <a:p>
            <a:pPr eaLnBrk="1" hangingPunct="1">
              <a:lnSpc>
                <a:spcPct val="80000"/>
              </a:lnSpc>
            </a:pPr>
            <a:r>
              <a:rPr lang="en-US" altLang="en-US" sz="2000" smtClean="0"/>
              <a:t>The table on the left shows the Boolean values to indicate what parity value a 3 bit input should have</a:t>
            </a:r>
          </a:p>
          <a:p>
            <a:pPr eaLnBrk="1" hangingPunct="1">
              <a:lnSpc>
                <a:spcPct val="80000"/>
              </a:lnSpc>
            </a:pPr>
            <a:r>
              <a:rPr lang="en-US" altLang="en-US" sz="2000" smtClean="0"/>
              <a:t>The table on the right indicates whether an error should be signaled upon receiving 3 inputs and the parity info</a:t>
            </a:r>
          </a:p>
        </p:txBody>
      </p:sp>
      <p:pic>
        <p:nvPicPr>
          <p:cNvPr id="21508" name="Picture 7" descr="Macintosh HD:Users:philipr:Desktop:37690_Null_PPT:Powerpoint art_CONVERTED:37690_CH03_TAB0310.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8600" y="838200"/>
            <a:ext cx="3341688"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8" descr="Macintosh HD:Users:philipr:Desktop:37690_Null_PPT:Powerpoint art_CONVERTED:37690_CH03_TAB0311.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096000" y="838200"/>
            <a:ext cx="28829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0" name="Text Box 9"/>
          <p:cNvSpPr txBox="1">
            <a:spLocks noChangeArrowheads="1"/>
          </p:cNvSpPr>
          <p:nvPr/>
        </p:nvSpPr>
        <p:spPr bwMode="auto">
          <a:xfrm>
            <a:off x="228600" y="5257800"/>
            <a:ext cx="33988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What will this circuit look like?</a:t>
            </a:r>
          </a:p>
          <a:p>
            <a:pPr eaLnBrk="1" hangingPunct="1">
              <a:spcBef>
                <a:spcPct val="0"/>
              </a:spcBef>
              <a:buFontTx/>
              <a:buNone/>
            </a:pPr>
            <a:endParaRPr lang="en-US" altLang="en-US" sz="2000"/>
          </a:p>
          <a:p>
            <a:pPr eaLnBrk="1" hangingPunct="1">
              <a:spcBef>
                <a:spcPct val="0"/>
              </a:spcBef>
              <a:buFontTx/>
              <a:buNone/>
            </a:pPr>
            <a:r>
              <a:rPr lang="en-US" altLang="en-US" sz="2000"/>
              <a:t>Notice that parity = Not(sum)</a:t>
            </a:r>
          </a:p>
        </p:txBody>
      </p:sp>
      <p:sp>
        <p:nvSpPr>
          <p:cNvPr id="21511" name="Text Box 10"/>
          <p:cNvSpPr txBox="1">
            <a:spLocks noChangeArrowheads="1"/>
          </p:cNvSpPr>
          <p:nvPr/>
        </p:nvSpPr>
        <p:spPr bwMode="auto">
          <a:xfrm>
            <a:off x="3810000" y="4960938"/>
            <a:ext cx="23558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The error detection</a:t>
            </a:r>
          </a:p>
          <a:p>
            <a:pPr eaLnBrk="1" hangingPunct="1">
              <a:spcBef>
                <a:spcPct val="0"/>
              </a:spcBef>
              <a:buFontTx/>
              <a:buNone/>
            </a:pPr>
            <a:r>
              <a:rPr lang="en-US" altLang="en-US" sz="1800"/>
              <a:t>circuit is more complex</a:t>
            </a:r>
          </a:p>
          <a:p>
            <a:pPr eaLnBrk="1" hangingPunct="1">
              <a:spcBef>
                <a:spcPct val="0"/>
              </a:spcBef>
              <a:buFontTx/>
              <a:buNone/>
            </a:pPr>
            <a:r>
              <a:rPr lang="en-US" altLang="en-US" sz="1800"/>
              <a:t>and will require that we</a:t>
            </a:r>
          </a:p>
          <a:p>
            <a:pPr eaLnBrk="1" hangingPunct="1">
              <a:spcBef>
                <a:spcPct val="0"/>
              </a:spcBef>
              <a:buFontTx/>
              <a:buNone/>
            </a:pPr>
            <a:r>
              <a:rPr lang="en-US" altLang="en-US" sz="1800"/>
              <a:t>either build it as a sum </a:t>
            </a:r>
          </a:p>
          <a:p>
            <a:pPr eaLnBrk="1" hangingPunct="1">
              <a:spcBef>
                <a:spcPct val="0"/>
              </a:spcBef>
              <a:buFontTx/>
              <a:buNone/>
            </a:pPr>
            <a:r>
              <a:rPr lang="en-US" altLang="en-US" sz="1800"/>
              <a:t>of products or use a </a:t>
            </a:r>
          </a:p>
          <a:p>
            <a:pPr eaLnBrk="1" hangingPunct="1">
              <a:spcBef>
                <a:spcPct val="0"/>
              </a:spcBef>
              <a:buFontTx/>
              <a:buNone/>
            </a:pPr>
            <a:r>
              <a:rPr lang="en-US" altLang="en-US" sz="1800"/>
              <a:t>simplification method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143000"/>
          </a:xfrm>
        </p:spPr>
        <p:txBody>
          <a:bodyPr/>
          <a:lstStyle/>
          <a:p>
            <a:pPr eaLnBrk="1" hangingPunct="1"/>
            <a:r>
              <a:rPr lang="en-US" altLang="en-US" smtClean="0"/>
              <a:t>A Decoder</a:t>
            </a:r>
          </a:p>
        </p:txBody>
      </p:sp>
      <p:sp>
        <p:nvSpPr>
          <p:cNvPr id="22531" name="Rectangle 5"/>
          <p:cNvSpPr>
            <a:spLocks noGrp="1" noChangeArrowheads="1"/>
          </p:cNvSpPr>
          <p:nvPr>
            <p:ph type="body" idx="1"/>
          </p:nvPr>
        </p:nvSpPr>
        <p:spPr>
          <a:xfrm>
            <a:off x="228600" y="609600"/>
            <a:ext cx="8915400" cy="2286000"/>
          </a:xfrm>
        </p:spPr>
        <p:txBody>
          <a:bodyPr/>
          <a:lstStyle/>
          <a:p>
            <a:pPr eaLnBrk="1" hangingPunct="1">
              <a:lnSpc>
                <a:spcPct val="90000"/>
              </a:lnSpc>
            </a:pPr>
            <a:r>
              <a:rPr lang="en-US" altLang="en-US" sz="2800" smtClean="0"/>
              <a:t>The Decoder is a circuit that takes a binary pattern and translates it into a single output</a:t>
            </a:r>
          </a:p>
          <a:p>
            <a:pPr lvl="1" eaLnBrk="1" hangingPunct="1">
              <a:lnSpc>
                <a:spcPct val="90000"/>
              </a:lnSpc>
            </a:pPr>
            <a:r>
              <a:rPr lang="en-US" altLang="en-US" sz="2400" smtClean="0"/>
              <a:t>This is often used to convert a binary value into a decimal value</a:t>
            </a:r>
          </a:p>
          <a:p>
            <a:pPr lvl="2" eaLnBrk="1" hangingPunct="1">
              <a:lnSpc>
                <a:spcPct val="90000"/>
              </a:lnSpc>
            </a:pPr>
            <a:r>
              <a:rPr lang="en-US" altLang="en-US" sz="2000" smtClean="0"/>
              <a:t>For an n-bit input, there are 2</a:t>
            </a:r>
            <a:r>
              <a:rPr lang="en-US" altLang="en-US" sz="2000" baseline="30000" smtClean="0"/>
              <a:t>n</a:t>
            </a:r>
            <a:r>
              <a:rPr lang="en-US" altLang="en-US" sz="2000" smtClean="0"/>
              <a:t> outputs</a:t>
            </a:r>
          </a:p>
          <a:p>
            <a:pPr lvl="2" eaLnBrk="1" hangingPunct="1">
              <a:lnSpc>
                <a:spcPct val="90000"/>
              </a:lnSpc>
            </a:pPr>
            <a:r>
              <a:rPr lang="en-US" altLang="en-US" sz="2000" smtClean="0"/>
              <a:t>Below is a 2 input – 4 output decoder</a:t>
            </a:r>
          </a:p>
          <a:p>
            <a:pPr lvl="3" eaLnBrk="1" hangingPunct="1">
              <a:lnSpc>
                <a:spcPct val="90000"/>
              </a:lnSpc>
            </a:pPr>
            <a:r>
              <a:rPr lang="en-US" altLang="en-US" sz="1800" smtClean="0"/>
              <a:t>if input = 01, the second line (x*~y) on the right has current</a:t>
            </a:r>
          </a:p>
          <a:p>
            <a:pPr lvl="3" eaLnBrk="1" hangingPunct="1">
              <a:lnSpc>
                <a:spcPct val="90000"/>
              </a:lnSpc>
            </a:pPr>
            <a:r>
              <a:rPr lang="en-US" altLang="en-US" sz="1800" smtClean="0"/>
              <a:t>the line 01 would be considered line 1, where we start counting at 0</a:t>
            </a:r>
          </a:p>
        </p:txBody>
      </p:sp>
      <p:pic>
        <p:nvPicPr>
          <p:cNvPr id="22532"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l="57544" b="11554"/>
          <a:stretch>
            <a:fillRect/>
          </a:stretch>
        </p:blipFill>
        <p:spPr bwMode="auto">
          <a:xfrm>
            <a:off x="5029200" y="3602038"/>
            <a:ext cx="39624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Fig"/>
          <p:cNvPicPr>
            <a:picLocks noChangeAspect="1" noChangeArrowheads="1"/>
          </p:cNvPicPr>
          <p:nvPr/>
        </p:nvPicPr>
        <p:blipFill>
          <a:blip r:embed="rId3">
            <a:extLst>
              <a:ext uri="{28A0092B-C50C-407E-A947-70E740481C1C}">
                <a14:useLocalDpi xmlns:a14="http://schemas.microsoft.com/office/drawing/2010/main" val="0"/>
              </a:ext>
            </a:extLst>
          </a:blip>
          <a:srcRect r="48695" b="11554"/>
          <a:stretch>
            <a:fillRect/>
          </a:stretch>
        </p:blipFill>
        <p:spPr bwMode="auto">
          <a:xfrm>
            <a:off x="152400" y="3609975"/>
            <a:ext cx="4778375"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1143000"/>
          </a:xfrm>
        </p:spPr>
        <p:txBody>
          <a:bodyPr/>
          <a:lstStyle/>
          <a:p>
            <a:pPr eaLnBrk="1" hangingPunct="1"/>
            <a:r>
              <a:rPr lang="en-US" altLang="en-US" smtClean="0"/>
              <a:t>A Multiplexer</a:t>
            </a:r>
          </a:p>
        </p:txBody>
      </p:sp>
      <p:sp>
        <p:nvSpPr>
          <p:cNvPr id="23555" name="Rectangle 5"/>
          <p:cNvSpPr>
            <a:spLocks noGrp="1" noChangeArrowheads="1"/>
          </p:cNvSpPr>
          <p:nvPr>
            <p:ph type="body" idx="1"/>
          </p:nvPr>
        </p:nvSpPr>
        <p:spPr>
          <a:xfrm>
            <a:off x="228600" y="762000"/>
            <a:ext cx="8686800" cy="2209800"/>
          </a:xfrm>
        </p:spPr>
        <p:txBody>
          <a:bodyPr/>
          <a:lstStyle/>
          <a:p>
            <a:pPr eaLnBrk="1" hangingPunct="1">
              <a:lnSpc>
                <a:spcPct val="90000"/>
              </a:lnSpc>
            </a:pPr>
            <a:r>
              <a:rPr lang="en-US" altLang="en-US" sz="2800" smtClean="0"/>
              <a:t>Multiplexer (abbreviated as MUX) is used to select from a group of inputs which one to pass on as output</a:t>
            </a:r>
          </a:p>
          <a:p>
            <a:pPr lvl="1" eaLnBrk="1" hangingPunct="1">
              <a:lnSpc>
                <a:spcPct val="90000"/>
              </a:lnSpc>
            </a:pPr>
            <a:r>
              <a:rPr lang="en-US" altLang="en-US" sz="2400" smtClean="0"/>
              <a:t>Here, 1 of 4 single-bit inputs is passed on using a 2-bit selector (00 for input 0, 01 for input 1,10 for input 2, 11 for input 3)</a:t>
            </a:r>
          </a:p>
          <a:p>
            <a:pPr lvl="2" eaLnBrk="1" hangingPunct="1">
              <a:lnSpc>
                <a:spcPct val="90000"/>
              </a:lnSpc>
            </a:pPr>
            <a:r>
              <a:rPr lang="en-US" altLang="en-US" sz="2000" smtClean="0"/>
              <a:t>While this circuit is more complex than previous ones, this is simplified for a MUX – imagine what it would look like if we wanted to pass on 16 bits from 1 of 4 inputs</a:t>
            </a:r>
          </a:p>
        </p:txBody>
      </p:sp>
      <p:sp>
        <p:nvSpPr>
          <p:cNvPr id="23556" name="Text Box 6"/>
          <p:cNvSpPr txBox="1">
            <a:spLocks noChangeArrowheads="1"/>
          </p:cNvSpPr>
          <p:nvPr/>
        </p:nvSpPr>
        <p:spPr bwMode="auto">
          <a:xfrm>
            <a:off x="609600" y="621665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A related circuit is the demultiplexer (DEMUX) – it receives 1 input and a select and passes the input onto one of several outputs</a:t>
            </a:r>
          </a:p>
        </p:txBody>
      </p:sp>
      <p:pic>
        <p:nvPicPr>
          <p:cNvPr id="23557" name="Picture 5" descr="9781284033144_CH03_FIG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82296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7772400" cy="1143000"/>
          </a:xfrm>
        </p:spPr>
        <p:txBody>
          <a:bodyPr/>
          <a:lstStyle/>
          <a:p>
            <a:pPr eaLnBrk="1" hangingPunct="1"/>
            <a:r>
              <a:rPr lang="en-US" altLang="en-US" smtClean="0"/>
              <a:t>A Simple 2-bit ALU</a:t>
            </a:r>
          </a:p>
        </p:txBody>
      </p:sp>
      <p:sp>
        <p:nvSpPr>
          <p:cNvPr id="24579" name="Text Box 5"/>
          <p:cNvSpPr txBox="1">
            <a:spLocks noChangeArrowheads="1"/>
          </p:cNvSpPr>
          <p:nvPr/>
        </p:nvSpPr>
        <p:spPr bwMode="auto">
          <a:xfrm>
            <a:off x="152400" y="838200"/>
            <a:ext cx="343535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Putting all these ideas together</a:t>
            </a:r>
          </a:p>
          <a:p>
            <a:pPr eaLnBrk="1" hangingPunct="1">
              <a:spcBef>
                <a:spcPct val="0"/>
              </a:spcBef>
              <a:buFontTx/>
              <a:buNone/>
            </a:pPr>
            <a:endParaRPr lang="en-US" altLang="en-US" sz="1800"/>
          </a:p>
          <a:p>
            <a:pPr eaLnBrk="1" hangingPunct="1">
              <a:spcBef>
                <a:spcPct val="0"/>
              </a:spcBef>
              <a:buFontTx/>
              <a:buNone/>
            </a:pPr>
            <a:r>
              <a:rPr lang="en-US" altLang="en-US" sz="1800"/>
              <a:t>We have a 2-bit ALU</a:t>
            </a:r>
          </a:p>
          <a:p>
            <a:pPr eaLnBrk="1" hangingPunct="1">
              <a:spcBef>
                <a:spcPct val="0"/>
              </a:spcBef>
              <a:buFontTx/>
              <a:buNone/>
            </a:pPr>
            <a:endParaRPr lang="en-US" altLang="en-US" sz="1800"/>
          </a:p>
          <a:p>
            <a:pPr eaLnBrk="1" hangingPunct="1">
              <a:spcBef>
                <a:spcPct val="0"/>
              </a:spcBef>
              <a:buFontTx/>
              <a:buNone/>
            </a:pPr>
            <a:r>
              <a:rPr lang="en-US" altLang="en-US" sz="1800"/>
              <a:t>Given 2 values,</a:t>
            </a:r>
          </a:p>
          <a:p>
            <a:pPr eaLnBrk="1" hangingPunct="1">
              <a:spcBef>
                <a:spcPct val="0"/>
              </a:spcBef>
              <a:buFontTx/>
              <a:buNone/>
            </a:pPr>
            <a:r>
              <a:rPr lang="en-US" altLang="en-US" sz="1800"/>
              <a:t>A and B, each</a:t>
            </a:r>
          </a:p>
          <a:p>
            <a:pPr eaLnBrk="1" hangingPunct="1">
              <a:spcBef>
                <a:spcPct val="0"/>
              </a:spcBef>
              <a:buFontTx/>
              <a:buNone/>
            </a:pPr>
            <a:r>
              <a:rPr lang="en-US" altLang="en-US" sz="1800"/>
              <a:t>of which are 2</a:t>
            </a:r>
          </a:p>
          <a:p>
            <a:pPr eaLnBrk="1" hangingPunct="1">
              <a:spcBef>
                <a:spcPct val="0"/>
              </a:spcBef>
              <a:buFontTx/>
              <a:buNone/>
            </a:pPr>
            <a:r>
              <a:rPr lang="en-US" altLang="en-US" sz="1800"/>
              <a:t>bits (A0, A1,</a:t>
            </a:r>
          </a:p>
          <a:p>
            <a:pPr eaLnBrk="1" hangingPunct="1">
              <a:spcBef>
                <a:spcPct val="0"/>
              </a:spcBef>
              <a:buFontTx/>
              <a:buNone/>
            </a:pPr>
            <a:r>
              <a:rPr lang="en-US" altLang="en-US" sz="1800"/>
              <a:t>B0, B1) and</a:t>
            </a:r>
          </a:p>
          <a:p>
            <a:pPr eaLnBrk="1" hangingPunct="1">
              <a:spcBef>
                <a:spcPct val="0"/>
              </a:spcBef>
              <a:buFontTx/>
              <a:buNone/>
            </a:pPr>
            <a:r>
              <a:rPr lang="en-US" altLang="en-US" sz="1800"/>
              <a:t>a selection from</a:t>
            </a:r>
          </a:p>
          <a:p>
            <a:pPr eaLnBrk="1" hangingPunct="1">
              <a:spcBef>
                <a:spcPct val="0"/>
              </a:spcBef>
              <a:buFontTx/>
              <a:buNone/>
            </a:pPr>
            <a:r>
              <a:rPr lang="en-US" altLang="en-US" sz="1800"/>
              <a:t>the control unit (f0, f1)</a:t>
            </a:r>
          </a:p>
          <a:p>
            <a:pPr eaLnBrk="1" hangingPunct="1">
              <a:spcBef>
                <a:spcPct val="0"/>
              </a:spcBef>
              <a:buFontTx/>
              <a:buNone/>
            </a:pPr>
            <a:endParaRPr lang="en-US" altLang="en-US" sz="1800"/>
          </a:p>
          <a:p>
            <a:pPr eaLnBrk="1" hangingPunct="1">
              <a:spcBef>
                <a:spcPct val="0"/>
              </a:spcBef>
              <a:buFontTx/>
              <a:buNone/>
            </a:pPr>
            <a:r>
              <a:rPr lang="en-US" altLang="en-US" sz="1800"/>
              <a:t>This circuit computes</a:t>
            </a:r>
          </a:p>
          <a:p>
            <a:pPr eaLnBrk="1" hangingPunct="1">
              <a:spcBef>
                <a:spcPct val="0"/>
              </a:spcBef>
              <a:buFontTx/>
              <a:buNone/>
            </a:pPr>
            <a:r>
              <a:rPr lang="en-US" altLang="en-US" sz="1800"/>
              <a:t>A+B (if f0 f1 = 00)</a:t>
            </a:r>
          </a:p>
          <a:p>
            <a:pPr eaLnBrk="1" hangingPunct="1">
              <a:spcBef>
                <a:spcPct val="0"/>
              </a:spcBef>
              <a:buFontTx/>
              <a:buNone/>
            </a:pPr>
            <a:r>
              <a:rPr lang="en-US" altLang="en-US" sz="1800"/>
              <a:t>NOT A (if f0 f1 = 01)</a:t>
            </a:r>
          </a:p>
          <a:p>
            <a:pPr eaLnBrk="1" hangingPunct="1">
              <a:spcBef>
                <a:spcPct val="0"/>
              </a:spcBef>
              <a:buFontTx/>
              <a:buNone/>
            </a:pPr>
            <a:r>
              <a:rPr lang="en-US" altLang="en-US" sz="1800"/>
              <a:t>A OR B (if f0 f1 = 10)</a:t>
            </a:r>
          </a:p>
          <a:p>
            <a:pPr eaLnBrk="1" hangingPunct="1">
              <a:spcBef>
                <a:spcPct val="0"/>
              </a:spcBef>
              <a:buFontTx/>
              <a:buNone/>
            </a:pPr>
            <a:r>
              <a:rPr lang="en-US" altLang="en-US" sz="1800"/>
              <a:t>A AND B (if f0 f1 = 11)</a:t>
            </a:r>
          </a:p>
          <a:p>
            <a:pPr eaLnBrk="1" hangingPunct="1">
              <a:spcBef>
                <a:spcPct val="0"/>
              </a:spcBef>
              <a:buFontTx/>
              <a:buNone/>
            </a:pPr>
            <a:endParaRPr lang="en-US" altLang="en-US" sz="1800"/>
          </a:p>
          <a:p>
            <a:pPr eaLnBrk="1" hangingPunct="1">
              <a:spcBef>
                <a:spcPct val="0"/>
              </a:spcBef>
              <a:buFontTx/>
              <a:buNone/>
            </a:pPr>
            <a:r>
              <a:rPr lang="en-US" altLang="en-US" sz="1800"/>
              <a:t>And passes the result out as C0 C1</a:t>
            </a:r>
          </a:p>
          <a:p>
            <a:pPr eaLnBrk="1" hangingPunct="1">
              <a:spcBef>
                <a:spcPct val="0"/>
              </a:spcBef>
              <a:buFontTx/>
              <a:buNone/>
            </a:pPr>
            <a:r>
              <a:rPr lang="en-US" altLang="en-US" sz="1800"/>
              <a:t>along with overflow if the addition </a:t>
            </a:r>
          </a:p>
          <a:p>
            <a:pPr eaLnBrk="1" hangingPunct="1">
              <a:spcBef>
                <a:spcPct val="0"/>
              </a:spcBef>
              <a:buFontTx/>
              <a:buNone/>
            </a:pPr>
            <a:r>
              <a:rPr lang="en-US" altLang="en-US" sz="1800"/>
              <a:t>caused an overflow</a:t>
            </a:r>
          </a:p>
        </p:txBody>
      </p:sp>
      <p:grpSp>
        <p:nvGrpSpPr>
          <p:cNvPr id="24580" name="Group 10"/>
          <p:cNvGrpSpPr>
            <a:grpSpLocks/>
          </p:cNvGrpSpPr>
          <p:nvPr/>
        </p:nvGrpSpPr>
        <p:grpSpPr bwMode="auto">
          <a:xfrm>
            <a:off x="1828800" y="914400"/>
            <a:ext cx="7162800" cy="5562600"/>
            <a:chOff x="1296" y="576"/>
            <a:chExt cx="4327" cy="3408"/>
          </a:xfrm>
        </p:grpSpPr>
        <p:pic>
          <p:nvPicPr>
            <p:cNvPr id="24581" name="Picture 7" descr="Fig"/>
            <p:cNvPicPr>
              <a:picLocks noChangeAspect="1" noChangeArrowheads="1"/>
            </p:cNvPicPr>
            <p:nvPr/>
          </p:nvPicPr>
          <p:blipFill>
            <a:blip r:embed="rId3">
              <a:extLst>
                <a:ext uri="{28A0092B-C50C-407E-A947-70E740481C1C}">
                  <a14:useLocalDpi xmlns:a14="http://schemas.microsoft.com/office/drawing/2010/main" val="0"/>
                </a:ext>
              </a:extLst>
            </a:blip>
            <a:srcRect t="16901" b="52113"/>
            <a:stretch>
              <a:fillRect/>
            </a:stretch>
          </p:blipFill>
          <p:spPr bwMode="auto">
            <a:xfrm>
              <a:off x="1296" y="1152"/>
              <a:ext cx="4327"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Fig"/>
            <p:cNvPicPr>
              <a:picLocks noChangeAspect="1" noChangeArrowheads="1"/>
            </p:cNvPicPr>
            <p:nvPr/>
          </p:nvPicPr>
          <p:blipFill>
            <a:blip r:embed="rId3">
              <a:extLst>
                <a:ext uri="{28A0092B-C50C-407E-A947-70E740481C1C}">
                  <a14:useLocalDpi xmlns:a14="http://schemas.microsoft.com/office/drawing/2010/main" val="0"/>
                </a:ext>
              </a:extLst>
            </a:blip>
            <a:srcRect l="31061" t="39436" b="19719"/>
            <a:stretch>
              <a:fillRect/>
            </a:stretch>
          </p:blipFill>
          <p:spPr bwMode="auto">
            <a:xfrm>
              <a:off x="2640" y="1920"/>
              <a:ext cx="2983"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Fig"/>
            <p:cNvPicPr>
              <a:picLocks noChangeAspect="1" noChangeArrowheads="1"/>
            </p:cNvPicPr>
            <p:nvPr/>
          </p:nvPicPr>
          <p:blipFill>
            <a:blip r:embed="rId3">
              <a:extLst>
                <a:ext uri="{28A0092B-C50C-407E-A947-70E740481C1C}">
                  <a14:useLocalDpi xmlns:a14="http://schemas.microsoft.com/office/drawing/2010/main" val="0"/>
                </a:ext>
              </a:extLst>
            </a:blip>
            <a:srcRect l="31061" r="20129"/>
            <a:stretch>
              <a:fillRect/>
            </a:stretch>
          </p:blipFill>
          <p:spPr bwMode="auto">
            <a:xfrm>
              <a:off x="2640" y="576"/>
              <a:ext cx="2112"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eaLnBrk="1" hangingPunct="1"/>
            <a:r>
              <a:rPr lang="en-US" altLang="en-US" smtClean="0"/>
              <a:t>Sequential Circuits</a:t>
            </a:r>
          </a:p>
        </p:txBody>
      </p:sp>
      <p:sp>
        <p:nvSpPr>
          <p:cNvPr id="25603" name="Rectangle 3"/>
          <p:cNvSpPr>
            <a:spLocks noGrp="1" noChangeArrowheads="1"/>
          </p:cNvSpPr>
          <p:nvPr>
            <p:ph type="body" idx="1"/>
          </p:nvPr>
        </p:nvSpPr>
        <p:spPr>
          <a:xfrm>
            <a:off x="381000" y="1447800"/>
            <a:ext cx="8458200" cy="4648200"/>
          </a:xfrm>
        </p:spPr>
        <p:txBody>
          <a:bodyPr/>
          <a:lstStyle/>
          <a:p>
            <a:pPr eaLnBrk="1" hangingPunct="1">
              <a:lnSpc>
                <a:spcPct val="90000"/>
              </a:lnSpc>
            </a:pPr>
            <a:r>
              <a:rPr lang="en-US" altLang="en-US" sz="2800" smtClean="0"/>
              <a:t>All of the previous circuits were combinational circuits</a:t>
            </a:r>
          </a:p>
          <a:p>
            <a:pPr lvl="1" eaLnBrk="1" hangingPunct="1">
              <a:lnSpc>
                <a:spcPct val="90000"/>
              </a:lnSpc>
            </a:pPr>
            <a:r>
              <a:rPr lang="en-US" altLang="en-US" sz="2400" smtClean="0"/>
              <a:t>Current flowed in at one end and out the other</a:t>
            </a:r>
          </a:p>
          <a:p>
            <a:pPr lvl="1" eaLnBrk="1" hangingPunct="1">
              <a:lnSpc>
                <a:spcPct val="90000"/>
              </a:lnSpc>
            </a:pPr>
            <a:r>
              <a:rPr lang="en-US" altLang="en-US" sz="2400" smtClean="0"/>
              <a:t>Combinational circuits cannot </a:t>
            </a:r>
            <a:r>
              <a:rPr lang="en-US" altLang="en-US" sz="2400" i="1" smtClean="0"/>
              <a:t>retain </a:t>
            </a:r>
            <a:r>
              <a:rPr lang="en-US" altLang="en-US" sz="2400" smtClean="0"/>
              <a:t>values</a:t>
            </a:r>
          </a:p>
          <a:p>
            <a:pPr lvl="1" eaLnBrk="1" hangingPunct="1">
              <a:lnSpc>
                <a:spcPct val="90000"/>
              </a:lnSpc>
            </a:pPr>
            <a:r>
              <a:rPr lang="en-US" altLang="en-US" sz="2400" smtClean="0"/>
              <a:t>If we want to build a kind of memory, we need to use a sequential circuit</a:t>
            </a:r>
          </a:p>
          <a:p>
            <a:pPr lvl="2" eaLnBrk="1" hangingPunct="1">
              <a:lnSpc>
                <a:spcPct val="90000"/>
              </a:lnSpc>
            </a:pPr>
            <a:r>
              <a:rPr lang="en-US" altLang="en-US" sz="2000" smtClean="0"/>
              <a:t>In a sequential circuit, current flows into the circuit and stays there</a:t>
            </a:r>
          </a:p>
          <a:p>
            <a:pPr lvl="2" eaLnBrk="1" hangingPunct="1">
              <a:lnSpc>
                <a:spcPct val="90000"/>
              </a:lnSpc>
            </a:pPr>
            <a:r>
              <a:rPr lang="en-US" altLang="en-US" sz="2000" smtClean="0"/>
              <a:t>This is done by looping the output back into the input</a:t>
            </a:r>
          </a:p>
          <a:p>
            <a:pPr lvl="1" eaLnBrk="1" hangingPunct="1">
              <a:lnSpc>
                <a:spcPct val="90000"/>
              </a:lnSpc>
            </a:pPr>
            <a:r>
              <a:rPr lang="en-US" altLang="en-US" sz="2400" smtClean="0"/>
              <a:t>Sequential circuits will be used to implement 1-bit storage</a:t>
            </a:r>
          </a:p>
          <a:p>
            <a:pPr lvl="1" eaLnBrk="1" hangingPunct="1">
              <a:lnSpc>
                <a:spcPct val="90000"/>
              </a:lnSpc>
            </a:pPr>
            <a:r>
              <a:rPr lang="en-US" altLang="en-US" sz="2400" smtClean="0"/>
              <a:t>We can then combine 1-bit storage circuits into groups for n-bit storage (registers, cache)</a:t>
            </a:r>
          </a:p>
          <a:p>
            <a:pPr lvl="2" eaLnBrk="1" hangingPunct="1">
              <a:lnSpc>
                <a:spcPct val="90000"/>
              </a:lnSpc>
            </a:pPr>
            <a:r>
              <a:rPr lang="en-US" altLang="en-US" sz="2000" smtClean="0"/>
              <a:t>These circuits will be known as flip-flops because they can flip from one state (storing 1) to another (storing 0) or vice versa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p:spPr>
        <p:txBody>
          <a:bodyPr/>
          <a:lstStyle/>
          <a:p>
            <a:pPr eaLnBrk="1" hangingPunct="1"/>
            <a:r>
              <a:rPr lang="en-US" altLang="en-US" smtClean="0"/>
              <a:t>The Clock</a:t>
            </a:r>
          </a:p>
        </p:txBody>
      </p:sp>
      <p:sp>
        <p:nvSpPr>
          <p:cNvPr id="26627" name="Rectangle 3"/>
          <p:cNvSpPr>
            <a:spLocks noGrp="1" noChangeArrowheads="1"/>
          </p:cNvSpPr>
          <p:nvPr>
            <p:ph type="body" idx="1"/>
          </p:nvPr>
        </p:nvSpPr>
        <p:spPr>
          <a:xfrm>
            <a:off x="381000" y="762000"/>
            <a:ext cx="8229600" cy="3352800"/>
          </a:xfrm>
        </p:spPr>
        <p:txBody>
          <a:bodyPr/>
          <a:lstStyle/>
          <a:p>
            <a:pPr eaLnBrk="1" hangingPunct="1">
              <a:lnSpc>
                <a:spcPct val="90000"/>
              </a:lnSpc>
            </a:pPr>
            <a:r>
              <a:rPr lang="en-US" altLang="en-US" sz="2400" smtClean="0"/>
              <a:t>The clock will control when certain actions should take place</a:t>
            </a:r>
          </a:p>
          <a:p>
            <a:pPr eaLnBrk="1" hangingPunct="1">
              <a:lnSpc>
                <a:spcPct val="90000"/>
              </a:lnSpc>
            </a:pPr>
            <a:r>
              <a:rPr lang="en-US" altLang="en-US" sz="2400" smtClean="0"/>
              <a:t>The clock simply generates a sequence of electrical current “pulses”</a:t>
            </a:r>
          </a:p>
          <a:p>
            <a:pPr eaLnBrk="1" hangingPunct="1">
              <a:lnSpc>
                <a:spcPct val="90000"/>
              </a:lnSpc>
            </a:pPr>
            <a:r>
              <a:rPr lang="en-US" altLang="en-US" sz="2400" smtClean="0"/>
              <a:t>In the figure below, when the line is high, it means current is flowing, when low it means current is not flowing</a:t>
            </a:r>
          </a:p>
          <a:p>
            <a:pPr lvl="1" eaLnBrk="1" hangingPunct="1">
              <a:lnSpc>
                <a:spcPct val="90000"/>
              </a:lnSpc>
            </a:pPr>
            <a:r>
              <a:rPr lang="en-US" altLang="en-US" sz="2000" smtClean="0"/>
              <a:t>Thus, if we want to control when to shift, we connect the S input to an AND gate that includes the clock as another input</a:t>
            </a:r>
          </a:p>
        </p:txBody>
      </p:sp>
      <p:pic>
        <p:nvPicPr>
          <p:cNvPr id="26628" name="Picture 4" descr="Macintosh HD:Users:philipr:Desktop:37690_Null_PPT:Powerpoint art_CONVERTED:37690_CH03_FIG0318.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14400" y="3429000"/>
            <a:ext cx="7239000" cy="162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181600"/>
            <a:ext cx="1676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p:cNvSpPr txBox="1">
            <a:spLocks noChangeArrowheads="1"/>
          </p:cNvSpPr>
          <p:nvPr/>
        </p:nvSpPr>
        <p:spPr bwMode="auto">
          <a:xfrm>
            <a:off x="3489325" y="5222875"/>
            <a:ext cx="56197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We will use the clock to control a number of</a:t>
            </a:r>
          </a:p>
          <a:p>
            <a:pPr eaLnBrk="1" hangingPunct="1">
              <a:spcBef>
                <a:spcPct val="0"/>
              </a:spcBef>
              <a:buFontTx/>
              <a:buNone/>
            </a:pPr>
            <a:r>
              <a:rPr lang="en-US" altLang="en-US" sz="2400"/>
              <a:t>things in the CPU, such as flip-flop changes</a:t>
            </a:r>
          </a:p>
          <a:p>
            <a:pPr eaLnBrk="1" hangingPunct="1">
              <a:spcBef>
                <a:spcPct val="0"/>
              </a:spcBef>
              <a:buFontTx/>
              <a:buNone/>
            </a:pPr>
            <a:r>
              <a:rPr lang="en-US" altLang="en-US" sz="2400"/>
              <a:t>of state, or when ALU components should</a:t>
            </a:r>
          </a:p>
          <a:p>
            <a:pPr eaLnBrk="1" hangingPunct="1">
              <a:spcBef>
                <a:spcPct val="0"/>
              </a:spcBef>
              <a:buFontTx/>
              <a:buNone/>
            </a:pPr>
            <a:r>
              <a:rPr lang="en-US" altLang="en-US" sz="2400"/>
              <a:t>perform their operation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1143000"/>
          </a:xfrm>
        </p:spPr>
        <p:txBody>
          <a:bodyPr/>
          <a:lstStyle/>
          <a:p>
            <a:pPr eaLnBrk="1" hangingPunct="1"/>
            <a:r>
              <a:rPr lang="en-US" altLang="en-US" smtClean="0"/>
              <a:t>An S-R Flip-Flop</a:t>
            </a:r>
          </a:p>
        </p:txBody>
      </p:sp>
      <p:sp>
        <p:nvSpPr>
          <p:cNvPr id="27651" name="Rectangle 7"/>
          <p:cNvSpPr>
            <a:spLocks noGrp="1" noChangeArrowheads="1"/>
          </p:cNvSpPr>
          <p:nvPr>
            <p:ph type="body" idx="1"/>
          </p:nvPr>
        </p:nvSpPr>
        <p:spPr>
          <a:xfrm>
            <a:off x="228600" y="2971800"/>
            <a:ext cx="8458200" cy="2133600"/>
          </a:xfrm>
        </p:spPr>
        <p:txBody>
          <a:bodyPr/>
          <a:lstStyle/>
          <a:p>
            <a:pPr eaLnBrk="1" hangingPunct="1">
              <a:lnSpc>
                <a:spcPct val="90000"/>
              </a:lnSpc>
            </a:pPr>
            <a:r>
              <a:rPr lang="en-US" altLang="en-US" sz="2400" smtClean="0"/>
              <a:t>The S-R flip-flop has 2 inputs and 2 outputs</a:t>
            </a:r>
          </a:p>
          <a:p>
            <a:pPr lvl="1" eaLnBrk="1" hangingPunct="1">
              <a:lnSpc>
                <a:spcPct val="90000"/>
              </a:lnSpc>
            </a:pPr>
            <a:r>
              <a:rPr lang="en-US" altLang="en-US" sz="2000" smtClean="0"/>
              <a:t>The 2 inputs represent Set (storing a 1 in the flip-flop) and Reset (storing a 0 in the flip-flop)</a:t>
            </a:r>
          </a:p>
          <a:p>
            <a:pPr lvl="1" eaLnBrk="1" hangingPunct="1">
              <a:lnSpc>
                <a:spcPct val="90000"/>
              </a:lnSpc>
            </a:pPr>
            <a:r>
              <a:rPr lang="en-US" altLang="en-US" sz="2000" smtClean="0"/>
              <a:t>It has two outputs although Q is the only one we will regularly use</a:t>
            </a:r>
          </a:p>
          <a:p>
            <a:pPr lvl="1" eaLnBrk="1" hangingPunct="1">
              <a:lnSpc>
                <a:spcPct val="90000"/>
              </a:lnSpc>
            </a:pPr>
            <a:r>
              <a:rPr lang="en-US" altLang="en-US" sz="2000" smtClean="0"/>
              <a:t>To place a new value in the flip-flop, send a current over either S or R depending on the value we want, to get a value, just examine Q</a:t>
            </a:r>
          </a:p>
        </p:txBody>
      </p:sp>
      <p:pic>
        <p:nvPicPr>
          <p:cNvPr id="27652"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105400"/>
            <a:ext cx="341153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Fig"/>
          <p:cNvPicPr>
            <a:picLocks noChangeAspect="1" noChangeArrowheads="1"/>
          </p:cNvPicPr>
          <p:nvPr/>
        </p:nvPicPr>
        <p:blipFill>
          <a:blip r:embed="rId4" cstate="print">
            <a:extLst>
              <a:ext uri="{28A0092B-C50C-407E-A947-70E740481C1C}">
                <a14:useLocalDpi xmlns:a14="http://schemas.microsoft.com/office/drawing/2010/main" val="0"/>
              </a:ext>
            </a:extLst>
          </a:blip>
          <a:srcRect b="19897"/>
          <a:stretch>
            <a:fillRect/>
          </a:stretch>
        </p:blipFill>
        <p:spPr bwMode="auto">
          <a:xfrm>
            <a:off x="228600" y="990600"/>
            <a:ext cx="7696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9"/>
          <p:cNvSpPr txBox="1">
            <a:spLocks noChangeArrowheads="1"/>
          </p:cNvSpPr>
          <p:nvPr/>
        </p:nvSpPr>
        <p:spPr bwMode="auto">
          <a:xfrm>
            <a:off x="228600" y="5715000"/>
            <a:ext cx="4394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the S-R flip-flop circuit diagram and truth </a:t>
            </a:r>
          </a:p>
          <a:p>
            <a:pPr eaLnBrk="1" hangingPunct="1">
              <a:spcBef>
                <a:spcPct val="0"/>
              </a:spcBef>
              <a:buFontTx/>
              <a:buNone/>
            </a:pPr>
            <a:r>
              <a:rPr lang="en-US" altLang="en-US" sz="1800"/>
              <a:t>table are given above, and can be represented </a:t>
            </a:r>
          </a:p>
          <a:p>
            <a:pPr eaLnBrk="1" hangingPunct="1">
              <a:spcBef>
                <a:spcPct val="0"/>
              </a:spcBef>
              <a:buFontTx/>
              <a:buNone/>
            </a:pPr>
            <a:r>
              <a:rPr lang="en-US" altLang="en-US" sz="1800"/>
              <a:t>abstractly by the figure to the right</a:t>
            </a:r>
          </a:p>
        </p:txBody>
      </p:sp>
      <p:sp>
        <p:nvSpPr>
          <p:cNvPr id="27655" name="Text Box 10"/>
          <p:cNvSpPr txBox="1">
            <a:spLocks noChangeArrowheads="1"/>
          </p:cNvSpPr>
          <p:nvPr/>
        </p:nvSpPr>
        <p:spPr bwMode="auto">
          <a:xfrm>
            <a:off x="685800" y="4953000"/>
            <a:ext cx="34782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Note that the S-R flip-flop is not</a:t>
            </a:r>
          </a:p>
          <a:p>
            <a:pPr eaLnBrk="1" hangingPunct="1">
              <a:spcBef>
                <a:spcPct val="0"/>
              </a:spcBef>
              <a:buFontTx/>
              <a:buNone/>
            </a:pPr>
            <a:r>
              <a:rPr lang="en-US" altLang="en-US" sz="2000"/>
              <a:t>controlled by the clock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963613"/>
            <a:ext cx="5607050" cy="367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itle 1"/>
          <p:cNvSpPr>
            <a:spLocks noGrp="1"/>
          </p:cNvSpPr>
          <p:nvPr>
            <p:ph type="title"/>
          </p:nvPr>
        </p:nvSpPr>
        <p:spPr>
          <a:xfrm>
            <a:off x="762000" y="0"/>
            <a:ext cx="7772400" cy="1143000"/>
          </a:xfrm>
        </p:spPr>
        <p:txBody>
          <a:bodyPr/>
          <a:lstStyle/>
          <a:p>
            <a:r>
              <a:rPr lang="en-US" altLang="en-US" smtClean="0"/>
              <a:t>D and JK Flip-Flops</a:t>
            </a: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5948363" cy="405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1143000"/>
          </a:xfrm>
        </p:spPr>
        <p:txBody>
          <a:bodyPr/>
          <a:lstStyle/>
          <a:p>
            <a:pPr eaLnBrk="1" hangingPunct="1"/>
            <a:r>
              <a:rPr lang="en-US" altLang="en-US" smtClean="0"/>
              <a:t>Registers</a:t>
            </a:r>
          </a:p>
        </p:txBody>
      </p:sp>
      <p:sp>
        <p:nvSpPr>
          <p:cNvPr id="29699" name="Rectangle 3"/>
          <p:cNvSpPr>
            <a:spLocks noGrp="1" noChangeArrowheads="1"/>
          </p:cNvSpPr>
          <p:nvPr>
            <p:ph type="body" idx="1"/>
          </p:nvPr>
        </p:nvSpPr>
        <p:spPr>
          <a:xfrm>
            <a:off x="228600" y="1143000"/>
            <a:ext cx="8686800" cy="4724400"/>
          </a:xfrm>
        </p:spPr>
        <p:txBody>
          <a:bodyPr/>
          <a:lstStyle/>
          <a:p>
            <a:pPr eaLnBrk="1" hangingPunct="1">
              <a:lnSpc>
                <a:spcPct val="90000"/>
              </a:lnSpc>
            </a:pPr>
            <a:r>
              <a:rPr lang="en-US" altLang="en-US" sz="2800" smtClean="0"/>
              <a:t>Since a single flip-flop stores a single bit, we combine n of them to create an n-bit register</a:t>
            </a:r>
          </a:p>
          <a:p>
            <a:pPr lvl="1" eaLnBrk="1" hangingPunct="1">
              <a:lnSpc>
                <a:spcPct val="90000"/>
              </a:lnSpc>
            </a:pPr>
            <a:r>
              <a:rPr lang="en-US" altLang="en-US" sz="2400" smtClean="0"/>
              <a:t>However, the S-R flip-flop can be set or reset at any time, we instead want to use the system clock to determine when to change the value</a:t>
            </a:r>
          </a:p>
          <a:p>
            <a:pPr eaLnBrk="1" hangingPunct="1">
              <a:lnSpc>
                <a:spcPct val="90000"/>
              </a:lnSpc>
            </a:pPr>
            <a:r>
              <a:rPr lang="en-US" altLang="en-US" sz="2800" smtClean="0"/>
              <a:t>So, we will use a D flip-flop instead</a:t>
            </a:r>
          </a:p>
          <a:p>
            <a:pPr lvl="1" eaLnBrk="1" hangingPunct="1">
              <a:lnSpc>
                <a:spcPct val="90000"/>
              </a:lnSpc>
            </a:pPr>
            <a:r>
              <a:rPr lang="en-US" altLang="en-US" sz="2400" smtClean="0"/>
              <a:t>In the D flip-flop, there are 2 input lines, but they represent different things than the S-R flip-flop</a:t>
            </a:r>
          </a:p>
          <a:p>
            <a:pPr lvl="2" eaLnBrk="1" hangingPunct="1">
              <a:lnSpc>
                <a:spcPct val="90000"/>
              </a:lnSpc>
            </a:pPr>
            <a:r>
              <a:rPr lang="en-US" altLang="en-US" sz="2000" smtClean="0"/>
              <a:t>One input is the clock – the flip-flop can only change when the clock pulses</a:t>
            </a:r>
          </a:p>
          <a:p>
            <a:pPr lvl="2" eaLnBrk="1" hangingPunct="1">
              <a:lnSpc>
                <a:spcPct val="90000"/>
              </a:lnSpc>
            </a:pPr>
            <a:r>
              <a:rPr lang="en-US" altLang="en-US" sz="2000" smtClean="0"/>
              <a:t>The other input, labeled as D – is the input </a:t>
            </a:r>
          </a:p>
          <a:p>
            <a:pPr lvl="3" eaLnBrk="1" hangingPunct="1">
              <a:lnSpc>
                <a:spcPct val="90000"/>
              </a:lnSpc>
            </a:pPr>
            <a:r>
              <a:rPr lang="en-US" altLang="en-US" sz="1800" smtClean="0"/>
              <a:t>if 0, then the flip-flop will store 0, </a:t>
            </a:r>
          </a:p>
          <a:p>
            <a:pPr lvl="3" eaLnBrk="1" hangingPunct="1">
              <a:lnSpc>
                <a:spcPct val="90000"/>
              </a:lnSpc>
            </a:pPr>
            <a:r>
              <a:rPr lang="en-US" altLang="en-US" sz="1800" smtClean="0"/>
              <a:t>if 1 then the flip-flop will store 1</a:t>
            </a:r>
          </a:p>
        </p:txBody>
      </p:sp>
      <p:sp>
        <p:nvSpPr>
          <p:cNvPr id="29700" name="Text Box 4"/>
          <p:cNvSpPr txBox="1">
            <a:spLocks noChangeArrowheads="1"/>
          </p:cNvSpPr>
          <p:nvPr/>
        </p:nvSpPr>
        <p:spPr bwMode="auto">
          <a:xfrm>
            <a:off x="5562600" y="5257800"/>
            <a:ext cx="3581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See figure 3.22 for a D flip-flop</a:t>
            </a:r>
          </a:p>
          <a:p>
            <a:pPr eaLnBrk="1" hangingPunct="1">
              <a:spcBef>
                <a:spcPct val="0"/>
              </a:spcBef>
              <a:buFontTx/>
              <a:buNone/>
            </a:pPr>
            <a:r>
              <a:rPr lang="en-US" altLang="en-US" sz="1800"/>
              <a:t>Note:  another flip-flop often used for storage is the J-K flip-flop, but since it is more complicated, we will skip 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143000"/>
          </a:xfrm>
        </p:spPr>
        <p:txBody>
          <a:bodyPr/>
          <a:lstStyle/>
          <a:p>
            <a:pPr eaLnBrk="1" hangingPunct="1"/>
            <a:r>
              <a:rPr lang="en-US" altLang="en-US" smtClean="0"/>
              <a:t>Truth Tables</a:t>
            </a:r>
          </a:p>
        </p:txBody>
      </p:sp>
      <p:pic>
        <p:nvPicPr>
          <p:cNvPr id="4099" name="Picture 4" descr="Table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1960563"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Table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295400"/>
            <a:ext cx="2036763"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Table 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447800"/>
            <a:ext cx="2008188"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descr="Fig"/>
          <p:cNvPicPr>
            <a:picLocks noChangeAspect="1" noChangeArrowheads="1"/>
          </p:cNvPicPr>
          <p:nvPr/>
        </p:nvPicPr>
        <p:blipFill>
          <a:blip r:embed="rId6">
            <a:extLst>
              <a:ext uri="{28A0092B-C50C-407E-A947-70E740481C1C}">
                <a14:useLocalDpi xmlns:a14="http://schemas.microsoft.com/office/drawing/2010/main" val="0"/>
              </a:ext>
            </a:extLst>
          </a:blip>
          <a:srcRect r="73529"/>
          <a:stretch>
            <a:fillRect/>
          </a:stretch>
        </p:blipFill>
        <p:spPr bwMode="auto">
          <a:xfrm>
            <a:off x="381000" y="4876800"/>
            <a:ext cx="2362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Fig"/>
          <p:cNvPicPr>
            <a:picLocks noChangeAspect="1" noChangeArrowheads="1"/>
          </p:cNvPicPr>
          <p:nvPr/>
        </p:nvPicPr>
        <p:blipFill>
          <a:blip r:embed="rId7">
            <a:extLst>
              <a:ext uri="{28A0092B-C50C-407E-A947-70E740481C1C}">
                <a14:useLocalDpi xmlns:a14="http://schemas.microsoft.com/office/drawing/2010/main" val="0"/>
              </a:ext>
            </a:extLst>
          </a:blip>
          <a:srcRect r="71747"/>
          <a:stretch>
            <a:fillRect/>
          </a:stretch>
        </p:blipFill>
        <p:spPr bwMode="auto">
          <a:xfrm>
            <a:off x="3124200" y="4876800"/>
            <a:ext cx="22098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Fig"/>
          <p:cNvPicPr>
            <a:picLocks noChangeAspect="1" noChangeArrowheads="1"/>
          </p:cNvPicPr>
          <p:nvPr/>
        </p:nvPicPr>
        <p:blipFill>
          <a:blip r:embed="rId8" cstate="print">
            <a:extLst>
              <a:ext uri="{28A0092B-C50C-407E-A947-70E740481C1C}">
                <a14:useLocalDpi xmlns:a14="http://schemas.microsoft.com/office/drawing/2010/main" val="0"/>
              </a:ext>
            </a:extLst>
          </a:blip>
          <a:srcRect r="57631" b="16763"/>
          <a:stretch>
            <a:fillRect/>
          </a:stretch>
        </p:blipFill>
        <p:spPr bwMode="auto">
          <a:xfrm>
            <a:off x="5791200" y="48768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381000" y="3124200"/>
            <a:ext cx="81819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xy = x AND y = x * y	x + y = x OR y		x bar = NOT x</a:t>
            </a:r>
          </a:p>
          <a:p>
            <a:pPr eaLnBrk="1" hangingPunct="1">
              <a:spcBef>
                <a:spcPct val="0"/>
              </a:spcBef>
              <a:buFontTx/>
              <a:buNone/>
            </a:pPr>
            <a:r>
              <a:rPr lang="en-US" altLang="en-US" sz="1800"/>
              <a:t>AND is true only if 	OR is true if </a:t>
            </a:r>
            <a:r>
              <a:rPr lang="en-US" altLang="en-US" sz="1800" b="1"/>
              <a:t>either</a:t>
            </a:r>
            <a:r>
              <a:rPr lang="en-US" altLang="en-US" sz="1800"/>
              <a:t>		NOT inverts the bit</a:t>
            </a:r>
          </a:p>
          <a:p>
            <a:pPr eaLnBrk="1" hangingPunct="1">
              <a:spcBef>
                <a:spcPct val="0"/>
              </a:spcBef>
              <a:buFontTx/>
              <a:buNone/>
            </a:pPr>
            <a:r>
              <a:rPr lang="en-US" altLang="en-US" sz="1800" b="1"/>
              <a:t>both </a:t>
            </a:r>
            <a:r>
              <a:rPr lang="en-US" altLang="en-US" sz="1800"/>
              <a:t>inputs are true		inputs are true		We will denote x bar as ~X</a:t>
            </a:r>
          </a:p>
          <a:p>
            <a:pPr eaLnBrk="1" hangingPunct="1">
              <a:spcBef>
                <a:spcPct val="0"/>
              </a:spcBef>
              <a:buFontTx/>
              <a:buNone/>
            </a:pPr>
            <a:endParaRPr lang="en-US" altLang="en-US" sz="1800"/>
          </a:p>
          <a:p>
            <a:pPr eaLnBrk="1" hangingPunct="1">
              <a:spcBef>
                <a:spcPct val="0"/>
              </a:spcBef>
              <a:buFontTx/>
              <a:buNone/>
            </a:pPr>
            <a:r>
              <a:rPr lang="en-US" altLang="en-US" sz="1800"/>
              <a:t>NOR is NOT of OR	NAND is NOT of AND	XOR is true if both inputs</a:t>
            </a:r>
          </a:p>
          <a:p>
            <a:pPr eaLnBrk="1" hangingPunct="1">
              <a:spcBef>
                <a:spcPct val="0"/>
              </a:spcBef>
              <a:buFontTx/>
              <a:buNone/>
            </a:pPr>
            <a:r>
              <a:rPr lang="en-US" altLang="en-US" sz="1800"/>
              <a:t>						</a:t>
            </a:r>
            <a:r>
              <a:rPr lang="en-US" altLang="en-US" sz="1800" b="1"/>
              <a:t>differ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457200"/>
            <a:ext cx="3733800" cy="1143000"/>
          </a:xfrm>
        </p:spPr>
        <p:txBody>
          <a:bodyPr/>
          <a:lstStyle/>
          <a:p>
            <a:pPr eaLnBrk="1" hangingPunct="1"/>
            <a:r>
              <a:rPr lang="en-US" altLang="en-US" sz="4000" smtClean="0"/>
              <a:t>Registers From D Flip-Flops</a:t>
            </a:r>
          </a:p>
        </p:txBody>
      </p:sp>
      <p:pic>
        <p:nvPicPr>
          <p:cNvPr id="30723"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4800"/>
            <a:ext cx="52292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regi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648200"/>
            <a:ext cx="76200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304800" y="2590800"/>
            <a:ext cx="33591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To the right is a 4-bit register </a:t>
            </a:r>
          </a:p>
          <a:p>
            <a:pPr eaLnBrk="1" hangingPunct="1">
              <a:spcBef>
                <a:spcPct val="0"/>
              </a:spcBef>
              <a:buFontTx/>
              <a:buNone/>
            </a:pPr>
            <a:r>
              <a:rPr lang="en-US" altLang="en-US" sz="1800"/>
              <a:t>Triggered by the system clock</a:t>
            </a:r>
          </a:p>
          <a:p>
            <a:pPr eaLnBrk="1" hangingPunct="1">
              <a:spcBef>
                <a:spcPct val="0"/>
              </a:spcBef>
              <a:buFontTx/>
              <a:buNone/>
            </a:pPr>
            <a:r>
              <a:rPr lang="en-US" altLang="en-US" sz="1800"/>
              <a:t>And connected to an input bus and</a:t>
            </a:r>
          </a:p>
          <a:p>
            <a:pPr eaLnBrk="1" hangingPunct="1">
              <a:spcBef>
                <a:spcPct val="0"/>
              </a:spcBef>
              <a:buFontTx/>
              <a:buNone/>
            </a:pPr>
            <a:r>
              <a:rPr lang="en-US" altLang="en-US" sz="1800"/>
              <a:t>An output bus</a:t>
            </a:r>
          </a:p>
          <a:p>
            <a:pPr eaLnBrk="1" hangingPunct="1">
              <a:spcBef>
                <a:spcPct val="0"/>
              </a:spcBef>
              <a:buFontTx/>
              <a:buNone/>
            </a:pPr>
            <a:endParaRPr lang="en-US" altLang="en-US" sz="1800"/>
          </a:p>
          <a:p>
            <a:pPr eaLnBrk="1" hangingPunct="1">
              <a:spcBef>
                <a:spcPct val="0"/>
              </a:spcBef>
              <a:buFontTx/>
              <a:buNone/>
            </a:pPr>
            <a:r>
              <a:rPr lang="en-US" altLang="en-US" sz="1800"/>
              <a:t>Below is an 8-bit register with a</a:t>
            </a:r>
          </a:p>
          <a:p>
            <a:pPr eaLnBrk="1" hangingPunct="1">
              <a:spcBef>
                <a:spcPct val="0"/>
              </a:spcBef>
              <a:buFontTx/>
              <a:buNone/>
            </a:pPr>
            <a:r>
              <a:rPr lang="en-US" altLang="en-US" sz="1800"/>
              <a:t>single I/O bus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04800"/>
            <a:ext cx="7772400" cy="1143000"/>
          </a:xfrm>
        </p:spPr>
        <p:txBody>
          <a:bodyPr/>
          <a:lstStyle/>
          <a:p>
            <a:pPr eaLnBrk="1" hangingPunct="1"/>
            <a:r>
              <a:rPr lang="en-US" altLang="en-US" smtClean="0"/>
              <a:t>Shift and Rotate Registers</a:t>
            </a:r>
          </a:p>
        </p:txBody>
      </p:sp>
      <p:sp>
        <p:nvSpPr>
          <p:cNvPr id="31747" name="Rectangle 3"/>
          <p:cNvSpPr>
            <a:spLocks noGrp="1" noChangeArrowheads="1"/>
          </p:cNvSpPr>
          <p:nvPr>
            <p:ph type="body" idx="1"/>
          </p:nvPr>
        </p:nvSpPr>
        <p:spPr>
          <a:xfrm>
            <a:off x="457200" y="533400"/>
            <a:ext cx="8458200" cy="3124200"/>
          </a:xfrm>
        </p:spPr>
        <p:txBody>
          <a:bodyPr/>
          <a:lstStyle/>
          <a:p>
            <a:pPr eaLnBrk="1" hangingPunct="1">
              <a:lnSpc>
                <a:spcPct val="80000"/>
              </a:lnSpc>
            </a:pPr>
            <a:r>
              <a:rPr lang="en-US" altLang="en-US" sz="2800" smtClean="0"/>
              <a:t>The shift circuit we saw earlier is difficult to trace through although efficient in terms of hardware</a:t>
            </a:r>
          </a:p>
          <a:p>
            <a:pPr lvl="1" eaLnBrk="1" hangingPunct="1">
              <a:lnSpc>
                <a:spcPct val="80000"/>
              </a:lnSpc>
            </a:pPr>
            <a:r>
              <a:rPr lang="en-US" altLang="en-US" sz="2400" smtClean="0"/>
              <a:t>we can also build a special kind of register called a shift register or a rotate register by connecting SR flip flops</a:t>
            </a:r>
          </a:p>
          <a:p>
            <a:pPr lvl="1" eaLnBrk="1" hangingPunct="1">
              <a:lnSpc>
                <a:spcPct val="80000"/>
              </a:lnSpc>
            </a:pPr>
            <a:r>
              <a:rPr lang="en-US" altLang="en-US" sz="2400" smtClean="0"/>
              <a:t>this register will store a bit in each FF as any register, but the Q and ~Q outputs are connected to the SR inputs of a neighboring FF</a:t>
            </a:r>
          </a:p>
          <a:p>
            <a:pPr lvl="2" eaLnBrk="1" hangingPunct="1">
              <a:lnSpc>
                <a:spcPct val="80000"/>
              </a:lnSpc>
            </a:pPr>
            <a:r>
              <a:rPr lang="en-US" altLang="en-US" sz="2000" smtClean="0"/>
              <a:t>below is a 4-bit right rotate (it rotates the rightmost bit to the leftmost FF, so 1001 becomes 1100 and 0001 becomes 1000)</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05200"/>
            <a:ext cx="59436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1143000" y="5486400"/>
            <a:ext cx="62722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Upon a clock pulse, each Q output is connected to the FF to the </a:t>
            </a:r>
          </a:p>
          <a:p>
            <a:pPr eaLnBrk="1" hangingPunct="1">
              <a:spcBef>
                <a:spcPct val="0"/>
              </a:spcBef>
              <a:buFontTx/>
              <a:buNone/>
            </a:pPr>
            <a:r>
              <a:rPr lang="en-US" altLang="en-US" sz="1800"/>
              <a:t>right’s S input and each ~Q output is connected to the FF to the </a:t>
            </a:r>
          </a:p>
          <a:p>
            <a:pPr eaLnBrk="1" hangingPunct="1">
              <a:spcBef>
                <a:spcPct val="0"/>
              </a:spcBef>
              <a:buFontTx/>
              <a:buNone/>
            </a:pPr>
            <a:r>
              <a:rPr lang="en-US" altLang="en-US" sz="1800"/>
              <a:t>right’s R input, so an output of Q = 1 causes the next FF to set </a:t>
            </a:r>
          </a:p>
          <a:p>
            <a:pPr eaLnBrk="1" hangingPunct="1">
              <a:spcBef>
                <a:spcPct val="0"/>
              </a:spcBef>
              <a:buFontTx/>
              <a:buNone/>
            </a:pPr>
            <a:r>
              <a:rPr lang="en-US" altLang="en-US" sz="1800"/>
              <a:t>(become 1) and an output of ~Q = 1 causes the next FF to reset (0)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76200"/>
            <a:ext cx="7772400" cy="1143000"/>
          </a:xfrm>
        </p:spPr>
        <p:txBody>
          <a:bodyPr/>
          <a:lstStyle/>
          <a:p>
            <a:pPr eaLnBrk="1" hangingPunct="1"/>
            <a:r>
              <a:rPr lang="en-US" altLang="en-US" smtClean="0"/>
              <a:t>Increment Register</a:t>
            </a:r>
          </a:p>
        </p:txBody>
      </p:sp>
      <p:sp>
        <p:nvSpPr>
          <p:cNvPr id="3" name="Content Placeholder 2"/>
          <p:cNvSpPr>
            <a:spLocks noGrp="1"/>
          </p:cNvSpPr>
          <p:nvPr>
            <p:ph idx="1"/>
          </p:nvPr>
        </p:nvSpPr>
        <p:spPr>
          <a:xfrm>
            <a:off x="685800" y="838200"/>
            <a:ext cx="7772400" cy="2286000"/>
          </a:xfrm>
        </p:spPr>
        <p:txBody>
          <a:bodyPr>
            <a:normAutofit fontScale="85000" lnSpcReduction="20000"/>
          </a:bodyPr>
          <a:lstStyle/>
          <a:p>
            <a:pPr eaLnBrk="1" hangingPunct="1">
              <a:defRPr/>
            </a:pPr>
            <a:r>
              <a:rPr lang="en-US" dirty="0" smtClean="0"/>
              <a:t>The J-K flip flop is like the S-R flip flop except</a:t>
            </a:r>
          </a:p>
          <a:p>
            <a:pPr lvl="1" eaLnBrk="1" hangingPunct="1">
              <a:defRPr/>
            </a:pPr>
            <a:r>
              <a:rPr lang="en-US" dirty="0" smtClean="0"/>
              <a:t>J = 1 and K = 1 flips the bit</a:t>
            </a:r>
          </a:p>
          <a:p>
            <a:pPr lvl="1" eaLnBrk="1" hangingPunct="1">
              <a:defRPr/>
            </a:pPr>
            <a:r>
              <a:rPr lang="en-US" dirty="0" smtClean="0"/>
              <a:t>Flip flop only changes state on clock pulse</a:t>
            </a:r>
          </a:p>
          <a:p>
            <a:pPr eaLnBrk="1" hangingPunct="1">
              <a:defRPr/>
            </a:pPr>
            <a:r>
              <a:rPr lang="en-US" dirty="0" smtClean="0"/>
              <a:t>Use J-K to implement an increment register – increments the value stored when it receives and </a:t>
            </a:r>
            <a:r>
              <a:rPr lang="en-US" dirty="0" err="1" smtClean="0"/>
              <a:t>Incr</a:t>
            </a:r>
            <a:r>
              <a:rPr lang="en-US" dirty="0" smtClean="0"/>
              <a:t> signal and a clock pulse</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24200"/>
            <a:ext cx="9005888" cy="34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registerfile"/>
          <p:cNvPicPr>
            <a:picLocks noChangeAspect="1" noChangeArrowheads="1"/>
          </p:cNvPicPr>
          <p:nvPr/>
        </p:nvPicPr>
        <p:blipFill>
          <a:blip r:embed="rId3">
            <a:extLst>
              <a:ext uri="{28A0092B-C50C-407E-A947-70E740481C1C}">
                <a14:useLocalDpi xmlns:a14="http://schemas.microsoft.com/office/drawing/2010/main" val="0"/>
              </a:ext>
            </a:extLst>
          </a:blip>
          <a:srcRect r="1149"/>
          <a:stretch>
            <a:fillRect/>
          </a:stretch>
        </p:blipFill>
        <p:spPr bwMode="auto">
          <a:xfrm>
            <a:off x="228600" y="323850"/>
            <a:ext cx="6553200" cy="622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a:xfrm>
            <a:off x="6400800" y="457200"/>
            <a:ext cx="2743200" cy="1143000"/>
          </a:xfrm>
        </p:spPr>
        <p:txBody>
          <a:bodyPr/>
          <a:lstStyle/>
          <a:p>
            <a:pPr eaLnBrk="1" hangingPunct="1"/>
            <a:r>
              <a:rPr lang="en-US" altLang="en-US" smtClean="0"/>
              <a:t>A </a:t>
            </a:r>
            <a:br>
              <a:rPr lang="en-US" altLang="en-US" smtClean="0"/>
            </a:br>
            <a:r>
              <a:rPr lang="en-US" altLang="en-US" smtClean="0"/>
              <a:t>Register File</a:t>
            </a:r>
          </a:p>
        </p:txBody>
      </p:sp>
      <p:sp>
        <p:nvSpPr>
          <p:cNvPr id="33796" name="Text Box 4"/>
          <p:cNvSpPr txBox="1">
            <a:spLocks noChangeArrowheads="1"/>
          </p:cNvSpPr>
          <p:nvPr/>
        </p:nvSpPr>
        <p:spPr bwMode="auto">
          <a:xfrm>
            <a:off x="7010400" y="2438400"/>
            <a:ext cx="19812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The decoder accepts</a:t>
            </a:r>
          </a:p>
          <a:p>
            <a:pPr eaLnBrk="1" hangingPunct="1">
              <a:spcBef>
                <a:spcPct val="0"/>
              </a:spcBef>
              <a:buFontTx/>
              <a:buNone/>
            </a:pPr>
            <a:r>
              <a:rPr lang="en-US" altLang="en-US" sz="1800"/>
              <a:t>a 3-bit register number from the control unit</a:t>
            </a:r>
          </a:p>
          <a:p>
            <a:pPr eaLnBrk="1" hangingPunct="1">
              <a:spcBef>
                <a:spcPct val="0"/>
              </a:spcBef>
              <a:buFontTx/>
              <a:buNone/>
            </a:pPr>
            <a:endParaRPr lang="en-US" altLang="en-US" sz="1800"/>
          </a:p>
          <a:p>
            <a:pPr eaLnBrk="1" hangingPunct="1">
              <a:spcBef>
                <a:spcPct val="0"/>
              </a:spcBef>
              <a:buFontTx/>
              <a:buNone/>
            </a:pPr>
            <a:r>
              <a:rPr lang="en-US" altLang="en-US" sz="1800"/>
              <a:t>This along with the system clock selects the register</a:t>
            </a:r>
          </a:p>
          <a:p>
            <a:pPr eaLnBrk="1" hangingPunct="1">
              <a:spcBef>
                <a:spcPct val="0"/>
              </a:spcBef>
              <a:buFontTx/>
              <a:buNone/>
            </a:pPr>
            <a:endParaRPr lang="en-US" altLang="en-US" sz="1800"/>
          </a:p>
          <a:p>
            <a:pPr eaLnBrk="1" hangingPunct="1">
              <a:spcBef>
                <a:spcPct val="0"/>
              </a:spcBef>
              <a:buFontTx/>
              <a:buNone/>
            </a:pPr>
            <a:r>
              <a:rPr lang="en-US" altLang="en-US" sz="1800"/>
              <a:t>The data bus is used for both input and output to the selected register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152400"/>
            <a:ext cx="7772400" cy="1143000"/>
          </a:xfrm>
        </p:spPr>
        <p:txBody>
          <a:bodyPr/>
          <a:lstStyle/>
          <a:p>
            <a:pPr eaLnBrk="1" hangingPunct="1"/>
            <a:r>
              <a:rPr lang="en-US" altLang="en-US" smtClean="0"/>
              <a:t>A 4x3 Memory</a:t>
            </a:r>
          </a:p>
        </p:txBody>
      </p:sp>
      <p:pic>
        <p:nvPicPr>
          <p:cNvPr id="34819"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6858000" cy="570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5"/>
          <p:cNvSpPr txBox="1">
            <a:spLocks noChangeArrowheads="1"/>
          </p:cNvSpPr>
          <p:nvPr/>
        </p:nvSpPr>
        <p:spPr bwMode="auto">
          <a:xfrm>
            <a:off x="7086600" y="914400"/>
            <a:ext cx="19050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This is a collection of</a:t>
            </a:r>
          </a:p>
          <a:p>
            <a:pPr eaLnBrk="1" hangingPunct="1">
              <a:spcBef>
                <a:spcPct val="0"/>
              </a:spcBef>
              <a:buFontTx/>
              <a:buNone/>
            </a:pPr>
            <a:r>
              <a:rPr lang="en-US" altLang="en-US" sz="1800"/>
              <a:t>flip-flops that can store 4 items (each consisting of 3 bits)</a:t>
            </a:r>
          </a:p>
          <a:p>
            <a:pPr eaLnBrk="1" hangingPunct="1">
              <a:spcBef>
                <a:spcPct val="0"/>
              </a:spcBef>
              <a:buFontTx/>
              <a:buNone/>
            </a:pPr>
            <a:endParaRPr lang="en-US" altLang="en-US" sz="1800"/>
          </a:p>
          <a:p>
            <a:pPr eaLnBrk="1" hangingPunct="1">
              <a:spcBef>
                <a:spcPct val="0"/>
              </a:spcBef>
              <a:buFontTx/>
              <a:buNone/>
            </a:pPr>
            <a:r>
              <a:rPr lang="en-US" altLang="en-US" sz="1800"/>
              <a:t>The two bit selector S0 S1</a:t>
            </a:r>
          </a:p>
          <a:p>
            <a:pPr eaLnBrk="1" hangingPunct="1">
              <a:spcBef>
                <a:spcPct val="0"/>
              </a:spcBef>
              <a:buFontTx/>
              <a:buNone/>
            </a:pPr>
            <a:r>
              <a:rPr lang="en-US" altLang="en-US" sz="1800"/>
              <a:t>chooses which of the 4 items is desired</a:t>
            </a:r>
          </a:p>
        </p:txBody>
      </p:sp>
      <p:sp>
        <p:nvSpPr>
          <p:cNvPr id="34821" name="Text Box 6"/>
          <p:cNvSpPr txBox="1">
            <a:spLocks noChangeArrowheads="1"/>
          </p:cNvSpPr>
          <p:nvPr/>
        </p:nvSpPr>
        <p:spPr bwMode="auto">
          <a:xfrm>
            <a:off x="7467600" y="4572000"/>
            <a:ext cx="1524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It should be noted that computer memory uses a different technology than flip-flops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1143000"/>
          </a:xfrm>
        </p:spPr>
        <p:txBody>
          <a:bodyPr/>
          <a:lstStyle/>
          <a:p>
            <a:pPr eaLnBrk="1" hangingPunct="1"/>
            <a:r>
              <a:rPr lang="en-US" altLang="en-US" smtClean="0"/>
              <a:t>Boolean Expressions</a:t>
            </a:r>
          </a:p>
        </p:txBody>
      </p:sp>
      <p:sp>
        <p:nvSpPr>
          <p:cNvPr id="5123" name="Rectangle 3"/>
          <p:cNvSpPr>
            <a:spLocks noGrp="1" noChangeArrowheads="1"/>
          </p:cNvSpPr>
          <p:nvPr>
            <p:ph type="body" idx="1"/>
          </p:nvPr>
        </p:nvSpPr>
        <p:spPr>
          <a:xfrm>
            <a:off x="457200" y="1143000"/>
            <a:ext cx="8001000" cy="3429000"/>
          </a:xfrm>
        </p:spPr>
        <p:txBody>
          <a:bodyPr/>
          <a:lstStyle/>
          <a:p>
            <a:pPr eaLnBrk="1" hangingPunct="1"/>
            <a:r>
              <a:rPr lang="en-US" altLang="en-US" sz="2800" smtClean="0"/>
              <a:t>We form Boolean expressions out of Boolean operations on Boolean variables or Boolean values</a:t>
            </a:r>
          </a:p>
          <a:p>
            <a:pPr lvl="1" eaLnBrk="1" hangingPunct="1"/>
            <a:r>
              <a:rPr lang="en-US" altLang="en-US" sz="2400" smtClean="0"/>
              <a:t>So, like algebraic expressions, we can create more complex Boolean expressions as we might need</a:t>
            </a:r>
          </a:p>
          <a:p>
            <a:pPr eaLnBrk="1" hangingPunct="1"/>
            <a:r>
              <a:rPr lang="en-US" altLang="en-US" sz="2800" smtClean="0"/>
              <a:t>Consider the expression:</a:t>
            </a:r>
          </a:p>
          <a:p>
            <a:pPr lvl="1" eaLnBrk="1" hangingPunct="1"/>
            <a:r>
              <a:rPr lang="en-US" altLang="en-US" sz="2400" smtClean="0"/>
              <a:t>F = X + ~Y*Z</a:t>
            </a:r>
          </a:p>
          <a:p>
            <a:pPr eaLnBrk="1" hangingPunct="1"/>
            <a:r>
              <a:rPr lang="en-US" altLang="en-US" sz="2800" smtClean="0"/>
              <a:t>What is it’s truth table?</a:t>
            </a:r>
          </a:p>
        </p:txBody>
      </p:sp>
      <p:pic>
        <p:nvPicPr>
          <p:cNvPr id="5124" name="Picture 4" descr="Table 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914400" y="4572000"/>
            <a:ext cx="33909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Notice that it is easier to derive the</a:t>
            </a:r>
          </a:p>
          <a:p>
            <a:pPr eaLnBrk="1" hangingPunct="1">
              <a:spcBef>
                <a:spcPct val="0"/>
              </a:spcBef>
              <a:buFontTx/>
              <a:buNone/>
            </a:pPr>
            <a:r>
              <a:rPr lang="en-US" altLang="en-US" sz="1800"/>
              <a:t>truth table for the entire expression</a:t>
            </a:r>
          </a:p>
          <a:p>
            <a:pPr eaLnBrk="1" hangingPunct="1">
              <a:spcBef>
                <a:spcPct val="0"/>
              </a:spcBef>
              <a:buFontTx/>
              <a:buNone/>
            </a:pPr>
            <a:r>
              <a:rPr lang="en-US" altLang="en-US" sz="1800"/>
              <a:t>by breaking it into subexpressions</a:t>
            </a:r>
          </a:p>
          <a:p>
            <a:pPr eaLnBrk="1" hangingPunct="1">
              <a:spcBef>
                <a:spcPct val="0"/>
              </a:spcBef>
              <a:buFontTx/>
              <a:buNone/>
            </a:pPr>
            <a:endParaRPr lang="en-US" altLang="en-US" sz="1800"/>
          </a:p>
          <a:p>
            <a:pPr eaLnBrk="1" hangingPunct="1">
              <a:spcBef>
                <a:spcPct val="0"/>
              </a:spcBef>
              <a:buFontTx/>
              <a:buNone/>
            </a:pPr>
            <a:r>
              <a:rPr lang="en-US" altLang="en-US" sz="1800"/>
              <a:t>So first we determine ~Y</a:t>
            </a:r>
          </a:p>
          <a:p>
            <a:pPr eaLnBrk="1" hangingPunct="1">
              <a:spcBef>
                <a:spcPct val="0"/>
              </a:spcBef>
              <a:buFontTx/>
              <a:buNone/>
            </a:pPr>
            <a:r>
              <a:rPr lang="en-US" altLang="en-US" sz="1800"/>
              <a:t>      next, ~Y * Z</a:t>
            </a:r>
          </a:p>
          <a:p>
            <a:pPr eaLnBrk="1" hangingPunct="1">
              <a:spcBef>
                <a:spcPct val="0"/>
              </a:spcBef>
              <a:buFontTx/>
              <a:buNone/>
            </a:pPr>
            <a:r>
              <a:rPr lang="en-US" altLang="en-US" sz="1800"/>
              <a:t>      finally, X + ~Y*Z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772400" cy="1143000"/>
          </a:xfrm>
        </p:spPr>
        <p:txBody>
          <a:bodyPr/>
          <a:lstStyle/>
          <a:p>
            <a:pPr eaLnBrk="1" hangingPunct="1"/>
            <a:r>
              <a:rPr lang="en-US" altLang="en-US" smtClean="0"/>
              <a:t>Basic Boolean Identities</a:t>
            </a:r>
          </a:p>
        </p:txBody>
      </p:sp>
      <p:sp>
        <p:nvSpPr>
          <p:cNvPr id="6147" name="Rectangle 3"/>
          <p:cNvSpPr>
            <a:spLocks noGrp="1" noChangeArrowheads="1"/>
          </p:cNvSpPr>
          <p:nvPr>
            <p:ph type="body" idx="1"/>
          </p:nvPr>
        </p:nvSpPr>
        <p:spPr>
          <a:xfrm>
            <a:off x="228600" y="838200"/>
            <a:ext cx="8610600" cy="1905000"/>
          </a:xfrm>
        </p:spPr>
        <p:txBody>
          <a:bodyPr/>
          <a:lstStyle/>
          <a:p>
            <a:pPr eaLnBrk="1" hangingPunct="1">
              <a:lnSpc>
                <a:spcPct val="90000"/>
              </a:lnSpc>
            </a:pPr>
            <a:r>
              <a:rPr lang="en-US" altLang="en-US" sz="2800" smtClean="0"/>
              <a:t>As with algebra, there will be Boolean operations that we will want to simplify</a:t>
            </a:r>
          </a:p>
          <a:p>
            <a:pPr lvl="1" eaLnBrk="1" hangingPunct="1">
              <a:lnSpc>
                <a:spcPct val="90000"/>
              </a:lnSpc>
            </a:pPr>
            <a:r>
              <a:rPr lang="en-US" altLang="en-US" sz="2400" smtClean="0"/>
              <a:t>We apply the following Boolean identities to help</a:t>
            </a:r>
          </a:p>
          <a:p>
            <a:pPr lvl="2" eaLnBrk="1" hangingPunct="1">
              <a:lnSpc>
                <a:spcPct val="90000"/>
              </a:lnSpc>
            </a:pPr>
            <a:r>
              <a:rPr lang="en-US" altLang="en-US" sz="2000" smtClean="0"/>
              <a:t>For instance, in algebra, x = y * (z + 0) + (z * 0) can be simplified to just x = y * z</a:t>
            </a:r>
          </a:p>
        </p:txBody>
      </p:sp>
      <p:pic>
        <p:nvPicPr>
          <p:cNvPr id="6148" name="Picture 4" descr="Tab"/>
          <p:cNvPicPr>
            <a:picLocks noChangeAspect="1" noChangeArrowheads="1"/>
          </p:cNvPicPr>
          <p:nvPr/>
        </p:nvPicPr>
        <p:blipFill>
          <a:blip r:embed="rId3">
            <a:extLst>
              <a:ext uri="{28A0092B-C50C-407E-A947-70E740481C1C}">
                <a14:useLocalDpi xmlns:a14="http://schemas.microsoft.com/office/drawing/2010/main" val="0"/>
              </a:ext>
            </a:extLst>
          </a:blip>
          <a:srcRect b="6705"/>
          <a:stretch>
            <a:fillRect/>
          </a:stretch>
        </p:blipFill>
        <p:spPr bwMode="auto">
          <a:xfrm>
            <a:off x="838200" y="2667000"/>
            <a:ext cx="7419975"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1143000"/>
          </a:xfrm>
        </p:spPr>
        <p:txBody>
          <a:bodyPr/>
          <a:lstStyle/>
          <a:p>
            <a:pPr eaLnBrk="1" hangingPunct="1"/>
            <a:r>
              <a:rPr lang="en-US" altLang="en-US" smtClean="0"/>
              <a:t>Some Examples</a:t>
            </a:r>
          </a:p>
        </p:txBody>
      </p:sp>
      <p:pic>
        <p:nvPicPr>
          <p:cNvPr id="7171" name="Picture 3" descr="T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876800"/>
            <a:ext cx="55784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6"/>
          <p:cNvSpPr txBox="1">
            <a:spLocks noChangeArrowheads="1"/>
          </p:cNvSpPr>
          <p:nvPr/>
        </p:nvSpPr>
        <p:spPr bwMode="auto">
          <a:xfrm>
            <a:off x="5791200" y="4724400"/>
            <a:ext cx="29908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DeMorgan’s Law states that</a:t>
            </a:r>
          </a:p>
          <a:p>
            <a:pPr eaLnBrk="1" hangingPunct="1">
              <a:spcBef>
                <a:spcPct val="0"/>
              </a:spcBef>
              <a:buFontTx/>
              <a:buNone/>
            </a:pPr>
            <a:r>
              <a:rPr lang="en-US" altLang="en-US" sz="1800"/>
              <a:t>~(X*Y) = ~X+~Y</a:t>
            </a:r>
          </a:p>
          <a:p>
            <a:pPr eaLnBrk="1" hangingPunct="1">
              <a:spcBef>
                <a:spcPct val="0"/>
              </a:spcBef>
              <a:buFontTx/>
              <a:buNone/>
            </a:pPr>
            <a:endParaRPr lang="en-US" altLang="en-US" sz="1800"/>
          </a:p>
          <a:p>
            <a:pPr eaLnBrk="1" hangingPunct="1">
              <a:spcBef>
                <a:spcPct val="0"/>
              </a:spcBef>
              <a:buFontTx/>
              <a:buNone/>
            </a:pPr>
            <a:r>
              <a:rPr lang="en-US" altLang="en-US" sz="1800"/>
              <a:t>Boolean expressions are equal</a:t>
            </a:r>
          </a:p>
          <a:p>
            <a:pPr eaLnBrk="1" hangingPunct="1">
              <a:spcBef>
                <a:spcPct val="0"/>
              </a:spcBef>
              <a:buFontTx/>
              <a:buNone/>
            </a:pPr>
            <a:r>
              <a:rPr lang="en-US" altLang="en-US" sz="1800"/>
              <a:t>if their truth tables give the</a:t>
            </a:r>
          </a:p>
          <a:p>
            <a:pPr eaLnBrk="1" hangingPunct="1">
              <a:spcBef>
                <a:spcPct val="0"/>
              </a:spcBef>
              <a:buFontTx/>
              <a:buNone/>
            </a:pPr>
            <a:r>
              <a:rPr lang="en-US" altLang="en-US" sz="1800"/>
              <a:t>same values – we see that here</a:t>
            </a:r>
          </a:p>
        </p:txBody>
      </p:sp>
      <p:sp>
        <p:nvSpPr>
          <p:cNvPr id="7173" name="Text Box 9"/>
          <p:cNvSpPr txBox="1">
            <a:spLocks noChangeArrowheads="1"/>
          </p:cNvSpPr>
          <p:nvPr/>
        </p:nvSpPr>
        <p:spPr bwMode="auto">
          <a:xfrm>
            <a:off x="304800" y="762000"/>
            <a:ext cx="835342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Example:  use algebraic simplification rules to reduce ~xyz+~xy~z+xz </a:t>
            </a:r>
          </a:p>
          <a:p>
            <a:pPr eaLnBrk="1" hangingPunct="1">
              <a:spcBef>
                <a:spcPct val="0"/>
              </a:spcBef>
              <a:buFontTx/>
              <a:buNone/>
            </a:pPr>
            <a:r>
              <a:rPr lang="en-US" altLang="en-US" sz="1800"/>
              <a:t>                ~xyz + ~xy~z + xz = ~xy(z+~z)+xz (distributive law) =  </a:t>
            </a:r>
          </a:p>
          <a:p>
            <a:pPr eaLnBrk="1" hangingPunct="1">
              <a:spcBef>
                <a:spcPct val="0"/>
              </a:spcBef>
              <a:buFontTx/>
              <a:buNone/>
            </a:pPr>
            <a:r>
              <a:rPr lang="en-US" altLang="en-US" sz="1800"/>
              <a:t>                ~xy(1)+xz (inverse law) = ~xy+xz (identity law)</a:t>
            </a:r>
          </a:p>
          <a:p>
            <a:pPr eaLnBrk="1" hangingPunct="1">
              <a:spcBef>
                <a:spcPct val="0"/>
              </a:spcBef>
              <a:buFontTx/>
              <a:buNone/>
            </a:pPr>
            <a:endParaRPr lang="en-US" altLang="en-US" sz="1800"/>
          </a:p>
          <a:p>
            <a:pPr eaLnBrk="1" hangingPunct="1">
              <a:spcBef>
                <a:spcPct val="0"/>
              </a:spcBef>
              <a:buFontTx/>
              <a:buNone/>
            </a:pPr>
            <a:r>
              <a:rPr lang="en-US" altLang="en-US" sz="1800"/>
              <a:t>Example:  xy+~xz+yz = xy+~xz+yz*1 (identity) = xy+~xz+yz*(x+~x)</a:t>
            </a:r>
          </a:p>
          <a:p>
            <a:pPr eaLnBrk="1" hangingPunct="1">
              <a:spcBef>
                <a:spcPct val="0"/>
              </a:spcBef>
              <a:buFontTx/>
              <a:buNone/>
            </a:pPr>
            <a:r>
              <a:rPr lang="en-US" altLang="en-US" sz="1800"/>
              <a:t>	(inverse) = xy+~xz+xyz+~xyz (distributive) = xy(1+z)+~xz(y+1) </a:t>
            </a:r>
          </a:p>
          <a:p>
            <a:pPr eaLnBrk="1" hangingPunct="1">
              <a:spcBef>
                <a:spcPct val="0"/>
              </a:spcBef>
              <a:buFontTx/>
              <a:buNone/>
            </a:pPr>
            <a:r>
              <a:rPr lang="en-US" altLang="en-US" sz="1800"/>
              <a:t>	(distributive) = xy(1)+~xz(1) (null) = xy*1+~xz*1 (absorption)</a:t>
            </a:r>
          </a:p>
          <a:p>
            <a:pPr eaLnBrk="1" hangingPunct="1">
              <a:spcBef>
                <a:spcPct val="0"/>
              </a:spcBef>
              <a:buFontTx/>
              <a:buNone/>
            </a:pPr>
            <a:r>
              <a:rPr lang="en-US" altLang="en-US" sz="1800"/>
              <a:t>	= xy+~xz (identity)</a:t>
            </a:r>
          </a:p>
          <a:p>
            <a:pPr eaLnBrk="1" hangingPunct="1">
              <a:spcBef>
                <a:spcPct val="0"/>
              </a:spcBef>
              <a:buFontTx/>
              <a:buNone/>
            </a:pPr>
            <a:endParaRPr lang="en-US" altLang="en-US" sz="1800"/>
          </a:p>
          <a:p>
            <a:pPr eaLnBrk="1" hangingPunct="1">
              <a:spcBef>
                <a:spcPct val="0"/>
              </a:spcBef>
              <a:buFontTx/>
              <a:buNone/>
            </a:pPr>
            <a:r>
              <a:rPr lang="en-US" altLang="en-US" sz="1800"/>
              <a:t>Example:  (x+y)(~x+y) = ~x(x+y)+y(x+y) (distributive) = ~xx+~xy+xy+yy (distributive)</a:t>
            </a:r>
          </a:p>
          <a:p>
            <a:pPr eaLnBrk="1" hangingPunct="1">
              <a:spcBef>
                <a:spcPct val="0"/>
              </a:spcBef>
              <a:buFontTx/>
              <a:buNone/>
            </a:pPr>
            <a:r>
              <a:rPr lang="en-US" altLang="en-US" sz="1800"/>
              <a:t>	= 0+~xy+xy+yy (inverse) = ~xy+xy+yy (identity) = y(~x+x+y) (distributive)</a:t>
            </a:r>
          </a:p>
          <a:p>
            <a:pPr eaLnBrk="1" hangingPunct="1">
              <a:spcBef>
                <a:spcPct val="0"/>
              </a:spcBef>
              <a:buFontTx/>
              <a:buNone/>
            </a:pPr>
            <a:r>
              <a:rPr lang="en-US" altLang="en-US" sz="1800"/>
              <a:t>	= y(1+y) (inverse) = y(1) (identity) = y (idempotent)</a:t>
            </a:r>
          </a:p>
        </p:txBody>
      </p:sp>
      <p:sp>
        <p:nvSpPr>
          <p:cNvPr id="7174" name="Text Box 10"/>
          <p:cNvSpPr txBox="1">
            <a:spLocks noChangeArrowheads="1"/>
          </p:cNvSpPr>
          <p:nvPr/>
        </p:nvSpPr>
        <p:spPr bwMode="auto">
          <a:xfrm>
            <a:off x="1143000" y="4343400"/>
            <a:ext cx="698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Here we have an example specifically to see how DeMorgan’s Law works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pPr eaLnBrk="1" hangingPunct="1"/>
            <a:r>
              <a:rPr lang="en-US" altLang="en-US" smtClean="0"/>
              <a:t>Logic Gates</a:t>
            </a:r>
          </a:p>
        </p:txBody>
      </p:sp>
      <p:pic>
        <p:nvPicPr>
          <p:cNvPr id="8195"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l="34097" b="14607"/>
          <a:stretch>
            <a:fillRect/>
          </a:stretch>
        </p:blipFill>
        <p:spPr bwMode="auto">
          <a:xfrm>
            <a:off x="3276600" y="4419600"/>
            <a:ext cx="571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Fig"/>
          <p:cNvPicPr>
            <a:picLocks noChangeAspect="1" noChangeArrowheads="1"/>
          </p:cNvPicPr>
          <p:nvPr/>
        </p:nvPicPr>
        <p:blipFill>
          <a:blip r:embed="rId4">
            <a:extLst>
              <a:ext uri="{28A0092B-C50C-407E-A947-70E740481C1C}">
                <a14:useLocalDpi xmlns:a14="http://schemas.microsoft.com/office/drawing/2010/main" val="0"/>
              </a:ext>
            </a:extLst>
          </a:blip>
          <a:srcRect l="34157" t="9958"/>
          <a:stretch>
            <a:fillRect/>
          </a:stretch>
        </p:blipFill>
        <p:spPr bwMode="auto">
          <a:xfrm>
            <a:off x="3276600" y="3124200"/>
            <a:ext cx="55626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Fig"/>
          <p:cNvPicPr>
            <a:picLocks noChangeAspect="1" noChangeArrowheads="1"/>
          </p:cNvPicPr>
          <p:nvPr/>
        </p:nvPicPr>
        <p:blipFill>
          <a:blip r:embed="rId5" cstate="print">
            <a:extLst>
              <a:ext uri="{28A0092B-C50C-407E-A947-70E740481C1C}">
                <a14:useLocalDpi xmlns:a14="http://schemas.microsoft.com/office/drawing/2010/main" val="0"/>
              </a:ext>
            </a:extLst>
          </a:blip>
          <a:srcRect l="56491" t="23122" b="16763"/>
          <a:stretch>
            <a:fillRect/>
          </a:stretch>
        </p:blipFill>
        <p:spPr bwMode="auto">
          <a:xfrm>
            <a:off x="304800" y="4495800"/>
            <a:ext cx="2514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F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95400"/>
            <a:ext cx="86106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10"/>
          <p:cNvSpPr txBox="1">
            <a:spLocks noChangeArrowheads="1"/>
          </p:cNvSpPr>
          <p:nvPr/>
        </p:nvSpPr>
        <p:spPr bwMode="auto">
          <a:xfrm>
            <a:off x="288925" y="3162300"/>
            <a:ext cx="2679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Here we see the logic gates</a:t>
            </a:r>
          </a:p>
          <a:p>
            <a:pPr eaLnBrk="1" hangingPunct="1">
              <a:spcBef>
                <a:spcPct val="0"/>
              </a:spcBef>
              <a:buFontTx/>
              <a:buNone/>
            </a:pPr>
            <a:r>
              <a:rPr lang="en-US" altLang="en-US" sz="1800"/>
              <a:t>that represent the boolean</a:t>
            </a:r>
          </a:p>
          <a:p>
            <a:pPr eaLnBrk="1" hangingPunct="1">
              <a:spcBef>
                <a:spcPct val="0"/>
              </a:spcBef>
              <a:buFontTx/>
              <a:buNone/>
            </a:pPr>
            <a:r>
              <a:rPr lang="en-US" altLang="en-US" sz="1800"/>
              <a:t>operations previously </a:t>
            </a:r>
          </a:p>
          <a:p>
            <a:pPr eaLnBrk="1" hangingPunct="1">
              <a:spcBef>
                <a:spcPct val="0"/>
              </a:spcBef>
              <a:buFontTx/>
              <a:buNone/>
            </a:pPr>
            <a:r>
              <a:rPr lang="en-US" altLang="en-US" sz="1800"/>
              <a:t>discussed</a:t>
            </a:r>
          </a:p>
        </p:txBody>
      </p:sp>
      <p:sp>
        <p:nvSpPr>
          <p:cNvPr id="8200" name="Text Box 11"/>
          <p:cNvSpPr txBox="1">
            <a:spLocks noChangeArrowheads="1"/>
          </p:cNvSpPr>
          <p:nvPr/>
        </p:nvSpPr>
        <p:spPr bwMode="auto">
          <a:xfrm>
            <a:off x="3870325" y="5905500"/>
            <a:ext cx="497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We typically represent NOR and NAND by the two </a:t>
            </a:r>
          </a:p>
          <a:p>
            <a:pPr eaLnBrk="1" hangingPunct="1">
              <a:spcBef>
                <a:spcPct val="0"/>
              </a:spcBef>
              <a:buFontTx/>
              <a:buNone/>
            </a:pPr>
            <a:r>
              <a:rPr lang="en-US" altLang="en-US" sz="1800"/>
              <a:t>on the left, but the two on the right are also correct</a:t>
            </a:r>
          </a:p>
        </p:txBody>
      </p:sp>
      <p:sp>
        <p:nvSpPr>
          <p:cNvPr id="8201" name="Rectangle 12"/>
          <p:cNvSpPr>
            <a:spLocks noChangeArrowheads="1"/>
          </p:cNvSpPr>
          <p:nvPr/>
        </p:nvSpPr>
        <p:spPr bwMode="auto">
          <a:xfrm>
            <a:off x="3276600" y="3200400"/>
            <a:ext cx="2590800" cy="2590800"/>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202" name="Rectangle 13"/>
          <p:cNvSpPr>
            <a:spLocks noChangeArrowheads="1"/>
          </p:cNvSpPr>
          <p:nvPr/>
        </p:nvSpPr>
        <p:spPr bwMode="auto">
          <a:xfrm>
            <a:off x="6172200" y="3200400"/>
            <a:ext cx="2819400" cy="2590800"/>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203" name="Text Box 14"/>
          <p:cNvSpPr txBox="1">
            <a:spLocks noChangeArrowheads="1"/>
          </p:cNvSpPr>
          <p:nvPr/>
        </p:nvSpPr>
        <p:spPr bwMode="auto">
          <a:xfrm>
            <a:off x="288925" y="5753100"/>
            <a:ext cx="2051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XOR looks like OR </a:t>
            </a:r>
          </a:p>
          <a:p>
            <a:pPr eaLnBrk="1" hangingPunct="1">
              <a:spcBef>
                <a:spcPct val="0"/>
              </a:spcBef>
              <a:buFontTx/>
              <a:buNone/>
            </a:pPr>
            <a:r>
              <a:rPr lang="en-US" altLang="en-US" sz="1800"/>
              <a:t>but with the added</a:t>
            </a:r>
          </a:p>
          <a:p>
            <a:pPr eaLnBrk="1" hangingPunct="1">
              <a:spcBef>
                <a:spcPct val="0"/>
              </a:spcBef>
              <a:buFontTx/>
              <a:buNone/>
            </a:pPr>
            <a:r>
              <a:rPr lang="en-US" altLang="en-US" sz="1800"/>
              <a:t>curved line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pPr eaLnBrk="1" hangingPunct="1"/>
            <a:r>
              <a:rPr lang="en-US" altLang="en-US" smtClean="0"/>
              <a:t>Some Circuits</a:t>
            </a:r>
          </a:p>
        </p:txBody>
      </p:sp>
      <p:pic>
        <p:nvPicPr>
          <p:cNvPr id="9219" name="Picture 3"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2819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F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09800"/>
            <a:ext cx="25146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F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505200"/>
            <a:ext cx="5791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Table 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3163" y="3597275"/>
            <a:ext cx="287496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p:cNvSpPr txBox="1">
            <a:spLocks noChangeArrowheads="1"/>
          </p:cNvSpPr>
          <p:nvPr/>
        </p:nvSpPr>
        <p:spPr bwMode="auto">
          <a:xfrm>
            <a:off x="4724400" y="3124200"/>
            <a:ext cx="35512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Here is the truth table for this circuit</a:t>
            </a:r>
          </a:p>
        </p:txBody>
      </p:sp>
      <p:sp>
        <p:nvSpPr>
          <p:cNvPr id="9224" name="Text Box 8"/>
          <p:cNvSpPr txBox="1">
            <a:spLocks noChangeArrowheads="1"/>
          </p:cNvSpPr>
          <p:nvPr/>
        </p:nvSpPr>
        <p:spPr bwMode="auto">
          <a:xfrm>
            <a:off x="3870325" y="800100"/>
            <a:ext cx="453072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AND and OR gates can have more than 2</a:t>
            </a:r>
          </a:p>
          <a:p>
            <a:pPr eaLnBrk="1" hangingPunct="1">
              <a:spcBef>
                <a:spcPct val="0"/>
              </a:spcBef>
              <a:buFontTx/>
              <a:buNone/>
            </a:pPr>
            <a:r>
              <a:rPr lang="en-US" altLang="en-US" sz="1800"/>
              <a:t>inputs, as seen here</a:t>
            </a:r>
          </a:p>
          <a:p>
            <a:pPr eaLnBrk="1" hangingPunct="1">
              <a:spcBef>
                <a:spcPct val="0"/>
              </a:spcBef>
              <a:buFontTx/>
              <a:buNone/>
            </a:pPr>
            <a:endParaRPr lang="en-US" altLang="en-US" sz="1800"/>
          </a:p>
          <a:p>
            <a:pPr eaLnBrk="1" hangingPunct="1">
              <a:spcBef>
                <a:spcPct val="0"/>
              </a:spcBef>
              <a:buFontTx/>
              <a:buNone/>
            </a:pPr>
            <a:r>
              <a:rPr lang="en-US" altLang="en-US" sz="1800"/>
              <a:t>Notice for ~Y, we can either use a NOT gate or</a:t>
            </a:r>
          </a:p>
          <a:p>
            <a:pPr eaLnBrk="1" hangingPunct="1">
              <a:spcBef>
                <a:spcPct val="0"/>
              </a:spcBef>
              <a:buFontTx/>
              <a:buNone/>
            </a:pPr>
            <a:r>
              <a:rPr lang="en-US" altLang="en-US" sz="1800"/>
              <a:t>simply specify that the value is ~Y</a:t>
            </a:r>
          </a:p>
        </p:txBody>
      </p:sp>
      <p:sp>
        <p:nvSpPr>
          <p:cNvPr id="9225" name="Line 9"/>
          <p:cNvSpPr>
            <a:spLocks noChangeShapeType="1"/>
          </p:cNvSpPr>
          <p:nvPr/>
        </p:nvSpPr>
        <p:spPr bwMode="auto">
          <a:xfrm>
            <a:off x="304800" y="2057400"/>
            <a:ext cx="304800" cy="661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0"/>
          <p:cNvSpPr>
            <a:spLocks noChangeShapeType="1"/>
          </p:cNvSpPr>
          <p:nvPr/>
        </p:nvSpPr>
        <p:spPr bwMode="auto">
          <a:xfrm>
            <a:off x="304800" y="2057400"/>
            <a:ext cx="320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Line 11"/>
          <p:cNvSpPr>
            <a:spLocks noChangeShapeType="1"/>
          </p:cNvSpPr>
          <p:nvPr/>
        </p:nvSpPr>
        <p:spPr bwMode="auto">
          <a:xfrm>
            <a:off x="3505200" y="2057400"/>
            <a:ext cx="685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Line 12"/>
          <p:cNvSpPr>
            <a:spLocks noChangeShapeType="1"/>
          </p:cNvSpPr>
          <p:nvPr/>
        </p:nvSpPr>
        <p:spPr bwMode="auto">
          <a:xfrm flipV="1">
            <a:off x="4191000" y="2209800"/>
            <a:ext cx="2743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3"/>
          <p:cNvSpPr>
            <a:spLocks noChangeShapeType="1"/>
          </p:cNvSpPr>
          <p:nvPr/>
        </p:nvSpPr>
        <p:spPr bwMode="auto">
          <a:xfrm flipH="1">
            <a:off x="1371600" y="35052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a:off x="7467600" y="19812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15"/>
          <p:cNvSpPr>
            <a:spLocks noChangeShapeType="1"/>
          </p:cNvSpPr>
          <p:nvPr/>
        </p:nvSpPr>
        <p:spPr bwMode="auto">
          <a:xfrm flipH="1">
            <a:off x="2286000" y="2514600"/>
            <a:ext cx="51816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32" name="Picture 5" descr="9781284033144_CH03_UNF0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5211763"/>
            <a:ext cx="425767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Box 1"/>
          <p:cNvSpPr txBox="1">
            <a:spLocks noChangeArrowheads="1"/>
          </p:cNvSpPr>
          <p:nvPr/>
        </p:nvSpPr>
        <p:spPr bwMode="auto">
          <a:xfrm>
            <a:off x="4724400" y="5410200"/>
            <a:ext cx="15335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t>What does</a:t>
            </a:r>
          </a:p>
          <a:p>
            <a:pPr eaLnBrk="1" hangingPunct="1"/>
            <a:r>
              <a:rPr lang="en-US" altLang="en-US" sz="2200"/>
              <a:t>this circuit</a:t>
            </a:r>
          </a:p>
          <a:p>
            <a:pPr eaLnBrk="1" hangingPunct="1"/>
            <a:r>
              <a:rPr lang="en-US" altLang="en-US" sz="2200"/>
              <a:t>compute?</a:t>
            </a:r>
          </a:p>
          <a:p>
            <a:pPr eaLnBrk="1" hangingPunct="1"/>
            <a:r>
              <a:rPr lang="en-US" altLang="en-US" sz="2200"/>
              <a:t>(what is 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0"/>
            <a:ext cx="7772400" cy="1143000"/>
          </a:xfrm>
        </p:spPr>
        <p:txBody>
          <a:bodyPr/>
          <a:lstStyle/>
          <a:p>
            <a:pPr eaLnBrk="1" hangingPunct="1"/>
            <a:r>
              <a:rPr lang="en-US" altLang="en-US" smtClean="0"/>
              <a:t>Using only NAND</a:t>
            </a:r>
          </a:p>
        </p:txBody>
      </p:sp>
      <p:sp>
        <p:nvSpPr>
          <p:cNvPr id="10243" name="Rectangle 8"/>
          <p:cNvSpPr>
            <a:spLocks noGrp="1" noChangeArrowheads="1"/>
          </p:cNvSpPr>
          <p:nvPr>
            <p:ph type="body" idx="1"/>
          </p:nvPr>
        </p:nvSpPr>
        <p:spPr>
          <a:xfrm>
            <a:off x="381000" y="914400"/>
            <a:ext cx="7772400" cy="2057400"/>
          </a:xfrm>
        </p:spPr>
        <p:txBody>
          <a:bodyPr/>
          <a:lstStyle/>
          <a:p>
            <a:pPr eaLnBrk="1" hangingPunct="1">
              <a:lnSpc>
                <a:spcPct val="90000"/>
              </a:lnSpc>
            </a:pPr>
            <a:r>
              <a:rPr lang="en-US" altLang="en-US" sz="2800" smtClean="0"/>
              <a:t>NAND (and NOR) have unique properties different from the other boolean operations</a:t>
            </a:r>
          </a:p>
          <a:p>
            <a:pPr lvl="1" eaLnBrk="1" hangingPunct="1">
              <a:lnSpc>
                <a:spcPct val="90000"/>
              </a:lnSpc>
            </a:pPr>
            <a:r>
              <a:rPr lang="en-US" altLang="en-US" sz="2400" smtClean="0"/>
              <a:t>This allows us to use one or more NAND gates (or one or more NOR gates) and create gates that can compute AND, OR and NOT</a:t>
            </a:r>
          </a:p>
          <a:p>
            <a:pPr lvl="2" eaLnBrk="1" hangingPunct="1">
              <a:lnSpc>
                <a:spcPct val="90000"/>
              </a:lnSpc>
            </a:pPr>
            <a:r>
              <a:rPr lang="en-US" altLang="en-US" sz="2000" smtClean="0"/>
              <a:t>See the examples below</a:t>
            </a:r>
          </a:p>
        </p:txBody>
      </p:sp>
      <p:pic>
        <p:nvPicPr>
          <p:cNvPr id="10244" name="Picture 6" descr="Fig"/>
          <p:cNvPicPr>
            <a:picLocks noChangeAspect="1" noChangeArrowheads="1"/>
          </p:cNvPicPr>
          <p:nvPr/>
        </p:nvPicPr>
        <p:blipFill>
          <a:blip r:embed="rId3" cstate="print">
            <a:extLst>
              <a:ext uri="{28A0092B-C50C-407E-A947-70E740481C1C}">
                <a14:useLocalDpi xmlns:a14="http://schemas.microsoft.com/office/drawing/2010/main" val="0"/>
              </a:ext>
            </a:extLst>
          </a:blip>
          <a:srcRect l="34546" r="23636"/>
          <a:stretch>
            <a:fillRect/>
          </a:stretch>
        </p:blipFill>
        <p:spPr bwMode="auto">
          <a:xfrm>
            <a:off x="304800" y="3276600"/>
            <a:ext cx="40386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Fig"/>
          <p:cNvPicPr>
            <a:picLocks noChangeAspect="1" noChangeArrowheads="1"/>
          </p:cNvPicPr>
          <p:nvPr/>
        </p:nvPicPr>
        <p:blipFill>
          <a:blip r:embed="rId3" cstate="print">
            <a:extLst>
              <a:ext uri="{28A0092B-C50C-407E-A947-70E740481C1C}">
                <a14:useLocalDpi xmlns:a14="http://schemas.microsoft.com/office/drawing/2010/main" val="0"/>
              </a:ext>
            </a:extLst>
          </a:blip>
          <a:srcRect l="77272" t="17058"/>
          <a:stretch>
            <a:fillRect/>
          </a:stretch>
        </p:blipFill>
        <p:spPr bwMode="auto">
          <a:xfrm>
            <a:off x="6172200" y="3048000"/>
            <a:ext cx="25146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Fig"/>
          <p:cNvPicPr>
            <a:picLocks noChangeAspect="1" noChangeArrowheads="1"/>
          </p:cNvPicPr>
          <p:nvPr/>
        </p:nvPicPr>
        <p:blipFill>
          <a:blip r:embed="rId3" cstate="print">
            <a:extLst>
              <a:ext uri="{28A0092B-C50C-407E-A947-70E740481C1C}">
                <a14:useLocalDpi xmlns:a14="http://schemas.microsoft.com/office/drawing/2010/main" val="0"/>
              </a:ext>
            </a:extLst>
          </a:blip>
          <a:srcRect t="11163" r="65454"/>
          <a:stretch>
            <a:fillRect/>
          </a:stretch>
        </p:blipFill>
        <p:spPr bwMode="auto">
          <a:xfrm>
            <a:off x="3200400" y="4876800"/>
            <a:ext cx="3505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8484</Words>
  <Application>Microsoft Office PowerPoint</Application>
  <PresentationFormat>On-screen Show (4:3)</PresentationFormat>
  <Paragraphs>609</Paragraphs>
  <Slides>34</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Times New Roman</vt:lpstr>
      <vt:lpstr>Arial</vt:lpstr>
      <vt:lpstr>Wingdings</vt:lpstr>
      <vt:lpstr>Default Design</vt:lpstr>
      <vt:lpstr>Bitmap Image</vt:lpstr>
      <vt:lpstr>Chapter 3:  Boolean Algebra</vt:lpstr>
      <vt:lpstr>Boolean Algebra</vt:lpstr>
      <vt:lpstr>Truth Tables</vt:lpstr>
      <vt:lpstr>Boolean Expressions</vt:lpstr>
      <vt:lpstr>Basic Boolean Identities</vt:lpstr>
      <vt:lpstr>Some Examples</vt:lpstr>
      <vt:lpstr>Logic Gates</vt:lpstr>
      <vt:lpstr>Some Circuits</vt:lpstr>
      <vt:lpstr>Using only NAND</vt:lpstr>
      <vt:lpstr>NAND Chip</vt:lpstr>
      <vt:lpstr>Combinational Circuits</vt:lpstr>
      <vt:lpstr>An Example:  Half Adder</vt:lpstr>
      <vt:lpstr>Full Adder</vt:lpstr>
      <vt:lpstr>Sum of Products</vt:lpstr>
      <vt:lpstr>Building a Full Adder Circuit</vt:lpstr>
      <vt:lpstr>Complementor</vt:lpstr>
      <vt:lpstr>Adder/Subtracter</vt:lpstr>
      <vt:lpstr>Comparator</vt:lpstr>
      <vt:lpstr>Multiplier</vt:lpstr>
      <vt:lpstr>4-bit Shifter</vt:lpstr>
      <vt:lpstr>Parity Functions</vt:lpstr>
      <vt:lpstr>A Decoder</vt:lpstr>
      <vt:lpstr>A Multiplexer</vt:lpstr>
      <vt:lpstr>A Simple 2-bit ALU</vt:lpstr>
      <vt:lpstr>Sequential Circuits</vt:lpstr>
      <vt:lpstr>The Clock</vt:lpstr>
      <vt:lpstr>An S-R Flip-Flop</vt:lpstr>
      <vt:lpstr>D and JK Flip-Flops</vt:lpstr>
      <vt:lpstr>Registers</vt:lpstr>
      <vt:lpstr>Registers From D Flip-Flops</vt:lpstr>
      <vt:lpstr>Shift and Rotate Registers</vt:lpstr>
      <vt:lpstr>Increment Register</vt:lpstr>
      <vt:lpstr>A  Register File</vt:lpstr>
      <vt:lpstr>A 4x3 Memory</vt:lpstr>
    </vt:vector>
  </TitlesOfParts>
  <Company>NKU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foxr</dc:creator>
  <cp:lastModifiedBy>Richard Fox</cp:lastModifiedBy>
  <cp:revision>21</cp:revision>
  <dcterms:created xsi:type="dcterms:W3CDTF">2003-06-12T19:54:57Z</dcterms:created>
  <dcterms:modified xsi:type="dcterms:W3CDTF">2016-09-09T12:52:27Z</dcterms:modified>
</cp:coreProperties>
</file>