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3" r:id="rId7"/>
    <p:sldId id="273" r:id="rId8"/>
    <p:sldId id="261" r:id="rId9"/>
    <p:sldId id="260" r:id="rId10"/>
    <p:sldId id="264" r:id="rId11"/>
    <p:sldId id="266" r:id="rId12"/>
    <p:sldId id="267" r:id="rId13"/>
    <p:sldId id="265" r:id="rId14"/>
    <p:sldId id="268" r:id="rId15"/>
    <p:sldId id="274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15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70F32C4-5633-4632-A466-D649854AD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0983A7-89A4-449A-9ECA-0443F3E8855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A47A2D-DDB8-414A-9E7E-B858FA050B6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AE5E8E-081F-4032-B2B8-5973B36367B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The first approach above is the typical way to use struct, although you can also use the third approach as a shortcut to define the struct and then declare variables.  You should never use the middle approach.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395A22-C5B2-4DCD-A571-DAE54CC3779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Notice that struct assignment (p1 = p2) requires multiple copying of values.  If the struct had 10 members, then p1 = p2 would perform 10 copying actions.  This is different than arrays where a = b means “copy the pointer b into the variable a” so that an array of 1000 items only requires 1 copying action.  Of course in the case of arrays, you are not creating a new array but instead just having two variables point at the same array.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3F2016-A77D-4D67-9E9B-B9922616DCD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1B4F05-3990-431D-8194-6A3983A72F3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Notice that we are initializing y to {0, 0} because y will not get a new value during the getStruct function, and we need y to have values for it to print.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F8BB3B-760E-470C-8FC5-A3A017B8C31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anose="02020603050405020304" pitchFamily="18" charset="0"/>
              </a:rPr>
              <a:t>Here, we no longer need to initialize y, but it is good practice.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CA278F-CB71-4DD3-AF05-F5B3EB31584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3434A8-95C2-4CAE-9A2A-E14A41217DEF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8788-44DB-4F92-9A85-64D2C3B37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3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0E4FC-A072-4466-8DE5-805D6977B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2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80F27-8C95-4783-8104-54A289DB4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37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2843-A7FF-4021-86F5-87DD87FA0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40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D641C-FCAA-4E9C-9477-ECF5080B4D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5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2FA17-F480-40BE-B4A9-A0843E5F52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34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B6BBB-E821-4F92-84D9-87B4654D6F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3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5A2AE-5537-4E1A-8D10-2C4E0258F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73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2DAE-11EE-4CF9-9302-0E715B323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43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FA0F-6372-4B36-9756-C6B26B866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77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26FF9-BF66-48E7-9179-558DC6140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FCFCF"/>
            </a:gs>
            <a:gs pos="100000">
              <a:srgbClr val="CE344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F356B9D-8586-4ECB-9DC0-6601B3CB0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 Structures and Memory Allocation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There is no class in C, but we may still want non-homogenous structures</a:t>
            </a:r>
          </a:p>
          <a:p>
            <a:pPr lvl="1" eaLnBrk="1" hangingPunct="1"/>
            <a:r>
              <a:rPr lang="en-US" altLang="en-US" sz="2400" dirty="0" smtClean="0"/>
              <a:t>So, we use the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construct (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for “structure”)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400" dirty="0" smtClean="0"/>
              <a:t>A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is a data structure that comprises multiple types, each known as a </a:t>
            </a:r>
            <a:r>
              <a:rPr lang="en-US" altLang="en-US" sz="2400" i="1" dirty="0" smtClean="0"/>
              <a:t>member</a:t>
            </a:r>
          </a:p>
          <a:p>
            <a:pPr lvl="2" eaLnBrk="1" hangingPunct="1"/>
            <a:r>
              <a:rPr lang="en-US" altLang="en-US" sz="2000" dirty="0" smtClean="0"/>
              <a:t>each member has its own unique name and a defined type</a:t>
            </a:r>
          </a:p>
          <a:p>
            <a:pPr lvl="1" eaLnBrk="1" hangingPunct="1"/>
            <a:r>
              <a:rPr lang="en-US" altLang="en-US" sz="2400" dirty="0" smtClean="0"/>
              <a:t>Example:  student </a:t>
            </a:r>
            <a:r>
              <a:rPr lang="en-US" altLang="en-US" sz="2400" dirty="0" err="1" smtClean="0"/>
              <a:t>struct</a:t>
            </a:r>
            <a:endParaRPr lang="en-US" altLang="en-US" sz="2400" dirty="0" smtClean="0"/>
          </a:p>
          <a:p>
            <a:pPr lvl="2" eaLnBrk="1" hangingPunct="1"/>
            <a:r>
              <a:rPr lang="en-US" altLang="en-US" sz="2000" dirty="0" smtClean="0"/>
              <a:t>name (char[ ]), age (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), GPA (float or double), hours (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), sex (char), major (char[ ]), </a:t>
            </a:r>
            <a:r>
              <a:rPr lang="en-US" altLang="en-US" sz="2000" dirty="0" err="1" smtClean="0"/>
              <a:t>etc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400" dirty="0" smtClean="0"/>
              <a:t>If we want to create a structure that can vary in size, we will allocate the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on demand and attach it to a previous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through pointers</a:t>
            </a:r>
          </a:p>
          <a:p>
            <a:pPr lvl="2" eaLnBrk="1" hangingPunct="1"/>
            <a:r>
              <a:rPr lang="en-US" altLang="en-US" sz="2000" dirty="0" smtClean="0"/>
              <a:t>here, we examine </a:t>
            </a:r>
            <a:r>
              <a:rPr lang="en-US" altLang="en-US" sz="2000" dirty="0" err="1" smtClean="0"/>
              <a:t>structs</a:t>
            </a:r>
            <a:r>
              <a:rPr lang="en-US" altLang="en-US" sz="2000" dirty="0" smtClean="0"/>
              <a:t>, allocation techniques, and linked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Nested structs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In order to provide modularity, it is common to use already-defined structs as members of additional structs</a:t>
            </a:r>
          </a:p>
          <a:p>
            <a:pPr eaLnBrk="1" hangingPunct="1"/>
            <a:r>
              <a:rPr lang="en-US" altLang="en-US" sz="2400" smtClean="0"/>
              <a:t>Recall our point struct, now we want to create a rectangle struct </a:t>
            </a:r>
          </a:p>
          <a:p>
            <a:pPr lvl="1" eaLnBrk="1" hangingPunct="1"/>
            <a:r>
              <a:rPr lang="en-US" altLang="en-US" sz="2000" smtClean="0"/>
              <a:t>the rectangle is defined by its upper left and lower right points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657600" y="3276600"/>
            <a:ext cx="52990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Now consider the following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struct rectangle r, *rp;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rp = &amp;r;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Then the following are all equivalent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r.pt1.x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rp-&gt;pt1.x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(r.pt1).x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(rp-&gt;pt1).x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But not rp-&gt;pt1-&gt;x (since pt1 is not a pointer to a point)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22606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struct point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int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int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struct rectangle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struct point pt1;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 struct point pt2;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we have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struct rectangle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Then we can reference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r.pt1.x, r.pt1.y,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r.pt2.x and r.pt2.y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Arrays of structs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declare an array of structs (once you have defined the struct):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struct rectangle rects[10];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rects now is a group of 10 structures (that consist each of two points)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You can initialize the array as normal where each struct is initialized as a { } list as in {5, 3} for a point or {{5, 3}, {8, 2}} for a rectangle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array of structs will be like the array of classes that we covered in 260/360, we will use this data structure if we want to create a database of some kind and apply such operations as sorting and searching to the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7620" y="152400"/>
            <a:ext cx="834876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rectangle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p1;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p2;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void </a:t>
            </a:r>
            <a:r>
              <a:rPr lang="en-US" altLang="en-US" sz="2000" dirty="0" err="1"/>
              <a:t>printRect</a:t>
            </a:r>
            <a:r>
              <a:rPr lang="en-US" altLang="en-US" sz="2000" dirty="0"/>
              <a:t>(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rectangle 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("&lt;%d, %d&gt; to &lt;%d, %d&gt;\n", r.p1.x, r.p1.y, r.p2.x, r.p2.y);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void main(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rectangle </a:t>
            </a:r>
            <a:r>
              <a:rPr lang="en-US" altLang="en-US" sz="2000" dirty="0" err="1"/>
              <a:t>rects</a:t>
            </a:r>
            <a:r>
              <a:rPr lang="en-US" altLang="en-US" sz="2000" dirty="0"/>
              <a:t>[ ] = {{{1, 2}, {3, 4}}, {{5, 6}, {7, 8}}}; // 2 rectangles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for(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=0;i&lt;2;i++) </a:t>
            </a:r>
            <a:r>
              <a:rPr lang="en-US" altLang="en-US" sz="2000" dirty="0" err="1"/>
              <a:t>printRect</a:t>
            </a:r>
            <a:r>
              <a:rPr lang="en-US" altLang="en-US" sz="2000" dirty="0"/>
              <a:t>(</a:t>
            </a:r>
            <a:r>
              <a:rPr lang="en-US" altLang="en-US" sz="2000" dirty="0" err="1"/>
              <a:t>rects</a:t>
            </a:r>
            <a:r>
              <a:rPr lang="en-US" altLang="en-US" sz="2000" dirty="0"/>
              <a:t>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typedef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686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typedef</a:t>
            </a:r>
            <a:r>
              <a:rPr lang="en-US" altLang="en-US" sz="2800" dirty="0" smtClean="0"/>
              <a:t> is used to define new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Syntax:  </a:t>
            </a:r>
            <a:r>
              <a:rPr lang="en-US" altLang="en-US" sz="2400" dirty="0" err="1" smtClean="0"/>
              <a:t>typedef</a:t>
            </a:r>
            <a:r>
              <a:rPr lang="en-US" altLang="en-US" sz="2400" dirty="0" smtClean="0"/>
              <a:t> description name;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Description is an existing type (or a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definition) and name is the name you want to use in the future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/>
              <a:t>typedef</a:t>
            </a:r>
            <a:r>
              <a:rPr lang="en-US" altLang="en-US" sz="2400" dirty="0" smtClean="0"/>
              <a:t>, if used right, can promote readability but is otherwise not very useful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69631" y="2971800"/>
            <a:ext cx="884889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typedef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Length;	// Length is now equivalent to the type </a:t>
            </a:r>
            <a:r>
              <a:rPr lang="en-US" altLang="en-US" sz="2000" dirty="0" err="1"/>
              <a:t>int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typedef</a:t>
            </a:r>
            <a:r>
              <a:rPr lang="en-US" altLang="en-US" sz="2000" dirty="0"/>
              <a:t> *char[10] Strings;   </a:t>
            </a:r>
            <a:r>
              <a:rPr lang="en-US" altLang="en-US" sz="2000" dirty="0" smtClean="0"/>
              <a:t>// </a:t>
            </a:r>
            <a:r>
              <a:rPr lang="en-US" altLang="en-US" sz="2000" dirty="0"/>
              <a:t>Strings is the name of a type for an array of 10 strings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node {	// declares a node structure that contains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data;		// a data item and a pointer to a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of type node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node *next;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};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</a:t>
            </a:r>
            <a:r>
              <a:rPr lang="en-US" altLang="en-US" sz="2000" dirty="0" err="1" smtClean="0"/>
              <a:t>typedef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node </a:t>
            </a:r>
            <a:r>
              <a:rPr lang="en-US" altLang="en-US" sz="2000" dirty="0" err="1" smtClean="0"/>
              <a:t>aNode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Now we can use </a:t>
            </a:r>
            <a:r>
              <a:rPr lang="en-US" altLang="en-US" sz="2000" dirty="0" err="1" smtClean="0"/>
              <a:t>aNode</a:t>
            </a:r>
            <a:r>
              <a:rPr lang="en-US" altLang="en-US" sz="2000" dirty="0" smtClean="0"/>
              <a:t> instead of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node to declare nodes or in parameter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lists in function headers/prototypes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Memory Allocation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of the variables (including </a:t>
            </a:r>
            <a:r>
              <a:rPr lang="en-US" altLang="en-US" sz="2800" dirty="0" err="1" smtClean="0"/>
              <a:t>structs</a:t>
            </a:r>
            <a:r>
              <a:rPr lang="en-US" altLang="en-US" sz="2800" dirty="0" smtClean="0"/>
              <a:t> and array) that we have used to this point of the semester have been allocated </a:t>
            </a:r>
            <a:r>
              <a:rPr lang="en-US" altLang="en-US" sz="2800" i="1" dirty="0" smtClean="0"/>
              <a:t>statically </a:t>
            </a:r>
            <a:r>
              <a:rPr lang="en-US" altLang="en-US" sz="2800" dirty="0" smtClean="0"/>
              <a:t>(at compile time)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Dynamic memory allocation allows us to create storage for variables at run-time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instance, once we know the size we need for the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we might dynamically allocate an array to be of some size as input by the user, or use array doubling if we need more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we might implement a linked structure where we have a structure whose size equals the number of elements stored in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dynamic allocation in Java occurs with the word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in C, we use three functions from </a:t>
            </a:r>
            <a:r>
              <a:rPr lang="en-US" altLang="en-US" sz="2400" dirty="0" err="1" smtClean="0"/>
              <a:t>stdlib.h</a:t>
            </a:r>
            <a:endParaRPr lang="en-US" alt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err="1" smtClean="0"/>
              <a:t>malloc</a:t>
            </a:r>
            <a:r>
              <a:rPr lang="en-US" altLang="en-US" sz="2000" dirty="0" smtClean="0"/>
              <a:t> – allocate 1 item of the given size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err="1" smtClean="0"/>
              <a:t>calloc</a:t>
            </a:r>
            <a:r>
              <a:rPr lang="en-US" altLang="en-US" sz="2000" dirty="0" smtClean="0"/>
              <a:t> – allocate n items of the given size (for dynamic array creation)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free – return the given item to the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Why Dynamic Allocation?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Dynamic allocation has run-time overhead</a:t>
            </a:r>
          </a:p>
          <a:p>
            <a:pPr lvl="1"/>
            <a:r>
              <a:rPr lang="en-US" dirty="0" smtClean="0"/>
              <a:t>It takes time to allocate a new chunk of memory</a:t>
            </a:r>
          </a:p>
          <a:p>
            <a:pPr lvl="1"/>
            <a:r>
              <a:rPr lang="en-US" dirty="0" smtClean="0"/>
              <a:t>You are forced to use pointers to point at dynamically allocated memory because heap memory contents are </a:t>
            </a:r>
            <a:r>
              <a:rPr lang="en-US" i="1" dirty="0" smtClean="0"/>
              <a:t>nameless</a:t>
            </a:r>
          </a:p>
          <a:p>
            <a:pPr lvl="1"/>
            <a:r>
              <a:rPr lang="en-US" dirty="0" smtClean="0"/>
              <a:t>You have to free up any item you are no longer using or that memory is lost </a:t>
            </a:r>
          </a:p>
          <a:p>
            <a:pPr lvl="2"/>
            <a:r>
              <a:rPr lang="en-US" dirty="0" smtClean="0"/>
              <a:t>known as a memory leak</a:t>
            </a:r>
          </a:p>
          <a:p>
            <a:r>
              <a:rPr lang="en-US" dirty="0" smtClean="0"/>
              <a:t>On the other hand, declaring a static sized array (e.g., </a:t>
            </a:r>
            <a:r>
              <a:rPr lang="en-US" dirty="0" err="1" smtClean="0"/>
              <a:t>int</a:t>
            </a:r>
            <a:r>
              <a:rPr lang="en-US" dirty="0" smtClean="0"/>
              <a:t> a[100])</a:t>
            </a:r>
          </a:p>
          <a:p>
            <a:pPr lvl="1"/>
            <a:r>
              <a:rPr lang="en-US" dirty="0" smtClean="0"/>
              <a:t>Restricts your usage – you are limited to that size</a:t>
            </a:r>
          </a:p>
          <a:p>
            <a:pPr lvl="1"/>
            <a:r>
              <a:rPr lang="en-US" dirty="0" smtClean="0"/>
              <a:t>May be wasteful of memory (you create a large array not knowing what size you need and you only use a small portion of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malloc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calloc</a:t>
            </a:r>
            <a:endParaRPr lang="en-US" alt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 = (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 = (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*)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(n, </a:t>
            </a:r>
            <a:r>
              <a:rPr lang="en-US" alt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Both </a:t>
            </a:r>
            <a:r>
              <a:rPr lang="en-US" altLang="en-US" sz="2800" dirty="0" err="1" smtClean="0"/>
              <a:t>malloc</a:t>
            </a:r>
            <a:r>
              <a:rPr lang="en-US" altLang="en-US" sz="2800" dirty="0" smtClean="0"/>
              <a:t> and </a:t>
            </a:r>
            <a:r>
              <a:rPr lang="en-US" altLang="en-US" sz="2800" dirty="0" err="1" smtClean="0"/>
              <a:t>calloc</a:t>
            </a:r>
            <a:r>
              <a:rPr lang="en-US" altLang="en-US" sz="2800" dirty="0" smtClean="0"/>
              <a:t> return void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you must properly cast the returned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Use </a:t>
            </a:r>
            <a:r>
              <a:rPr lang="en-US" altLang="en-US" sz="2800" dirty="0" err="1" smtClean="0"/>
              <a:t>calloc</a:t>
            </a:r>
            <a:r>
              <a:rPr lang="en-US" altLang="en-US" sz="2800" dirty="0" smtClean="0"/>
              <a:t> for an array of n elements of </a:t>
            </a:r>
            <a:r>
              <a:rPr lang="en-US" altLang="en-US" sz="2800" i="1" dirty="0" smtClean="0"/>
              <a:t>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unlike 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 a[100]; n can be a variable so that the array’s size can vary at run-time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 smtClean="0"/>
              <a:t>input from the user, or altered from an earlier n, for instance when doing array doubling n becomes n*2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use </a:t>
            </a:r>
            <a:r>
              <a:rPr lang="en-US" altLang="en-US" sz="2400" dirty="0" err="1" smtClean="0"/>
              <a:t>malloc</a:t>
            </a:r>
            <a:r>
              <a:rPr lang="en-US" altLang="en-US" sz="2400" dirty="0" smtClean="0"/>
              <a:t> to create nodes in a linked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 dirty="0" smtClean="0"/>
              <a:t>little need to dynamically allocate a primitive type like an </a:t>
            </a:r>
            <a:r>
              <a:rPr lang="en-US" altLang="en-US" sz="2200" dirty="0" err="1" smtClean="0"/>
              <a:t>int</a:t>
            </a:r>
            <a:endParaRPr lang="en-US" altLang="en-U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</a:t>
            </a:r>
            <a:r>
              <a:rPr lang="en-US" altLang="en-US" sz="2400" dirty="0" err="1" smtClean="0"/>
              <a:t>calloc</a:t>
            </a:r>
            <a:r>
              <a:rPr lang="en-US" altLang="en-US" sz="2400" dirty="0" smtClean="0"/>
              <a:t>, the type will often be a primitive type, for instance to create a dynamically sized array of </a:t>
            </a:r>
            <a:r>
              <a:rPr lang="en-US" altLang="en-US" sz="2400" dirty="0" err="1" smtClean="0"/>
              <a:t>ints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calloc example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Create an array of 10 </a:t>
            </a:r>
            <a:r>
              <a:rPr lang="en-US" altLang="en-US" sz="2400" dirty="0" err="1" smtClean="0"/>
              <a:t>ints</a:t>
            </a:r>
            <a:r>
              <a:rPr lang="en-US" altLang="en-US" sz="2400" dirty="0" smtClean="0"/>
              <a:t> and fill the array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later discover that we need a larger sized array, use </a:t>
            </a:r>
            <a:r>
              <a:rPr lang="en-US" altLang="en-US" sz="2400" dirty="0" err="1" smtClean="0"/>
              <a:t>calloc</a:t>
            </a:r>
            <a:r>
              <a:rPr lang="en-US" altLang="en-US" sz="2400" dirty="0" smtClean="0"/>
              <a:t> to double the array’s size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90146" y="1905000"/>
            <a:ext cx="853727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stdlib.h</a:t>
            </a:r>
            <a:r>
              <a:rPr lang="en-US" altLang="en-US" sz="2000" dirty="0"/>
              <a:t>&gt;	</a:t>
            </a:r>
            <a:r>
              <a:rPr lang="en-US" altLang="en-US" sz="2000" dirty="0" smtClean="0"/>
              <a:t>// </a:t>
            </a:r>
            <a:r>
              <a:rPr lang="en-US" altLang="en-US" sz="2000" dirty="0"/>
              <a:t>needed for </a:t>
            </a:r>
            <a:r>
              <a:rPr lang="en-US" altLang="en-US" sz="2000" dirty="0" err="1" smtClean="0"/>
              <a:t>calloc</a:t>
            </a:r>
            <a:r>
              <a:rPr lang="en-US" altLang="en-US" sz="2000" dirty="0" smtClean="0"/>
              <a:t>/free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void </a:t>
            </a:r>
            <a:r>
              <a:rPr lang="en-US" altLang="en-US" sz="2000" dirty="0"/>
              <a:t>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*x, *y;			// </a:t>
            </a:r>
            <a:r>
              <a:rPr lang="en-US" altLang="en-US" sz="2000" dirty="0" smtClean="0"/>
              <a:t>x will point to our array, y is a temp pointer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x </a:t>
            </a:r>
            <a:r>
              <a:rPr lang="en-US" altLang="en-US" sz="2000" dirty="0"/>
              <a:t>=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*) </a:t>
            </a:r>
            <a:r>
              <a:rPr lang="en-US" altLang="en-US" sz="2000" dirty="0" err="1"/>
              <a:t>calloc</a:t>
            </a:r>
            <a:r>
              <a:rPr lang="en-US" altLang="en-US" sz="2000" dirty="0"/>
              <a:t>(10, </a:t>
            </a:r>
            <a:r>
              <a:rPr lang="en-US" altLang="en-US" sz="2000" dirty="0" err="1"/>
              <a:t>sizeof</a:t>
            </a:r>
            <a:r>
              <a:rPr lang="en-US" altLang="en-US" sz="2000" dirty="0"/>
              <a:t>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));	// x now points to an array of 10 </a:t>
            </a:r>
            <a:r>
              <a:rPr lang="en-US" altLang="en-US" sz="2000" dirty="0" err="1"/>
              <a:t>ints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=0;i&lt;10;i</a:t>
            </a:r>
            <a:r>
              <a:rPr lang="en-US" altLang="en-US" sz="2000" dirty="0"/>
              <a:t>++) x[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=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;		// fill the array with values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…</a:t>
            </a:r>
            <a:r>
              <a:rPr lang="en-US" altLang="en-US" sz="2000" dirty="0"/>
              <a:t>				// oops, need more room than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y </a:t>
            </a:r>
            <a:r>
              <a:rPr lang="en-US" altLang="en-US" sz="2000" dirty="0"/>
              <a:t>=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*) </a:t>
            </a:r>
            <a:r>
              <a:rPr lang="en-US" altLang="en-US" sz="2000" dirty="0" err="1"/>
              <a:t>calloc</a:t>
            </a:r>
            <a:r>
              <a:rPr lang="en-US" altLang="en-US" sz="2000" dirty="0"/>
              <a:t>(20, </a:t>
            </a:r>
            <a:r>
              <a:rPr lang="en-US" altLang="en-US" sz="2000" dirty="0" err="1"/>
              <a:t>sizeof</a:t>
            </a:r>
            <a:r>
              <a:rPr lang="en-US" altLang="en-US" sz="2000" dirty="0"/>
              <a:t>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));	// create an array of 20, temporarily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…</a:t>
            </a:r>
            <a:r>
              <a:rPr lang="en-US" altLang="en-US" sz="2000" dirty="0"/>
              <a:t>				//    pointed to by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=0;i&lt;10;i</a:t>
            </a:r>
            <a:r>
              <a:rPr lang="en-US" altLang="en-US" sz="2000" dirty="0"/>
              <a:t>++) y[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 = x[</a:t>
            </a:r>
            <a:r>
              <a:rPr lang="en-US" altLang="en-US" sz="2000" dirty="0" err="1"/>
              <a:t>i</a:t>
            </a:r>
            <a:r>
              <a:rPr lang="en-US" altLang="en-US" sz="2000" dirty="0"/>
              <a:t>];	</a:t>
            </a:r>
            <a:r>
              <a:rPr lang="en-US" altLang="en-US" sz="2000" dirty="0" smtClean="0"/>
              <a:t>// </a:t>
            </a:r>
            <a:r>
              <a:rPr lang="en-US" altLang="en-US" sz="2000" dirty="0"/>
              <a:t>copy old elements of x into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free(x</a:t>
            </a:r>
            <a:r>
              <a:rPr lang="en-US" altLang="en-US" sz="2000" dirty="0"/>
              <a:t>);			</a:t>
            </a:r>
            <a:r>
              <a:rPr lang="en-US" altLang="en-US" sz="2000" dirty="0" smtClean="0"/>
              <a:t>// </a:t>
            </a:r>
            <a:r>
              <a:rPr lang="en-US" altLang="en-US" sz="2000" dirty="0"/>
              <a:t>release memory of old 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x </a:t>
            </a:r>
            <a:r>
              <a:rPr lang="en-US" altLang="en-US" sz="2000" dirty="0"/>
              <a:t>= y;				// reset x to point at new, bigger </a:t>
            </a:r>
            <a:r>
              <a:rPr lang="en-US" altLang="en-US" sz="2000" dirty="0" smtClean="0"/>
              <a:t>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=10;i&lt;20;i++) x[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 =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;	// add the new elements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}</a:t>
            </a:r>
            <a:endParaRPr lang="en-US" altLang="en-US" sz="2000" dirty="0"/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5685954" y="1836821"/>
            <a:ext cx="301236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An example of </a:t>
            </a:r>
            <a:r>
              <a:rPr lang="en-US" altLang="en-US" sz="2200" dirty="0" err="1" smtClean="0"/>
              <a:t>malloc</a:t>
            </a:r>
            <a:r>
              <a:rPr lang="en-US" altLang="en-US" sz="2200" dirty="0" smtClean="0"/>
              <a:t>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given on the web site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rather than here as it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/>
              <a:t>too large to fit</a:t>
            </a: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Linked Structures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01969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Although </a:t>
            </a:r>
            <a:r>
              <a:rPr lang="en-US" altLang="en-US" sz="2800" dirty="0" err="1" smtClean="0"/>
              <a:t>calloc</a:t>
            </a:r>
            <a:r>
              <a:rPr lang="en-US" altLang="en-US" sz="2800" dirty="0" smtClean="0"/>
              <a:t> is a convenient way to increase the size of an array, it comes with a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rray doubling requires n operations (to copy the old array into the new)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Having to do array doubling many times as you increase an array’s size eventually becomes inefficient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 alternative is to use a linked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each item stored in the structure, have a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Add a node by allocating it from the heap and adjusting pointers so that a node in the structure points at the new node and the new node points at the next node in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creates a linked structure, there are usually two forms:  lists and arrays (although we can also have linked graphs and others)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Declarations for Nodes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8339" y="838200"/>
            <a:ext cx="433965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*next;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*front;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front is a pointer to the first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node in a linked list.  It may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initially be NULL.  Traversing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our linked list might use code like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this: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node *temp = front;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while(temp!=NULL)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// process temp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temp=temp-&gt;next;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847739" y="1143000"/>
            <a:ext cx="433965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*left;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*right;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Our root node will be declared 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*root;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It is common in trees to have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root node point to the tree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via the right pointer only with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left pointer remaining NULL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55760" y="5346564"/>
            <a:ext cx="34034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See the example code on the</a:t>
            </a:r>
          </a:p>
          <a:p>
            <a:r>
              <a:rPr lang="en-US" sz="2200" dirty="0" smtClean="0"/>
              <a:t>website for linked lists, we </a:t>
            </a:r>
          </a:p>
          <a:p>
            <a:r>
              <a:rPr lang="en-US" sz="2200" dirty="0" smtClean="0"/>
              <a:t>won’t cover trees here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struct Definition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/>
              <a:t>struct</a:t>
            </a:r>
            <a:r>
              <a:rPr lang="en-US" altLang="en-US" sz="2800" dirty="0" smtClean="0"/>
              <a:t> is a keyword for defining a structured declaration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Format: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name represents this structure’s </a:t>
            </a:r>
            <a:r>
              <a:rPr lang="en-US" altLang="en-US" sz="2800" i="1" dirty="0" smtClean="0"/>
              <a:t>tag</a:t>
            </a:r>
            <a:r>
              <a:rPr lang="en-US" altLang="en-US" sz="2800" dirty="0" smtClean="0"/>
              <a:t> and is optional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we can provide the tag and use it to declare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or we can declare variables immediately after the } and before the ; at the end of the </a:t>
            </a:r>
            <a:r>
              <a:rPr lang="en-US" altLang="en-US" sz="2400" dirty="0" err="1" smtClean="0"/>
              <a:t>struct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or both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can use </a:t>
            </a:r>
            <a:r>
              <a:rPr lang="en-US" altLang="en-US" sz="2800" dirty="0" err="1" smtClean="0"/>
              <a:t>typedef</a:t>
            </a:r>
            <a:r>
              <a:rPr lang="en-US" altLang="en-US" sz="2800" dirty="0" smtClean="0"/>
              <a:t> to define a shortened name for the type when it comes to variable declarations and parameter passing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/>
              <a:t>typedef</a:t>
            </a:r>
            <a:r>
              <a:rPr lang="en-US" altLang="en-US" sz="2400" dirty="0"/>
              <a:t> will be covered later in these notes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0" y="1355725"/>
            <a:ext cx="18748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 err="1">
                <a:solidFill>
                  <a:schemeClr val="accent2"/>
                </a:solidFill>
              </a:rPr>
              <a:t>struct</a:t>
            </a:r>
            <a:r>
              <a:rPr lang="en-US" altLang="en-US" sz="2000" dirty="0">
                <a:solidFill>
                  <a:schemeClr val="accent2"/>
                </a:solidFill>
              </a:rPr>
              <a:t> name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  type1 name1;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  type2 name2;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</a:rPr>
              <a:t> };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613525" y="1774825"/>
            <a:ext cx="214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name1 and name2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are </a:t>
            </a:r>
            <a:r>
              <a:rPr lang="en-US" altLang="en-US" sz="1800" i="1"/>
              <a:t>members </a:t>
            </a:r>
            <a:r>
              <a:rPr lang="en-US" altLang="en-US" sz="1800"/>
              <a:t>of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98525" y="1714500"/>
            <a:ext cx="20955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struct point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int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 int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struct point p1, p2;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p1 and p2 are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points, containing 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 and a y value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13125" y="1638300"/>
            <a:ext cx="206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struct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int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int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}  p1, p2;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p1 and p2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have the defined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structure, containing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an x and a y,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do not have a tag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324600" y="1752600"/>
            <a:ext cx="1879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struct  point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int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   int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}  p1, p2;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same as the other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two versions,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united into one 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 code, p1 and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have the tag point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20688" y="5105400"/>
            <a:ext cx="784862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the first and last sets of code, point is a defined tag and can be used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in later code to declare other variables and to type parameters, but in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middle </a:t>
            </a:r>
            <a:r>
              <a:rPr lang="en-US" altLang="en-US" sz="2000" dirty="0"/>
              <a:t>code, there is no tag, so there is no way to reference </a:t>
            </a:r>
            <a:r>
              <a:rPr lang="en-US" altLang="en-US" sz="2000" dirty="0" smtClean="0"/>
              <a:t>more variables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of </a:t>
            </a:r>
            <a:r>
              <a:rPr lang="en-US" altLang="en-US" sz="2000" dirty="0"/>
              <a:t>this </a:t>
            </a:r>
            <a:r>
              <a:rPr lang="en-US" altLang="en-US" sz="2000" dirty="0" smtClean="0"/>
              <a:t>structure without redefining the structure later in the code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Accessing structs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</a:t>
            </a:r>
            <a:r>
              <a:rPr lang="en-US" altLang="en-US" sz="2800" dirty="0" err="1" smtClean="0"/>
              <a:t>struct</a:t>
            </a:r>
            <a:r>
              <a:rPr lang="en-US" altLang="en-US" sz="2800" dirty="0" smtClean="0"/>
              <a:t> is much like an array</a:t>
            </a:r>
          </a:p>
          <a:p>
            <a:pPr lvl="1" eaLnBrk="1" hangingPunct="1"/>
            <a:r>
              <a:rPr lang="en-US" altLang="en-US" sz="2400" dirty="0" smtClean="0"/>
              <a:t>The structure stores multiple data so you need to reference a specific member within the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rather than the entire structure</a:t>
            </a:r>
          </a:p>
          <a:p>
            <a:pPr lvl="2" eaLnBrk="1" hangingPunct="1"/>
            <a:r>
              <a:rPr lang="en-US" altLang="en-US" sz="2000" dirty="0" smtClean="0"/>
              <a:t>use the . operator as in </a:t>
            </a:r>
            <a:r>
              <a:rPr lang="en-US" altLang="en-US" sz="2000" dirty="0" err="1" smtClean="0"/>
              <a:t>student.firstName</a:t>
            </a:r>
            <a:r>
              <a:rPr lang="en-US" altLang="en-US" sz="2000" dirty="0" smtClean="0"/>
              <a:t> or p1.x and p1.y </a:t>
            </a:r>
          </a:p>
          <a:p>
            <a:pPr lvl="2" eaLnBrk="1" hangingPunct="1"/>
            <a:r>
              <a:rPr lang="en-US" altLang="en-US" sz="2200" dirty="0" smtClean="0"/>
              <a:t>if the variable (student, p1) is a pointer, we use -&gt; instead as in </a:t>
            </a:r>
            <a:r>
              <a:rPr lang="en-US" altLang="en-US" sz="2200" dirty="0" err="1" smtClean="0"/>
              <a:t>pointerToStudent</a:t>
            </a:r>
            <a:r>
              <a:rPr lang="en-US" altLang="en-US" sz="2200" dirty="0" smtClean="0"/>
              <a:t>-&gt;</a:t>
            </a:r>
            <a:r>
              <a:rPr lang="en-US" altLang="en-US" sz="2200" dirty="0" err="1" smtClean="0"/>
              <a:t>firstName</a:t>
            </a:r>
            <a:r>
              <a:rPr lang="en-US" altLang="en-US" sz="2200" dirty="0" smtClean="0"/>
              <a:t> (we cover this shortly)</a:t>
            </a:r>
          </a:p>
          <a:p>
            <a:pPr lvl="1" eaLnBrk="1" hangingPunct="1"/>
            <a:r>
              <a:rPr lang="en-US" altLang="en-US" sz="2400" dirty="0" smtClean="0"/>
              <a:t>There are four operations you can apply to the entire </a:t>
            </a:r>
            <a:r>
              <a:rPr lang="en-US" altLang="en-US" sz="2400" dirty="0" err="1" smtClean="0"/>
              <a:t>struct</a:t>
            </a:r>
            <a:endParaRPr lang="en-US" altLang="en-US" sz="2400" dirty="0" smtClean="0"/>
          </a:p>
          <a:p>
            <a:pPr lvl="2" eaLnBrk="1" hangingPunct="1"/>
            <a:r>
              <a:rPr lang="en-US" altLang="en-US" sz="2000" dirty="0" smtClean="0"/>
              <a:t>initialization (similar to an array) as in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point p1 = {5, 10};</a:t>
            </a:r>
          </a:p>
          <a:p>
            <a:pPr lvl="2" eaLnBrk="1" hangingPunct="1"/>
            <a:r>
              <a:rPr lang="en-US" altLang="en-US" sz="2000" dirty="0" smtClean="0"/>
              <a:t>assignment of two of the same type of </a:t>
            </a:r>
            <a:r>
              <a:rPr lang="en-US" altLang="en-US" sz="2000" dirty="0" err="1" smtClean="0"/>
              <a:t>structs</a:t>
            </a:r>
            <a:r>
              <a:rPr lang="en-US" altLang="en-US" sz="2000" dirty="0" smtClean="0"/>
              <a:t> as in p1 = p2;</a:t>
            </a:r>
          </a:p>
          <a:p>
            <a:pPr lvl="2" eaLnBrk="1" hangingPunct="1"/>
            <a:r>
              <a:rPr lang="en-US" altLang="en-US" sz="2000" dirty="0" smtClean="0"/>
              <a:t>passing a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as a parameter as in foo(p1);</a:t>
            </a:r>
          </a:p>
          <a:p>
            <a:pPr lvl="2" eaLnBrk="1" hangingPunct="1"/>
            <a:r>
              <a:rPr lang="en-US" altLang="en-US" sz="2000" dirty="0" smtClean="0"/>
              <a:t>obtaining the address of a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as in &amp;p1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structs as Parameters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Structs</a:t>
            </a:r>
            <a:r>
              <a:rPr lang="en-US" altLang="en-US" dirty="0" smtClean="0"/>
              <a:t> can be passed as parameters and functions can return </a:t>
            </a:r>
            <a:r>
              <a:rPr lang="en-US" altLang="en-US" dirty="0" err="1" smtClean="0"/>
              <a:t>structs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To receive a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as a parameter, use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tag name as in</a:t>
            </a:r>
          </a:p>
          <a:p>
            <a:pPr lvl="2" eaLnBrk="1" hangingPunct="1"/>
            <a:r>
              <a:rPr lang="en-US" altLang="en-US" dirty="0" smtClean="0"/>
              <a:t>void foo(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point x,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point y) {…}</a:t>
            </a:r>
          </a:p>
          <a:p>
            <a:pPr lvl="2" eaLnBrk="1" hangingPunct="1"/>
            <a:r>
              <a:rPr lang="en-US" altLang="en-US" dirty="0" smtClean="0"/>
              <a:t>for this, the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must have a tag</a:t>
            </a:r>
          </a:p>
          <a:p>
            <a:pPr lvl="1" eaLnBrk="1" hangingPunct="1"/>
            <a:r>
              <a:rPr lang="en-US" altLang="en-US" dirty="0" smtClean="0"/>
              <a:t>You can return an entire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in the return statement of a function</a:t>
            </a:r>
          </a:p>
          <a:p>
            <a:pPr lvl="2" eaLnBrk="1" hangingPunct="1"/>
            <a:r>
              <a:rPr lang="en-US" altLang="en-US" dirty="0" smtClean="0"/>
              <a:t>for this, again, the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must have a tag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85800" y="4419600"/>
            <a:ext cx="38282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</a:t>
            </a:r>
            <a:r>
              <a:rPr lang="en-US" altLang="en-US" sz="2000" dirty="0" err="1"/>
              <a:t>createPoint</a:t>
            </a:r>
            <a:r>
              <a:rPr lang="en-US" altLang="en-US" sz="2000" dirty="0"/>
              <a:t>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a,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temp.x</a:t>
            </a:r>
            <a:r>
              <a:rPr lang="en-US" altLang="en-US" sz="2000" dirty="0"/>
              <a:t> =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temp.y</a:t>
            </a:r>
            <a:r>
              <a:rPr lang="en-US" altLang="en-US" sz="2000" dirty="0"/>
              <a:t> =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return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4648200"/>
            <a:ext cx="38363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Although C has no objects and</a:t>
            </a:r>
          </a:p>
          <a:p>
            <a:r>
              <a:rPr lang="en-US" sz="2200" dirty="0" smtClean="0"/>
              <a:t>so no constructors, code like</a:t>
            </a:r>
          </a:p>
          <a:p>
            <a:r>
              <a:rPr lang="en-US" sz="2200" dirty="0" smtClean="0"/>
              <a:t>that on the left can serve to</a:t>
            </a:r>
          </a:p>
          <a:p>
            <a:r>
              <a:rPr lang="en-US" sz="2200" dirty="0" smtClean="0"/>
              <a:t>act like a constructor for a </a:t>
            </a:r>
            <a:r>
              <a:rPr lang="en-US" sz="2200" dirty="0" err="1" smtClean="0"/>
              <a:t>struct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Inputting a </a:t>
            </a:r>
            <a:r>
              <a:rPr lang="en-US" altLang="en-US" dirty="0" err="1" smtClean="0"/>
              <a:t>struct</a:t>
            </a:r>
            <a:r>
              <a:rPr lang="en-US" altLang="en-US" dirty="0" smtClean="0"/>
              <a:t> in a Function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4800600" cy="5867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the right is some basic code to input into a </a:t>
            </a:r>
            <a:r>
              <a:rPr lang="en-US" altLang="en-US" sz="2800" dirty="0" err="1" smtClean="0"/>
              <a:t>struct</a:t>
            </a:r>
            <a:r>
              <a:rPr lang="en-US" altLang="en-US" sz="2800" dirty="0" smtClean="0"/>
              <a:t> point and then print out the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Assume the user enters 5 and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output in </a:t>
            </a:r>
            <a:r>
              <a:rPr lang="en-US" altLang="en-US" sz="2400" dirty="0" err="1" smtClean="0"/>
              <a:t>getStruct</a:t>
            </a:r>
            <a:r>
              <a:rPr lang="en-US" altLang="en-US" sz="2400" dirty="0" smtClean="0"/>
              <a:t> is 5, 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output in output is 0, 0, why?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Remember that parameters are passed by 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Unlike an array, whose variable is actually storing the starting address of the array, a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is a multi-value variable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Passing it by copy means that p1.x and p1.y are passed by copy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err="1" smtClean="0"/>
              <a:t>getStruct</a:t>
            </a:r>
            <a:r>
              <a:rPr lang="en-US" altLang="en-US" sz="2400" dirty="0" smtClean="0"/>
              <a:t> inputs the two values properly but into copies of p1, not into p1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181600" y="747891"/>
            <a:ext cx="37338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#include &lt;</a:t>
            </a:r>
            <a:r>
              <a:rPr lang="en-US" altLang="en-US" sz="1800" dirty="0" err="1"/>
              <a:t>stdio.h</a:t>
            </a:r>
            <a:r>
              <a:rPr lang="en-US" altLang="en-US" sz="1800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struct</a:t>
            </a:r>
            <a:r>
              <a:rPr lang="en-US" altLang="en-US" sz="1800" dirty="0"/>
              <a:t> point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y; 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</a:t>
            </a:r>
            <a:r>
              <a:rPr lang="en-US" altLang="en-US" sz="1800" dirty="0" err="1"/>
              <a:t>getStruct</a:t>
            </a:r>
            <a:r>
              <a:rPr lang="en-US" altLang="en-US" sz="1800" dirty="0"/>
              <a:t>(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output(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main( )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 </a:t>
            </a:r>
            <a:r>
              <a:rPr lang="en-US" altLang="en-US" sz="1800" dirty="0" smtClean="0"/>
              <a:t>p1 </a:t>
            </a:r>
            <a:r>
              <a:rPr lang="en-US" altLang="en-US" sz="1800" dirty="0"/>
              <a:t>= {0, 0};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 smtClean="0"/>
              <a:t>getStruct</a:t>
            </a:r>
            <a:r>
              <a:rPr lang="en-US" altLang="en-US" sz="1800" dirty="0" smtClean="0"/>
              <a:t>(p1);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output(p1);  </a:t>
            </a:r>
            <a:r>
              <a:rPr lang="en-US" altLang="en-US" sz="1800" dirty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</a:t>
            </a:r>
            <a:r>
              <a:rPr lang="en-US" altLang="en-US" sz="1800" dirty="0" err="1"/>
              <a:t>getStruct</a:t>
            </a:r>
            <a:r>
              <a:rPr lang="en-US" altLang="en-US" sz="1800" dirty="0"/>
              <a:t>(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 p)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scanf</a:t>
            </a:r>
            <a:r>
              <a:rPr lang="en-US" altLang="en-US" sz="1800" dirty="0"/>
              <a:t>("%d", &amp;</a:t>
            </a:r>
            <a:r>
              <a:rPr lang="en-US" altLang="en-US" sz="1800" dirty="0" err="1"/>
              <a:t>p.x</a:t>
            </a:r>
            <a:r>
              <a:rPr lang="en-US" altLang="en-US" sz="18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scanf</a:t>
            </a:r>
            <a:r>
              <a:rPr lang="en-US" altLang="en-US" sz="1800" dirty="0"/>
              <a:t>("%d", &amp;</a:t>
            </a:r>
            <a:r>
              <a:rPr lang="en-US" altLang="en-US" sz="1800" dirty="0" err="1"/>
              <a:t>p.y</a:t>
            </a:r>
            <a:r>
              <a:rPr lang="en-US" altLang="en-US" sz="18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printf</a:t>
            </a:r>
            <a:r>
              <a:rPr lang="en-US" altLang="en-US" sz="1800" dirty="0"/>
              <a:t>("%d, %d", </a:t>
            </a:r>
            <a:r>
              <a:rPr lang="en-US" altLang="en-US" sz="1800" dirty="0" err="1"/>
              <a:t>p.x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p.y</a:t>
            </a:r>
            <a:r>
              <a:rPr lang="en-US" altLang="en-US" sz="1800" dirty="0"/>
              <a:t>);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output(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 p)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printf</a:t>
            </a:r>
            <a:r>
              <a:rPr lang="en-US" altLang="en-US" sz="1800" dirty="0"/>
              <a:t>("%d, %d", </a:t>
            </a:r>
            <a:r>
              <a:rPr lang="en-US" altLang="en-US" sz="1800" dirty="0" err="1"/>
              <a:t>p.x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p.y</a:t>
            </a:r>
            <a:r>
              <a:rPr lang="en-US" altLang="en-US" sz="1800" dirty="0"/>
              <a:t>);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One Solution For Input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 our previous solution, we passed the </a:t>
            </a:r>
            <a:r>
              <a:rPr lang="en-US" altLang="en-US" sz="2400" dirty="0" err="1" smtClean="0"/>
              <a:t>struct</a:t>
            </a:r>
            <a:r>
              <a:rPr lang="en-US" altLang="en-US" sz="2400" dirty="0" smtClean="0"/>
              <a:t> by copy into the function and manipulated the copy in the function, but nothing was returned</a:t>
            </a:r>
          </a:p>
          <a:p>
            <a:pPr eaLnBrk="1" hangingPunct="1"/>
            <a:r>
              <a:rPr lang="en-US" altLang="en-US" sz="2400" dirty="0" smtClean="0"/>
              <a:t>We could instead not pass any parameter to </a:t>
            </a:r>
            <a:r>
              <a:rPr lang="en-US" altLang="en-US" sz="2400" dirty="0" err="1" smtClean="0"/>
              <a:t>getStruct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000" dirty="0" smtClean="0"/>
              <a:t>in </a:t>
            </a:r>
            <a:r>
              <a:rPr lang="en-US" altLang="en-US" sz="2000" dirty="0" err="1" smtClean="0"/>
              <a:t>getStruct</a:t>
            </a:r>
            <a:r>
              <a:rPr lang="en-US" altLang="en-US" sz="2000" dirty="0" smtClean="0"/>
              <a:t>, create a temporary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point and input into it</a:t>
            </a:r>
          </a:p>
          <a:p>
            <a:pPr lvl="1" eaLnBrk="1" hangingPunct="1"/>
            <a:r>
              <a:rPr lang="en-US" altLang="en-US" sz="2000" dirty="0" smtClean="0"/>
              <a:t>then return the local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using a return statement</a:t>
            </a:r>
          </a:p>
          <a:p>
            <a:pPr lvl="1" eaLnBrk="1" hangingPunct="1"/>
            <a:r>
              <a:rPr lang="en-US" altLang="en-US" sz="2000" dirty="0" smtClean="0"/>
              <a:t>we have to modify our function call as now we are receiving a </a:t>
            </a:r>
            <a:r>
              <a:rPr lang="en-US" altLang="en-US" sz="2000" dirty="0" err="1" smtClean="0"/>
              <a:t>struct</a:t>
            </a:r>
            <a:endParaRPr lang="en-US" altLang="en-US" sz="2000" dirty="0" smtClean="0"/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21848" y="3798239"/>
            <a:ext cx="301396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</a:t>
            </a:r>
            <a:r>
              <a:rPr lang="en-US" altLang="en-US" sz="2000" dirty="0" err="1"/>
              <a:t>getStruct</a:t>
            </a:r>
            <a:r>
              <a:rPr lang="en-US" altLang="en-US" sz="2000" dirty="0"/>
              <a:t>(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</a:t>
            </a:r>
            <a:r>
              <a:rPr lang="en-US" altLang="en-US" sz="2000" dirty="0" err="1"/>
              <a:t>struct</a:t>
            </a:r>
            <a:r>
              <a:rPr lang="en-US" altLang="en-US" sz="2000" dirty="0"/>
              <a:t> point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(“%d”, &amp;</a:t>
            </a:r>
            <a:r>
              <a:rPr lang="en-US" altLang="en-US" sz="2000" dirty="0" err="1"/>
              <a:t>temp.x</a:t>
            </a:r>
            <a:r>
              <a:rPr lang="en-US" altLang="en-US" sz="20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(“%d”, &amp;</a:t>
            </a:r>
            <a:r>
              <a:rPr lang="en-US" altLang="en-US" sz="2000" dirty="0" err="1"/>
              <a:t>temp.y</a:t>
            </a:r>
            <a:r>
              <a:rPr lang="en-US" altLang="en-US" sz="20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return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}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200" y="3952128"/>
            <a:ext cx="295786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void main( )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point </a:t>
            </a:r>
            <a:r>
              <a:rPr lang="en-US" altLang="en-US" sz="2000" dirty="0" smtClean="0"/>
              <a:t>p1 </a:t>
            </a:r>
            <a:r>
              <a:rPr lang="en-US" altLang="en-US" sz="2000" dirty="0"/>
              <a:t>= {0, 0};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p1 </a:t>
            </a:r>
            <a:r>
              <a:rPr lang="en-US" altLang="en-US" sz="2000" dirty="0"/>
              <a:t>= </a:t>
            </a:r>
            <a:r>
              <a:rPr lang="en-US" altLang="en-US" sz="2000" dirty="0" err="1"/>
              <a:t>getStruct</a:t>
            </a:r>
            <a:r>
              <a:rPr lang="en-US" altLang="en-US" sz="2000" dirty="0"/>
              <a:t>(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     output(p1);  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}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33400" y="6033249"/>
            <a:ext cx="713849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Another option, covered next, is to pass the address of p1 but this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requires understanding how to reference members through a pointer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Pointers to Structs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solution on the previous slide two flaws: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It requires twice as much memory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we needed 2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points, one in main and one in the input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It requires copying each member of temp back into the members of the original </a:t>
            </a:r>
            <a:r>
              <a:rPr lang="en-US" altLang="en-US" sz="2400" dirty="0" err="1" smtClean="0"/>
              <a:t>struct</a:t>
            </a:r>
            <a:endParaRPr lang="en-US" alt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with our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point, this is not significant as there are only two members, but for a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with dozens or hundreds of members, this becomes inefficient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Instead, we might pass the address of the </a:t>
            </a:r>
            <a:r>
              <a:rPr lang="en-US" altLang="en-US" sz="2400" dirty="0" err="1" smtClean="0"/>
              <a:t>struct</a:t>
            </a:r>
            <a:endParaRPr lang="en-US" alt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we receive not the </a:t>
            </a:r>
            <a:r>
              <a:rPr lang="en-US" altLang="en-US" sz="2000" dirty="0" err="1" smtClean="0"/>
              <a:t>struct</a:t>
            </a:r>
            <a:r>
              <a:rPr lang="en-US" altLang="en-US" sz="2000" dirty="0" smtClean="0"/>
              <a:t> but a pointer to the </a:t>
            </a:r>
            <a:r>
              <a:rPr lang="en-US" altLang="en-US" sz="2000" dirty="0" err="1" smtClean="0"/>
              <a:t>struct</a:t>
            </a: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we are only passing one item, an address, and need memory space for one item, an address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have a pointer to a </a:t>
            </a:r>
            <a:r>
              <a:rPr lang="en-US" altLang="en-US" sz="2800" dirty="0" err="1" smtClean="0"/>
              <a:t>struct</a:t>
            </a:r>
            <a:r>
              <a:rPr lang="en-US" altLang="en-US" sz="2800" dirty="0" smtClean="0"/>
              <a:t>, access to the members is through -&gt; instead of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F</a:t>
            </a:r>
            <a:r>
              <a:rPr lang="en-US" altLang="en-US" sz="2400" dirty="0" smtClean="0"/>
              <a:t>or instance, p1-&gt;x, p1-&gt;y instead of p1.x, p1.y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1752600"/>
            <a:ext cx="4343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Pointer-based Example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52400" y="29308"/>
            <a:ext cx="7331075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#</a:t>
            </a:r>
            <a:r>
              <a:rPr lang="en-US" altLang="en-US" sz="1800" dirty="0"/>
              <a:t>include &lt;</a:t>
            </a:r>
            <a:r>
              <a:rPr lang="en-US" altLang="en-US" sz="1800" dirty="0" err="1"/>
              <a:t>stdio.h</a:t>
            </a:r>
            <a:r>
              <a:rPr lang="en-US" altLang="en-US" sz="1800" dirty="0"/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struct</a:t>
            </a:r>
            <a:r>
              <a:rPr lang="en-US" altLang="en-US" sz="1800" dirty="0"/>
              <a:t> point {	// a global definition, the 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 is known in all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  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x, y;		// these functions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void </a:t>
            </a:r>
            <a:r>
              <a:rPr lang="en-US" altLang="en-US" sz="1800" dirty="0" err="1" smtClean="0"/>
              <a:t>getStruct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struct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point *);	</a:t>
            </a:r>
            <a:r>
              <a:rPr lang="en-US" altLang="en-US" sz="1800" dirty="0" smtClean="0"/>
              <a:t>	// input into a point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</a:t>
            </a:r>
            <a:r>
              <a:rPr lang="en-US" altLang="en-US" sz="1800" dirty="0" smtClean="0"/>
              <a:t>output(</a:t>
            </a:r>
            <a:r>
              <a:rPr lang="en-US" altLang="en-US" sz="1800" dirty="0" err="1" smtClean="0"/>
              <a:t>struct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point</a:t>
            </a:r>
            <a:r>
              <a:rPr lang="en-US" altLang="en-US" sz="1800" dirty="0" smtClean="0"/>
              <a:t>);		// output a point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main( )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 </a:t>
            </a:r>
            <a:r>
              <a:rPr lang="en-US" altLang="en-US" sz="1800" dirty="0" smtClean="0"/>
              <a:t>p1;</a:t>
            </a:r>
            <a:r>
              <a:rPr lang="en-US" altLang="en-US" sz="1800" dirty="0"/>
              <a:t>	// declare </a:t>
            </a:r>
            <a:r>
              <a:rPr lang="en-US" altLang="en-US" sz="1800" dirty="0" smtClean="0"/>
              <a:t>p1 </a:t>
            </a:r>
            <a:r>
              <a:rPr lang="en-US" altLang="en-US" sz="1800" dirty="0"/>
              <a:t>to be a </a:t>
            </a:r>
            <a:r>
              <a:rPr lang="en-US" altLang="en-US" sz="1800" dirty="0" err="1"/>
              <a:t>struct</a:t>
            </a:r>
            <a:r>
              <a:rPr lang="en-US" altLang="en-US" sz="1800" dirty="0"/>
              <a:t> point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 smtClean="0"/>
              <a:t>getStruct</a:t>
            </a:r>
            <a:r>
              <a:rPr lang="en-US" altLang="en-US" sz="1800" dirty="0" smtClean="0"/>
              <a:t>(&amp;p1);</a:t>
            </a:r>
            <a:r>
              <a:rPr lang="en-US" altLang="en-US" sz="1800" dirty="0"/>
              <a:t>	// </a:t>
            </a:r>
            <a:r>
              <a:rPr lang="en-US" altLang="en-US" sz="1800" dirty="0" smtClean="0"/>
              <a:t>input values into 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smtClean="0"/>
              <a:t>output(p1);</a:t>
            </a:r>
            <a:r>
              <a:rPr lang="en-US" altLang="en-US" sz="1800" dirty="0"/>
              <a:t>	</a:t>
            </a:r>
            <a:r>
              <a:rPr lang="en-US" altLang="en-US" sz="1800" dirty="0" smtClean="0"/>
              <a:t>// send p1 requires </a:t>
            </a:r>
            <a:r>
              <a:rPr lang="en-US" altLang="en-US" sz="1800" dirty="0"/>
              <a:t>2 copying actions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</a:t>
            </a:r>
            <a:r>
              <a:rPr lang="en-US" altLang="en-US" sz="1800" dirty="0" err="1" smtClean="0"/>
              <a:t>getStruct</a:t>
            </a:r>
            <a:r>
              <a:rPr lang="en-US" altLang="en-US" sz="1800" dirty="0" smtClean="0"/>
              <a:t>(</a:t>
            </a:r>
            <a:r>
              <a:rPr lang="en-US" altLang="en-US" sz="1800" dirty="0" err="1" smtClean="0"/>
              <a:t>struct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point *p)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{		// notice the notation here:  &amp;</a:t>
            </a:r>
            <a:r>
              <a:rPr lang="en-US" altLang="en-US" sz="1800" dirty="0" err="1"/>
              <a:t>ptr</a:t>
            </a:r>
            <a:r>
              <a:rPr lang="en-US" altLang="en-US" sz="1800" dirty="0"/>
              <a:t>-&gt;member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scanf</a:t>
            </a:r>
            <a:r>
              <a:rPr lang="en-US" altLang="en-US" sz="1800" dirty="0"/>
              <a:t>("%</a:t>
            </a:r>
            <a:r>
              <a:rPr lang="en-US" altLang="en-US" sz="1800" dirty="0" err="1"/>
              <a:t>d%d</a:t>
            </a:r>
            <a:r>
              <a:rPr lang="en-US" altLang="en-US" sz="1800" dirty="0"/>
              <a:t>", &amp;p-&gt;x, &amp;p-&gt;y);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void </a:t>
            </a:r>
            <a:r>
              <a:rPr lang="en-US" altLang="en-US" sz="1800" dirty="0" smtClean="0"/>
              <a:t>output(</a:t>
            </a:r>
            <a:r>
              <a:rPr lang="en-US" altLang="en-US" sz="1800" dirty="0" err="1" smtClean="0"/>
              <a:t>struct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point p)	// same notation, but without the &amp;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printf</a:t>
            </a:r>
            <a:r>
              <a:rPr lang="en-US" altLang="en-US" sz="1800" dirty="0"/>
              <a:t>("%d %d\n", </a:t>
            </a:r>
            <a:r>
              <a:rPr lang="en-US" altLang="en-US" sz="1800" dirty="0" err="1"/>
              <a:t>p.x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p.y</a:t>
            </a:r>
            <a:r>
              <a:rPr lang="en-US" altLang="en-US" sz="1800" dirty="0"/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17689</TotalTime>
  <Words>2414</Words>
  <Application>Microsoft Office PowerPoint</Application>
  <PresentationFormat>On-screen Show (4:3)</PresentationFormat>
  <Paragraphs>361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Courier New</vt:lpstr>
      <vt:lpstr>Times New Roman</vt:lpstr>
      <vt:lpstr>Default Design</vt:lpstr>
      <vt:lpstr>C Structures and Memory Allocation</vt:lpstr>
      <vt:lpstr>The struct Definition</vt:lpstr>
      <vt:lpstr>Examples</vt:lpstr>
      <vt:lpstr>Accessing structs</vt:lpstr>
      <vt:lpstr>structs as Parameters</vt:lpstr>
      <vt:lpstr>Inputting a struct in a Function</vt:lpstr>
      <vt:lpstr>One Solution For Input</vt:lpstr>
      <vt:lpstr>Pointers to Structs</vt:lpstr>
      <vt:lpstr>Pointer-based Example</vt:lpstr>
      <vt:lpstr>Nested structs</vt:lpstr>
      <vt:lpstr>Arrays of structs</vt:lpstr>
      <vt:lpstr>Example</vt:lpstr>
      <vt:lpstr>typedef</vt:lpstr>
      <vt:lpstr>Memory Allocation</vt:lpstr>
      <vt:lpstr>Why Dynamic Allocation?</vt:lpstr>
      <vt:lpstr>malloc and calloc</vt:lpstr>
      <vt:lpstr>calloc example</vt:lpstr>
      <vt:lpstr>Linked Structures</vt:lpstr>
      <vt:lpstr>Declarations for Nodes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 Structures and Memory Allocation</dc:title>
  <dc:creator>foxr</dc:creator>
  <cp:lastModifiedBy>Richard Fox</cp:lastModifiedBy>
  <cp:revision>19</cp:revision>
  <dcterms:created xsi:type="dcterms:W3CDTF">2003-08-16T15:30:38Z</dcterms:created>
  <dcterms:modified xsi:type="dcterms:W3CDTF">2019-04-04T11:34:49Z</dcterms:modified>
</cp:coreProperties>
</file>