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83" r:id="rId9"/>
    <p:sldId id="262" r:id="rId10"/>
    <p:sldId id="263" r:id="rId11"/>
    <p:sldId id="264" r:id="rId12"/>
    <p:sldId id="265" r:id="rId13"/>
    <p:sldId id="274" r:id="rId14"/>
    <p:sldId id="281" r:id="rId15"/>
    <p:sldId id="266" r:id="rId16"/>
    <p:sldId id="268" r:id="rId17"/>
    <p:sldId id="279" r:id="rId18"/>
    <p:sldId id="280" r:id="rId19"/>
    <p:sldId id="272" r:id="rId20"/>
    <p:sldId id="273" r:id="rId21"/>
    <p:sldId id="267" r:id="rId22"/>
    <p:sldId id="270" r:id="rId23"/>
    <p:sldId id="278" r:id="rId24"/>
    <p:sldId id="282" r:id="rId25"/>
    <p:sldId id="284" r:id="rId26"/>
    <p:sldId id="269" r:id="rId27"/>
    <p:sldId id="275" r:id="rId28"/>
    <p:sldId id="276" r:id="rId29"/>
    <p:sldId id="27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B78D"/>
    <a:srgbClr val="EAD8B4"/>
    <a:srgbClr val="F1F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32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5F25-76D8-4D66-9E1D-1858F0C68292}" type="datetimeFigureOut">
              <a:rPr lang="en-US" smtClean="0"/>
              <a:t>Mon 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C5B15-6F72-46CD-A86D-40CACA9D6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7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5F25-76D8-4D66-9E1D-1858F0C68292}" type="datetimeFigureOut">
              <a:rPr lang="en-US" smtClean="0"/>
              <a:t>Mon 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C5B15-6F72-46CD-A86D-40CACA9D6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6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5F25-76D8-4D66-9E1D-1858F0C68292}" type="datetimeFigureOut">
              <a:rPr lang="en-US" smtClean="0"/>
              <a:t>Mon 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C5B15-6F72-46CD-A86D-40CACA9D6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9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5F25-76D8-4D66-9E1D-1858F0C68292}" type="datetimeFigureOut">
              <a:rPr lang="en-US" smtClean="0"/>
              <a:t>Mon 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C5B15-6F72-46CD-A86D-40CACA9D6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5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5F25-76D8-4D66-9E1D-1858F0C68292}" type="datetimeFigureOut">
              <a:rPr lang="en-US" smtClean="0"/>
              <a:t>Mon 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C5B15-6F72-46CD-A86D-40CACA9D6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5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5F25-76D8-4D66-9E1D-1858F0C68292}" type="datetimeFigureOut">
              <a:rPr lang="en-US" smtClean="0"/>
              <a:t>Mon 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C5B15-6F72-46CD-A86D-40CACA9D6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8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5F25-76D8-4D66-9E1D-1858F0C68292}" type="datetimeFigureOut">
              <a:rPr lang="en-US" smtClean="0"/>
              <a:t>Mon 8/18/2014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C5B15-6F72-46CD-A86D-40CACA9D6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2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5F25-76D8-4D66-9E1D-1858F0C68292}" type="datetimeFigureOut">
              <a:rPr lang="en-US" smtClean="0"/>
              <a:t>Mon 8/18/2014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C5B15-6F72-46CD-A86D-40CACA9D6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8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5F25-76D8-4D66-9E1D-1858F0C68292}" type="datetimeFigureOut">
              <a:rPr lang="en-US" smtClean="0"/>
              <a:t>Mon 8/18/2014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C5B15-6F72-46CD-A86D-40CACA9D6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5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5F25-76D8-4D66-9E1D-1858F0C68292}" type="datetimeFigureOut">
              <a:rPr lang="en-US" smtClean="0"/>
              <a:t>Mon 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C5B15-6F72-46CD-A86D-40CACA9D6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6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5F25-76D8-4D66-9E1D-1858F0C68292}" type="datetimeFigureOut">
              <a:rPr lang="en-US" smtClean="0"/>
              <a:t>Mon 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C5B15-6F72-46CD-A86D-40CACA9D6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7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1FD81"/>
            </a:gs>
            <a:gs pos="56000">
              <a:srgbClr val="EAD8B4"/>
            </a:gs>
            <a:gs pos="100000">
              <a:srgbClr val="EFB78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46815F25-76D8-4D66-9E1D-1858F0C68292}" type="datetimeFigureOut">
              <a:rPr lang="en-US" smtClean="0"/>
              <a:pPr/>
              <a:t>Mon 8/18/2014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40FC5B15-6F72-46CD-A86D-40CACA9D6D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437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Objects and Classes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Object-oriented programming (OOP) revolves around</a:t>
            </a:r>
          </a:p>
          <a:p>
            <a:pPr lvl="1"/>
            <a:r>
              <a:rPr lang="en-US" dirty="0" smtClean="0"/>
              <a:t>Defining classes</a:t>
            </a:r>
          </a:p>
          <a:p>
            <a:pPr lvl="1"/>
            <a:r>
              <a:rPr lang="en-US" dirty="0" smtClean="0"/>
              <a:t>Creating instances of classes (objects) and interacting with the objects through message passing</a:t>
            </a:r>
          </a:p>
          <a:p>
            <a:r>
              <a:rPr lang="en-US" dirty="0" smtClean="0"/>
              <a:t>This paradigm differs from traditional procedural programming where you have</a:t>
            </a:r>
          </a:p>
          <a:p>
            <a:pPr lvl="1"/>
            <a:r>
              <a:rPr lang="en-US" dirty="0" smtClean="0"/>
              <a:t>Procedures/functions that call other procedures/functions because interaction with an object can only be done through the class’ interface</a:t>
            </a:r>
          </a:p>
          <a:p>
            <a:pPr lvl="1"/>
            <a:r>
              <a:rPr lang="en-US" dirty="0" smtClean="0"/>
              <a:t>This promotes such concepts as information hiding and encapsulation</a:t>
            </a:r>
          </a:p>
          <a:p>
            <a:pPr lvl="1"/>
            <a:r>
              <a:rPr lang="en-US" dirty="0" smtClean="0"/>
              <a:t>OOP also permits inheritance so that we can extend a class into a more specific class without rewriting the original class from scratch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14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0520" y="76200"/>
            <a:ext cx="7571303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public void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setVolume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(int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newVolumeLevel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) {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if (on &amp;&amp;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newVolumeLevel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&gt;= 1 &amp;&amp;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newVolumeLevel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&lt;= 7)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	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volumeLevel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=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newVolumeLevel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}</a:t>
            </a:r>
          </a:p>
          <a:p>
            <a:endParaRPr lang="en-US" sz="2000" dirty="0" smtClean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public void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channelUp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( ) {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if (on &amp;&amp; channel &lt; 120) channel++;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} </a:t>
            </a:r>
          </a:p>
          <a:p>
            <a:endParaRPr lang="en-US" sz="2000" dirty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public void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channelDown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( ) {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if (on &amp;&amp; channel &gt; 1) channel--;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} </a:t>
            </a:r>
          </a:p>
          <a:p>
            <a:endParaRPr lang="en-US" sz="2000" dirty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public void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volumeUp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( ) {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if (on &amp;&amp;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volumeLevel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&lt; 7)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volumeLevel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++;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} </a:t>
            </a:r>
          </a:p>
          <a:p>
            <a:endParaRPr lang="en-US" sz="2000" dirty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public void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volumeDown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( ) {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if (on &amp;&amp;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volumeLevel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&gt; 1)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volumeLevel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--;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} </a:t>
            </a:r>
          </a:p>
          <a:p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}</a:t>
            </a:r>
            <a:endParaRPr lang="en-US" sz="2000" dirty="0">
              <a:latin typeface="Courier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63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3989" y="1600200"/>
            <a:ext cx="2895600" cy="1143000"/>
          </a:xfrm>
        </p:spPr>
        <p:txBody>
          <a:bodyPr/>
          <a:lstStyle/>
          <a:p>
            <a:r>
              <a:rPr lang="en-US" dirty="0" err="1" smtClean="0"/>
              <a:t>TestTV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5942" y="228600"/>
            <a:ext cx="8828058" cy="652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public class </a:t>
            </a:r>
            <a:r>
              <a:rPr lang="en-US" sz="2200" dirty="0" err="1" smtClean="0">
                <a:latin typeface="Courier" pitchFamily="49" charset="0"/>
                <a:cs typeface="Times New Roman" panose="02020603050405020304" pitchFamily="18" charset="0"/>
              </a:rPr>
              <a:t>TestTV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 {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  public static void main(String[] </a:t>
            </a:r>
            <a:r>
              <a:rPr lang="en-US" sz="2200" dirty="0" err="1" smtClean="0">
                <a:latin typeface="Courier" pitchFamily="49" charset="0"/>
                <a:cs typeface="Times New Roman" panose="02020603050405020304" pitchFamily="18" charset="0"/>
              </a:rPr>
              <a:t>args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) {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TV tv1 = new TV();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tv1.turnOn();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tv1.setChannel(30);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tv1.setVolume(3);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TV tv2 = new TV();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tv2.turnOn();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tv2.channelUp();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tv2.channelUp();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tv2.volumeUp();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err="1" smtClean="0">
                <a:latin typeface="Courier" pitchFamily="49" charset="0"/>
                <a:cs typeface="Times New Roman" panose="02020603050405020304" pitchFamily="18" charset="0"/>
              </a:rPr>
              <a:t>System.out.println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("tv1's channel is " +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	tv1.channel + " and volume level is " +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	tv1.volumeLevel);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err="1" smtClean="0">
                <a:latin typeface="Courier" pitchFamily="49" charset="0"/>
                <a:cs typeface="Times New Roman" panose="02020603050405020304" pitchFamily="18" charset="0"/>
              </a:rPr>
              <a:t>System.out.println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("tv2's channel is " +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	tv2.channel + " and volume level is " +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	tv2.volumeLevel); </a:t>
            </a:r>
          </a:p>
          <a:p>
            <a:r>
              <a:rPr lang="en-US" sz="22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  }</a:t>
            </a:r>
          </a:p>
          <a:p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}</a:t>
            </a:r>
            <a:endParaRPr lang="en-US" sz="2200" dirty="0">
              <a:latin typeface="Courier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21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 classes require a constructor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you do not define one, a default constructor will be provided by the Java compiler</a:t>
            </a:r>
          </a:p>
          <a:p>
            <a:pPr lvl="1"/>
            <a:r>
              <a:rPr lang="en-US" dirty="0" smtClean="0"/>
              <a:t>this default constructor is a no-</a:t>
            </a:r>
            <a:r>
              <a:rPr lang="en-US" dirty="0" err="1" smtClean="0"/>
              <a:t>arg</a:t>
            </a:r>
            <a:r>
              <a:rPr lang="en-US" dirty="0" smtClean="0"/>
              <a:t> constructor (no parameters)</a:t>
            </a:r>
          </a:p>
          <a:p>
            <a:pPr lvl="1"/>
            <a:r>
              <a:rPr lang="en-US" dirty="0" smtClean="0"/>
              <a:t>you may (and probably should) overload your constructor so that you can define a constructor for each possible set of parameters that you might expect to the constructor</a:t>
            </a:r>
          </a:p>
          <a:p>
            <a:pPr lvl="2"/>
            <a:r>
              <a:rPr lang="en-US" dirty="0"/>
              <a:t>recall Circle had two, one with no parameter and one with a double as a </a:t>
            </a:r>
            <a:r>
              <a:rPr lang="en-US" dirty="0" smtClean="0"/>
              <a:t>parameter</a:t>
            </a:r>
          </a:p>
          <a:p>
            <a:r>
              <a:rPr lang="en-US" dirty="0" smtClean="0"/>
              <a:t>The constructor is called when you do a </a:t>
            </a:r>
            <a:r>
              <a:rPr lang="en-US" dirty="0" smtClean="0">
                <a:latin typeface="Courier" pitchFamily="49" charset="0"/>
              </a:rPr>
              <a:t>new Class(…) </a:t>
            </a:r>
            <a:r>
              <a:rPr lang="en-US" dirty="0" smtClean="0"/>
              <a:t>operation</a:t>
            </a:r>
          </a:p>
          <a:p>
            <a:r>
              <a:rPr lang="en-US" dirty="0" smtClean="0"/>
              <a:t>Constructors must share the same name as the class and must be public to be of use</a:t>
            </a:r>
          </a:p>
          <a:p>
            <a:r>
              <a:rPr lang="en-US" dirty="0" smtClean="0"/>
              <a:t>Constructors have no return type (not even void)</a:t>
            </a:r>
          </a:p>
        </p:txBody>
      </p:sp>
    </p:spTree>
    <p:extLst>
      <p:ext uri="{BB962C8B-B14F-4D97-AF65-F5344CB8AC3E}">
        <p14:creationId xmlns:p14="http://schemas.microsoft.com/office/powerpoint/2010/main" val="95011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err="1" smtClean="0"/>
              <a:t>Accessors</a:t>
            </a:r>
            <a:r>
              <a:rPr lang="en-US" dirty="0" smtClean="0"/>
              <a:t> and </a:t>
            </a:r>
            <a:r>
              <a:rPr lang="en-US" dirty="0" err="1" smtClean="0"/>
              <a:t>Mutators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211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Since we hide our instance data (make them private), how do we access and change the data in an object?</a:t>
            </a:r>
          </a:p>
          <a:p>
            <a:pPr lvl="1"/>
            <a:r>
              <a:rPr lang="en-US" dirty="0" err="1" smtClean="0"/>
              <a:t>Accessor</a:t>
            </a:r>
            <a:r>
              <a:rPr lang="en-US" dirty="0" smtClean="0"/>
              <a:t> methods are usually simple methods that return a single instance datum</a:t>
            </a:r>
          </a:p>
          <a:p>
            <a:pPr lvl="2"/>
            <a:r>
              <a:rPr lang="en-US" dirty="0" smtClean="0"/>
              <a:t>its name will usually be </a:t>
            </a:r>
            <a:r>
              <a:rPr lang="en-US" dirty="0" err="1" smtClean="0">
                <a:latin typeface="Courier" pitchFamily="49" charset="0"/>
              </a:rPr>
              <a:t>get</a:t>
            </a:r>
            <a:r>
              <a:rPr lang="en-US" i="1" dirty="0" err="1" smtClean="0">
                <a:latin typeface="Courier" pitchFamily="49" charset="0"/>
              </a:rPr>
              <a:t>VariableName</a:t>
            </a:r>
            <a:r>
              <a:rPr lang="en-US" i="1" dirty="0" smtClean="0">
                <a:latin typeface="Courier" pitchFamily="49" charset="0"/>
              </a:rPr>
              <a:t> </a:t>
            </a:r>
            <a:r>
              <a:rPr lang="en-US" dirty="0" smtClean="0"/>
              <a:t>such as </a:t>
            </a:r>
            <a:r>
              <a:rPr lang="en-US" dirty="0" err="1">
                <a:latin typeface="Courier" pitchFamily="49" charset="0"/>
              </a:rPr>
              <a:t>getX</a:t>
            </a:r>
            <a:r>
              <a:rPr lang="en-US" dirty="0" smtClean="0"/>
              <a:t> or </a:t>
            </a:r>
            <a:r>
              <a:rPr lang="en-US" dirty="0" err="1" smtClean="0">
                <a:latin typeface="Courier" pitchFamily="49" charset="0"/>
              </a:rPr>
              <a:t>getRadius</a:t>
            </a:r>
            <a:endParaRPr lang="en-US" dirty="0" smtClean="0">
              <a:latin typeface="Courier" pitchFamily="49" charset="0"/>
            </a:endParaRPr>
          </a:p>
          <a:p>
            <a:pPr lvl="1"/>
            <a:r>
              <a:rPr lang="en-US" dirty="0" err="1" smtClean="0">
                <a:cs typeface="Times New Roman" panose="02020603050405020304" pitchFamily="18" charset="0"/>
              </a:rPr>
              <a:t>Mutator</a:t>
            </a:r>
            <a:r>
              <a:rPr lang="en-US" dirty="0" smtClean="0">
                <a:cs typeface="Times New Roman" panose="02020603050405020304" pitchFamily="18" charset="0"/>
              </a:rPr>
              <a:t> methods are usually simple methods that change a single instance datum as in </a:t>
            </a:r>
            <a:r>
              <a:rPr lang="en-US" dirty="0" err="1" smtClean="0">
                <a:cs typeface="Times New Roman" panose="02020603050405020304" pitchFamily="18" charset="0"/>
              </a:rPr>
              <a:t>setRadius</a:t>
            </a:r>
            <a:endParaRPr lang="en-US" dirty="0" smtClean="0"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cs typeface="Times New Roman" panose="02020603050405020304" pitchFamily="18" charset="0"/>
              </a:rPr>
              <a:t>however, we can also make </a:t>
            </a:r>
            <a:r>
              <a:rPr lang="en-US" dirty="0" err="1" smtClean="0">
                <a:cs typeface="Times New Roman" panose="02020603050405020304" pitchFamily="18" charset="0"/>
              </a:rPr>
              <a:t>mutators</a:t>
            </a:r>
            <a:r>
              <a:rPr lang="en-US" dirty="0" smtClean="0">
                <a:cs typeface="Times New Roman" panose="02020603050405020304" pitchFamily="18" charset="0"/>
              </a:rPr>
              <a:t> that change multiple data as needed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We usually want to ensure that any data change make sense – for </a:t>
            </a:r>
            <a:r>
              <a:rPr lang="en-US" dirty="0" err="1" smtClean="0">
                <a:cs typeface="Times New Roman" panose="02020603050405020304" pitchFamily="18" charset="0"/>
              </a:rPr>
              <a:t>setRadius</a:t>
            </a:r>
            <a:r>
              <a:rPr lang="en-US" dirty="0" smtClean="0">
                <a:cs typeface="Times New Roman" panose="02020603050405020304" pitchFamily="18" charset="0"/>
              </a:rPr>
              <a:t>, we might make sure the parameter passed is positive (a negative or 0 radius doesn’t make sense)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81200" y="5597604"/>
            <a:ext cx="7010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public void </a:t>
            </a:r>
            <a:r>
              <a:rPr lang="en-US" sz="2200" dirty="0" err="1" smtClean="0">
                <a:latin typeface="Courier" pitchFamily="49" charset="0"/>
                <a:cs typeface="Times New Roman" panose="02020603050405020304" pitchFamily="18" charset="0"/>
              </a:rPr>
              <a:t>setRadius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(double </a:t>
            </a:r>
            <a:r>
              <a:rPr lang="en-US" sz="2200" dirty="0" err="1" smtClean="0">
                <a:latin typeface="Courier" pitchFamily="49" charset="0"/>
                <a:cs typeface="Times New Roman" panose="02020603050405020304" pitchFamily="18" charset="0"/>
              </a:rPr>
              <a:t>newRadius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){</a:t>
            </a:r>
          </a:p>
          <a:p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  if(</a:t>
            </a:r>
            <a:r>
              <a:rPr lang="en-US" sz="2200" dirty="0" err="1" smtClean="0">
                <a:latin typeface="Courier" pitchFamily="49" charset="0"/>
                <a:cs typeface="Times New Roman" panose="02020603050405020304" pitchFamily="18" charset="0"/>
              </a:rPr>
              <a:t>newRadius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 &gt; 0)  radius = </a:t>
            </a:r>
            <a:r>
              <a:rPr lang="en-US" sz="2200" dirty="0" err="1" smtClean="0">
                <a:latin typeface="Courier" pitchFamily="49" charset="0"/>
                <a:cs typeface="Times New Roman" panose="02020603050405020304" pitchFamily="18" charset="0"/>
              </a:rPr>
              <a:t>newRadius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}</a:t>
            </a:r>
            <a:endParaRPr lang="en-US" sz="2200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7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Additional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8381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Here we see the Random and Date classes using UML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556861"/>
              </p:ext>
            </p:extLst>
          </p:nvPr>
        </p:nvGraphicFramePr>
        <p:xfrm>
          <a:off x="457200" y="1371600"/>
          <a:ext cx="8382000" cy="2286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Picture" r:id="rId3" imgW="4953000" imgH="1350264" progId="Word.Picture.8">
                  <p:embed/>
                </p:oleObj>
              </mc:Choice>
              <mc:Fallback>
                <p:oleObj name="Picture" r:id="rId3" imgW="4953000" imgH="1350264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382000" cy="228666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7312920"/>
              </p:ext>
            </p:extLst>
          </p:nvPr>
        </p:nvGraphicFramePr>
        <p:xfrm>
          <a:off x="685800" y="3733800"/>
          <a:ext cx="7878762" cy="3091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Picture" r:id="rId5" imgW="4006596" imgH="1571244" progId="Word.Picture.8">
                  <p:embed/>
                </p:oleObj>
              </mc:Choice>
              <mc:Fallback>
                <p:oleObj name="Picture" r:id="rId5" imgW="4006596" imgH="1571244" progId="Word.Pictur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733800"/>
                        <a:ext cx="7878762" cy="309162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7115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Reference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 variables in Java are of one of two types</a:t>
            </a:r>
          </a:p>
          <a:p>
            <a:pPr lvl="1"/>
            <a:r>
              <a:rPr lang="en-US" dirty="0" smtClean="0"/>
              <a:t>A primitive – int, char, double, float, </a:t>
            </a:r>
            <a:r>
              <a:rPr lang="en-US" dirty="0" err="1" smtClean="0"/>
              <a:t>boolean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A reference variable – this serves as a means to reference an object</a:t>
            </a:r>
          </a:p>
          <a:p>
            <a:pPr lvl="2"/>
            <a:r>
              <a:rPr lang="en-US" dirty="0" smtClean="0"/>
              <a:t>in most programming languages, we call the reference a pointer because it stores a memory location of the item being referenced instead of the actual item</a:t>
            </a:r>
          </a:p>
          <a:p>
            <a:r>
              <a:rPr lang="en-US" dirty="0" smtClean="0"/>
              <a:t>You declare reference variables like any other type</a:t>
            </a:r>
          </a:p>
          <a:p>
            <a:r>
              <a:rPr lang="en-US" dirty="0" smtClean="0"/>
              <a:t>The reference variable is the size of an address</a:t>
            </a:r>
          </a:p>
          <a:p>
            <a:r>
              <a:rPr lang="en-US" dirty="0" smtClean="0"/>
              <a:t>You point the reference variable by assigning it to the location of an object</a:t>
            </a:r>
          </a:p>
          <a:p>
            <a:pPr lvl="1"/>
            <a:r>
              <a:rPr lang="en-US" dirty="0" smtClean="0"/>
              <a:t>if the object doesn’t exist yet, use </a:t>
            </a:r>
            <a:r>
              <a:rPr lang="en-US" dirty="0">
                <a:latin typeface="Courier" pitchFamily="49" charset="0"/>
              </a:rPr>
              <a:t>new Class(…) </a:t>
            </a:r>
          </a:p>
          <a:p>
            <a:pPr lvl="1"/>
            <a:r>
              <a:rPr lang="en-US" dirty="0" smtClean="0"/>
              <a:t>if an object of this type exists, you can point this variable at it using </a:t>
            </a:r>
            <a:r>
              <a:rPr lang="en-US" dirty="0" smtClean="0">
                <a:latin typeface="Courier" pitchFamily="49" charset="0"/>
              </a:rPr>
              <a:t>var=</a:t>
            </a:r>
            <a:r>
              <a:rPr lang="en-US" dirty="0" err="1" smtClean="0">
                <a:latin typeface="Courier" pitchFamily="49" charset="0"/>
              </a:rPr>
              <a:t>existingObject</a:t>
            </a:r>
            <a:r>
              <a:rPr lang="en-US" dirty="0" smtClean="0">
                <a:latin typeface="Courier" pitchFamily="49" charset="0"/>
              </a:rPr>
              <a:t>;</a:t>
            </a:r>
            <a:endParaRPr lang="en-US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41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 Variables vs Primitive Data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177410"/>
              </p:ext>
            </p:extLst>
          </p:nvPr>
        </p:nvGraphicFramePr>
        <p:xfrm>
          <a:off x="304800" y="990600"/>
          <a:ext cx="8610600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r:id="rId3" imgW="4401312" imgH="1086612" progId="Word.Picture.8">
                  <p:embed/>
                </p:oleObj>
              </mc:Choice>
              <mc:Fallback>
                <p:oleObj r:id="rId3" imgW="4401312" imgH="1086612" progId="Word.Picture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90600"/>
                        <a:ext cx="8610600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714865"/>
              </p:ext>
            </p:extLst>
          </p:nvPr>
        </p:nvGraphicFramePr>
        <p:xfrm>
          <a:off x="228599" y="2667000"/>
          <a:ext cx="5212961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Picture" r:id="rId5" imgW="2156460" imgH="1197864" progId="Word.Picture.8">
                  <p:embed/>
                </p:oleObj>
              </mc:Choice>
              <mc:Fallback>
                <p:oleObj name="Picture" r:id="rId5" imgW="2156460" imgH="1197864" progId="Word.Picture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" y="2667000"/>
                        <a:ext cx="5212961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493918"/>
              </p:ext>
            </p:extLst>
          </p:nvPr>
        </p:nvGraphicFramePr>
        <p:xfrm>
          <a:off x="2124738" y="3305503"/>
          <a:ext cx="6866862" cy="3476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Picture" r:id="rId7" imgW="3438873" imgH="1737664" progId="Word.Picture.8">
                  <p:embed/>
                </p:oleObj>
              </mc:Choice>
              <mc:Fallback>
                <p:oleObj name="Picture" r:id="rId7" imgW="3438873" imgH="1737664" progId="Word.Picture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738" y="3305503"/>
                        <a:ext cx="6866862" cy="34762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449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 vs What is Being Referred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With a primitive datum, the datum is stored in an easily accessible area of memory (the stack) where you access the datum by variable name</a:t>
            </a:r>
          </a:p>
          <a:p>
            <a:r>
              <a:rPr lang="en-US" dirty="0" smtClean="0"/>
              <a:t>With an object, the datum is stored in the heap</a:t>
            </a:r>
          </a:p>
          <a:p>
            <a:pPr lvl="1"/>
            <a:r>
              <a:rPr lang="en-US" dirty="0" smtClean="0"/>
              <a:t>The heap stores nameless items</a:t>
            </a:r>
          </a:p>
          <a:p>
            <a:pPr lvl="1"/>
            <a:r>
              <a:rPr lang="en-US" dirty="0" smtClean="0"/>
              <a:t>You can only access these items through a pointer (reference variable)</a:t>
            </a:r>
          </a:p>
          <a:p>
            <a:pPr lvl="1"/>
            <a:r>
              <a:rPr lang="en-US" dirty="0" smtClean="0"/>
              <a:t>Usually the reference variable itself is stored in the stack, pointing to an area of the heap</a:t>
            </a:r>
          </a:p>
          <a:p>
            <a:r>
              <a:rPr lang="en-US" dirty="0" smtClean="0"/>
              <a:t>Heap memory when no longer of use must be </a:t>
            </a:r>
            <a:r>
              <a:rPr lang="en-US" dirty="0" err="1" smtClean="0"/>
              <a:t>deallocated</a:t>
            </a:r>
            <a:r>
              <a:rPr lang="en-US" dirty="0" smtClean="0"/>
              <a:t> so that the heap can reuse it</a:t>
            </a:r>
          </a:p>
          <a:p>
            <a:pPr lvl="1"/>
            <a:r>
              <a:rPr lang="en-US" dirty="0" smtClean="0"/>
              <a:t>In some languages like C/C++, you have to explicitly deallocate heap memory use a special instruction</a:t>
            </a:r>
          </a:p>
          <a:p>
            <a:pPr lvl="1"/>
            <a:r>
              <a:rPr lang="en-US" dirty="0" smtClean="0"/>
              <a:t>In Java, if you reassign the reference to point elsewhere, the Java garbage collection will deallocate that heap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110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Stack vs Heap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1"/>
            <a:ext cx="8584324" cy="2819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For every method, you are given a location in the run time stack to store each local variable and parameter</a:t>
            </a:r>
          </a:p>
          <a:p>
            <a:r>
              <a:rPr lang="en-US" dirty="0" smtClean="0"/>
              <a:t>Objects are referenced by reference variables, stored on the stack</a:t>
            </a:r>
          </a:p>
          <a:p>
            <a:r>
              <a:rPr lang="en-US" dirty="0" smtClean="0"/>
              <a:t>Objects are physically stored in heap memory, created whenever you use new and </a:t>
            </a:r>
            <a:r>
              <a:rPr lang="en-US" dirty="0" err="1" smtClean="0"/>
              <a:t>deallocated</a:t>
            </a:r>
            <a:r>
              <a:rPr lang="en-US" dirty="0" smtClean="0"/>
              <a:t> whenever the reference variable is reassigned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03221"/>
            <a:ext cx="8610600" cy="3354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588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Passing Objects as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3124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can pass primitive data or reference variables as parameters to methods</a:t>
            </a:r>
          </a:p>
          <a:p>
            <a:pPr lvl="1"/>
            <a:r>
              <a:rPr lang="en-US" dirty="0" smtClean="0"/>
              <a:t>foo(var);  </a:t>
            </a:r>
          </a:p>
          <a:p>
            <a:r>
              <a:rPr lang="en-US" dirty="0" smtClean="0"/>
              <a:t>If var is a primitive, we are passing a copy of var</a:t>
            </a:r>
          </a:p>
          <a:p>
            <a:pPr lvl="1"/>
            <a:r>
              <a:rPr lang="en-US" dirty="0" smtClean="0"/>
              <a:t>changing the value in the method does not impact var</a:t>
            </a:r>
          </a:p>
          <a:p>
            <a:r>
              <a:rPr lang="en-US" dirty="0" smtClean="0"/>
              <a:t>If var is a reference, we are passing a copy of the object’s address in memory, not a copy of the object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hanging var (via message passing) in the method changes the object itself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776095"/>
              </p:ext>
            </p:extLst>
          </p:nvPr>
        </p:nvGraphicFramePr>
        <p:xfrm>
          <a:off x="304800" y="3767837"/>
          <a:ext cx="8532254" cy="3053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Picture" r:id="rId3" imgW="4000500" imgH="1429512" progId="Word.Picture.8">
                  <p:embed/>
                </p:oleObj>
              </mc:Choice>
              <mc:Fallback>
                <p:oleObj name="Picture" r:id="rId3" imgW="4000500" imgH="1429512" progId="Word.Picture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767837"/>
                        <a:ext cx="8532254" cy="30533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836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States and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state of an object is the collection of instance data and their current values</a:t>
            </a:r>
          </a:p>
          <a:p>
            <a:r>
              <a:rPr lang="en-US" dirty="0" smtClean="0"/>
              <a:t>The behavior of an object is how it responds to messages, which is dictated by the methods that are implemented in the class</a:t>
            </a:r>
          </a:p>
          <a:p>
            <a:r>
              <a:rPr lang="en-US" dirty="0" smtClean="0"/>
              <a:t>All objects of the same class will share the same methods and the same instance data </a:t>
            </a:r>
          </a:p>
          <a:p>
            <a:pPr lvl="1"/>
            <a:r>
              <a:rPr lang="en-US" dirty="0" smtClean="0"/>
              <a:t>but each object has its own state because it will have its own unique storage in memory with (possibly) differing values for its instance data</a:t>
            </a:r>
          </a:p>
          <a:p>
            <a:r>
              <a:rPr lang="en-US" dirty="0" smtClean="0"/>
              <a:t>Objects share the same interface </a:t>
            </a:r>
          </a:p>
          <a:p>
            <a:pPr lvl="1"/>
            <a:r>
              <a:rPr lang="en-US" dirty="0" smtClean="0"/>
              <a:t>you access each object of a class in the same way </a:t>
            </a:r>
          </a:p>
          <a:p>
            <a:pPr lvl="1"/>
            <a:r>
              <a:rPr lang="en-US" dirty="0" smtClean="0"/>
              <a:t>but objects differ as you use them because of their differing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30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1644"/>
            <a:ext cx="4038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786" y="1051679"/>
            <a:ext cx="473398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public class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ExampleClass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{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private int x;</a:t>
            </a:r>
          </a:p>
          <a:p>
            <a:endParaRPr lang="en-US" dirty="0" smtClean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public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ExampleClass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(int value) 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{x = value;}</a:t>
            </a:r>
          </a:p>
          <a:p>
            <a:endParaRPr lang="en-US" dirty="0" smtClean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public void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inc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 ){x++;}</a:t>
            </a:r>
          </a:p>
          <a:p>
            <a:endParaRPr lang="en-US" dirty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 public int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getValue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 ) 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{return x;}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}</a:t>
            </a:r>
            <a:endParaRPr lang="en-US" dirty="0">
              <a:latin typeface="Courier" pitchFamily="49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2110" y="457200"/>
            <a:ext cx="4733988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ublic class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IncrementClassUser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{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public static void main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(String[]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args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){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IncrementClass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foo=new 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IncrementClass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(0);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int x=0;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increment(foo);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increment(x);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System.out.println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foo.getValue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 ));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System.out.println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(x);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}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public static void increment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(int value)  {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 value++;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}</a:t>
            </a:r>
          </a:p>
          <a:p>
            <a:endParaRPr lang="en-US" dirty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public static void increment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IncrementClass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foo)  {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foo.inc( );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}</a:t>
            </a:r>
          </a:p>
          <a:p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5625667"/>
            <a:ext cx="34996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 is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 how foo changes but x does not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971800" y="2895600"/>
            <a:ext cx="19050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971800" y="4648200"/>
            <a:ext cx="0" cy="1447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66800" y="6096000"/>
            <a:ext cx="1905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24200" y="3352800"/>
            <a:ext cx="1752600" cy="15823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24200" y="4935142"/>
            <a:ext cx="0" cy="1447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219200" y="6382942"/>
            <a:ext cx="1905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99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null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Reference variables that are not currently pointing at an object in the heap will have the value null</a:t>
            </a:r>
          </a:p>
          <a:p>
            <a:r>
              <a:rPr lang="en-US" dirty="0" smtClean="0"/>
              <a:t>You can alter the reference variable’s value by instantiating a new object</a:t>
            </a:r>
          </a:p>
          <a:p>
            <a:pPr lvl="1"/>
            <a:r>
              <a:rPr lang="en-US" dirty="0" smtClean="0"/>
              <a:t>Using </a:t>
            </a:r>
            <a:r>
              <a:rPr lang="en-US" dirty="0" smtClean="0">
                <a:latin typeface="Courier" pitchFamily="49" charset="0"/>
              </a:rPr>
              <a:t>var=new Class(…);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Or by assigning the variable to point at an already existing object as in 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var=var2; </a:t>
            </a:r>
          </a:p>
          <a:p>
            <a:pPr lvl="2"/>
            <a:r>
              <a:rPr lang="en-US" dirty="0" smtClean="0">
                <a:cs typeface="Times New Roman" panose="02020603050405020304" pitchFamily="18" charset="0"/>
              </a:rPr>
              <a:t>for this to work, var2 must be the same class of object as var (we refine this idea later when we learn about inheritance and polymorphism)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Passing a message to an object whose value will yield a </a:t>
            </a:r>
            <a:r>
              <a:rPr lang="en-US" dirty="0" err="1" smtClean="0">
                <a:cs typeface="Times New Roman" panose="02020603050405020304" pitchFamily="18" charset="0"/>
              </a:rPr>
              <a:t>NullPointerException</a:t>
            </a:r>
            <a:endParaRPr lang="en-US" dirty="0" smtClean="0"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We can avoid this by testing the variable first</a:t>
            </a:r>
          </a:p>
          <a:p>
            <a:pPr lvl="1"/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if(var!=null)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var.someMessage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 );</a:t>
            </a:r>
            <a:endParaRPr lang="en-US" dirty="0">
              <a:latin typeface="Courier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34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Static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term static is meant to convey that all instances of a class share this item</a:t>
            </a:r>
          </a:p>
          <a:p>
            <a:r>
              <a:rPr lang="en-US" dirty="0" smtClean="0"/>
              <a:t>We can use static to modify a variable, a constant and/or a method</a:t>
            </a:r>
          </a:p>
          <a:p>
            <a:pPr lvl="1"/>
            <a:r>
              <a:rPr lang="en-US" dirty="0" smtClean="0"/>
              <a:t>if an instance data is static, then that variable is shared among all objects of the class</a:t>
            </a:r>
          </a:p>
          <a:p>
            <a:pPr lvl="2"/>
            <a:r>
              <a:rPr lang="en-US" dirty="0" smtClean="0"/>
              <a:t>in such a case, the instance datum is thought of as a class variable (or a class-wide variable) – we only do this if we intend that no single object has its own unique variable but instead the one variable is shared across all objects of the class</a:t>
            </a:r>
          </a:p>
          <a:p>
            <a:pPr lvl="1"/>
            <a:r>
              <a:rPr lang="en-US" dirty="0" smtClean="0"/>
              <a:t>if a method is static, then the method cannot access instance data of the class (but it can access class variables)</a:t>
            </a:r>
          </a:p>
          <a:p>
            <a:pPr lvl="2"/>
            <a:r>
              <a:rPr lang="en-US" dirty="0" smtClean="0"/>
              <a:t>we might use this to access any static variables</a:t>
            </a:r>
          </a:p>
          <a:p>
            <a:r>
              <a:rPr lang="en-US" dirty="0" smtClean="0"/>
              <a:t>We generally only use static when we are defining methods and variables in a class with </a:t>
            </a:r>
            <a:r>
              <a:rPr lang="en-US" dirty="0" smtClean="0">
                <a:latin typeface="Courier" pitchFamily="49" charset="0"/>
              </a:rPr>
              <a:t>main</a:t>
            </a:r>
            <a:endParaRPr lang="en-US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68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399" y="636562"/>
            <a:ext cx="4596130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49" charset="0"/>
              </a:rPr>
              <a:t>public class </a:t>
            </a:r>
            <a:r>
              <a:rPr lang="en-US" dirty="0" err="1" smtClean="0">
                <a:latin typeface="Courier" pitchFamily="49" charset="0"/>
              </a:rPr>
              <a:t>StaticExample</a:t>
            </a:r>
            <a:r>
              <a:rPr lang="en-US" dirty="0" smtClean="0">
                <a:latin typeface="Courier" pitchFamily="49" charset="0"/>
              </a:rPr>
              <a:t>   {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private </a:t>
            </a:r>
            <a:r>
              <a:rPr lang="en-US" dirty="0">
                <a:latin typeface="Courier" pitchFamily="49" charset="0"/>
              </a:rPr>
              <a:t>int x;</a:t>
            </a:r>
          </a:p>
          <a:p>
            <a:r>
              <a:rPr lang="en-US" dirty="0" smtClean="0">
                <a:latin typeface="Courier" pitchFamily="49" charset="0"/>
              </a:rPr>
              <a:t>   private </a:t>
            </a:r>
            <a:r>
              <a:rPr lang="en-US" dirty="0">
                <a:latin typeface="Courier" pitchFamily="49" charset="0"/>
              </a:rPr>
              <a:t>static int y</a:t>
            </a:r>
            <a:r>
              <a:rPr lang="en-US" dirty="0" smtClean="0">
                <a:latin typeface="Courier" pitchFamily="49" charset="0"/>
              </a:rPr>
              <a:t>;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public </a:t>
            </a:r>
            <a:r>
              <a:rPr lang="en-US" dirty="0" err="1">
                <a:latin typeface="Courier" pitchFamily="49" charset="0"/>
              </a:rPr>
              <a:t>StaticExample</a:t>
            </a:r>
            <a:r>
              <a:rPr lang="en-US" dirty="0" smtClean="0">
                <a:latin typeface="Courier" pitchFamily="49" charset="0"/>
              </a:rPr>
              <a:t>()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x=y=0;</a:t>
            </a:r>
          </a:p>
          <a:p>
            <a:r>
              <a:rPr lang="en-US" dirty="0" smtClean="0">
                <a:latin typeface="Courier" pitchFamily="49" charset="0"/>
              </a:rPr>
              <a:t> 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public </a:t>
            </a:r>
            <a:r>
              <a:rPr lang="en-US" dirty="0" err="1">
                <a:latin typeface="Courier" pitchFamily="49" charset="0"/>
              </a:rPr>
              <a:t>StaticExample</a:t>
            </a:r>
            <a:r>
              <a:rPr lang="en-US" dirty="0">
                <a:latin typeface="Courier" pitchFamily="49" charset="0"/>
              </a:rPr>
              <a:t>(int x</a:t>
            </a:r>
            <a:r>
              <a:rPr lang="en-US" dirty="0" smtClean="0">
                <a:latin typeface="Courier" pitchFamily="49" charset="0"/>
              </a:rPr>
              <a:t>)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this.x</a:t>
            </a:r>
            <a:r>
              <a:rPr lang="en-US" dirty="0">
                <a:latin typeface="Courier" pitchFamily="49" charset="0"/>
              </a:rPr>
              <a:t>=x;</a:t>
            </a:r>
          </a:p>
          <a:p>
            <a:r>
              <a:rPr lang="en-US" dirty="0">
                <a:latin typeface="Courier" pitchFamily="49" charset="0"/>
              </a:rPr>
              <a:t>	y=0;</a:t>
            </a:r>
          </a:p>
          <a:p>
            <a:r>
              <a:rPr lang="en-US" dirty="0" smtClean="0">
                <a:latin typeface="Courier" pitchFamily="49" charset="0"/>
              </a:rPr>
              <a:t> 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public </a:t>
            </a:r>
            <a:r>
              <a:rPr lang="en-US" dirty="0">
                <a:latin typeface="Courier" pitchFamily="49" charset="0"/>
              </a:rPr>
              <a:t>void change(int x</a:t>
            </a:r>
            <a:r>
              <a:rPr lang="en-US" dirty="0" smtClean="0">
                <a:latin typeface="Courier" pitchFamily="49" charset="0"/>
              </a:rPr>
              <a:t>)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this.x</a:t>
            </a:r>
            <a:r>
              <a:rPr lang="en-US" dirty="0">
                <a:latin typeface="Courier" pitchFamily="49" charset="0"/>
              </a:rPr>
              <a:t>=x;</a:t>
            </a:r>
          </a:p>
          <a:p>
            <a:r>
              <a:rPr lang="en-US" dirty="0">
                <a:latin typeface="Courier" pitchFamily="49" charset="0"/>
              </a:rPr>
              <a:t>	y++;</a:t>
            </a:r>
          </a:p>
          <a:p>
            <a:r>
              <a:rPr lang="en-US" dirty="0" smtClean="0">
                <a:latin typeface="Courier" pitchFamily="49" charset="0"/>
              </a:rPr>
              <a:t> 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public </a:t>
            </a:r>
            <a:r>
              <a:rPr lang="en-US" dirty="0">
                <a:latin typeface="Courier" pitchFamily="49" charset="0"/>
              </a:rPr>
              <a:t>void </a:t>
            </a:r>
            <a:r>
              <a:rPr lang="en-US" dirty="0" err="1">
                <a:latin typeface="Courier" pitchFamily="49" charset="0"/>
              </a:rPr>
              <a:t>inc</a:t>
            </a:r>
            <a:r>
              <a:rPr lang="en-US" dirty="0" smtClean="0">
                <a:latin typeface="Courier" pitchFamily="49" charset="0"/>
              </a:rPr>
              <a:t>()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x</a:t>
            </a:r>
            <a:r>
              <a:rPr lang="en-US" dirty="0" smtClean="0">
                <a:latin typeface="Courier" pitchFamily="49" charset="0"/>
              </a:rPr>
              <a:t>++;  y</a:t>
            </a:r>
            <a:r>
              <a:rPr lang="en-US" dirty="0">
                <a:latin typeface="Courier" pitchFamily="49" charset="0"/>
              </a:rPr>
              <a:t>++;</a:t>
            </a:r>
          </a:p>
          <a:p>
            <a:r>
              <a:rPr lang="en-US" dirty="0" smtClean="0">
                <a:latin typeface="Courier" pitchFamily="49" charset="0"/>
              </a:rPr>
              <a:t> 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public </a:t>
            </a:r>
            <a:r>
              <a:rPr lang="en-US" dirty="0">
                <a:latin typeface="Courier" pitchFamily="49" charset="0"/>
              </a:rPr>
              <a:t>static int </a:t>
            </a:r>
            <a:r>
              <a:rPr lang="en-US" dirty="0" err="1">
                <a:latin typeface="Courier" pitchFamily="49" charset="0"/>
              </a:rPr>
              <a:t>getY</a:t>
            </a:r>
            <a:r>
              <a:rPr lang="en-US" dirty="0" smtClean="0">
                <a:latin typeface="Courier" pitchFamily="49" charset="0"/>
              </a:rPr>
              <a:t>()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return y;</a:t>
            </a:r>
          </a:p>
          <a:p>
            <a:r>
              <a:rPr lang="en-US" dirty="0" smtClean="0">
                <a:latin typeface="Courier" pitchFamily="49" charset="0"/>
              </a:rPr>
              <a:t>   }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1517" y="907185"/>
            <a:ext cx="4416594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49" charset="0"/>
              </a:rPr>
              <a:t>public class </a:t>
            </a:r>
            <a:r>
              <a:rPr lang="en-US" dirty="0" err="1">
                <a:latin typeface="Courier" pitchFamily="49" charset="0"/>
              </a:rPr>
              <a:t>StaticUser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{</a:t>
            </a:r>
          </a:p>
          <a:p>
            <a:r>
              <a:rPr lang="en-US" dirty="0" smtClean="0">
                <a:latin typeface="Courier" pitchFamily="49" charset="0"/>
              </a:rPr>
              <a:t>  public </a:t>
            </a:r>
            <a:r>
              <a:rPr lang="en-US" dirty="0">
                <a:latin typeface="Courier" pitchFamily="49" charset="0"/>
              </a:rPr>
              <a:t>static void 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main(String</a:t>
            </a:r>
            <a:r>
              <a:rPr lang="en-US" dirty="0">
                <a:latin typeface="Courier" pitchFamily="49" charset="0"/>
              </a:rPr>
              <a:t>[] </a:t>
            </a:r>
            <a:r>
              <a:rPr lang="en-US" dirty="0" err="1">
                <a:latin typeface="Courier" pitchFamily="49" charset="0"/>
              </a:rPr>
              <a:t>args</a:t>
            </a:r>
            <a:r>
              <a:rPr lang="en-US" dirty="0" smtClean="0">
                <a:latin typeface="Courier" pitchFamily="49" charset="0"/>
              </a:rPr>
              <a:t>){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 </a:t>
            </a:r>
            <a:r>
              <a:rPr lang="en-US" dirty="0" err="1" smtClean="0">
                <a:latin typeface="Courier" pitchFamily="49" charset="0"/>
              </a:rPr>
              <a:t>StaticExample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dirty="0">
                <a:latin typeface="Courier" pitchFamily="49" charset="0"/>
              </a:rPr>
              <a:t>s1</a:t>
            </a:r>
            <a:r>
              <a:rPr lang="en-US" dirty="0" smtClean="0">
                <a:latin typeface="Courier" pitchFamily="49" charset="0"/>
              </a:rPr>
              <a:t>=</a:t>
            </a:r>
          </a:p>
          <a:p>
            <a:r>
              <a:rPr lang="en-US" dirty="0" smtClean="0">
                <a:latin typeface="Courier" pitchFamily="49" charset="0"/>
              </a:rPr>
              <a:t>        new </a:t>
            </a:r>
            <a:r>
              <a:rPr lang="en-US" dirty="0" err="1">
                <a:latin typeface="Courier" pitchFamily="49" charset="0"/>
              </a:rPr>
              <a:t>StaticExample</a:t>
            </a:r>
            <a:r>
              <a:rPr lang="en-US" dirty="0">
                <a:latin typeface="Courier" pitchFamily="49" charset="0"/>
              </a:rPr>
              <a:t>();</a:t>
            </a:r>
          </a:p>
          <a:p>
            <a:r>
              <a:rPr lang="en-US" dirty="0" smtClean="0">
                <a:latin typeface="Courier" pitchFamily="49" charset="0"/>
              </a:rPr>
              <a:t>     </a:t>
            </a:r>
            <a:r>
              <a:rPr lang="en-US" dirty="0" err="1" smtClean="0">
                <a:latin typeface="Courier" pitchFamily="49" charset="0"/>
              </a:rPr>
              <a:t>StaticExample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dirty="0">
                <a:latin typeface="Courier" pitchFamily="49" charset="0"/>
              </a:rPr>
              <a:t>s2</a:t>
            </a:r>
            <a:r>
              <a:rPr lang="en-US" dirty="0" smtClean="0">
                <a:latin typeface="Courier" pitchFamily="49" charset="0"/>
              </a:rPr>
              <a:t>=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   new </a:t>
            </a:r>
            <a:r>
              <a:rPr lang="en-US" dirty="0" err="1">
                <a:latin typeface="Courier" pitchFamily="49" charset="0"/>
              </a:rPr>
              <a:t>StaticExample</a:t>
            </a:r>
            <a:r>
              <a:rPr lang="en-US" dirty="0">
                <a:latin typeface="Courier" pitchFamily="49" charset="0"/>
              </a:rPr>
              <a:t>(5);</a:t>
            </a:r>
          </a:p>
          <a:p>
            <a:r>
              <a:rPr lang="en-US" dirty="0" smtClean="0">
                <a:latin typeface="Courier" pitchFamily="49" charset="0"/>
              </a:rPr>
              <a:t>     </a:t>
            </a:r>
            <a:r>
              <a:rPr lang="en-US" dirty="0" err="1" smtClean="0">
                <a:latin typeface="Courier" pitchFamily="49" charset="0"/>
              </a:rPr>
              <a:t>StaticExample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dirty="0">
                <a:latin typeface="Courier" pitchFamily="49" charset="0"/>
              </a:rPr>
              <a:t>s3</a:t>
            </a:r>
            <a:r>
              <a:rPr lang="en-US" dirty="0" smtClean="0">
                <a:latin typeface="Courier" pitchFamily="49" charset="0"/>
              </a:rPr>
              <a:t>=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	  new </a:t>
            </a:r>
            <a:r>
              <a:rPr lang="en-US" dirty="0" err="1">
                <a:latin typeface="Courier" pitchFamily="49" charset="0"/>
              </a:rPr>
              <a:t>StaticExample</a:t>
            </a:r>
            <a:r>
              <a:rPr lang="en-US" dirty="0">
                <a:latin typeface="Courier" pitchFamily="49" charset="0"/>
              </a:rPr>
              <a:t>(10);</a:t>
            </a:r>
          </a:p>
          <a:p>
            <a:r>
              <a:rPr lang="en-US" dirty="0" smtClean="0">
                <a:latin typeface="Courier" pitchFamily="49" charset="0"/>
              </a:rPr>
              <a:t>     s1.inc</a:t>
            </a:r>
            <a:r>
              <a:rPr lang="en-US" dirty="0">
                <a:latin typeface="Courier" pitchFamily="49" charset="0"/>
              </a:rPr>
              <a:t>();</a:t>
            </a:r>
          </a:p>
          <a:p>
            <a:r>
              <a:rPr lang="en-US" dirty="0" smtClean="0">
                <a:latin typeface="Courier" pitchFamily="49" charset="0"/>
              </a:rPr>
              <a:t>     s2.change(15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 smtClean="0">
                <a:latin typeface="Courier" pitchFamily="49" charset="0"/>
              </a:rPr>
              <a:t>     s3.change(22</a:t>
            </a:r>
            <a:r>
              <a:rPr lang="en-US" dirty="0">
                <a:latin typeface="Courier" pitchFamily="49" charset="0"/>
              </a:rPr>
              <a:t>);		</a:t>
            </a:r>
          </a:p>
          <a:p>
            <a:r>
              <a:rPr lang="en-US" dirty="0" smtClean="0">
                <a:latin typeface="Courier" pitchFamily="49" charset="0"/>
              </a:rPr>
              <a:t>     s3.inc</a:t>
            </a:r>
            <a:r>
              <a:rPr lang="en-US" dirty="0">
                <a:latin typeface="Courier" pitchFamily="49" charset="0"/>
              </a:rPr>
              <a:t>();</a:t>
            </a:r>
          </a:p>
          <a:p>
            <a:r>
              <a:rPr lang="en-US" dirty="0" smtClean="0">
                <a:latin typeface="Courier" pitchFamily="49" charset="0"/>
              </a:rPr>
              <a:t>     </a:t>
            </a:r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 smtClean="0">
                <a:latin typeface="Courier" pitchFamily="49" charset="0"/>
              </a:rPr>
              <a:t>StaticExample.getY</a:t>
            </a:r>
            <a:r>
              <a:rPr lang="en-US" dirty="0">
                <a:latin typeface="Courier" pitchFamily="49" charset="0"/>
              </a:rPr>
              <a:t>());</a:t>
            </a:r>
          </a:p>
          <a:p>
            <a:r>
              <a:rPr lang="en-US" dirty="0" smtClean="0">
                <a:latin typeface="Courier" pitchFamily="49" charset="0"/>
              </a:rPr>
              <a:t> 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}</a:t>
            </a:r>
          </a:p>
          <a:p>
            <a:endParaRPr lang="en-US" dirty="0">
              <a:latin typeface="Courier" pitchFamily="49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Outputs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15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3048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CircleWithStaticMembers</a:t>
            </a:r>
            <a:r>
              <a:rPr lang="en-US" dirty="0" smtClean="0"/>
              <a:t> class is defined on p. 313-314</a:t>
            </a:r>
          </a:p>
          <a:p>
            <a:pPr lvl="1"/>
            <a:r>
              <a:rPr lang="en-US" dirty="0" smtClean="0"/>
              <a:t>We add a static int variable </a:t>
            </a:r>
            <a:r>
              <a:rPr lang="en-US" dirty="0" err="1" smtClean="0"/>
              <a:t>numberOfObjects</a:t>
            </a:r>
            <a:endParaRPr lang="en-US" dirty="0" smtClean="0"/>
          </a:p>
          <a:p>
            <a:pPr lvl="2"/>
            <a:r>
              <a:rPr lang="en-US" dirty="0" smtClean="0"/>
              <a:t>this variable is a class-wide variable, incremented whenever the constructor is called</a:t>
            </a:r>
          </a:p>
          <a:p>
            <a:pPr lvl="1"/>
            <a:r>
              <a:rPr lang="en-US" dirty="0" smtClean="0"/>
              <a:t>And a static method </a:t>
            </a:r>
            <a:r>
              <a:rPr lang="en-US" dirty="0" err="1" smtClean="0"/>
              <a:t>getNumberOfObjects</a:t>
            </a:r>
            <a:r>
              <a:rPr lang="en-US" dirty="0" smtClean="0"/>
              <a:t> to return this class-wide variable</a:t>
            </a:r>
          </a:p>
          <a:p>
            <a:pPr lvl="1"/>
            <a:r>
              <a:rPr lang="en-US" dirty="0" smtClean="0"/>
              <a:t>Notice that since we do not have an explicit </a:t>
            </a:r>
            <a:r>
              <a:rPr lang="en-US" dirty="0" err="1" smtClean="0"/>
              <a:t>deconstructor</a:t>
            </a:r>
            <a:r>
              <a:rPr lang="en-US" dirty="0" smtClean="0"/>
              <a:t>, we do not know when to decrement </a:t>
            </a:r>
            <a:r>
              <a:rPr lang="en-US" dirty="0" err="1" smtClean="0"/>
              <a:t>numberOfObjects</a:t>
            </a:r>
            <a:endParaRPr lang="en-US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81" y="3810000"/>
            <a:ext cx="873442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27098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Summary of Static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non-static method</a:t>
            </a:r>
          </a:p>
          <a:p>
            <a:pPr lvl="1"/>
            <a:r>
              <a:rPr lang="en-US" dirty="0" smtClean="0"/>
              <a:t>can invoke another non-static method</a:t>
            </a:r>
          </a:p>
          <a:p>
            <a:pPr lvl="1"/>
            <a:r>
              <a:rPr lang="en-US" dirty="0" smtClean="0"/>
              <a:t>can access a non-static instance datum</a:t>
            </a:r>
          </a:p>
          <a:p>
            <a:pPr lvl="1"/>
            <a:r>
              <a:rPr lang="en-US" dirty="0" smtClean="0"/>
              <a:t>can invoke a static method</a:t>
            </a:r>
          </a:p>
          <a:p>
            <a:pPr lvl="1"/>
            <a:r>
              <a:rPr lang="en-US" dirty="0" smtClean="0"/>
              <a:t>can access a static instance datum (</a:t>
            </a:r>
            <a:r>
              <a:rPr lang="en-US" dirty="0" err="1" smtClean="0"/>
              <a:t>classwide</a:t>
            </a:r>
            <a:r>
              <a:rPr lang="en-US" dirty="0" smtClean="0"/>
              <a:t> variable)</a:t>
            </a:r>
          </a:p>
          <a:p>
            <a:r>
              <a:rPr lang="en-US" dirty="0" smtClean="0"/>
              <a:t>A static method </a:t>
            </a:r>
          </a:p>
          <a:p>
            <a:pPr lvl="1"/>
            <a:r>
              <a:rPr lang="en-US" dirty="0" smtClean="0"/>
              <a:t>can invoke a static method</a:t>
            </a:r>
          </a:p>
          <a:p>
            <a:pPr lvl="1"/>
            <a:r>
              <a:rPr lang="en-US" dirty="0" smtClean="0"/>
              <a:t>can access a static instance datum</a:t>
            </a:r>
          </a:p>
          <a:p>
            <a:pPr lvl="1"/>
            <a:r>
              <a:rPr lang="en-US" dirty="0" smtClean="0"/>
              <a:t>cannot invoke a non-static method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annot access a non-static instance datum</a:t>
            </a:r>
          </a:p>
          <a:p>
            <a:r>
              <a:rPr lang="en-US" dirty="0" smtClean="0"/>
              <a:t>Typically you will define a static method to operate on parameters passed to the method, for instance</a:t>
            </a:r>
          </a:p>
          <a:p>
            <a:pPr lvl="1"/>
            <a:r>
              <a:rPr lang="en-US" dirty="0" smtClean="0"/>
              <a:t>public static int </a:t>
            </a:r>
            <a:r>
              <a:rPr lang="en-US" dirty="0" err="1" smtClean="0"/>
              <a:t>compareCircle</a:t>
            </a:r>
            <a:r>
              <a:rPr lang="en-US" dirty="0" smtClean="0"/>
              <a:t>(Circle c1, Circle c2) {…}  // code will compare two circles and return an int indicating which is larger, for instance, -1, 0 or 1 for c1 &lt; c2, c1 == c2, and c1 &gt; c2 respectively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885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Arrays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3657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Arrays are objects and so need to be instantiated</a:t>
            </a:r>
          </a:p>
          <a:p>
            <a:pPr lvl="1"/>
            <a:r>
              <a:rPr lang="en-US" dirty="0">
                <a:latin typeface="Courier" pitchFamily="49" charset="0"/>
              </a:rPr>
              <a:t>i</a:t>
            </a:r>
            <a:r>
              <a:rPr lang="en-US" dirty="0" smtClean="0">
                <a:latin typeface="Courier" pitchFamily="49" charset="0"/>
              </a:rPr>
              <a:t>nt[ ] x = new int[10];</a:t>
            </a:r>
          </a:p>
          <a:p>
            <a:r>
              <a:rPr lang="en-US" dirty="0" smtClean="0"/>
              <a:t>Notice how this instantiation differs from an ordinary object where we pass parameters as in 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Car c = new Car(“</a:t>
            </a:r>
            <a:r>
              <a:rPr lang="en-US" dirty="0" err="1" smtClean="0">
                <a:latin typeface="Courier" pitchFamily="49" charset="0"/>
              </a:rPr>
              <a:t>ferrari</a:t>
            </a:r>
            <a:r>
              <a:rPr lang="en-US" dirty="0" smtClean="0">
                <a:latin typeface="Courier" pitchFamily="49" charset="0"/>
              </a:rPr>
              <a:t>”, 2013);</a:t>
            </a:r>
          </a:p>
          <a:p>
            <a:r>
              <a:rPr lang="en-US" dirty="0" smtClean="0"/>
              <a:t>But an array of objects requires two levels of instantiation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Car[ ] cars = new Car[100];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cars[0] = new Car(“</a:t>
            </a:r>
            <a:r>
              <a:rPr lang="en-US" dirty="0" err="1" smtClean="0">
                <a:latin typeface="Courier" pitchFamily="49" charset="0"/>
              </a:rPr>
              <a:t>ferrari</a:t>
            </a:r>
            <a:r>
              <a:rPr lang="en-US" dirty="0" smtClean="0">
                <a:latin typeface="Courier" pitchFamily="49" charset="0"/>
              </a:rPr>
              <a:t>”, 2013);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cars[1] = new Car(“</a:t>
            </a:r>
            <a:r>
              <a:rPr lang="en-US" dirty="0" err="1" smtClean="0">
                <a:latin typeface="Courier" pitchFamily="49" charset="0"/>
              </a:rPr>
              <a:t>prius</a:t>
            </a:r>
            <a:r>
              <a:rPr lang="en-US" dirty="0" smtClean="0">
                <a:latin typeface="Courier" pitchFamily="49" charset="0"/>
              </a:rPr>
              <a:t>”, 2010, “used”);</a:t>
            </a:r>
          </a:p>
          <a:p>
            <a:pPr lvl="1"/>
            <a:r>
              <a:rPr lang="en-US" dirty="0" smtClean="0"/>
              <a:t>cars[2] through cars[99] are currently equal to null and so passing one a message (e.g., </a:t>
            </a:r>
            <a:r>
              <a:rPr lang="en-US" dirty="0" smtClean="0">
                <a:latin typeface="Courier" pitchFamily="49" charset="0"/>
              </a:rPr>
              <a:t>cars[2].</a:t>
            </a:r>
            <a:r>
              <a:rPr lang="en-US" dirty="0" err="1" smtClean="0">
                <a:latin typeface="Courier" pitchFamily="49" charset="0"/>
              </a:rPr>
              <a:t>getYear</a:t>
            </a:r>
            <a:r>
              <a:rPr lang="en-US" dirty="0" smtClean="0">
                <a:latin typeface="Courier" pitchFamily="49" charset="0"/>
              </a:rPr>
              <a:t>( );</a:t>
            </a:r>
            <a:r>
              <a:rPr lang="en-US" dirty="0" smtClean="0"/>
              <a:t>) would cause a </a:t>
            </a:r>
            <a:r>
              <a:rPr lang="en-US" dirty="0" err="1" smtClean="0"/>
              <a:t>NullPointerException</a:t>
            </a:r>
            <a:endParaRPr lang="en-US" dirty="0" smtClean="0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78" y="4632060"/>
            <a:ext cx="7773222" cy="207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93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Java as a Compiled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High level programming languages are either compiled or interpreted</a:t>
            </a:r>
          </a:p>
          <a:p>
            <a:pPr lvl="1"/>
            <a:r>
              <a:rPr lang="en-US" dirty="0" smtClean="0"/>
              <a:t>An interpreted language runs in an environment maintained by an interpreter</a:t>
            </a:r>
          </a:p>
          <a:p>
            <a:pPr lvl="1"/>
            <a:r>
              <a:rPr lang="en-US" dirty="0" smtClean="0"/>
              <a:t>The interpreter takes each program instruction, one at a time, converts it to machine language and executes it</a:t>
            </a:r>
          </a:p>
          <a:p>
            <a:pPr lvl="1"/>
            <a:r>
              <a:rPr lang="en-US" dirty="0" smtClean="0"/>
              <a:t>In this way, you can execute instructions from a command line interface to test each instruction out</a:t>
            </a:r>
          </a:p>
          <a:p>
            <a:r>
              <a:rPr lang="en-US" dirty="0" smtClean="0"/>
              <a:t>Compiled languages are translated into machine language all at once requiring that the program be complete (or complete enough to permit compilation)</a:t>
            </a:r>
          </a:p>
          <a:p>
            <a:pPr lvl="1"/>
            <a:r>
              <a:rPr lang="en-US" dirty="0" smtClean="0"/>
              <a:t>Java is a compiled language and yet the Java compiler does not compile a Java program into machine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31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The Java Compiler and the JVM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6019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Java compiler compiles your code into an intermediate form called byte code</a:t>
            </a:r>
          </a:p>
          <a:p>
            <a:pPr lvl="1"/>
            <a:r>
              <a:rPr lang="en-US" dirty="0" smtClean="0"/>
              <a:t>Byte code is machine independent but consists of primitive operations </a:t>
            </a:r>
          </a:p>
          <a:p>
            <a:pPr lvl="2"/>
            <a:r>
              <a:rPr lang="en-US" dirty="0" smtClean="0"/>
              <a:t>more like machine or assembly language instructions</a:t>
            </a:r>
          </a:p>
          <a:p>
            <a:r>
              <a:rPr lang="en-US" dirty="0" smtClean="0"/>
              <a:t>To execute your byte code, you need a Java Virtual Machine which translates the byte code into executable code</a:t>
            </a:r>
          </a:p>
          <a:p>
            <a:pPr lvl="1"/>
            <a:r>
              <a:rPr lang="en-US" dirty="0" smtClean="0"/>
              <a:t>The JVM runs in any web browser and also in the JRE (Java Runtime Environment)</a:t>
            </a:r>
          </a:p>
          <a:p>
            <a:r>
              <a:rPr lang="en-US" dirty="0" smtClean="0"/>
              <a:t>Although interpreted languages will run more slowly then compiled languages because of the need for interpreting code at run time, Java is somewhat of an exception</a:t>
            </a:r>
          </a:p>
          <a:p>
            <a:pPr lvl="1"/>
            <a:r>
              <a:rPr lang="en-US" dirty="0" smtClean="0"/>
              <a:t>Because the JVM is only doing minimal interpretation as byte code is already at a low level </a:t>
            </a:r>
          </a:p>
          <a:p>
            <a:r>
              <a:rPr lang="en-US" dirty="0" smtClean="0"/>
              <a:t>The advantage of this approach is that byte code is platform independent allowing Java programs to be compiled once but can then run nearly anywhere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278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What the Java Compiler Does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172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Obviously the Java compiler compiles your Java code</a:t>
            </a:r>
          </a:p>
          <a:p>
            <a:pPr lvl="1"/>
            <a:r>
              <a:rPr lang="en-US" dirty="0" smtClean="0"/>
              <a:t>It will convert a Java class into a .class file</a:t>
            </a:r>
          </a:p>
          <a:p>
            <a:r>
              <a:rPr lang="en-US" dirty="0" smtClean="0"/>
              <a:t>Consider the TV and </a:t>
            </a:r>
            <a:r>
              <a:rPr lang="en-US" dirty="0" err="1" smtClean="0"/>
              <a:t>TestTV</a:t>
            </a:r>
            <a:r>
              <a:rPr lang="en-US" dirty="0" smtClean="0"/>
              <a:t> classes from earlier</a:t>
            </a:r>
          </a:p>
          <a:p>
            <a:pPr lvl="1"/>
            <a:r>
              <a:rPr lang="en-US" dirty="0" smtClean="0"/>
              <a:t>Compiling TV.java creates </a:t>
            </a:r>
            <a:r>
              <a:rPr lang="en-US" dirty="0" err="1" smtClean="0"/>
              <a:t>TV.class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ompiling TestTV.java creates </a:t>
            </a:r>
            <a:r>
              <a:rPr lang="en-US" dirty="0" err="1" smtClean="0"/>
              <a:t>TestTV.class</a:t>
            </a:r>
            <a:endParaRPr lang="en-US" dirty="0" smtClean="0"/>
          </a:p>
          <a:p>
            <a:pPr lvl="2"/>
            <a:r>
              <a:rPr lang="en-US" dirty="0" smtClean="0"/>
              <a:t>you cannot directly run a .class file as if it were a .exe file</a:t>
            </a:r>
          </a:p>
          <a:p>
            <a:pPr lvl="2"/>
            <a:r>
              <a:rPr lang="en-US" dirty="0" smtClean="0"/>
              <a:t>instead you run it via the JRE</a:t>
            </a:r>
          </a:p>
          <a:p>
            <a:pPr lvl="1"/>
            <a:r>
              <a:rPr lang="en-US" dirty="0" smtClean="0"/>
              <a:t>Note that we will see later how to define classes inside of other classes (nested or inner classes)</a:t>
            </a:r>
          </a:p>
          <a:p>
            <a:pPr lvl="2"/>
            <a:r>
              <a:rPr lang="en-US" dirty="0" smtClean="0"/>
              <a:t>an inner class is compiled into its own .class file separate from the outer class</a:t>
            </a:r>
          </a:p>
          <a:p>
            <a:pPr lvl="2"/>
            <a:r>
              <a:rPr lang="en-US" dirty="0" smtClean="0"/>
              <a:t>e.g., public class Foo {… private class Bar {…} } will create </a:t>
            </a:r>
            <a:r>
              <a:rPr lang="en-US" dirty="0" err="1" smtClean="0"/>
              <a:t>Foo.class</a:t>
            </a:r>
            <a:r>
              <a:rPr lang="en-US" dirty="0" smtClean="0"/>
              <a:t> and </a:t>
            </a:r>
            <a:r>
              <a:rPr lang="en-US" dirty="0" err="1" smtClean="0"/>
              <a:t>Foo$Bar.class</a:t>
            </a:r>
            <a:endParaRPr lang="en-US" dirty="0" smtClean="0"/>
          </a:p>
          <a:p>
            <a:r>
              <a:rPr lang="en-US" dirty="0" smtClean="0"/>
              <a:t>As with any compiled language, the compiler will also locate compiler errors</a:t>
            </a:r>
          </a:p>
          <a:p>
            <a:pPr lvl="1"/>
            <a:r>
              <a:rPr lang="en-US" dirty="0" smtClean="0"/>
              <a:t>We call these syntax errors</a:t>
            </a:r>
          </a:p>
          <a:p>
            <a:pPr lvl="1"/>
            <a:r>
              <a:rPr lang="en-US" dirty="0" smtClean="0"/>
              <a:t>The Java compiler will not be able to compile a Java class with syntax errors and so you must fix all syntax errors before successfully compiling the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Defining Classes:  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3200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UML is the Unified Modeling Language</a:t>
            </a:r>
          </a:p>
          <a:p>
            <a:pPr lvl="1"/>
            <a:r>
              <a:rPr lang="en-US" dirty="0" smtClean="0"/>
              <a:t>It is a representation used to illustrate the components of a class without necessarily seeing the details</a:t>
            </a:r>
          </a:p>
          <a:p>
            <a:pPr lvl="1"/>
            <a:r>
              <a:rPr lang="en-US" dirty="0" smtClean="0"/>
              <a:t>This representation is provided as a box segmented into 3 areas:  the class name, the instance data (type and name) and the methods’ names (including their return type if any and their parameters)</a:t>
            </a:r>
          </a:p>
          <a:p>
            <a:pPr lvl="1"/>
            <a:r>
              <a:rPr lang="en-US" dirty="0" smtClean="0"/>
              <a:t>We can also express objects of a class in UML by filling in their state</a:t>
            </a:r>
          </a:p>
          <a:p>
            <a:pPr lvl="1"/>
            <a:r>
              <a:rPr lang="en-US" dirty="0" smtClean="0"/>
              <a:t>Below, we see UML for a Circle class (shown in the next slides)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3429000"/>
            <a:ext cx="67437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61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2242393"/>
            <a:ext cx="326136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Circle Class Defined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"/>
            <a:ext cx="6112571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public class Circle {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    private double radius;</a:t>
            </a:r>
          </a:p>
          <a:p>
            <a:endParaRPr lang="en-US" dirty="0" smtClean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public Circle( ) {  radius=1.0;  }</a:t>
            </a:r>
          </a:p>
          <a:p>
            <a:endParaRPr lang="en-US" dirty="0" smtClean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public Circle(double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newRadius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) {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      radius=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newRadius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}</a:t>
            </a:r>
          </a:p>
          <a:p>
            <a:endParaRPr lang="en-US" dirty="0" smtClean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public double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getRadius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() {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      return radius;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}</a:t>
            </a:r>
          </a:p>
          <a:p>
            <a:endParaRPr lang="en-US" dirty="0" smtClean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public void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setRadius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(double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newRadius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) {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       radius =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newRadius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}</a:t>
            </a:r>
          </a:p>
          <a:p>
            <a:endParaRPr lang="en-US" dirty="0" smtClean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public double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getArea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() {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       return radius*radius*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Math.PI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}</a:t>
            </a:r>
          </a:p>
          <a:p>
            <a:endParaRPr lang="en-US" dirty="0" smtClean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public double 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getPerimeter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() {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        return 2*radius*</a:t>
            </a:r>
            <a:r>
              <a:rPr lang="en-US" dirty="0" err="1" smtClean="0">
                <a:latin typeface="Courier" pitchFamily="49" charset="0"/>
                <a:cs typeface="Times New Roman" panose="02020603050405020304" pitchFamily="18" charset="0"/>
              </a:rPr>
              <a:t>Math.PI</a:t>
            </a:r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 smtClean="0">
                <a:latin typeface="Courier" pitchFamily="49" charset="0"/>
                <a:cs typeface="Times New Roman" panose="02020603050405020304" pitchFamily="18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136384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A Class Explained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 our classes are to model real world things (whether physical objects, abstract objects or concepts)</a:t>
            </a:r>
          </a:p>
          <a:p>
            <a:pPr lvl="1"/>
            <a:r>
              <a:rPr lang="en-US" dirty="0" smtClean="0"/>
              <a:t>We need to model them through instance data</a:t>
            </a:r>
          </a:p>
          <a:p>
            <a:pPr lvl="2"/>
            <a:r>
              <a:rPr lang="en-US" dirty="0" smtClean="0"/>
              <a:t>for the circle, we have radius</a:t>
            </a:r>
          </a:p>
          <a:p>
            <a:pPr lvl="1"/>
            <a:r>
              <a:rPr lang="en-US" dirty="0" smtClean="0"/>
              <a:t>A constructor is a method that will be used to initialize any instance data</a:t>
            </a:r>
          </a:p>
          <a:p>
            <a:pPr lvl="1"/>
            <a:r>
              <a:rPr lang="en-US" dirty="0" smtClean="0"/>
              <a:t>We need to define an interface – how other programs will interact with the object</a:t>
            </a:r>
          </a:p>
          <a:p>
            <a:pPr lvl="1"/>
            <a:r>
              <a:rPr lang="en-US" dirty="0" smtClean="0"/>
              <a:t>We will usually want to protect the instance data from external access, so to access and effect them, we need methods</a:t>
            </a:r>
          </a:p>
          <a:p>
            <a:pPr lvl="2"/>
            <a:r>
              <a:rPr lang="en-US" dirty="0" err="1"/>
              <a:t>a</a:t>
            </a:r>
            <a:r>
              <a:rPr lang="en-US" dirty="0" err="1" smtClean="0"/>
              <a:t>ccessor</a:t>
            </a:r>
            <a:r>
              <a:rPr lang="en-US" dirty="0" smtClean="0"/>
              <a:t> methods will return values of instance data (like </a:t>
            </a:r>
            <a:r>
              <a:rPr lang="en-US" dirty="0" err="1" smtClean="0"/>
              <a:t>getArea</a:t>
            </a:r>
            <a:r>
              <a:rPr lang="en-US" dirty="0" smtClean="0"/>
              <a:t>, </a:t>
            </a:r>
            <a:r>
              <a:rPr lang="en-US" dirty="0" err="1" smtClean="0"/>
              <a:t>getPerimeter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mutator</a:t>
            </a:r>
            <a:r>
              <a:rPr lang="en-US" dirty="0" smtClean="0"/>
              <a:t> methods will (or can) alter instance data (like </a:t>
            </a:r>
            <a:r>
              <a:rPr lang="en-US" dirty="0" err="1" smtClean="0"/>
              <a:t>setRadius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9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Using 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Once defined, we use the class by</a:t>
            </a:r>
          </a:p>
          <a:p>
            <a:pPr lvl="1"/>
            <a:r>
              <a:rPr lang="en-US" dirty="0" smtClean="0"/>
              <a:t>Declaring variables of that type of class</a:t>
            </a:r>
          </a:p>
          <a:p>
            <a:pPr lvl="2"/>
            <a:r>
              <a:rPr lang="en-US" dirty="0" smtClean="0"/>
              <a:t>Circle circle1, circle2, </a:t>
            </a:r>
            <a:r>
              <a:rPr lang="en-US" dirty="0" err="1" smtClean="0"/>
              <a:t>mycircle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Instantiate the variables into objects (instantiation calls upon the class’ constructor)</a:t>
            </a:r>
          </a:p>
          <a:p>
            <a:pPr lvl="2"/>
            <a:r>
              <a:rPr lang="en-US" dirty="0" smtClean="0">
                <a:latin typeface="Courier" pitchFamily="49" charset="0"/>
              </a:rPr>
              <a:t>circle1=new Circle( );</a:t>
            </a:r>
            <a:r>
              <a:rPr lang="en-US" dirty="0" smtClean="0"/>
              <a:t>   // use the first constructor</a:t>
            </a:r>
          </a:p>
          <a:p>
            <a:pPr lvl="2"/>
            <a:r>
              <a:rPr lang="en-US" dirty="0" err="1">
                <a:latin typeface="Courier" pitchFamily="49" charset="0"/>
              </a:rPr>
              <a:t>mycircle</a:t>
            </a:r>
            <a:r>
              <a:rPr lang="en-US" dirty="0">
                <a:latin typeface="Courier" pitchFamily="49" charset="0"/>
              </a:rPr>
              <a:t>=new Circle(12);</a:t>
            </a:r>
            <a:r>
              <a:rPr lang="en-US" dirty="0" smtClean="0"/>
              <a:t> // use the second constructor</a:t>
            </a:r>
          </a:p>
          <a:p>
            <a:pPr lvl="1"/>
            <a:r>
              <a:rPr lang="en-US" dirty="0" smtClean="0"/>
              <a:t>Pass messages to those objects</a:t>
            </a:r>
          </a:p>
          <a:p>
            <a:pPr lvl="2"/>
            <a:r>
              <a:rPr lang="en-US" dirty="0">
                <a:latin typeface="Courier" pitchFamily="49" charset="0"/>
              </a:rPr>
              <a:t>perimeter=</a:t>
            </a:r>
            <a:r>
              <a:rPr lang="en-US" dirty="0" err="1">
                <a:latin typeface="Courier" pitchFamily="49" charset="0"/>
              </a:rPr>
              <a:t>mycircle.getPerimeter</a:t>
            </a:r>
            <a:r>
              <a:rPr lang="en-US" dirty="0">
                <a:latin typeface="Courier" pitchFamily="49" charset="0"/>
              </a:rPr>
              <a:t>( );</a:t>
            </a:r>
          </a:p>
          <a:p>
            <a:pPr lvl="2"/>
            <a:r>
              <a:rPr lang="en-US" dirty="0" err="1">
                <a:latin typeface="Courier" pitchFamily="49" charset="0"/>
              </a:rPr>
              <a:t>mycircle.setRadius</a:t>
            </a:r>
            <a:r>
              <a:rPr lang="en-US" dirty="0">
                <a:latin typeface="Courier" pitchFamily="49" charset="0"/>
              </a:rPr>
              <a:t>(10);</a:t>
            </a:r>
          </a:p>
          <a:p>
            <a:r>
              <a:rPr lang="en-US" dirty="0" smtClean="0"/>
              <a:t>We place these instructions in another class</a:t>
            </a:r>
          </a:p>
          <a:p>
            <a:pPr lvl="1"/>
            <a:r>
              <a:rPr lang="en-US" dirty="0" smtClean="0"/>
              <a:t>Often a “user class” which is defined in a class with a main method</a:t>
            </a:r>
          </a:p>
          <a:p>
            <a:pPr lvl="1"/>
            <a:r>
              <a:rPr lang="en-US" dirty="0" smtClean="0"/>
              <a:t>A class with a main method is the only type of class that can be directly executed in Java</a:t>
            </a:r>
          </a:p>
        </p:txBody>
      </p:sp>
    </p:spTree>
    <p:extLst>
      <p:ext uri="{BB962C8B-B14F-4D97-AF65-F5344CB8AC3E}">
        <p14:creationId xmlns:p14="http://schemas.microsoft.com/office/powerpoint/2010/main" val="372037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Visibility 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</a:t>
            </a:r>
            <a:r>
              <a:rPr lang="en-US" dirty="0" smtClean="0"/>
              <a:t>four modifiers </a:t>
            </a:r>
            <a:r>
              <a:rPr lang="en-US" dirty="0" smtClean="0"/>
              <a:t>that control who can access the various components of a class (methods, instance data): public, private, protected, default</a:t>
            </a:r>
          </a:p>
          <a:p>
            <a:pPr lvl="1"/>
            <a:r>
              <a:rPr lang="en-US" dirty="0" smtClean="0"/>
              <a:t>To support information hiding, we generally want to make all instance data private </a:t>
            </a:r>
            <a:r>
              <a:rPr lang="en-US" smtClean="0"/>
              <a:t>(</a:t>
            </a:r>
            <a:r>
              <a:rPr lang="en-US" smtClean="0"/>
              <a:t>accessible </a:t>
            </a:r>
            <a:r>
              <a:rPr lang="en-US" dirty="0" smtClean="0"/>
              <a:t>only from within the class) so that another object cannot alter this object’s data</a:t>
            </a:r>
          </a:p>
          <a:p>
            <a:pPr lvl="2"/>
            <a:r>
              <a:rPr lang="en-US" dirty="0" smtClean="0"/>
              <a:t>constants can be public because they cannot be altered</a:t>
            </a:r>
          </a:p>
          <a:p>
            <a:pPr lvl="1"/>
            <a:r>
              <a:rPr lang="en-US" dirty="0" smtClean="0"/>
              <a:t>To provide an interface, those methods that can be called from outside the class will be made public</a:t>
            </a:r>
          </a:p>
          <a:p>
            <a:pPr lvl="2"/>
            <a:r>
              <a:rPr lang="en-US" dirty="0" smtClean="0"/>
              <a:t>other methods that are called only from within the class are also made private</a:t>
            </a:r>
          </a:p>
          <a:p>
            <a:pPr lvl="1"/>
            <a:r>
              <a:rPr lang="en-US" dirty="0" smtClean="0"/>
              <a:t>Protected items will be discussed when we look at inheritance</a:t>
            </a:r>
          </a:p>
          <a:p>
            <a:pPr lvl="1"/>
            <a:r>
              <a:rPr lang="en-US" dirty="0" smtClean="0"/>
              <a:t>The default modifier means that you do not list any of public, private or protected – this modifier means that items are treated as private unless the classes are defined in the same package (library)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23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245608"/>
              </p:ext>
            </p:extLst>
          </p:nvPr>
        </p:nvGraphicFramePr>
        <p:xfrm>
          <a:off x="152400" y="868362"/>
          <a:ext cx="8839200" cy="317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Picture" r:id="rId3" imgW="5260848" imgH="1883664" progId="Word.Picture.8">
                  <p:embed/>
                </p:oleObj>
              </mc:Choice>
              <mc:Fallback>
                <p:oleObj name="Picture" r:id="rId3" imgW="5260848" imgH="1883664" progId="Word.Picture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68362"/>
                        <a:ext cx="8839200" cy="31702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503774"/>
              </p:ext>
            </p:extLst>
          </p:nvPr>
        </p:nvGraphicFramePr>
        <p:xfrm>
          <a:off x="228600" y="5056187"/>
          <a:ext cx="8832850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Picture" r:id="rId5" imgW="4288536" imgH="800100" progId="Word.Picture.8">
                  <p:embed/>
                </p:oleObj>
              </mc:Choice>
              <mc:Fallback>
                <p:oleObj name="Picture" r:id="rId5" imgW="4288536" imgH="800100" progId="Word.Picture.8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056187"/>
                        <a:ext cx="8832850" cy="1649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4256708"/>
            <a:ext cx="73997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and m2 are default, available to C1 and C2 alike but not to C3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29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Example:  TV Class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609600"/>
            <a:ext cx="8494633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public class TV {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int channel = 1; // Default channel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int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volumeLevel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= 1; // Default volume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boolean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on = false; // Default TV is off </a:t>
            </a:r>
          </a:p>
          <a:p>
            <a:endParaRPr lang="en-US" sz="2000" dirty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public TV( ) { } </a:t>
            </a:r>
          </a:p>
          <a:p>
            <a:endParaRPr lang="en-US" sz="2000" dirty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public void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turnOn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( ) {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on = true;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}</a:t>
            </a:r>
          </a:p>
          <a:p>
            <a:endParaRPr lang="en-US" sz="2000" dirty="0" smtClean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public void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turnOff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( ) {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on = false;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} </a:t>
            </a:r>
          </a:p>
          <a:p>
            <a:endParaRPr lang="en-US" sz="2000" dirty="0"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public void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setChannel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(int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newChannel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) {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if (on &amp;&amp;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newChannel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&gt;= 1 &amp;&amp;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newChannel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&lt;= 120)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	channel = </a:t>
            </a:r>
            <a:r>
              <a:rPr lang="en-US" sz="2000" dirty="0" err="1" smtClean="0">
                <a:latin typeface="Courier" pitchFamily="49" charset="0"/>
                <a:cs typeface="Times New Roman" panose="02020603050405020304" pitchFamily="18" charset="0"/>
              </a:rPr>
              <a:t>newChannel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ourier" pitchFamily="49" charset="0"/>
                <a:cs typeface="Times New Roman" panose="02020603050405020304" pitchFamily="18" charset="0"/>
              </a:rPr>
              <a:t>  } </a:t>
            </a:r>
          </a:p>
          <a:p>
            <a:r>
              <a:rPr lang="en-US" sz="2000" dirty="0">
                <a:latin typeface="Courier" pitchFamily="49" charset="0"/>
                <a:cs typeface="Times New Roman" panose="02020603050405020304" pitchFamily="18" charset="0"/>
              </a:rPr>
              <a:t>}</a:t>
            </a:r>
            <a:endParaRPr lang="en-US" sz="2000" dirty="0" smtClean="0">
              <a:latin typeface="Courier" pitchFamily="49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804" y="2028497"/>
            <a:ext cx="4665905" cy="261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92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2588</Words>
  <Application>Microsoft Office PowerPoint</Application>
  <PresentationFormat>On-screen Show (4:3)</PresentationFormat>
  <Paragraphs>351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Office Theme</vt:lpstr>
      <vt:lpstr>Picture</vt:lpstr>
      <vt:lpstr>Microsoft Word Picture</vt:lpstr>
      <vt:lpstr>Objects and Classes</vt:lpstr>
      <vt:lpstr>States and Behaviors</vt:lpstr>
      <vt:lpstr>Defining Classes:  UML</vt:lpstr>
      <vt:lpstr>Circle Class Defined</vt:lpstr>
      <vt:lpstr>A Class Explained</vt:lpstr>
      <vt:lpstr>Using a Class</vt:lpstr>
      <vt:lpstr>Visibility Modifiers</vt:lpstr>
      <vt:lpstr>Example</vt:lpstr>
      <vt:lpstr>Example:  TV Class</vt:lpstr>
      <vt:lpstr>PowerPoint Presentation</vt:lpstr>
      <vt:lpstr>TestTV</vt:lpstr>
      <vt:lpstr>Constructors</vt:lpstr>
      <vt:lpstr>Accessors and Mutators</vt:lpstr>
      <vt:lpstr>Additional Examples</vt:lpstr>
      <vt:lpstr>Reference Variables</vt:lpstr>
      <vt:lpstr>Reference Variables vs Primitive Data</vt:lpstr>
      <vt:lpstr>Reference vs What is Being Referred</vt:lpstr>
      <vt:lpstr>Stack vs Heap Memory</vt:lpstr>
      <vt:lpstr>Passing Objects as Parameters</vt:lpstr>
      <vt:lpstr>Example</vt:lpstr>
      <vt:lpstr>The null Value</vt:lpstr>
      <vt:lpstr>Static</vt:lpstr>
      <vt:lpstr>Example</vt:lpstr>
      <vt:lpstr>Another Example</vt:lpstr>
      <vt:lpstr>Summary of Static</vt:lpstr>
      <vt:lpstr>Arrays of Objects</vt:lpstr>
      <vt:lpstr>Java as a Compiled Language</vt:lpstr>
      <vt:lpstr>The Java Compiler and the JVM</vt:lpstr>
      <vt:lpstr>What the Java Compiler Does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Objects and Classes</dc:title>
  <dc:creator>Administrator</dc:creator>
  <cp:lastModifiedBy>Administrator</cp:lastModifiedBy>
  <cp:revision>23</cp:revision>
  <dcterms:created xsi:type="dcterms:W3CDTF">2014-07-02T11:47:48Z</dcterms:created>
  <dcterms:modified xsi:type="dcterms:W3CDTF">2014-08-18T13:26:11Z</dcterms:modified>
</cp:coreProperties>
</file>