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7676"/>
    <a:srgbClr val="BFB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44"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21D673-A6BF-41F8-B809-45707CE676DF}" type="datetimeFigureOut">
              <a:rPr lang="en-US" smtClean="0"/>
              <a:t>Thu 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51528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1D673-A6BF-41F8-B809-45707CE676DF}" type="datetimeFigureOut">
              <a:rPr lang="en-US" smtClean="0"/>
              <a:t>Thu 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321879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1D673-A6BF-41F8-B809-45707CE676DF}" type="datetimeFigureOut">
              <a:rPr lang="en-US" smtClean="0"/>
              <a:t>Thu 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304190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1D673-A6BF-41F8-B809-45707CE676DF}" type="datetimeFigureOut">
              <a:rPr lang="en-US" smtClean="0"/>
              <a:t>Thu 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167515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21D673-A6BF-41F8-B809-45707CE676DF}" type="datetimeFigureOut">
              <a:rPr lang="en-US" smtClean="0"/>
              <a:t>Thu 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2659701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21D673-A6BF-41F8-B809-45707CE676DF}" type="datetimeFigureOut">
              <a:rPr lang="en-US" smtClean="0"/>
              <a:t>Thu 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335070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21D673-A6BF-41F8-B809-45707CE676DF}" type="datetimeFigureOut">
              <a:rPr lang="en-US" smtClean="0"/>
              <a:t>Thu 11/13/2014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2569194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21D673-A6BF-41F8-B809-45707CE676DF}" type="datetimeFigureOut">
              <a:rPr lang="en-US" smtClean="0"/>
              <a:t>Thu 11/13/2014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346742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1D673-A6BF-41F8-B809-45707CE676DF}" type="datetimeFigureOut">
              <a:rPr lang="en-US" smtClean="0"/>
              <a:t>Thu 11/13/2014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95033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21D673-A6BF-41F8-B809-45707CE676DF}" type="datetimeFigureOut">
              <a:rPr lang="en-US" smtClean="0"/>
              <a:t>Thu 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3342890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21D673-A6BF-41F8-B809-45707CE676DF}" type="datetimeFigureOut">
              <a:rPr lang="en-US" smtClean="0"/>
              <a:t>Thu 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0D243-F6A5-4B4C-A935-A2A3A9596322}" type="slidenum">
              <a:rPr lang="en-US" smtClean="0"/>
              <a:t>‹#›</a:t>
            </a:fld>
            <a:endParaRPr lang="en-US"/>
          </a:p>
        </p:txBody>
      </p:sp>
    </p:spTree>
    <p:extLst>
      <p:ext uri="{BB962C8B-B14F-4D97-AF65-F5344CB8AC3E}">
        <p14:creationId xmlns:p14="http://schemas.microsoft.com/office/powerpoint/2010/main" val="205876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FB5B5"/>
            </a:gs>
            <a:gs pos="100000">
              <a:srgbClr val="F67676"/>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1821D673-A6BF-41F8-B809-45707CE676DF}" type="datetimeFigureOut">
              <a:rPr lang="en-US" smtClean="0"/>
              <a:pPr/>
              <a:t>Thu 11/13/2014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BE30D243-F6A5-4B4C-A935-A2A3A9596322}" type="slidenum">
              <a:rPr lang="en-US" smtClean="0"/>
              <a:pPr/>
              <a:t>‹#›</a:t>
            </a:fld>
            <a:endParaRPr lang="en-US" dirty="0"/>
          </a:p>
        </p:txBody>
      </p:sp>
    </p:spTree>
    <p:extLst>
      <p:ext uri="{BB962C8B-B14F-4D97-AF65-F5344CB8AC3E}">
        <p14:creationId xmlns:p14="http://schemas.microsoft.com/office/powerpoint/2010/main" val="1168894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Threads</a:t>
            </a:r>
            <a:endParaRPr lang="en-US" dirty="0"/>
          </a:p>
        </p:txBody>
      </p:sp>
      <p:sp>
        <p:nvSpPr>
          <p:cNvPr id="5" name="Content Placeholder 4"/>
          <p:cNvSpPr>
            <a:spLocks noGrp="1"/>
          </p:cNvSpPr>
          <p:nvPr>
            <p:ph idx="1"/>
          </p:nvPr>
        </p:nvSpPr>
        <p:spPr>
          <a:xfrm>
            <a:off x="152400" y="838200"/>
            <a:ext cx="8839200" cy="4495800"/>
          </a:xfrm>
        </p:spPr>
        <p:txBody>
          <a:bodyPr>
            <a:normAutofit fontScale="77500" lnSpcReduction="20000"/>
          </a:bodyPr>
          <a:lstStyle/>
          <a:p>
            <a:r>
              <a:rPr lang="en-US" dirty="0" smtClean="0"/>
              <a:t>We think of a process (a running program) as a single entity</a:t>
            </a:r>
          </a:p>
          <a:p>
            <a:r>
              <a:rPr lang="en-US" dirty="0" smtClean="0"/>
              <a:t>Our modern operating systems can run multiple concurrent processes, switching off quickly between them</a:t>
            </a:r>
          </a:p>
          <a:p>
            <a:pPr lvl="1"/>
            <a:r>
              <a:rPr lang="en-US" dirty="0" smtClean="0"/>
              <a:t>Multitasking</a:t>
            </a:r>
          </a:p>
          <a:p>
            <a:r>
              <a:rPr lang="en-US" dirty="0" smtClean="0"/>
              <a:t>But any single process may entail multiple components which could potentially also run concurrently</a:t>
            </a:r>
          </a:p>
          <a:p>
            <a:pPr lvl="1"/>
            <a:r>
              <a:rPr lang="en-US" dirty="0" smtClean="0"/>
              <a:t>We would call these components threads</a:t>
            </a:r>
          </a:p>
          <a:p>
            <a:pPr lvl="1"/>
            <a:r>
              <a:rPr lang="en-US" dirty="0" smtClean="0"/>
              <a:t>A multi-threaded program is one that is made up of threads where each thread could run concurrently</a:t>
            </a:r>
          </a:p>
          <a:p>
            <a:pPr lvl="1"/>
            <a:r>
              <a:rPr lang="en-US" dirty="0" smtClean="0"/>
              <a:t>All threads share the same code but each thread may execute the code in different ways (take different branches) – we refer to the path a thread takes through the code as its flow – the threads have different flows</a:t>
            </a: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6196" t="11044" r="7062" b="13028"/>
          <a:stretch/>
        </p:blipFill>
        <p:spPr bwMode="auto">
          <a:xfrm>
            <a:off x="381000" y="5029200"/>
            <a:ext cx="5870460" cy="1487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251460" y="5181600"/>
            <a:ext cx="2686698" cy="110799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Here we see a CPU </a:t>
            </a:r>
          </a:p>
          <a:p>
            <a:r>
              <a:rPr lang="en-US" sz="2200" dirty="0" smtClean="0">
                <a:latin typeface="Times New Roman" panose="02020603050405020304" pitchFamily="18" charset="0"/>
                <a:cs typeface="Times New Roman" panose="02020603050405020304" pitchFamily="18" charset="0"/>
              </a:rPr>
              <a:t>switching off between</a:t>
            </a:r>
          </a:p>
          <a:p>
            <a:r>
              <a:rPr lang="en-US" sz="2200" dirty="0" smtClean="0">
                <a:latin typeface="Times New Roman" panose="02020603050405020304" pitchFamily="18" charset="0"/>
                <a:cs typeface="Times New Roman" panose="02020603050405020304" pitchFamily="18" charset="0"/>
              </a:rPr>
              <a:t>threads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161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7649851" cy="6740307"/>
          </a:xfrm>
          <a:prstGeom prst="rect">
            <a:avLst/>
          </a:prstGeom>
          <a:noFill/>
        </p:spPr>
        <p:txBody>
          <a:bodyPr wrap="none" rtlCol="0">
            <a:spAutoFit/>
          </a:bodyPr>
          <a:lstStyle/>
          <a:p>
            <a:r>
              <a:rPr lang="en-US" sz="1600" dirty="0" smtClean="0">
                <a:latin typeface="Courier" pitchFamily="49" charset="0"/>
              </a:rPr>
              <a:t>public class </a:t>
            </a:r>
            <a:r>
              <a:rPr lang="en-US" sz="1600" dirty="0" err="1" smtClean="0">
                <a:latin typeface="Courier" pitchFamily="49" charset="0"/>
              </a:rPr>
              <a:t>JoinExample</a:t>
            </a:r>
            <a:r>
              <a:rPr lang="en-US" sz="1600" dirty="0" smtClean="0">
                <a:latin typeface="Courier" pitchFamily="49" charset="0"/>
              </a:rPr>
              <a:t> {</a:t>
            </a:r>
          </a:p>
          <a:p>
            <a:r>
              <a:rPr lang="en-US" sz="1600" dirty="0" smtClean="0">
                <a:latin typeface="Courier" pitchFamily="49" charset="0"/>
              </a:rPr>
              <a:t>   private static int count=0;</a:t>
            </a:r>
          </a:p>
          <a:p>
            <a:r>
              <a:rPr lang="en-US" sz="1600" dirty="0" smtClean="0">
                <a:latin typeface="Courier" pitchFamily="49" charset="0"/>
              </a:rPr>
              <a:t>   private static Thread t1, t2;</a:t>
            </a:r>
          </a:p>
          <a:p>
            <a:r>
              <a:rPr lang="en-US" sz="1600" dirty="0" smtClean="0">
                <a:latin typeface="Courier" pitchFamily="49" charset="0"/>
              </a:rPr>
              <a:t>   public static void main(String[] </a:t>
            </a:r>
            <a:r>
              <a:rPr lang="en-US" sz="1600" dirty="0" err="1" smtClean="0">
                <a:latin typeface="Courier" pitchFamily="49" charset="0"/>
              </a:rPr>
              <a:t>args</a:t>
            </a:r>
            <a:r>
              <a:rPr lang="en-US" sz="1600" dirty="0" smtClean="0">
                <a:latin typeface="Courier" pitchFamily="49" charset="0"/>
              </a:rPr>
              <a:t>) {</a:t>
            </a:r>
          </a:p>
          <a:p>
            <a:r>
              <a:rPr lang="en-US" sz="1600" dirty="0" smtClean="0">
                <a:latin typeface="Courier" pitchFamily="49" charset="0"/>
              </a:rPr>
              <a:t>	Producer p=new Producer(); Consumer c=new Consumer();</a:t>
            </a:r>
          </a:p>
          <a:p>
            <a:r>
              <a:rPr lang="en-US" sz="1600" dirty="0" smtClean="0">
                <a:latin typeface="Courier" pitchFamily="49" charset="0"/>
              </a:rPr>
              <a:t>	t1=new Thread(p); t2=new Thread(c);</a:t>
            </a:r>
          </a:p>
          <a:p>
            <a:r>
              <a:rPr lang="en-US" sz="1600" dirty="0" smtClean="0">
                <a:latin typeface="Courier" pitchFamily="49" charset="0"/>
              </a:rPr>
              <a:t>	t1.start(); t2.start();</a:t>
            </a:r>
          </a:p>
          <a:p>
            <a:r>
              <a:rPr lang="en-US" sz="1600" dirty="0" smtClean="0">
                <a:latin typeface="Courier" pitchFamily="49" charset="0"/>
              </a:rPr>
              <a:t>   }</a:t>
            </a:r>
          </a:p>
          <a:p>
            <a:r>
              <a:rPr lang="en-US" sz="1600" dirty="0" smtClean="0">
                <a:latin typeface="Courier" pitchFamily="49" charset="0"/>
              </a:rPr>
              <a:t>   public static class Producer implements Runnable {</a:t>
            </a:r>
          </a:p>
          <a:p>
            <a:r>
              <a:rPr lang="en-US" sz="1600" dirty="0" smtClean="0">
                <a:latin typeface="Courier" pitchFamily="49" charset="0"/>
              </a:rPr>
              <a:t>	public void run(){</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("running producer");</a:t>
            </a:r>
          </a:p>
          <a:p>
            <a:r>
              <a:rPr lang="en-US" sz="1600" dirty="0" smtClean="0">
                <a:latin typeface="Courier" pitchFamily="49" charset="0"/>
              </a:rPr>
              <a:t>	   for(int </a:t>
            </a:r>
            <a:r>
              <a:rPr lang="en-US" sz="1600" dirty="0" err="1" smtClean="0">
                <a:latin typeface="Courier" pitchFamily="49" charset="0"/>
              </a:rPr>
              <a:t>i</a:t>
            </a:r>
            <a:r>
              <a:rPr lang="en-US" sz="1600" dirty="0" smtClean="0">
                <a:latin typeface="Courier" pitchFamily="49" charset="0"/>
              </a:rPr>
              <a:t>=0;i&lt;1000000;i++)count++;</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("producer ending");</a:t>
            </a:r>
          </a:p>
          <a:p>
            <a:r>
              <a:rPr lang="en-US" sz="1600" dirty="0" smtClean="0">
                <a:latin typeface="Courier" pitchFamily="49" charset="0"/>
              </a:rPr>
              <a:t>   }</a:t>
            </a:r>
          </a:p>
          <a:p>
            <a:r>
              <a:rPr lang="en-US" sz="1600" dirty="0" smtClean="0">
                <a:latin typeface="Courier" pitchFamily="49" charset="0"/>
              </a:rPr>
              <a:t>   public static class Consumer implements Runnable {</a:t>
            </a:r>
          </a:p>
          <a:p>
            <a:r>
              <a:rPr lang="en-US" sz="1600" dirty="0" smtClean="0">
                <a:latin typeface="Courier" pitchFamily="49" charset="0"/>
              </a:rPr>
              <a:t>	public void run() {</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("running consumer");</a:t>
            </a:r>
          </a:p>
          <a:p>
            <a:r>
              <a:rPr lang="en-US" sz="1600" dirty="0" smtClean="0">
                <a:latin typeface="Courier" pitchFamily="49" charset="0"/>
              </a:rPr>
              <a:t>		try{</a:t>
            </a:r>
          </a:p>
          <a:p>
            <a:r>
              <a:rPr lang="en-US" sz="1600" dirty="0" smtClean="0">
                <a:latin typeface="Courier" pitchFamily="49" charset="0"/>
              </a:rPr>
              <a:t>	  	   t1.join();</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("rejoining consumer");</a:t>
            </a:r>
          </a:p>
          <a:p>
            <a:r>
              <a:rPr lang="en-US" sz="1600" dirty="0" smtClean="0">
                <a:latin typeface="Courier" pitchFamily="49" charset="0"/>
              </a:rPr>
              <a:t>		}</a:t>
            </a:r>
          </a:p>
          <a:p>
            <a:r>
              <a:rPr lang="en-US" sz="1600" dirty="0" smtClean="0">
                <a:latin typeface="Courier" pitchFamily="49" charset="0"/>
              </a:rPr>
              <a:t>		catch(</a:t>
            </a:r>
            <a:r>
              <a:rPr lang="en-US" sz="1600" dirty="0" err="1" smtClean="0">
                <a:latin typeface="Courier" pitchFamily="49" charset="0"/>
              </a:rPr>
              <a:t>InterruptedException</a:t>
            </a:r>
            <a:r>
              <a:rPr lang="en-US" sz="1600" dirty="0" smtClean="0">
                <a:latin typeface="Courier" pitchFamily="49" charset="0"/>
              </a:rPr>
              <a:t> e) {</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(e);</a:t>
            </a:r>
          </a:p>
          <a:p>
            <a:r>
              <a:rPr lang="en-US" sz="1600" dirty="0" smtClean="0">
                <a:latin typeface="Courier" pitchFamily="49" charset="0"/>
              </a:rPr>
              <a:t>		}</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(count);</a:t>
            </a:r>
          </a:p>
          <a:p>
            <a:r>
              <a:rPr lang="en-US" sz="1600" dirty="0" smtClean="0">
                <a:latin typeface="Courier" pitchFamily="49" charset="0"/>
              </a:rPr>
              <a:t>	    </a:t>
            </a:r>
            <a:r>
              <a:rPr lang="en-US" sz="1600" dirty="0" err="1" smtClean="0">
                <a:latin typeface="Courier" pitchFamily="49" charset="0"/>
              </a:rPr>
              <a:t>System.out.println</a:t>
            </a:r>
            <a:r>
              <a:rPr lang="en-US" sz="1600" dirty="0" smtClean="0">
                <a:latin typeface="Courier" pitchFamily="49" charset="0"/>
              </a:rPr>
              <a:t>("consumer ending");</a:t>
            </a:r>
          </a:p>
          <a:p>
            <a:r>
              <a:rPr lang="en-US" sz="1600" dirty="0" smtClean="0">
                <a:latin typeface="Courier" pitchFamily="49" charset="0"/>
              </a:rPr>
              <a:t>}}}</a:t>
            </a:r>
            <a:endParaRPr lang="en-US" sz="1600" dirty="0">
              <a:latin typeface="Courier" pitchFamily="49" charset="0"/>
            </a:endParaRPr>
          </a:p>
        </p:txBody>
      </p:sp>
      <p:sp>
        <p:nvSpPr>
          <p:cNvPr id="3" name="TextBox 2"/>
          <p:cNvSpPr txBox="1"/>
          <p:nvPr/>
        </p:nvSpPr>
        <p:spPr>
          <a:xfrm>
            <a:off x="7467599" y="4191000"/>
            <a:ext cx="1672253" cy="1446550"/>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Pause</a:t>
            </a:r>
          </a:p>
          <a:p>
            <a:r>
              <a:rPr lang="en-US" sz="2200" dirty="0">
                <a:latin typeface="Times New Roman" panose="02020603050405020304" pitchFamily="18" charset="0"/>
                <a:cs typeface="Times New Roman" panose="02020603050405020304" pitchFamily="18" charset="0"/>
              </a:rPr>
              <a:t>c</a:t>
            </a:r>
            <a:r>
              <a:rPr lang="en-US" sz="2200" dirty="0" smtClean="0">
                <a:latin typeface="Times New Roman" panose="02020603050405020304" pitchFamily="18" charset="0"/>
                <a:cs typeface="Times New Roman" panose="02020603050405020304" pitchFamily="18" charset="0"/>
              </a:rPr>
              <a:t>onsumer</a:t>
            </a:r>
          </a:p>
          <a:p>
            <a:r>
              <a:rPr lang="en-US" sz="2200" dirty="0" smtClean="0">
                <a:latin typeface="Times New Roman" panose="02020603050405020304" pitchFamily="18" charset="0"/>
                <a:cs typeface="Times New Roman" panose="02020603050405020304" pitchFamily="18" charset="0"/>
              </a:rPr>
              <a:t>before</a:t>
            </a:r>
          </a:p>
          <a:p>
            <a:r>
              <a:rPr lang="en-US" sz="2200" dirty="0" smtClean="0">
                <a:latin typeface="Times New Roman" panose="02020603050405020304" pitchFamily="18" charset="0"/>
                <a:cs typeface="Times New Roman" panose="02020603050405020304" pitchFamily="18" charset="0"/>
              </a:rPr>
              <a:t>“consuming”</a:t>
            </a:r>
            <a:endParaRPr lang="en-US" sz="2200"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a:off x="3733801" y="4495800"/>
            <a:ext cx="3733798" cy="152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flipH="1">
            <a:off x="4191000" y="5410200"/>
            <a:ext cx="3276599"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6976419" y="1524000"/>
            <a:ext cx="2167581" cy="224676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Output:</a:t>
            </a:r>
          </a:p>
          <a:p>
            <a:r>
              <a:rPr lang="en-US" sz="2000" dirty="0" smtClean="0">
                <a:latin typeface="Times New Roman" panose="02020603050405020304" pitchFamily="18" charset="0"/>
                <a:cs typeface="Times New Roman" panose="02020603050405020304" pitchFamily="18" charset="0"/>
              </a:rPr>
              <a:t>running producer</a:t>
            </a:r>
          </a:p>
          <a:p>
            <a:r>
              <a:rPr lang="en-US" sz="2000" dirty="0" smtClean="0">
                <a:latin typeface="Times New Roman" panose="02020603050405020304" pitchFamily="18" charset="0"/>
                <a:cs typeface="Times New Roman" panose="02020603050405020304" pitchFamily="18" charset="0"/>
              </a:rPr>
              <a:t>running consumer</a:t>
            </a:r>
          </a:p>
          <a:p>
            <a:r>
              <a:rPr lang="en-US" sz="2000" dirty="0" smtClean="0">
                <a:latin typeface="Times New Roman" panose="02020603050405020304" pitchFamily="18" charset="0"/>
                <a:cs typeface="Times New Roman" panose="02020603050405020304" pitchFamily="18" charset="0"/>
              </a:rPr>
              <a:t>producer ending</a:t>
            </a:r>
          </a:p>
          <a:p>
            <a:r>
              <a:rPr lang="en-US" sz="2000" dirty="0" smtClean="0">
                <a:latin typeface="Times New Roman" panose="02020603050405020304" pitchFamily="18" charset="0"/>
                <a:cs typeface="Times New Roman" panose="02020603050405020304" pitchFamily="18" charset="0"/>
              </a:rPr>
              <a:t>rejoining consumer</a:t>
            </a:r>
          </a:p>
          <a:p>
            <a:r>
              <a:rPr lang="en-US" sz="2000" dirty="0" smtClean="0">
                <a:latin typeface="Times New Roman" panose="02020603050405020304" pitchFamily="18" charset="0"/>
                <a:cs typeface="Times New Roman" panose="02020603050405020304" pitchFamily="18" charset="0"/>
              </a:rPr>
              <a:t>1000000</a:t>
            </a:r>
          </a:p>
          <a:p>
            <a:r>
              <a:rPr lang="en-US" sz="2000" dirty="0" smtClean="0">
                <a:latin typeface="Times New Roman" panose="02020603050405020304" pitchFamily="18" charset="0"/>
                <a:cs typeface="Times New Roman" panose="02020603050405020304" pitchFamily="18" charset="0"/>
              </a:rPr>
              <a:t>consumer ending</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965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sleep and yield methods</a:t>
            </a:r>
            <a:endParaRPr lang="en-US" dirty="0"/>
          </a:p>
        </p:txBody>
      </p:sp>
      <p:sp>
        <p:nvSpPr>
          <p:cNvPr id="3" name="Content Placeholder 2"/>
          <p:cNvSpPr>
            <a:spLocks noGrp="1"/>
          </p:cNvSpPr>
          <p:nvPr>
            <p:ph idx="1"/>
          </p:nvPr>
        </p:nvSpPr>
        <p:spPr>
          <a:xfrm>
            <a:off x="228600" y="838200"/>
            <a:ext cx="8686800" cy="6019800"/>
          </a:xfrm>
        </p:spPr>
        <p:txBody>
          <a:bodyPr>
            <a:normAutofit fontScale="85000" lnSpcReduction="20000"/>
          </a:bodyPr>
          <a:lstStyle/>
          <a:p>
            <a:r>
              <a:rPr lang="en-US" dirty="0" smtClean="0"/>
              <a:t>The sleep method receives the number of milliseconds (as a long) to put this thread to sleep</a:t>
            </a:r>
          </a:p>
          <a:p>
            <a:pPr lvl="1"/>
            <a:r>
              <a:rPr lang="en-US" dirty="0" smtClean="0"/>
              <a:t>while asleep, the CPU ignores it (does not execute it)</a:t>
            </a:r>
          </a:p>
          <a:p>
            <a:pPr lvl="1"/>
            <a:r>
              <a:rPr lang="en-US" dirty="0" smtClean="0"/>
              <a:t>you might use sleep to allow temporarily other Threads to get access to the CPU (thus temporarily lowering the priority of this Thread) or you might use sleep if you only want this Thread to occasionally be awake </a:t>
            </a:r>
          </a:p>
          <a:p>
            <a:pPr lvl="2"/>
            <a:r>
              <a:rPr lang="en-US" dirty="0" smtClean="0"/>
              <a:t>such as a Thread that should check for changes in status occasionally like every .5 seconds</a:t>
            </a:r>
          </a:p>
          <a:p>
            <a:r>
              <a:rPr lang="en-US" dirty="0" smtClean="0"/>
              <a:t>yield is similar in that this Thread gives us access to the CPU temporarily, but in this case you do not control the time period that the Thread waits</a:t>
            </a:r>
          </a:p>
          <a:p>
            <a:pPr lvl="1"/>
            <a:r>
              <a:rPr lang="en-US" dirty="0" smtClean="0"/>
              <a:t>in effect, yield causes this Thread to give up 1 turn in the queue of the Threads being executed so it is a sleep for a very short period</a:t>
            </a:r>
          </a:p>
          <a:p>
            <a:pPr lvl="1"/>
            <a:r>
              <a:rPr lang="en-US" dirty="0" smtClean="0"/>
              <a:t>you could accomplish something similar by lowering the Thread’s priority and then raising it again although yield is more precise</a:t>
            </a:r>
            <a:endParaRPr lang="en-US" dirty="0"/>
          </a:p>
        </p:txBody>
      </p:sp>
    </p:spTree>
    <p:extLst>
      <p:ext uri="{BB962C8B-B14F-4D97-AF65-F5344CB8AC3E}">
        <p14:creationId xmlns:p14="http://schemas.microsoft.com/office/powerpoint/2010/main" val="1615852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Timer Example</a:t>
            </a:r>
            <a:endParaRPr lang="en-US" dirty="0"/>
          </a:p>
        </p:txBody>
      </p:sp>
      <p:sp>
        <p:nvSpPr>
          <p:cNvPr id="3" name="Content Placeholder 2"/>
          <p:cNvSpPr>
            <a:spLocks noGrp="1"/>
          </p:cNvSpPr>
          <p:nvPr>
            <p:ph idx="1"/>
          </p:nvPr>
        </p:nvSpPr>
        <p:spPr>
          <a:xfrm>
            <a:off x="152400" y="685801"/>
            <a:ext cx="8686800" cy="2362199"/>
          </a:xfrm>
        </p:spPr>
        <p:txBody>
          <a:bodyPr>
            <a:normAutofit fontScale="85000" lnSpcReduction="10000"/>
          </a:bodyPr>
          <a:lstStyle/>
          <a:p>
            <a:r>
              <a:rPr lang="en-US" dirty="0" smtClean="0"/>
              <a:t>Here we use the sleep method to build our own timer so that we do not need to use the Timer class</a:t>
            </a:r>
          </a:p>
          <a:p>
            <a:pPr lvl="1"/>
            <a:r>
              <a:rPr lang="en-US" dirty="0" smtClean="0"/>
              <a:t>In our Task’s run method, we output the value of some int value </a:t>
            </a:r>
            <a:r>
              <a:rPr lang="en-US" dirty="0" err="1" smtClean="0"/>
              <a:t>i</a:t>
            </a:r>
            <a:r>
              <a:rPr lang="en-US" dirty="0" smtClean="0"/>
              <a:t> and increment it, and then sleep for 1000 milliseconds (1 second)</a:t>
            </a:r>
          </a:p>
          <a:p>
            <a:pPr lvl="1"/>
            <a:r>
              <a:rPr lang="en-US" dirty="0" smtClean="0"/>
              <a:t>Thus, this simple Task outputs the number of elapsed seconds</a:t>
            </a:r>
            <a:endParaRPr lang="en-US" dirty="0"/>
          </a:p>
        </p:txBody>
      </p:sp>
      <p:sp>
        <p:nvSpPr>
          <p:cNvPr id="4" name="TextBox 3"/>
          <p:cNvSpPr txBox="1"/>
          <p:nvPr/>
        </p:nvSpPr>
        <p:spPr>
          <a:xfrm>
            <a:off x="990600" y="3053687"/>
            <a:ext cx="7491153" cy="3693319"/>
          </a:xfrm>
          <a:prstGeom prst="rect">
            <a:avLst/>
          </a:prstGeom>
          <a:noFill/>
        </p:spPr>
        <p:txBody>
          <a:bodyPr wrap="none" rtlCol="0">
            <a:spAutoFit/>
          </a:bodyPr>
          <a:lstStyle/>
          <a:p>
            <a:r>
              <a:rPr lang="en-US" dirty="0" smtClean="0">
                <a:latin typeface="Courier" pitchFamily="49" charset="0"/>
              </a:rPr>
              <a:t>public static class </a:t>
            </a:r>
            <a:r>
              <a:rPr lang="en-US" dirty="0" err="1" smtClean="0">
                <a:latin typeface="Courier" pitchFamily="49" charset="0"/>
              </a:rPr>
              <a:t>SleepThread</a:t>
            </a:r>
            <a:r>
              <a:rPr lang="en-US" dirty="0" smtClean="0">
                <a:latin typeface="Courier" pitchFamily="49" charset="0"/>
              </a:rPr>
              <a:t> implements Runnable {</a:t>
            </a:r>
          </a:p>
          <a:p>
            <a:r>
              <a:rPr lang="en-US" dirty="0" smtClean="0">
                <a:latin typeface="Courier" pitchFamily="49" charset="0"/>
              </a:rPr>
              <a:t>public void run() {</a:t>
            </a:r>
          </a:p>
          <a:p>
            <a:r>
              <a:rPr lang="en-US" dirty="0" smtClean="0">
                <a:latin typeface="Courier" pitchFamily="49" charset="0"/>
              </a:rPr>
              <a:t>   int </a:t>
            </a:r>
            <a:r>
              <a:rPr lang="en-US" dirty="0" err="1" smtClean="0">
                <a:latin typeface="Courier" pitchFamily="49" charset="0"/>
              </a:rPr>
              <a:t>i</a:t>
            </a:r>
            <a:r>
              <a:rPr lang="en-US" dirty="0" smtClean="0">
                <a:latin typeface="Courier" pitchFamily="49" charset="0"/>
              </a:rPr>
              <a:t>=0;</a:t>
            </a:r>
          </a:p>
          <a:p>
            <a:r>
              <a:rPr lang="en-US" dirty="0" smtClean="0">
                <a:latin typeface="Courier" pitchFamily="49" charset="0"/>
              </a:rPr>
              <a:t>   while(true) {</a:t>
            </a:r>
          </a:p>
          <a:p>
            <a:r>
              <a:rPr lang="en-US" dirty="0" smtClean="0">
                <a:latin typeface="Courier" pitchFamily="49" charset="0"/>
              </a:rPr>
              <a:t>	try{</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i</a:t>
            </a:r>
            <a:r>
              <a:rPr lang="en-US" dirty="0" smtClean="0">
                <a:latin typeface="Courier" pitchFamily="49" charset="0"/>
              </a:rPr>
              <a:t>++);</a:t>
            </a:r>
          </a:p>
          <a:p>
            <a:r>
              <a:rPr lang="en-US" dirty="0" smtClean="0">
                <a:latin typeface="Courier" pitchFamily="49" charset="0"/>
              </a:rPr>
              <a:t>	   </a:t>
            </a:r>
            <a:r>
              <a:rPr lang="en-US" dirty="0" err="1" smtClean="0">
                <a:latin typeface="Courier" pitchFamily="49" charset="0"/>
              </a:rPr>
              <a:t>Thread.sleep</a:t>
            </a:r>
            <a:r>
              <a:rPr lang="en-US" dirty="0" smtClean="0">
                <a:latin typeface="Courier" pitchFamily="49" charset="0"/>
              </a:rPr>
              <a:t>(1000);</a:t>
            </a:r>
          </a:p>
          <a:p>
            <a:r>
              <a:rPr lang="en-US" dirty="0" smtClean="0">
                <a:latin typeface="Courier" pitchFamily="49" charset="0"/>
              </a:rPr>
              <a:t>	}</a:t>
            </a:r>
          </a:p>
          <a:p>
            <a:r>
              <a:rPr lang="en-US" dirty="0" smtClean="0">
                <a:latin typeface="Courier" pitchFamily="49" charset="0"/>
              </a:rPr>
              <a:t>	catch(</a:t>
            </a:r>
            <a:r>
              <a:rPr lang="en-US" dirty="0" err="1" smtClean="0">
                <a:latin typeface="Courier" pitchFamily="49" charset="0"/>
              </a:rPr>
              <a:t>InterruptedException</a:t>
            </a:r>
            <a:r>
              <a:rPr lang="en-US" dirty="0" smtClean="0">
                <a:latin typeface="Courier" pitchFamily="49" charset="0"/>
              </a:rPr>
              <a:t> e) {</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(e);</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a:t>
            </a:r>
          </a:p>
        </p:txBody>
      </p:sp>
    </p:spTree>
    <p:extLst>
      <p:ext uri="{BB962C8B-B14F-4D97-AF65-F5344CB8AC3E}">
        <p14:creationId xmlns:p14="http://schemas.microsoft.com/office/powerpoint/2010/main" val="230030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Deprecated Methods</a:t>
            </a:r>
            <a:endParaRPr lang="en-US" dirty="0"/>
          </a:p>
        </p:txBody>
      </p:sp>
      <p:sp>
        <p:nvSpPr>
          <p:cNvPr id="3" name="Content Placeholder 2"/>
          <p:cNvSpPr>
            <a:spLocks noGrp="1"/>
          </p:cNvSpPr>
          <p:nvPr>
            <p:ph idx="1"/>
          </p:nvPr>
        </p:nvSpPr>
        <p:spPr>
          <a:xfrm>
            <a:off x="228600" y="990600"/>
            <a:ext cx="8763000" cy="5638800"/>
          </a:xfrm>
        </p:spPr>
        <p:txBody>
          <a:bodyPr>
            <a:normAutofit fontScale="92500" lnSpcReduction="10000"/>
          </a:bodyPr>
          <a:lstStyle/>
          <a:p>
            <a:r>
              <a:rPr lang="en-US" dirty="0" smtClean="0"/>
              <a:t>The first version of Java had additional methods of stop, suspend and resume</a:t>
            </a:r>
          </a:p>
          <a:p>
            <a:pPr lvl="1"/>
            <a:r>
              <a:rPr lang="en-US" dirty="0" smtClean="0"/>
              <a:t>These methods were deemed unsafe because you could potentially control others’ threads by stopping or suspending them</a:t>
            </a:r>
          </a:p>
          <a:p>
            <a:pPr lvl="1"/>
            <a:r>
              <a:rPr lang="en-US" dirty="0" smtClean="0"/>
              <a:t>Instead, suspend and resume are replaced by yield/sleep and join</a:t>
            </a:r>
          </a:p>
          <a:p>
            <a:pPr lvl="1"/>
            <a:r>
              <a:rPr lang="en-US" dirty="0" smtClean="0"/>
              <a:t>Instead of stop, you can stop a Thread by setting the Thread variable to null</a:t>
            </a:r>
          </a:p>
          <a:p>
            <a:pPr lvl="2"/>
            <a:r>
              <a:rPr lang="en-US" dirty="0" smtClean="0"/>
              <a:t>if(</a:t>
            </a:r>
            <a:r>
              <a:rPr lang="en-US" dirty="0" err="1" smtClean="0"/>
              <a:t>somecondition</a:t>
            </a:r>
            <a:r>
              <a:rPr lang="en-US" dirty="0" smtClean="0"/>
              <a:t>) t=null;</a:t>
            </a:r>
          </a:p>
          <a:p>
            <a:pPr lvl="1"/>
            <a:r>
              <a:rPr lang="en-US" dirty="0" smtClean="0"/>
              <a:t>Note that by setting t to null, a command like </a:t>
            </a:r>
            <a:r>
              <a:rPr lang="en-US" dirty="0" err="1" smtClean="0"/>
              <a:t>t.setPriority</a:t>
            </a:r>
            <a:r>
              <a:rPr lang="en-US" dirty="0" smtClean="0"/>
              <a:t>(1) or t. sleep(1000) will yield a </a:t>
            </a:r>
            <a:r>
              <a:rPr lang="en-US" dirty="0" err="1" smtClean="0"/>
              <a:t>NullPointerException</a:t>
            </a:r>
            <a:r>
              <a:rPr lang="en-US" dirty="0" smtClean="0"/>
              <a:t> so we might want to test t for null before passing it a message (or use additional catch blocks)</a:t>
            </a:r>
          </a:p>
        </p:txBody>
      </p:sp>
    </p:spTree>
    <p:extLst>
      <p:ext uri="{BB962C8B-B14F-4D97-AF65-F5344CB8AC3E}">
        <p14:creationId xmlns:p14="http://schemas.microsoft.com/office/powerpoint/2010/main" val="354603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 Thread Problem</a:t>
            </a:r>
            <a:endParaRPr lang="en-US" dirty="0"/>
          </a:p>
        </p:txBody>
      </p:sp>
      <p:sp>
        <p:nvSpPr>
          <p:cNvPr id="3" name="Content Placeholder 2"/>
          <p:cNvSpPr>
            <a:spLocks noGrp="1"/>
          </p:cNvSpPr>
          <p:nvPr>
            <p:ph idx="1"/>
          </p:nvPr>
        </p:nvSpPr>
        <p:spPr>
          <a:xfrm>
            <a:off x="457200" y="914400"/>
            <a:ext cx="8229600" cy="3886200"/>
          </a:xfrm>
        </p:spPr>
        <p:txBody>
          <a:bodyPr>
            <a:normAutofit fontScale="85000" lnSpcReduction="10000"/>
          </a:bodyPr>
          <a:lstStyle/>
          <a:p>
            <a:r>
              <a:rPr lang="en-US" dirty="0" smtClean="0"/>
              <a:t>Recall our earlier </a:t>
            </a:r>
            <a:r>
              <a:rPr lang="en-US" dirty="0" err="1" smtClean="0"/>
              <a:t>RandomCharacters</a:t>
            </a:r>
            <a:r>
              <a:rPr lang="en-US" dirty="0" smtClean="0"/>
              <a:t> class which printed out what looked like truly random characters because of how the CPU was switching off between the Threads</a:t>
            </a:r>
          </a:p>
          <a:p>
            <a:r>
              <a:rPr lang="en-US" dirty="0" smtClean="0"/>
              <a:t>Imagine that instead of using </a:t>
            </a:r>
            <a:r>
              <a:rPr lang="en-US" dirty="0" err="1" smtClean="0"/>
              <a:t>System.out.println</a:t>
            </a:r>
            <a:r>
              <a:rPr lang="en-US" dirty="0" smtClean="0"/>
              <a:t>, the three Threads were outputting to a File</a:t>
            </a:r>
          </a:p>
          <a:p>
            <a:r>
              <a:rPr lang="en-US" dirty="0" smtClean="0"/>
              <a:t>The result would be that one Thread might interrupt another resulting in some of the second Thread’s output interfering with the first Thread’s output</a:t>
            </a:r>
          </a:p>
        </p:txBody>
      </p:sp>
      <p:sp>
        <p:nvSpPr>
          <p:cNvPr id="4" name="TextBox 3"/>
          <p:cNvSpPr txBox="1"/>
          <p:nvPr/>
        </p:nvSpPr>
        <p:spPr>
          <a:xfrm>
            <a:off x="76200" y="4800600"/>
            <a:ext cx="7981672" cy="2031325"/>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aaaaaaaaaaaaaaacccccccccccccccccccccccccccccccccccccccccccccccccc</a:t>
            </a:r>
          </a:p>
          <a:p>
            <a:r>
              <a:rPr lang="en-US" dirty="0" err="1">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ccccccccccccccccccccccccccccccccccccccccccacacacacbabbcbabbbbcbbbabbcbabbc</a:t>
            </a:r>
          </a:p>
          <a:p>
            <a:r>
              <a:rPr lang="en-US" dirty="0" err="1" smtClean="0">
                <a:latin typeface="Times New Roman" panose="02020603050405020304" pitchFamily="18" charset="0"/>
                <a:cs typeface="Times New Roman" panose="02020603050405020304" pitchFamily="18" charset="0"/>
              </a:rPr>
              <a:t>babbbcbabbcbabbcbabbcbabcbbbbbabbbbbbbbbbbbbb</a:t>
            </a:r>
            <a:endParaRPr lang="en-US" dirty="0"/>
          </a:p>
        </p:txBody>
      </p:sp>
      <p:sp>
        <p:nvSpPr>
          <p:cNvPr id="5" name="TextBox 4"/>
          <p:cNvSpPr txBox="1"/>
          <p:nvPr/>
        </p:nvSpPr>
        <p:spPr>
          <a:xfrm>
            <a:off x="6814285" y="5048071"/>
            <a:ext cx="2405915" cy="1200329"/>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Thread 3 interrupts</a:t>
            </a:r>
          </a:p>
          <a:p>
            <a:r>
              <a:rPr lang="en-US" dirty="0" smtClean="0">
                <a:latin typeface="Times New Roman" panose="02020603050405020304" pitchFamily="18" charset="0"/>
                <a:cs typeface="Times New Roman" panose="02020603050405020304" pitchFamily="18" charset="0"/>
              </a:rPr>
              <a:t>Thread 1 and later</a:t>
            </a: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hey are all interrupting</a:t>
            </a:r>
          </a:p>
          <a:p>
            <a:r>
              <a:rPr lang="en-US" dirty="0" smtClean="0">
                <a:latin typeface="Times New Roman" panose="02020603050405020304" pitchFamily="18" charset="0"/>
                <a:cs typeface="Times New Roman" panose="02020603050405020304" pitchFamily="18" charset="0"/>
              </a:rPr>
              <a:t>each other!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0735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Data Corruption</a:t>
            </a:r>
            <a:endParaRPr lang="en-US" dirty="0"/>
          </a:p>
        </p:txBody>
      </p:sp>
      <p:sp>
        <p:nvSpPr>
          <p:cNvPr id="3" name="Content Placeholder 2"/>
          <p:cNvSpPr>
            <a:spLocks noGrp="1"/>
          </p:cNvSpPr>
          <p:nvPr>
            <p:ph idx="1"/>
          </p:nvPr>
        </p:nvSpPr>
        <p:spPr>
          <a:xfrm>
            <a:off x="304800" y="685800"/>
            <a:ext cx="8686800" cy="6172200"/>
          </a:xfrm>
        </p:spPr>
        <p:txBody>
          <a:bodyPr>
            <a:normAutofit fontScale="77500" lnSpcReduction="20000"/>
          </a:bodyPr>
          <a:lstStyle/>
          <a:p>
            <a:r>
              <a:rPr lang="en-US" dirty="0" smtClean="0"/>
              <a:t>This problem with our Threads arises because the Threads share a resource (in this example, </a:t>
            </a:r>
            <a:r>
              <a:rPr lang="en-US" dirty="0" err="1" smtClean="0"/>
              <a:t>System.out</a:t>
            </a:r>
            <a:r>
              <a:rPr lang="en-US" dirty="0" smtClean="0"/>
              <a:t>, but it could be a file or shared variable in memory)</a:t>
            </a:r>
          </a:p>
          <a:p>
            <a:r>
              <a:rPr lang="en-US" dirty="0" smtClean="0"/>
              <a:t>By allowing one Thread to interrupt another while one Thread is already using the resource can lead to data corruption</a:t>
            </a:r>
          </a:p>
          <a:p>
            <a:pPr lvl="1"/>
            <a:r>
              <a:rPr lang="en-US" dirty="0" smtClean="0"/>
              <a:t>Consider a banking situation where two Tellers are sharing one customer database</a:t>
            </a:r>
          </a:p>
          <a:p>
            <a:pPr lvl="1"/>
            <a:r>
              <a:rPr lang="en-US" dirty="0" smtClean="0"/>
              <a:t>Two customers share the same account, they are both being served by the two Tellers separately but at the same time</a:t>
            </a:r>
          </a:p>
          <a:p>
            <a:pPr lvl="1"/>
            <a:r>
              <a:rPr lang="en-US" dirty="0" smtClean="0"/>
              <a:t>If we are not careful, the two Tellers may try to access the shared datum (the customer’s account balance)</a:t>
            </a:r>
          </a:p>
          <a:p>
            <a:pPr lvl="1"/>
            <a:r>
              <a:rPr lang="en-US" dirty="0" smtClean="0"/>
              <a:t>If Teller 1 accesses account balance and finds $1000 there and then the OS interrupts Teller 1 for Teller 2, Teller 2 will also find $1000 there, customer 2 asks Teller 2 to deduct $1000 and does so, but Teller 1’s program has already copied $1000 from the database into a local variable, so according to Teller 1, there is still $1000 there even though Teller 2 already deducted it!</a:t>
            </a:r>
          </a:p>
          <a:p>
            <a:pPr lvl="1"/>
            <a:r>
              <a:rPr lang="en-US" dirty="0" smtClean="0"/>
              <a:t>Thus, the two customers can potentially walk away with $2000</a:t>
            </a:r>
            <a:endParaRPr lang="en-US" dirty="0"/>
          </a:p>
        </p:txBody>
      </p:sp>
    </p:spTree>
    <p:extLst>
      <p:ext uri="{BB962C8B-B14F-4D97-AF65-F5344CB8AC3E}">
        <p14:creationId xmlns:p14="http://schemas.microsoft.com/office/powerpoint/2010/main" val="1245229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Revised Example</a:t>
            </a:r>
            <a:endParaRPr lang="en-US" dirty="0"/>
          </a:p>
        </p:txBody>
      </p:sp>
      <p:sp>
        <p:nvSpPr>
          <p:cNvPr id="3" name="TextBox 2"/>
          <p:cNvSpPr txBox="1"/>
          <p:nvPr/>
        </p:nvSpPr>
        <p:spPr>
          <a:xfrm>
            <a:off x="4090674" y="5257800"/>
            <a:ext cx="4968027" cy="1477328"/>
          </a:xfrm>
          <a:prstGeom prst="rect">
            <a:avLst/>
          </a:prstGeom>
          <a:noFill/>
        </p:spPr>
        <p:txBody>
          <a:bodyPr wrap="none" rtlCol="0">
            <a:spAutoFit/>
          </a:bodyPr>
          <a:lstStyle/>
          <a:p>
            <a:r>
              <a:rPr lang="en-US" dirty="0">
                <a:latin typeface="Courier" pitchFamily="49" charset="0"/>
                <a:cs typeface="Times New Roman" panose="02020603050405020304" pitchFamily="18" charset="0"/>
              </a:rPr>
              <a:t>public class </a:t>
            </a:r>
            <a:r>
              <a:rPr lang="en-US" dirty="0" err="1" smtClean="0">
                <a:latin typeface="Courier" pitchFamily="49" charset="0"/>
                <a:cs typeface="Times New Roman" panose="02020603050405020304" pitchFamily="18" charset="0"/>
              </a:rPr>
              <a:t>MyOutput</a:t>
            </a:r>
            <a:r>
              <a:rPr lang="en-US" dirty="0" smtClean="0">
                <a:latin typeface="Courier" pitchFamily="49" charset="0"/>
                <a:cs typeface="Times New Roman" panose="02020603050405020304" pitchFamily="18" charset="0"/>
              </a:rPr>
              <a:t> {</a:t>
            </a:r>
            <a:endParaRPr lang="en-US" dirty="0">
              <a:latin typeface="Courier" pitchFamily="49" charset="0"/>
              <a:cs typeface="Times New Roman" panose="02020603050405020304" pitchFamily="18" charset="0"/>
            </a:endParaRPr>
          </a:p>
          <a:p>
            <a:r>
              <a:rPr lang="en-US" dirty="0">
                <a:latin typeface="Courier" pitchFamily="49" charset="0"/>
                <a:cs typeface="Times New Roman" panose="02020603050405020304" pitchFamily="18" charset="0"/>
              </a:rPr>
              <a:t>	public </a:t>
            </a:r>
            <a:r>
              <a:rPr lang="en-US" dirty="0" smtClean="0">
                <a:latin typeface="Courier" pitchFamily="49" charset="0"/>
                <a:cs typeface="Times New Roman" panose="02020603050405020304" pitchFamily="18" charset="0"/>
              </a:rPr>
              <a:t>void </a:t>
            </a:r>
            <a:r>
              <a:rPr lang="en-US" dirty="0">
                <a:latin typeface="Courier" pitchFamily="49" charset="0"/>
                <a:cs typeface="Times New Roman" panose="02020603050405020304" pitchFamily="18" charset="0"/>
              </a:rPr>
              <a:t>output(char c</a:t>
            </a:r>
            <a:r>
              <a:rPr lang="en-US" dirty="0" smtClean="0">
                <a:latin typeface="Courier" pitchFamily="49" charset="0"/>
                <a:cs typeface="Times New Roman" panose="02020603050405020304" pitchFamily="18" charset="0"/>
              </a:rPr>
              <a:t>) {</a:t>
            </a:r>
            <a:endParaRPr lang="en-US" dirty="0">
              <a:latin typeface="Courier" pitchFamily="49" charset="0"/>
              <a:cs typeface="Times New Roman" panose="02020603050405020304" pitchFamily="18" charset="0"/>
            </a:endParaRPr>
          </a:p>
          <a:p>
            <a:r>
              <a:rPr lang="en-US" dirty="0">
                <a:latin typeface="Courier" pitchFamily="49" charset="0"/>
                <a:cs typeface="Times New Roman" panose="02020603050405020304" pitchFamily="18" charset="0"/>
              </a:rPr>
              <a:t>		</a:t>
            </a:r>
            <a:r>
              <a:rPr lang="en-US" dirty="0" err="1">
                <a:latin typeface="Courier" pitchFamily="49" charset="0"/>
                <a:cs typeface="Times New Roman" panose="02020603050405020304" pitchFamily="18" charset="0"/>
              </a:rPr>
              <a:t>System.out.print</a:t>
            </a:r>
            <a:r>
              <a:rPr lang="en-US" dirty="0">
                <a:latin typeface="Courier" pitchFamily="49" charset="0"/>
                <a:cs typeface="Times New Roman" panose="02020603050405020304" pitchFamily="18" charset="0"/>
              </a:rPr>
              <a:t>(c);</a:t>
            </a:r>
          </a:p>
          <a:p>
            <a:r>
              <a:rPr lang="en-US" dirty="0">
                <a:latin typeface="Courier" pitchFamily="49" charset="0"/>
                <a:cs typeface="Times New Roman" panose="02020603050405020304" pitchFamily="18" charset="0"/>
              </a:rPr>
              <a:t>	}</a:t>
            </a:r>
          </a:p>
          <a:p>
            <a:r>
              <a:rPr lang="en-US" dirty="0">
                <a:latin typeface="Courier" pitchFamily="49" charset="0"/>
                <a:cs typeface="Times New Roman" panose="02020603050405020304" pitchFamily="18" charset="0"/>
              </a:rPr>
              <a:t>}</a:t>
            </a:r>
          </a:p>
        </p:txBody>
      </p:sp>
      <p:sp>
        <p:nvSpPr>
          <p:cNvPr id="4" name="TextBox 3"/>
          <p:cNvSpPr txBox="1"/>
          <p:nvPr/>
        </p:nvSpPr>
        <p:spPr>
          <a:xfrm>
            <a:off x="152400" y="950417"/>
            <a:ext cx="8305800" cy="5632311"/>
          </a:xfrm>
          <a:prstGeom prst="rect">
            <a:avLst/>
          </a:prstGeom>
          <a:noFill/>
        </p:spPr>
        <p:txBody>
          <a:bodyPr wrap="square" rtlCol="0">
            <a:spAutoFit/>
          </a:bodyPr>
          <a:lstStyle/>
          <a:p>
            <a:r>
              <a:rPr lang="en-US" dirty="0">
                <a:latin typeface="Courier" pitchFamily="49" charset="0"/>
              </a:rPr>
              <a:t>public class RandomCharacters2 implements </a:t>
            </a:r>
            <a:r>
              <a:rPr lang="en-US" dirty="0" smtClean="0">
                <a:latin typeface="Courier" pitchFamily="49" charset="0"/>
              </a:rPr>
              <a:t>Runnable {</a:t>
            </a:r>
            <a:endParaRPr lang="en-US" dirty="0">
              <a:latin typeface="Courier" pitchFamily="49" charset="0"/>
            </a:endParaRPr>
          </a:p>
          <a:p>
            <a:r>
              <a:rPr lang="en-US" dirty="0" smtClean="0">
                <a:latin typeface="Courier" pitchFamily="49" charset="0"/>
              </a:rPr>
              <a:t>   private </a:t>
            </a:r>
            <a:r>
              <a:rPr lang="en-US" dirty="0">
                <a:latin typeface="Courier" pitchFamily="49" charset="0"/>
              </a:rPr>
              <a:t>char c;</a:t>
            </a:r>
          </a:p>
          <a:p>
            <a:r>
              <a:rPr lang="en-US" dirty="0" smtClean="0">
                <a:latin typeface="Courier" pitchFamily="49" charset="0"/>
              </a:rPr>
              <a:t>   private </a:t>
            </a:r>
            <a:r>
              <a:rPr lang="en-US" dirty="0" err="1">
                <a:latin typeface="Courier" pitchFamily="49" charset="0"/>
              </a:rPr>
              <a:t>MyOutput</a:t>
            </a:r>
            <a:r>
              <a:rPr lang="en-US" dirty="0">
                <a:latin typeface="Courier" pitchFamily="49" charset="0"/>
              </a:rPr>
              <a:t> o;</a:t>
            </a:r>
          </a:p>
          <a:p>
            <a:r>
              <a:rPr lang="en-US" dirty="0" smtClean="0">
                <a:latin typeface="Courier" pitchFamily="49" charset="0"/>
              </a:rPr>
              <a:t>   private </a:t>
            </a:r>
            <a:r>
              <a:rPr lang="en-US" dirty="0">
                <a:latin typeface="Courier" pitchFamily="49" charset="0"/>
              </a:rPr>
              <a:t>int count=0,i=0;</a:t>
            </a:r>
          </a:p>
          <a:p>
            <a:r>
              <a:rPr lang="en-US" dirty="0" smtClean="0">
                <a:latin typeface="Courier" pitchFamily="49" charset="0"/>
              </a:rPr>
              <a:t>   public </a:t>
            </a:r>
            <a:r>
              <a:rPr lang="en-US" dirty="0">
                <a:latin typeface="Courier" pitchFamily="49" charset="0"/>
              </a:rPr>
              <a:t>RandomCharacters2(char c, </a:t>
            </a:r>
            <a:r>
              <a:rPr lang="en-US" dirty="0" err="1">
                <a:latin typeface="Courier" pitchFamily="49" charset="0"/>
              </a:rPr>
              <a:t>MyOutput</a:t>
            </a:r>
            <a:r>
              <a:rPr lang="en-US" dirty="0">
                <a:latin typeface="Courier" pitchFamily="49" charset="0"/>
              </a:rPr>
              <a:t> o</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err="1">
                <a:latin typeface="Courier" pitchFamily="49" charset="0"/>
              </a:rPr>
              <a:t>this.c</a:t>
            </a:r>
            <a:r>
              <a:rPr lang="en-US" dirty="0">
                <a:latin typeface="Courier" pitchFamily="49" charset="0"/>
              </a:rPr>
              <a:t>=c;</a:t>
            </a:r>
          </a:p>
          <a:p>
            <a:r>
              <a:rPr lang="en-US" dirty="0">
                <a:latin typeface="Courier" pitchFamily="49" charset="0"/>
              </a:rPr>
              <a:t>	</a:t>
            </a:r>
            <a:r>
              <a:rPr lang="en-US" dirty="0" err="1">
                <a:latin typeface="Courier" pitchFamily="49" charset="0"/>
              </a:rPr>
              <a:t>this.o</a:t>
            </a:r>
            <a:r>
              <a:rPr lang="en-US" dirty="0">
                <a:latin typeface="Courier" pitchFamily="49" charset="0"/>
              </a:rPr>
              <a:t>=o;</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run</a:t>
            </a:r>
            <a:r>
              <a:rPr lang="en-US" dirty="0" smtClean="0">
                <a:latin typeface="Courier" pitchFamily="49" charset="0"/>
              </a:rPr>
              <a:t>(){</a:t>
            </a:r>
            <a:endParaRPr lang="en-US" dirty="0">
              <a:latin typeface="Courier" pitchFamily="49" charset="0"/>
            </a:endParaRPr>
          </a:p>
          <a:p>
            <a:r>
              <a:rPr lang="en-US" dirty="0">
                <a:latin typeface="Courier" pitchFamily="49" charset="0"/>
              </a:rPr>
              <a:t>	while(</a:t>
            </a:r>
            <a:r>
              <a:rPr lang="en-US" dirty="0" err="1">
                <a:latin typeface="Courier" pitchFamily="49" charset="0"/>
              </a:rPr>
              <a:t>i</a:t>
            </a:r>
            <a:r>
              <a:rPr lang="en-US" dirty="0">
                <a:latin typeface="Courier" pitchFamily="49" charset="0"/>
              </a:rPr>
              <a:t>&lt;100</a:t>
            </a:r>
            <a:r>
              <a:rPr lang="en-US" dirty="0" smtClean="0">
                <a:latin typeface="Courier" pitchFamily="49" charset="0"/>
              </a:rPr>
              <a:t>) </a:t>
            </a:r>
            <a:r>
              <a:rPr lang="en-US" dirty="0">
                <a:latin typeface="Courier" pitchFamily="49" charset="0"/>
              </a:rPr>
              <a:t>	{</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i</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o.output</a:t>
            </a:r>
            <a:r>
              <a:rPr lang="en-US" dirty="0" smtClean="0">
                <a:latin typeface="Courier" pitchFamily="49" charset="0"/>
              </a:rPr>
              <a:t>(c</a:t>
            </a:r>
            <a:r>
              <a:rPr lang="en-US" dirty="0">
                <a:latin typeface="Courier" pitchFamily="49" charset="0"/>
              </a:rPr>
              <a:t>);</a:t>
            </a:r>
          </a:p>
          <a:p>
            <a:r>
              <a:rPr lang="en-US" dirty="0">
                <a:latin typeface="Courier" pitchFamily="49" charset="0"/>
              </a:rPr>
              <a:t>	</a:t>
            </a:r>
            <a:r>
              <a:rPr lang="en-US" dirty="0" smtClean="0">
                <a:latin typeface="Courier" pitchFamily="49" charset="0"/>
              </a:rPr>
              <a:t>   count</a:t>
            </a:r>
            <a:r>
              <a:rPr lang="en-US" dirty="0">
                <a:latin typeface="Courier" pitchFamily="49" charset="0"/>
              </a:rPr>
              <a:t>++;</a:t>
            </a:r>
          </a:p>
          <a:p>
            <a:r>
              <a:rPr lang="en-US" dirty="0">
                <a:latin typeface="Courier" pitchFamily="49" charset="0"/>
              </a:rPr>
              <a:t>	</a:t>
            </a:r>
            <a:r>
              <a:rPr lang="en-US" dirty="0" smtClean="0">
                <a:latin typeface="Courier" pitchFamily="49" charset="0"/>
              </a:rPr>
              <a:t>   if(count</a:t>
            </a:r>
            <a:r>
              <a:rPr lang="en-US" dirty="0">
                <a:latin typeface="Courier" pitchFamily="49" charset="0"/>
              </a:rPr>
              <a:t>==50) </a:t>
            </a:r>
            <a:r>
              <a:rPr lang="en-US" dirty="0" smtClean="0">
                <a:latin typeface="Courier" pitchFamily="49" charset="0"/>
              </a:rPr>
              <a:t>{</a:t>
            </a:r>
            <a:r>
              <a:rPr lang="en-US" dirty="0">
                <a:latin typeface="Courier" pitchFamily="49" charset="0"/>
              </a:rPr>
              <a:t>			</a:t>
            </a:r>
            <a:r>
              <a:rPr lang="en-US" dirty="0" smtClean="0">
                <a:latin typeface="Courier" pitchFamily="49" charset="0"/>
              </a:rPr>
              <a:t>		</a:t>
            </a:r>
            <a:r>
              <a:rPr lang="en-US" dirty="0">
                <a:latin typeface="Courier" pitchFamily="49" charset="0"/>
              </a:rPr>
              <a:t>	</a:t>
            </a:r>
            <a:r>
              <a:rPr lang="en-US" dirty="0" smtClean="0">
                <a:latin typeface="Courier" pitchFamily="49" charset="0"/>
              </a:rPr>
              <a:t>	</a:t>
            </a:r>
            <a:r>
              <a:rPr lang="en-US" dirty="0" err="1" smtClean="0">
                <a:latin typeface="Courier" pitchFamily="49" charset="0"/>
              </a:rPr>
              <a:t>o.output</a:t>
            </a:r>
            <a:r>
              <a:rPr lang="en-US" dirty="0">
                <a:latin typeface="Courier" pitchFamily="49" charset="0"/>
              </a:rPr>
              <a:t>('\n');</a:t>
            </a:r>
          </a:p>
          <a:p>
            <a:r>
              <a:rPr lang="en-US" dirty="0">
                <a:latin typeface="Courier" pitchFamily="49" charset="0"/>
              </a:rPr>
              <a:t>		</a:t>
            </a:r>
            <a:r>
              <a:rPr lang="en-US" dirty="0" smtClean="0">
                <a:latin typeface="Courier" pitchFamily="49" charset="0"/>
              </a:rPr>
              <a:t>count=0</a:t>
            </a:r>
            <a:r>
              <a:rPr lang="en-US" dirty="0">
                <a:latin typeface="Courier" pitchFamily="49" charset="0"/>
              </a:rPr>
              <a:t>;</a:t>
            </a:r>
          </a:p>
          <a:p>
            <a:r>
              <a:rPr lang="en-US" dirty="0">
                <a:latin typeface="Courier" pitchFamily="49" charset="0"/>
              </a:rPr>
              <a:t>	</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
        <p:nvSpPr>
          <p:cNvPr id="5" name="TextBox 4"/>
          <p:cNvSpPr txBox="1"/>
          <p:nvPr/>
        </p:nvSpPr>
        <p:spPr>
          <a:xfrm>
            <a:off x="4314399" y="2362200"/>
            <a:ext cx="4753401" cy="2800767"/>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MyOutput</a:t>
            </a:r>
            <a:r>
              <a:rPr lang="en-US" sz="2200" dirty="0" smtClean="0">
                <a:latin typeface="Times New Roman" panose="02020603050405020304" pitchFamily="18" charset="0"/>
                <a:cs typeface="Times New Roman" panose="02020603050405020304" pitchFamily="18" charset="0"/>
              </a:rPr>
              <a:t> is a simple class that represents a shared resource (think of it as a file so that different Threads are outputting to the same file)</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We want to ensure that the Threads do not overlap in writing to the output or else we get corrupt output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575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dirty="0" smtClean="0"/>
              <a:t>Synchronization</a:t>
            </a:r>
            <a:endParaRPr lang="en-US" dirty="0"/>
          </a:p>
        </p:txBody>
      </p:sp>
      <p:sp>
        <p:nvSpPr>
          <p:cNvPr id="4" name="Content Placeholder 3"/>
          <p:cNvSpPr>
            <a:spLocks noGrp="1"/>
          </p:cNvSpPr>
          <p:nvPr>
            <p:ph idx="1"/>
          </p:nvPr>
        </p:nvSpPr>
        <p:spPr>
          <a:xfrm>
            <a:off x="76200" y="762000"/>
            <a:ext cx="8915400" cy="6096000"/>
          </a:xfrm>
        </p:spPr>
        <p:txBody>
          <a:bodyPr>
            <a:normAutofit fontScale="92500" lnSpcReduction="20000"/>
          </a:bodyPr>
          <a:lstStyle/>
          <a:p>
            <a:r>
              <a:rPr lang="en-US" dirty="0" smtClean="0"/>
              <a:t>There are three solutions to this problem</a:t>
            </a:r>
          </a:p>
          <a:p>
            <a:pPr marL="971550" lvl="1" indent="-514350">
              <a:buFont typeface="+mj-lt"/>
              <a:buAutoNum type="arabicPeriod"/>
            </a:pPr>
            <a:r>
              <a:rPr lang="en-US" dirty="0" smtClean="0"/>
              <a:t>Don’t use multitasking</a:t>
            </a:r>
          </a:p>
          <a:p>
            <a:pPr lvl="2"/>
            <a:r>
              <a:rPr lang="en-US" dirty="0" smtClean="0"/>
              <a:t>Without multitasking, the process/thread cannot be interrupted so there is no risk of data corruption as the process/thread uses it until completion</a:t>
            </a:r>
          </a:p>
          <a:p>
            <a:pPr marL="971550" lvl="1" indent="-514350">
              <a:buFont typeface="+mj-lt"/>
              <a:buAutoNum type="arabicPeriod"/>
            </a:pPr>
            <a:r>
              <a:rPr lang="en-US" dirty="0" smtClean="0"/>
              <a:t>Use multitasking/multithreading but don’t permit shared resources</a:t>
            </a:r>
          </a:p>
          <a:p>
            <a:pPr lvl="2"/>
            <a:r>
              <a:rPr lang="en-US" dirty="0" smtClean="0"/>
              <a:t>One reason for networks is to share resources, if we cannot share resources, we have to ensure that resources are only available to one process/one computer which is not very practical</a:t>
            </a:r>
          </a:p>
          <a:p>
            <a:pPr marL="971550" lvl="1" indent="-514350">
              <a:buFont typeface="+mj-lt"/>
              <a:buAutoNum type="arabicPeriod"/>
            </a:pPr>
            <a:r>
              <a:rPr lang="en-US" dirty="0" smtClean="0"/>
              <a:t>Use synchronization</a:t>
            </a:r>
          </a:p>
          <a:p>
            <a:pPr lvl="2"/>
            <a:r>
              <a:rPr lang="en-US" dirty="0" smtClean="0"/>
              <a:t>This is the solution we prefer – we implement a shared resource so that, once one process/thread starts to use it, all other processes/threads are blocked from using</a:t>
            </a:r>
          </a:p>
          <a:p>
            <a:pPr lvl="2"/>
            <a:r>
              <a:rPr lang="en-US" dirty="0" smtClean="0"/>
              <a:t>The result is that the blocked processes/threads must wait for the resource to become free, so a Thread may have to use a join, yield or sleep to await the time when the resource is next available for it to use</a:t>
            </a:r>
            <a:endParaRPr lang="en-US" dirty="0"/>
          </a:p>
        </p:txBody>
      </p:sp>
    </p:spTree>
    <p:extLst>
      <p:ext uri="{BB962C8B-B14F-4D97-AF65-F5344CB8AC3E}">
        <p14:creationId xmlns:p14="http://schemas.microsoft.com/office/powerpoint/2010/main" val="2939185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Implementing Synchronization</a:t>
            </a:r>
            <a:endParaRPr lang="en-US" dirty="0"/>
          </a:p>
        </p:txBody>
      </p:sp>
      <p:sp>
        <p:nvSpPr>
          <p:cNvPr id="3" name="Content Placeholder 2"/>
          <p:cNvSpPr>
            <a:spLocks noGrp="1"/>
          </p:cNvSpPr>
          <p:nvPr>
            <p:ph idx="1"/>
          </p:nvPr>
        </p:nvSpPr>
        <p:spPr>
          <a:xfrm>
            <a:off x="457200" y="762001"/>
            <a:ext cx="8229600" cy="4090902"/>
          </a:xfrm>
        </p:spPr>
        <p:txBody>
          <a:bodyPr>
            <a:normAutofit fontScale="85000" lnSpcReduction="20000"/>
          </a:bodyPr>
          <a:lstStyle/>
          <a:p>
            <a:r>
              <a:rPr lang="en-US" dirty="0" smtClean="0"/>
              <a:t>There are many ways to implement synchronization on top of the Java code that we have already seen but Java already gives us an easy mechanism</a:t>
            </a:r>
          </a:p>
          <a:p>
            <a:r>
              <a:rPr lang="en-US" dirty="0" smtClean="0"/>
              <a:t>If a method is to operate on a critical section, we can force synchronized access to the critical section by making the method “synchronized”</a:t>
            </a:r>
          </a:p>
          <a:p>
            <a:pPr lvl="1"/>
            <a:r>
              <a:rPr lang="en-US" dirty="0" smtClean="0"/>
              <a:t>This is a modifier that we add to the method header after the visibility modifier and before the return type</a:t>
            </a:r>
          </a:p>
          <a:p>
            <a:pPr lvl="1"/>
            <a:r>
              <a:rPr lang="en-US" dirty="0" smtClean="0"/>
              <a:t>In our revised example, the method that operates on the shared resource is </a:t>
            </a:r>
            <a:r>
              <a:rPr lang="en-US" dirty="0" err="1" smtClean="0"/>
              <a:t>MyOutput’s</a:t>
            </a:r>
            <a:r>
              <a:rPr lang="en-US" dirty="0" smtClean="0"/>
              <a:t> output method</a:t>
            </a:r>
          </a:p>
          <a:p>
            <a:pPr lvl="2"/>
            <a:r>
              <a:rPr lang="en-US" dirty="0" smtClean="0"/>
              <a:t>public synchronized void output(char c) {…}</a:t>
            </a:r>
            <a:endParaRPr lang="en-US" dirty="0"/>
          </a:p>
        </p:txBody>
      </p:sp>
      <p:sp>
        <p:nvSpPr>
          <p:cNvPr id="4" name="TextBox 3"/>
          <p:cNvSpPr txBox="1"/>
          <p:nvPr/>
        </p:nvSpPr>
        <p:spPr>
          <a:xfrm>
            <a:off x="0" y="5099125"/>
            <a:ext cx="5955476" cy="1754326"/>
          </a:xfrm>
          <a:prstGeom prst="rect">
            <a:avLst/>
          </a:prstGeom>
          <a:noFill/>
        </p:spPr>
        <p:txBody>
          <a:bodyPr wrap="none" rtlCol="0">
            <a:spAutoFit/>
          </a:bodyPr>
          <a:lstStyle/>
          <a:p>
            <a:r>
              <a:rPr lang="en-US" dirty="0" err="1" smtClean="0">
                <a:latin typeface="Times New Roman" panose="02020603050405020304" pitchFamily="18" charset="0"/>
                <a:cs typeface="Times New Roman" panose="02020603050405020304" pitchFamily="18" charset="0"/>
              </a:rPr>
              <a:t>bbbbbbbbbbbbbbbbbbbbbbbbbbbbbbbbbbbbbbbbbbbbbbbbbb</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bbbbbbbbbbbbbbbbbbbbbbbbbbbbbbbbbbbbbbbbbbbbbbbbbb</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aaaaaaaaaaaaaaaaaaaaaaaaaaaaaaaaaaaaaaaaaaaaaaaaa</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aaaaaaaaaaaaaaaaaaaaaaaaaaaaaaaaaaaaaaaaaaaaaaaaaa</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cccccccccccccccccccccccccccccccccccccccccccccccccc</a:t>
            </a: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960025" y="4611231"/>
            <a:ext cx="3334567" cy="224676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Our revised output, remember </a:t>
            </a:r>
          </a:p>
          <a:p>
            <a:r>
              <a:rPr lang="en-US" sz="2000" dirty="0" smtClean="0">
                <a:latin typeface="Times New Roman" panose="02020603050405020304" pitchFamily="18" charset="0"/>
                <a:cs typeface="Times New Roman" panose="02020603050405020304" pitchFamily="18" charset="0"/>
              </a:rPr>
              <a:t>Thread 2 had the highest </a:t>
            </a:r>
          </a:p>
          <a:p>
            <a:r>
              <a:rPr lang="en-US" sz="2000" dirty="0" smtClean="0">
                <a:latin typeface="Times New Roman" panose="02020603050405020304" pitchFamily="18" charset="0"/>
                <a:cs typeface="Times New Roman" panose="02020603050405020304" pitchFamily="18" charset="0"/>
              </a:rPr>
              <a:t>priority, it runs and even if it </a:t>
            </a:r>
          </a:p>
          <a:p>
            <a:r>
              <a:rPr lang="en-US" sz="2000" dirty="0" smtClean="0">
                <a:latin typeface="Times New Roman" panose="02020603050405020304" pitchFamily="18" charset="0"/>
                <a:cs typeface="Times New Roman" panose="02020603050405020304" pitchFamily="18" charset="0"/>
              </a:rPr>
              <a:t>is interrupted the  other </a:t>
            </a:r>
          </a:p>
          <a:p>
            <a:r>
              <a:rPr lang="en-US" sz="2000" dirty="0" smtClean="0">
                <a:latin typeface="Times New Roman" panose="02020603050405020304" pitchFamily="18" charset="0"/>
                <a:cs typeface="Times New Roman" panose="02020603050405020304" pitchFamily="18" charset="0"/>
              </a:rPr>
              <a:t>Threads are blocked from</a:t>
            </a:r>
          </a:p>
          <a:p>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alling output until Thread 2 </a:t>
            </a:r>
          </a:p>
          <a:p>
            <a:r>
              <a:rPr lang="en-US" sz="2000" dirty="0" smtClean="0">
                <a:latin typeface="Times New Roman" panose="02020603050405020304" pitchFamily="18" charset="0"/>
                <a:cs typeface="Times New Roman" panose="02020603050405020304" pitchFamily="18" charset="0"/>
              </a:rPr>
              <a:t>finishes with it!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923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Producer/Consumer Revisited</a:t>
            </a:r>
            <a:endParaRPr lang="en-US" dirty="0"/>
          </a:p>
        </p:txBody>
      </p:sp>
      <p:sp>
        <p:nvSpPr>
          <p:cNvPr id="3" name="Content Placeholder 2"/>
          <p:cNvSpPr>
            <a:spLocks noGrp="1"/>
          </p:cNvSpPr>
          <p:nvPr>
            <p:ph idx="1"/>
          </p:nvPr>
        </p:nvSpPr>
        <p:spPr>
          <a:xfrm>
            <a:off x="304800" y="914400"/>
            <a:ext cx="8610600" cy="5943600"/>
          </a:xfrm>
        </p:spPr>
        <p:txBody>
          <a:bodyPr>
            <a:normAutofit fontScale="92500" lnSpcReduction="10000"/>
          </a:bodyPr>
          <a:lstStyle/>
          <a:p>
            <a:r>
              <a:rPr lang="en-US" dirty="0" smtClean="0"/>
              <a:t>Earlier, we mentioned one Thread producing data that can be consumed by another Thread</a:t>
            </a:r>
          </a:p>
          <a:p>
            <a:pPr lvl="1"/>
            <a:r>
              <a:rPr lang="en-US" dirty="0" smtClean="0"/>
              <a:t>We usually refer to such Threads as Producers and Consumers</a:t>
            </a:r>
          </a:p>
          <a:p>
            <a:pPr lvl="1"/>
            <a:r>
              <a:rPr lang="en-US" dirty="0" smtClean="0"/>
              <a:t>Imagine that we have one or more Producers placing values into a shared buffer (an array) and one or more Consumers taking values out of the shared buffer</a:t>
            </a:r>
          </a:p>
          <a:p>
            <a:pPr lvl="2"/>
            <a:r>
              <a:rPr lang="en-US" dirty="0" smtClean="0"/>
              <a:t>remember that with Threads, their execution order can be seemingly random based on the operating system</a:t>
            </a:r>
          </a:p>
          <a:p>
            <a:pPr lvl="1"/>
            <a:r>
              <a:rPr lang="en-US" dirty="0" smtClean="0"/>
              <a:t>Problem:  what happens if a Consumer attempts to remove an item from the buffer but the buffer is currently empty (that is, the Producer has not yet produced)?</a:t>
            </a:r>
          </a:p>
          <a:p>
            <a:pPr lvl="1"/>
            <a:r>
              <a:rPr lang="en-US" dirty="0" smtClean="0"/>
              <a:t>Problem:  what happens if the Producer produces so many values that it fills the buffer before the Consumer can consume any of them?</a:t>
            </a:r>
          </a:p>
        </p:txBody>
      </p:sp>
    </p:spTree>
    <p:extLst>
      <p:ext uri="{BB962C8B-B14F-4D97-AF65-F5344CB8AC3E}">
        <p14:creationId xmlns:p14="http://schemas.microsoft.com/office/powerpoint/2010/main" val="53058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Threads in Java</a:t>
            </a:r>
            <a:endParaRPr lang="en-US" dirty="0"/>
          </a:p>
        </p:txBody>
      </p:sp>
      <p:sp>
        <p:nvSpPr>
          <p:cNvPr id="3" name="Content Placeholder 2"/>
          <p:cNvSpPr>
            <a:spLocks noGrp="1"/>
          </p:cNvSpPr>
          <p:nvPr>
            <p:ph idx="1"/>
          </p:nvPr>
        </p:nvSpPr>
        <p:spPr>
          <a:xfrm>
            <a:off x="152400" y="838200"/>
            <a:ext cx="8839200" cy="5867400"/>
          </a:xfrm>
        </p:spPr>
        <p:txBody>
          <a:bodyPr>
            <a:normAutofit fontScale="92500" lnSpcReduction="20000"/>
          </a:bodyPr>
          <a:lstStyle/>
          <a:p>
            <a:r>
              <a:rPr lang="en-US" dirty="0" smtClean="0"/>
              <a:t>Many programming languages do not have a facility for threads instead requiring that your program place system calls to the operating system to create and manage the threads</a:t>
            </a:r>
          </a:p>
          <a:p>
            <a:r>
              <a:rPr lang="en-US" dirty="0" smtClean="0"/>
              <a:t>Java though has very powerful but easy to use facilities for threading based on the interface Runnable</a:t>
            </a:r>
          </a:p>
          <a:p>
            <a:pPr lvl="1"/>
            <a:r>
              <a:rPr lang="en-US" dirty="0" smtClean="0"/>
              <a:t>Define your class which implements Runnable</a:t>
            </a:r>
          </a:p>
          <a:p>
            <a:pPr lvl="1"/>
            <a:r>
              <a:rPr lang="en-US" dirty="0" smtClean="0"/>
              <a:t>To implement Runnable, you need to define a method called run – no parameters, no return type</a:t>
            </a:r>
          </a:p>
          <a:p>
            <a:pPr lvl="1"/>
            <a:r>
              <a:rPr lang="en-US" dirty="0" smtClean="0"/>
              <a:t>Then in a user class, create instances of your class and then use those instances to generate threads</a:t>
            </a:r>
          </a:p>
          <a:p>
            <a:pPr lvl="1"/>
            <a:r>
              <a:rPr lang="en-US" dirty="0" smtClean="0"/>
              <a:t>Thread is a built-in class with a method called start( ) which itself will invoke your class’ run method (in a similar way that repaint( ) will invoke </a:t>
            </a:r>
            <a:r>
              <a:rPr lang="en-US" dirty="0" err="1" smtClean="0"/>
              <a:t>paintComponent</a:t>
            </a:r>
            <a:r>
              <a:rPr lang="en-US" dirty="0" smtClean="0"/>
              <a:t>)</a:t>
            </a:r>
            <a:endParaRPr lang="en-US" dirty="0"/>
          </a:p>
        </p:txBody>
      </p:sp>
    </p:spTree>
    <p:extLst>
      <p:ext uri="{BB962C8B-B14F-4D97-AF65-F5344CB8AC3E}">
        <p14:creationId xmlns:p14="http://schemas.microsoft.com/office/powerpoint/2010/main" val="330853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152400" y="609600"/>
            <a:ext cx="8915400" cy="4191000"/>
          </a:xfrm>
        </p:spPr>
        <p:txBody>
          <a:bodyPr>
            <a:normAutofit fontScale="92500" lnSpcReduction="20000"/>
          </a:bodyPr>
          <a:lstStyle/>
          <a:p>
            <a:r>
              <a:rPr lang="en-US" dirty="0" smtClean="0"/>
              <a:t>We will assume the buffer is a queue</a:t>
            </a:r>
          </a:p>
          <a:p>
            <a:pPr lvl="1"/>
            <a:r>
              <a:rPr lang="en-US" dirty="0" smtClean="0"/>
              <a:t>the Producer always produces at the rear of the queue</a:t>
            </a:r>
          </a:p>
          <a:p>
            <a:pPr lvl="1"/>
            <a:r>
              <a:rPr lang="en-US" dirty="0" smtClean="0"/>
              <a:t>The Consumer always consumes from the front of the queue</a:t>
            </a:r>
          </a:p>
          <a:p>
            <a:pPr lvl="2"/>
            <a:r>
              <a:rPr lang="en-US" dirty="0" smtClean="0"/>
              <a:t>the two arrows in the figure below indicate the current front of the queue with a value to be consumed and rear of the queue for the next item to be produced into</a:t>
            </a:r>
          </a:p>
          <a:p>
            <a:pPr lvl="1"/>
            <a:r>
              <a:rPr lang="en-US" dirty="0" smtClean="0"/>
              <a:t>We have an empty queue when front &gt;= rear</a:t>
            </a:r>
          </a:p>
          <a:p>
            <a:pPr lvl="1"/>
            <a:r>
              <a:rPr lang="en-US" dirty="0" smtClean="0"/>
              <a:t>We have a full queue when rear == queue’s size</a:t>
            </a:r>
          </a:p>
          <a:p>
            <a:pPr lvl="2"/>
            <a:r>
              <a:rPr lang="en-US" dirty="0" smtClean="0"/>
              <a:t>we must prevent the Consumer from consuming when the queue is empty – how?  Put it to sleep</a:t>
            </a:r>
          </a:p>
          <a:p>
            <a:pPr lvl="2"/>
            <a:r>
              <a:rPr lang="en-US" dirty="0" smtClean="0"/>
              <a:t>we must prevent the Producer from producing when the queue is full</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4953000"/>
            <a:ext cx="5343525"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2090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Structure of a Producer/Consumer</a:t>
            </a:r>
            <a:endParaRPr lang="en-US" dirty="0"/>
          </a:p>
        </p:txBody>
      </p:sp>
      <p:sp>
        <p:nvSpPr>
          <p:cNvPr id="4" name="TextBox 3"/>
          <p:cNvSpPr txBox="1"/>
          <p:nvPr/>
        </p:nvSpPr>
        <p:spPr>
          <a:xfrm>
            <a:off x="152400" y="838200"/>
            <a:ext cx="6801862" cy="4524315"/>
          </a:xfrm>
          <a:prstGeom prst="rect">
            <a:avLst/>
          </a:prstGeom>
          <a:noFill/>
        </p:spPr>
        <p:txBody>
          <a:bodyPr wrap="none" rtlCol="0">
            <a:spAutoFit/>
          </a:bodyPr>
          <a:lstStyle/>
          <a:p>
            <a:r>
              <a:rPr lang="en-US" dirty="0" smtClean="0">
                <a:latin typeface="Courier" pitchFamily="49" charset="0"/>
              </a:rPr>
              <a:t>Producer:</a:t>
            </a:r>
          </a:p>
          <a:p>
            <a:r>
              <a:rPr lang="en-US" dirty="0" smtClean="0">
                <a:latin typeface="Courier" pitchFamily="49" charset="0"/>
              </a:rPr>
              <a:t>    while(true) {</a:t>
            </a:r>
          </a:p>
          <a:p>
            <a:r>
              <a:rPr lang="en-US" dirty="0">
                <a:latin typeface="Courier" pitchFamily="49" charset="0"/>
              </a:rPr>
              <a:t> </a:t>
            </a:r>
            <a:r>
              <a:rPr lang="en-US" dirty="0" smtClean="0">
                <a:latin typeface="Courier" pitchFamily="49" charset="0"/>
              </a:rPr>
              <a:t>     wait some random time (e.g., sleep)</a:t>
            </a:r>
          </a:p>
          <a:p>
            <a:r>
              <a:rPr lang="en-US" dirty="0" smtClean="0">
                <a:latin typeface="Courier" pitchFamily="49" charset="0"/>
              </a:rPr>
              <a:t>      create a new item to insert into buffer</a:t>
            </a:r>
          </a:p>
          <a:p>
            <a:r>
              <a:rPr lang="en-US" dirty="0">
                <a:latin typeface="Courier" pitchFamily="49" charset="0"/>
              </a:rPr>
              <a:t> </a:t>
            </a:r>
            <a:r>
              <a:rPr lang="en-US" dirty="0" smtClean="0">
                <a:latin typeface="Courier" pitchFamily="49" charset="0"/>
              </a:rPr>
              <a:t>     if buffer is not full then insert</a:t>
            </a:r>
          </a:p>
          <a:p>
            <a:r>
              <a:rPr lang="en-US" dirty="0">
                <a:latin typeface="Courier" pitchFamily="49" charset="0"/>
              </a:rPr>
              <a:t> </a:t>
            </a:r>
            <a:r>
              <a:rPr lang="en-US" dirty="0" smtClean="0">
                <a:latin typeface="Courier" pitchFamily="49" charset="0"/>
              </a:rPr>
              <a:t>     else wait until a Consumer consumes</a:t>
            </a:r>
          </a:p>
          <a:p>
            <a:r>
              <a:rPr lang="en-US" dirty="0" smtClean="0">
                <a:latin typeface="Courier" pitchFamily="49" charset="0"/>
              </a:rPr>
              <a:t>      increment rear pointer</a:t>
            </a:r>
          </a:p>
          <a:p>
            <a:r>
              <a:rPr lang="en-US" dirty="0">
                <a:latin typeface="Courier" pitchFamily="49" charset="0"/>
              </a:rPr>
              <a:t> </a:t>
            </a:r>
            <a:r>
              <a:rPr lang="en-US" dirty="0" smtClean="0">
                <a:latin typeface="Courier" pitchFamily="49" charset="0"/>
              </a:rPr>
              <a:t>   }</a:t>
            </a:r>
          </a:p>
          <a:p>
            <a:endParaRPr lang="en-US" dirty="0">
              <a:latin typeface="Courier" pitchFamily="49" charset="0"/>
            </a:endParaRPr>
          </a:p>
          <a:p>
            <a:r>
              <a:rPr lang="en-US" dirty="0" smtClean="0">
                <a:latin typeface="Courier" pitchFamily="49" charset="0"/>
              </a:rPr>
              <a:t>Consumer:</a:t>
            </a:r>
          </a:p>
          <a:p>
            <a:r>
              <a:rPr lang="en-US" dirty="0">
                <a:latin typeface="Courier" pitchFamily="49" charset="0"/>
              </a:rPr>
              <a:t> </a:t>
            </a:r>
            <a:r>
              <a:rPr lang="en-US" dirty="0" smtClean="0">
                <a:latin typeface="Courier" pitchFamily="49" charset="0"/>
              </a:rPr>
              <a:t>   while(true</a:t>
            </a:r>
            <a:r>
              <a:rPr lang="en-US" dirty="0">
                <a:latin typeface="Courier" pitchFamily="49" charset="0"/>
              </a:rPr>
              <a:t>) {</a:t>
            </a:r>
          </a:p>
          <a:p>
            <a:r>
              <a:rPr lang="en-US" dirty="0">
                <a:latin typeface="Courier" pitchFamily="49" charset="0"/>
              </a:rPr>
              <a:t>      wait some random time (e.g., sleep)</a:t>
            </a:r>
          </a:p>
          <a:p>
            <a:r>
              <a:rPr lang="en-US" dirty="0">
                <a:latin typeface="Courier" pitchFamily="49" charset="0"/>
              </a:rPr>
              <a:t>      </a:t>
            </a:r>
            <a:r>
              <a:rPr lang="en-US" dirty="0" smtClean="0">
                <a:latin typeface="Courier" pitchFamily="49" charset="0"/>
              </a:rPr>
              <a:t>if buffer is not empty consume from buffer</a:t>
            </a:r>
            <a:endParaRPr lang="en-US" dirty="0">
              <a:latin typeface="Courier" pitchFamily="49" charset="0"/>
            </a:endParaRPr>
          </a:p>
          <a:p>
            <a:r>
              <a:rPr lang="en-US" dirty="0" smtClean="0">
                <a:latin typeface="Courier" pitchFamily="49" charset="0"/>
              </a:rPr>
              <a:t>      else </a:t>
            </a:r>
            <a:r>
              <a:rPr lang="en-US" dirty="0">
                <a:latin typeface="Courier" pitchFamily="49" charset="0"/>
              </a:rPr>
              <a:t>wait until a </a:t>
            </a:r>
            <a:r>
              <a:rPr lang="en-US" dirty="0" smtClean="0">
                <a:latin typeface="Courier" pitchFamily="49" charset="0"/>
              </a:rPr>
              <a:t>Producer produces</a:t>
            </a:r>
          </a:p>
          <a:p>
            <a:r>
              <a:rPr lang="en-US" dirty="0" smtClean="0">
                <a:latin typeface="Courier" pitchFamily="49" charset="0"/>
              </a:rPr>
              <a:t>      </a:t>
            </a:r>
            <a:r>
              <a:rPr lang="en-US" dirty="0">
                <a:latin typeface="Courier" pitchFamily="49" charset="0"/>
              </a:rPr>
              <a:t>increment </a:t>
            </a:r>
            <a:r>
              <a:rPr lang="en-US" dirty="0" smtClean="0">
                <a:latin typeface="Courier" pitchFamily="49" charset="0"/>
              </a:rPr>
              <a:t>front pointer</a:t>
            </a:r>
            <a:endParaRPr lang="en-US" dirty="0">
              <a:latin typeface="Courier" pitchFamily="49" charset="0"/>
            </a:endParaRPr>
          </a:p>
          <a:p>
            <a:r>
              <a:rPr lang="en-US" dirty="0">
                <a:latin typeface="Courier" pitchFamily="49" charset="0"/>
              </a:rPr>
              <a:t>    }</a:t>
            </a:r>
          </a:p>
        </p:txBody>
      </p:sp>
      <p:sp>
        <p:nvSpPr>
          <p:cNvPr id="5" name="TextBox 4"/>
          <p:cNvSpPr txBox="1"/>
          <p:nvPr/>
        </p:nvSpPr>
        <p:spPr>
          <a:xfrm>
            <a:off x="6477000" y="2438400"/>
            <a:ext cx="2324675" cy="3816429"/>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Implement this</a:t>
            </a:r>
          </a:p>
          <a:p>
            <a:r>
              <a:rPr lang="en-US" sz="2200" dirty="0" smtClean="0">
                <a:latin typeface="Times New Roman" panose="02020603050405020304" pitchFamily="18" charset="0"/>
                <a:cs typeface="Times New Roman" panose="02020603050405020304" pitchFamily="18" charset="0"/>
              </a:rPr>
              <a:t>using join (join the</a:t>
            </a:r>
          </a:p>
          <a:p>
            <a:r>
              <a:rPr lang="en-US" sz="2200" dirty="0" smtClean="0">
                <a:latin typeface="Times New Roman" panose="02020603050405020304" pitchFamily="18" charset="0"/>
                <a:cs typeface="Times New Roman" panose="02020603050405020304" pitchFamily="18" charset="0"/>
              </a:rPr>
              <a:t>consumer)</a:t>
            </a: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Implement this</a:t>
            </a:r>
          </a:p>
          <a:p>
            <a:r>
              <a:rPr lang="en-US" sz="2200" dirty="0">
                <a:latin typeface="Times New Roman" panose="02020603050405020304" pitchFamily="18" charset="0"/>
                <a:cs typeface="Times New Roman" panose="02020603050405020304" pitchFamily="18" charset="0"/>
              </a:rPr>
              <a:t>using join (join the</a:t>
            </a:r>
          </a:p>
          <a:p>
            <a:r>
              <a:rPr lang="en-US" sz="2200" dirty="0" smtClean="0">
                <a:latin typeface="Times New Roman" panose="02020603050405020304" pitchFamily="18" charset="0"/>
                <a:cs typeface="Times New Roman" panose="02020603050405020304" pitchFamily="18" charset="0"/>
              </a:rPr>
              <a:t>producer)</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flipV="1">
            <a:off x="4419600" y="2514600"/>
            <a:ext cx="1905000"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H="1" flipV="1">
            <a:off x="4419600" y="4648200"/>
            <a:ext cx="1898176"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3636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Implementing the Buffer</a:t>
            </a:r>
            <a:endParaRPr lang="en-US" dirty="0"/>
          </a:p>
        </p:txBody>
      </p:sp>
      <p:sp>
        <p:nvSpPr>
          <p:cNvPr id="3" name="Content Placeholder 2"/>
          <p:cNvSpPr>
            <a:spLocks noGrp="1"/>
          </p:cNvSpPr>
          <p:nvPr>
            <p:ph idx="1"/>
          </p:nvPr>
        </p:nvSpPr>
        <p:spPr>
          <a:xfrm>
            <a:off x="228600" y="762000"/>
            <a:ext cx="8763000" cy="6248400"/>
          </a:xfrm>
        </p:spPr>
        <p:txBody>
          <a:bodyPr>
            <a:normAutofit fontScale="85000" lnSpcReduction="20000"/>
          </a:bodyPr>
          <a:lstStyle/>
          <a:p>
            <a:r>
              <a:rPr lang="en-US" dirty="0" smtClean="0"/>
              <a:t>Notice if we continue to increment rear, we will eventually reach rear==size</a:t>
            </a:r>
          </a:p>
          <a:p>
            <a:pPr lvl="1"/>
            <a:r>
              <a:rPr lang="en-US" dirty="0" smtClean="0"/>
              <a:t>In such a case, there is no more room to insert a new item by the Producer</a:t>
            </a:r>
          </a:p>
          <a:p>
            <a:r>
              <a:rPr lang="en-US" dirty="0" smtClean="0"/>
              <a:t>Assume we have consumed some elements, then front is not 0</a:t>
            </a:r>
          </a:p>
          <a:p>
            <a:pPr lvl="1"/>
            <a:r>
              <a:rPr lang="en-US" dirty="0" smtClean="0"/>
              <a:t>If front is not 0, then we have space in the front of the buffer for new elements, but since rear==size, we have run out of space!</a:t>
            </a:r>
          </a:p>
          <a:p>
            <a:pPr lvl="1"/>
            <a:r>
              <a:rPr lang="en-US" dirty="0" smtClean="0"/>
              <a:t>We need to use a circular array to implement our buffer/queue</a:t>
            </a:r>
          </a:p>
          <a:p>
            <a:pPr lvl="1"/>
            <a:r>
              <a:rPr lang="en-US" dirty="0" smtClean="0"/>
              <a:t>When front or rear reach size, reset it to 0</a:t>
            </a:r>
          </a:p>
          <a:p>
            <a:pPr lvl="1"/>
            <a:r>
              <a:rPr lang="en-US" dirty="0" smtClean="0"/>
              <a:t>How do we know how many elements are in the buffer then to determine if the buffer is full (or empty)?  </a:t>
            </a:r>
          </a:p>
          <a:p>
            <a:pPr lvl="2"/>
            <a:r>
              <a:rPr lang="en-US" dirty="0" smtClean="0"/>
              <a:t>simple solution – add a size variable to the buffer</a:t>
            </a:r>
          </a:p>
          <a:p>
            <a:pPr lvl="2"/>
            <a:r>
              <a:rPr lang="en-US" dirty="0" smtClean="0"/>
              <a:t>increment size when we insert</a:t>
            </a:r>
          </a:p>
          <a:p>
            <a:pPr lvl="2"/>
            <a:r>
              <a:rPr lang="en-US" dirty="0" smtClean="0"/>
              <a:t>decrement size when we remove</a:t>
            </a:r>
          </a:p>
          <a:p>
            <a:pPr lvl="2"/>
            <a:r>
              <a:rPr lang="en-US" dirty="0" smtClean="0"/>
              <a:t>buffer is full if size == size of array</a:t>
            </a:r>
          </a:p>
          <a:p>
            <a:pPr lvl="2"/>
            <a:r>
              <a:rPr lang="en-US" dirty="0"/>
              <a:t>b</a:t>
            </a:r>
            <a:r>
              <a:rPr lang="en-US" dirty="0" smtClean="0"/>
              <a:t>uffer is empty if size == 0</a:t>
            </a:r>
            <a:endParaRPr lang="en-US" dirty="0"/>
          </a:p>
        </p:txBody>
      </p:sp>
    </p:spTree>
    <p:extLst>
      <p:ext uri="{BB962C8B-B14F-4D97-AF65-F5344CB8AC3E}">
        <p14:creationId xmlns:p14="http://schemas.microsoft.com/office/powerpoint/2010/main" val="315497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Structure of the Producer</a:t>
            </a:r>
            <a:endParaRPr lang="en-US" dirty="0"/>
          </a:p>
        </p:txBody>
      </p:sp>
      <p:sp>
        <p:nvSpPr>
          <p:cNvPr id="4" name="TextBox 3"/>
          <p:cNvSpPr txBox="1"/>
          <p:nvPr/>
        </p:nvSpPr>
        <p:spPr>
          <a:xfrm>
            <a:off x="0" y="1066800"/>
            <a:ext cx="9074920" cy="5355312"/>
          </a:xfrm>
          <a:prstGeom prst="rect">
            <a:avLst/>
          </a:prstGeom>
          <a:noFill/>
        </p:spPr>
        <p:txBody>
          <a:bodyPr wrap="none" rtlCol="0">
            <a:spAutoFit/>
          </a:bodyPr>
          <a:lstStyle/>
          <a:p>
            <a:r>
              <a:rPr lang="en-US" dirty="0" smtClean="0">
                <a:latin typeface="Courier" pitchFamily="49" charset="0"/>
              </a:rPr>
              <a:t>while</a:t>
            </a:r>
            <a:r>
              <a:rPr lang="en-US" dirty="0">
                <a:latin typeface="Courier" pitchFamily="49" charset="0"/>
              </a:rPr>
              <a:t>(!done</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try{</a:t>
            </a:r>
          </a:p>
          <a:p>
            <a:r>
              <a:rPr lang="en-US" dirty="0">
                <a:latin typeface="Courier" pitchFamily="49" charset="0"/>
              </a:rPr>
              <a:t>	</a:t>
            </a:r>
            <a:r>
              <a:rPr lang="en-US" dirty="0" smtClean="0">
                <a:latin typeface="Courier" pitchFamily="49" charset="0"/>
              </a:rPr>
              <a:t>	// let this Thread sleep some amount of time</a:t>
            </a:r>
            <a:endParaRPr lang="en-US" dirty="0">
              <a:latin typeface="Courier" pitchFamily="49" charset="0"/>
            </a:endParaRPr>
          </a:p>
          <a:p>
            <a:r>
              <a:rPr lang="en-US" dirty="0">
                <a:latin typeface="Courier" pitchFamily="49" charset="0"/>
              </a:rPr>
              <a:t>	}</a:t>
            </a:r>
          </a:p>
          <a:p>
            <a:r>
              <a:rPr lang="en-US" dirty="0">
                <a:latin typeface="Courier" pitchFamily="49" charset="0"/>
              </a:rPr>
              <a:t>	</a:t>
            </a:r>
            <a:r>
              <a:rPr lang="en-US" dirty="0" smtClean="0">
                <a:latin typeface="Courier" pitchFamily="49" charset="0"/>
              </a:rPr>
              <a:t>catch(</a:t>
            </a:r>
            <a:r>
              <a:rPr lang="en-US" dirty="0" err="1" smtClean="0">
                <a:latin typeface="Courier" pitchFamily="49" charset="0"/>
              </a:rPr>
              <a:t>InterruptedException</a:t>
            </a:r>
            <a:r>
              <a:rPr lang="en-US" dirty="0" smtClean="0">
                <a:latin typeface="Courier" pitchFamily="49" charset="0"/>
              </a:rPr>
              <a:t> </a:t>
            </a:r>
            <a:r>
              <a:rPr lang="en-US" dirty="0">
                <a:latin typeface="Courier" pitchFamily="49" charset="0"/>
              </a:rPr>
              <a:t>e) </a:t>
            </a:r>
            <a:r>
              <a:rPr lang="en-US" dirty="0" smtClean="0">
                <a:latin typeface="Courier" pitchFamily="49" charset="0"/>
              </a:rPr>
              <a:t>{...}</a:t>
            </a:r>
            <a:endParaRPr lang="en-US" dirty="0">
              <a:latin typeface="Courier" pitchFamily="49" charset="0"/>
            </a:endParaRPr>
          </a:p>
          <a:p>
            <a:r>
              <a:rPr lang="en-US" dirty="0">
                <a:latin typeface="Courier" pitchFamily="49" charset="0"/>
              </a:rPr>
              <a:t>	if(size</a:t>
            </a:r>
            <a:r>
              <a:rPr lang="en-US" dirty="0" smtClean="0">
                <a:latin typeface="Courier" pitchFamily="49" charset="0"/>
              </a:rPr>
              <a:t>&gt;=</a:t>
            </a:r>
            <a:r>
              <a:rPr lang="en-US" dirty="0" err="1" smtClean="0">
                <a:latin typeface="Courier" pitchFamily="49" charset="0"/>
              </a:rPr>
              <a:t>buffer.length</a:t>
            </a:r>
            <a:r>
              <a:rPr lang="en-US" dirty="0" smtClean="0">
                <a:latin typeface="Courier" pitchFamily="49" charset="0"/>
              </a:rPr>
              <a:t>) {	// can’t produce, join Consumer</a:t>
            </a:r>
          </a:p>
          <a:p>
            <a:r>
              <a:rPr lang="en-US" dirty="0" smtClean="0">
                <a:latin typeface="Courier" pitchFamily="49" charset="0"/>
              </a:rPr>
              <a:t>		try{</a:t>
            </a:r>
          </a:p>
          <a:p>
            <a:r>
              <a:rPr lang="en-US" dirty="0">
                <a:latin typeface="Courier" pitchFamily="49" charset="0"/>
              </a:rPr>
              <a:t>	</a:t>
            </a:r>
            <a:r>
              <a:rPr lang="en-US" dirty="0" smtClean="0">
                <a:latin typeface="Courier" pitchFamily="49" charset="0"/>
              </a:rPr>
              <a:t>		// randomly select a Consumer to join</a:t>
            </a:r>
            <a:endParaRPr lang="en-US" dirty="0">
              <a:latin typeface="Courier" pitchFamily="49" charset="0"/>
            </a:endParaRPr>
          </a:p>
          <a:p>
            <a:r>
              <a:rPr lang="en-US" dirty="0" smtClean="0">
                <a:latin typeface="Courier" pitchFamily="49" charset="0"/>
              </a:rPr>
              <a:t>	</a:t>
            </a:r>
            <a:r>
              <a:rPr lang="en-US" dirty="0">
                <a:latin typeface="Courier" pitchFamily="49" charset="0"/>
              </a:rPr>
              <a:t>	}</a:t>
            </a:r>
          </a:p>
          <a:p>
            <a:r>
              <a:rPr lang="en-US" dirty="0">
                <a:latin typeface="Courier" pitchFamily="49" charset="0"/>
              </a:rPr>
              <a:t>		catch(</a:t>
            </a:r>
            <a:r>
              <a:rPr lang="en-US" dirty="0" err="1">
                <a:latin typeface="Courier" pitchFamily="49" charset="0"/>
              </a:rPr>
              <a:t>InterruptedException</a:t>
            </a:r>
            <a:r>
              <a:rPr lang="en-US" dirty="0">
                <a:latin typeface="Courier" pitchFamily="49" charset="0"/>
              </a:rPr>
              <a:t> e</a:t>
            </a:r>
            <a:r>
              <a:rPr lang="en-US" dirty="0" smtClean="0">
                <a:latin typeface="Courier" pitchFamily="49" charset="0"/>
              </a:rPr>
              <a:t>) {...}</a:t>
            </a:r>
            <a:endParaRPr lang="en-US" dirty="0">
              <a:latin typeface="Courier" pitchFamily="49" charset="0"/>
            </a:endParaRPr>
          </a:p>
          <a:p>
            <a:r>
              <a:rPr lang="en-US" dirty="0">
                <a:latin typeface="Courier" pitchFamily="49" charset="0"/>
              </a:rPr>
              <a:t>	}</a:t>
            </a:r>
          </a:p>
          <a:p>
            <a:r>
              <a:rPr lang="en-US" dirty="0">
                <a:latin typeface="Courier" pitchFamily="49" charset="0"/>
              </a:rPr>
              <a:t>	else </a:t>
            </a:r>
            <a:r>
              <a:rPr lang="en-US" dirty="0" smtClean="0">
                <a:latin typeface="Courier" pitchFamily="49" charset="0"/>
              </a:rPr>
              <a:t>{</a:t>
            </a:r>
          </a:p>
          <a:p>
            <a:r>
              <a:rPr lang="en-US" dirty="0">
                <a:latin typeface="Courier" pitchFamily="49" charset="0"/>
              </a:rPr>
              <a:t>	</a:t>
            </a:r>
            <a:r>
              <a:rPr lang="en-US" dirty="0" smtClean="0">
                <a:latin typeface="Courier" pitchFamily="49" charset="0"/>
              </a:rPr>
              <a:t>	// produce a value, call it temp</a:t>
            </a:r>
          </a:p>
          <a:p>
            <a:r>
              <a:rPr lang="en-US" dirty="0">
                <a:latin typeface="Courier" pitchFamily="49" charset="0"/>
              </a:rPr>
              <a:t>	</a:t>
            </a:r>
            <a:r>
              <a:rPr lang="en-US" dirty="0" smtClean="0">
                <a:latin typeface="Courier" pitchFamily="49" charset="0"/>
              </a:rPr>
              <a:t>	buffer[rear</a:t>
            </a:r>
            <a:r>
              <a:rPr lang="en-US" dirty="0">
                <a:latin typeface="Courier" pitchFamily="49" charset="0"/>
              </a:rPr>
              <a:t>]=temp;</a:t>
            </a:r>
          </a:p>
          <a:p>
            <a:r>
              <a:rPr lang="en-US" dirty="0">
                <a:latin typeface="Courier" pitchFamily="49" charset="0"/>
              </a:rPr>
              <a:t>		</a:t>
            </a:r>
            <a:r>
              <a:rPr lang="en-US" dirty="0" smtClean="0">
                <a:latin typeface="Courier" pitchFamily="49" charset="0"/>
              </a:rPr>
              <a:t>rear</a:t>
            </a:r>
            <a:r>
              <a:rPr lang="en-US" dirty="0">
                <a:latin typeface="Courier" pitchFamily="49" charset="0"/>
              </a:rPr>
              <a:t>++;	</a:t>
            </a:r>
          </a:p>
          <a:p>
            <a:r>
              <a:rPr lang="en-US" dirty="0">
                <a:latin typeface="Courier" pitchFamily="49" charset="0"/>
              </a:rPr>
              <a:t>		</a:t>
            </a:r>
            <a:r>
              <a:rPr lang="en-US" dirty="0" smtClean="0">
                <a:latin typeface="Courier" pitchFamily="49" charset="0"/>
              </a:rPr>
              <a:t>if(rear</a:t>
            </a:r>
            <a:r>
              <a:rPr lang="en-US" dirty="0">
                <a:latin typeface="Courier" pitchFamily="49" charset="0"/>
              </a:rPr>
              <a:t>==10) rear=0</a:t>
            </a:r>
            <a:r>
              <a:rPr lang="en-US" dirty="0" smtClean="0">
                <a:latin typeface="Courier" pitchFamily="49" charset="0"/>
              </a:rPr>
              <a:t>;</a:t>
            </a:r>
          </a:p>
          <a:p>
            <a:r>
              <a:rPr lang="en-US" dirty="0">
                <a:latin typeface="Courier" pitchFamily="49" charset="0"/>
              </a:rPr>
              <a:t>		size</a:t>
            </a:r>
            <a:r>
              <a:rPr lang="en-US" dirty="0" smtClean="0">
                <a:latin typeface="Courier" pitchFamily="49" charset="0"/>
              </a:rPr>
              <a:t>++;</a:t>
            </a:r>
            <a:r>
              <a:rPr lang="en-US" dirty="0">
                <a:latin typeface="Courier" pitchFamily="49" charset="0"/>
              </a:rPr>
              <a:t>				</a:t>
            </a:r>
          </a:p>
          <a:p>
            <a:r>
              <a:rPr lang="en-US" dirty="0">
                <a:latin typeface="Courier" pitchFamily="49" charset="0"/>
              </a:rPr>
              <a:t>	}</a:t>
            </a:r>
          </a:p>
          <a:p>
            <a:r>
              <a:rPr lang="en-US" dirty="0" smtClean="0">
                <a:latin typeface="Courier" pitchFamily="49" charset="0"/>
              </a:rPr>
              <a:t>}</a:t>
            </a:r>
            <a:r>
              <a:rPr lang="en-US" dirty="0">
                <a:latin typeface="Courier" pitchFamily="49" charset="0"/>
              </a:rPr>
              <a:t>		</a:t>
            </a:r>
          </a:p>
        </p:txBody>
      </p:sp>
    </p:spTree>
    <p:extLst>
      <p:ext uri="{BB962C8B-B14F-4D97-AF65-F5344CB8AC3E}">
        <p14:creationId xmlns:p14="http://schemas.microsoft.com/office/powerpoint/2010/main" val="1685586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Structure of Consumer</a:t>
            </a:r>
            <a:endParaRPr lang="en-US" dirty="0"/>
          </a:p>
        </p:txBody>
      </p:sp>
      <p:sp>
        <p:nvSpPr>
          <p:cNvPr id="4" name="TextBox 3"/>
          <p:cNvSpPr txBox="1"/>
          <p:nvPr/>
        </p:nvSpPr>
        <p:spPr>
          <a:xfrm>
            <a:off x="304800" y="1143000"/>
            <a:ext cx="8097088" cy="5632311"/>
          </a:xfrm>
          <a:prstGeom prst="rect">
            <a:avLst/>
          </a:prstGeom>
          <a:noFill/>
        </p:spPr>
        <p:txBody>
          <a:bodyPr wrap="none" rtlCol="0">
            <a:spAutoFit/>
          </a:bodyPr>
          <a:lstStyle/>
          <a:p>
            <a:r>
              <a:rPr lang="en-US" dirty="0">
                <a:latin typeface="Courier" pitchFamily="49" charset="0"/>
              </a:rPr>
              <a:t>while(!done) {</a:t>
            </a:r>
          </a:p>
          <a:p>
            <a:r>
              <a:rPr lang="en-US" dirty="0">
                <a:latin typeface="Courier" pitchFamily="49" charset="0"/>
              </a:rPr>
              <a:t>	try{</a:t>
            </a:r>
          </a:p>
          <a:p>
            <a:r>
              <a:rPr lang="en-US" dirty="0">
                <a:latin typeface="Courier" pitchFamily="49" charset="0"/>
              </a:rPr>
              <a:t>		// let this Thread sleep some amount of time</a:t>
            </a:r>
          </a:p>
          <a:p>
            <a:r>
              <a:rPr lang="en-US" dirty="0">
                <a:latin typeface="Courier" pitchFamily="49" charset="0"/>
              </a:rPr>
              <a:t>	}</a:t>
            </a:r>
          </a:p>
          <a:p>
            <a:r>
              <a:rPr lang="en-US" dirty="0">
                <a:latin typeface="Courier" pitchFamily="49" charset="0"/>
              </a:rPr>
              <a:t>	catch(</a:t>
            </a:r>
            <a:r>
              <a:rPr lang="en-US" dirty="0" err="1">
                <a:latin typeface="Courier" pitchFamily="49" charset="0"/>
              </a:rPr>
              <a:t>InterruptedException</a:t>
            </a:r>
            <a:r>
              <a:rPr lang="en-US" dirty="0">
                <a:latin typeface="Courier" pitchFamily="49" charset="0"/>
              </a:rPr>
              <a:t> e) {...}</a:t>
            </a:r>
          </a:p>
          <a:p>
            <a:r>
              <a:rPr lang="en-US" dirty="0">
                <a:latin typeface="Courier" pitchFamily="49" charset="0"/>
              </a:rPr>
              <a:t>	</a:t>
            </a:r>
            <a:r>
              <a:rPr lang="en-US" dirty="0" smtClean="0">
                <a:latin typeface="Courier" pitchFamily="49" charset="0"/>
              </a:rPr>
              <a:t>if(size==0) {</a:t>
            </a:r>
            <a:r>
              <a:rPr lang="en-US" dirty="0">
                <a:latin typeface="Courier" pitchFamily="49" charset="0"/>
              </a:rPr>
              <a:t>	</a:t>
            </a:r>
            <a:r>
              <a:rPr lang="en-US" dirty="0" smtClean="0">
                <a:latin typeface="Courier" pitchFamily="49" charset="0"/>
              </a:rPr>
              <a:t>  // can’t consume, </a:t>
            </a:r>
            <a:r>
              <a:rPr lang="en-US" dirty="0">
                <a:latin typeface="Courier" pitchFamily="49" charset="0"/>
              </a:rPr>
              <a:t>join </a:t>
            </a:r>
            <a:r>
              <a:rPr lang="en-US" dirty="0" smtClean="0">
                <a:latin typeface="Courier" pitchFamily="49" charset="0"/>
              </a:rPr>
              <a:t>Producer</a:t>
            </a:r>
            <a:endParaRPr lang="en-US" dirty="0">
              <a:latin typeface="Courier" pitchFamily="49" charset="0"/>
            </a:endParaRPr>
          </a:p>
          <a:p>
            <a:r>
              <a:rPr lang="en-US" dirty="0">
                <a:latin typeface="Courier" pitchFamily="49" charset="0"/>
              </a:rPr>
              <a:t>		try{</a:t>
            </a:r>
          </a:p>
          <a:p>
            <a:r>
              <a:rPr lang="en-US" dirty="0">
                <a:latin typeface="Courier" pitchFamily="49" charset="0"/>
              </a:rPr>
              <a:t>			// randomly select a </a:t>
            </a:r>
            <a:r>
              <a:rPr lang="en-US" dirty="0" smtClean="0">
                <a:latin typeface="Courier" pitchFamily="49" charset="0"/>
              </a:rPr>
              <a:t>Producer to </a:t>
            </a:r>
            <a:r>
              <a:rPr lang="en-US" dirty="0">
                <a:latin typeface="Courier" pitchFamily="49" charset="0"/>
              </a:rPr>
              <a:t>join</a:t>
            </a:r>
          </a:p>
          <a:p>
            <a:r>
              <a:rPr lang="en-US" dirty="0">
                <a:latin typeface="Courier" pitchFamily="49" charset="0"/>
              </a:rPr>
              <a:t>		}</a:t>
            </a:r>
          </a:p>
          <a:p>
            <a:r>
              <a:rPr lang="en-US" dirty="0">
                <a:latin typeface="Courier" pitchFamily="49" charset="0"/>
              </a:rPr>
              <a:t>		catch(</a:t>
            </a:r>
            <a:r>
              <a:rPr lang="en-US" dirty="0" err="1">
                <a:latin typeface="Courier" pitchFamily="49" charset="0"/>
              </a:rPr>
              <a:t>InterruptedException</a:t>
            </a:r>
            <a:r>
              <a:rPr lang="en-US" dirty="0">
                <a:latin typeface="Courier" pitchFamily="49" charset="0"/>
              </a:rPr>
              <a:t> e) {...}</a:t>
            </a:r>
          </a:p>
          <a:p>
            <a:r>
              <a:rPr lang="en-US" dirty="0">
                <a:latin typeface="Courier" pitchFamily="49" charset="0"/>
              </a:rPr>
              <a:t>	}</a:t>
            </a:r>
          </a:p>
          <a:p>
            <a:r>
              <a:rPr lang="en-US" dirty="0">
                <a:latin typeface="Courier" pitchFamily="49" charset="0"/>
              </a:rPr>
              <a:t>	else {</a:t>
            </a:r>
          </a:p>
          <a:p>
            <a:r>
              <a:rPr lang="en-US" dirty="0">
                <a:latin typeface="Courier" pitchFamily="49" charset="0"/>
              </a:rPr>
              <a:t>		// </a:t>
            </a:r>
            <a:r>
              <a:rPr lang="en-US" dirty="0" smtClean="0">
                <a:latin typeface="Courier" pitchFamily="49" charset="0"/>
              </a:rPr>
              <a:t>consume a </a:t>
            </a:r>
            <a:r>
              <a:rPr lang="en-US" dirty="0">
                <a:latin typeface="Courier" pitchFamily="49" charset="0"/>
              </a:rPr>
              <a:t>value, call it temp</a:t>
            </a:r>
          </a:p>
          <a:p>
            <a:r>
              <a:rPr lang="en-US" dirty="0">
                <a:latin typeface="Courier" pitchFamily="49" charset="0"/>
              </a:rPr>
              <a:t>		</a:t>
            </a:r>
            <a:r>
              <a:rPr lang="en-US" dirty="0" smtClean="0">
                <a:latin typeface="Courier" pitchFamily="49" charset="0"/>
              </a:rPr>
              <a:t>temp=buffer[front];</a:t>
            </a:r>
            <a:endParaRPr lang="en-US" dirty="0">
              <a:latin typeface="Courier" pitchFamily="49" charset="0"/>
            </a:endParaRPr>
          </a:p>
          <a:p>
            <a:r>
              <a:rPr lang="en-US" dirty="0">
                <a:latin typeface="Courier" pitchFamily="49" charset="0"/>
              </a:rPr>
              <a:t>		</a:t>
            </a:r>
            <a:r>
              <a:rPr lang="en-US" dirty="0" smtClean="0">
                <a:latin typeface="Courier" pitchFamily="49" charset="0"/>
              </a:rPr>
              <a:t>front++;</a:t>
            </a:r>
            <a:r>
              <a:rPr lang="en-US" dirty="0">
                <a:latin typeface="Courier" pitchFamily="49" charset="0"/>
              </a:rPr>
              <a:t>	</a:t>
            </a:r>
          </a:p>
          <a:p>
            <a:r>
              <a:rPr lang="en-US" dirty="0">
                <a:latin typeface="Courier" pitchFamily="49" charset="0"/>
              </a:rPr>
              <a:t>		</a:t>
            </a:r>
            <a:r>
              <a:rPr lang="en-US" dirty="0" smtClean="0">
                <a:latin typeface="Courier" pitchFamily="49" charset="0"/>
              </a:rPr>
              <a:t>if(front==</a:t>
            </a:r>
            <a:r>
              <a:rPr lang="en-US" dirty="0">
                <a:latin typeface="Courier" pitchFamily="49" charset="0"/>
              </a:rPr>
              <a:t>10) </a:t>
            </a:r>
            <a:r>
              <a:rPr lang="en-US" dirty="0" smtClean="0">
                <a:latin typeface="Courier" pitchFamily="49" charset="0"/>
              </a:rPr>
              <a:t>front=0</a:t>
            </a:r>
            <a:r>
              <a:rPr lang="en-US" dirty="0">
                <a:latin typeface="Courier" pitchFamily="49" charset="0"/>
              </a:rPr>
              <a:t>;</a:t>
            </a:r>
          </a:p>
          <a:p>
            <a:r>
              <a:rPr lang="en-US" dirty="0">
                <a:latin typeface="Courier" pitchFamily="49" charset="0"/>
              </a:rPr>
              <a:t>		</a:t>
            </a:r>
            <a:r>
              <a:rPr lang="en-US" dirty="0" smtClean="0">
                <a:latin typeface="Courier" pitchFamily="49" charset="0"/>
              </a:rPr>
              <a:t>size--;</a:t>
            </a:r>
            <a:r>
              <a:rPr lang="en-US" dirty="0">
                <a:latin typeface="Courier" pitchFamily="49" charset="0"/>
              </a:rPr>
              <a:t>			</a:t>
            </a:r>
          </a:p>
          <a:p>
            <a:r>
              <a:rPr lang="en-US" dirty="0">
                <a:latin typeface="Courier" pitchFamily="49" charset="0"/>
              </a:rPr>
              <a:t>	}</a:t>
            </a:r>
          </a:p>
          <a:p>
            <a:r>
              <a:rPr lang="en-US" dirty="0">
                <a:latin typeface="Courier" pitchFamily="49" charset="0"/>
              </a:rPr>
              <a:t>}		</a:t>
            </a:r>
          </a:p>
          <a:p>
            <a:endParaRPr lang="en-US" dirty="0"/>
          </a:p>
        </p:txBody>
      </p:sp>
      <p:sp>
        <p:nvSpPr>
          <p:cNvPr id="5" name="TextBox 4"/>
          <p:cNvSpPr txBox="1"/>
          <p:nvPr/>
        </p:nvSpPr>
        <p:spPr>
          <a:xfrm>
            <a:off x="759974" y="6096995"/>
            <a:ext cx="8384026"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See the 4 </a:t>
            </a:r>
            <a:r>
              <a:rPr lang="en-US" sz="2000" dirty="0" err="1" smtClean="0">
                <a:latin typeface="Times New Roman" panose="02020603050405020304" pitchFamily="18" charset="0"/>
                <a:cs typeface="Times New Roman" panose="02020603050405020304" pitchFamily="18" charset="0"/>
              </a:rPr>
              <a:t>ProducerConsumer</a:t>
            </a:r>
            <a:r>
              <a:rPr lang="en-US" sz="2000" dirty="0" smtClean="0">
                <a:latin typeface="Times New Roman" panose="02020603050405020304" pitchFamily="18" charset="0"/>
                <a:cs typeface="Times New Roman" panose="02020603050405020304" pitchFamily="18" charset="0"/>
              </a:rPr>
              <a:t> examples on the website for full details – run each</a:t>
            </a:r>
          </a:p>
          <a:p>
            <a:r>
              <a:rPr lang="en-US" sz="2000" dirty="0" smtClean="0">
                <a:latin typeface="Times New Roman" panose="02020603050405020304" pitchFamily="18" charset="0"/>
                <a:cs typeface="Times New Roman" panose="02020603050405020304" pitchFamily="18" charset="0"/>
              </a:rPr>
              <a:t>one to see how they cause or prevent errors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56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Threads</a:t>
            </a:r>
            <a:endParaRPr lang="en-US" dirty="0"/>
          </a:p>
        </p:txBody>
      </p:sp>
      <p:sp>
        <p:nvSpPr>
          <p:cNvPr id="3" name="Content Placeholder 2"/>
          <p:cNvSpPr>
            <a:spLocks noGrp="1"/>
          </p:cNvSpPr>
          <p:nvPr>
            <p:ph idx="1"/>
          </p:nvPr>
        </p:nvSpPr>
        <p:spPr>
          <a:xfrm>
            <a:off x="457200" y="838200"/>
            <a:ext cx="8229600" cy="2286001"/>
          </a:xfrm>
        </p:spPr>
        <p:txBody>
          <a:bodyPr>
            <a:normAutofit fontScale="92500" lnSpcReduction="10000"/>
          </a:bodyPr>
          <a:lstStyle/>
          <a:p>
            <a:r>
              <a:rPr lang="en-US" dirty="0" smtClean="0"/>
              <a:t>Below we see a “</a:t>
            </a:r>
            <a:r>
              <a:rPr lang="en-US" dirty="0" err="1" smtClean="0"/>
              <a:t>TaskClass</a:t>
            </a:r>
            <a:r>
              <a:rPr lang="en-US" dirty="0" smtClean="0"/>
              <a:t>” – that is, a class that contains a task to become a thread</a:t>
            </a:r>
          </a:p>
          <a:p>
            <a:r>
              <a:rPr lang="en-US" dirty="0" smtClean="0"/>
              <a:t>The user class creates an instance of the task and then generates a Thread from it and then starts the Thread</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32175"/>
            <a:ext cx="8685213"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81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457200" y="914401"/>
            <a:ext cx="8229600" cy="4191000"/>
          </a:xfrm>
        </p:spPr>
        <p:txBody>
          <a:bodyPr>
            <a:normAutofit fontScale="77500" lnSpcReduction="20000"/>
          </a:bodyPr>
          <a:lstStyle/>
          <a:p>
            <a:r>
              <a:rPr lang="en-US" dirty="0" smtClean="0"/>
              <a:t>To demonstrate that the OS is switching off between threads, we implement a simple class that contains a char variable to output</a:t>
            </a:r>
          </a:p>
          <a:p>
            <a:pPr lvl="1"/>
            <a:r>
              <a:rPr lang="en-US" dirty="0" smtClean="0"/>
              <a:t>When running, all it does is print out its char variable</a:t>
            </a:r>
          </a:p>
          <a:p>
            <a:pPr lvl="1"/>
            <a:r>
              <a:rPr lang="en-US" dirty="0" smtClean="0"/>
              <a:t>We also add a count variable to add some new line characters so that the output doesn’t look too awful</a:t>
            </a:r>
          </a:p>
          <a:p>
            <a:r>
              <a:rPr lang="en-US" dirty="0" smtClean="0"/>
              <a:t>We create a user class which instantiates 3 variables of the task class, each with a different character to output</a:t>
            </a:r>
          </a:p>
          <a:p>
            <a:r>
              <a:rPr lang="en-US" dirty="0" smtClean="0"/>
              <a:t>We start each thread and now we are at the mercy of the OS to switch between the threads</a:t>
            </a:r>
          </a:p>
          <a:p>
            <a:pPr lvl="1"/>
            <a:r>
              <a:rPr lang="en-US" dirty="0" smtClean="0"/>
              <a:t>Below we see an example of the output, the code is on the next slide</a:t>
            </a:r>
            <a:endParaRPr lang="en-US" dirty="0"/>
          </a:p>
        </p:txBody>
      </p:sp>
      <p:sp>
        <p:nvSpPr>
          <p:cNvPr id="4" name="TextBox 3"/>
          <p:cNvSpPr txBox="1"/>
          <p:nvPr/>
        </p:nvSpPr>
        <p:spPr>
          <a:xfrm>
            <a:off x="2209800" y="4572000"/>
            <a:ext cx="6269665" cy="2246769"/>
          </a:xfrm>
          <a:prstGeom prst="rect">
            <a:avLst/>
          </a:prstGeom>
          <a:noFill/>
        </p:spPr>
        <p:txBody>
          <a:bodyPr wrap="none" rtlCol="0">
            <a:spAutoFit/>
          </a:bodyPr>
          <a:lstStyle/>
          <a:p>
            <a:r>
              <a:rPr lang="en-US" sz="1400" dirty="0" smtClean="0">
                <a:latin typeface="Times New Roman" panose="02020603050405020304" pitchFamily="18" charset="0"/>
                <a:cs typeface="Times New Roman" panose="02020603050405020304" pitchFamily="18" charset="0"/>
              </a:rPr>
              <a:t>aaaaaaaaaaaaaaacccccccccccccccccccccccccccccccccccccccccccccccccc</a:t>
            </a: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cccccccccccccccccccccccccccccccccccccccccccccccccc</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ccccccccccccccccccccccccccccccccccccccccccacacacacbabbcbabbbbcbbbabbcbabbc</a:t>
            </a:r>
          </a:p>
          <a:p>
            <a:r>
              <a:rPr lang="en-US" sz="1400" dirty="0" err="1" smtClean="0">
                <a:latin typeface="Times New Roman" panose="02020603050405020304" pitchFamily="18" charset="0"/>
                <a:cs typeface="Times New Roman" panose="02020603050405020304" pitchFamily="18" charset="0"/>
              </a:rPr>
              <a:t>babbbcbabbcbabbcbabbcbabcbbbbbabbbbbbbbbbbbbb</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27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59" y="152400"/>
            <a:ext cx="7215437" cy="4801314"/>
          </a:xfrm>
          <a:prstGeom prst="rect">
            <a:avLst/>
          </a:prstGeom>
          <a:noFill/>
        </p:spPr>
        <p:txBody>
          <a:bodyPr wrap="none" rtlCol="0">
            <a:spAutoFit/>
          </a:bodyPr>
          <a:lstStyle/>
          <a:p>
            <a:r>
              <a:rPr lang="en-US" dirty="0" smtClean="0">
                <a:latin typeface="Courier" pitchFamily="49" charset="0"/>
              </a:rPr>
              <a:t>public class </a:t>
            </a:r>
            <a:r>
              <a:rPr lang="en-US" dirty="0" err="1" smtClean="0">
                <a:latin typeface="Courier" pitchFamily="49" charset="0"/>
              </a:rPr>
              <a:t>RandomCharacters</a:t>
            </a:r>
            <a:r>
              <a:rPr lang="en-US" dirty="0" smtClean="0">
                <a:latin typeface="Courier" pitchFamily="49" charset="0"/>
              </a:rPr>
              <a:t> implements Runnable {</a:t>
            </a:r>
          </a:p>
          <a:p>
            <a:r>
              <a:rPr lang="en-US" dirty="0" smtClean="0">
                <a:latin typeface="Courier" pitchFamily="49" charset="0"/>
              </a:rPr>
              <a:t>   private char c;</a:t>
            </a:r>
          </a:p>
          <a:p>
            <a:r>
              <a:rPr lang="en-US" dirty="0" smtClean="0">
                <a:latin typeface="Courier" pitchFamily="49" charset="0"/>
              </a:rPr>
              <a:t>   private int count=0;</a:t>
            </a:r>
          </a:p>
          <a:p>
            <a:r>
              <a:rPr lang="en-US" dirty="0" smtClean="0">
                <a:latin typeface="Courier" pitchFamily="49" charset="0"/>
              </a:rPr>
              <a:t>   public </a:t>
            </a:r>
            <a:r>
              <a:rPr lang="en-US" dirty="0" err="1" smtClean="0">
                <a:latin typeface="Courier" pitchFamily="49" charset="0"/>
              </a:rPr>
              <a:t>RandomCharacters</a:t>
            </a:r>
            <a:r>
              <a:rPr lang="en-US" dirty="0" smtClean="0">
                <a:latin typeface="Courier" pitchFamily="49" charset="0"/>
              </a:rPr>
              <a:t>(char c){</a:t>
            </a:r>
          </a:p>
          <a:p>
            <a:r>
              <a:rPr lang="en-US" dirty="0" smtClean="0">
                <a:latin typeface="Courier" pitchFamily="49" charset="0"/>
              </a:rPr>
              <a:t>	</a:t>
            </a:r>
            <a:r>
              <a:rPr lang="en-US" dirty="0" err="1" smtClean="0">
                <a:latin typeface="Courier" pitchFamily="49" charset="0"/>
              </a:rPr>
              <a:t>this.c</a:t>
            </a:r>
            <a:r>
              <a:rPr lang="en-US" dirty="0" smtClean="0">
                <a:latin typeface="Courier" pitchFamily="49" charset="0"/>
              </a:rPr>
              <a:t>=c;</a:t>
            </a:r>
          </a:p>
          <a:p>
            <a:r>
              <a:rPr lang="en-US" dirty="0" smtClean="0">
                <a:latin typeface="Courier" pitchFamily="49" charset="0"/>
              </a:rPr>
              <a:t>   }</a:t>
            </a:r>
          </a:p>
          <a:p>
            <a:r>
              <a:rPr lang="en-US" dirty="0" smtClean="0">
                <a:latin typeface="Courier" pitchFamily="49" charset="0"/>
              </a:rPr>
              <a:t>   public void run(){</a:t>
            </a:r>
          </a:p>
          <a:p>
            <a:r>
              <a:rPr lang="en-US" dirty="0" smtClean="0">
                <a:latin typeface="Courier" pitchFamily="49" charset="0"/>
              </a:rPr>
              <a:t>	while(true){</a:t>
            </a:r>
          </a:p>
          <a:p>
            <a:r>
              <a:rPr lang="en-US" dirty="0" smtClean="0">
                <a:latin typeface="Courier" pitchFamily="49" charset="0"/>
              </a:rPr>
              <a:t>	</a:t>
            </a:r>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a:t>
            </a:r>
            <a:r>
              <a:rPr lang="en-US" dirty="0" smtClean="0">
                <a:latin typeface="Courier" pitchFamily="49" charset="0"/>
              </a:rPr>
              <a:t>(c);</a:t>
            </a:r>
          </a:p>
          <a:p>
            <a:r>
              <a:rPr lang="en-US" dirty="0" smtClean="0">
                <a:latin typeface="Courier" pitchFamily="49" charset="0"/>
              </a:rPr>
              <a:t>	   count++;</a:t>
            </a:r>
          </a:p>
          <a:p>
            <a:r>
              <a:rPr lang="en-US" dirty="0" smtClean="0">
                <a:latin typeface="Courier" pitchFamily="49" charset="0"/>
              </a:rPr>
              <a:t>	   if(count==100) {</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p>
          <a:p>
            <a:r>
              <a:rPr lang="en-US" dirty="0" smtClean="0">
                <a:latin typeface="Courier" pitchFamily="49" charset="0"/>
              </a:rPr>
              <a:t>		count=0;</a:t>
            </a:r>
          </a:p>
          <a:p>
            <a:r>
              <a:rPr lang="en-US" dirty="0" smtClean="0">
                <a:latin typeface="Courier" pitchFamily="49" charset="0"/>
              </a:rPr>
              <a:t>	   }</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
        <p:nvSpPr>
          <p:cNvPr id="3" name="TextBox 2"/>
          <p:cNvSpPr txBox="1"/>
          <p:nvPr/>
        </p:nvSpPr>
        <p:spPr>
          <a:xfrm>
            <a:off x="4800600" y="3550860"/>
            <a:ext cx="4182555" cy="3139321"/>
          </a:xfrm>
          <a:prstGeom prst="rect">
            <a:avLst/>
          </a:prstGeom>
          <a:noFill/>
        </p:spPr>
        <p:txBody>
          <a:bodyPr wrap="none" rtlCol="0">
            <a:spAutoFit/>
          </a:bodyPr>
          <a:lstStyle/>
          <a:p>
            <a:r>
              <a:rPr lang="en-US" dirty="0" err="1" smtClean="0">
                <a:latin typeface="Courier" pitchFamily="49" charset="0"/>
              </a:rPr>
              <a:t>RandomCharacters</a:t>
            </a:r>
            <a:r>
              <a:rPr lang="en-US" dirty="0" smtClean="0">
                <a:latin typeface="Courier" pitchFamily="49" charset="0"/>
              </a:rPr>
              <a:t> r1, r2, r3;</a:t>
            </a:r>
          </a:p>
          <a:p>
            <a:r>
              <a:rPr lang="en-US" dirty="0" smtClean="0">
                <a:latin typeface="Courier" pitchFamily="49" charset="0"/>
              </a:rPr>
              <a:t>r1=new </a:t>
            </a:r>
            <a:r>
              <a:rPr lang="en-US" dirty="0" err="1" smtClean="0">
                <a:latin typeface="Courier" pitchFamily="49" charset="0"/>
              </a:rPr>
              <a:t>RandomCharacters</a:t>
            </a:r>
            <a:r>
              <a:rPr lang="en-US" dirty="0" smtClean="0">
                <a:latin typeface="Courier" pitchFamily="49" charset="0"/>
              </a:rPr>
              <a:t>('a');</a:t>
            </a:r>
          </a:p>
          <a:p>
            <a:r>
              <a:rPr lang="en-US" dirty="0" smtClean="0">
                <a:latin typeface="Courier" pitchFamily="49" charset="0"/>
              </a:rPr>
              <a:t>r2=new </a:t>
            </a:r>
            <a:r>
              <a:rPr lang="en-US" dirty="0" err="1" smtClean="0">
                <a:latin typeface="Courier" pitchFamily="49" charset="0"/>
              </a:rPr>
              <a:t>RandomCharacters</a:t>
            </a:r>
            <a:r>
              <a:rPr lang="en-US" dirty="0" smtClean="0">
                <a:latin typeface="Courier" pitchFamily="49" charset="0"/>
              </a:rPr>
              <a:t>('b');</a:t>
            </a:r>
          </a:p>
          <a:p>
            <a:r>
              <a:rPr lang="en-US" dirty="0" smtClean="0">
                <a:latin typeface="Courier" pitchFamily="49" charset="0"/>
              </a:rPr>
              <a:t>r3=new </a:t>
            </a:r>
            <a:r>
              <a:rPr lang="en-US" dirty="0" err="1" smtClean="0">
                <a:latin typeface="Courier" pitchFamily="49" charset="0"/>
              </a:rPr>
              <a:t>RandomCharacters</a:t>
            </a:r>
            <a:r>
              <a:rPr lang="en-US" dirty="0" smtClean="0">
                <a:latin typeface="Courier" pitchFamily="49" charset="0"/>
              </a:rPr>
              <a:t>('c');</a:t>
            </a:r>
          </a:p>
          <a:p>
            <a:r>
              <a:rPr lang="en-US" dirty="0" smtClean="0">
                <a:latin typeface="Courier" pitchFamily="49" charset="0"/>
              </a:rPr>
              <a:t>Thread t1,t2,t3;</a:t>
            </a:r>
          </a:p>
          <a:p>
            <a:r>
              <a:rPr lang="en-US" dirty="0" smtClean="0">
                <a:latin typeface="Courier" pitchFamily="49" charset="0"/>
              </a:rPr>
              <a:t>t1=new Thread(r1);</a:t>
            </a:r>
          </a:p>
          <a:p>
            <a:r>
              <a:rPr lang="en-US" dirty="0" smtClean="0">
                <a:latin typeface="Courier" pitchFamily="49" charset="0"/>
              </a:rPr>
              <a:t>t2=new Thread(r2);</a:t>
            </a:r>
          </a:p>
          <a:p>
            <a:r>
              <a:rPr lang="en-US" dirty="0" smtClean="0">
                <a:latin typeface="Courier" pitchFamily="49" charset="0"/>
              </a:rPr>
              <a:t>t3=new Thread(r3);</a:t>
            </a:r>
          </a:p>
          <a:p>
            <a:r>
              <a:rPr lang="en-US" dirty="0" smtClean="0">
                <a:latin typeface="Courier" pitchFamily="49" charset="0"/>
              </a:rPr>
              <a:t>t1.start();</a:t>
            </a:r>
          </a:p>
          <a:p>
            <a:r>
              <a:rPr lang="en-US" dirty="0" smtClean="0">
                <a:latin typeface="Courier" pitchFamily="49" charset="0"/>
              </a:rPr>
              <a:t>t2.start();</a:t>
            </a:r>
          </a:p>
          <a:p>
            <a:r>
              <a:rPr lang="en-US" dirty="0" smtClean="0">
                <a:latin typeface="Courier" pitchFamily="49" charset="0"/>
              </a:rPr>
              <a:t>t3.start();</a:t>
            </a:r>
            <a:endParaRPr lang="en-US" dirty="0">
              <a:latin typeface="Courier" pitchFamily="49" charset="0"/>
            </a:endParaRPr>
          </a:p>
        </p:txBody>
      </p:sp>
      <p:sp>
        <p:nvSpPr>
          <p:cNvPr id="4" name="TextBox 3"/>
          <p:cNvSpPr txBox="1"/>
          <p:nvPr/>
        </p:nvSpPr>
        <p:spPr>
          <a:xfrm>
            <a:off x="5334000" y="2771800"/>
            <a:ext cx="3507692"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The following code would be</a:t>
            </a:r>
          </a:p>
          <a:p>
            <a:r>
              <a:rPr lang="en-US" sz="2200" dirty="0" smtClean="0">
                <a:latin typeface="Times New Roman" panose="02020603050405020304" pitchFamily="18" charset="0"/>
                <a:cs typeface="Times New Roman" panose="02020603050405020304" pitchFamily="18" charset="0"/>
              </a:rPr>
              <a:t>part of main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735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Threads and Exceptions</a:t>
            </a:r>
            <a:endParaRPr lang="en-US" dirty="0"/>
          </a:p>
        </p:txBody>
      </p:sp>
      <p:sp>
        <p:nvSpPr>
          <p:cNvPr id="3" name="Content Placeholder 2"/>
          <p:cNvSpPr>
            <a:spLocks noGrp="1"/>
          </p:cNvSpPr>
          <p:nvPr>
            <p:ph idx="1"/>
          </p:nvPr>
        </p:nvSpPr>
        <p:spPr>
          <a:xfrm>
            <a:off x="228600" y="762000"/>
            <a:ext cx="8763000" cy="6096000"/>
          </a:xfrm>
        </p:spPr>
        <p:txBody>
          <a:bodyPr>
            <a:normAutofit fontScale="77500" lnSpcReduction="20000"/>
          </a:bodyPr>
          <a:lstStyle/>
          <a:p>
            <a:r>
              <a:rPr lang="en-US" dirty="0" smtClean="0"/>
              <a:t>Threads will execute and be interrupted by the OS so that the OS can switch from one Thread to another</a:t>
            </a:r>
          </a:p>
          <a:p>
            <a:pPr lvl="1"/>
            <a:r>
              <a:rPr lang="en-US" dirty="0" smtClean="0"/>
              <a:t>While a Thread might be in some state of execution (it has been started, has not ended, but is not active because the OS has switched to another Thread) then another Thread could interrupt this Thread by using </a:t>
            </a:r>
            <a:r>
              <a:rPr lang="en-US" dirty="0" err="1" smtClean="0"/>
              <a:t>Thread.interrupt</a:t>
            </a:r>
            <a:r>
              <a:rPr lang="en-US" dirty="0" smtClean="0"/>
              <a:t>( );</a:t>
            </a:r>
          </a:p>
          <a:p>
            <a:pPr lvl="1"/>
            <a:r>
              <a:rPr lang="en-US" dirty="0" smtClean="0"/>
              <a:t>In such a case, then </a:t>
            </a:r>
            <a:r>
              <a:rPr lang="en-US" i="1" dirty="0" smtClean="0"/>
              <a:t>this </a:t>
            </a:r>
            <a:r>
              <a:rPr lang="en-US" dirty="0" smtClean="0"/>
              <a:t>Thread has been interrupted</a:t>
            </a:r>
          </a:p>
          <a:p>
            <a:pPr lvl="1"/>
            <a:r>
              <a:rPr lang="en-US" dirty="0" smtClean="0"/>
              <a:t>If this happens and this Thread is currently executing one of several methods such as sleep, join or wait, then it unblocks (becomes active momentarily) and throws an </a:t>
            </a:r>
            <a:r>
              <a:rPr lang="en-US" dirty="0" err="1" smtClean="0"/>
              <a:t>InterruptedException</a:t>
            </a:r>
            <a:endParaRPr lang="en-US" dirty="0" smtClean="0"/>
          </a:p>
          <a:p>
            <a:pPr lvl="1"/>
            <a:r>
              <a:rPr lang="en-US" dirty="0" smtClean="0"/>
              <a:t>Therefore Thread has </a:t>
            </a:r>
            <a:r>
              <a:rPr lang="en-US" dirty="0" err="1" smtClean="0"/>
              <a:t>CheckedExceptions</a:t>
            </a:r>
            <a:r>
              <a:rPr lang="en-US" dirty="0" smtClean="0"/>
              <a:t> for some of its methods and we must therefore implement exception handling for </a:t>
            </a:r>
            <a:r>
              <a:rPr lang="en-US" dirty="0" err="1" smtClean="0"/>
              <a:t>InterruptedException</a:t>
            </a:r>
            <a:endParaRPr lang="en-US" dirty="0" smtClean="0"/>
          </a:p>
          <a:p>
            <a:pPr lvl="1"/>
            <a:r>
              <a:rPr lang="en-US" dirty="0" smtClean="0"/>
              <a:t>If possible, we may want to handle the exception by throwing it out of this method by adding throws </a:t>
            </a:r>
            <a:r>
              <a:rPr lang="en-US" dirty="0" err="1" smtClean="0"/>
              <a:t>InterruptedException</a:t>
            </a:r>
            <a:r>
              <a:rPr lang="en-US" dirty="0" smtClean="0"/>
              <a:t> to the method’s header</a:t>
            </a:r>
          </a:p>
          <a:p>
            <a:pPr lvl="1"/>
            <a:r>
              <a:rPr lang="en-US" dirty="0" smtClean="0"/>
              <a:t>However, this may not be possible, for instance if we are invoking a method like join or sleep inside of the run method (since run is part of the Runnable interface, the compiler will not accept “throws </a:t>
            </a:r>
            <a:r>
              <a:rPr lang="en-US" dirty="0" err="1" smtClean="0"/>
              <a:t>InterrutpedException</a:t>
            </a:r>
            <a:r>
              <a:rPr lang="en-US" dirty="0" smtClean="0"/>
              <a:t>” in run’s header)</a:t>
            </a:r>
            <a:endParaRPr lang="en-US" dirty="0"/>
          </a:p>
        </p:txBody>
      </p:sp>
    </p:spTree>
    <p:extLst>
      <p:ext uri="{BB962C8B-B14F-4D97-AF65-F5344CB8AC3E}">
        <p14:creationId xmlns:p14="http://schemas.microsoft.com/office/powerpoint/2010/main" val="269362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The Thread Class UML</a:t>
            </a:r>
            <a:endParaRPr lang="en-US" dirty="0"/>
          </a:p>
        </p:txBody>
      </p:sp>
      <p:sp>
        <p:nvSpPr>
          <p:cNvPr id="3" name="Content Placeholder 2"/>
          <p:cNvSpPr>
            <a:spLocks noGrp="1"/>
          </p:cNvSpPr>
          <p:nvPr>
            <p:ph idx="1"/>
          </p:nvPr>
        </p:nvSpPr>
        <p:spPr>
          <a:xfrm>
            <a:off x="457200" y="5084861"/>
            <a:ext cx="8229600" cy="1773139"/>
          </a:xfrm>
        </p:spPr>
        <p:txBody>
          <a:bodyPr>
            <a:normAutofit fontScale="77500" lnSpcReduction="20000"/>
          </a:bodyPr>
          <a:lstStyle/>
          <a:p>
            <a:r>
              <a:rPr lang="en-US" dirty="0" smtClean="0"/>
              <a:t>We can establish priorities so that the OS can alter the number of cycles given to any single thread</a:t>
            </a:r>
          </a:p>
          <a:p>
            <a:r>
              <a:rPr lang="en-US" dirty="0" smtClean="0"/>
              <a:t>join, sleep, yield, interrupt – all allow us to control more precisely when a Thread will execute and stop executing (we cover them next)</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838200"/>
            <a:ext cx="8456613" cy="4246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892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err="1" smtClean="0"/>
              <a:t>setPriority</a:t>
            </a:r>
            <a:endParaRPr lang="en-US" dirty="0"/>
          </a:p>
        </p:txBody>
      </p:sp>
      <p:sp>
        <p:nvSpPr>
          <p:cNvPr id="3" name="Content Placeholder 2"/>
          <p:cNvSpPr>
            <a:spLocks noGrp="1"/>
          </p:cNvSpPr>
          <p:nvPr>
            <p:ph idx="1"/>
          </p:nvPr>
        </p:nvSpPr>
        <p:spPr>
          <a:xfrm>
            <a:off x="0" y="609600"/>
            <a:ext cx="9067800" cy="3962400"/>
          </a:xfrm>
        </p:spPr>
        <p:txBody>
          <a:bodyPr>
            <a:normAutofit fontScale="85000" lnSpcReduction="20000"/>
          </a:bodyPr>
          <a:lstStyle/>
          <a:p>
            <a:r>
              <a:rPr lang="en-US" dirty="0" smtClean="0"/>
              <a:t>This method expects an int value between 1 and 10 to set the Thread’s priority</a:t>
            </a:r>
          </a:p>
          <a:p>
            <a:r>
              <a:rPr lang="en-US" dirty="0" smtClean="0"/>
              <a:t>1 is the lowest priority, 10 is the highest (5 is the default)</a:t>
            </a:r>
          </a:p>
          <a:p>
            <a:pPr lvl="1"/>
            <a:r>
              <a:rPr lang="en-US" dirty="0" smtClean="0"/>
              <a:t>If we established t1 and t3 with priorities of 1 and t2 with a priority of 5, we would expect to see a lot more b’s printed out (although it will not always be the case depending on OS load and other factors)</a:t>
            </a:r>
          </a:p>
          <a:p>
            <a:pPr lvl="1"/>
            <a:r>
              <a:rPr lang="en-US" dirty="0" smtClean="0"/>
              <a:t>Notice that the three threads execute the same code so their only differences are 1. their priority, 2. their internal data (the values of c and count), and 3. their path through the code (t2 will execute more often instructions and so will execute the if statement more often, for example)</a:t>
            </a:r>
            <a:endParaRPr lang="en-US" dirty="0"/>
          </a:p>
        </p:txBody>
      </p:sp>
      <p:sp>
        <p:nvSpPr>
          <p:cNvPr id="4" name="TextBox 3"/>
          <p:cNvSpPr txBox="1"/>
          <p:nvPr/>
        </p:nvSpPr>
        <p:spPr>
          <a:xfrm>
            <a:off x="294526" y="4549676"/>
            <a:ext cx="5953874" cy="2308324"/>
          </a:xfrm>
          <a:prstGeom prst="rect">
            <a:avLst/>
          </a:prstGeom>
          <a:noFill/>
        </p:spPr>
        <p:txBody>
          <a:bodyPr wrap="none" rtlCol="0">
            <a:spAutoFit/>
          </a:bodyPr>
          <a:lstStyle/>
          <a:p>
            <a:r>
              <a:rPr lang="en-US" sz="1600" dirty="0" err="1" smtClean="0">
                <a:latin typeface="Times New Roman" panose="02020603050405020304" pitchFamily="18" charset="0"/>
                <a:cs typeface="Times New Roman" panose="02020603050405020304" pitchFamily="18" charset="0"/>
              </a:rPr>
              <a:t>bbbaaaaaaabbbbbbbbbbbbbbbbbbbbbbbbbbbbbbbbbbbbbbbbbbbbbbb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bbbbbbbbbbbbbbbbbbbbbbbbbbbbbbbbbbbbbbbbbbbbbbbbbb</a:t>
            </a:r>
            <a:endParaRPr lang="en-US"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bbbbbbbbbbbbbcbbbbbbbbbbbbbbbbbbbbbbbabcbabbc</a:t>
            </a:r>
            <a:endParaRPr lang="en-US" sz="16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943600" y="4838074"/>
            <a:ext cx="2552302" cy="110799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Example output with</a:t>
            </a:r>
          </a:p>
          <a:p>
            <a:r>
              <a:rPr lang="en-US" sz="2200" dirty="0" smtClean="0">
                <a:latin typeface="Times New Roman" panose="02020603050405020304" pitchFamily="18" charset="0"/>
                <a:cs typeface="Times New Roman" panose="02020603050405020304" pitchFamily="18" charset="0"/>
              </a:rPr>
              <a:t>t2’s priority at 5 and</a:t>
            </a:r>
          </a:p>
          <a:p>
            <a:r>
              <a:rPr lang="en-US" sz="2200" dirty="0" smtClean="0">
                <a:latin typeface="Times New Roman" panose="02020603050405020304" pitchFamily="18" charset="0"/>
                <a:cs typeface="Times New Roman" panose="02020603050405020304" pitchFamily="18" charset="0"/>
              </a:rPr>
              <a:t>t1 and t3 at 1</a:t>
            </a:r>
          </a:p>
        </p:txBody>
      </p:sp>
    </p:spTree>
    <p:extLst>
      <p:ext uri="{BB962C8B-B14F-4D97-AF65-F5344CB8AC3E}">
        <p14:creationId xmlns:p14="http://schemas.microsoft.com/office/powerpoint/2010/main" val="418213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join Method</a:t>
            </a:r>
            <a:endParaRPr lang="en-US" dirty="0"/>
          </a:p>
        </p:txBody>
      </p:sp>
      <p:sp>
        <p:nvSpPr>
          <p:cNvPr id="3" name="Content Placeholder 2"/>
          <p:cNvSpPr>
            <a:spLocks noGrp="1"/>
          </p:cNvSpPr>
          <p:nvPr>
            <p:ph idx="1"/>
          </p:nvPr>
        </p:nvSpPr>
        <p:spPr>
          <a:xfrm>
            <a:off x="228600" y="914400"/>
            <a:ext cx="8763000" cy="5943600"/>
          </a:xfrm>
        </p:spPr>
        <p:txBody>
          <a:bodyPr>
            <a:normAutofit fontScale="85000" lnSpcReduction="20000"/>
          </a:bodyPr>
          <a:lstStyle/>
          <a:p>
            <a:r>
              <a:rPr lang="en-US" dirty="0" smtClean="0"/>
              <a:t>The join method causes the current object to suspend until the Thread which is passed the message completes</a:t>
            </a:r>
          </a:p>
          <a:p>
            <a:pPr lvl="1"/>
            <a:r>
              <a:rPr lang="en-US" dirty="0" smtClean="0"/>
              <a:t>For instance, imagine that we have two threads running</a:t>
            </a:r>
          </a:p>
          <a:p>
            <a:pPr lvl="1"/>
            <a:r>
              <a:rPr lang="en-US" dirty="0" smtClean="0"/>
              <a:t>One thread is producing values for another thread</a:t>
            </a:r>
          </a:p>
          <a:p>
            <a:pPr lvl="2"/>
            <a:r>
              <a:rPr lang="en-US" dirty="0" smtClean="0"/>
              <a:t>we refer to these as a producer and a consumer</a:t>
            </a:r>
          </a:p>
          <a:p>
            <a:pPr lvl="1"/>
            <a:r>
              <a:rPr lang="en-US" dirty="0" smtClean="0"/>
              <a:t>The consumer wants to consume the value produced by the producer</a:t>
            </a:r>
          </a:p>
          <a:p>
            <a:pPr lvl="1"/>
            <a:r>
              <a:rPr lang="en-US" dirty="0" smtClean="0"/>
              <a:t>Since the OS determines when to switch off between threads, we do not want to risk that the consumer attempts to consume the value produced by the producer until the producer is done</a:t>
            </a:r>
          </a:p>
          <a:p>
            <a:r>
              <a:rPr lang="en-US" dirty="0" smtClean="0"/>
              <a:t>So we will use the join method from the consumer to join the producer</a:t>
            </a:r>
          </a:p>
          <a:p>
            <a:pPr lvl="1"/>
            <a:r>
              <a:rPr lang="en-US" dirty="0" smtClean="0"/>
              <a:t>This forces the consumer to wait until the producer’s run method terminates before the consumer resumes</a:t>
            </a:r>
          </a:p>
          <a:p>
            <a:pPr lvl="1"/>
            <a:r>
              <a:rPr lang="en-US" dirty="0" smtClean="0"/>
              <a:t>We can let the consumer execute until it reaches the point where it will try to consume, prior to the consume instruction, we join the producer to cause the consumer to pause</a:t>
            </a:r>
          </a:p>
        </p:txBody>
      </p:sp>
    </p:spTree>
    <p:extLst>
      <p:ext uri="{BB962C8B-B14F-4D97-AF65-F5344CB8AC3E}">
        <p14:creationId xmlns:p14="http://schemas.microsoft.com/office/powerpoint/2010/main" val="609187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2423</TotalTime>
  <Words>2679</Words>
  <Application>Microsoft Office PowerPoint</Application>
  <PresentationFormat>On-screen Show (4:3)</PresentationFormat>
  <Paragraphs>353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Threads</vt:lpstr>
      <vt:lpstr>Threads in Java</vt:lpstr>
      <vt:lpstr>Implementing Threads</vt:lpstr>
      <vt:lpstr>Example</vt:lpstr>
      <vt:lpstr>PowerPoint Presentation</vt:lpstr>
      <vt:lpstr>Threads and Exceptions</vt:lpstr>
      <vt:lpstr>The Thread Class UML</vt:lpstr>
      <vt:lpstr>setPriority</vt:lpstr>
      <vt:lpstr>The join Method</vt:lpstr>
      <vt:lpstr>PowerPoint Presentation</vt:lpstr>
      <vt:lpstr>sleep and yield methods</vt:lpstr>
      <vt:lpstr>Timer Example</vt:lpstr>
      <vt:lpstr>Deprecated Methods</vt:lpstr>
      <vt:lpstr>A Thread Problem</vt:lpstr>
      <vt:lpstr>Data Corruption</vt:lpstr>
      <vt:lpstr>Revised Example</vt:lpstr>
      <vt:lpstr>Synchronization</vt:lpstr>
      <vt:lpstr>Implementing Synchronization</vt:lpstr>
      <vt:lpstr>Producer/Consumer Revisited</vt:lpstr>
      <vt:lpstr>Continued</vt:lpstr>
      <vt:lpstr>Structure of a Producer/Consumer</vt:lpstr>
      <vt:lpstr>Implementing the Buffer</vt:lpstr>
      <vt:lpstr>Structure of the Producer</vt:lpstr>
      <vt:lpstr>Structure of Consumer</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Threads</dc:title>
  <dc:creator>Administrator</dc:creator>
  <cp:lastModifiedBy>Administrator</cp:lastModifiedBy>
  <cp:revision>18</cp:revision>
  <dcterms:created xsi:type="dcterms:W3CDTF">2014-11-05T19:55:31Z</dcterms:created>
  <dcterms:modified xsi:type="dcterms:W3CDTF">2014-11-13T14:02:04Z</dcterms:modified>
</cp:coreProperties>
</file>