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6" r:id="rId6"/>
    <p:sldId id="260" r:id="rId7"/>
    <p:sldId id="261" r:id="rId8"/>
    <p:sldId id="262" r:id="rId9"/>
    <p:sldId id="263" r:id="rId10"/>
    <p:sldId id="264" r:id="rId11"/>
    <p:sldId id="267" r:id="rId12"/>
    <p:sldId id="266" r:id="rId13"/>
    <p:sldId id="277" r:id="rId14"/>
    <p:sldId id="268" r:id="rId15"/>
    <p:sldId id="269" r:id="rId16"/>
    <p:sldId id="271" r:id="rId17"/>
    <p:sldId id="270" r:id="rId18"/>
    <p:sldId id="272" r:id="rId19"/>
    <p:sldId id="273" r:id="rId20"/>
    <p:sldId id="278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9E9E"/>
    <a:srgbClr val="FFD7E3"/>
    <a:srgbClr val="B7FFB1"/>
    <a:srgbClr val="7F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14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07CF-AD62-4B92-937D-CF2C8AB85B2C}" type="datetimeFigureOut">
              <a:rPr lang="en-US" smtClean="0"/>
              <a:t>Wed 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4C39-876D-4E84-B1BF-5FBFE985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01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07CF-AD62-4B92-937D-CF2C8AB85B2C}" type="datetimeFigureOut">
              <a:rPr lang="en-US" smtClean="0"/>
              <a:t>Wed 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4C39-876D-4E84-B1BF-5FBFE985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1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07CF-AD62-4B92-937D-CF2C8AB85B2C}" type="datetimeFigureOut">
              <a:rPr lang="en-US" smtClean="0"/>
              <a:t>Wed 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4C39-876D-4E84-B1BF-5FBFE985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0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07CF-AD62-4B92-937D-CF2C8AB85B2C}" type="datetimeFigureOut">
              <a:rPr lang="en-US" smtClean="0"/>
              <a:t>Wed 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4C39-876D-4E84-B1BF-5FBFE985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3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07CF-AD62-4B92-937D-CF2C8AB85B2C}" type="datetimeFigureOut">
              <a:rPr lang="en-US" smtClean="0"/>
              <a:t>Wed 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4C39-876D-4E84-B1BF-5FBFE985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1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07CF-AD62-4B92-937D-CF2C8AB85B2C}" type="datetimeFigureOut">
              <a:rPr lang="en-US" smtClean="0"/>
              <a:t>Wed 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4C39-876D-4E84-B1BF-5FBFE985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5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07CF-AD62-4B92-937D-CF2C8AB85B2C}" type="datetimeFigureOut">
              <a:rPr lang="en-US" smtClean="0"/>
              <a:t>Wed 11/5/2014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4C39-876D-4E84-B1BF-5FBFE985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07CF-AD62-4B92-937D-CF2C8AB85B2C}" type="datetimeFigureOut">
              <a:rPr lang="en-US" smtClean="0"/>
              <a:t>Wed 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4C39-876D-4E84-B1BF-5FBFE985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1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07CF-AD62-4B92-937D-CF2C8AB85B2C}" type="datetimeFigureOut">
              <a:rPr lang="en-US" smtClean="0"/>
              <a:t>Wed 11/5/2014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4C39-876D-4E84-B1BF-5FBFE985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7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07CF-AD62-4B92-937D-CF2C8AB85B2C}" type="datetimeFigureOut">
              <a:rPr lang="en-US" smtClean="0"/>
              <a:t>Wed 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4C39-876D-4E84-B1BF-5FBFE985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1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07CF-AD62-4B92-937D-CF2C8AB85B2C}" type="datetimeFigureOut">
              <a:rPr lang="en-US" smtClean="0"/>
              <a:t>Wed 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4C39-876D-4E84-B1BF-5FBFE985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0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FFFF3"/>
            </a:gs>
            <a:gs pos="100000">
              <a:srgbClr val="B7FFB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F99607CF-AD62-4B92-937D-CF2C8AB85B2C}" type="datetimeFigureOut">
              <a:rPr lang="en-US" smtClean="0"/>
              <a:pPr/>
              <a:t>Wed 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69C34C39-876D-4E84-B1BF-5FBFE985AC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99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Recall from chapter 22 that one of the Collection subclasses is the Set</a:t>
            </a:r>
          </a:p>
          <a:p>
            <a:pPr lvl="1"/>
            <a:r>
              <a:rPr lang="en-US" dirty="0" smtClean="0"/>
              <a:t>A Set is a list in which there are no duplicate entries, which you might recall from your math classes</a:t>
            </a:r>
          </a:p>
          <a:p>
            <a:pPr lvl="1"/>
            <a:r>
              <a:rPr lang="en-US" dirty="0" smtClean="0"/>
              <a:t>Set operations include</a:t>
            </a:r>
          </a:p>
          <a:p>
            <a:pPr lvl="2"/>
            <a:r>
              <a:rPr lang="en-US" dirty="0" err="1" smtClean="0"/>
              <a:t>isAnElementOf</a:t>
            </a:r>
            <a:r>
              <a:rPr lang="en-US" dirty="0" smtClean="0"/>
              <a:t> – implemented by Collection’s contains</a:t>
            </a:r>
          </a:p>
          <a:p>
            <a:pPr lvl="2"/>
            <a:r>
              <a:rPr lang="en-US" dirty="0" smtClean="0"/>
              <a:t>intersection – implemented by Collection’s </a:t>
            </a:r>
            <a:r>
              <a:rPr lang="en-US" dirty="0" err="1" smtClean="0"/>
              <a:t>retainAll</a:t>
            </a:r>
            <a:endParaRPr lang="en-US" dirty="0" smtClean="0"/>
          </a:p>
          <a:p>
            <a:pPr lvl="2"/>
            <a:r>
              <a:rPr lang="en-US" dirty="0" smtClean="0"/>
              <a:t>union – implemented by Collection’s </a:t>
            </a:r>
            <a:r>
              <a:rPr lang="en-US" dirty="0" err="1" smtClean="0"/>
              <a:t>addAll</a:t>
            </a:r>
            <a:endParaRPr lang="en-US" dirty="0" smtClean="0"/>
          </a:p>
          <a:p>
            <a:pPr lvl="2"/>
            <a:r>
              <a:rPr lang="en-US" dirty="0" smtClean="0"/>
              <a:t>difference – implemented by Collection’s </a:t>
            </a:r>
            <a:r>
              <a:rPr lang="en-US" dirty="0" err="1" smtClean="0"/>
              <a:t>removeAll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subset – we can implement this by seeing if the intersection of this set with another set equals this set</a:t>
            </a:r>
          </a:p>
          <a:p>
            <a:pPr lvl="2"/>
            <a:r>
              <a:rPr lang="en-US" dirty="0" smtClean="0"/>
              <a:t>superset – we can implement this by seeing if the intersection of this set with another set equals the other set</a:t>
            </a:r>
          </a:p>
          <a:p>
            <a:r>
              <a:rPr lang="en-US" dirty="0" smtClean="0"/>
              <a:t>Since sets can be implemented using a Collection, why do we need a separate Set class?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776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274638"/>
            <a:ext cx="464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1:  </a:t>
            </a:r>
            <a:r>
              <a:rPr lang="en-US" dirty="0" err="1" smtClean="0"/>
              <a:t>HashSet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8042586" cy="7294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" pitchFamily="49" charset="0"/>
              </a:rPr>
              <a:t>HashSet</a:t>
            </a:r>
            <a:r>
              <a:rPr lang="en-US" dirty="0" smtClean="0">
                <a:latin typeface="Courier" pitchFamily="49" charset="0"/>
              </a:rPr>
              <a:t>&lt;String</a:t>
            </a:r>
            <a:r>
              <a:rPr lang="en-US" dirty="0">
                <a:latin typeface="Courier" pitchFamily="49" charset="0"/>
              </a:rPr>
              <a:t>&gt; set=new </a:t>
            </a:r>
            <a:r>
              <a:rPr lang="en-US" dirty="0" err="1">
                <a:latin typeface="Courier" pitchFamily="49" charset="0"/>
              </a:rPr>
              <a:t>HashSet</a:t>
            </a:r>
            <a:r>
              <a:rPr lang="en-US" dirty="0">
                <a:latin typeface="Courier" pitchFamily="49" charset="0"/>
              </a:rPr>
              <a:t>&lt;&gt;();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("Frank");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("Gail");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("Ruth");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("Ian");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</a:t>
            </a:r>
            <a:r>
              <a:rPr lang="en-US" dirty="0" err="1">
                <a:latin typeface="Courier" pitchFamily="49" charset="0"/>
              </a:rPr>
              <a:t>Motorhead</a:t>
            </a:r>
            <a:r>
              <a:rPr lang="en-US" dirty="0">
                <a:latin typeface="Courier" pitchFamily="49" charset="0"/>
              </a:rPr>
              <a:t>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</a:t>
            </a:r>
            <a:r>
              <a:rPr lang="en-US" dirty="0" err="1">
                <a:latin typeface="Courier" pitchFamily="49" charset="0"/>
              </a:rPr>
              <a:t>Dweezil</a:t>
            </a:r>
            <a:r>
              <a:rPr lang="en-US" dirty="0">
                <a:latin typeface="Courier" pitchFamily="49" charset="0"/>
              </a:rPr>
              <a:t>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("Ike");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</a:t>
            </a:r>
            <a:r>
              <a:rPr lang="en-US" dirty="0" err="1">
                <a:latin typeface="Courier" pitchFamily="49" charset="0"/>
              </a:rPr>
              <a:t>Napolean</a:t>
            </a:r>
            <a:r>
              <a:rPr lang="en-US" dirty="0">
                <a:latin typeface="Courier" pitchFamily="49" charset="0"/>
              </a:rPr>
              <a:t>");</a:t>
            </a:r>
          </a:p>
          <a:p>
            <a:r>
              <a:rPr lang="en-US" dirty="0" err="1" smtClean="0">
                <a:latin typeface="Courier" pitchFamily="49" charset="0"/>
              </a:rPr>
              <a:t>HashSet</a:t>
            </a:r>
            <a:r>
              <a:rPr lang="en-US" dirty="0" smtClean="0">
                <a:latin typeface="Courier" pitchFamily="49" charset="0"/>
              </a:rPr>
              <a:t>&lt;String</a:t>
            </a:r>
            <a:r>
              <a:rPr lang="en-US" dirty="0">
                <a:latin typeface="Courier" pitchFamily="49" charset="0"/>
              </a:rPr>
              <a:t>&gt; set2=new </a:t>
            </a:r>
            <a:r>
              <a:rPr lang="en-US" dirty="0" err="1">
                <a:latin typeface="Courier" pitchFamily="49" charset="0"/>
              </a:rPr>
              <a:t>HashSet</a:t>
            </a:r>
            <a:r>
              <a:rPr lang="en-US" dirty="0">
                <a:latin typeface="Courier" pitchFamily="49" charset="0"/>
              </a:rPr>
              <a:t>&lt;&gt;();</a:t>
            </a:r>
          </a:p>
          <a:p>
            <a:r>
              <a:rPr lang="en-US" dirty="0" smtClean="0">
                <a:latin typeface="Courier" pitchFamily="49" charset="0"/>
              </a:rPr>
              <a:t>set2.addAll(set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 smtClean="0">
                <a:latin typeface="Courier" pitchFamily="49" charset="0"/>
              </a:rPr>
              <a:t>set2.remove("Frank");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set2.remove("Gail");</a:t>
            </a:r>
            <a:endParaRPr lang="en-US" dirty="0">
              <a:latin typeface="Courier" pitchFamily="49" charset="0"/>
            </a:endParaRPr>
          </a:p>
          <a:p>
            <a:r>
              <a:rPr lang="en-US" dirty="0" err="1" smtClean="0">
                <a:latin typeface="Courier" pitchFamily="49" charset="0"/>
              </a:rPr>
              <a:t>System.out.println</a:t>
            </a:r>
            <a:r>
              <a:rPr lang="en-US" dirty="0">
                <a:latin typeface="Courier" pitchFamily="49" charset="0"/>
              </a:rPr>
              <a:t>("Does set 2 contain </a:t>
            </a:r>
            <a:r>
              <a:rPr lang="en-US" dirty="0" err="1">
                <a:latin typeface="Courier" pitchFamily="49" charset="0"/>
              </a:rPr>
              <a:t>Motorhead</a:t>
            </a:r>
            <a:r>
              <a:rPr lang="en-US" dirty="0">
                <a:latin typeface="Courier" pitchFamily="49" charset="0"/>
              </a:rPr>
              <a:t>?" + 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set2.contains</a:t>
            </a:r>
            <a:r>
              <a:rPr lang="en-US" dirty="0">
                <a:latin typeface="Courier" pitchFamily="49" charset="0"/>
              </a:rPr>
              <a:t>("</a:t>
            </a:r>
            <a:r>
              <a:rPr lang="en-US" dirty="0" err="1">
                <a:latin typeface="Courier" pitchFamily="49" charset="0"/>
              </a:rPr>
              <a:t>Motorhead</a:t>
            </a:r>
            <a:r>
              <a:rPr lang="en-US" dirty="0">
                <a:latin typeface="Courier" pitchFamily="49" charset="0"/>
              </a:rPr>
              <a:t>"));</a:t>
            </a:r>
          </a:p>
          <a:p>
            <a:r>
              <a:rPr lang="en-US" dirty="0" err="1" smtClean="0">
                <a:latin typeface="Courier" pitchFamily="49" charset="0"/>
              </a:rPr>
              <a:t>System.out.println</a:t>
            </a:r>
            <a:r>
              <a:rPr lang="en-US" dirty="0">
                <a:latin typeface="Courier" pitchFamily="49" charset="0"/>
              </a:rPr>
              <a:t>("Does set 2 contain </a:t>
            </a:r>
            <a:r>
              <a:rPr lang="en-US" dirty="0" smtClean="0">
                <a:latin typeface="Courier" pitchFamily="49" charset="0"/>
              </a:rPr>
              <a:t>Gail?" </a:t>
            </a:r>
            <a:r>
              <a:rPr lang="en-US" dirty="0">
                <a:latin typeface="Courier" pitchFamily="49" charset="0"/>
              </a:rPr>
              <a:t>+ 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set2.contains("Gail"));</a:t>
            </a:r>
            <a:endParaRPr lang="en-US" dirty="0">
              <a:latin typeface="Courier" pitchFamily="49" charset="0"/>
            </a:endParaRPr>
          </a:p>
          <a:p>
            <a:r>
              <a:rPr lang="en-US" dirty="0" err="1" smtClean="0">
                <a:latin typeface="Courier" pitchFamily="49" charset="0"/>
              </a:rPr>
              <a:t>HashSet</a:t>
            </a:r>
            <a:r>
              <a:rPr lang="en-US" dirty="0" smtClean="0">
                <a:latin typeface="Courier" pitchFamily="49" charset="0"/>
              </a:rPr>
              <a:t>&lt;String</a:t>
            </a:r>
            <a:r>
              <a:rPr lang="en-US" dirty="0">
                <a:latin typeface="Courier" pitchFamily="49" charset="0"/>
              </a:rPr>
              <a:t>&gt; set3=new </a:t>
            </a:r>
            <a:r>
              <a:rPr lang="en-US" dirty="0" err="1">
                <a:latin typeface="Courier" pitchFamily="49" charset="0"/>
              </a:rPr>
              <a:t>HashSet</a:t>
            </a:r>
            <a:r>
              <a:rPr lang="en-US" dirty="0">
                <a:latin typeface="Courier" pitchFamily="49" charset="0"/>
              </a:rPr>
              <a:t>&lt;&gt;();</a:t>
            </a:r>
          </a:p>
          <a:p>
            <a:r>
              <a:rPr lang="en-US" dirty="0" smtClean="0">
                <a:latin typeface="Courier" pitchFamily="49" charset="0"/>
              </a:rPr>
              <a:t>set3.add</a:t>
            </a:r>
            <a:r>
              <a:rPr lang="en-US" dirty="0">
                <a:latin typeface="Courier" pitchFamily="49" charset="0"/>
              </a:rPr>
              <a:t>("Gail");</a:t>
            </a:r>
          </a:p>
          <a:p>
            <a:r>
              <a:rPr lang="en-US" dirty="0" smtClean="0">
                <a:latin typeface="Courier" pitchFamily="49" charset="0"/>
              </a:rPr>
              <a:t>set3.add</a:t>
            </a:r>
            <a:r>
              <a:rPr lang="en-US" dirty="0">
                <a:latin typeface="Courier" pitchFamily="49" charset="0"/>
              </a:rPr>
              <a:t>("Ian");</a:t>
            </a:r>
          </a:p>
          <a:p>
            <a:r>
              <a:rPr lang="en-US" dirty="0" smtClean="0">
                <a:latin typeface="Courier" pitchFamily="49" charset="0"/>
              </a:rPr>
              <a:t>set3.add</a:t>
            </a:r>
            <a:r>
              <a:rPr lang="en-US" dirty="0">
                <a:latin typeface="Courier" pitchFamily="49" charset="0"/>
              </a:rPr>
              <a:t>("Ray");</a:t>
            </a:r>
          </a:p>
          <a:p>
            <a:r>
              <a:rPr lang="en-US" dirty="0" smtClean="0">
                <a:latin typeface="Courier" pitchFamily="49" charset="0"/>
              </a:rPr>
              <a:t>set3.add</a:t>
            </a:r>
            <a:r>
              <a:rPr lang="en-US" dirty="0">
                <a:latin typeface="Courier" pitchFamily="49" charset="0"/>
              </a:rPr>
              <a:t>("</a:t>
            </a:r>
            <a:r>
              <a:rPr lang="en-US" dirty="0" err="1">
                <a:latin typeface="Courier" pitchFamily="49" charset="0"/>
              </a:rPr>
              <a:t>Dweezil</a:t>
            </a:r>
            <a:r>
              <a:rPr lang="en-US" dirty="0">
                <a:latin typeface="Courier" pitchFamily="49" charset="0"/>
              </a:rPr>
              <a:t>");</a:t>
            </a:r>
          </a:p>
          <a:p>
            <a:r>
              <a:rPr lang="en-US" dirty="0" smtClean="0">
                <a:latin typeface="Courier" pitchFamily="49" charset="0"/>
              </a:rPr>
              <a:t>set3.add</a:t>
            </a:r>
            <a:r>
              <a:rPr lang="en-US" dirty="0">
                <a:latin typeface="Courier" pitchFamily="49" charset="0"/>
              </a:rPr>
              <a:t>("Sheila");</a:t>
            </a:r>
          </a:p>
          <a:p>
            <a:r>
              <a:rPr lang="en-US" dirty="0" smtClean="0">
                <a:latin typeface="Courier" pitchFamily="49" charset="0"/>
              </a:rPr>
              <a:t>set3.retainAll(set2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 err="1" smtClean="0">
                <a:latin typeface="Courier" pitchFamily="49" charset="0"/>
              </a:rPr>
              <a:t>System.out.println</a:t>
            </a:r>
            <a:r>
              <a:rPr lang="en-US" dirty="0">
                <a:latin typeface="Courier" pitchFamily="49" charset="0"/>
              </a:rPr>
              <a:t>("Set 2 intersection set 3 = " + set3);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26224" y="1371600"/>
            <a:ext cx="381777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Output: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set 2 contain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Motorhead?true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set 2 contain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Gail?false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2 intersection set 3 = [Ian,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Dweezil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603756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 2:  Iterating Through a Set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14400"/>
            <a:ext cx="376898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" pitchFamily="49" charset="0"/>
              </a:rPr>
              <a:t>HashSet</a:t>
            </a:r>
            <a:r>
              <a:rPr lang="en-US" dirty="0" smtClean="0">
                <a:latin typeface="Courier" pitchFamily="49" charset="0"/>
              </a:rPr>
              <a:t>&lt;String</a:t>
            </a:r>
            <a:r>
              <a:rPr lang="en-US" dirty="0">
                <a:latin typeface="Courier" pitchFamily="49" charset="0"/>
              </a:rPr>
              <a:t>&gt; </a:t>
            </a:r>
            <a:r>
              <a:rPr lang="en-US" dirty="0" smtClean="0">
                <a:latin typeface="Courier" pitchFamily="49" charset="0"/>
              </a:rPr>
              <a:t>set = 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new </a:t>
            </a:r>
            <a:r>
              <a:rPr lang="en-US" dirty="0" err="1">
                <a:latin typeface="Courier" pitchFamily="49" charset="0"/>
              </a:rPr>
              <a:t>HashSet</a:t>
            </a:r>
            <a:r>
              <a:rPr lang="en-US" dirty="0">
                <a:latin typeface="Courier" pitchFamily="49" charset="0"/>
              </a:rPr>
              <a:t>&lt;&gt;();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("Frank");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("Gail");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("Ruth");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("Ian");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</a:t>
            </a:r>
            <a:r>
              <a:rPr lang="en-US" dirty="0" err="1">
                <a:latin typeface="Courier" pitchFamily="49" charset="0"/>
              </a:rPr>
              <a:t>Motorhead</a:t>
            </a:r>
            <a:r>
              <a:rPr lang="en-US" dirty="0">
                <a:latin typeface="Courier" pitchFamily="49" charset="0"/>
              </a:rPr>
              <a:t>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</a:t>
            </a:r>
            <a:r>
              <a:rPr lang="en-US" dirty="0" err="1">
                <a:latin typeface="Courier" pitchFamily="49" charset="0"/>
              </a:rPr>
              <a:t>Dweezil</a:t>
            </a:r>
            <a:r>
              <a:rPr lang="en-US" dirty="0">
                <a:latin typeface="Courier" pitchFamily="49" charset="0"/>
              </a:rPr>
              <a:t>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("Ike");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</a:t>
            </a:r>
            <a:r>
              <a:rPr lang="en-US" dirty="0" err="1">
                <a:latin typeface="Courier" pitchFamily="49" charset="0"/>
              </a:rPr>
              <a:t>Napolean</a:t>
            </a:r>
            <a:r>
              <a:rPr lang="en-US" dirty="0">
                <a:latin typeface="Courier" pitchFamily="49" charset="0"/>
              </a:rPr>
              <a:t>");</a:t>
            </a:r>
          </a:p>
          <a:p>
            <a:r>
              <a:rPr lang="en-US" dirty="0" smtClean="0">
                <a:latin typeface="Courier" pitchFamily="49" charset="0"/>
              </a:rPr>
              <a:t>for(String s:set) 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</a:t>
            </a:r>
            <a:r>
              <a:rPr lang="en-US" dirty="0" err="1" smtClean="0">
                <a:latin typeface="Courier" pitchFamily="49" charset="0"/>
              </a:rPr>
              <a:t>System.out.println</a:t>
            </a:r>
            <a:r>
              <a:rPr lang="en-US" dirty="0" smtClean="0">
                <a:latin typeface="Courier" pitchFamily="49" charset="0"/>
              </a:rPr>
              <a:t>(s);</a:t>
            </a:r>
            <a:endParaRPr lang="en-US" dirty="0">
              <a:latin typeface="Courier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46180" y="817603"/>
            <a:ext cx="414087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" pitchFamily="49" charset="0"/>
              </a:rPr>
              <a:t>LinkedHashSet</a:t>
            </a:r>
            <a:r>
              <a:rPr lang="en-US" dirty="0" smtClean="0">
                <a:latin typeface="Courier" pitchFamily="49" charset="0"/>
              </a:rPr>
              <a:t>&lt;String</a:t>
            </a:r>
            <a:r>
              <a:rPr lang="en-US" dirty="0">
                <a:latin typeface="Courier" pitchFamily="49" charset="0"/>
              </a:rPr>
              <a:t>&gt; </a:t>
            </a:r>
            <a:r>
              <a:rPr lang="en-US" dirty="0" smtClean="0">
                <a:latin typeface="Courier" pitchFamily="49" charset="0"/>
              </a:rPr>
              <a:t>set =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new </a:t>
            </a:r>
            <a:r>
              <a:rPr lang="en-US" dirty="0" err="1" smtClean="0">
                <a:latin typeface="Courier" pitchFamily="49" charset="0"/>
              </a:rPr>
              <a:t>LinkedHashSet</a:t>
            </a:r>
            <a:r>
              <a:rPr lang="en-US" dirty="0">
                <a:latin typeface="Courier" pitchFamily="49" charset="0"/>
              </a:rPr>
              <a:t>&lt;&gt;();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("Frank");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("Gail");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("Ruth");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("Ian");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</a:t>
            </a:r>
            <a:r>
              <a:rPr lang="en-US" dirty="0" err="1">
                <a:latin typeface="Courier" pitchFamily="49" charset="0"/>
              </a:rPr>
              <a:t>Motorhead</a:t>
            </a:r>
            <a:r>
              <a:rPr lang="en-US" dirty="0">
                <a:latin typeface="Courier" pitchFamily="49" charset="0"/>
              </a:rPr>
              <a:t>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</a:t>
            </a:r>
            <a:r>
              <a:rPr lang="en-US" dirty="0" err="1">
                <a:latin typeface="Courier" pitchFamily="49" charset="0"/>
              </a:rPr>
              <a:t>Dweezil</a:t>
            </a:r>
            <a:r>
              <a:rPr lang="en-US" dirty="0">
                <a:latin typeface="Courier" pitchFamily="49" charset="0"/>
              </a:rPr>
              <a:t>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("Ike");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</a:t>
            </a:r>
            <a:r>
              <a:rPr lang="en-US" dirty="0" err="1">
                <a:latin typeface="Courier" pitchFamily="49" charset="0"/>
              </a:rPr>
              <a:t>Napolean</a:t>
            </a:r>
            <a:r>
              <a:rPr lang="en-US" dirty="0">
                <a:latin typeface="Courier" pitchFamily="49" charset="0"/>
              </a:rPr>
              <a:t>");</a:t>
            </a:r>
          </a:p>
          <a:p>
            <a:r>
              <a:rPr lang="en-US" dirty="0" smtClean="0">
                <a:latin typeface="Courier" pitchFamily="49" charset="0"/>
              </a:rPr>
              <a:t>for(String </a:t>
            </a:r>
            <a:r>
              <a:rPr lang="en-US" dirty="0">
                <a:latin typeface="Courier" pitchFamily="49" charset="0"/>
              </a:rPr>
              <a:t>s:set)  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</a:t>
            </a:r>
            <a:r>
              <a:rPr lang="en-US" dirty="0" err="1" smtClean="0">
                <a:latin typeface="Courier" pitchFamily="49" charset="0"/>
              </a:rPr>
              <a:t>System.out.println</a:t>
            </a:r>
            <a:r>
              <a:rPr lang="en-US" dirty="0" smtClean="0">
                <a:latin typeface="Courier" pitchFamily="49" charset="0"/>
              </a:rPr>
              <a:t>(s);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4399481"/>
            <a:ext cx="119776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Motorhead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Frank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Gail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Ian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Ike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Dweezil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Napolean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Ruth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45123" y="4269406"/>
            <a:ext cx="119776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Frank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Gail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Ruth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Ian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Motorhead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Dweezil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Ike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Napolean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3063" y="4680465"/>
            <a:ext cx="3597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Notice how the output differs!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264564" y="4495800"/>
            <a:ext cx="20870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351577" y="4483122"/>
            <a:ext cx="2293546" cy="126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317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Example 3:  </a:t>
            </a:r>
            <a:r>
              <a:rPr lang="en-US" dirty="0" err="1" smtClean="0"/>
              <a:t>TreeSet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219200"/>
            <a:ext cx="556113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" pitchFamily="49" charset="0"/>
              </a:rPr>
              <a:t>TreeSet</a:t>
            </a:r>
            <a:r>
              <a:rPr lang="en-US" dirty="0" smtClean="0">
                <a:latin typeface="Courier" pitchFamily="49" charset="0"/>
              </a:rPr>
              <a:t>&lt;String</a:t>
            </a:r>
            <a:r>
              <a:rPr lang="en-US" dirty="0">
                <a:latin typeface="Courier" pitchFamily="49" charset="0"/>
              </a:rPr>
              <a:t>&gt; set=new </a:t>
            </a:r>
            <a:r>
              <a:rPr lang="en-US" dirty="0" err="1">
                <a:latin typeface="Courier" pitchFamily="49" charset="0"/>
              </a:rPr>
              <a:t>TreeSet</a:t>
            </a:r>
            <a:r>
              <a:rPr lang="en-US" dirty="0">
                <a:latin typeface="Courier" pitchFamily="49" charset="0"/>
              </a:rPr>
              <a:t>&lt;&gt;();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("Frank");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("Gail");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("Ruth");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("Ian");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</a:t>
            </a:r>
            <a:r>
              <a:rPr lang="en-US" dirty="0" err="1">
                <a:latin typeface="Courier" pitchFamily="49" charset="0"/>
              </a:rPr>
              <a:t>Motorhead</a:t>
            </a:r>
            <a:r>
              <a:rPr lang="en-US" dirty="0">
                <a:latin typeface="Courier" pitchFamily="49" charset="0"/>
              </a:rPr>
              <a:t>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</a:t>
            </a:r>
            <a:r>
              <a:rPr lang="en-US" dirty="0" err="1">
                <a:latin typeface="Courier" pitchFamily="49" charset="0"/>
              </a:rPr>
              <a:t>Dweezil</a:t>
            </a:r>
            <a:r>
              <a:rPr lang="en-US" dirty="0">
                <a:latin typeface="Courier" pitchFamily="49" charset="0"/>
              </a:rPr>
              <a:t>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("Ike");</a:t>
            </a:r>
          </a:p>
          <a:p>
            <a:r>
              <a:rPr lang="en-US" dirty="0" err="1" smtClean="0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("</a:t>
            </a:r>
            <a:r>
              <a:rPr lang="en-US" dirty="0" err="1">
                <a:latin typeface="Courier" pitchFamily="49" charset="0"/>
              </a:rPr>
              <a:t>Napolean</a:t>
            </a:r>
            <a:r>
              <a:rPr lang="en-US" dirty="0">
                <a:latin typeface="Courier" pitchFamily="49" charset="0"/>
              </a:rPr>
              <a:t>");</a:t>
            </a:r>
          </a:p>
          <a:p>
            <a:r>
              <a:rPr lang="en-US" dirty="0" err="1" smtClean="0">
                <a:latin typeface="Courier" pitchFamily="49" charset="0"/>
              </a:rPr>
              <a:t>System.out.println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set.headSet</a:t>
            </a:r>
            <a:r>
              <a:rPr lang="en-US" dirty="0">
                <a:latin typeface="Courier" pitchFamily="49" charset="0"/>
              </a:rPr>
              <a:t>("Ian"));</a:t>
            </a:r>
          </a:p>
          <a:p>
            <a:r>
              <a:rPr lang="en-US" dirty="0" err="1" smtClean="0">
                <a:latin typeface="Courier" pitchFamily="49" charset="0"/>
              </a:rPr>
              <a:t>System.out.println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set.ceiling</a:t>
            </a:r>
            <a:r>
              <a:rPr lang="en-US" dirty="0">
                <a:latin typeface="Courier" pitchFamily="49" charset="0"/>
              </a:rPr>
              <a:t>("I"));</a:t>
            </a:r>
          </a:p>
          <a:p>
            <a:r>
              <a:rPr lang="en-US" dirty="0" err="1" smtClean="0">
                <a:latin typeface="Courier" pitchFamily="49" charset="0"/>
              </a:rPr>
              <a:t>System.out.println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set.pollLast</a:t>
            </a:r>
            <a:r>
              <a:rPr lang="en-US" dirty="0">
                <a:latin typeface="Courier" pitchFamily="49" charset="0"/>
              </a:rPr>
              <a:t>());</a:t>
            </a:r>
          </a:p>
          <a:p>
            <a:r>
              <a:rPr lang="en-US" dirty="0" err="1" smtClean="0">
                <a:latin typeface="Courier" pitchFamily="49" charset="0"/>
              </a:rPr>
              <a:t>System.out.println</a:t>
            </a:r>
            <a:r>
              <a:rPr lang="en-US" dirty="0" smtClean="0">
                <a:latin typeface="Courier" pitchFamily="49" charset="0"/>
              </a:rPr>
              <a:t>(set</a:t>
            </a:r>
            <a:r>
              <a:rPr lang="en-US" dirty="0">
                <a:latin typeface="Courier" pitchFamily="49" charset="0"/>
              </a:rPr>
              <a:t>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5257800"/>
            <a:ext cx="634340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Dweezil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Frank, Gail]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Ian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Ruth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Dweezil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Frank, Gail, Ian, Ike,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Motorhead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Napolean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29200" y="4703802"/>
            <a:ext cx="388914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Notice how the output is in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orted order, not in order entered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based on a hashing order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429000" y="5105400"/>
            <a:ext cx="16002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3992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648" y="-228600"/>
            <a:ext cx="8229600" cy="1143000"/>
          </a:xfrm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HashSet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1" y="761999"/>
            <a:ext cx="8684760" cy="236220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Here, we generate 1000 random numbers between 0 and 999 and contain the number of times a random number has already been generated</a:t>
            </a:r>
          </a:p>
          <a:p>
            <a:pPr lvl="1"/>
            <a:r>
              <a:rPr lang="en-US" dirty="0" smtClean="0"/>
              <a:t>We could use a </a:t>
            </a:r>
            <a:r>
              <a:rPr lang="en-US" dirty="0" err="1" smtClean="0"/>
              <a:t>boolean</a:t>
            </a:r>
            <a:r>
              <a:rPr lang="en-US" dirty="0" smtClean="0"/>
              <a:t> array[1000] to store whether a value has already been generated but this is easier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048000"/>
            <a:ext cx="845616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" pitchFamily="49" charset="0"/>
              </a:rPr>
              <a:t>HashSet</a:t>
            </a:r>
            <a:r>
              <a:rPr lang="en-US" dirty="0" smtClean="0">
                <a:latin typeface="Courier" pitchFamily="49" charset="0"/>
              </a:rPr>
              <a:t>&lt;Integer</a:t>
            </a:r>
            <a:r>
              <a:rPr lang="en-US" dirty="0">
                <a:latin typeface="Courier" pitchFamily="49" charset="0"/>
              </a:rPr>
              <a:t>&gt; set=new </a:t>
            </a:r>
            <a:r>
              <a:rPr lang="en-US" dirty="0" err="1">
                <a:latin typeface="Courier" pitchFamily="49" charset="0"/>
              </a:rPr>
              <a:t>HashSet</a:t>
            </a:r>
            <a:r>
              <a:rPr lang="en-US" dirty="0">
                <a:latin typeface="Courier" pitchFamily="49" charset="0"/>
              </a:rPr>
              <a:t>&lt;&gt;(1000);</a:t>
            </a:r>
          </a:p>
          <a:p>
            <a:r>
              <a:rPr lang="en-US" dirty="0" smtClean="0">
                <a:latin typeface="Courier" pitchFamily="49" charset="0"/>
              </a:rPr>
              <a:t>Random </a:t>
            </a:r>
            <a:r>
              <a:rPr lang="en-US" dirty="0">
                <a:latin typeface="Courier" pitchFamily="49" charset="0"/>
              </a:rPr>
              <a:t>g=new Random();</a:t>
            </a:r>
          </a:p>
          <a:p>
            <a:r>
              <a:rPr lang="en-US" dirty="0" smtClean="0">
                <a:latin typeface="Courier" pitchFamily="49" charset="0"/>
              </a:rPr>
              <a:t>int </a:t>
            </a:r>
            <a:r>
              <a:rPr lang="en-US" dirty="0">
                <a:latin typeface="Courier" pitchFamily="49" charset="0"/>
              </a:rPr>
              <a:t>j, count=0,size=1000</a:t>
            </a:r>
            <a:r>
              <a:rPr lang="en-US" dirty="0" smtClean="0">
                <a:latin typeface="Courier" pitchFamily="49" charset="0"/>
              </a:rPr>
              <a:t>;	// change size to experiment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Integer </a:t>
            </a:r>
            <a:r>
              <a:rPr lang="en-US" dirty="0">
                <a:latin typeface="Courier" pitchFamily="49" charset="0"/>
              </a:rPr>
              <a:t>temp;</a:t>
            </a:r>
          </a:p>
          <a:p>
            <a:r>
              <a:rPr lang="en-US" dirty="0" smtClean="0">
                <a:latin typeface="Courier" pitchFamily="49" charset="0"/>
              </a:rPr>
              <a:t>for(int </a:t>
            </a:r>
            <a:r>
              <a:rPr lang="en-US" dirty="0" err="1">
                <a:latin typeface="Courier" pitchFamily="49" charset="0"/>
              </a:rPr>
              <a:t>i</a:t>
            </a:r>
            <a:r>
              <a:rPr lang="en-US" dirty="0">
                <a:latin typeface="Courier" pitchFamily="49" charset="0"/>
              </a:rPr>
              <a:t>=0;i&lt;</a:t>
            </a:r>
            <a:r>
              <a:rPr lang="en-US" dirty="0" err="1">
                <a:latin typeface="Courier" pitchFamily="49" charset="0"/>
              </a:rPr>
              <a:t>size;i</a:t>
            </a:r>
            <a:r>
              <a:rPr lang="en-US" dirty="0" smtClean="0">
                <a:latin typeface="Courier" pitchFamily="49" charset="0"/>
              </a:rPr>
              <a:t>++)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j=</a:t>
            </a:r>
            <a:r>
              <a:rPr lang="en-US" dirty="0" err="1" smtClean="0">
                <a:latin typeface="Courier" pitchFamily="49" charset="0"/>
              </a:rPr>
              <a:t>g.nextInt</a:t>
            </a:r>
            <a:r>
              <a:rPr lang="en-US" dirty="0" smtClean="0">
                <a:latin typeface="Courier" pitchFamily="49" charset="0"/>
              </a:rPr>
              <a:t>(size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 smtClean="0">
                <a:latin typeface="Courier" pitchFamily="49" charset="0"/>
              </a:rPr>
              <a:t>   temp=new </a:t>
            </a:r>
            <a:r>
              <a:rPr lang="en-US" dirty="0">
                <a:latin typeface="Courier" pitchFamily="49" charset="0"/>
              </a:rPr>
              <a:t>Integer(j);</a:t>
            </a:r>
          </a:p>
          <a:p>
            <a:r>
              <a:rPr lang="en-US" dirty="0" smtClean="0">
                <a:latin typeface="Courier" pitchFamily="49" charset="0"/>
              </a:rPr>
              <a:t>   if(</a:t>
            </a:r>
            <a:r>
              <a:rPr lang="en-US" dirty="0" err="1" smtClean="0">
                <a:latin typeface="Courier" pitchFamily="49" charset="0"/>
              </a:rPr>
              <a:t>set.contains</a:t>
            </a:r>
            <a:r>
              <a:rPr lang="en-US" dirty="0" smtClean="0">
                <a:latin typeface="Courier" pitchFamily="49" charset="0"/>
              </a:rPr>
              <a:t>(temp)) count</a:t>
            </a:r>
            <a:r>
              <a:rPr lang="en-US" dirty="0">
                <a:latin typeface="Courier" pitchFamily="49" charset="0"/>
              </a:rPr>
              <a:t>++;</a:t>
            </a:r>
          </a:p>
          <a:p>
            <a:r>
              <a:rPr lang="en-US" dirty="0" smtClean="0">
                <a:latin typeface="Courier" pitchFamily="49" charset="0"/>
              </a:rPr>
              <a:t>   else </a:t>
            </a:r>
            <a:r>
              <a:rPr lang="en-US" dirty="0" err="1">
                <a:latin typeface="Courier" pitchFamily="49" charset="0"/>
              </a:rPr>
              <a:t>set.add</a:t>
            </a:r>
            <a:r>
              <a:rPr lang="en-US" dirty="0">
                <a:latin typeface="Courier" pitchFamily="49" charset="0"/>
              </a:rPr>
              <a:t>(new Integer(</a:t>
            </a:r>
            <a:r>
              <a:rPr lang="en-US" dirty="0" err="1">
                <a:latin typeface="Courier" pitchFamily="49" charset="0"/>
              </a:rPr>
              <a:t>i</a:t>
            </a:r>
            <a:r>
              <a:rPr lang="en-US" dirty="0">
                <a:latin typeface="Courier" pitchFamily="49" charset="0"/>
              </a:rPr>
              <a:t>));</a:t>
            </a:r>
          </a:p>
          <a:p>
            <a:r>
              <a:rPr lang="en-US" dirty="0" smtClean="0">
                <a:latin typeface="Courier" pitchFamily="49" charset="0"/>
              </a:rPr>
              <a:t>}</a:t>
            </a:r>
            <a:endParaRPr lang="en-US" dirty="0">
              <a:latin typeface="Courier" pitchFamily="49" charset="0"/>
            </a:endParaRPr>
          </a:p>
          <a:p>
            <a:r>
              <a:rPr lang="en-US" dirty="0" err="1" smtClean="0">
                <a:latin typeface="Courier" pitchFamily="49" charset="0"/>
              </a:rPr>
              <a:t>System.out.println</a:t>
            </a:r>
            <a:r>
              <a:rPr lang="en-US" dirty="0">
                <a:latin typeface="Courier" pitchFamily="49" charset="0"/>
              </a:rPr>
              <a:t>("Out of 1000 random </a:t>
            </a:r>
            <a:r>
              <a:rPr lang="en-US" dirty="0" err="1">
                <a:latin typeface="Courier" pitchFamily="49" charset="0"/>
              </a:rPr>
              <a:t>ints</a:t>
            </a:r>
            <a:r>
              <a:rPr lang="en-US" dirty="0">
                <a:latin typeface="Courier" pitchFamily="49" charset="0"/>
              </a:rPr>
              <a:t> from 0-999, " + 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count </a:t>
            </a:r>
            <a:r>
              <a:rPr lang="en-US" dirty="0">
                <a:latin typeface="Courier" pitchFamily="49" charset="0"/>
              </a:rPr>
              <a:t>+ " were duplicated");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6412468"/>
            <a:ext cx="68227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size=1000, number of duplicates is usually around 375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05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Sets can be more efficient when inserting, deleting and searching than ordered or unordered lists</a:t>
            </a:r>
          </a:p>
          <a:p>
            <a:pPr lvl="1"/>
            <a:r>
              <a:rPr lang="en-US" dirty="0" smtClean="0"/>
              <a:t>The complexities of these operations are </a:t>
            </a:r>
          </a:p>
          <a:p>
            <a:pPr lvl="2"/>
            <a:r>
              <a:rPr lang="en-US" dirty="0" smtClean="0"/>
              <a:t>O(1) – hashing (average case, worst case is as bad as O(n))</a:t>
            </a:r>
          </a:p>
          <a:p>
            <a:pPr lvl="2"/>
            <a:r>
              <a:rPr lang="en-US" dirty="0" smtClean="0"/>
              <a:t>O(log n)/O(n) – ordered list search/insert and delete (worst case)</a:t>
            </a:r>
          </a:p>
          <a:p>
            <a:pPr lvl="2"/>
            <a:r>
              <a:rPr lang="en-US" dirty="0" smtClean="0"/>
              <a:t>O(n) – unordered list (worst case)</a:t>
            </a:r>
          </a:p>
          <a:p>
            <a:pPr lvl="1"/>
            <a:r>
              <a:rPr lang="en-US" dirty="0" smtClean="0"/>
              <a:t>The book presents some statistics on page 840 where we see that the </a:t>
            </a:r>
            <a:r>
              <a:rPr lang="en-US" dirty="0" err="1" smtClean="0"/>
              <a:t>HashSet</a:t>
            </a:r>
            <a:r>
              <a:rPr lang="en-US" dirty="0" smtClean="0"/>
              <a:t>, </a:t>
            </a:r>
            <a:r>
              <a:rPr lang="en-US" dirty="0" err="1" smtClean="0"/>
              <a:t>LinkedHashSet</a:t>
            </a:r>
            <a:r>
              <a:rPr lang="en-US" dirty="0" smtClean="0"/>
              <a:t> and </a:t>
            </a:r>
            <a:r>
              <a:rPr lang="en-US" dirty="0" err="1" smtClean="0"/>
              <a:t>TreeSet</a:t>
            </a:r>
            <a:r>
              <a:rPr lang="en-US" dirty="0" smtClean="0"/>
              <a:t> all outperform the </a:t>
            </a:r>
            <a:r>
              <a:rPr lang="en-US" dirty="0" err="1" smtClean="0"/>
              <a:t>ArrayList</a:t>
            </a:r>
            <a:r>
              <a:rPr lang="en-US" dirty="0" smtClean="0"/>
              <a:t> and </a:t>
            </a:r>
            <a:r>
              <a:rPr lang="en-US" dirty="0" err="1" smtClean="0"/>
              <a:t>LinkedList</a:t>
            </a:r>
            <a:endParaRPr lang="en-US" dirty="0" smtClean="0"/>
          </a:p>
          <a:p>
            <a:r>
              <a:rPr lang="en-US" dirty="0" smtClean="0"/>
              <a:t>One mitigating factor is the size of the Set – but we can establish the size of the Set in the constructor along with the </a:t>
            </a:r>
            <a:r>
              <a:rPr lang="en-US" dirty="0" err="1" smtClean="0"/>
              <a:t>loadFactor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loadFactor</a:t>
            </a:r>
            <a:r>
              <a:rPr lang="en-US" dirty="0" smtClean="0"/>
              <a:t> is the percentage that the structure can be full before the structure is enlarged</a:t>
            </a:r>
          </a:p>
          <a:p>
            <a:pPr lvl="1"/>
            <a:r>
              <a:rPr lang="en-US" dirty="0" smtClean="0"/>
              <a:t>A reasonable load factor is 75% (this is the default for all 3 Set subclasses)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339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Map is a data structure similar to a </a:t>
            </a:r>
            <a:r>
              <a:rPr lang="en-US" dirty="0" err="1" smtClean="0"/>
              <a:t>HashSet</a:t>
            </a:r>
            <a:r>
              <a:rPr lang="en-US" dirty="0" smtClean="0"/>
              <a:t> in that it stores values based on a key</a:t>
            </a:r>
          </a:p>
          <a:p>
            <a:r>
              <a:rPr lang="en-US" dirty="0" smtClean="0"/>
              <a:t>But in the case of a Map, it stores both the key and the value</a:t>
            </a:r>
          </a:p>
          <a:p>
            <a:pPr lvl="1"/>
            <a:r>
              <a:rPr lang="en-US" dirty="0" smtClean="0"/>
              <a:t>The key is used to determine where the item should be placed (or where to find it) – that is, the key maps to where the value is stored</a:t>
            </a:r>
          </a:p>
          <a:p>
            <a:r>
              <a:rPr lang="en-US" dirty="0" smtClean="0"/>
              <a:t>Keys can be any type of Object</a:t>
            </a:r>
          </a:p>
          <a:p>
            <a:pPr lvl="1"/>
            <a:r>
              <a:rPr lang="en-US" dirty="0" smtClean="0"/>
              <a:t>Like a Set, a Map cannot contain duplicate Key entries (but it can contain duplicate Value entries)</a:t>
            </a:r>
          </a:p>
          <a:p>
            <a:r>
              <a:rPr lang="en-US" dirty="0" smtClean="0"/>
              <a:t>The Map class is an interface with a subclass interface Sorted Map</a:t>
            </a:r>
          </a:p>
          <a:p>
            <a:pPr lvl="1"/>
            <a:r>
              <a:rPr lang="en-US" dirty="0" smtClean="0"/>
              <a:t>An abstract class </a:t>
            </a:r>
            <a:r>
              <a:rPr lang="en-US" dirty="0" err="1" smtClean="0"/>
              <a:t>AbstractMap</a:t>
            </a:r>
            <a:r>
              <a:rPr lang="en-US" dirty="0" smtClean="0"/>
              <a:t>, implements all of the Map interface except for one method (</a:t>
            </a:r>
            <a:r>
              <a:rPr lang="en-US" dirty="0" err="1" smtClean="0"/>
              <a:t>entrySet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There are 3 concrete Map classes:  Tree Map (subclass of </a:t>
            </a:r>
            <a:r>
              <a:rPr lang="en-US" dirty="0" err="1" smtClean="0"/>
              <a:t>AbstractMap</a:t>
            </a:r>
            <a:r>
              <a:rPr lang="en-US" dirty="0" smtClean="0"/>
              <a:t> and implements </a:t>
            </a:r>
            <a:r>
              <a:rPr lang="en-US" dirty="0" err="1" smtClean="0"/>
              <a:t>SortedMap</a:t>
            </a:r>
            <a:r>
              <a:rPr lang="en-US" dirty="0" smtClean="0"/>
              <a:t>), </a:t>
            </a:r>
            <a:r>
              <a:rPr lang="en-US" dirty="0" err="1" smtClean="0"/>
              <a:t>HashMap</a:t>
            </a:r>
            <a:r>
              <a:rPr lang="en-US" dirty="0" smtClean="0"/>
              <a:t> and </a:t>
            </a:r>
            <a:r>
              <a:rPr lang="en-US" dirty="0" err="1" smtClean="0"/>
              <a:t>LinkedHashMap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356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The Map Class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419258"/>
              </p:ext>
            </p:extLst>
          </p:nvPr>
        </p:nvGraphicFramePr>
        <p:xfrm>
          <a:off x="228600" y="762000"/>
          <a:ext cx="8686800" cy="496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Picture" r:id="rId3" imgW="4232148" imgH="2410968" progId="Word.Picture.8">
                  <p:embed/>
                </p:oleObj>
              </mc:Choice>
              <mc:Fallback>
                <p:oleObj name="Picture" r:id="rId3" imgW="4232148" imgH="2410968" progId="Word.Picture.8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62000"/>
                        <a:ext cx="8686800" cy="4962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5943600"/>
            <a:ext cx="90364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primarily insert new Key/Value pairs (using put), or copy another Map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(using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putAll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or remove a value using remove(key) or retrieve a value using get(key)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01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19200"/>
            <a:ext cx="3124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Map </a:t>
            </a:r>
            <a:r>
              <a:rPr lang="en-US" dirty="0" err="1" smtClean="0"/>
              <a:t>Subhierarchy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18710"/>
              </p:ext>
            </p:extLst>
          </p:nvPr>
        </p:nvGraphicFramePr>
        <p:xfrm>
          <a:off x="381000" y="4447596"/>
          <a:ext cx="7315200" cy="2405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Picture" r:id="rId3" imgW="3657600" imgH="1200240" progId="Word.Picture.8">
                  <p:embed/>
                </p:oleObj>
              </mc:Choice>
              <mc:Fallback>
                <p:oleObj name="Picture" r:id="rId3" imgW="3657600" imgH="1200240" progId="Word.Picture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47596"/>
                        <a:ext cx="7315200" cy="240514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734994"/>
              </p:ext>
            </p:extLst>
          </p:nvPr>
        </p:nvGraphicFramePr>
        <p:xfrm>
          <a:off x="2971800" y="176048"/>
          <a:ext cx="6178798" cy="4395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Picture" r:id="rId5" imgW="4081272" imgH="2895600" progId="Word.Picture.8">
                  <p:embed/>
                </p:oleObj>
              </mc:Choice>
              <mc:Fallback>
                <p:oleObj name="Picture" r:id="rId5" imgW="4081272" imgH="2895600" progId="Word.Picture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76048"/>
                        <a:ext cx="6178798" cy="439595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1885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Comparison of Subtypes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HashMap</a:t>
            </a:r>
            <a:r>
              <a:rPr lang="en-US" dirty="0" smtClean="0"/>
              <a:t> – like the </a:t>
            </a:r>
            <a:r>
              <a:rPr lang="en-US" dirty="0" err="1" smtClean="0"/>
              <a:t>HashSet</a:t>
            </a:r>
            <a:r>
              <a:rPr lang="en-US" dirty="0" smtClean="0"/>
              <a:t> uses a hashing function to place the key/value pairs</a:t>
            </a:r>
          </a:p>
          <a:p>
            <a:pPr lvl="1"/>
            <a:r>
              <a:rPr lang="en-US" dirty="0" smtClean="0"/>
              <a:t>efficient for insert, delete and search</a:t>
            </a:r>
          </a:p>
          <a:p>
            <a:r>
              <a:rPr lang="en-US" dirty="0" err="1" smtClean="0"/>
              <a:t>LinkedHashMap</a:t>
            </a:r>
            <a:r>
              <a:rPr lang="en-US" dirty="0" smtClean="0"/>
              <a:t> – like the </a:t>
            </a:r>
            <a:r>
              <a:rPr lang="en-US" dirty="0" err="1" smtClean="0"/>
              <a:t>LinkedHashSet</a:t>
            </a:r>
            <a:r>
              <a:rPr lang="en-US" dirty="0" smtClean="0"/>
              <a:t> uses a linked structure to store the original order of key/value entries</a:t>
            </a:r>
          </a:p>
          <a:p>
            <a:pPr lvl="1"/>
            <a:r>
              <a:rPr lang="en-US" dirty="0" smtClean="0"/>
              <a:t>this allows for sequential access of that ordering if needed</a:t>
            </a:r>
          </a:p>
          <a:p>
            <a:r>
              <a:rPr lang="en-US" dirty="0" err="1" smtClean="0"/>
              <a:t>TreeMap</a:t>
            </a:r>
            <a:r>
              <a:rPr lang="en-US" dirty="0" smtClean="0"/>
              <a:t> – like the </a:t>
            </a:r>
            <a:r>
              <a:rPr lang="en-US" dirty="0" err="1" smtClean="0"/>
              <a:t>TreeSet</a:t>
            </a:r>
            <a:r>
              <a:rPr lang="en-US" dirty="0" smtClean="0"/>
              <a:t> uses Comparable/Comparator so that keys can be accessed in a sorted order</a:t>
            </a:r>
          </a:p>
          <a:p>
            <a:pPr lvl="1"/>
            <a:r>
              <a:rPr lang="en-US" dirty="0" smtClean="0"/>
              <a:t>allows for retrieving key/value pairs based on the ordering property of the keys (but not the values)</a:t>
            </a:r>
          </a:p>
          <a:p>
            <a:pPr lvl="1"/>
            <a:r>
              <a:rPr lang="en-US" dirty="0" smtClean="0"/>
              <a:t>contains extra methods such as </a:t>
            </a:r>
            <a:r>
              <a:rPr lang="en-US" dirty="0" err="1" smtClean="0"/>
              <a:t>firstKey</a:t>
            </a:r>
            <a:r>
              <a:rPr lang="en-US" dirty="0" smtClean="0"/>
              <a:t>, </a:t>
            </a:r>
            <a:r>
              <a:rPr lang="en-US" dirty="0" err="1" smtClean="0"/>
              <a:t>lastKey</a:t>
            </a:r>
            <a:r>
              <a:rPr lang="en-US" dirty="0" smtClean="0"/>
              <a:t>, </a:t>
            </a:r>
            <a:r>
              <a:rPr lang="en-US" dirty="0" err="1" smtClean="0"/>
              <a:t>headMap</a:t>
            </a:r>
            <a:r>
              <a:rPr lang="en-US" dirty="0" smtClean="0"/>
              <a:t>, </a:t>
            </a:r>
            <a:r>
              <a:rPr lang="en-US" dirty="0" err="1" smtClean="0"/>
              <a:t>tailMap</a:t>
            </a:r>
            <a:r>
              <a:rPr lang="en-US" dirty="0" smtClean="0"/>
              <a:t>, </a:t>
            </a:r>
            <a:r>
              <a:rPr lang="en-US" dirty="0" err="1" smtClean="0"/>
              <a:t>floorKey</a:t>
            </a:r>
            <a:r>
              <a:rPr lang="en-US" dirty="0" smtClean="0"/>
              <a:t>, </a:t>
            </a:r>
            <a:r>
              <a:rPr lang="en-US" dirty="0" err="1" smtClean="0"/>
              <a:t>ceilingKey</a:t>
            </a:r>
            <a:r>
              <a:rPr lang="en-US" dirty="0" smtClean="0"/>
              <a:t>, </a:t>
            </a:r>
            <a:r>
              <a:rPr lang="en-US" dirty="0" err="1" smtClean="0"/>
              <a:t>lowerKey</a:t>
            </a:r>
            <a:r>
              <a:rPr lang="en-US" dirty="0" smtClean="0"/>
              <a:t>, </a:t>
            </a:r>
            <a:r>
              <a:rPr lang="en-US" dirty="0" err="1" smtClean="0"/>
              <a:t>higherKey</a:t>
            </a:r>
            <a:r>
              <a:rPr lang="en-US" dirty="0" smtClean="0"/>
              <a:t>, </a:t>
            </a:r>
            <a:r>
              <a:rPr lang="en-US" dirty="0" err="1" smtClean="0"/>
              <a:t>pollFirstEntry</a:t>
            </a:r>
            <a:r>
              <a:rPr lang="en-US" dirty="0" smtClean="0"/>
              <a:t> and </a:t>
            </a:r>
            <a:r>
              <a:rPr lang="en-US" dirty="0" err="1" smtClean="0"/>
              <a:t>pollLastEntry</a:t>
            </a:r>
            <a:r>
              <a:rPr lang="en-US" dirty="0" smtClean="0"/>
              <a:t> (similar to </a:t>
            </a:r>
            <a:r>
              <a:rPr lang="en-US" dirty="0" err="1" smtClean="0"/>
              <a:t>TreeSet’s</a:t>
            </a:r>
            <a:r>
              <a:rPr lang="en-US" dirty="0" smtClean="0"/>
              <a:t> first, last, </a:t>
            </a:r>
            <a:r>
              <a:rPr lang="en-US" dirty="0" err="1" smtClean="0"/>
              <a:t>headSet</a:t>
            </a:r>
            <a:r>
              <a:rPr lang="en-US" dirty="0" smtClean="0"/>
              <a:t>, </a:t>
            </a:r>
            <a:r>
              <a:rPr lang="en-US" dirty="0" err="1" smtClean="0"/>
              <a:t>tailSet</a:t>
            </a:r>
            <a:r>
              <a:rPr lang="en-US" dirty="0" smtClean="0"/>
              <a:t>, floor, ceiling, lower, higher, </a:t>
            </a:r>
            <a:r>
              <a:rPr lang="en-US" dirty="0" err="1" smtClean="0"/>
              <a:t>pollFirst</a:t>
            </a:r>
            <a:r>
              <a:rPr lang="en-US" dirty="0" smtClean="0"/>
              <a:t> and </a:t>
            </a:r>
            <a:r>
              <a:rPr lang="en-US" dirty="0" err="1" smtClean="0"/>
              <a:t>pollLast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447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3027253"/>
            <a:ext cx="4114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</a:t>
            </a:r>
            <a:r>
              <a:rPr lang="en-US" dirty="0" err="1" smtClean="0"/>
              <a:t>TreeMap</a:t>
            </a:r>
            <a:r>
              <a:rPr lang="en-US" dirty="0" smtClean="0"/>
              <a:t>: Counting Words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6406" y="228600"/>
            <a:ext cx="9007594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49" charset="0"/>
              </a:rPr>
              <a:t>import </a:t>
            </a:r>
            <a:r>
              <a:rPr lang="en-US" dirty="0" err="1">
                <a:latin typeface="Courier" pitchFamily="49" charset="0"/>
              </a:rPr>
              <a:t>java.util</a:t>
            </a:r>
            <a:r>
              <a:rPr lang="en-US" dirty="0">
                <a:latin typeface="Courier" pitchFamily="49" charset="0"/>
              </a:rPr>
              <a:t>.*;</a:t>
            </a:r>
          </a:p>
          <a:p>
            <a:r>
              <a:rPr lang="en-US" dirty="0" smtClean="0">
                <a:latin typeface="Courier" pitchFamily="49" charset="0"/>
              </a:rPr>
              <a:t>public </a:t>
            </a:r>
            <a:r>
              <a:rPr lang="en-US" dirty="0">
                <a:latin typeface="Courier" pitchFamily="49" charset="0"/>
              </a:rPr>
              <a:t>class </a:t>
            </a:r>
            <a:r>
              <a:rPr lang="en-US" dirty="0" err="1">
                <a:latin typeface="Courier" pitchFamily="49" charset="0"/>
              </a:rPr>
              <a:t>CountOccurrenceOfWords</a:t>
            </a:r>
            <a:r>
              <a:rPr lang="en-US" dirty="0">
                <a:latin typeface="Courier" pitchFamily="49" charset="0"/>
              </a:rPr>
              <a:t> {</a:t>
            </a:r>
          </a:p>
          <a:p>
            <a:r>
              <a:rPr lang="en-US" dirty="0">
                <a:latin typeface="Courier" pitchFamily="49" charset="0"/>
              </a:rPr>
              <a:t>  public static void main(String[] </a:t>
            </a:r>
            <a:r>
              <a:rPr lang="en-US" dirty="0" err="1">
                <a:latin typeface="Courier" pitchFamily="49" charset="0"/>
              </a:rPr>
              <a:t>args</a:t>
            </a:r>
            <a:r>
              <a:rPr lang="en-US" dirty="0">
                <a:latin typeface="Courier" pitchFamily="49" charset="0"/>
              </a:rPr>
              <a:t>) {</a:t>
            </a:r>
          </a:p>
          <a:p>
            <a:r>
              <a:rPr lang="en-US" dirty="0" smtClean="0">
                <a:latin typeface="Courier" pitchFamily="49" charset="0"/>
              </a:rPr>
              <a:t>    String </a:t>
            </a:r>
            <a:r>
              <a:rPr lang="en-US" dirty="0">
                <a:latin typeface="Courier" pitchFamily="49" charset="0"/>
              </a:rPr>
              <a:t>text = </a:t>
            </a:r>
            <a:r>
              <a:rPr lang="en-US" dirty="0" smtClean="0">
                <a:latin typeface="Courier" pitchFamily="49" charset="0"/>
              </a:rPr>
              <a:t>“…";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 Map&lt;</a:t>
            </a:r>
            <a:r>
              <a:rPr lang="en-US" dirty="0" err="1" smtClean="0">
                <a:latin typeface="Courier" pitchFamily="49" charset="0"/>
              </a:rPr>
              <a:t>String,Integer</a:t>
            </a:r>
            <a:r>
              <a:rPr lang="en-US" dirty="0" smtClean="0">
                <a:latin typeface="Courier" pitchFamily="49" charset="0"/>
              </a:rPr>
              <a:t>&gt; map = new </a:t>
            </a:r>
            <a:r>
              <a:rPr lang="en-US" dirty="0" err="1" smtClean="0">
                <a:latin typeface="Courier" pitchFamily="49" charset="0"/>
              </a:rPr>
              <a:t>TreeMap</a:t>
            </a:r>
            <a:r>
              <a:rPr lang="en-US" dirty="0" smtClean="0">
                <a:latin typeface="Courier" pitchFamily="49" charset="0"/>
              </a:rPr>
              <a:t>&lt;</a:t>
            </a:r>
            <a:r>
              <a:rPr lang="en-US" dirty="0" err="1" smtClean="0">
                <a:latin typeface="Courier" pitchFamily="49" charset="0"/>
              </a:rPr>
              <a:t>String,Integer</a:t>
            </a:r>
            <a:r>
              <a:rPr lang="en-US" dirty="0" smtClean="0">
                <a:latin typeface="Courier" pitchFamily="49" charset="0"/>
              </a:rPr>
              <a:t>&gt;();</a:t>
            </a:r>
          </a:p>
          <a:p>
            <a:r>
              <a:rPr lang="en-US" dirty="0" smtClean="0">
                <a:latin typeface="Courier" pitchFamily="49" charset="0"/>
              </a:rPr>
              <a:t>    </a:t>
            </a:r>
            <a:r>
              <a:rPr lang="en-US" dirty="0">
                <a:latin typeface="Courier" pitchFamily="49" charset="0"/>
              </a:rPr>
              <a:t>String[] words = </a:t>
            </a:r>
            <a:r>
              <a:rPr lang="en-US" dirty="0" err="1">
                <a:latin typeface="Courier" pitchFamily="49" charset="0"/>
              </a:rPr>
              <a:t>text.split</a:t>
            </a:r>
            <a:r>
              <a:rPr lang="en-US" dirty="0">
                <a:latin typeface="Courier" pitchFamily="49" charset="0"/>
              </a:rPr>
              <a:t>("[ \n\t\r.,;:!?(){}]");</a:t>
            </a:r>
          </a:p>
          <a:p>
            <a:r>
              <a:rPr lang="en-US" dirty="0">
                <a:latin typeface="Courier" pitchFamily="49" charset="0"/>
              </a:rPr>
              <a:t>    for (int </a:t>
            </a:r>
            <a:r>
              <a:rPr lang="en-US" dirty="0" err="1">
                <a:latin typeface="Courier" pitchFamily="49" charset="0"/>
              </a:rPr>
              <a:t>i</a:t>
            </a:r>
            <a:r>
              <a:rPr lang="en-US" dirty="0">
                <a:latin typeface="Courier" pitchFamily="49" charset="0"/>
              </a:rPr>
              <a:t> = 0; </a:t>
            </a:r>
            <a:r>
              <a:rPr lang="en-US" dirty="0" err="1">
                <a:latin typeface="Courier" pitchFamily="49" charset="0"/>
              </a:rPr>
              <a:t>i</a:t>
            </a:r>
            <a:r>
              <a:rPr lang="en-US" dirty="0">
                <a:latin typeface="Courier" pitchFamily="49" charset="0"/>
              </a:rPr>
              <a:t> &lt; </a:t>
            </a:r>
            <a:r>
              <a:rPr lang="en-US" dirty="0" err="1">
                <a:latin typeface="Courier" pitchFamily="49" charset="0"/>
              </a:rPr>
              <a:t>words.length</a:t>
            </a:r>
            <a:r>
              <a:rPr lang="en-US" dirty="0">
                <a:latin typeface="Courier" pitchFamily="49" charset="0"/>
              </a:rPr>
              <a:t>; </a:t>
            </a:r>
            <a:r>
              <a:rPr lang="en-US" dirty="0" err="1">
                <a:latin typeface="Courier" pitchFamily="49" charset="0"/>
              </a:rPr>
              <a:t>i</a:t>
            </a:r>
            <a:r>
              <a:rPr lang="en-US" dirty="0">
                <a:latin typeface="Courier" pitchFamily="49" charset="0"/>
              </a:rPr>
              <a:t>++) {</a:t>
            </a:r>
          </a:p>
          <a:p>
            <a:r>
              <a:rPr lang="en-US" dirty="0">
                <a:latin typeface="Courier" pitchFamily="49" charset="0"/>
              </a:rPr>
              <a:t>      String key = words[</a:t>
            </a:r>
            <a:r>
              <a:rPr lang="en-US" dirty="0" err="1">
                <a:latin typeface="Courier" pitchFamily="49" charset="0"/>
              </a:rPr>
              <a:t>i</a:t>
            </a:r>
            <a:r>
              <a:rPr lang="en-US" dirty="0">
                <a:latin typeface="Courier" pitchFamily="49" charset="0"/>
              </a:rPr>
              <a:t>].</a:t>
            </a:r>
            <a:r>
              <a:rPr lang="en-US" dirty="0" err="1">
                <a:latin typeface="Courier" pitchFamily="49" charset="0"/>
              </a:rPr>
              <a:t>toLowerCase</a:t>
            </a:r>
            <a:r>
              <a:rPr lang="en-US" dirty="0">
                <a:latin typeface="Courier" pitchFamily="49" charset="0"/>
              </a:rPr>
              <a:t>();</a:t>
            </a:r>
          </a:p>
          <a:p>
            <a:r>
              <a:rPr lang="en-US" dirty="0" smtClean="0">
                <a:latin typeface="Courier" pitchFamily="49" charset="0"/>
              </a:rPr>
              <a:t>      </a:t>
            </a:r>
            <a:r>
              <a:rPr lang="en-US" dirty="0">
                <a:latin typeface="Courier" pitchFamily="49" charset="0"/>
              </a:rPr>
              <a:t>if (</a:t>
            </a:r>
            <a:r>
              <a:rPr lang="en-US" dirty="0" err="1">
                <a:latin typeface="Courier" pitchFamily="49" charset="0"/>
              </a:rPr>
              <a:t>key.length</a:t>
            </a:r>
            <a:r>
              <a:rPr lang="en-US" dirty="0">
                <a:latin typeface="Courier" pitchFamily="49" charset="0"/>
              </a:rPr>
              <a:t>() &gt; 0) {</a:t>
            </a:r>
          </a:p>
          <a:p>
            <a:r>
              <a:rPr lang="en-US" dirty="0">
                <a:latin typeface="Courier" pitchFamily="49" charset="0"/>
              </a:rPr>
              <a:t>        if (!</a:t>
            </a:r>
            <a:r>
              <a:rPr lang="en-US" dirty="0" err="1">
                <a:latin typeface="Courier" pitchFamily="49" charset="0"/>
              </a:rPr>
              <a:t>map.containsKey</a:t>
            </a:r>
            <a:r>
              <a:rPr lang="en-US" dirty="0">
                <a:latin typeface="Courier" pitchFamily="49" charset="0"/>
              </a:rPr>
              <a:t>(key)) {</a:t>
            </a:r>
          </a:p>
          <a:p>
            <a:r>
              <a:rPr lang="en-US" dirty="0">
                <a:latin typeface="Courier" pitchFamily="49" charset="0"/>
              </a:rPr>
              <a:t>          </a:t>
            </a:r>
            <a:r>
              <a:rPr lang="en-US" dirty="0" err="1">
                <a:latin typeface="Courier" pitchFamily="49" charset="0"/>
              </a:rPr>
              <a:t>map.put</a:t>
            </a:r>
            <a:r>
              <a:rPr lang="en-US" dirty="0">
                <a:latin typeface="Courier" pitchFamily="49" charset="0"/>
              </a:rPr>
              <a:t>(key, 1);</a:t>
            </a:r>
          </a:p>
          <a:p>
            <a:r>
              <a:rPr lang="en-US" dirty="0">
                <a:latin typeface="Courier" pitchFamily="49" charset="0"/>
              </a:rPr>
              <a:t>        }</a:t>
            </a:r>
          </a:p>
          <a:p>
            <a:r>
              <a:rPr lang="en-US" dirty="0">
                <a:latin typeface="Courier" pitchFamily="49" charset="0"/>
              </a:rPr>
              <a:t>        else {</a:t>
            </a:r>
          </a:p>
          <a:p>
            <a:r>
              <a:rPr lang="en-US" dirty="0">
                <a:latin typeface="Courier" pitchFamily="49" charset="0"/>
              </a:rPr>
              <a:t>          int value = </a:t>
            </a:r>
            <a:r>
              <a:rPr lang="en-US" dirty="0" err="1">
                <a:latin typeface="Courier" pitchFamily="49" charset="0"/>
              </a:rPr>
              <a:t>map.get</a:t>
            </a:r>
            <a:r>
              <a:rPr lang="en-US" dirty="0">
                <a:latin typeface="Courier" pitchFamily="49" charset="0"/>
              </a:rPr>
              <a:t>(key);</a:t>
            </a:r>
          </a:p>
          <a:p>
            <a:r>
              <a:rPr lang="en-US" dirty="0">
                <a:latin typeface="Courier" pitchFamily="49" charset="0"/>
              </a:rPr>
              <a:t>          value++;</a:t>
            </a:r>
          </a:p>
          <a:p>
            <a:r>
              <a:rPr lang="en-US" dirty="0">
                <a:latin typeface="Courier" pitchFamily="49" charset="0"/>
              </a:rPr>
              <a:t>          </a:t>
            </a:r>
            <a:r>
              <a:rPr lang="en-US" dirty="0" err="1">
                <a:latin typeface="Courier" pitchFamily="49" charset="0"/>
              </a:rPr>
              <a:t>map.put</a:t>
            </a:r>
            <a:r>
              <a:rPr lang="en-US" dirty="0">
                <a:latin typeface="Courier" pitchFamily="49" charset="0"/>
              </a:rPr>
              <a:t>(key, value);</a:t>
            </a:r>
          </a:p>
          <a:p>
            <a:r>
              <a:rPr lang="en-US" dirty="0">
                <a:latin typeface="Courier" pitchFamily="49" charset="0"/>
              </a:rPr>
              <a:t>        }</a:t>
            </a:r>
          </a:p>
          <a:p>
            <a:r>
              <a:rPr lang="en-US" dirty="0">
                <a:latin typeface="Courier" pitchFamily="49" charset="0"/>
              </a:rPr>
              <a:t>      }</a:t>
            </a:r>
          </a:p>
          <a:p>
            <a:r>
              <a:rPr lang="en-US" dirty="0">
                <a:latin typeface="Courier" pitchFamily="49" charset="0"/>
              </a:rPr>
              <a:t>    }</a:t>
            </a:r>
          </a:p>
          <a:p>
            <a:r>
              <a:rPr lang="en-US" dirty="0" smtClean="0">
                <a:latin typeface="Courier" pitchFamily="49" charset="0"/>
              </a:rPr>
              <a:t>    Set&lt;</a:t>
            </a:r>
            <a:r>
              <a:rPr lang="en-US" dirty="0" err="1" smtClean="0">
                <a:latin typeface="Courier" pitchFamily="49" charset="0"/>
              </a:rPr>
              <a:t>Map.Entry</a:t>
            </a:r>
            <a:r>
              <a:rPr lang="en-US" dirty="0" smtClean="0">
                <a:latin typeface="Courier" pitchFamily="49" charset="0"/>
              </a:rPr>
              <a:t>&lt;String</a:t>
            </a:r>
            <a:r>
              <a:rPr lang="en-US" dirty="0">
                <a:latin typeface="Courier" pitchFamily="49" charset="0"/>
              </a:rPr>
              <a:t>, Integer&gt;&gt; </a:t>
            </a:r>
            <a:r>
              <a:rPr lang="en-US" dirty="0" err="1">
                <a:latin typeface="Courier" pitchFamily="49" charset="0"/>
              </a:rPr>
              <a:t>entrySet</a:t>
            </a:r>
            <a:r>
              <a:rPr lang="en-US" dirty="0">
                <a:latin typeface="Courier" pitchFamily="49" charset="0"/>
              </a:rPr>
              <a:t> = </a:t>
            </a:r>
            <a:r>
              <a:rPr lang="en-US" dirty="0" err="1">
                <a:latin typeface="Courier" pitchFamily="49" charset="0"/>
              </a:rPr>
              <a:t>map.entrySet</a:t>
            </a:r>
            <a:r>
              <a:rPr lang="en-US" dirty="0">
                <a:latin typeface="Courier" pitchFamily="49" charset="0"/>
              </a:rPr>
              <a:t>();</a:t>
            </a:r>
          </a:p>
          <a:p>
            <a:r>
              <a:rPr lang="en-US" dirty="0" smtClean="0">
                <a:latin typeface="Courier" pitchFamily="49" charset="0"/>
              </a:rPr>
              <a:t>    for </a:t>
            </a:r>
            <a:r>
              <a:rPr lang="en-US" dirty="0">
                <a:latin typeface="Courier" pitchFamily="49" charset="0"/>
              </a:rPr>
              <a:t>(</a:t>
            </a:r>
            <a:r>
              <a:rPr lang="en-US" dirty="0" err="1">
                <a:latin typeface="Courier" pitchFamily="49" charset="0"/>
              </a:rPr>
              <a:t>Map.Entry</a:t>
            </a:r>
            <a:r>
              <a:rPr lang="en-US" dirty="0">
                <a:latin typeface="Courier" pitchFamily="49" charset="0"/>
              </a:rPr>
              <a:t>&lt;String, Integer&gt; entry: </a:t>
            </a:r>
            <a:r>
              <a:rPr lang="en-US" dirty="0" err="1">
                <a:latin typeface="Courier" pitchFamily="49" charset="0"/>
              </a:rPr>
              <a:t>entrySet</a:t>
            </a:r>
            <a:r>
              <a:rPr lang="en-US" dirty="0">
                <a:latin typeface="Courier" pitchFamily="49" charset="0"/>
              </a:rPr>
              <a:t>)</a:t>
            </a:r>
          </a:p>
          <a:p>
            <a:r>
              <a:rPr lang="en-US" dirty="0">
                <a:latin typeface="Courier" pitchFamily="49" charset="0"/>
              </a:rPr>
              <a:t>      </a:t>
            </a:r>
            <a:r>
              <a:rPr lang="en-US" dirty="0" err="1">
                <a:latin typeface="Courier" pitchFamily="49" charset="0"/>
              </a:rPr>
              <a:t>System.out.println</a:t>
            </a:r>
            <a:r>
              <a:rPr lang="en-US" dirty="0">
                <a:latin typeface="Courier" pitchFamily="49" charset="0"/>
              </a:rPr>
              <a:t>(</a:t>
            </a:r>
            <a:r>
              <a:rPr lang="en-US" dirty="0" err="1">
                <a:latin typeface="Courier" pitchFamily="49" charset="0"/>
              </a:rPr>
              <a:t>entry.getKey</a:t>
            </a:r>
            <a:r>
              <a:rPr lang="en-US" dirty="0" smtClean="0">
                <a:latin typeface="Courier" pitchFamily="49" charset="0"/>
              </a:rPr>
              <a:t>()+"  "+</a:t>
            </a:r>
            <a:r>
              <a:rPr lang="en-US" dirty="0" err="1" smtClean="0">
                <a:latin typeface="Courier" pitchFamily="49" charset="0"/>
              </a:rPr>
              <a:t>entry.getValue</a:t>
            </a:r>
            <a:r>
              <a:rPr lang="en-US" dirty="0">
                <a:latin typeface="Courier" pitchFamily="49" charset="0"/>
              </a:rPr>
              <a:t>());</a:t>
            </a:r>
          </a:p>
          <a:p>
            <a:r>
              <a:rPr lang="en-US" dirty="0">
                <a:latin typeface="Courier" pitchFamily="49" charset="0"/>
              </a:rPr>
              <a:t>  }</a:t>
            </a:r>
          </a:p>
          <a:p>
            <a:r>
              <a:rPr lang="en-US" dirty="0">
                <a:latin typeface="Courier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6400837"/>
            <a:ext cx="61274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similar version is on the website using a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HashMap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25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Sets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6096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Set differs from the Collection because the Set cannot contain duplicate entries</a:t>
            </a:r>
          </a:p>
          <a:p>
            <a:r>
              <a:rPr lang="en-US" dirty="0" smtClean="0"/>
              <a:t>In addition, we will implement the Set (an abstract class) in one of three concrete classes</a:t>
            </a:r>
          </a:p>
          <a:p>
            <a:pPr lvl="1"/>
            <a:r>
              <a:rPr lang="en-US" dirty="0" err="1" smtClean="0"/>
              <a:t>HashSet</a:t>
            </a:r>
            <a:endParaRPr lang="en-US" dirty="0" smtClean="0"/>
          </a:p>
          <a:p>
            <a:pPr lvl="1"/>
            <a:r>
              <a:rPr lang="en-US" dirty="0" err="1" smtClean="0"/>
              <a:t>LinkedHashSet</a:t>
            </a:r>
            <a:endParaRPr lang="en-US" dirty="0" smtClean="0"/>
          </a:p>
          <a:p>
            <a:pPr lvl="1"/>
            <a:r>
              <a:rPr lang="en-US" dirty="0" err="1" smtClean="0"/>
              <a:t>TreeSet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HashSet</a:t>
            </a:r>
            <a:r>
              <a:rPr lang="en-US" dirty="0" smtClean="0"/>
              <a:t> and </a:t>
            </a:r>
            <a:r>
              <a:rPr lang="en-US" dirty="0" err="1" smtClean="0"/>
              <a:t>LinkedHashSet</a:t>
            </a:r>
            <a:r>
              <a:rPr lang="en-US" dirty="0" smtClean="0"/>
              <a:t> use a concept called </a:t>
            </a:r>
            <a:r>
              <a:rPr lang="en-US" i="1" dirty="0" smtClean="0"/>
              <a:t>hashing</a:t>
            </a:r>
            <a:r>
              <a:rPr lang="en-US" dirty="0" smtClean="0"/>
              <a:t> to determine the proper location to insert an item</a:t>
            </a:r>
          </a:p>
          <a:p>
            <a:r>
              <a:rPr lang="en-US" dirty="0" smtClean="0"/>
              <a:t>Thus, the Set stands apart from the Collection because of this idea of hashing</a:t>
            </a:r>
          </a:p>
          <a:p>
            <a:r>
              <a:rPr lang="en-US" dirty="0" smtClean="0"/>
              <a:t>Recall in an array implementation of a list, searching for an item can range from O(n) if the list is unordered to O(log n) in a sorted list</a:t>
            </a:r>
          </a:p>
          <a:p>
            <a:r>
              <a:rPr lang="en-US" dirty="0" smtClean="0"/>
              <a:t>With hashing, we can potentially decrease the complexity to O(1)!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99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2449056"/>
            <a:ext cx="3048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Map Example:  State Capitals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717" y="914400"/>
            <a:ext cx="735329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 pitchFamily="49" charset="0"/>
              </a:rPr>
              <a:t>try {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Scanner </a:t>
            </a:r>
            <a:r>
              <a:rPr lang="en-US" dirty="0">
                <a:latin typeface="Courier" pitchFamily="49" charset="0"/>
              </a:rPr>
              <a:t>in=new Scanner(new File("capitals.txt</a:t>
            </a:r>
            <a:r>
              <a:rPr lang="en-US" dirty="0" smtClean="0">
                <a:latin typeface="Courier" pitchFamily="49" charset="0"/>
              </a:rPr>
              <a:t>"));</a:t>
            </a:r>
          </a:p>
          <a:p>
            <a:r>
              <a:rPr lang="en-US" dirty="0" smtClean="0">
                <a:latin typeface="Courier" pitchFamily="49" charset="0"/>
              </a:rPr>
              <a:t>   Scanner </a:t>
            </a:r>
            <a:r>
              <a:rPr lang="en-US" dirty="0">
                <a:latin typeface="Courier" pitchFamily="49" charset="0"/>
              </a:rPr>
              <a:t>key=new Scanner(System.in</a:t>
            </a:r>
            <a:r>
              <a:rPr lang="en-US" dirty="0" smtClean="0">
                <a:latin typeface="Courier" pitchFamily="49" charset="0"/>
              </a:rPr>
              <a:t>);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String </a:t>
            </a:r>
            <a:r>
              <a:rPr lang="en-US" dirty="0">
                <a:latin typeface="Courier" pitchFamily="49" charset="0"/>
              </a:rPr>
              <a:t>city, state, user</a:t>
            </a:r>
            <a:r>
              <a:rPr lang="en-US" dirty="0" smtClean="0">
                <a:latin typeface="Courier" pitchFamily="49" charset="0"/>
              </a:rPr>
              <a:t>; </a:t>
            </a:r>
            <a:r>
              <a:rPr lang="en-US" dirty="0">
                <a:latin typeface="Courier" pitchFamily="49" charset="0"/>
              </a:rPr>
              <a:t>			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</a:t>
            </a:r>
            <a:r>
              <a:rPr lang="en-US" dirty="0" err="1" smtClean="0">
                <a:latin typeface="Courier" pitchFamily="49" charset="0"/>
              </a:rPr>
              <a:t>HashMap</a:t>
            </a:r>
            <a:r>
              <a:rPr lang="en-US" dirty="0" smtClean="0">
                <a:latin typeface="Courier" pitchFamily="49" charset="0"/>
              </a:rPr>
              <a:t>&lt;</a:t>
            </a:r>
            <a:r>
              <a:rPr lang="en-US" dirty="0" err="1" smtClean="0">
                <a:latin typeface="Courier" pitchFamily="49" charset="0"/>
              </a:rPr>
              <a:t>String,String</a:t>
            </a:r>
            <a:r>
              <a:rPr lang="en-US" dirty="0">
                <a:latin typeface="Courier" pitchFamily="49" charset="0"/>
              </a:rPr>
              <a:t>&gt; map=new </a:t>
            </a:r>
            <a:r>
              <a:rPr lang="en-US" dirty="0" err="1">
                <a:latin typeface="Courier" pitchFamily="49" charset="0"/>
              </a:rPr>
              <a:t>HashMap</a:t>
            </a:r>
            <a:r>
              <a:rPr lang="en-US" dirty="0" smtClean="0">
                <a:latin typeface="Courier" pitchFamily="49" charset="0"/>
              </a:rPr>
              <a:t>&lt;&gt;();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while(</a:t>
            </a:r>
            <a:r>
              <a:rPr lang="en-US" dirty="0" err="1" smtClean="0">
                <a:latin typeface="Courier" pitchFamily="49" charset="0"/>
              </a:rPr>
              <a:t>in.hasNext</a:t>
            </a:r>
            <a:r>
              <a:rPr lang="en-US" dirty="0" smtClean="0">
                <a:latin typeface="Courier" pitchFamily="49" charset="0"/>
              </a:rPr>
              <a:t>()) {</a:t>
            </a:r>
            <a:endParaRPr lang="en-US" dirty="0">
              <a:latin typeface="Courier" pitchFamily="49" charset="0"/>
            </a:endParaRPr>
          </a:p>
          <a:p>
            <a:pPr lvl="1"/>
            <a:r>
              <a:rPr lang="en-US" dirty="0" smtClean="0">
                <a:latin typeface="Courier" pitchFamily="49" charset="0"/>
              </a:rPr>
              <a:t>city=</a:t>
            </a:r>
            <a:r>
              <a:rPr lang="en-US" dirty="0" err="1" smtClean="0">
                <a:latin typeface="Courier" pitchFamily="49" charset="0"/>
              </a:rPr>
              <a:t>in.next</a:t>
            </a:r>
            <a:r>
              <a:rPr lang="en-US" dirty="0">
                <a:latin typeface="Courier" pitchFamily="49" charset="0"/>
              </a:rPr>
              <a:t>();	</a:t>
            </a:r>
            <a:endParaRPr lang="en-US" dirty="0" smtClean="0">
              <a:latin typeface="Courier" pitchFamily="49" charset="0"/>
            </a:endParaRPr>
          </a:p>
          <a:p>
            <a:pPr lvl="1"/>
            <a:r>
              <a:rPr lang="en-US" dirty="0" smtClean="0">
                <a:latin typeface="Courier" pitchFamily="49" charset="0"/>
              </a:rPr>
              <a:t>state=</a:t>
            </a:r>
            <a:r>
              <a:rPr lang="en-US" dirty="0" err="1" smtClean="0">
                <a:latin typeface="Courier" pitchFamily="49" charset="0"/>
              </a:rPr>
              <a:t>in.next</a:t>
            </a:r>
            <a:r>
              <a:rPr lang="en-US" dirty="0" smtClean="0">
                <a:latin typeface="Courier" pitchFamily="49" charset="0"/>
              </a:rPr>
              <a:t>();</a:t>
            </a:r>
          </a:p>
          <a:p>
            <a:pPr lvl="1"/>
            <a:r>
              <a:rPr lang="en-US" dirty="0" err="1" smtClean="0">
                <a:latin typeface="Courier" pitchFamily="49" charset="0"/>
              </a:rPr>
              <a:t>map.put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state,city</a:t>
            </a:r>
            <a:r>
              <a:rPr lang="en-US" dirty="0" smtClean="0">
                <a:latin typeface="Courier" pitchFamily="49" charset="0"/>
              </a:rPr>
              <a:t>); 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}   </a:t>
            </a:r>
          </a:p>
          <a:p>
            <a:r>
              <a:rPr lang="en-US" dirty="0" smtClean="0">
                <a:latin typeface="Courier" pitchFamily="49" charset="0"/>
              </a:rPr>
              <a:t>   </a:t>
            </a:r>
            <a:r>
              <a:rPr lang="en-US" dirty="0" err="1" smtClean="0">
                <a:latin typeface="Courier" pitchFamily="49" charset="0"/>
              </a:rPr>
              <a:t>System.out.print</a:t>
            </a:r>
            <a:r>
              <a:rPr lang="en-US" dirty="0">
                <a:latin typeface="Courier" pitchFamily="49" charset="0"/>
              </a:rPr>
              <a:t>("Enter a </a:t>
            </a:r>
            <a:r>
              <a:rPr lang="en-US" dirty="0" smtClean="0">
                <a:latin typeface="Courier" pitchFamily="49" charset="0"/>
              </a:rPr>
              <a:t>state   ");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user=</a:t>
            </a:r>
            <a:r>
              <a:rPr lang="en-US" dirty="0" err="1" smtClean="0">
                <a:latin typeface="Courier" pitchFamily="49" charset="0"/>
              </a:rPr>
              <a:t>key.next</a:t>
            </a:r>
            <a:r>
              <a:rPr lang="en-US" dirty="0" smtClean="0">
                <a:latin typeface="Courier" pitchFamily="49" charset="0"/>
              </a:rPr>
              <a:t>();</a:t>
            </a:r>
          </a:p>
          <a:p>
            <a:r>
              <a:rPr lang="en-US" dirty="0" smtClean="0">
                <a:latin typeface="Courier" pitchFamily="49" charset="0"/>
              </a:rPr>
              <a:t>   while</a:t>
            </a:r>
            <a:r>
              <a:rPr lang="en-US" dirty="0">
                <a:latin typeface="Courier" pitchFamily="49" charset="0"/>
              </a:rPr>
              <a:t>(!</a:t>
            </a:r>
            <a:r>
              <a:rPr lang="en-US" dirty="0" err="1">
                <a:latin typeface="Courier" pitchFamily="49" charset="0"/>
              </a:rPr>
              <a:t>user.toLowerCase</a:t>
            </a:r>
            <a:r>
              <a:rPr lang="en-US" dirty="0">
                <a:latin typeface="Courier" pitchFamily="49" charset="0"/>
              </a:rPr>
              <a:t>().equals("done</a:t>
            </a:r>
            <a:r>
              <a:rPr lang="en-US" dirty="0" smtClean="0">
                <a:latin typeface="Courier" pitchFamily="49" charset="0"/>
              </a:rPr>
              <a:t>"))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    </a:t>
            </a:r>
            <a:r>
              <a:rPr lang="en-US" dirty="0" err="1" smtClean="0">
                <a:latin typeface="Courier" pitchFamily="49" charset="0"/>
              </a:rPr>
              <a:t>System.out.println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user</a:t>
            </a:r>
            <a:r>
              <a:rPr lang="en-US" dirty="0" err="1">
                <a:latin typeface="Courier" pitchFamily="49" charset="0"/>
              </a:rPr>
              <a:t>+"'s</a:t>
            </a:r>
            <a:r>
              <a:rPr lang="en-US" dirty="0">
                <a:latin typeface="Courier" pitchFamily="49" charset="0"/>
              </a:rPr>
              <a:t> capital is </a:t>
            </a:r>
            <a:r>
              <a:rPr lang="en-US" dirty="0" smtClean="0">
                <a:latin typeface="Courier" pitchFamily="49" charset="0"/>
              </a:rPr>
              <a:t>“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	+</a:t>
            </a:r>
            <a:r>
              <a:rPr lang="en-US" dirty="0" err="1">
                <a:latin typeface="Courier" pitchFamily="49" charset="0"/>
              </a:rPr>
              <a:t>map.get</a:t>
            </a:r>
            <a:r>
              <a:rPr lang="en-US" dirty="0">
                <a:latin typeface="Courier" pitchFamily="49" charset="0"/>
              </a:rPr>
              <a:t>(user</a:t>
            </a:r>
            <a:r>
              <a:rPr lang="en-US" dirty="0" smtClean="0">
                <a:latin typeface="Courier" pitchFamily="49" charset="0"/>
              </a:rPr>
              <a:t>));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      </a:t>
            </a:r>
            <a:r>
              <a:rPr lang="en-US" dirty="0" err="1" smtClean="0">
                <a:latin typeface="Courier" pitchFamily="49" charset="0"/>
              </a:rPr>
              <a:t>System.out.print</a:t>
            </a:r>
            <a:r>
              <a:rPr lang="en-US" dirty="0">
                <a:latin typeface="Courier" pitchFamily="49" charset="0"/>
              </a:rPr>
              <a:t>("Enter a </a:t>
            </a:r>
            <a:r>
              <a:rPr lang="en-US" dirty="0" smtClean="0">
                <a:latin typeface="Courier" pitchFamily="49" charset="0"/>
              </a:rPr>
              <a:t>state   ");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      user=</a:t>
            </a:r>
            <a:r>
              <a:rPr lang="en-US" dirty="0" err="1" smtClean="0">
                <a:latin typeface="Courier" pitchFamily="49" charset="0"/>
              </a:rPr>
              <a:t>key.next</a:t>
            </a:r>
            <a:r>
              <a:rPr lang="en-US" dirty="0" smtClean="0">
                <a:latin typeface="Courier" pitchFamily="49" charset="0"/>
              </a:rPr>
              <a:t>();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}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}</a:t>
            </a:r>
            <a:endParaRPr lang="en-US" dirty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872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Singleton and Immutable 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86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Recall the Collections class contains static methods to implement operations on various Collection Objects</a:t>
            </a:r>
          </a:p>
          <a:p>
            <a:r>
              <a:rPr lang="en-US" dirty="0" smtClean="0"/>
              <a:t>Included in these methods are those that </a:t>
            </a:r>
          </a:p>
          <a:p>
            <a:pPr lvl="1"/>
            <a:r>
              <a:rPr lang="en-US" dirty="0" smtClean="0"/>
              <a:t>Create read-only sets, lists, maps</a:t>
            </a:r>
          </a:p>
          <a:p>
            <a:pPr lvl="1"/>
            <a:r>
              <a:rPr lang="en-US" dirty="0" smtClean="0"/>
              <a:t>Singleton sets, lists, maps (Collection objects that store only a single item) – these structures are immutable so that once created, they can never have more elements added or the single elements removed</a:t>
            </a:r>
          </a:p>
          <a:p>
            <a:pPr lvl="1"/>
            <a:r>
              <a:rPr lang="en-US" dirty="0" smtClean="0"/>
              <a:t>Immutable sets, lists, maps (once created, cannot be changed)</a:t>
            </a:r>
          </a:p>
          <a:p>
            <a:r>
              <a:rPr lang="en-US" dirty="0" smtClean="0"/>
              <a:t>There are also constants available to create empty structures:  EMPTY_SET, EMPTY_LIST, EMPTY_MAP</a:t>
            </a:r>
          </a:p>
          <a:p>
            <a:r>
              <a:rPr lang="en-US" dirty="0" smtClean="0"/>
              <a:t>Details for these methods are briefly given on pages 848-849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97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Assume we have an </a:t>
            </a:r>
            <a:r>
              <a:rPr lang="en-US" dirty="0" smtClean="0"/>
              <a:t>array named list of </a:t>
            </a:r>
            <a:r>
              <a:rPr lang="en-US" dirty="0" smtClean="0"/>
              <a:t>n elements</a:t>
            </a:r>
          </a:p>
          <a:p>
            <a:r>
              <a:rPr lang="en-US" dirty="0" smtClean="0"/>
              <a:t>Given element k to insert, we determine its position through a hashing function</a:t>
            </a:r>
          </a:p>
          <a:p>
            <a:pPr lvl="1"/>
            <a:r>
              <a:rPr lang="en-US" dirty="0" smtClean="0">
                <a:latin typeface="Courier" pitchFamily="49" charset="0"/>
              </a:rPr>
              <a:t>list[hash(k)] = k</a:t>
            </a:r>
          </a:p>
          <a:p>
            <a:r>
              <a:rPr lang="en-US" dirty="0" smtClean="0"/>
              <a:t>That is, the function </a:t>
            </a:r>
            <a:r>
              <a:rPr lang="en-US" dirty="0" smtClean="0"/>
              <a:t>hash tells </a:t>
            </a:r>
            <a:r>
              <a:rPr lang="en-US" dirty="0" smtClean="0"/>
              <a:t>us where to insert the </a:t>
            </a:r>
            <a:r>
              <a:rPr lang="en-US" dirty="0" smtClean="0"/>
              <a:t>item k</a:t>
            </a:r>
            <a:endParaRPr lang="en-US" dirty="0" smtClean="0"/>
          </a:p>
          <a:p>
            <a:r>
              <a:rPr lang="en-US" dirty="0" smtClean="0"/>
              <a:t>Now to retrieve some item x, we look for it at </a:t>
            </a:r>
            <a:r>
              <a:rPr lang="en-US" dirty="0" smtClean="0">
                <a:latin typeface="Courier" pitchFamily="49" charset="0"/>
              </a:rPr>
              <a:t>list[hash(x)]</a:t>
            </a:r>
          </a:p>
          <a:p>
            <a:pPr lvl="1"/>
            <a:r>
              <a:rPr lang="en-US" dirty="0" smtClean="0"/>
              <a:t>assuming the function is a mathematical </a:t>
            </a:r>
            <a:r>
              <a:rPr lang="en-US" dirty="0" smtClean="0"/>
              <a:t>function, we should have </a:t>
            </a:r>
            <a:r>
              <a:rPr lang="en-US" dirty="0" smtClean="0"/>
              <a:t>an insert, search and deletion complexity of O(1</a:t>
            </a:r>
            <a:r>
              <a:rPr lang="en-US" dirty="0" smtClean="0"/>
              <a:t>) – that is, we locate the proper index without searching by just applying the function hash</a:t>
            </a:r>
            <a:endParaRPr lang="en-US" dirty="0" smtClean="0"/>
          </a:p>
          <a:p>
            <a:pPr lvl="1"/>
            <a:r>
              <a:rPr lang="en-US" dirty="0" smtClean="0"/>
              <a:t>note that </a:t>
            </a:r>
            <a:r>
              <a:rPr lang="en-US" dirty="0" smtClean="0"/>
              <a:t>the function hash() does not guarantee that two data x1 and x2 will not yield the same response (that is, it is possible that hash(x1) == hash(x2)</a:t>
            </a:r>
          </a:p>
          <a:p>
            <a:pPr lvl="2"/>
            <a:r>
              <a:rPr lang="en-US" dirty="0" smtClean="0"/>
              <a:t>this </a:t>
            </a:r>
            <a:r>
              <a:rPr lang="en-US" dirty="0" smtClean="0"/>
              <a:t>leads to collisions which results in poorer complexity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700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5562600" cy="6019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Assume we have an array of 11 elements</a:t>
            </a:r>
          </a:p>
          <a:p>
            <a:r>
              <a:rPr lang="en-US" dirty="0" smtClean="0"/>
              <a:t>hash function: </a:t>
            </a:r>
            <a:r>
              <a:rPr lang="en-US" dirty="0" smtClean="0">
                <a:latin typeface="Courier" pitchFamily="49" charset="0"/>
              </a:rPr>
              <a:t>h(value) = value % 11</a:t>
            </a:r>
          </a:p>
          <a:p>
            <a:pPr lvl="1"/>
            <a:r>
              <a:rPr lang="en-US" dirty="0" smtClean="0"/>
              <a:t>Key of 45 maps to 45%11 = 1</a:t>
            </a:r>
          </a:p>
          <a:p>
            <a:pPr lvl="1"/>
            <a:r>
              <a:rPr lang="en-US" dirty="0" smtClean="0"/>
              <a:t>Key of 58 maps to 58%11 = 3</a:t>
            </a:r>
          </a:p>
          <a:p>
            <a:pPr lvl="1"/>
            <a:r>
              <a:rPr lang="en-US" dirty="0" smtClean="0"/>
              <a:t>Key of 4 maps to 4%11 = 4</a:t>
            </a:r>
          </a:p>
          <a:p>
            <a:pPr lvl="1"/>
            <a:r>
              <a:rPr lang="en-US" dirty="0" smtClean="0"/>
              <a:t>Key of 28 maps to 28%11 = 5</a:t>
            </a:r>
          </a:p>
          <a:p>
            <a:pPr lvl="1"/>
            <a:r>
              <a:rPr lang="en-US" dirty="0" smtClean="0"/>
              <a:t>Key of 32 maps to 32%11 = 10</a:t>
            </a:r>
          </a:p>
          <a:p>
            <a:r>
              <a:rPr lang="en-US" dirty="0" smtClean="0"/>
              <a:t>We want to insert 12</a:t>
            </a:r>
          </a:p>
          <a:p>
            <a:pPr lvl="1"/>
            <a:r>
              <a:rPr lang="en-US" dirty="0" smtClean="0"/>
              <a:t>Key of 12 maps to 12%11 = 1</a:t>
            </a:r>
          </a:p>
          <a:p>
            <a:pPr lvl="1"/>
            <a:r>
              <a:rPr lang="en-US" dirty="0" smtClean="0"/>
              <a:t>But this array location is already taken so we have a collision</a:t>
            </a:r>
          </a:p>
          <a:p>
            <a:pPr lvl="1"/>
            <a:r>
              <a:rPr lang="en-US" dirty="0" smtClean="0"/>
              <a:t>There are several forms of collision processing – something you will see in 364 but not covered here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5" y="1520313"/>
            <a:ext cx="2981325" cy="4735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1930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err="1" smtClean="0"/>
              <a:t>hashCode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1"/>
            <a:ext cx="8763000" cy="39624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hashCode</a:t>
            </a:r>
            <a:r>
              <a:rPr lang="en-US" dirty="0" smtClean="0"/>
              <a:t> is a method implemented on Object and inherited to all classes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hashCode</a:t>
            </a:r>
            <a:r>
              <a:rPr lang="en-US" dirty="0" smtClean="0"/>
              <a:t> method is used by default as the hash function for the </a:t>
            </a:r>
            <a:r>
              <a:rPr lang="en-US" dirty="0" err="1" smtClean="0"/>
              <a:t>HashSet</a:t>
            </a:r>
            <a:r>
              <a:rPr lang="en-US" dirty="0" smtClean="0"/>
              <a:t> and </a:t>
            </a:r>
            <a:r>
              <a:rPr lang="en-US" dirty="0" err="1" smtClean="0"/>
              <a:t>LinkedHashSet</a:t>
            </a:r>
            <a:r>
              <a:rPr lang="en-US" dirty="0" smtClean="0"/>
              <a:t> classes</a:t>
            </a:r>
          </a:p>
          <a:p>
            <a:pPr lvl="1"/>
            <a:r>
              <a:rPr lang="en-US" dirty="0" err="1" smtClean="0"/>
              <a:t>hashCode</a:t>
            </a:r>
            <a:r>
              <a:rPr lang="en-US" dirty="0" smtClean="0"/>
              <a:t> is implemented to return the memory location of the object unless overridden in a specific class</a:t>
            </a:r>
          </a:p>
          <a:p>
            <a:pPr lvl="1"/>
            <a:r>
              <a:rPr lang="en-US" dirty="0" smtClean="0"/>
              <a:t>See section 28.3 (pages 999-1000) of the textbook for specific hash code implementations for the primitive types and Strings</a:t>
            </a:r>
          </a:p>
          <a:p>
            <a:pPr lvl="1"/>
            <a:r>
              <a:rPr lang="en-US" dirty="0" smtClean="0"/>
              <a:t>Below is a randomly generated set of Strings and the values returned by </a:t>
            </a:r>
            <a:r>
              <a:rPr lang="en-US" dirty="0" err="1" smtClean="0"/>
              <a:t>hashCode</a:t>
            </a:r>
            <a:r>
              <a:rPr lang="en-US" dirty="0" smtClean="0"/>
              <a:t> on each String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5029200"/>
            <a:ext cx="327205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mmq</a:t>
            </a:r>
            <a:r>
              <a:rPr lang="en-US" dirty="0"/>
              <a:t> </a:t>
            </a:r>
            <a:r>
              <a:rPr lang="en-US" dirty="0" smtClean="0"/>
              <a:t>		108241</a:t>
            </a:r>
            <a:endParaRPr lang="en-US" dirty="0"/>
          </a:p>
          <a:p>
            <a:r>
              <a:rPr lang="en-US" dirty="0"/>
              <a:t>u </a:t>
            </a:r>
            <a:r>
              <a:rPr lang="en-US" dirty="0" smtClean="0"/>
              <a:t>		117</a:t>
            </a:r>
            <a:endParaRPr lang="en-US" dirty="0"/>
          </a:p>
          <a:p>
            <a:r>
              <a:rPr lang="en-US" dirty="0" err="1"/>
              <a:t>nzqjsklriqbuak</a:t>
            </a:r>
            <a:r>
              <a:rPr lang="en-US" dirty="0"/>
              <a:t> </a:t>
            </a:r>
            <a:r>
              <a:rPr lang="en-US" dirty="0" smtClean="0"/>
              <a:t>	-</a:t>
            </a:r>
            <a:r>
              <a:rPr lang="en-US" dirty="0"/>
              <a:t>1802842392</a:t>
            </a:r>
          </a:p>
          <a:p>
            <a:r>
              <a:rPr lang="en-US" dirty="0" err="1"/>
              <a:t>quvmhgdyckdiks</a:t>
            </a:r>
            <a:r>
              <a:rPr lang="en-US" dirty="0"/>
              <a:t> </a:t>
            </a:r>
            <a:r>
              <a:rPr lang="en-US" dirty="0" smtClean="0"/>
              <a:t>	-</a:t>
            </a:r>
            <a:r>
              <a:rPr lang="en-US" dirty="0"/>
              <a:t>818734588</a:t>
            </a:r>
          </a:p>
          <a:p>
            <a:r>
              <a:rPr lang="en-US" dirty="0" err="1"/>
              <a:t>uvzx</a:t>
            </a:r>
            <a:r>
              <a:rPr lang="en-US" dirty="0"/>
              <a:t> </a:t>
            </a:r>
            <a:r>
              <a:rPr lang="en-US" dirty="0" smtClean="0"/>
              <a:t>		3602847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27179" y="5105400"/>
            <a:ext cx="41953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ulydocdjyekfnremd</a:t>
            </a:r>
            <a:r>
              <a:rPr lang="en-US" dirty="0"/>
              <a:t> </a:t>
            </a:r>
            <a:r>
              <a:rPr lang="en-US" dirty="0" smtClean="0"/>
              <a:t>	1333866165</a:t>
            </a:r>
            <a:endParaRPr lang="en-US" dirty="0"/>
          </a:p>
          <a:p>
            <a:r>
              <a:rPr lang="en-US" dirty="0" err="1"/>
              <a:t>enifinzvsppoqafocb</a:t>
            </a:r>
            <a:r>
              <a:rPr lang="en-US" dirty="0"/>
              <a:t> </a:t>
            </a:r>
            <a:r>
              <a:rPr lang="en-US" dirty="0" smtClean="0"/>
              <a:t>	-</a:t>
            </a:r>
            <a:r>
              <a:rPr lang="en-US" dirty="0"/>
              <a:t>1195120645</a:t>
            </a:r>
          </a:p>
          <a:p>
            <a:r>
              <a:rPr lang="en-US" dirty="0" err="1"/>
              <a:t>hzju</a:t>
            </a:r>
            <a:r>
              <a:rPr lang="en-US" dirty="0"/>
              <a:t> </a:t>
            </a:r>
            <a:r>
              <a:rPr lang="en-US" dirty="0" smtClean="0"/>
              <a:t>			3218909</a:t>
            </a:r>
            <a:endParaRPr lang="en-US" dirty="0"/>
          </a:p>
          <a:p>
            <a:r>
              <a:rPr lang="en-US" dirty="0" err="1"/>
              <a:t>jbraawv</a:t>
            </a:r>
            <a:r>
              <a:rPr lang="en-US" dirty="0"/>
              <a:t> </a:t>
            </a:r>
            <a:r>
              <a:rPr lang="en-US" dirty="0" smtClean="0"/>
              <a:t>			-</a:t>
            </a:r>
            <a:r>
              <a:rPr lang="en-US" dirty="0"/>
              <a:t>1794932679</a:t>
            </a:r>
          </a:p>
          <a:p>
            <a:r>
              <a:rPr lang="en-US" dirty="0" err="1"/>
              <a:t>jocxx</a:t>
            </a:r>
            <a:r>
              <a:rPr lang="en-US" dirty="0"/>
              <a:t> </a:t>
            </a:r>
            <a:r>
              <a:rPr lang="en-US" dirty="0" smtClean="0"/>
              <a:t>			101299006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665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Set Subclasses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5791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Set is an interface that implements the Collection interface</a:t>
            </a:r>
          </a:p>
          <a:p>
            <a:pPr lvl="1"/>
            <a:r>
              <a:rPr lang="en-US" dirty="0" smtClean="0"/>
              <a:t>The implementation for inserting an element must ensure that the new element does not already exist in the elements already in the Set using equals as in !e1.equals(e2) </a:t>
            </a:r>
            <a:r>
              <a:rPr lang="en-US" dirty="0" smtClean="0"/>
              <a:t>is false for </a:t>
            </a:r>
            <a:r>
              <a:rPr lang="en-US" dirty="0" smtClean="0"/>
              <a:t>all </a:t>
            </a:r>
            <a:r>
              <a:rPr lang="en-US" dirty="0" smtClean="0"/>
              <a:t>e1, e2 </a:t>
            </a:r>
            <a:r>
              <a:rPr lang="en-US" dirty="0" smtClean="0"/>
              <a:t>in the Set</a:t>
            </a:r>
          </a:p>
          <a:p>
            <a:r>
              <a:rPr lang="en-US" dirty="0" smtClean="0"/>
              <a:t>Set has a subclass interface called </a:t>
            </a:r>
            <a:r>
              <a:rPr lang="en-US" dirty="0" err="1" smtClean="0"/>
              <a:t>SortedSet</a:t>
            </a:r>
            <a:endParaRPr lang="en-US" dirty="0" smtClean="0"/>
          </a:p>
          <a:p>
            <a:r>
              <a:rPr lang="en-US" dirty="0" smtClean="0"/>
              <a:t>The class </a:t>
            </a:r>
            <a:r>
              <a:rPr lang="en-US" dirty="0" err="1" smtClean="0"/>
              <a:t>AbstractSet</a:t>
            </a:r>
            <a:r>
              <a:rPr lang="en-US" dirty="0" smtClean="0"/>
              <a:t> extends </a:t>
            </a:r>
            <a:r>
              <a:rPr lang="en-US" dirty="0" err="1" smtClean="0"/>
              <a:t>AbstractCollection</a:t>
            </a:r>
            <a:r>
              <a:rPr lang="en-US" dirty="0" smtClean="0"/>
              <a:t> and implements Set but is itself an abstract class as it does not implement the size or iterator methods</a:t>
            </a:r>
          </a:p>
          <a:p>
            <a:r>
              <a:rPr lang="en-US" dirty="0" smtClean="0"/>
              <a:t>There are two subclasses of </a:t>
            </a:r>
            <a:r>
              <a:rPr lang="en-US" dirty="0" err="1" smtClean="0"/>
              <a:t>AbstractSet</a:t>
            </a:r>
            <a:r>
              <a:rPr lang="en-US" dirty="0" smtClean="0"/>
              <a:t> which are concrete classes:  </a:t>
            </a:r>
            <a:r>
              <a:rPr lang="en-US" dirty="0" err="1" smtClean="0"/>
              <a:t>TreeSet</a:t>
            </a:r>
            <a:r>
              <a:rPr lang="en-US" dirty="0" smtClean="0"/>
              <a:t> (which implements </a:t>
            </a:r>
            <a:r>
              <a:rPr lang="en-US" dirty="0" err="1" smtClean="0"/>
              <a:t>SortedSet</a:t>
            </a:r>
            <a:r>
              <a:rPr lang="en-US" dirty="0" smtClean="0"/>
              <a:t>) and </a:t>
            </a:r>
            <a:r>
              <a:rPr lang="en-US" dirty="0" err="1" smtClean="0"/>
              <a:t>HashSet</a:t>
            </a:r>
            <a:endParaRPr lang="en-US" dirty="0" smtClean="0"/>
          </a:p>
          <a:p>
            <a:r>
              <a:rPr lang="en-US" dirty="0" err="1" smtClean="0"/>
              <a:t>HashSet</a:t>
            </a:r>
            <a:r>
              <a:rPr lang="en-US" dirty="0" smtClean="0"/>
              <a:t> has a child class of </a:t>
            </a:r>
            <a:r>
              <a:rPr lang="en-US" dirty="0" err="1" smtClean="0"/>
              <a:t>LinkedHashSet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93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2895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Set </a:t>
            </a:r>
            <a:r>
              <a:rPr lang="en-US" dirty="0" err="1" smtClean="0"/>
              <a:t>Subhierarchy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625232"/>
              </p:ext>
            </p:extLst>
          </p:nvPr>
        </p:nvGraphicFramePr>
        <p:xfrm>
          <a:off x="2743200" y="222716"/>
          <a:ext cx="6364014" cy="6415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Picture" r:id="rId3" imgW="5172891" imgH="4343400" progId="Word.Picture.8">
                  <p:embed/>
                </p:oleObj>
              </mc:Choice>
              <mc:Fallback>
                <p:oleObj name="Picture" r:id="rId3" imgW="5172891" imgH="4343400" progId="Word.Picture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22716"/>
                        <a:ext cx="6364014" cy="641527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2057400"/>
            <a:ext cx="5476179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object type E must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the method</a:t>
            </a:r>
          </a:p>
          <a:p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hashCode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method should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attempt to place new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elements in unique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locations to reduce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collisions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E e1 and E e2 are equal then they will return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hash code value, if they are not equal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hey may still return the same hash code but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hopefully not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110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HashSet</a:t>
            </a:r>
            <a:r>
              <a:rPr lang="en-US" dirty="0" smtClean="0"/>
              <a:t> vs </a:t>
            </a:r>
            <a:r>
              <a:rPr lang="en-US" dirty="0" err="1" smtClean="0"/>
              <a:t>LinkedHashSet</a:t>
            </a:r>
            <a:r>
              <a:rPr lang="en-US" dirty="0" smtClean="0"/>
              <a:t> vs </a:t>
            </a:r>
            <a:r>
              <a:rPr lang="en-US" dirty="0" err="1" smtClean="0"/>
              <a:t>TreeSet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6096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As we saw with the previous hashing example, the items placed into the data structure will not be in order</a:t>
            </a:r>
          </a:p>
          <a:p>
            <a:pPr lvl="1"/>
            <a:r>
              <a:rPr lang="en-US" dirty="0" smtClean="0"/>
              <a:t>Not in sequential order of insertion</a:t>
            </a:r>
          </a:p>
          <a:p>
            <a:pPr lvl="1"/>
            <a:r>
              <a:rPr lang="en-US" dirty="0" smtClean="0"/>
              <a:t>Not in numerical/alphabetical order of the keys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LinkedHashSet</a:t>
            </a:r>
            <a:r>
              <a:rPr lang="en-US" dirty="0" smtClean="0"/>
              <a:t> implementation permits two different “views” of the data</a:t>
            </a:r>
          </a:p>
          <a:p>
            <a:pPr lvl="1"/>
            <a:r>
              <a:rPr lang="en-US" dirty="0" smtClean="0"/>
              <a:t>The order as dictated by the hash function</a:t>
            </a:r>
          </a:p>
          <a:p>
            <a:pPr lvl="1"/>
            <a:r>
              <a:rPr lang="en-US" dirty="0" smtClean="0"/>
              <a:t>The order that the items were inserted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LinkedHashSet</a:t>
            </a:r>
            <a:r>
              <a:rPr lang="en-US" dirty="0" smtClean="0"/>
              <a:t> implements hashing using a linked structure that maintains the original insertion order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TreeSet</a:t>
            </a:r>
            <a:r>
              <a:rPr lang="en-US" dirty="0" smtClean="0"/>
              <a:t> implementation permits two different “views” of the data as well</a:t>
            </a:r>
          </a:p>
          <a:p>
            <a:pPr lvl="1"/>
            <a:r>
              <a:rPr lang="en-US" dirty="0" smtClean="0"/>
              <a:t>The order as dictated by the hash function</a:t>
            </a:r>
          </a:p>
          <a:p>
            <a:pPr lvl="1"/>
            <a:r>
              <a:rPr lang="en-US" dirty="0" smtClean="0"/>
              <a:t>The order as dictated by Comparable and/or Comparator so that the type of datum being stored must implement these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663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248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Notice that Collection implements </a:t>
            </a:r>
            <a:r>
              <a:rPr lang="en-US" dirty="0" err="1" smtClean="0"/>
              <a:t>Iterable</a:t>
            </a:r>
            <a:r>
              <a:rPr lang="en-US" dirty="0" smtClean="0"/>
              <a:t> so that we can step through the items in a Set but the </a:t>
            </a:r>
            <a:r>
              <a:rPr lang="en-US" dirty="0" smtClean="0"/>
              <a:t>order of iteration will </a:t>
            </a:r>
            <a:r>
              <a:rPr lang="en-US" dirty="0" smtClean="0"/>
              <a:t>be based on where they are stored, not the order that they were entered</a:t>
            </a:r>
          </a:p>
          <a:p>
            <a:pPr lvl="1"/>
            <a:r>
              <a:rPr lang="en-US" dirty="0" smtClean="0"/>
              <a:t>You might recall that we can iterate through a Collection using an Iterator (e.g., </a:t>
            </a:r>
            <a:r>
              <a:rPr lang="en-US" dirty="0" smtClean="0">
                <a:latin typeface="Courier" pitchFamily="49" charset="0"/>
              </a:rPr>
              <a:t>Iterator&lt;type&gt; it=</a:t>
            </a:r>
            <a:r>
              <a:rPr lang="en-US" dirty="0" err="1" smtClean="0">
                <a:latin typeface="Courier" pitchFamily="49" charset="0"/>
              </a:rPr>
              <a:t>set.iterator</a:t>
            </a:r>
            <a:r>
              <a:rPr lang="en-US" dirty="0" smtClean="0">
                <a:latin typeface="Courier" pitchFamily="49" charset="0"/>
              </a:rPr>
              <a:t>( );</a:t>
            </a:r>
            <a:r>
              <a:rPr lang="en-US" dirty="0" smtClean="0"/>
              <a:t>) or by using an iterator for loop (for each loop)</a:t>
            </a:r>
          </a:p>
          <a:p>
            <a:pPr lvl="1"/>
            <a:r>
              <a:rPr lang="en-US" dirty="0" smtClean="0"/>
              <a:t>But Set does not implement the get method, unlike lists, so we could not iterate through a Set using a counting for loop and </a:t>
            </a:r>
            <a:r>
              <a:rPr lang="en-US" dirty="0" err="1" smtClean="0">
                <a:latin typeface="Courier" pitchFamily="49" charset="0"/>
              </a:rPr>
              <a:t>set.get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i</a:t>
            </a:r>
            <a:r>
              <a:rPr lang="en-US" dirty="0" smtClean="0">
                <a:latin typeface="Courier" pitchFamily="49" charset="0"/>
              </a:rPr>
              <a:t>);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TreeSet</a:t>
            </a:r>
            <a:r>
              <a:rPr lang="en-US" dirty="0" smtClean="0"/>
              <a:t> has a number of additional methods available</a:t>
            </a:r>
          </a:p>
          <a:p>
            <a:pPr lvl="1"/>
            <a:r>
              <a:rPr lang="en-US" dirty="0" smtClean="0"/>
              <a:t>first( ) and last( ) to return the first and last elements inserted into the </a:t>
            </a:r>
            <a:r>
              <a:rPr lang="en-US" dirty="0" err="1" smtClean="0"/>
              <a:t>TreeSet</a:t>
            </a:r>
            <a:r>
              <a:rPr lang="en-US" dirty="0" smtClean="0"/>
              <a:t> and </a:t>
            </a:r>
            <a:r>
              <a:rPr lang="en-US" dirty="0" err="1" smtClean="0"/>
              <a:t>pollFirst</a:t>
            </a:r>
            <a:r>
              <a:rPr lang="en-US" dirty="0" smtClean="0"/>
              <a:t>/</a:t>
            </a:r>
            <a:r>
              <a:rPr lang="en-US" dirty="0" err="1" smtClean="0"/>
              <a:t>pollLast</a:t>
            </a:r>
            <a:r>
              <a:rPr lang="en-US" dirty="0" smtClean="0"/>
              <a:t> to remove and return the first and last elements</a:t>
            </a:r>
          </a:p>
          <a:p>
            <a:pPr lvl="1"/>
            <a:r>
              <a:rPr lang="en-US" dirty="0" err="1" smtClean="0"/>
              <a:t>headSet</a:t>
            </a:r>
            <a:r>
              <a:rPr lang="en-US" dirty="0" smtClean="0"/>
              <a:t>(e) and </a:t>
            </a:r>
            <a:r>
              <a:rPr lang="en-US" dirty="0" err="1" smtClean="0"/>
              <a:t>tailSet</a:t>
            </a:r>
            <a:r>
              <a:rPr lang="en-US" dirty="0" smtClean="0"/>
              <a:t>(e) to return all elements &lt; e or &gt;= e respectively</a:t>
            </a:r>
          </a:p>
          <a:p>
            <a:pPr lvl="1"/>
            <a:r>
              <a:rPr lang="en-US" dirty="0" smtClean="0"/>
              <a:t>lower(e)/floor(e) – return the next element &lt; e or &lt;=e</a:t>
            </a:r>
          </a:p>
          <a:p>
            <a:pPr lvl="1"/>
            <a:r>
              <a:rPr lang="en-US" dirty="0" smtClean="0"/>
              <a:t>ceiling(e)/higher(e) return the next elements &gt; e or &gt;= e</a:t>
            </a:r>
          </a:p>
        </p:txBody>
      </p:sp>
    </p:spTree>
    <p:extLst>
      <p:ext uri="{BB962C8B-B14F-4D97-AF65-F5344CB8AC3E}">
        <p14:creationId xmlns:p14="http://schemas.microsoft.com/office/powerpoint/2010/main" val="2965472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10678</TotalTime>
  <Words>2074</Words>
  <Application>Microsoft Office PowerPoint</Application>
  <PresentationFormat>On-screen Show (4:3)</PresentationFormat>
  <Paragraphs>296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Picture</vt:lpstr>
      <vt:lpstr>Sets</vt:lpstr>
      <vt:lpstr>Sets Continued</vt:lpstr>
      <vt:lpstr>Hashing</vt:lpstr>
      <vt:lpstr>Example</vt:lpstr>
      <vt:lpstr>hashCode</vt:lpstr>
      <vt:lpstr>Set Subclasses</vt:lpstr>
      <vt:lpstr>The Set Subhierarchy</vt:lpstr>
      <vt:lpstr>HashSet vs LinkedHashSet vs TreeSet</vt:lpstr>
      <vt:lpstr>More</vt:lpstr>
      <vt:lpstr>Example 1:  HashSet</vt:lpstr>
      <vt:lpstr>Example 2:  Iterating Through a Set</vt:lpstr>
      <vt:lpstr>Example 3:  TreeSet</vt:lpstr>
      <vt:lpstr>Using HashSet</vt:lpstr>
      <vt:lpstr>Efficiency</vt:lpstr>
      <vt:lpstr>Maps</vt:lpstr>
      <vt:lpstr>The Map Class</vt:lpstr>
      <vt:lpstr>Map Subhierarchy</vt:lpstr>
      <vt:lpstr>Comparison of Subtypes</vt:lpstr>
      <vt:lpstr>Example of TreeMap: Counting Words</vt:lpstr>
      <vt:lpstr>Map Example:  State Capitals</vt:lpstr>
      <vt:lpstr>Singleton and Immutable Collections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</dc:title>
  <dc:creator>Administrator</dc:creator>
  <cp:lastModifiedBy>Administrator</cp:lastModifiedBy>
  <cp:revision>53</cp:revision>
  <dcterms:created xsi:type="dcterms:W3CDTF">2014-07-28T17:44:50Z</dcterms:created>
  <dcterms:modified xsi:type="dcterms:W3CDTF">2014-11-05T18:48:39Z</dcterms:modified>
</cp:coreProperties>
</file>