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91" r:id="rId5"/>
    <p:sldId id="260" r:id="rId6"/>
    <p:sldId id="261" r:id="rId7"/>
    <p:sldId id="262" r:id="rId8"/>
    <p:sldId id="263" r:id="rId9"/>
    <p:sldId id="292" r:id="rId10"/>
    <p:sldId id="258" r:id="rId11"/>
    <p:sldId id="264" r:id="rId12"/>
    <p:sldId id="265" r:id="rId13"/>
    <p:sldId id="293" r:id="rId14"/>
    <p:sldId id="282" r:id="rId15"/>
    <p:sldId id="294" r:id="rId16"/>
    <p:sldId id="283" r:id="rId17"/>
    <p:sldId id="298" r:id="rId18"/>
    <p:sldId id="299" r:id="rId19"/>
    <p:sldId id="284" r:id="rId20"/>
    <p:sldId id="285" r:id="rId21"/>
    <p:sldId id="295" r:id="rId22"/>
    <p:sldId id="296" r:id="rId23"/>
    <p:sldId id="297" r:id="rId24"/>
    <p:sldId id="286" r:id="rId25"/>
    <p:sldId id="290"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A9A3"/>
    <a:srgbClr val="D7C9BB"/>
    <a:srgbClr val="C8CA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314"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9607CF-AD62-4B92-937D-CF2C8AB85B2C}" type="datetimeFigureOut">
              <a:rPr lang="en-US" smtClean="0"/>
              <a:t>Wed 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139330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607CF-AD62-4B92-937D-CF2C8AB85B2C}" type="datetimeFigureOut">
              <a:rPr lang="en-US" smtClean="0"/>
              <a:t>Wed 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1737214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607CF-AD62-4B92-937D-CF2C8AB85B2C}" type="datetimeFigureOut">
              <a:rPr lang="en-US" smtClean="0"/>
              <a:t>Wed 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273550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607CF-AD62-4B92-937D-CF2C8AB85B2C}" type="datetimeFigureOut">
              <a:rPr lang="en-US" smtClean="0"/>
              <a:t>Wed 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377053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9607CF-AD62-4B92-937D-CF2C8AB85B2C}" type="datetimeFigureOut">
              <a:rPr lang="en-US" smtClean="0"/>
              <a:t>Wed 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1728419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9607CF-AD62-4B92-937D-CF2C8AB85B2C}" type="datetimeFigureOut">
              <a:rPr lang="en-US" smtClean="0"/>
              <a:t>Wed 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2274255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9607CF-AD62-4B92-937D-CF2C8AB85B2C}" type="datetimeFigureOut">
              <a:rPr lang="en-US" smtClean="0"/>
              <a:t>Wed 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9094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9607CF-AD62-4B92-937D-CF2C8AB85B2C}" type="datetimeFigureOut">
              <a:rPr lang="en-US" smtClean="0"/>
              <a:t>Wed 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140921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607CF-AD62-4B92-937D-CF2C8AB85B2C}" type="datetimeFigureOut">
              <a:rPr lang="en-US" smtClean="0"/>
              <a:t>Wed 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375927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607CF-AD62-4B92-937D-CF2C8AB85B2C}" type="datetimeFigureOut">
              <a:rPr lang="en-US" smtClean="0"/>
              <a:t>Wed 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300021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607CF-AD62-4B92-937D-CF2C8AB85B2C}" type="datetimeFigureOut">
              <a:rPr lang="en-US" smtClean="0"/>
              <a:t>Wed 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34C39-876D-4E84-B1BF-5FBFE985AC2A}" type="slidenum">
              <a:rPr lang="en-US" smtClean="0"/>
              <a:t>‹#›</a:t>
            </a:fld>
            <a:endParaRPr lang="en-US"/>
          </a:p>
        </p:txBody>
      </p:sp>
    </p:spTree>
    <p:extLst>
      <p:ext uri="{BB962C8B-B14F-4D97-AF65-F5344CB8AC3E}">
        <p14:creationId xmlns:p14="http://schemas.microsoft.com/office/powerpoint/2010/main" val="248850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8CAC8"/>
            </a:gs>
            <a:gs pos="53000">
              <a:srgbClr val="D7C9BB"/>
            </a:gs>
            <a:gs pos="100000">
              <a:srgbClr val="E5A9A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F99607CF-AD62-4B92-937D-CF2C8AB85B2C}" type="datetimeFigureOut">
              <a:rPr lang="en-US" smtClean="0"/>
              <a:pPr/>
              <a:t>Wed 11/5/2014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69C34C39-876D-4E84-B1BF-5FBFE985AC2A}" type="slidenum">
              <a:rPr lang="en-US" smtClean="0"/>
              <a:pPr/>
              <a:t>‹#›</a:t>
            </a:fld>
            <a:endParaRPr lang="en-US" dirty="0"/>
          </a:p>
        </p:txBody>
      </p:sp>
    </p:spTree>
    <p:extLst>
      <p:ext uri="{BB962C8B-B14F-4D97-AF65-F5344CB8AC3E}">
        <p14:creationId xmlns:p14="http://schemas.microsoft.com/office/powerpoint/2010/main" val="3173996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oleObject" Target="../embeddings/oleObject3.bin"/><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wmf"/><Relationship Id="rId9"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8.bin"/><Relationship Id="rId4" Type="http://schemas.openxmlformats.org/officeDocument/2006/relationships/image" Target="../media/image13.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Data Structures</a:t>
            </a:r>
            <a:endParaRPr lang="en-US" dirty="0"/>
          </a:p>
        </p:txBody>
      </p:sp>
      <p:sp>
        <p:nvSpPr>
          <p:cNvPr id="5" name="Content Placeholder 4"/>
          <p:cNvSpPr>
            <a:spLocks noGrp="1"/>
          </p:cNvSpPr>
          <p:nvPr>
            <p:ph idx="1"/>
          </p:nvPr>
        </p:nvSpPr>
        <p:spPr>
          <a:xfrm>
            <a:off x="152400" y="838200"/>
            <a:ext cx="8839200" cy="5943600"/>
          </a:xfrm>
        </p:spPr>
        <p:txBody>
          <a:bodyPr>
            <a:normAutofit fontScale="92500" lnSpcReduction="20000"/>
          </a:bodyPr>
          <a:lstStyle/>
          <a:p>
            <a:r>
              <a:rPr lang="en-US" dirty="0" smtClean="0"/>
              <a:t>A data structure is a collection of data organized in some fashion that permits access to </a:t>
            </a:r>
            <a:r>
              <a:rPr lang="en-US" i="1" dirty="0" smtClean="0"/>
              <a:t>individual </a:t>
            </a:r>
            <a:r>
              <a:rPr lang="en-US" dirty="0" smtClean="0"/>
              <a:t>elements stored in the structure</a:t>
            </a:r>
          </a:p>
          <a:p>
            <a:r>
              <a:rPr lang="en-US" dirty="0" smtClean="0"/>
              <a:t>This describes an Object but when we talk about a Collection, we are referring to a group of Objects</a:t>
            </a:r>
          </a:p>
          <a:p>
            <a:pPr lvl="1"/>
            <a:r>
              <a:rPr lang="en-US" dirty="0" smtClean="0"/>
              <a:t>an array is one form of data structure that you are already familiar with but you, as a programmer, have to implement the methods to manipulate the array</a:t>
            </a:r>
          </a:p>
          <a:p>
            <a:pPr lvl="1"/>
            <a:r>
              <a:rPr lang="en-US" dirty="0" smtClean="0"/>
              <a:t>an </a:t>
            </a:r>
            <a:r>
              <a:rPr lang="en-US" dirty="0" err="1" smtClean="0"/>
              <a:t>ArrayList</a:t>
            </a:r>
            <a:r>
              <a:rPr lang="en-US" dirty="0" smtClean="0"/>
              <a:t> is another form which is more appropriate because the </a:t>
            </a:r>
            <a:r>
              <a:rPr lang="en-US" dirty="0" err="1" smtClean="0"/>
              <a:t>ArrayList</a:t>
            </a:r>
            <a:r>
              <a:rPr lang="en-US" dirty="0" smtClean="0"/>
              <a:t> comes with already implemented methods to operate on the data structure</a:t>
            </a:r>
          </a:p>
          <a:p>
            <a:r>
              <a:rPr lang="en-US" dirty="0" smtClean="0"/>
              <a:t>Java has many built in data structures known collectively as the Java Collections Framework (JCF)</a:t>
            </a:r>
          </a:p>
          <a:p>
            <a:pPr lvl="1"/>
            <a:r>
              <a:rPr lang="en-US" dirty="0" smtClean="0"/>
              <a:t>many of which we will study in this and the next chapter</a:t>
            </a:r>
          </a:p>
          <a:p>
            <a:pPr lvl="1"/>
            <a:r>
              <a:rPr lang="en-US" dirty="0" smtClean="0"/>
              <a:t>we will also consider how to implement a couple of these</a:t>
            </a:r>
            <a:endParaRPr lang="en-US" dirty="0"/>
          </a:p>
        </p:txBody>
      </p:sp>
    </p:spTree>
    <p:extLst>
      <p:ext uri="{BB962C8B-B14F-4D97-AF65-F5344CB8AC3E}">
        <p14:creationId xmlns:p14="http://schemas.microsoft.com/office/powerpoint/2010/main" val="147634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List Type</a:t>
            </a:r>
            <a:endParaRPr lang="en-US" dirty="0"/>
          </a:p>
        </p:txBody>
      </p:sp>
      <p:sp>
        <p:nvSpPr>
          <p:cNvPr id="3" name="Content Placeholder 2"/>
          <p:cNvSpPr>
            <a:spLocks noGrp="1"/>
          </p:cNvSpPr>
          <p:nvPr>
            <p:ph idx="1"/>
          </p:nvPr>
        </p:nvSpPr>
        <p:spPr>
          <a:xfrm>
            <a:off x="152400" y="685800"/>
            <a:ext cx="8839200" cy="6172200"/>
          </a:xfrm>
        </p:spPr>
        <p:txBody>
          <a:bodyPr>
            <a:normAutofit fontScale="85000" lnSpcReduction="10000"/>
          </a:bodyPr>
          <a:lstStyle/>
          <a:p>
            <a:r>
              <a:rPr lang="en-US" dirty="0" smtClean="0"/>
              <a:t>A List is an ADT that stores elements in a sequential order </a:t>
            </a:r>
          </a:p>
          <a:p>
            <a:pPr lvl="1"/>
            <a:r>
              <a:rPr lang="en-US" dirty="0" smtClean="0"/>
              <a:t>usually sequential means in the order inserted, but as we will see, various subclasses implement ordering in different ways</a:t>
            </a:r>
          </a:p>
          <a:p>
            <a:r>
              <a:rPr lang="en-US" dirty="0" smtClean="0"/>
              <a:t>Types of ordering include</a:t>
            </a:r>
          </a:p>
          <a:p>
            <a:pPr lvl="1"/>
            <a:r>
              <a:rPr lang="en-US" dirty="0" smtClean="0"/>
              <a:t>ordered list – insert in the appropriate place to maintain numeric or alphabetical order, remove based on item or index</a:t>
            </a:r>
          </a:p>
          <a:p>
            <a:pPr lvl="2"/>
            <a:r>
              <a:rPr lang="en-US" dirty="0" smtClean="0"/>
              <a:t>there is no specific JCF to implement an ordered list, we will implement one ourselves, the type to be stored needs to be Comparable</a:t>
            </a:r>
          </a:p>
          <a:p>
            <a:pPr lvl="1"/>
            <a:r>
              <a:rPr lang="en-US" dirty="0"/>
              <a:t>u</a:t>
            </a:r>
            <a:r>
              <a:rPr lang="en-US" dirty="0" smtClean="0"/>
              <a:t>nordered list – insert at one end of structure (could be front or rear end of structure), remove based on item or index</a:t>
            </a:r>
          </a:p>
          <a:p>
            <a:pPr lvl="1"/>
            <a:r>
              <a:rPr lang="en-US" dirty="0" smtClean="0"/>
              <a:t>stack – insert at the front of the structure, remove from front</a:t>
            </a:r>
          </a:p>
          <a:p>
            <a:pPr lvl="1"/>
            <a:r>
              <a:rPr lang="en-US" dirty="0" smtClean="0"/>
              <a:t>queue – insert at the rear of the structure, remove from front</a:t>
            </a:r>
          </a:p>
          <a:p>
            <a:pPr lvl="1"/>
            <a:r>
              <a:rPr lang="en-US" dirty="0" smtClean="0"/>
              <a:t>priority queue – insert in the appropriate place to maintain a numeric (or possibly alphabetical) order using the item’s priority (usually numeric where the smaller the number, the higher the priority), always remove from front (highest priority item)</a:t>
            </a:r>
          </a:p>
        </p:txBody>
      </p:sp>
    </p:spTree>
    <p:extLst>
      <p:ext uri="{BB962C8B-B14F-4D97-AF65-F5344CB8AC3E}">
        <p14:creationId xmlns:p14="http://schemas.microsoft.com/office/powerpoint/2010/main" val="175528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List Interface</a:t>
            </a:r>
            <a:endParaRPr lang="en-US" dirty="0"/>
          </a:p>
        </p:txBody>
      </p:sp>
      <p:sp>
        <p:nvSpPr>
          <p:cNvPr id="3" name="Content Placeholder 2"/>
          <p:cNvSpPr>
            <a:spLocks noGrp="1"/>
          </p:cNvSpPr>
          <p:nvPr>
            <p:ph idx="1"/>
          </p:nvPr>
        </p:nvSpPr>
        <p:spPr>
          <a:xfrm>
            <a:off x="228600" y="914400"/>
            <a:ext cx="8763000" cy="5943600"/>
          </a:xfrm>
        </p:spPr>
        <p:txBody>
          <a:bodyPr>
            <a:normAutofit fontScale="85000" lnSpcReduction="20000"/>
          </a:bodyPr>
          <a:lstStyle/>
          <a:p>
            <a:r>
              <a:rPr lang="en-US" dirty="0"/>
              <a:t>The List </a:t>
            </a:r>
            <a:r>
              <a:rPr lang="en-US" dirty="0" smtClean="0"/>
              <a:t>Interface has </a:t>
            </a:r>
            <a:r>
              <a:rPr lang="en-US" dirty="0"/>
              <a:t>additional methods to </a:t>
            </a:r>
          </a:p>
          <a:p>
            <a:pPr lvl="1"/>
            <a:r>
              <a:rPr lang="en-US" dirty="0"/>
              <a:t>get the index of an item, traverse the list (move on to the next item), determine if the list is empty or full, return the size of the list, destroy the list and create a new </a:t>
            </a:r>
            <a:r>
              <a:rPr lang="en-US" dirty="0" smtClean="0"/>
              <a:t>list</a:t>
            </a:r>
          </a:p>
          <a:p>
            <a:r>
              <a:rPr lang="en-US" dirty="0" smtClean="0"/>
              <a:t>The JCF List Interface extends Collection</a:t>
            </a:r>
          </a:p>
          <a:p>
            <a:pPr lvl="1"/>
            <a:r>
              <a:rPr lang="en-US" dirty="0" smtClean="0"/>
              <a:t>while List implements the methods of Collection, it also adds methods to add at a specified index, retrieve the index of a specified item and remove the item of a specified index</a:t>
            </a:r>
          </a:p>
          <a:p>
            <a:r>
              <a:rPr lang="en-US" dirty="0" smtClean="0"/>
              <a:t>Two subtypes of List are </a:t>
            </a:r>
            <a:r>
              <a:rPr lang="en-US" dirty="0" err="1" smtClean="0"/>
              <a:t>ArrayList</a:t>
            </a:r>
            <a:r>
              <a:rPr lang="en-US" dirty="0" smtClean="0"/>
              <a:t> and </a:t>
            </a:r>
            <a:r>
              <a:rPr lang="en-US" dirty="0" err="1" smtClean="0"/>
              <a:t>LinkedList</a:t>
            </a:r>
            <a:endParaRPr lang="en-US" dirty="0" smtClean="0"/>
          </a:p>
          <a:p>
            <a:pPr lvl="1"/>
            <a:r>
              <a:rPr lang="en-US" dirty="0" smtClean="0"/>
              <a:t>these two types tell us the mechanism by which the list is stored – an array or a linked list</a:t>
            </a:r>
          </a:p>
          <a:p>
            <a:pPr lvl="1"/>
            <a:r>
              <a:rPr lang="en-US" dirty="0" smtClean="0"/>
              <a:t>these two types also dictate how the methods will be implemented</a:t>
            </a:r>
          </a:p>
          <a:p>
            <a:pPr lvl="1"/>
            <a:r>
              <a:rPr lang="en-US" dirty="0" smtClean="0"/>
              <a:t>the </a:t>
            </a:r>
            <a:r>
              <a:rPr lang="en-US" dirty="0" err="1" smtClean="0"/>
              <a:t>LinkedList</a:t>
            </a:r>
            <a:r>
              <a:rPr lang="en-US" dirty="0" smtClean="0"/>
              <a:t> class also adds methods of adding, accessing and deleting at the beginning or end of the List</a:t>
            </a:r>
          </a:p>
          <a:p>
            <a:r>
              <a:rPr lang="en-US" dirty="0" smtClean="0"/>
              <a:t>We will study the array vs linked implementations in the next unit where we compare their efficiencies</a:t>
            </a:r>
          </a:p>
        </p:txBody>
      </p:sp>
    </p:spTree>
    <p:extLst>
      <p:ext uri="{BB962C8B-B14F-4D97-AF65-F5344CB8AC3E}">
        <p14:creationId xmlns:p14="http://schemas.microsoft.com/office/powerpoint/2010/main" val="1608740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234863190"/>
              </p:ext>
            </p:extLst>
          </p:nvPr>
        </p:nvGraphicFramePr>
        <p:xfrm>
          <a:off x="34636" y="228600"/>
          <a:ext cx="6213764" cy="4116863"/>
        </p:xfrm>
        <a:graphic>
          <a:graphicData uri="http://schemas.openxmlformats.org/presentationml/2006/ole">
            <mc:AlternateContent xmlns:mc="http://schemas.openxmlformats.org/markup-compatibility/2006">
              <mc:Choice xmlns:v="urn:schemas-microsoft-com:vml" Requires="v">
                <p:oleObj spid="_x0000_s2082" name="Picture" r:id="rId3" imgW="4408932" imgH="2910840" progId="Word.Picture.8">
                  <p:embed/>
                </p:oleObj>
              </mc:Choice>
              <mc:Fallback>
                <p:oleObj name="Picture" r:id="rId3" imgW="4408932" imgH="2910840" progId="Word.Picture.8">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36" y="228600"/>
                        <a:ext cx="6213764" cy="4116863"/>
                      </a:xfrm>
                      <a:prstGeom prst="rect">
                        <a:avLst/>
                      </a:prstGeom>
                      <a:solidFill>
                        <a:schemeClr val="bg1"/>
                      </a:solidFill>
                      <a:ln>
                        <a:noFill/>
                      </a:ln>
                    </p:spPr>
                  </p:pic>
                </p:oleObj>
              </mc:Fallback>
            </mc:AlternateContent>
          </a:graphicData>
        </a:graphic>
      </p:graphicFrame>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419600"/>
            <a:ext cx="6279398"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9"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8342" y="76200"/>
            <a:ext cx="2518458"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8342" y="2285999"/>
            <a:ext cx="2975658" cy="170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1"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1800" y="1143000"/>
            <a:ext cx="314240" cy="4078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2"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06823" y="1222230"/>
            <a:ext cx="1285960" cy="17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4"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0" y="1187594"/>
            <a:ext cx="1457325" cy="200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7" name="Picture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99926" y="4343400"/>
            <a:ext cx="2312489" cy="2408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5725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Creating a List From Another List</a:t>
            </a:r>
            <a:endParaRPr lang="en-US" dirty="0"/>
          </a:p>
        </p:txBody>
      </p:sp>
      <p:sp>
        <p:nvSpPr>
          <p:cNvPr id="3" name="Content Placeholder 2"/>
          <p:cNvSpPr>
            <a:spLocks noGrp="1"/>
          </p:cNvSpPr>
          <p:nvPr>
            <p:ph idx="1"/>
          </p:nvPr>
        </p:nvSpPr>
        <p:spPr>
          <a:xfrm>
            <a:off x="228600" y="1066800"/>
            <a:ext cx="8458200" cy="1828800"/>
          </a:xfrm>
        </p:spPr>
        <p:txBody>
          <a:bodyPr>
            <a:normAutofit fontScale="85000" lnSpcReduction="20000"/>
          </a:bodyPr>
          <a:lstStyle/>
          <a:p>
            <a:r>
              <a:rPr lang="en-US" dirty="0" smtClean="0"/>
              <a:t>Once we have a List of one type, we can create a List of the other type from the original list</a:t>
            </a:r>
          </a:p>
          <a:p>
            <a:pPr lvl="1"/>
            <a:r>
              <a:rPr lang="en-US" dirty="0" smtClean="0"/>
              <a:t>Either by passing the original List in the constructor to the new List</a:t>
            </a:r>
          </a:p>
          <a:p>
            <a:pPr lvl="1"/>
            <a:r>
              <a:rPr lang="en-US" dirty="0" smtClean="0"/>
              <a:t>Or by using the </a:t>
            </a:r>
            <a:r>
              <a:rPr lang="en-US" dirty="0" err="1" smtClean="0"/>
              <a:t>addAll</a:t>
            </a:r>
            <a:r>
              <a:rPr lang="en-US" dirty="0" smtClean="0"/>
              <a:t> method of Collection</a:t>
            </a:r>
            <a:endParaRPr lang="en-US" dirty="0"/>
          </a:p>
        </p:txBody>
      </p:sp>
      <p:sp>
        <p:nvSpPr>
          <p:cNvPr id="4" name="TextBox 3"/>
          <p:cNvSpPr txBox="1"/>
          <p:nvPr/>
        </p:nvSpPr>
        <p:spPr>
          <a:xfrm>
            <a:off x="228600" y="3158359"/>
            <a:ext cx="5974713" cy="3416320"/>
          </a:xfrm>
          <a:prstGeom prst="rect">
            <a:avLst/>
          </a:prstGeom>
          <a:noFill/>
        </p:spPr>
        <p:txBody>
          <a:bodyPr wrap="none" rtlCol="0">
            <a:spAutoFit/>
          </a:bodyPr>
          <a:lstStyle/>
          <a:p>
            <a:r>
              <a:rPr lang="en-US" dirty="0" err="1" smtClean="0">
                <a:latin typeface="Courier" pitchFamily="49" charset="0"/>
              </a:rPr>
              <a:t>ArrayList</a:t>
            </a:r>
            <a:r>
              <a:rPr lang="en-US" dirty="0" smtClean="0">
                <a:latin typeface="Courier" pitchFamily="49" charset="0"/>
              </a:rPr>
              <a:t>&lt;Integer</a:t>
            </a:r>
            <a:r>
              <a:rPr lang="en-US" dirty="0">
                <a:latin typeface="Courier" pitchFamily="49" charset="0"/>
              </a:rPr>
              <a:t>&gt; a=new </a:t>
            </a:r>
            <a:r>
              <a:rPr lang="en-US" dirty="0" err="1">
                <a:latin typeface="Courier" pitchFamily="49" charset="0"/>
              </a:rPr>
              <a:t>ArrayList</a:t>
            </a:r>
            <a:r>
              <a:rPr lang="en-US" dirty="0">
                <a:latin typeface="Courier" pitchFamily="49" charset="0"/>
              </a:rPr>
              <a:t>&lt;&gt;();</a:t>
            </a:r>
          </a:p>
          <a:p>
            <a:r>
              <a:rPr lang="en-US" dirty="0" smtClean="0">
                <a:latin typeface="Courier" pitchFamily="49" charset="0"/>
              </a:rPr>
              <a:t>for(int </a:t>
            </a:r>
            <a:r>
              <a:rPr lang="en-US" dirty="0" err="1">
                <a:latin typeface="Courier" pitchFamily="49" charset="0"/>
              </a:rPr>
              <a:t>i</a:t>
            </a:r>
            <a:r>
              <a:rPr lang="en-US" dirty="0">
                <a:latin typeface="Courier" pitchFamily="49" charset="0"/>
              </a:rPr>
              <a:t>=0;i&lt;10;i++)</a:t>
            </a:r>
          </a:p>
          <a:p>
            <a:r>
              <a:rPr lang="en-US" dirty="0">
                <a:latin typeface="Courier" pitchFamily="49" charset="0"/>
              </a:rPr>
              <a:t>	</a:t>
            </a:r>
            <a:r>
              <a:rPr lang="en-US" dirty="0" err="1">
                <a:latin typeface="Courier" pitchFamily="49" charset="0"/>
              </a:rPr>
              <a:t>a.add</a:t>
            </a:r>
            <a:r>
              <a:rPr lang="en-US" dirty="0">
                <a:latin typeface="Courier" pitchFamily="49" charset="0"/>
              </a:rPr>
              <a:t>(</a:t>
            </a:r>
            <a:r>
              <a:rPr lang="en-US" dirty="0" err="1">
                <a:latin typeface="Courier" pitchFamily="49" charset="0"/>
              </a:rPr>
              <a:t>i</a:t>
            </a:r>
            <a:r>
              <a:rPr lang="en-US" dirty="0">
                <a:latin typeface="Courier" pitchFamily="49" charset="0"/>
              </a:rPr>
              <a:t>);</a:t>
            </a:r>
          </a:p>
          <a:p>
            <a:r>
              <a:rPr lang="en-US" dirty="0" err="1" smtClean="0">
                <a:latin typeface="Courier" pitchFamily="49" charset="0"/>
              </a:rPr>
              <a:t>LinkedList</a:t>
            </a:r>
            <a:r>
              <a:rPr lang="en-US" dirty="0" smtClean="0">
                <a:latin typeface="Courier" pitchFamily="49" charset="0"/>
              </a:rPr>
              <a:t>&lt;Integer</a:t>
            </a:r>
            <a:r>
              <a:rPr lang="en-US" dirty="0">
                <a:latin typeface="Courier" pitchFamily="49" charset="0"/>
              </a:rPr>
              <a:t>&gt; l=new </a:t>
            </a:r>
            <a:r>
              <a:rPr lang="en-US" dirty="0" err="1">
                <a:latin typeface="Courier" pitchFamily="49" charset="0"/>
              </a:rPr>
              <a:t>LinkedList</a:t>
            </a:r>
            <a:r>
              <a:rPr lang="en-US" dirty="0">
                <a:latin typeface="Courier" pitchFamily="49" charset="0"/>
              </a:rPr>
              <a:t>&lt;&gt;(a);</a:t>
            </a:r>
          </a:p>
          <a:p>
            <a:r>
              <a:rPr lang="en-US" dirty="0" smtClean="0">
                <a:latin typeface="Courier" pitchFamily="49" charset="0"/>
              </a:rPr>
              <a:t>------------------------------------------</a:t>
            </a:r>
          </a:p>
          <a:p>
            <a:r>
              <a:rPr lang="en-US" dirty="0" smtClean="0">
                <a:latin typeface="Courier" pitchFamily="49" charset="0"/>
              </a:rPr>
              <a:t>a=new </a:t>
            </a:r>
            <a:r>
              <a:rPr lang="en-US" dirty="0" err="1">
                <a:latin typeface="Courier" pitchFamily="49" charset="0"/>
              </a:rPr>
              <a:t>ArrayList</a:t>
            </a:r>
            <a:r>
              <a:rPr lang="en-US" dirty="0">
                <a:latin typeface="Courier" pitchFamily="49" charset="0"/>
              </a:rPr>
              <a:t>&lt;&gt;(l);</a:t>
            </a:r>
          </a:p>
          <a:p>
            <a:r>
              <a:rPr lang="en-US" dirty="0">
                <a:latin typeface="Courier" pitchFamily="49" charset="0"/>
              </a:rPr>
              <a:t>------------------------------------------</a:t>
            </a:r>
          </a:p>
          <a:p>
            <a:r>
              <a:rPr lang="en-US" dirty="0" smtClean="0">
                <a:latin typeface="Courier" pitchFamily="49" charset="0"/>
              </a:rPr>
              <a:t>a=new </a:t>
            </a:r>
            <a:r>
              <a:rPr lang="en-US" dirty="0" err="1">
                <a:latin typeface="Courier" pitchFamily="49" charset="0"/>
              </a:rPr>
              <a:t>ArrayList</a:t>
            </a:r>
            <a:r>
              <a:rPr lang="en-US" dirty="0">
                <a:latin typeface="Courier" pitchFamily="49" charset="0"/>
              </a:rPr>
              <a:t>&lt;&gt;();</a:t>
            </a:r>
          </a:p>
          <a:p>
            <a:r>
              <a:rPr lang="en-US" dirty="0" err="1" smtClean="0">
                <a:latin typeface="Courier" pitchFamily="49" charset="0"/>
              </a:rPr>
              <a:t>a.addAll</a:t>
            </a:r>
            <a:r>
              <a:rPr lang="en-US" dirty="0" smtClean="0">
                <a:latin typeface="Courier" pitchFamily="49" charset="0"/>
              </a:rPr>
              <a:t>(l</a:t>
            </a:r>
            <a:r>
              <a:rPr lang="en-US" dirty="0">
                <a:latin typeface="Courier" pitchFamily="49" charset="0"/>
              </a:rPr>
              <a:t>);</a:t>
            </a:r>
          </a:p>
          <a:p>
            <a:r>
              <a:rPr lang="en-US" dirty="0">
                <a:latin typeface="Courier" pitchFamily="49" charset="0"/>
              </a:rPr>
              <a:t>------------------------------------------</a:t>
            </a:r>
          </a:p>
          <a:p>
            <a:r>
              <a:rPr lang="en-US" dirty="0" smtClean="0">
                <a:latin typeface="Courier" pitchFamily="49" charset="0"/>
              </a:rPr>
              <a:t>l=new </a:t>
            </a:r>
            <a:r>
              <a:rPr lang="en-US" dirty="0" err="1">
                <a:latin typeface="Courier" pitchFamily="49" charset="0"/>
              </a:rPr>
              <a:t>LinkedList</a:t>
            </a:r>
            <a:r>
              <a:rPr lang="en-US" dirty="0">
                <a:latin typeface="Courier" pitchFamily="49" charset="0"/>
              </a:rPr>
              <a:t>&lt;&gt;();</a:t>
            </a:r>
          </a:p>
          <a:p>
            <a:r>
              <a:rPr lang="en-US" dirty="0" err="1" smtClean="0">
                <a:latin typeface="Courier" pitchFamily="49" charset="0"/>
              </a:rPr>
              <a:t>l.addAll</a:t>
            </a:r>
            <a:r>
              <a:rPr lang="en-US" dirty="0" smtClean="0">
                <a:latin typeface="Courier" pitchFamily="49" charset="0"/>
              </a:rPr>
              <a:t>(a</a:t>
            </a:r>
            <a:r>
              <a:rPr lang="en-US" dirty="0">
                <a:latin typeface="Courier" pitchFamily="49" charset="0"/>
              </a:rPr>
              <a:t>);</a:t>
            </a:r>
          </a:p>
        </p:txBody>
      </p:sp>
      <p:sp>
        <p:nvSpPr>
          <p:cNvPr id="5" name="TextBox 4"/>
          <p:cNvSpPr txBox="1"/>
          <p:nvPr/>
        </p:nvSpPr>
        <p:spPr>
          <a:xfrm>
            <a:off x="6203313" y="3276600"/>
            <a:ext cx="2691763" cy="2585323"/>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We have </a:t>
            </a:r>
            <a:r>
              <a:rPr lang="en-US" dirty="0" err="1" smtClean="0">
                <a:latin typeface="Times New Roman" panose="02020603050405020304" pitchFamily="18" charset="0"/>
                <a:cs typeface="Times New Roman" panose="02020603050405020304" pitchFamily="18" charset="0"/>
              </a:rPr>
              <a:t>ArrayList</a:t>
            </a:r>
            <a:r>
              <a:rPr lang="en-US" dirty="0" smtClean="0">
                <a:latin typeface="Times New Roman" panose="02020603050405020304" pitchFamily="18" charset="0"/>
                <a:cs typeface="Times New Roman" panose="02020603050405020304" pitchFamily="18" charset="0"/>
              </a:rPr>
              <a:t> a with</a:t>
            </a:r>
          </a:p>
          <a:p>
            <a:r>
              <a:rPr lang="en-US" dirty="0" smtClean="0">
                <a:latin typeface="Times New Roman" panose="02020603050405020304" pitchFamily="18" charset="0"/>
                <a:cs typeface="Times New Roman" panose="02020603050405020304" pitchFamily="18" charset="0"/>
              </a:rPr>
              <a:t>values, now create </a:t>
            </a:r>
          </a:p>
          <a:p>
            <a:r>
              <a:rPr lang="en-US" dirty="0" err="1" smtClean="0">
                <a:latin typeface="Times New Roman" panose="02020603050405020304" pitchFamily="18" charset="0"/>
                <a:cs typeface="Times New Roman" panose="02020603050405020304" pitchFamily="18" charset="0"/>
              </a:rPr>
              <a:t>LinkedList</a:t>
            </a:r>
            <a:r>
              <a:rPr lang="en-US" dirty="0" smtClean="0">
                <a:latin typeface="Times New Roman" panose="02020603050405020304" pitchFamily="18" charset="0"/>
                <a:cs typeface="Times New Roman" panose="02020603050405020304" pitchFamily="18" charset="0"/>
              </a:rPr>
              <a:t> l from a via</a:t>
            </a:r>
          </a:p>
          <a:p>
            <a:r>
              <a:rPr lang="en-US" dirty="0" smtClean="0">
                <a:latin typeface="Times New Roman" panose="02020603050405020304" pitchFamily="18" charset="0"/>
                <a:cs typeface="Times New Roman" panose="02020603050405020304" pitchFamily="18" charset="0"/>
              </a:rPr>
              <a:t>the constructor</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Or create a new </a:t>
            </a:r>
            <a:r>
              <a:rPr lang="en-US" dirty="0" err="1" smtClean="0">
                <a:latin typeface="Times New Roman" panose="02020603050405020304" pitchFamily="18" charset="0"/>
                <a:cs typeface="Times New Roman" panose="02020603050405020304" pitchFamily="18" charset="0"/>
              </a:rPr>
              <a:t>ArrayList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 from l via the constructor</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Or use </a:t>
            </a:r>
            <a:r>
              <a:rPr lang="en-US" dirty="0" err="1" smtClean="0">
                <a:latin typeface="Times New Roman" panose="02020603050405020304" pitchFamily="18" charset="0"/>
                <a:cs typeface="Times New Roman" panose="02020603050405020304" pitchFamily="18" charset="0"/>
              </a:rPr>
              <a:t>addAll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6000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Comparator Interface</a:t>
            </a:r>
            <a:endParaRPr lang="en-US" dirty="0"/>
          </a:p>
        </p:txBody>
      </p:sp>
      <p:sp>
        <p:nvSpPr>
          <p:cNvPr id="3" name="Content Placeholder 2"/>
          <p:cNvSpPr>
            <a:spLocks noGrp="1"/>
          </p:cNvSpPr>
          <p:nvPr>
            <p:ph idx="1"/>
          </p:nvPr>
        </p:nvSpPr>
        <p:spPr>
          <a:xfrm>
            <a:off x="152400" y="990600"/>
            <a:ext cx="8839200" cy="5867400"/>
          </a:xfrm>
        </p:spPr>
        <p:txBody>
          <a:bodyPr>
            <a:normAutofit fontScale="85000" lnSpcReduction="10000"/>
          </a:bodyPr>
          <a:lstStyle/>
          <a:p>
            <a:r>
              <a:rPr lang="en-US" dirty="0" smtClean="0"/>
              <a:t>Similar to Comparable</a:t>
            </a:r>
          </a:p>
          <a:p>
            <a:pPr lvl="1"/>
            <a:r>
              <a:rPr lang="en-US" dirty="0" smtClean="0"/>
              <a:t>Comparable requires implementing </a:t>
            </a:r>
            <a:r>
              <a:rPr lang="en-US" dirty="0" err="1" smtClean="0"/>
              <a:t>compareTo</a:t>
            </a:r>
            <a:endParaRPr lang="en-US" dirty="0" smtClean="0"/>
          </a:p>
          <a:p>
            <a:r>
              <a:rPr lang="en-US" dirty="0" smtClean="0"/>
              <a:t>Comparator requires implementing equals and compare</a:t>
            </a:r>
          </a:p>
          <a:p>
            <a:pPr lvl="1"/>
            <a:r>
              <a:rPr lang="en-US" dirty="0" smtClean="0"/>
              <a:t>public int compare(Object e1, Object e2) {…}</a:t>
            </a:r>
          </a:p>
          <a:p>
            <a:pPr lvl="2"/>
            <a:r>
              <a:rPr lang="en-US" dirty="0" smtClean="0"/>
              <a:t>returns negative int if e1 &lt; e2, positive int if e1 &gt; e2, 0 if e1 is equal to e2</a:t>
            </a:r>
          </a:p>
          <a:p>
            <a:pPr lvl="2"/>
            <a:r>
              <a:rPr lang="en-US" dirty="0" smtClean="0"/>
              <a:t>Notice how this differs from </a:t>
            </a:r>
            <a:r>
              <a:rPr lang="en-US" dirty="0" err="1" smtClean="0"/>
              <a:t>compareTo</a:t>
            </a:r>
            <a:r>
              <a:rPr lang="en-US" dirty="0" smtClean="0"/>
              <a:t> which receives a single Object e and compares </a:t>
            </a:r>
            <a:r>
              <a:rPr lang="en-US" i="1" dirty="0" smtClean="0"/>
              <a:t>this</a:t>
            </a:r>
            <a:r>
              <a:rPr lang="en-US" dirty="0" smtClean="0"/>
              <a:t> Object to e</a:t>
            </a:r>
          </a:p>
          <a:p>
            <a:pPr lvl="1"/>
            <a:r>
              <a:rPr lang="en-US" dirty="0" smtClean="0"/>
              <a:t>public </a:t>
            </a:r>
            <a:r>
              <a:rPr lang="en-US" dirty="0" err="1" smtClean="0"/>
              <a:t>boolean</a:t>
            </a:r>
            <a:r>
              <a:rPr lang="en-US" dirty="0" smtClean="0"/>
              <a:t> equals(Object e) {… }</a:t>
            </a:r>
          </a:p>
          <a:p>
            <a:pPr lvl="2"/>
            <a:r>
              <a:rPr lang="en-US" dirty="0" smtClean="0"/>
              <a:t>returns true if e has the same values as </a:t>
            </a:r>
            <a:r>
              <a:rPr lang="en-US" i="1" dirty="0" smtClean="0"/>
              <a:t>this </a:t>
            </a:r>
            <a:r>
              <a:rPr lang="en-US" dirty="0" smtClean="0"/>
              <a:t>Object (that is, if this Object and e would have compare return 0)</a:t>
            </a:r>
          </a:p>
          <a:p>
            <a:r>
              <a:rPr lang="en-US" dirty="0" smtClean="0"/>
              <a:t>You could implement both interfaces of Comparable and Comparator if desired as you can easily implement </a:t>
            </a:r>
            <a:r>
              <a:rPr lang="en-US" dirty="0" err="1" smtClean="0"/>
              <a:t>Comparable’s</a:t>
            </a:r>
            <a:r>
              <a:rPr lang="en-US" dirty="0" smtClean="0"/>
              <a:t> </a:t>
            </a:r>
            <a:r>
              <a:rPr lang="en-US" dirty="0" err="1" smtClean="0"/>
              <a:t>compareTo</a:t>
            </a:r>
            <a:r>
              <a:rPr lang="en-US" dirty="0" smtClean="0"/>
              <a:t> method if you have implemented Comparator</a:t>
            </a:r>
          </a:p>
          <a:p>
            <a:pPr lvl="2"/>
            <a:r>
              <a:rPr lang="en-US" dirty="0" smtClean="0">
                <a:latin typeface="Courier" pitchFamily="49" charset="0"/>
              </a:rPr>
              <a:t>public void </a:t>
            </a:r>
            <a:r>
              <a:rPr lang="en-US" dirty="0" err="1" smtClean="0">
                <a:latin typeface="Courier" pitchFamily="49" charset="0"/>
              </a:rPr>
              <a:t>compareTo</a:t>
            </a:r>
            <a:r>
              <a:rPr lang="en-US" dirty="0" smtClean="0">
                <a:latin typeface="Courier" pitchFamily="49" charset="0"/>
              </a:rPr>
              <a:t>(Object e) {return compare(this, e);}</a:t>
            </a:r>
            <a:endParaRPr lang="en-US" dirty="0">
              <a:latin typeface="Courier" pitchFamily="49" charset="0"/>
            </a:endParaRPr>
          </a:p>
        </p:txBody>
      </p:sp>
    </p:spTree>
    <p:extLst>
      <p:ext uri="{BB962C8B-B14F-4D97-AF65-F5344CB8AC3E}">
        <p14:creationId xmlns:p14="http://schemas.microsoft.com/office/powerpoint/2010/main" val="3810830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t>Implementing Comparator</a:t>
            </a:r>
            <a:endParaRPr lang="en-US" dirty="0"/>
          </a:p>
        </p:txBody>
      </p:sp>
      <p:sp>
        <p:nvSpPr>
          <p:cNvPr id="4" name="TextBox 3"/>
          <p:cNvSpPr txBox="1"/>
          <p:nvPr/>
        </p:nvSpPr>
        <p:spPr>
          <a:xfrm>
            <a:off x="0" y="872490"/>
            <a:ext cx="9421169" cy="5909310"/>
          </a:xfrm>
          <a:prstGeom prst="rect">
            <a:avLst/>
          </a:prstGeom>
          <a:noFill/>
        </p:spPr>
        <p:txBody>
          <a:bodyPr wrap="none" rtlCol="0">
            <a:spAutoFit/>
          </a:bodyPr>
          <a:lstStyle/>
          <a:p>
            <a:r>
              <a:rPr lang="en-US" dirty="0">
                <a:latin typeface="Courier" pitchFamily="49" charset="0"/>
              </a:rPr>
              <a:t>public class </a:t>
            </a:r>
            <a:r>
              <a:rPr lang="en-US" dirty="0" err="1" smtClean="0">
                <a:latin typeface="Courier" pitchFamily="49" charset="0"/>
              </a:rPr>
              <a:t>CompItem</a:t>
            </a:r>
            <a:r>
              <a:rPr lang="en-US" dirty="0" smtClean="0">
                <a:latin typeface="Courier" pitchFamily="49" charset="0"/>
              </a:rPr>
              <a:t> </a:t>
            </a:r>
            <a:r>
              <a:rPr lang="en-US" dirty="0">
                <a:latin typeface="Courier" pitchFamily="49" charset="0"/>
              </a:rPr>
              <a:t>implements </a:t>
            </a:r>
            <a:r>
              <a:rPr lang="en-US" dirty="0" smtClean="0">
                <a:latin typeface="Courier" pitchFamily="49" charset="0"/>
              </a:rPr>
              <a:t>Comparator&lt;</a:t>
            </a:r>
            <a:r>
              <a:rPr lang="en-US" dirty="0" err="1" smtClean="0">
                <a:latin typeface="Courier" pitchFamily="49" charset="0"/>
              </a:rPr>
              <a:t>CompItem</a:t>
            </a:r>
            <a:r>
              <a:rPr lang="en-US" dirty="0">
                <a:latin typeface="Courier" pitchFamily="49" charset="0"/>
              </a:rPr>
              <a:t>&gt; </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private String </a:t>
            </a:r>
            <a:r>
              <a:rPr lang="en-US" dirty="0">
                <a:latin typeface="Courier" pitchFamily="49" charset="0"/>
              </a:rPr>
              <a:t>first, middle, last;</a:t>
            </a:r>
          </a:p>
          <a:p>
            <a:r>
              <a:rPr lang="en-US" dirty="0" smtClean="0">
                <a:latin typeface="Courier" pitchFamily="49" charset="0"/>
              </a:rPr>
              <a:t>   public Comp(String </a:t>
            </a:r>
            <a:r>
              <a:rPr lang="en-US" dirty="0">
                <a:latin typeface="Courier" pitchFamily="49" charset="0"/>
              </a:rPr>
              <a:t>f, String m, String l</a:t>
            </a:r>
            <a:r>
              <a:rPr lang="en-US" dirty="0" smtClean="0">
                <a:latin typeface="Courier" pitchFamily="49" charset="0"/>
              </a:rPr>
              <a:t>){</a:t>
            </a:r>
            <a:endParaRPr lang="en-US" dirty="0">
              <a:latin typeface="Courier" pitchFamily="49" charset="0"/>
            </a:endParaRPr>
          </a:p>
          <a:p>
            <a:r>
              <a:rPr lang="en-US" dirty="0">
                <a:latin typeface="Courier" pitchFamily="49" charset="0"/>
              </a:rPr>
              <a:t>		first=</a:t>
            </a:r>
            <a:r>
              <a:rPr lang="en-US" dirty="0" err="1">
                <a:latin typeface="Courier" pitchFamily="49" charset="0"/>
              </a:rPr>
              <a:t>f;middle</a:t>
            </a:r>
            <a:r>
              <a:rPr lang="en-US" dirty="0">
                <a:latin typeface="Courier" pitchFamily="49" charset="0"/>
              </a:rPr>
              <a:t>=</a:t>
            </a:r>
            <a:r>
              <a:rPr lang="en-US" dirty="0" err="1">
                <a:latin typeface="Courier" pitchFamily="49" charset="0"/>
              </a:rPr>
              <a:t>m;last</a:t>
            </a:r>
            <a:r>
              <a:rPr lang="en-US" dirty="0">
                <a:latin typeface="Courier" pitchFamily="49" charset="0"/>
              </a:rPr>
              <a:t>=l;</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String </a:t>
            </a:r>
            <a:r>
              <a:rPr lang="en-US" dirty="0" err="1">
                <a:latin typeface="Courier" pitchFamily="49" charset="0"/>
              </a:rPr>
              <a:t>getFirst</a:t>
            </a:r>
            <a:r>
              <a:rPr lang="en-US" dirty="0">
                <a:latin typeface="Courier" pitchFamily="49" charset="0"/>
              </a:rPr>
              <a:t>() {return first;}</a:t>
            </a:r>
          </a:p>
          <a:p>
            <a:r>
              <a:rPr lang="en-US" dirty="0" smtClean="0">
                <a:latin typeface="Courier" pitchFamily="49" charset="0"/>
              </a:rPr>
              <a:t>   public </a:t>
            </a:r>
            <a:r>
              <a:rPr lang="en-US" dirty="0">
                <a:latin typeface="Courier" pitchFamily="49" charset="0"/>
              </a:rPr>
              <a:t>String </a:t>
            </a:r>
            <a:r>
              <a:rPr lang="en-US" dirty="0" err="1" smtClean="0">
                <a:latin typeface="Courier" pitchFamily="49" charset="0"/>
              </a:rPr>
              <a:t>getMid</a:t>
            </a:r>
            <a:r>
              <a:rPr lang="en-US" dirty="0" smtClean="0">
                <a:latin typeface="Courier" pitchFamily="49" charset="0"/>
              </a:rPr>
              <a:t>() </a:t>
            </a:r>
            <a:r>
              <a:rPr lang="en-US" dirty="0">
                <a:latin typeface="Courier" pitchFamily="49" charset="0"/>
              </a:rPr>
              <a:t>{return middle;}</a:t>
            </a:r>
          </a:p>
          <a:p>
            <a:r>
              <a:rPr lang="en-US" dirty="0" smtClean="0">
                <a:latin typeface="Courier" pitchFamily="49" charset="0"/>
              </a:rPr>
              <a:t>   public </a:t>
            </a:r>
            <a:r>
              <a:rPr lang="en-US" dirty="0">
                <a:latin typeface="Courier" pitchFamily="49" charset="0"/>
              </a:rPr>
              <a:t>String </a:t>
            </a:r>
            <a:r>
              <a:rPr lang="en-US" dirty="0" err="1">
                <a:latin typeface="Courier" pitchFamily="49" charset="0"/>
              </a:rPr>
              <a:t>getLast</a:t>
            </a:r>
            <a:r>
              <a:rPr lang="en-US" dirty="0">
                <a:latin typeface="Courier" pitchFamily="49" charset="0"/>
              </a:rPr>
              <a:t>() {return last;}</a:t>
            </a:r>
          </a:p>
          <a:p>
            <a:r>
              <a:rPr lang="en-US" dirty="0" smtClean="0">
                <a:latin typeface="Courier" pitchFamily="49" charset="0"/>
              </a:rPr>
              <a:t>   public </a:t>
            </a:r>
            <a:r>
              <a:rPr lang="en-US" dirty="0" err="1">
                <a:latin typeface="Courier" pitchFamily="49" charset="0"/>
              </a:rPr>
              <a:t>boolean</a:t>
            </a:r>
            <a:r>
              <a:rPr lang="en-US" dirty="0">
                <a:latin typeface="Courier" pitchFamily="49" charset="0"/>
              </a:rPr>
              <a:t> equals(</a:t>
            </a:r>
            <a:r>
              <a:rPr lang="en-US" dirty="0" err="1">
                <a:latin typeface="Courier" pitchFamily="49" charset="0"/>
              </a:rPr>
              <a:t>ComparableItem</a:t>
            </a:r>
            <a:r>
              <a:rPr lang="en-US" dirty="0">
                <a:latin typeface="Courier" pitchFamily="49" charset="0"/>
              </a:rPr>
              <a:t> </a:t>
            </a:r>
            <a:r>
              <a:rPr lang="en-US" dirty="0" err="1">
                <a:latin typeface="Courier" pitchFamily="49" charset="0"/>
              </a:rPr>
              <a:t>i</a:t>
            </a:r>
            <a:r>
              <a:rPr lang="en-US" dirty="0" smtClean="0">
                <a:latin typeface="Courier" pitchFamily="49" charset="0"/>
              </a:rPr>
              <a:t>) {</a:t>
            </a:r>
            <a:endParaRPr lang="en-US" dirty="0">
              <a:latin typeface="Courier" pitchFamily="49" charset="0"/>
            </a:endParaRPr>
          </a:p>
          <a:p>
            <a:r>
              <a:rPr lang="en-US" dirty="0">
                <a:latin typeface="Courier" pitchFamily="49" charset="0"/>
              </a:rPr>
              <a:t>	if(compare(</a:t>
            </a:r>
            <a:r>
              <a:rPr lang="en-US" dirty="0" err="1">
                <a:latin typeface="Courier" pitchFamily="49" charset="0"/>
              </a:rPr>
              <a:t>i,this</a:t>
            </a:r>
            <a:r>
              <a:rPr lang="en-US" dirty="0">
                <a:latin typeface="Courier" pitchFamily="49" charset="0"/>
              </a:rPr>
              <a:t>)==0) return true; else return false;</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int compare(</a:t>
            </a:r>
            <a:r>
              <a:rPr lang="en-US" dirty="0" err="1">
                <a:latin typeface="Courier" pitchFamily="49" charset="0"/>
              </a:rPr>
              <a:t>ComparableItem</a:t>
            </a:r>
            <a:r>
              <a:rPr lang="en-US" dirty="0">
                <a:latin typeface="Courier" pitchFamily="49" charset="0"/>
              </a:rPr>
              <a:t> i1, </a:t>
            </a:r>
            <a:r>
              <a:rPr lang="en-US" dirty="0" err="1">
                <a:latin typeface="Courier" pitchFamily="49" charset="0"/>
              </a:rPr>
              <a:t>ComparableItem</a:t>
            </a:r>
            <a:r>
              <a:rPr lang="en-US" dirty="0">
                <a:latin typeface="Courier" pitchFamily="49" charset="0"/>
              </a:rPr>
              <a:t> i2</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if(i1.getLast</a:t>
            </a:r>
            <a:r>
              <a:rPr lang="en-US" dirty="0">
                <a:latin typeface="Courier" pitchFamily="49" charset="0"/>
              </a:rPr>
              <a:t>().</a:t>
            </a:r>
            <a:r>
              <a:rPr lang="en-US" dirty="0" err="1">
                <a:latin typeface="Courier" pitchFamily="49" charset="0"/>
              </a:rPr>
              <a:t>compareTo</a:t>
            </a:r>
            <a:r>
              <a:rPr lang="en-US" dirty="0">
                <a:latin typeface="Courier" pitchFamily="49" charset="0"/>
              </a:rPr>
              <a:t>(i2.getLast())&gt;0) return 1;</a:t>
            </a:r>
          </a:p>
          <a:p>
            <a:r>
              <a:rPr lang="en-US" dirty="0" smtClean="0">
                <a:latin typeface="Courier" pitchFamily="49" charset="0"/>
              </a:rPr>
              <a:t>     else </a:t>
            </a:r>
            <a:r>
              <a:rPr lang="en-US" dirty="0">
                <a:latin typeface="Courier" pitchFamily="49" charset="0"/>
              </a:rPr>
              <a:t>if(i1.getLast().</a:t>
            </a:r>
            <a:r>
              <a:rPr lang="en-US" dirty="0" err="1">
                <a:latin typeface="Courier" pitchFamily="49" charset="0"/>
              </a:rPr>
              <a:t>compareTo</a:t>
            </a:r>
            <a:r>
              <a:rPr lang="en-US" dirty="0">
                <a:latin typeface="Courier" pitchFamily="49" charset="0"/>
              </a:rPr>
              <a:t>(i2.getLast())&lt;0) return -1;</a:t>
            </a:r>
          </a:p>
          <a:p>
            <a:r>
              <a:rPr lang="en-US" dirty="0" smtClean="0">
                <a:latin typeface="Courier" pitchFamily="49" charset="0"/>
              </a:rPr>
              <a:t>     else </a:t>
            </a:r>
            <a:r>
              <a:rPr lang="en-US" dirty="0">
                <a:latin typeface="Courier" pitchFamily="49" charset="0"/>
              </a:rPr>
              <a:t>if(i1.getFirst().</a:t>
            </a:r>
            <a:r>
              <a:rPr lang="en-US" dirty="0" err="1">
                <a:latin typeface="Courier" pitchFamily="49" charset="0"/>
              </a:rPr>
              <a:t>compareTo</a:t>
            </a:r>
            <a:r>
              <a:rPr lang="en-US" dirty="0">
                <a:latin typeface="Courier" pitchFamily="49" charset="0"/>
              </a:rPr>
              <a:t>(i2.getFirst())&gt;0) return 1;</a:t>
            </a:r>
          </a:p>
          <a:p>
            <a:r>
              <a:rPr lang="en-US" dirty="0" smtClean="0">
                <a:latin typeface="Courier" pitchFamily="49" charset="0"/>
              </a:rPr>
              <a:t>     else </a:t>
            </a:r>
            <a:r>
              <a:rPr lang="en-US" dirty="0">
                <a:latin typeface="Courier" pitchFamily="49" charset="0"/>
              </a:rPr>
              <a:t>if(i1.getFirst().</a:t>
            </a:r>
            <a:r>
              <a:rPr lang="en-US" dirty="0" err="1">
                <a:latin typeface="Courier" pitchFamily="49" charset="0"/>
              </a:rPr>
              <a:t>compareTo</a:t>
            </a:r>
            <a:r>
              <a:rPr lang="en-US" dirty="0">
                <a:latin typeface="Courier" pitchFamily="49" charset="0"/>
              </a:rPr>
              <a:t>(i2.getFirst())&lt;0) return -1;</a:t>
            </a:r>
          </a:p>
          <a:p>
            <a:r>
              <a:rPr lang="en-US" dirty="0" smtClean="0">
                <a:latin typeface="Courier" pitchFamily="49" charset="0"/>
              </a:rPr>
              <a:t>     else if(i1.getMid().</a:t>
            </a:r>
            <a:r>
              <a:rPr lang="en-US" dirty="0" err="1" smtClean="0">
                <a:latin typeface="Courier" pitchFamily="49" charset="0"/>
              </a:rPr>
              <a:t>compareTo</a:t>
            </a:r>
            <a:r>
              <a:rPr lang="en-US" dirty="0" smtClean="0">
                <a:latin typeface="Courier" pitchFamily="49" charset="0"/>
              </a:rPr>
              <a:t>(i2.getMid())&gt;</a:t>
            </a:r>
            <a:r>
              <a:rPr lang="en-US" dirty="0">
                <a:latin typeface="Courier" pitchFamily="49" charset="0"/>
              </a:rPr>
              <a:t>0) return 1;</a:t>
            </a:r>
          </a:p>
          <a:p>
            <a:r>
              <a:rPr lang="en-US" dirty="0" smtClean="0">
                <a:latin typeface="Courier" pitchFamily="49" charset="0"/>
              </a:rPr>
              <a:t>     else if(i1.getMid().</a:t>
            </a:r>
            <a:r>
              <a:rPr lang="en-US" dirty="0" err="1" smtClean="0">
                <a:latin typeface="Courier" pitchFamily="49" charset="0"/>
              </a:rPr>
              <a:t>compareTo</a:t>
            </a:r>
            <a:r>
              <a:rPr lang="en-US" dirty="0" smtClean="0">
                <a:latin typeface="Courier" pitchFamily="49" charset="0"/>
              </a:rPr>
              <a:t>(i2.getMid())&lt;</a:t>
            </a:r>
            <a:r>
              <a:rPr lang="en-US" dirty="0">
                <a:latin typeface="Courier" pitchFamily="49" charset="0"/>
              </a:rPr>
              <a:t>0) return -1;</a:t>
            </a:r>
          </a:p>
          <a:p>
            <a:r>
              <a:rPr lang="en-US" dirty="0">
                <a:latin typeface="Courier" pitchFamily="49" charset="0"/>
              </a:rPr>
              <a:t>	else return 0;</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Tree>
    <p:extLst>
      <p:ext uri="{BB962C8B-B14F-4D97-AF65-F5344CB8AC3E}">
        <p14:creationId xmlns:p14="http://schemas.microsoft.com/office/powerpoint/2010/main" val="915188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Collection</a:t>
            </a:r>
            <a:r>
              <a:rPr lang="en-US" i="1" dirty="0" smtClean="0"/>
              <a:t>s</a:t>
            </a:r>
            <a:r>
              <a:rPr lang="en-US" dirty="0" smtClean="0"/>
              <a:t> Class</a:t>
            </a:r>
            <a:endParaRPr lang="en-US" dirty="0"/>
          </a:p>
        </p:txBody>
      </p:sp>
      <p:sp>
        <p:nvSpPr>
          <p:cNvPr id="3" name="Content Placeholder 2"/>
          <p:cNvSpPr>
            <a:spLocks noGrp="1"/>
          </p:cNvSpPr>
          <p:nvPr>
            <p:ph idx="1"/>
          </p:nvPr>
        </p:nvSpPr>
        <p:spPr>
          <a:xfrm>
            <a:off x="228600" y="762000"/>
            <a:ext cx="8686800" cy="1676401"/>
          </a:xfrm>
        </p:spPr>
        <p:txBody>
          <a:bodyPr>
            <a:normAutofit fontScale="92500" lnSpcReduction="20000"/>
          </a:bodyPr>
          <a:lstStyle/>
          <a:p>
            <a:r>
              <a:rPr lang="en-US" dirty="0" smtClean="0"/>
              <a:t>We saw a Collection class earlier, what is a Collection</a:t>
            </a:r>
            <a:r>
              <a:rPr lang="en-US" u="sng" dirty="0" smtClean="0"/>
              <a:t>s</a:t>
            </a:r>
            <a:r>
              <a:rPr lang="en-US" dirty="0" smtClean="0"/>
              <a:t> class?</a:t>
            </a:r>
          </a:p>
          <a:p>
            <a:r>
              <a:rPr lang="en-US" dirty="0" smtClean="0"/>
              <a:t>This class contains static methods to perform operations on individual Collection objects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68722431"/>
              </p:ext>
            </p:extLst>
          </p:nvPr>
        </p:nvGraphicFramePr>
        <p:xfrm>
          <a:off x="76200" y="2387600"/>
          <a:ext cx="6575394" cy="4470400"/>
        </p:xfrm>
        <a:graphic>
          <a:graphicData uri="http://schemas.openxmlformats.org/presentationml/2006/ole">
            <mc:AlternateContent xmlns:mc="http://schemas.openxmlformats.org/markup-compatibility/2006">
              <mc:Choice xmlns:v="urn:schemas-microsoft-com:vml" Requires="v">
                <p:oleObj spid="_x0000_s10257" name="Picture" r:id="rId3" imgW="4934712" imgH="3349752" progId="Word.Picture.8">
                  <p:embed/>
                </p:oleObj>
              </mc:Choice>
              <mc:Fallback>
                <p:oleObj name="Picture" r:id="rId3" imgW="4934712" imgH="3349752" progId="Word.Picture.8">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387600"/>
                        <a:ext cx="6575394" cy="4470400"/>
                      </a:xfrm>
                      <a:prstGeom prst="rect">
                        <a:avLst/>
                      </a:prstGeom>
                      <a:solidFill>
                        <a:schemeClr val="bg1"/>
                      </a:solidFill>
                      <a:ln>
                        <a:noFill/>
                      </a:ln>
                    </p:spPr>
                  </p:pic>
                </p:oleObj>
              </mc:Fallback>
            </mc:AlternateContent>
          </a:graphicData>
        </a:graphic>
      </p:graphicFrame>
      <p:sp>
        <p:nvSpPr>
          <p:cNvPr id="5" name="TextBox 4"/>
          <p:cNvSpPr txBox="1"/>
          <p:nvPr/>
        </p:nvSpPr>
        <p:spPr>
          <a:xfrm>
            <a:off x="6882701" y="2667000"/>
            <a:ext cx="2303836" cy="3785652"/>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Methods to sort and </a:t>
            </a:r>
          </a:p>
          <a:p>
            <a:r>
              <a:rPr lang="en-US" sz="2000" dirty="0" smtClean="0">
                <a:latin typeface="Times New Roman" panose="02020603050405020304" pitchFamily="18" charset="0"/>
                <a:cs typeface="Times New Roman" panose="02020603050405020304" pitchFamily="18" charset="0"/>
              </a:rPr>
              <a:t>binary search a </a:t>
            </a:r>
          </a:p>
          <a:p>
            <a:r>
              <a:rPr lang="en-US" sz="2000" dirty="0" smtClean="0">
                <a:latin typeface="Times New Roman" panose="02020603050405020304" pitchFamily="18" charset="0"/>
                <a:cs typeface="Times New Roman" panose="02020603050405020304" pitchFamily="18" charset="0"/>
              </a:rPr>
              <a:t>Collection, reverse </a:t>
            </a:r>
          </a:p>
          <a:p>
            <a:r>
              <a:rPr lang="en-US" sz="2000" dirty="0" smtClean="0">
                <a:latin typeface="Times New Roman" panose="02020603050405020304" pitchFamily="18" charset="0"/>
                <a:cs typeface="Times New Roman" panose="02020603050405020304" pitchFamily="18" charset="0"/>
              </a:rPr>
              <a:t>the elements in </a:t>
            </a:r>
          </a:p>
          <a:p>
            <a:r>
              <a:rPr lang="en-US" sz="2000" dirty="0" smtClean="0">
                <a:latin typeface="Times New Roman" panose="02020603050405020304" pitchFamily="18" charset="0"/>
                <a:cs typeface="Times New Roman" panose="02020603050405020304" pitchFamily="18" charset="0"/>
              </a:rPr>
              <a:t>a Collection and</a:t>
            </a:r>
          </a:p>
          <a:p>
            <a:r>
              <a:rPr lang="en-US" sz="2000" dirty="0">
                <a:latin typeface="Times New Roman" panose="02020603050405020304" pitchFamily="18" charset="0"/>
                <a:cs typeface="Times New Roman" panose="02020603050405020304" pitchFamily="18" charset="0"/>
              </a:rPr>
              <a:t>o</a:t>
            </a:r>
            <a:r>
              <a:rPr lang="en-US" sz="2000" dirty="0" smtClean="0">
                <a:latin typeface="Times New Roman" panose="02020603050405020304" pitchFamily="18" charset="0"/>
                <a:cs typeface="Times New Roman" panose="02020603050405020304" pitchFamily="18" charset="0"/>
              </a:rPr>
              <a:t>btain the min</a:t>
            </a:r>
          </a:p>
          <a:p>
            <a:r>
              <a:rPr lang="en-US" sz="2000" dirty="0" smtClean="0">
                <a:latin typeface="Times New Roman" panose="02020603050405020304" pitchFamily="18" charset="0"/>
                <a:cs typeface="Times New Roman" panose="02020603050405020304" pitchFamily="18" charset="0"/>
              </a:rPr>
              <a:t>and max values</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Thus the Collections</a:t>
            </a:r>
          </a:p>
          <a:p>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lass deals with</a:t>
            </a:r>
          </a:p>
          <a:p>
            <a:r>
              <a:rPr lang="en-US" sz="2000" dirty="0" smtClean="0">
                <a:latin typeface="Times New Roman" panose="02020603050405020304" pitchFamily="18" charset="0"/>
                <a:cs typeface="Times New Roman" panose="02020603050405020304" pitchFamily="18" charset="0"/>
              </a:rPr>
              <a:t>a Comparable </a:t>
            </a:r>
          </a:p>
          <a:p>
            <a:r>
              <a:rPr lang="en-US" sz="2000" dirty="0" smtClean="0">
                <a:latin typeface="Times New Roman" panose="02020603050405020304" pitchFamily="18" charset="0"/>
                <a:cs typeface="Times New Roman" panose="02020603050405020304" pitchFamily="18" charset="0"/>
              </a:rPr>
              <a:t>Collection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54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Using Collections</a:t>
            </a:r>
            <a:endParaRPr lang="en-US" dirty="0"/>
          </a:p>
        </p:txBody>
      </p:sp>
      <p:sp>
        <p:nvSpPr>
          <p:cNvPr id="3" name="Content Placeholder 2"/>
          <p:cNvSpPr>
            <a:spLocks noGrp="1"/>
          </p:cNvSpPr>
          <p:nvPr>
            <p:ph idx="1"/>
          </p:nvPr>
        </p:nvSpPr>
        <p:spPr>
          <a:xfrm>
            <a:off x="457200" y="838200"/>
            <a:ext cx="8229600" cy="1295400"/>
          </a:xfrm>
        </p:spPr>
        <p:txBody>
          <a:bodyPr>
            <a:normAutofit fontScale="92500" lnSpcReduction="20000"/>
          </a:bodyPr>
          <a:lstStyle/>
          <a:p>
            <a:r>
              <a:rPr lang="en-US" dirty="0" smtClean="0"/>
              <a:t>Typically we will not create a Collections object but instead pass messages directly to the Collections class</a:t>
            </a:r>
            <a:endParaRPr lang="en-US" dirty="0"/>
          </a:p>
        </p:txBody>
      </p:sp>
      <p:sp>
        <p:nvSpPr>
          <p:cNvPr id="4" name="TextBox 3"/>
          <p:cNvSpPr txBox="1"/>
          <p:nvPr/>
        </p:nvSpPr>
        <p:spPr>
          <a:xfrm>
            <a:off x="381000" y="2209800"/>
            <a:ext cx="8427307" cy="4031873"/>
          </a:xfrm>
          <a:prstGeom prst="rect">
            <a:avLst/>
          </a:prstGeom>
          <a:noFill/>
        </p:spPr>
        <p:txBody>
          <a:bodyPr wrap="none" rtlCol="0">
            <a:spAutoFit/>
          </a:bodyPr>
          <a:lstStyle/>
          <a:p>
            <a:r>
              <a:rPr lang="en-US" dirty="0" err="1" smtClean="0">
                <a:latin typeface="Courier" pitchFamily="49" charset="0"/>
              </a:rPr>
              <a:t>ArrayList</a:t>
            </a:r>
            <a:r>
              <a:rPr lang="en-US" dirty="0" smtClean="0">
                <a:latin typeface="Courier" pitchFamily="49" charset="0"/>
              </a:rPr>
              <a:t>&lt;Integer</a:t>
            </a:r>
            <a:r>
              <a:rPr lang="en-US" dirty="0">
                <a:latin typeface="Courier" pitchFamily="49" charset="0"/>
              </a:rPr>
              <a:t>&gt; </a:t>
            </a:r>
            <a:r>
              <a:rPr lang="en-US" dirty="0" err="1">
                <a:latin typeface="Courier" pitchFamily="49" charset="0"/>
              </a:rPr>
              <a:t>ints</a:t>
            </a:r>
            <a:r>
              <a:rPr lang="en-US" dirty="0">
                <a:latin typeface="Courier" pitchFamily="49" charset="0"/>
              </a:rPr>
              <a:t>=new </a:t>
            </a:r>
            <a:r>
              <a:rPr lang="en-US" dirty="0" err="1">
                <a:latin typeface="Courier" pitchFamily="49" charset="0"/>
              </a:rPr>
              <a:t>ArrayList</a:t>
            </a:r>
            <a:r>
              <a:rPr lang="en-US" dirty="0">
                <a:latin typeface="Courier" pitchFamily="49" charset="0"/>
              </a:rPr>
              <a:t>&lt;&gt;();</a:t>
            </a:r>
          </a:p>
          <a:p>
            <a:r>
              <a:rPr lang="en-US" dirty="0" smtClean="0">
                <a:latin typeface="Courier" pitchFamily="49" charset="0"/>
              </a:rPr>
              <a:t>Random </a:t>
            </a:r>
            <a:r>
              <a:rPr lang="en-US" dirty="0">
                <a:latin typeface="Courier" pitchFamily="49" charset="0"/>
              </a:rPr>
              <a:t>g=new Random();</a:t>
            </a:r>
          </a:p>
          <a:p>
            <a:r>
              <a:rPr lang="en-US" dirty="0" smtClean="0">
                <a:latin typeface="Courier" pitchFamily="49" charset="0"/>
              </a:rPr>
              <a:t>for(int </a:t>
            </a:r>
            <a:r>
              <a:rPr lang="en-US" dirty="0" err="1">
                <a:latin typeface="Courier" pitchFamily="49" charset="0"/>
              </a:rPr>
              <a:t>i</a:t>
            </a:r>
            <a:r>
              <a:rPr lang="en-US" dirty="0">
                <a:latin typeface="Courier" pitchFamily="49" charset="0"/>
              </a:rPr>
              <a:t>=0;i&lt;100;i</a:t>
            </a:r>
            <a:r>
              <a:rPr lang="en-US" dirty="0" smtClean="0">
                <a:latin typeface="Courier" pitchFamily="49" charset="0"/>
              </a:rPr>
              <a:t>++)	// create list of 100 random </a:t>
            </a:r>
            <a:r>
              <a:rPr lang="en-US" dirty="0" err="1" smtClean="0">
                <a:latin typeface="Courier" pitchFamily="49" charset="0"/>
              </a:rPr>
              <a:t>ints</a:t>
            </a:r>
            <a:endParaRPr lang="en-US" dirty="0">
              <a:latin typeface="Courier" pitchFamily="49" charset="0"/>
            </a:endParaRPr>
          </a:p>
          <a:p>
            <a:r>
              <a:rPr lang="en-US" dirty="0" smtClean="0">
                <a:latin typeface="Courier" pitchFamily="49" charset="0"/>
              </a:rPr>
              <a:t>   </a:t>
            </a:r>
            <a:r>
              <a:rPr lang="en-US" dirty="0" err="1" smtClean="0">
                <a:latin typeface="Courier" pitchFamily="49" charset="0"/>
              </a:rPr>
              <a:t>ints.add</a:t>
            </a:r>
            <a:r>
              <a:rPr lang="en-US" dirty="0" smtClean="0">
                <a:latin typeface="Courier" pitchFamily="49" charset="0"/>
              </a:rPr>
              <a:t>(new </a:t>
            </a:r>
            <a:r>
              <a:rPr lang="en-US" dirty="0">
                <a:latin typeface="Courier" pitchFamily="49" charset="0"/>
              </a:rPr>
              <a:t>Integer(</a:t>
            </a:r>
            <a:r>
              <a:rPr lang="en-US" dirty="0" err="1">
                <a:latin typeface="Courier" pitchFamily="49" charset="0"/>
              </a:rPr>
              <a:t>g.nextInt</a:t>
            </a:r>
            <a:r>
              <a:rPr lang="en-US" dirty="0">
                <a:latin typeface="Courier" pitchFamily="49" charset="0"/>
              </a:rPr>
              <a:t>(1000)));</a:t>
            </a:r>
          </a:p>
          <a:p>
            <a:r>
              <a:rPr lang="en-US" dirty="0" smtClean="0">
                <a:latin typeface="Courier" pitchFamily="49" charset="0"/>
              </a:rPr>
              <a:t>for(int </a:t>
            </a:r>
            <a:r>
              <a:rPr lang="en-US" dirty="0" err="1">
                <a:latin typeface="Courier" pitchFamily="49" charset="0"/>
              </a:rPr>
              <a:t>i</a:t>
            </a:r>
            <a:r>
              <a:rPr lang="en-US" dirty="0">
                <a:latin typeface="Courier" pitchFamily="49" charset="0"/>
              </a:rPr>
              <a:t>=0;i&lt;100;i++) </a:t>
            </a:r>
            <a:r>
              <a:rPr lang="en-US" dirty="0" smtClean="0">
                <a:latin typeface="Courier" pitchFamily="49" charset="0"/>
              </a:rPr>
              <a:t>	// print them</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ints.get</a:t>
            </a:r>
            <a:r>
              <a:rPr lang="en-US" dirty="0" smtClean="0">
                <a:latin typeface="Courier" pitchFamily="49" charset="0"/>
              </a:rPr>
              <a:t>(</a:t>
            </a:r>
            <a:r>
              <a:rPr lang="en-US" dirty="0" err="1" smtClean="0">
                <a:latin typeface="Courier" pitchFamily="49" charset="0"/>
              </a:rPr>
              <a:t>i</a:t>
            </a:r>
            <a:r>
              <a:rPr lang="en-US" dirty="0">
                <a:latin typeface="Courier" pitchFamily="49" charset="0"/>
              </a:rPr>
              <a:t>));</a:t>
            </a:r>
          </a:p>
          <a:p>
            <a:r>
              <a:rPr lang="en-US" b="1" dirty="0" err="1" smtClean="0">
                <a:latin typeface="Courier" pitchFamily="49" charset="0"/>
              </a:rPr>
              <a:t>Collections.sort</a:t>
            </a:r>
            <a:r>
              <a:rPr lang="en-US" b="1" dirty="0" smtClean="0">
                <a:latin typeface="Courier" pitchFamily="49" charset="0"/>
              </a:rPr>
              <a:t>(</a:t>
            </a:r>
            <a:r>
              <a:rPr lang="en-US" b="1" dirty="0" err="1" smtClean="0">
                <a:latin typeface="Courier" pitchFamily="49" charset="0"/>
              </a:rPr>
              <a:t>ints</a:t>
            </a:r>
            <a:r>
              <a:rPr lang="en-US" b="1" dirty="0" smtClean="0">
                <a:latin typeface="Courier" pitchFamily="49" charset="0"/>
              </a:rPr>
              <a:t>);</a:t>
            </a:r>
            <a:r>
              <a:rPr lang="en-US" dirty="0" smtClean="0">
                <a:latin typeface="Courier" pitchFamily="49" charset="0"/>
              </a:rPr>
              <a:t>	// sort the list</a:t>
            </a:r>
            <a:endParaRPr lang="en-US" dirty="0">
              <a:latin typeface="Courier" pitchFamily="49" charset="0"/>
            </a:endParaRPr>
          </a:p>
          <a:p>
            <a:r>
              <a:rPr lang="en-US" dirty="0" err="1" smtClean="0">
                <a:latin typeface="Courier" pitchFamily="49" charset="0"/>
              </a:rPr>
              <a:t>System.out.println</a:t>
            </a:r>
            <a:r>
              <a:rPr lang="en-US" dirty="0" smtClean="0">
                <a:latin typeface="Courier" pitchFamily="49" charset="0"/>
              </a:rPr>
              <a:t>("--------------------");	</a:t>
            </a:r>
            <a:endParaRPr lang="en-US" dirty="0">
              <a:latin typeface="Courier" pitchFamily="49" charset="0"/>
            </a:endParaRPr>
          </a:p>
          <a:p>
            <a:r>
              <a:rPr lang="en-US" dirty="0" smtClean="0">
                <a:latin typeface="Courier" pitchFamily="49" charset="0"/>
              </a:rPr>
              <a:t>for(int </a:t>
            </a:r>
            <a:r>
              <a:rPr lang="en-US" dirty="0" err="1">
                <a:latin typeface="Courier" pitchFamily="49" charset="0"/>
              </a:rPr>
              <a:t>i</a:t>
            </a:r>
            <a:r>
              <a:rPr lang="en-US" dirty="0">
                <a:latin typeface="Courier" pitchFamily="49" charset="0"/>
              </a:rPr>
              <a:t>=0;i&lt;100;i++) </a:t>
            </a:r>
            <a:r>
              <a:rPr lang="en-US" dirty="0" smtClean="0">
                <a:latin typeface="Courier" pitchFamily="49" charset="0"/>
              </a:rPr>
              <a:t>	// print sorted version</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ints.get</a:t>
            </a:r>
            <a:r>
              <a:rPr lang="en-US" dirty="0" smtClean="0">
                <a:latin typeface="Courier" pitchFamily="49" charset="0"/>
              </a:rPr>
              <a:t>(</a:t>
            </a:r>
            <a:r>
              <a:rPr lang="en-US" dirty="0" err="1" smtClean="0">
                <a:latin typeface="Courier" pitchFamily="49" charset="0"/>
              </a:rPr>
              <a:t>i</a:t>
            </a:r>
            <a:r>
              <a:rPr lang="en-US" dirty="0" smtClean="0">
                <a:latin typeface="Courier" pitchFamily="49" charset="0"/>
              </a:rPr>
              <a:t>));</a:t>
            </a:r>
          </a:p>
          <a:p>
            <a:endParaRPr lang="en-US" dirty="0" smtClean="0">
              <a:latin typeface="Courier" pitchFamily="49" charset="0"/>
            </a:endParaRPr>
          </a:p>
          <a:p>
            <a:r>
              <a:rPr lang="en-US" sz="2200" dirty="0" smtClean="0">
                <a:latin typeface="Times New Roman" panose="02020603050405020304" pitchFamily="18" charset="0"/>
                <a:cs typeface="Times New Roman" panose="02020603050405020304" pitchFamily="18" charset="0"/>
              </a:rPr>
              <a:t>Alternatively, we can specify a different form of sort:</a:t>
            </a:r>
            <a:endParaRPr lang="en-US" sz="2200" dirty="0">
              <a:latin typeface="Times New Roman" panose="02020603050405020304" pitchFamily="18" charset="0"/>
              <a:cs typeface="Times New Roman" panose="02020603050405020304" pitchFamily="18" charset="0"/>
            </a:endParaRPr>
          </a:p>
          <a:p>
            <a:endParaRPr lang="en-US" dirty="0" smtClean="0">
              <a:latin typeface="Courier" pitchFamily="49" charset="0"/>
            </a:endParaRPr>
          </a:p>
          <a:p>
            <a:r>
              <a:rPr lang="en-US" dirty="0" err="1" smtClean="0">
                <a:latin typeface="Courier" pitchFamily="49" charset="0"/>
              </a:rPr>
              <a:t>Collections.sort</a:t>
            </a:r>
            <a:r>
              <a:rPr lang="en-US" dirty="0" smtClean="0">
                <a:latin typeface="Courier" pitchFamily="49" charset="0"/>
              </a:rPr>
              <a:t>(</a:t>
            </a:r>
            <a:r>
              <a:rPr lang="en-US" dirty="0" err="1" smtClean="0">
                <a:latin typeface="Courier" pitchFamily="49" charset="0"/>
              </a:rPr>
              <a:t>ints</a:t>
            </a:r>
            <a:r>
              <a:rPr lang="en-US" dirty="0">
                <a:latin typeface="Courier" pitchFamily="49" charset="0"/>
              </a:rPr>
              <a:t>, </a:t>
            </a:r>
            <a:r>
              <a:rPr lang="en-US" b="1" dirty="0" err="1">
                <a:latin typeface="Courier" pitchFamily="49" charset="0"/>
              </a:rPr>
              <a:t>Collections.reverseOrder</a:t>
            </a:r>
            <a:r>
              <a:rPr lang="en-US" b="1" dirty="0">
                <a:latin typeface="Courier" pitchFamily="49" charset="0"/>
              </a:rPr>
              <a:t>()</a:t>
            </a:r>
            <a:r>
              <a:rPr lang="en-US" dirty="0">
                <a:latin typeface="Courier" pitchFamily="49" charset="0"/>
              </a:rPr>
              <a:t>);</a:t>
            </a:r>
          </a:p>
        </p:txBody>
      </p:sp>
    </p:spTree>
    <p:extLst>
      <p:ext uri="{BB962C8B-B14F-4D97-AF65-F5344CB8AC3E}">
        <p14:creationId xmlns:p14="http://schemas.microsoft.com/office/powerpoint/2010/main" val="2624968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Another Example</a:t>
            </a:r>
            <a:endParaRPr lang="en-US" dirty="0"/>
          </a:p>
        </p:txBody>
      </p:sp>
      <p:sp>
        <p:nvSpPr>
          <p:cNvPr id="3" name="Content Placeholder 2"/>
          <p:cNvSpPr>
            <a:spLocks noGrp="1"/>
          </p:cNvSpPr>
          <p:nvPr>
            <p:ph idx="1"/>
          </p:nvPr>
        </p:nvSpPr>
        <p:spPr>
          <a:xfrm>
            <a:off x="457200" y="838200"/>
            <a:ext cx="8229600" cy="5943599"/>
          </a:xfrm>
        </p:spPr>
        <p:txBody>
          <a:bodyPr>
            <a:normAutofit fontScale="92500"/>
          </a:bodyPr>
          <a:lstStyle/>
          <a:p>
            <a:r>
              <a:rPr lang="en-US" dirty="0" smtClean="0"/>
              <a:t>How many times might a number repeated in a randomly generated list?  Let’s generate 100 </a:t>
            </a:r>
            <a:r>
              <a:rPr lang="en-US" dirty="0" err="1" smtClean="0"/>
              <a:t>ints</a:t>
            </a:r>
            <a:r>
              <a:rPr lang="en-US" dirty="0" smtClean="0"/>
              <a:t> from 0-999 and see</a:t>
            </a:r>
          </a:p>
          <a:p>
            <a:endParaRPr lang="en-US" dirty="0"/>
          </a:p>
          <a:p>
            <a:endParaRPr lang="en-US" dirty="0" smtClean="0"/>
          </a:p>
          <a:p>
            <a:endParaRPr lang="en-US" dirty="0"/>
          </a:p>
          <a:p>
            <a:endParaRPr lang="en-US" dirty="0" smtClean="0"/>
          </a:p>
          <a:p>
            <a:endParaRPr lang="en-US" dirty="0"/>
          </a:p>
          <a:p>
            <a:r>
              <a:rPr lang="en-US" dirty="0" smtClean="0"/>
              <a:t>We can also sort the list and then, while iterating through the sorted list see if adjacent values are the same and output them, but this is easier</a:t>
            </a:r>
            <a:endParaRPr lang="en-US" dirty="0"/>
          </a:p>
        </p:txBody>
      </p:sp>
      <p:sp>
        <p:nvSpPr>
          <p:cNvPr id="4" name="TextBox 3"/>
          <p:cNvSpPr txBox="1"/>
          <p:nvPr/>
        </p:nvSpPr>
        <p:spPr>
          <a:xfrm>
            <a:off x="228600" y="2319278"/>
            <a:ext cx="8828058" cy="2862322"/>
          </a:xfrm>
          <a:prstGeom prst="rect">
            <a:avLst/>
          </a:prstGeom>
          <a:noFill/>
        </p:spPr>
        <p:txBody>
          <a:bodyPr wrap="none" rtlCol="0">
            <a:spAutoFit/>
          </a:bodyPr>
          <a:lstStyle/>
          <a:p>
            <a:r>
              <a:rPr lang="en-US" dirty="0" err="1" smtClean="0">
                <a:latin typeface="Courier" pitchFamily="49" charset="0"/>
              </a:rPr>
              <a:t>ArrayList</a:t>
            </a:r>
            <a:r>
              <a:rPr lang="en-US" dirty="0" smtClean="0">
                <a:latin typeface="Courier" pitchFamily="49" charset="0"/>
              </a:rPr>
              <a:t>&lt;Integer</a:t>
            </a:r>
            <a:r>
              <a:rPr lang="en-US" dirty="0">
                <a:latin typeface="Courier" pitchFamily="49" charset="0"/>
              </a:rPr>
              <a:t>&gt; </a:t>
            </a:r>
            <a:r>
              <a:rPr lang="en-US" dirty="0" err="1">
                <a:latin typeface="Courier" pitchFamily="49" charset="0"/>
              </a:rPr>
              <a:t>ints</a:t>
            </a:r>
            <a:r>
              <a:rPr lang="en-US" dirty="0">
                <a:latin typeface="Courier" pitchFamily="49" charset="0"/>
              </a:rPr>
              <a:t>=new </a:t>
            </a:r>
            <a:r>
              <a:rPr lang="en-US" dirty="0" err="1">
                <a:latin typeface="Courier" pitchFamily="49" charset="0"/>
              </a:rPr>
              <a:t>ArrayList</a:t>
            </a:r>
            <a:r>
              <a:rPr lang="en-US" dirty="0">
                <a:latin typeface="Courier" pitchFamily="49" charset="0"/>
              </a:rPr>
              <a:t>&lt;&gt;();</a:t>
            </a:r>
          </a:p>
          <a:p>
            <a:r>
              <a:rPr lang="en-US" dirty="0" smtClean="0">
                <a:latin typeface="Courier" pitchFamily="49" charset="0"/>
              </a:rPr>
              <a:t>int </a:t>
            </a:r>
            <a:r>
              <a:rPr lang="en-US" dirty="0">
                <a:latin typeface="Courier" pitchFamily="49" charset="0"/>
              </a:rPr>
              <a:t>temp;</a:t>
            </a:r>
          </a:p>
          <a:p>
            <a:r>
              <a:rPr lang="en-US" dirty="0" smtClean="0">
                <a:latin typeface="Courier" pitchFamily="49" charset="0"/>
              </a:rPr>
              <a:t>Random </a:t>
            </a:r>
            <a:r>
              <a:rPr lang="en-US" dirty="0">
                <a:latin typeface="Courier" pitchFamily="49" charset="0"/>
              </a:rPr>
              <a:t>g=new Random();</a:t>
            </a:r>
          </a:p>
          <a:p>
            <a:r>
              <a:rPr lang="en-US" dirty="0" smtClean="0">
                <a:latin typeface="Courier" pitchFamily="49" charset="0"/>
              </a:rPr>
              <a:t>for(int </a:t>
            </a:r>
            <a:r>
              <a:rPr lang="en-US" dirty="0" err="1">
                <a:latin typeface="Courier" pitchFamily="49" charset="0"/>
              </a:rPr>
              <a:t>i</a:t>
            </a:r>
            <a:r>
              <a:rPr lang="en-US" dirty="0">
                <a:latin typeface="Courier" pitchFamily="49" charset="0"/>
              </a:rPr>
              <a:t>=0;i&lt;100;i++)	</a:t>
            </a:r>
            <a:endParaRPr lang="en-US" dirty="0" smtClean="0">
              <a:latin typeface="Courier" pitchFamily="49" charset="0"/>
            </a:endParaRPr>
          </a:p>
          <a:p>
            <a:r>
              <a:rPr lang="en-US" dirty="0" smtClean="0">
                <a:latin typeface="Courier" pitchFamily="49" charset="0"/>
              </a:rPr>
              <a:t>     </a:t>
            </a:r>
            <a:r>
              <a:rPr lang="en-US" dirty="0" err="1" smtClean="0">
                <a:latin typeface="Courier" pitchFamily="49" charset="0"/>
              </a:rPr>
              <a:t>ints.add</a:t>
            </a:r>
            <a:r>
              <a:rPr lang="en-US" dirty="0" smtClean="0">
                <a:latin typeface="Courier" pitchFamily="49" charset="0"/>
              </a:rPr>
              <a:t>(new </a:t>
            </a:r>
            <a:r>
              <a:rPr lang="en-US" dirty="0">
                <a:latin typeface="Courier" pitchFamily="49" charset="0"/>
              </a:rPr>
              <a:t>Integer(</a:t>
            </a:r>
            <a:r>
              <a:rPr lang="en-US" dirty="0" err="1">
                <a:latin typeface="Courier" pitchFamily="49" charset="0"/>
              </a:rPr>
              <a:t>g.nextInt</a:t>
            </a:r>
            <a:r>
              <a:rPr lang="en-US" dirty="0">
                <a:latin typeface="Courier" pitchFamily="49" charset="0"/>
              </a:rPr>
              <a:t>(1000)));</a:t>
            </a:r>
          </a:p>
          <a:p>
            <a:r>
              <a:rPr lang="en-US" dirty="0" smtClean="0">
                <a:latin typeface="Courier" pitchFamily="49" charset="0"/>
              </a:rPr>
              <a:t>for(int </a:t>
            </a:r>
            <a:r>
              <a:rPr lang="en-US" dirty="0" err="1">
                <a:latin typeface="Courier" pitchFamily="49" charset="0"/>
              </a:rPr>
              <a:t>i</a:t>
            </a:r>
            <a:r>
              <a:rPr lang="en-US" dirty="0">
                <a:latin typeface="Courier" pitchFamily="49" charset="0"/>
              </a:rPr>
              <a:t>=0;i&lt;1000;i</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a:t>
            </a:r>
            <a:r>
              <a:rPr lang="en-US" b="1" dirty="0" smtClean="0">
                <a:latin typeface="Courier" pitchFamily="49" charset="0"/>
              </a:rPr>
              <a:t>temp=</a:t>
            </a:r>
            <a:r>
              <a:rPr lang="en-US" b="1" dirty="0" err="1" smtClean="0">
                <a:latin typeface="Courier" pitchFamily="49" charset="0"/>
              </a:rPr>
              <a:t>Collections.frequency</a:t>
            </a:r>
            <a:r>
              <a:rPr lang="en-US" b="1" dirty="0" smtClean="0">
                <a:latin typeface="Courier" pitchFamily="49" charset="0"/>
              </a:rPr>
              <a:t>(</a:t>
            </a:r>
            <a:r>
              <a:rPr lang="en-US" b="1" dirty="0" err="1" smtClean="0">
                <a:latin typeface="Courier" pitchFamily="49" charset="0"/>
              </a:rPr>
              <a:t>ints,new</a:t>
            </a:r>
            <a:r>
              <a:rPr lang="en-US" b="1" dirty="0" smtClean="0">
                <a:latin typeface="Courier" pitchFamily="49" charset="0"/>
              </a:rPr>
              <a:t> </a:t>
            </a:r>
            <a:r>
              <a:rPr lang="en-US" b="1" dirty="0">
                <a:latin typeface="Courier" pitchFamily="49" charset="0"/>
              </a:rPr>
              <a:t>Integer(</a:t>
            </a:r>
            <a:r>
              <a:rPr lang="en-US" b="1" dirty="0" err="1">
                <a:latin typeface="Courier" pitchFamily="49" charset="0"/>
              </a:rPr>
              <a:t>i</a:t>
            </a:r>
            <a:r>
              <a:rPr lang="en-US" b="1" dirty="0">
                <a:latin typeface="Courier" pitchFamily="49" charset="0"/>
              </a:rPr>
              <a:t>))</a:t>
            </a:r>
            <a:r>
              <a:rPr lang="en-US" dirty="0">
                <a:latin typeface="Courier" pitchFamily="49" charset="0"/>
              </a:rPr>
              <a:t>;</a:t>
            </a:r>
          </a:p>
          <a:p>
            <a:r>
              <a:rPr lang="en-US" dirty="0" smtClean="0">
                <a:latin typeface="Courier" pitchFamily="49" charset="0"/>
              </a:rPr>
              <a:t>     if(temp&gt;1</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i</a:t>
            </a:r>
            <a:r>
              <a:rPr lang="en-US" dirty="0" smtClean="0">
                <a:latin typeface="Courier" pitchFamily="49" charset="0"/>
              </a:rPr>
              <a:t> </a:t>
            </a:r>
            <a:r>
              <a:rPr lang="en-US" dirty="0">
                <a:latin typeface="Courier" pitchFamily="49" charset="0"/>
              </a:rPr>
              <a:t>+ " occurs " + temp + " times");</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435026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Vector and Stack Classes</a:t>
            </a:r>
            <a:endParaRPr lang="en-US" dirty="0"/>
          </a:p>
        </p:txBody>
      </p:sp>
      <p:sp>
        <p:nvSpPr>
          <p:cNvPr id="3" name="Content Placeholder 2"/>
          <p:cNvSpPr>
            <a:spLocks noGrp="1"/>
          </p:cNvSpPr>
          <p:nvPr>
            <p:ph idx="1"/>
          </p:nvPr>
        </p:nvSpPr>
        <p:spPr>
          <a:xfrm>
            <a:off x="76200" y="838200"/>
            <a:ext cx="8915400" cy="6019800"/>
          </a:xfrm>
        </p:spPr>
        <p:txBody>
          <a:bodyPr>
            <a:normAutofit lnSpcReduction="10000"/>
          </a:bodyPr>
          <a:lstStyle/>
          <a:p>
            <a:r>
              <a:rPr lang="en-US" dirty="0" smtClean="0"/>
              <a:t>The Vector class is a child of </a:t>
            </a:r>
            <a:r>
              <a:rPr lang="en-US" dirty="0" err="1" smtClean="0"/>
              <a:t>AbstractList</a:t>
            </a:r>
            <a:r>
              <a:rPr lang="en-US" dirty="0" smtClean="0"/>
              <a:t> and a sibling of </a:t>
            </a:r>
            <a:r>
              <a:rPr lang="en-US" dirty="0" err="1" smtClean="0"/>
              <a:t>ArrayList</a:t>
            </a:r>
            <a:endParaRPr lang="en-US" dirty="0" smtClean="0"/>
          </a:p>
          <a:p>
            <a:pPr lvl="1"/>
            <a:r>
              <a:rPr lang="en-US" dirty="0" smtClean="0"/>
              <a:t>How does Vector differ from </a:t>
            </a:r>
            <a:r>
              <a:rPr lang="en-US" dirty="0" err="1" smtClean="0"/>
              <a:t>ArrayList</a:t>
            </a:r>
            <a:r>
              <a:rPr lang="en-US" dirty="0" smtClean="0"/>
              <a:t>?  </a:t>
            </a:r>
          </a:p>
          <a:p>
            <a:pPr lvl="1"/>
            <a:r>
              <a:rPr lang="en-US" dirty="0" smtClean="0"/>
              <a:t>It is the same except that Vector contains synchronized methods for accessing and modifying elements of the vector</a:t>
            </a:r>
          </a:p>
          <a:p>
            <a:pPr lvl="2"/>
            <a:r>
              <a:rPr lang="en-US" dirty="0" smtClean="0"/>
              <a:t>synchronization is used to implement threads so that multiple different Objects can modify the one structure at the same time such that modifications do not cause data corruption</a:t>
            </a:r>
          </a:p>
          <a:p>
            <a:pPr lvl="2"/>
            <a:r>
              <a:rPr lang="en-US" dirty="0" smtClean="0"/>
              <a:t>we look at this idea in several future classes like 362, 402 and 460 so we will skip the topic here</a:t>
            </a:r>
          </a:p>
          <a:p>
            <a:r>
              <a:rPr lang="en-US" dirty="0" smtClean="0"/>
              <a:t>The Stack class is a child of Vector but implements only methods to access the data structure at one end – the top via push, pop, peek operations</a:t>
            </a:r>
          </a:p>
        </p:txBody>
      </p:sp>
    </p:spTree>
    <p:extLst>
      <p:ext uri="{BB962C8B-B14F-4D97-AF65-F5344CB8AC3E}">
        <p14:creationId xmlns:p14="http://schemas.microsoft.com/office/powerpoint/2010/main" val="3770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Abstract Data Types</a:t>
            </a:r>
            <a:endParaRPr lang="en-US" dirty="0"/>
          </a:p>
        </p:txBody>
      </p:sp>
      <p:sp>
        <p:nvSpPr>
          <p:cNvPr id="3" name="Content Placeholder 2"/>
          <p:cNvSpPr>
            <a:spLocks noGrp="1"/>
          </p:cNvSpPr>
          <p:nvPr>
            <p:ph idx="1"/>
          </p:nvPr>
        </p:nvSpPr>
        <p:spPr>
          <a:xfrm>
            <a:off x="228600" y="685800"/>
            <a:ext cx="8686800" cy="6172200"/>
          </a:xfrm>
        </p:spPr>
        <p:txBody>
          <a:bodyPr>
            <a:normAutofit fontScale="92500" lnSpcReduction="20000"/>
          </a:bodyPr>
          <a:lstStyle/>
          <a:p>
            <a:r>
              <a:rPr lang="en-US" dirty="0" smtClean="0"/>
              <a:t>An ADT is a data structure combined with</a:t>
            </a:r>
          </a:p>
          <a:p>
            <a:pPr lvl="1"/>
            <a:r>
              <a:rPr lang="en-US" dirty="0" smtClean="0"/>
              <a:t>the methods (or functions/procedures) that can manipulate the data structure (encapsulation)</a:t>
            </a:r>
          </a:p>
          <a:p>
            <a:pPr lvl="1"/>
            <a:r>
              <a:rPr lang="en-US" dirty="0" smtClean="0"/>
              <a:t>while maintaining information hiding on the data structure itself to prevent user programs from directly manipulating the data structure</a:t>
            </a:r>
          </a:p>
          <a:p>
            <a:r>
              <a:rPr lang="en-US" dirty="0" smtClean="0"/>
              <a:t>The concept of the ADT predates OOP but OOP includes both encapsulation and information hiding so we don’t need to study ADTs separately</a:t>
            </a:r>
          </a:p>
          <a:p>
            <a:pPr lvl="1"/>
            <a:r>
              <a:rPr lang="en-US" dirty="0" smtClean="0"/>
              <a:t>OOP also includes inheritance and polymorphism so OOP is more powerful than ADTs</a:t>
            </a:r>
          </a:p>
          <a:p>
            <a:r>
              <a:rPr lang="en-US" dirty="0" smtClean="0"/>
              <a:t>For chapters 22-23, we will look at ADTs (the data structures and necessary methods) and then see how to use the JCFs which implement them</a:t>
            </a:r>
          </a:p>
          <a:p>
            <a:pPr lvl="1"/>
            <a:r>
              <a:rPr lang="en-US" dirty="0" smtClean="0"/>
              <a:t>we will also implement some ADTs from scratch to gain a better understanding of ADTs</a:t>
            </a:r>
            <a:endParaRPr lang="en-US" dirty="0"/>
          </a:p>
        </p:txBody>
      </p:sp>
    </p:spTree>
    <p:extLst>
      <p:ext uri="{BB962C8B-B14F-4D97-AF65-F5344CB8AC3E}">
        <p14:creationId xmlns:p14="http://schemas.microsoft.com/office/powerpoint/2010/main" val="319533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625801580"/>
              </p:ext>
            </p:extLst>
          </p:nvPr>
        </p:nvGraphicFramePr>
        <p:xfrm>
          <a:off x="381000" y="3276600"/>
          <a:ext cx="6934200" cy="3396314"/>
        </p:xfrm>
        <a:graphic>
          <a:graphicData uri="http://schemas.openxmlformats.org/presentationml/2006/ole">
            <mc:AlternateContent xmlns:mc="http://schemas.openxmlformats.org/markup-compatibility/2006">
              <mc:Choice xmlns:v="urn:schemas-microsoft-com:vml" Requires="v">
                <p:oleObj spid="_x0000_s11290" name="Picture" r:id="rId3" imgW="3736848" imgH="1827276" progId="Word.Picture.8">
                  <p:embed/>
                </p:oleObj>
              </mc:Choice>
              <mc:Fallback>
                <p:oleObj name="Picture" r:id="rId3" imgW="3736848" imgH="1827276" progId="Word.Picture.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276600"/>
                        <a:ext cx="6934200" cy="3396314"/>
                      </a:xfrm>
                      <a:prstGeom prst="rect">
                        <a:avLst/>
                      </a:prstGeom>
                      <a:noFill/>
                      <a:ln>
                        <a:noFill/>
                      </a:ln>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74424949"/>
              </p:ext>
            </p:extLst>
          </p:nvPr>
        </p:nvGraphicFramePr>
        <p:xfrm>
          <a:off x="2865429" y="304800"/>
          <a:ext cx="6278571" cy="2819400"/>
        </p:xfrm>
        <a:graphic>
          <a:graphicData uri="http://schemas.openxmlformats.org/presentationml/2006/ole">
            <mc:AlternateContent xmlns:mc="http://schemas.openxmlformats.org/markup-compatibility/2006">
              <mc:Choice xmlns:v="urn:schemas-microsoft-com:vml" Requires="v">
                <p:oleObj spid="_x0000_s11291" name="Picture" r:id="rId5" imgW="3736848" imgH="1674876" progId="Word.Picture.8">
                  <p:embed/>
                </p:oleObj>
              </mc:Choice>
              <mc:Fallback>
                <p:oleObj name="Picture" r:id="rId5" imgW="3736848" imgH="1674876" progId="Word.Picture.8">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65429" y="304800"/>
                        <a:ext cx="6278571" cy="2819400"/>
                      </a:xfrm>
                      <a:prstGeom prst="rect">
                        <a:avLst/>
                      </a:prstGeom>
                      <a:solidFill>
                        <a:schemeClr val="bg1"/>
                      </a:solidFill>
                      <a:ln>
                        <a:noFill/>
                      </a:ln>
                    </p:spPr>
                  </p:pic>
                </p:oleObj>
              </mc:Fallback>
            </mc:AlternateContent>
          </a:graphicData>
        </a:graphic>
      </p:graphicFrame>
      <p:sp>
        <p:nvSpPr>
          <p:cNvPr id="4" name="Title 3"/>
          <p:cNvSpPr>
            <a:spLocks noGrp="1"/>
          </p:cNvSpPr>
          <p:nvPr>
            <p:ph type="title"/>
          </p:nvPr>
        </p:nvSpPr>
        <p:spPr>
          <a:xfrm>
            <a:off x="0" y="304800"/>
            <a:ext cx="3048000" cy="1143000"/>
          </a:xfrm>
        </p:spPr>
        <p:txBody>
          <a:bodyPr>
            <a:normAutofit/>
          </a:bodyPr>
          <a:lstStyle/>
          <a:p>
            <a:r>
              <a:rPr lang="en-US" dirty="0" smtClean="0"/>
              <a:t>The Stack</a:t>
            </a:r>
            <a:endParaRPr lang="en-US" dirty="0"/>
          </a:p>
        </p:txBody>
      </p:sp>
    </p:spTree>
    <p:extLst>
      <p:ext uri="{BB962C8B-B14F-4D97-AF65-F5344CB8AC3E}">
        <p14:creationId xmlns:p14="http://schemas.microsoft.com/office/powerpoint/2010/main" val="966319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6993" y="3962400"/>
            <a:ext cx="8000908" cy="2585323"/>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void main(String[] </a:t>
            </a:r>
            <a:r>
              <a:rPr lang="en-US" dirty="0" err="1">
                <a:latin typeface="Courier" pitchFamily="49" charset="0"/>
              </a:rPr>
              <a:t>args</a:t>
            </a:r>
            <a:r>
              <a:rPr lang="en-US" dirty="0" smtClean="0">
                <a:latin typeface="Courier" pitchFamily="49" charset="0"/>
              </a:rPr>
              <a:t>)  {</a:t>
            </a:r>
            <a:endParaRPr lang="en-US" dirty="0">
              <a:latin typeface="Courier" pitchFamily="49" charset="0"/>
            </a:endParaRPr>
          </a:p>
          <a:p>
            <a:r>
              <a:rPr lang="en-US" dirty="0">
                <a:latin typeface="Courier" pitchFamily="49" charset="0"/>
              </a:rPr>
              <a:t>	Scanner s=new Scanner(System.in);</a:t>
            </a:r>
          </a:p>
          <a:p>
            <a:r>
              <a:rPr lang="en-US" dirty="0">
                <a:latin typeface="Courier" pitchFamily="49" charset="0"/>
              </a:rPr>
              <a:t>	String expr=</a:t>
            </a:r>
            <a:r>
              <a:rPr lang="en-US" dirty="0" err="1">
                <a:latin typeface="Courier" pitchFamily="49" charset="0"/>
              </a:rPr>
              <a:t>s.nextLine</a:t>
            </a:r>
            <a:r>
              <a:rPr lang="en-US" dirty="0">
                <a:latin typeface="Courier" pitchFamily="49" charset="0"/>
              </a:rPr>
              <a:t>();</a:t>
            </a:r>
          </a:p>
          <a:p>
            <a:r>
              <a:rPr lang="en-US" dirty="0">
                <a:latin typeface="Courier" pitchFamily="49" charset="0"/>
              </a:rPr>
              <a:t>	char c, c2;</a:t>
            </a:r>
          </a:p>
          <a:p>
            <a:r>
              <a:rPr lang="en-US" dirty="0">
                <a:latin typeface="Courier" pitchFamily="49" charset="0"/>
              </a:rPr>
              <a:t>	int value=0;</a:t>
            </a:r>
          </a:p>
          <a:p>
            <a:r>
              <a:rPr lang="en-US" dirty="0">
                <a:latin typeface="Courier" pitchFamily="49" charset="0"/>
              </a:rPr>
              <a:t>	Stack&lt;Integer&gt; operands=new Stack&lt;Integer&gt;();</a:t>
            </a:r>
          </a:p>
          <a:p>
            <a:r>
              <a:rPr lang="en-US" dirty="0">
                <a:latin typeface="Courier" pitchFamily="49" charset="0"/>
              </a:rPr>
              <a:t>	Stack&lt;Character&gt; operators=new Stack&lt;Character&gt;();</a:t>
            </a:r>
          </a:p>
          <a:p>
            <a:r>
              <a:rPr lang="en-US" dirty="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expr.length</a:t>
            </a:r>
            <a:r>
              <a:rPr lang="en-US" dirty="0">
                <a:latin typeface="Courier" pitchFamily="49" charset="0"/>
              </a:rPr>
              <a:t>();</a:t>
            </a:r>
            <a:r>
              <a:rPr lang="en-US" dirty="0" err="1">
                <a:latin typeface="Courier" pitchFamily="49" charset="0"/>
              </a:rPr>
              <a:t>i</a:t>
            </a:r>
            <a:r>
              <a:rPr lang="en-US" dirty="0">
                <a:latin typeface="Courier" pitchFamily="49" charset="0"/>
              </a:rPr>
              <a:t>++) {</a:t>
            </a:r>
          </a:p>
          <a:p>
            <a:r>
              <a:rPr lang="en-US" dirty="0">
                <a:latin typeface="Courier" pitchFamily="49" charset="0"/>
              </a:rPr>
              <a:t>	</a:t>
            </a:r>
          </a:p>
        </p:txBody>
      </p:sp>
      <p:sp>
        <p:nvSpPr>
          <p:cNvPr id="5" name="Title 4"/>
          <p:cNvSpPr>
            <a:spLocks noGrp="1"/>
          </p:cNvSpPr>
          <p:nvPr>
            <p:ph type="title"/>
          </p:nvPr>
        </p:nvSpPr>
        <p:spPr>
          <a:xfrm>
            <a:off x="457200" y="-152400"/>
            <a:ext cx="8229600" cy="1143000"/>
          </a:xfrm>
        </p:spPr>
        <p:txBody>
          <a:bodyPr>
            <a:normAutofit fontScale="90000"/>
          </a:bodyPr>
          <a:lstStyle/>
          <a:p>
            <a:r>
              <a:rPr lang="en-US" dirty="0" smtClean="0"/>
              <a:t>Using a Stack:  Arithmetic Evaluation</a:t>
            </a:r>
            <a:endParaRPr lang="en-US" dirty="0"/>
          </a:p>
        </p:txBody>
      </p:sp>
      <p:sp>
        <p:nvSpPr>
          <p:cNvPr id="6" name="Content Placeholder 5"/>
          <p:cNvSpPr>
            <a:spLocks noGrp="1"/>
          </p:cNvSpPr>
          <p:nvPr>
            <p:ph idx="1"/>
          </p:nvPr>
        </p:nvSpPr>
        <p:spPr>
          <a:xfrm>
            <a:off x="457200" y="650161"/>
            <a:ext cx="8229600" cy="3388440"/>
          </a:xfrm>
        </p:spPr>
        <p:txBody>
          <a:bodyPr>
            <a:normAutofit fontScale="92500" lnSpcReduction="10000"/>
          </a:bodyPr>
          <a:lstStyle/>
          <a:p>
            <a:r>
              <a:rPr lang="en-US" dirty="0" smtClean="0"/>
              <a:t>To perform arithmetic evaluation (e.g., 1+2*(3-4)) we need to use 2 stacks</a:t>
            </a:r>
          </a:p>
          <a:p>
            <a:pPr lvl="1"/>
            <a:r>
              <a:rPr lang="en-US" dirty="0" smtClean="0"/>
              <a:t>one will store the operands of the expression – in our case, we will assume each operand is a single int digit, we store these in a Stack&lt;Integer&gt;</a:t>
            </a:r>
          </a:p>
          <a:p>
            <a:pPr lvl="1"/>
            <a:r>
              <a:rPr lang="en-US" dirty="0" smtClean="0"/>
              <a:t>one will store the operators of the expression which will be one character of +, -, *, /, ( or ), we store these in a Stack&lt;Character&gt;</a:t>
            </a:r>
            <a:endParaRPr lang="en-US" dirty="0"/>
          </a:p>
        </p:txBody>
      </p:sp>
    </p:spTree>
    <p:extLst>
      <p:ext uri="{BB962C8B-B14F-4D97-AF65-F5344CB8AC3E}">
        <p14:creationId xmlns:p14="http://schemas.microsoft.com/office/powerpoint/2010/main" val="1808974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90199" cy="6463308"/>
          </a:xfrm>
          <a:prstGeom prst="rect">
            <a:avLst/>
          </a:prstGeom>
          <a:noFill/>
        </p:spPr>
        <p:txBody>
          <a:bodyPr wrap="none" rtlCol="0">
            <a:spAutoFit/>
          </a:bodyPr>
          <a:lstStyle/>
          <a:p>
            <a:r>
              <a:rPr lang="en-US" dirty="0">
                <a:latin typeface="Courier" pitchFamily="49" charset="0"/>
              </a:rPr>
              <a:t>	 c=</a:t>
            </a:r>
            <a:r>
              <a:rPr lang="en-US" dirty="0" err="1">
                <a:latin typeface="Courier" pitchFamily="49" charset="0"/>
              </a:rPr>
              <a:t>expr.charAt</a:t>
            </a:r>
            <a:r>
              <a:rPr lang="en-US" dirty="0">
                <a:latin typeface="Courier" pitchFamily="49" charset="0"/>
              </a:rPr>
              <a:t>(</a:t>
            </a:r>
            <a:r>
              <a:rPr lang="en-US" dirty="0" err="1">
                <a:latin typeface="Courier" pitchFamily="49" charset="0"/>
              </a:rPr>
              <a:t>i</a:t>
            </a:r>
            <a:r>
              <a:rPr lang="en-US" dirty="0">
                <a:latin typeface="Courier" pitchFamily="49" charset="0"/>
              </a:rPr>
              <a:t>);</a:t>
            </a:r>
          </a:p>
          <a:p>
            <a:r>
              <a:rPr lang="en-US" dirty="0">
                <a:latin typeface="Courier" pitchFamily="49" charset="0"/>
              </a:rPr>
              <a:t>	   if(c&gt;='0'&amp;&amp;c&lt;='9') {</a:t>
            </a:r>
          </a:p>
          <a:p>
            <a:r>
              <a:rPr lang="en-US" dirty="0">
                <a:latin typeface="Courier" pitchFamily="49" charset="0"/>
              </a:rPr>
              <a:t>		int x=(int)c-48;</a:t>
            </a:r>
          </a:p>
          <a:p>
            <a:r>
              <a:rPr lang="en-US" dirty="0">
                <a:latin typeface="Courier" pitchFamily="49" charset="0"/>
              </a:rPr>
              <a:t>		</a:t>
            </a:r>
            <a:r>
              <a:rPr lang="en-US" dirty="0" err="1">
                <a:latin typeface="Courier" pitchFamily="49" charset="0"/>
              </a:rPr>
              <a:t>operands.push</a:t>
            </a:r>
            <a:r>
              <a:rPr lang="en-US" dirty="0">
                <a:latin typeface="Courier" pitchFamily="49" charset="0"/>
              </a:rPr>
              <a:t>(new Integer(x));</a:t>
            </a:r>
          </a:p>
          <a:p>
            <a:r>
              <a:rPr lang="en-US" dirty="0">
                <a:latin typeface="Courier" pitchFamily="49" charset="0"/>
              </a:rPr>
              <a:t>	   }</a:t>
            </a:r>
          </a:p>
          <a:p>
            <a:r>
              <a:rPr lang="en-US" dirty="0">
                <a:latin typeface="Courier" pitchFamily="49" charset="0"/>
              </a:rPr>
              <a:t>	else if(c=='+'||c=='-') {</a:t>
            </a:r>
          </a:p>
          <a:p>
            <a:r>
              <a:rPr lang="en-US" dirty="0">
                <a:latin typeface="Courier" pitchFamily="49" charset="0"/>
              </a:rPr>
              <a:t>	   while(!</a:t>
            </a:r>
            <a:r>
              <a:rPr lang="en-US" dirty="0" err="1">
                <a:latin typeface="Courier" pitchFamily="49" charset="0"/>
              </a:rPr>
              <a:t>operators.empty</a:t>
            </a:r>
            <a:r>
              <a:rPr lang="en-US" dirty="0">
                <a:latin typeface="Courier" pitchFamily="49" charset="0"/>
              </a:rPr>
              <a:t>()&amp;&amp;</a:t>
            </a:r>
            <a:r>
              <a:rPr lang="en-US" dirty="0" err="1">
                <a:latin typeface="Courier" pitchFamily="49" charset="0"/>
              </a:rPr>
              <a:t>operators.peek</a:t>
            </a:r>
            <a:r>
              <a:rPr lang="en-US" dirty="0">
                <a:latin typeface="Courier" pitchFamily="49" charset="0"/>
              </a:rPr>
              <a:t>()!='(') {</a:t>
            </a:r>
          </a:p>
          <a:p>
            <a:r>
              <a:rPr lang="en-US" dirty="0">
                <a:latin typeface="Courier" pitchFamily="49" charset="0"/>
              </a:rPr>
              <a:t>		c2=(char)</a:t>
            </a:r>
            <a:r>
              <a:rPr lang="en-US" dirty="0" err="1">
                <a:latin typeface="Courier" pitchFamily="49" charset="0"/>
              </a:rPr>
              <a:t>operators.pop</a:t>
            </a:r>
            <a:r>
              <a:rPr lang="en-US" dirty="0">
                <a:latin typeface="Courier" pitchFamily="49" charset="0"/>
              </a:rPr>
              <a:t>();</a:t>
            </a:r>
          </a:p>
          <a:p>
            <a:r>
              <a:rPr lang="en-US" dirty="0">
                <a:latin typeface="Courier" pitchFamily="49" charset="0"/>
              </a:rPr>
              <a:t>		value=process(c2,operands);</a:t>
            </a:r>
          </a:p>
          <a:p>
            <a:r>
              <a:rPr lang="en-US" dirty="0">
                <a:latin typeface="Courier" pitchFamily="49" charset="0"/>
              </a:rPr>
              <a:t>		</a:t>
            </a:r>
            <a:r>
              <a:rPr lang="en-US" dirty="0" err="1">
                <a:latin typeface="Courier" pitchFamily="49" charset="0"/>
              </a:rPr>
              <a:t>operands.push</a:t>
            </a:r>
            <a:r>
              <a:rPr lang="en-US" dirty="0">
                <a:latin typeface="Courier" pitchFamily="49" charset="0"/>
              </a:rPr>
              <a:t>(new Integer(value));</a:t>
            </a:r>
          </a:p>
          <a:p>
            <a:r>
              <a:rPr lang="en-US" dirty="0">
                <a:latin typeface="Courier" pitchFamily="49" charset="0"/>
              </a:rPr>
              <a:t>	   }</a:t>
            </a:r>
          </a:p>
          <a:p>
            <a:r>
              <a:rPr lang="en-US" dirty="0">
                <a:latin typeface="Courier" pitchFamily="49" charset="0"/>
              </a:rPr>
              <a:t>	   </a:t>
            </a:r>
            <a:r>
              <a:rPr lang="en-US" dirty="0" err="1">
                <a:latin typeface="Courier" pitchFamily="49" charset="0"/>
              </a:rPr>
              <a:t>operators.push</a:t>
            </a:r>
            <a:r>
              <a:rPr lang="en-US" dirty="0">
                <a:latin typeface="Courier" pitchFamily="49" charset="0"/>
              </a:rPr>
              <a:t>(new Character(c));</a:t>
            </a:r>
          </a:p>
          <a:p>
            <a:r>
              <a:rPr lang="en-US" dirty="0">
                <a:latin typeface="Courier" pitchFamily="49" charset="0"/>
              </a:rPr>
              <a:t>	}</a:t>
            </a:r>
          </a:p>
          <a:p>
            <a:r>
              <a:rPr lang="en-US" dirty="0" smtClean="0">
                <a:latin typeface="Courier" pitchFamily="49" charset="0"/>
              </a:rPr>
              <a:t>	else if(c=='*'||c=='/') {</a:t>
            </a:r>
          </a:p>
          <a:p>
            <a:r>
              <a:rPr lang="en-US" dirty="0" smtClean="0">
                <a:latin typeface="Courier" pitchFamily="49" charset="0"/>
              </a:rPr>
              <a:t>	   while(</a:t>
            </a:r>
            <a:r>
              <a:rPr lang="en-US" dirty="0" err="1" smtClean="0">
                <a:latin typeface="Courier" pitchFamily="49" charset="0"/>
              </a:rPr>
              <a:t>operators.peek</a:t>
            </a:r>
            <a:r>
              <a:rPr lang="en-US" dirty="0" smtClean="0">
                <a:latin typeface="Courier" pitchFamily="49" charset="0"/>
              </a:rPr>
              <a:t>()=='*'||</a:t>
            </a:r>
            <a:r>
              <a:rPr lang="en-US" dirty="0" err="1" smtClean="0">
                <a:latin typeface="Courier" pitchFamily="49" charset="0"/>
              </a:rPr>
              <a:t>operators.peek</a:t>
            </a:r>
            <a:r>
              <a:rPr lang="en-US" dirty="0" smtClean="0">
                <a:latin typeface="Courier" pitchFamily="49" charset="0"/>
              </a:rPr>
              <a:t>()=='/'){</a:t>
            </a:r>
          </a:p>
          <a:p>
            <a:r>
              <a:rPr lang="en-US" dirty="0" smtClean="0">
                <a:latin typeface="Courier" pitchFamily="49" charset="0"/>
              </a:rPr>
              <a:t>		c2=(char)</a:t>
            </a:r>
            <a:r>
              <a:rPr lang="en-US" dirty="0" err="1" smtClean="0">
                <a:latin typeface="Courier" pitchFamily="49" charset="0"/>
              </a:rPr>
              <a:t>operators.pop</a:t>
            </a:r>
            <a:r>
              <a:rPr lang="en-US" dirty="0" smtClean="0">
                <a:latin typeface="Courier" pitchFamily="49" charset="0"/>
              </a:rPr>
              <a:t>();</a:t>
            </a:r>
          </a:p>
          <a:p>
            <a:r>
              <a:rPr lang="en-US" dirty="0" smtClean="0">
                <a:latin typeface="Courier" pitchFamily="49" charset="0"/>
              </a:rPr>
              <a:t>		value=process(c2,operands);</a:t>
            </a:r>
          </a:p>
          <a:p>
            <a:r>
              <a:rPr lang="en-US" dirty="0" smtClean="0">
                <a:latin typeface="Courier" pitchFamily="49" charset="0"/>
              </a:rPr>
              <a:t>		</a:t>
            </a:r>
            <a:r>
              <a:rPr lang="en-US" dirty="0" err="1" smtClean="0">
                <a:latin typeface="Courier" pitchFamily="49" charset="0"/>
              </a:rPr>
              <a:t>operands.push</a:t>
            </a:r>
            <a:r>
              <a:rPr lang="en-US" dirty="0" smtClean="0">
                <a:latin typeface="Courier" pitchFamily="49" charset="0"/>
              </a:rPr>
              <a:t>(new Integer(value));</a:t>
            </a:r>
          </a:p>
          <a:p>
            <a:r>
              <a:rPr lang="en-US" dirty="0" smtClean="0">
                <a:latin typeface="Courier" pitchFamily="49" charset="0"/>
              </a:rPr>
              <a:t>	   }</a:t>
            </a:r>
          </a:p>
          <a:p>
            <a:r>
              <a:rPr lang="en-US" dirty="0" smtClean="0">
                <a:latin typeface="Courier" pitchFamily="49" charset="0"/>
              </a:rPr>
              <a:t>	   </a:t>
            </a:r>
            <a:r>
              <a:rPr lang="en-US" dirty="0" err="1" smtClean="0">
                <a:latin typeface="Courier" pitchFamily="49" charset="0"/>
              </a:rPr>
              <a:t>operators.push</a:t>
            </a:r>
            <a:r>
              <a:rPr lang="en-US" dirty="0" smtClean="0">
                <a:latin typeface="Courier" pitchFamily="49" charset="0"/>
              </a:rPr>
              <a:t>(new Character(c));</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else </a:t>
            </a:r>
            <a:r>
              <a:rPr lang="en-US" dirty="0">
                <a:latin typeface="Courier" pitchFamily="49" charset="0"/>
              </a:rPr>
              <a:t>if(c=='(') </a:t>
            </a:r>
            <a:r>
              <a:rPr lang="en-US" dirty="0" err="1">
                <a:latin typeface="Courier" pitchFamily="49" charset="0"/>
              </a:rPr>
              <a:t>operators.push</a:t>
            </a:r>
            <a:r>
              <a:rPr lang="en-US" dirty="0">
                <a:latin typeface="Courier" pitchFamily="49" charset="0"/>
              </a:rPr>
              <a:t>(new Character(c));</a:t>
            </a:r>
          </a:p>
          <a:p>
            <a:r>
              <a:rPr lang="en-US" dirty="0">
                <a:latin typeface="Courier" pitchFamily="49" charset="0"/>
              </a:rPr>
              <a:t>	</a:t>
            </a:r>
          </a:p>
        </p:txBody>
      </p:sp>
    </p:spTree>
    <p:extLst>
      <p:ext uri="{BB962C8B-B14F-4D97-AF65-F5344CB8AC3E}">
        <p14:creationId xmlns:p14="http://schemas.microsoft.com/office/powerpoint/2010/main" val="1209906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15065"/>
            <a:ext cx="7629012" cy="6740307"/>
          </a:xfrm>
          <a:prstGeom prst="rect">
            <a:avLst/>
          </a:prstGeom>
          <a:noFill/>
        </p:spPr>
        <p:txBody>
          <a:bodyPr wrap="none" rtlCol="0">
            <a:spAutoFit/>
          </a:bodyPr>
          <a:lstStyle/>
          <a:p>
            <a:r>
              <a:rPr lang="en-US" dirty="0" smtClean="0">
                <a:latin typeface="Courier" pitchFamily="49" charset="0"/>
              </a:rPr>
              <a:t>	else </a:t>
            </a:r>
            <a:r>
              <a:rPr lang="en-US" dirty="0">
                <a:latin typeface="Courier" pitchFamily="49" charset="0"/>
              </a:rPr>
              <a:t>if(c==')') {</a:t>
            </a:r>
          </a:p>
          <a:p>
            <a:r>
              <a:rPr lang="en-US" dirty="0">
                <a:latin typeface="Courier" pitchFamily="49" charset="0"/>
              </a:rPr>
              <a:t>	   while(</a:t>
            </a:r>
            <a:r>
              <a:rPr lang="en-US" dirty="0" err="1">
                <a:latin typeface="Courier" pitchFamily="49" charset="0"/>
              </a:rPr>
              <a:t>operators.peek</a:t>
            </a:r>
            <a:r>
              <a:rPr lang="en-US" dirty="0">
                <a:latin typeface="Courier" pitchFamily="49" charset="0"/>
              </a:rPr>
              <a:t>()!='(') {</a:t>
            </a:r>
          </a:p>
          <a:p>
            <a:r>
              <a:rPr lang="en-US" dirty="0">
                <a:latin typeface="Courier" pitchFamily="49" charset="0"/>
              </a:rPr>
              <a:t>		c2=(char)</a:t>
            </a:r>
            <a:r>
              <a:rPr lang="en-US" dirty="0" err="1">
                <a:latin typeface="Courier" pitchFamily="49" charset="0"/>
              </a:rPr>
              <a:t>operators.pop</a:t>
            </a:r>
            <a:r>
              <a:rPr lang="en-US" dirty="0">
                <a:latin typeface="Courier" pitchFamily="49" charset="0"/>
              </a:rPr>
              <a:t>();</a:t>
            </a:r>
          </a:p>
          <a:p>
            <a:r>
              <a:rPr lang="en-US" dirty="0">
                <a:latin typeface="Courier" pitchFamily="49" charset="0"/>
              </a:rPr>
              <a:t>		value=process(c2,operands);</a:t>
            </a:r>
          </a:p>
          <a:p>
            <a:r>
              <a:rPr lang="en-US" dirty="0">
                <a:latin typeface="Courier" pitchFamily="49" charset="0"/>
              </a:rPr>
              <a:t>		</a:t>
            </a:r>
            <a:r>
              <a:rPr lang="en-US" dirty="0" err="1">
                <a:latin typeface="Courier" pitchFamily="49" charset="0"/>
              </a:rPr>
              <a:t>operands.push</a:t>
            </a:r>
            <a:r>
              <a:rPr lang="en-US" dirty="0">
                <a:latin typeface="Courier" pitchFamily="49" charset="0"/>
              </a:rPr>
              <a:t>(new Integer(value));</a:t>
            </a:r>
          </a:p>
          <a:p>
            <a:r>
              <a:rPr lang="en-US" dirty="0">
                <a:latin typeface="Courier" pitchFamily="49" charset="0"/>
              </a:rPr>
              <a:t>	   </a:t>
            </a:r>
            <a:r>
              <a:rPr lang="en-US" dirty="0" smtClean="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operators.pop</a:t>
            </a:r>
            <a:r>
              <a:rPr lang="en-US" smtClean="0">
                <a:latin typeface="Courier" pitchFamily="49" charset="0"/>
              </a:rPr>
              <a:t>();</a:t>
            </a:r>
            <a:endParaRPr lang="en-US" dirty="0">
              <a:latin typeface="Courier" pitchFamily="49" charset="0"/>
            </a:endParaRPr>
          </a:p>
          <a:p>
            <a:r>
              <a:rPr lang="en-US" dirty="0">
                <a:latin typeface="Courier" pitchFamily="49" charset="0"/>
              </a:rPr>
              <a:t>	}</a:t>
            </a:r>
          </a:p>
          <a:p>
            <a:r>
              <a:rPr lang="en-US" dirty="0">
                <a:latin typeface="Courier" pitchFamily="49" charset="0"/>
              </a:rPr>
              <a:t>    }</a:t>
            </a:r>
          </a:p>
          <a:p>
            <a:r>
              <a:rPr lang="en-US" dirty="0">
                <a:latin typeface="Courier" pitchFamily="49" charset="0"/>
              </a:rPr>
              <a:t>    </a:t>
            </a:r>
            <a:r>
              <a:rPr lang="en-US" dirty="0" err="1">
                <a:latin typeface="Courier" pitchFamily="49" charset="0"/>
              </a:rPr>
              <a:t>System.out.println</a:t>
            </a:r>
            <a:r>
              <a:rPr lang="en-US" dirty="0">
                <a:latin typeface="Courier" pitchFamily="49" charset="0"/>
              </a:rPr>
              <a:t>(expr + " = " + value);	</a:t>
            </a:r>
          </a:p>
          <a:p>
            <a:r>
              <a:rPr lang="en-US" dirty="0">
                <a:latin typeface="Courier" pitchFamily="49" charset="0"/>
              </a:rPr>
              <a:t>  }</a:t>
            </a:r>
          </a:p>
          <a:p>
            <a:endParaRPr lang="en-US" dirty="0" smtClean="0">
              <a:latin typeface="Courier" pitchFamily="49" charset="0"/>
            </a:endParaRPr>
          </a:p>
          <a:p>
            <a:r>
              <a:rPr lang="en-US" dirty="0" smtClean="0">
                <a:latin typeface="Courier" pitchFamily="49" charset="0"/>
              </a:rPr>
              <a:t> </a:t>
            </a:r>
            <a:r>
              <a:rPr lang="en-US" dirty="0">
                <a:latin typeface="Courier" pitchFamily="49" charset="0"/>
              </a:rPr>
              <a:t>public static int process(char c, Stack&lt;Integer&gt; s) {</a:t>
            </a:r>
          </a:p>
          <a:p>
            <a:r>
              <a:rPr lang="en-US" dirty="0">
                <a:latin typeface="Courier" pitchFamily="49" charset="0"/>
              </a:rPr>
              <a:t> 	int x2=</a:t>
            </a:r>
            <a:r>
              <a:rPr lang="en-US" dirty="0" err="1">
                <a:latin typeface="Courier" pitchFamily="49" charset="0"/>
              </a:rPr>
              <a:t>s.pop</a:t>
            </a:r>
            <a:r>
              <a:rPr lang="en-US" dirty="0">
                <a:latin typeface="Courier" pitchFamily="49" charset="0"/>
              </a:rPr>
              <a:t>().</a:t>
            </a:r>
            <a:r>
              <a:rPr lang="en-US" dirty="0" err="1">
                <a:latin typeface="Courier" pitchFamily="49" charset="0"/>
              </a:rPr>
              <a:t>intValue</a:t>
            </a:r>
            <a:r>
              <a:rPr lang="en-US" dirty="0">
                <a:latin typeface="Courier" pitchFamily="49" charset="0"/>
              </a:rPr>
              <a:t>();</a:t>
            </a:r>
          </a:p>
          <a:p>
            <a:r>
              <a:rPr lang="en-US" dirty="0">
                <a:latin typeface="Courier" pitchFamily="49" charset="0"/>
              </a:rPr>
              <a:t>	int x1=</a:t>
            </a:r>
            <a:r>
              <a:rPr lang="en-US" dirty="0" err="1">
                <a:latin typeface="Courier" pitchFamily="49" charset="0"/>
              </a:rPr>
              <a:t>s.pop</a:t>
            </a:r>
            <a:r>
              <a:rPr lang="en-US" dirty="0">
                <a:latin typeface="Courier" pitchFamily="49" charset="0"/>
              </a:rPr>
              <a:t>().</a:t>
            </a:r>
            <a:r>
              <a:rPr lang="en-US" dirty="0" err="1">
                <a:latin typeface="Courier" pitchFamily="49" charset="0"/>
              </a:rPr>
              <a:t>intValue</a:t>
            </a:r>
            <a:r>
              <a:rPr lang="en-US" dirty="0">
                <a:latin typeface="Courier" pitchFamily="49" charset="0"/>
              </a:rPr>
              <a:t>();</a:t>
            </a:r>
          </a:p>
          <a:p>
            <a:r>
              <a:rPr lang="en-US" dirty="0">
                <a:latin typeface="Courier" pitchFamily="49" charset="0"/>
              </a:rPr>
              <a:t>	switch(c) {</a:t>
            </a:r>
          </a:p>
          <a:p>
            <a:r>
              <a:rPr lang="en-US" dirty="0">
                <a:latin typeface="Courier" pitchFamily="49" charset="0"/>
              </a:rPr>
              <a:t>	   case '+': return x1+x2;</a:t>
            </a:r>
          </a:p>
          <a:p>
            <a:r>
              <a:rPr lang="en-US" dirty="0">
                <a:latin typeface="Courier" pitchFamily="49" charset="0"/>
              </a:rPr>
              <a:t>	   case '-': return x1-x2;</a:t>
            </a:r>
          </a:p>
          <a:p>
            <a:r>
              <a:rPr lang="en-US" dirty="0">
                <a:latin typeface="Courier" pitchFamily="49" charset="0"/>
              </a:rPr>
              <a:t>	   case '*': return x1*x2;</a:t>
            </a:r>
          </a:p>
          <a:p>
            <a:r>
              <a:rPr lang="en-US" dirty="0">
                <a:latin typeface="Courier" pitchFamily="49" charset="0"/>
              </a:rPr>
              <a:t>	   case '/': return x1/x2;</a:t>
            </a:r>
          </a:p>
          <a:p>
            <a:r>
              <a:rPr lang="en-US" dirty="0">
                <a:latin typeface="Courier" pitchFamily="49" charset="0"/>
              </a:rPr>
              <a:t>	}</a:t>
            </a:r>
          </a:p>
          <a:p>
            <a:r>
              <a:rPr lang="en-US" dirty="0">
                <a:latin typeface="Courier" pitchFamily="49" charset="0"/>
              </a:rPr>
              <a:t>	return -9999;		// error of some kind!</a:t>
            </a:r>
          </a:p>
          <a:p>
            <a:r>
              <a:rPr lang="en-US" dirty="0">
                <a:latin typeface="Courier" pitchFamily="49" charset="0"/>
              </a:rPr>
              <a:t>    }</a:t>
            </a:r>
          </a:p>
          <a:p>
            <a:r>
              <a:rPr lang="en-US" dirty="0" smtClean="0">
                <a:latin typeface="Courier" pitchFamily="49" charset="0"/>
              </a:rPr>
              <a:t>}</a:t>
            </a:r>
            <a:endParaRPr lang="en-US" dirty="0"/>
          </a:p>
        </p:txBody>
      </p:sp>
    </p:spTree>
    <p:extLst>
      <p:ext uri="{BB962C8B-B14F-4D97-AF65-F5344CB8AC3E}">
        <p14:creationId xmlns:p14="http://schemas.microsoft.com/office/powerpoint/2010/main" val="3364818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Queues</a:t>
            </a:r>
            <a:endParaRPr lang="en-US" dirty="0"/>
          </a:p>
        </p:txBody>
      </p:sp>
      <p:sp>
        <p:nvSpPr>
          <p:cNvPr id="3" name="Content Placeholder 2"/>
          <p:cNvSpPr>
            <a:spLocks noGrp="1"/>
          </p:cNvSpPr>
          <p:nvPr>
            <p:ph idx="1"/>
          </p:nvPr>
        </p:nvSpPr>
        <p:spPr>
          <a:xfrm>
            <a:off x="228600" y="762000"/>
            <a:ext cx="8763000" cy="6096000"/>
          </a:xfrm>
        </p:spPr>
        <p:txBody>
          <a:bodyPr>
            <a:normAutofit fontScale="92500"/>
          </a:bodyPr>
          <a:lstStyle/>
          <a:p>
            <a:r>
              <a:rPr lang="en-US" dirty="0" smtClean="0"/>
              <a:t>A stack represents a FILO (or LIFO) structure</a:t>
            </a:r>
          </a:p>
          <a:p>
            <a:r>
              <a:rPr lang="en-US" dirty="0" smtClean="0"/>
              <a:t>A queue represents a FIFO structure</a:t>
            </a:r>
          </a:p>
          <a:p>
            <a:pPr lvl="1"/>
            <a:r>
              <a:rPr lang="en-US" dirty="0" smtClean="0"/>
              <a:t>We insert at one end (known as an </a:t>
            </a:r>
            <a:r>
              <a:rPr lang="en-US" dirty="0" err="1" smtClean="0"/>
              <a:t>enqueue</a:t>
            </a:r>
            <a:r>
              <a:rPr lang="en-US" dirty="0" smtClean="0"/>
              <a:t> operation)  and remove at the other (known as a </a:t>
            </a:r>
            <a:r>
              <a:rPr lang="en-US" dirty="0" err="1" smtClean="0"/>
              <a:t>dequeue</a:t>
            </a:r>
            <a:r>
              <a:rPr lang="en-US" dirty="0" smtClean="0"/>
              <a:t> operation)</a:t>
            </a:r>
          </a:p>
          <a:p>
            <a:pPr lvl="1"/>
            <a:r>
              <a:rPr lang="en-US" dirty="0" smtClean="0"/>
              <a:t>We will refer to the ends as the front and rear</a:t>
            </a:r>
          </a:p>
          <a:p>
            <a:r>
              <a:rPr lang="en-US" dirty="0" smtClean="0"/>
              <a:t>In Java, the Queue class is an Interface which extends the Collection interface</a:t>
            </a:r>
          </a:p>
          <a:p>
            <a:pPr lvl="1"/>
            <a:r>
              <a:rPr lang="en-US" dirty="0" smtClean="0"/>
              <a:t>Queue contains additional methods of offer (</a:t>
            </a:r>
            <a:r>
              <a:rPr lang="en-US" dirty="0" err="1" smtClean="0"/>
              <a:t>enqueue</a:t>
            </a:r>
            <a:r>
              <a:rPr lang="en-US" dirty="0" smtClean="0"/>
              <a:t>), poll (</a:t>
            </a:r>
            <a:r>
              <a:rPr lang="en-US" dirty="0" err="1" smtClean="0"/>
              <a:t>dequeue</a:t>
            </a:r>
            <a:r>
              <a:rPr lang="en-US" dirty="0" smtClean="0"/>
              <a:t>), remove (</a:t>
            </a:r>
            <a:r>
              <a:rPr lang="en-US" dirty="0" err="1" smtClean="0"/>
              <a:t>dequeue</a:t>
            </a:r>
            <a:r>
              <a:rPr lang="en-US" dirty="0" smtClean="0"/>
              <a:t>), peek (return front element but do not remove it) and element (same as peek)</a:t>
            </a:r>
          </a:p>
          <a:p>
            <a:pPr lvl="2"/>
            <a:r>
              <a:rPr lang="en-US" dirty="0" smtClean="0"/>
              <a:t>differences between poll and remove and between peek and element are whether they throw an Exception or not if the queue is empty</a:t>
            </a:r>
          </a:p>
        </p:txBody>
      </p:sp>
    </p:spTree>
    <p:extLst>
      <p:ext uri="{BB962C8B-B14F-4D97-AF65-F5344CB8AC3E}">
        <p14:creationId xmlns:p14="http://schemas.microsoft.com/office/powerpoint/2010/main" val="2549983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2590800" cy="1143000"/>
          </a:xfrm>
        </p:spPr>
        <p:txBody>
          <a:bodyPr>
            <a:normAutofit fontScale="90000"/>
          </a:bodyPr>
          <a:lstStyle/>
          <a:p>
            <a:r>
              <a:rPr lang="en-US" dirty="0" smtClean="0"/>
              <a:t>The Queue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544575949"/>
              </p:ext>
            </p:extLst>
          </p:nvPr>
        </p:nvGraphicFramePr>
        <p:xfrm>
          <a:off x="3062951" y="533400"/>
          <a:ext cx="5928649" cy="2667000"/>
        </p:xfrm>
        <a:graphic>
          <a:graphicData uri="http://schemas.openxmlformats.org/presentationml/2006/ole">
            <mc:AlternateContent xmlns:mc="http://schemas.openxmlformats.org/markup-compatibility/2006">
              <mc:Choice xmlns:v="urn:schemas-microsoft-com:vml" Requires="v">
                <p:oleObj spid="_x0000_s12310" name="Picture" r:id="rId3" imgW="3733920" imgH="1676520" progId="Word.Picture.8">
                  <p:embed/>
                </p:oleObj>
              </mc:Choice>
              <mc:Fallback>
                <p:oleObj name="Picture" r:id="rId3" imgW="3733920" imgH="1676520" progId="Word.Picture.8">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2951" y="533400"/>
                        <a:ext cx="5928649" cy="2667000"/>
                      </a:xfrm>
                      <a:prstGeom prst="rect">
                        <a:avLst/>
                      </a:prstGeom>
                      <a:solidFill>
                        <a:schemeClr val="bg1"/>
                      </a:solidFill>
                      <a:ln>
                        <a:no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10825988"/>
              </p:ext>
            </p:extLst>
          </p:nvPr>
        </p:nvGraphicFramePr>
        <p:xfrm>
          <a:off x="228599" y="3276600"/>
          <a:ext cx="5389825" cy="3416608"/>
        </p:xfrm>
        <a:graphic>
          <a:graphicData uri="http://schemas.openxmlformats.org/presentationml/2006/ole">
            <mc:AlternateContent xmlns:mc="http://schemas.openxmlformats.org/markup-compatibility/2006">
              <mc:Choice xmlns:v="urn:schemas-microsoft-com:vml" Requires="v">
                <p:oleObj spid="_x0000_s12311" name="Picture" r:id="rId5" imgW="3938016" imgH="2493264" progId="Word.Picture.8">
                  <p:embed/>
                </p:oleObj>
              </mc:Choice>
              <mc:Fallback>
                <p:oleObj name="Picture" r:id="rId5" imgW="3938016" imgH="2493264" progId="Word.Picture.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599" y="3276600"/>
                        <a:ext cx="5389825" cy="3416608"/>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4214612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Variations of Queues</a:t>
            </a:r>
            <a:endParaRPr lang="en-US" dirty="0"/>
          </a:p>
        </p:txBody>
      </p:sp>
      <p:sp>
        <p:nvSpPr>
          <p:cNvPr id="3" name="Content Placeholder 2"/>
          <p:cNvSpPr>
            <a:spLocks noGrp="1"/>
          </p:cNvSpPr>
          <p:nvPr>
            <p:ph idx="1"/>
          </p:nvPr>
        </p:nvSpPr>
        <p:spPr>
          <a:xfrm>
            <a:off x="228600" y="685800"/>
            <a:ext cx="8610600" cy="6172200"/>
          </a:xfrm>
        </p:spPr>
        <p:txBody>
          <a:bodyPr>
            <a:normAutofit fontScale="92500" lnSpcReduction="20000"/>
          </a:bodyPr>
          <a:lstStyle/>
          <a:p>
            <a:r>
              <a:rPr lang="en-US" dirty="0" err="1" smtClean="0"/>
              <a:t>PriorityQueue</a:t>
            </a:r>
            <a:r>
              <a:rPr lang="en-US" dirty="0" smtClean="0"/>
              <a:t> is a subclass of Abstract Queue and implements Comparable</a:t>
            </a:r>
          </a:p>
          <a:p>
            <a:pPr lvl="1"/>
            <a:r>
              <a:rPr lang="en-US" dirty="0" smtClean="0"/>
              <a:t>Items are inserted in order</a:t>
            </a:r>
          </a:p>
          <a:p>
            <a:pPr lvl="1"/>
            <a:r>
              <a:rPr lang="en-US" dirty="0" smtClean="0"/>
              <a:t>Items are removed as with the Queue (from the front)</a:t>
            </a:r>
          </a:p>
          <a:p>
            <a:pPr lvl="1"/>
            <a:r>
              <a:rPr lang="en-US" dirty="0" smtClean="0"/>
              <a:t>Since items are inserted in order, the item removed is always the item of highest priority</a:t>
            </a:r>
          </a:p>
          <a:p>
            <a:r>
              <a:rPr lang="en-US" dirty="0" err="1" smtClean="0"/>
              <a:t>Deque</a:t>
            </a:r>
            <a:r>
              <a:rPr lang="en-US" dirty="0" smtClean="0"/>
              <a:t> is a subclass of Queue, is an interface, and adds methods to insert/remove from the ends</a:t>
            </a:r>
          </a:p>
          <a:p>
            <a:pPr lvl="1"/>
            <a:r>
              <a:rPr lang="en-US" dirty="0" err="1" smtClean="0"/>
              <a:t>Deque</a:t>
            </a:r>
            <a:r>
              <a:rPr lang="en-US" dirty="0" smtClean="0"/>
              <a:t> is short for Double Queue (two sided queue)</a:t>
            </a:r>
          </a:p>
          <a:p>
            <a:pPr lvl="1"/>
            <a:r>
              <a:rPr lang="en-US" dirty="0" smtClean="0"/>
              <a:t>This is implemented by calling upon Collection’s methods of </a:t>
            </a:r>
            <a:r>
              <a:rPr lang="en-US" dirty="0" err="1" smtClean="0"/>
              <a:t>addFirst</a:t>
            </a:r>
            <a:r>
              <a:rPr lang="en-US" dirty="0" smtClean="0"/>
              <a:t>, </a:t>
            </a:r>
            <a:r>
              <a:rPr lang="en-US" dirty="0" err="1" smtClean="0"/>
              <a:t>removeFirst</a:t>
            </a:r>
            <a:r>
              <a:rPr lang="en-US" dirty="0" smtClean="0"/>
              <a:t>, </a:t>
            </a:r>
            <a:r>
              <a:rPr lang="en-US" dirty="0" err="1" smtClean="0"/>
              <a:t>addLast</a:t>
            </a:r>
            <a:r>
              <a:rPr lang="en-US" dirty="0" smtClean="0"/>
              <a:t>, </a:t>
            </a:r>
            <a:r>
              <a:rPr lang="en-US" dirty="0" err="1" smtClean="0"/>
              <a:t>removeLast</a:t>
            </a:r>
            <a:endParaRPr lang="en-US" dirty="0" smtClean="0"/>
          </a:p>
          <a:p>
            <a:r>
              <a:rPr lang="en-US" dirty="0" err="1" smtClean="0"/>
              <a:t>LinkedList</a:t>
            </a:r>
            <a:r>
              <a:rPr lang="en-US" dirty="0" smtClean="0"/>
              <a:t> is a child of </a:t>
            </a:r>
            <a:r>
              <a:rPr lang="en-US" dirty="0" err="1" smtClean="0"/>
              <a:t>AbstractSequentialList</a:t>
            </a:r>
            <a:r>
              <a:rPr lang="en-US" dirty="0" smtClean="0"/>
              <a:t> (which implements List) but implements </a:t>
            </a:r>
            <a:r>
              <a:rPr lang="en-US" dirty="0" err="1" smtClean="0"/>
              <a:t>Deque</a:t>
            </a:r>
            <a:endParaRPr lang="en-US" dirty="0" smtClean="0"/>
          </a:p>
          <a:p>
            <a:pPr lvl="1"/>
            <a:r>
              <a:rPr lang="en-US" dirty="0" smtClean="0"/>
              <a:t>Although we can implement a queue or </a:t>
            </a:r>
            <a:r>
              <a:rPr lang="en-US" dirty="0" err="1" smtClean="0"/>
              <a:t>deque</a:t>
            </a:r>
            <a:r>
              <a:rPr lang="en-US" dirty="0" smtClean="0"/>
              <a:t> from an array, it is more efficient to implement the queue using a linked list, thus the relationship between them</a:t>
            </a:r>
          </a:p>
          <a:p>
            <a:pPr lvl="1"/>
            <a:endParaRPr lang="en-US" dirty="0" smtClean="0"/>
          </a:p>
          <a:p>
            <a:pPr lvl="1"/>
            <a:endParaRPr lang="en-US" dirty="0"/>
          </a:p>
        </p:txBody>
      </p:sp>
    </p:spTree>
    <p:extLst>
      <p:ext uri="{BB962C8B-B14F-4D97-AF65-F5344CB8AC3E}">
        <p14:creationId xmlns:p14="http://schemas.microsoft.com/office/powerpoint/2010/main" val="428081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Collection Types</a:t>
            </a:r>
            <a:endParaRPr lang="en-US" dirty="0"/>
          </a:p>
        </p:txBody>
      </p:sp>
      <p:sp>
        <p:nvSpPr>
          <p:cNvPr id="3" name="Content Placeholder 2"/>
          <p:cNvSpPr>
            <a:spLocks noGrp="1"/>
          </p:cNvSpPr>
          <p:nvPr>
            <p:ph idx="1"/>
          </p:nvPr>
        </p:nvSpPr>
        <p:spPr>
          <a:xfrm>
            <a:off x="152400" y="685800"/>
            <a:ext cx="8915400" cy="6172200"/>
          </a:xfrm>
        </p:spPr>
        <p:txBody>
          <a:bodyPr>
            <a:normAutofit fontScale="92500" lnSpcReduction="10000"/>
          </a:bodyPr>
          <a:lstStyle/>
          <a:p>
            <a:r>
              <a:rPr lang="en-US" dirty="0" smtClean="0"/>
              <a:t>A Collection is a type that stores multiple individual elements </a:t>
            </a:r>
          </a:p>
          <a:p>
            <a:r>
              <a:rPr lang="en-US" dirty="0"/>
              <a:t>I</a:t>
            </a:r>
            <a:r>
              <a:rPr lang="en-US" dirty="0" smtClean="0"/>
              <a:t>n Java, the Collection class is an interface</a:t>
            </a:r>
          </a:p>
          <a:p>
            <a:pPr lvl="1"/>
            <a:r>
              <a:rPr lang="en-US" dirty="0" smtClean="0"/>
              <a:t>The subtypes of the Collection interface are themselves interfaces which have as children other abstract classes which have concrete child classes</a:t>
            </a:r>
          </a:p>
          <a:p>
            <a:r>
              <a:rPr lang="en-US" dirty="0" smtClean="0"/>
              <a:t>There are three subclasses of Collection:</a:t>
            </a:r>
          </a:p>
          <a:p>
            <a:pPr lvl="1"/>
            <a:r>
              <a:rPr lang="en-US" dirty="0" smtClean="0"/>
              <a:t>List – ordered list of items (“ordered” does not mean numerical or alphabetical order, but the order that the items were added)</a:t>
            </a:r>
          </a:p>
          <a:p>
            <a:pPr lvl="1"/>
            <a:r>
              <a:rPr lang="en-US" dirty="0" smtClean="0"/>
              <a:t>Queue – list which stores items in a first-in first-out manner</a:t>
            </a:r>
          </a:p>
          <a:p>
            <a:pPr lvl="2"/>
            <a:r>
              <a:rPr lang="en-US" dirty="0"/>
              <a:t>w</a:t>
            </a:r>
            <a:r>
              <a:rPr lang="en-US" dirty="0" smtClean="0"/>
              <a:t>e restrict where we can add and remove items – always add at the end (rear) of the queue, always remove from the front</a:t>
            </a:r>
          </a:p>
          <a:p>
            <a:pPr lvl="1"/>
            <a:r>
              <a:rPr lang="en-US" dirty="0" smtClean="0"/>
              <a:t>Set – list which does not permit duplicate entries</a:t>
            </a:r>
          </a:p>
          <a:p>
            <a:pPr lvl="2"/>
            <a:r>
              <a:rPr lang="en-US" dirty="0" smtClean="0"/>
              <a:t>all of these classes are defined in </a:t>
            </a:r>
            <a:r>
              <a:rPr lang="en-US" dirty="0" err="1" smtClean="0"/>
              <a:t>java.util</a:t>
            </a:r>
            <a:endParaRPr lang="en-US" dirty="0" smtClean="0"/>
          </a:p>
        </p:txBody>
      </p:sp>
    </p:spTree>
    <p:extLst>
      <p:ext uri="{BB962C8B-B14F-4D97-AF65-F5344CB8AC3E}">
        <p14:creationId xmlns:p14="http://schemas.microsoft.com/office/powerpoint/2010/main" val="362453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Collection Class </a:t>
            </a:r>
            <a:r>
              <a:rPr lang="en-US" dirty="0" err="1" smtClean="0"/>
              <a:t>Subhierarchy</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659370404"/>
              </p:ext>
            </p:extLst>
          </p:nvPr>
        </p:nvGraphicFramePr>
        <p:xfrm>
          <a:off x="-23648" y="685800"/>
          <a:ext cx="9144000" cy="4586288"/>
        </p:xfrm>
        <a:graphic>
          <a:graphicData uri="http://schemas.openxmlformats.org/presentationml/2006/ole">
            <mc:AlternateContent xmlns:mc="http://schemas.openxmlformats.org/markup-compatibility/2006">
              <mc:Choice xmlns:v="urn:schemas-microsoft-com:vml" Requires="v">
                <p:oleObj spid="_x0000_s13323" name="Picture" r:id="rId3" imgW="5032248" imgH="2519172" progId="Word.Picture.8">
                  <p:embed/>
                </p:oleObj>
              </mc:Choice>
              <mc:Fallback>
                <p:oleObj name="Picture" r:id="rId3" imgW="5032248" imgH="2519172" progId="Word.Picture.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48" y="685800"/>
                        <a:ext cx="9144000" cy="4586288"/>
                      </a:xfrm>
                      <a:prstGeom prst="rect">
                        <a:avLst/>
                      </a:prstGeom>
                      <a:solidFill>
                        <a:schemeClr val="bg1"/>
                      </a:solidFill>
                      <a:ln>
                        <a:noFill/>
                      </a:ln>
                    </p:spPr>
                  </p:pic>
                </p:oleObj>
              </mc:Fallback>
            </mc:AlternateContent>
          </a:graphicData>
        </a:graphic>
      </p:graphicFrame>
      <p:sp>
        <p:nvSpPr>
          <p:cNvPr id="4" name="TextBox 3"/>
          <p:cNvSpPr txBox="1"/>
          <p:nvPr/>
        </p:nvSpPr>
        <p:spPr>
          <a:xfrm>
            <a:off x="152400" y="5334000"/>
            <a:ext cx="9009774" cy="1323439"/>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We have already viewed the </a:t>
            </a:r>
            <a:r>
              <a:rPr lang="en-US" sz="2000" dirty="0" err="1" smtClean="0">
                <a:latin typeface="Times New Roman" panose="02020603050405020304" pitchFamily="18" charset="0"/>
                <a:cs typeface="Times New Roman" panose="02020603050405020304" pitchFamily="18" charset="0"/>
              </a:rPr>
              <a:t>ArrayList</a:t>
            </a:r>
            <a:r>
              <a:rPr lang="en-US" sz="2000" dirty="0" smtClean="0">
                <a:latin typeface="Times New Roman" panose="02020603050405020304" pitchFamily="18" charset="0"/>
                <a:cs typeface="Times New Roman" panose="02020603050405020304" pitchFamily="18" charset="0"/>
              </a:rPr>
              <a:t>, notice its placement under List, another option</a:t>
            </a:r>
          </a:p>
          <a:p>
            <a:r>
              <a:rPr lang="en-US" sz="2000" dirty="0" smtClean="0">
                <a:latin typeface="Times New Roman" panose="02020603050405020304" pitchFamily="18" charset="0"/>
                <a:cs typeface="Times New Roman" panose="02020603050405020304" pitchFamily="18" charset="0"/>
              </a:rPr>
              <a:t>is known as the </a:t>
            </a:r>
            <a:r>
              <a:rPr lang="en-US" sz="2000" dirty="0" err="1" smtClean="0">
                <a:latin typeface="Times New Roman" panose="02020603050405020304" pitchFamily="18" charset="0"/>
                <a:cs typeface="Times New Roman" panose="02020603050405020304" pitchFamily="18" charset="0"/>
              </a:rPr>
              <a:t>LinkedList</a:t>
            </a:r>
            <a:r>
              <a:rPr lang="en-US" sz="2000" dirty="0" smtClean="0">
                <a:latin typeface="Times New Roman" panose="02020603050405020304" pitchFamily="18" charset="0"/>
                <a:cs typeface="Times New Roman" panose="02020603050405020304" pitchFamily="18" charset="0"/>
              </a:rPr>
              <a:t> – we will explore linked structures separately</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Notice that a Stack is a concrete class while a Queue is not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159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Collection as an Interface</a:t>
            </a:r>
            <a:endParaRPr lang="en-US" dirty="0"/>
          </a:p>
        </p:txBody>
      </p:sp>
      <p:sp>
        <p:nvSpPr>
          <p:cNvPr id="3" name="Content Placeholder 2"/>
          <p:cNvSpPr>
            <a:spLocks noGrp="1"/>
          </p:cNvSpPr>
          <p:nvPr>
            <p:ph idx="1"/>
          </p:nvPr>
        </p:nvSpPr>
        <p:spPr>
          <a:xfrm>
            <a:off x="228600" y="762000"/>
            <a:ext cx="8763000" cy="6096000"/>
          </a:xfrm>
        </p:spPr>
        <p:txBody>
          <a:bodyPr>
            <a:normAutofit fontScale="85000" lnSpcReduction="10000"/>
          </a:bodyPr>
          <a:lstStyle/>
          <a:p>
            <a:r>
              <a:rPr lang="en-US" dirty="0" smtClean="0"/>
              <a:t>Aside from the data structure, Collection defines (but does not implement) methods for the following operations</a:t>
            </a:r>
          </a:p>
          <a:p>
            <a:pPr lvl="1"/>
            <a:r>
              <a:rPr lang="en-US" dirty="0" smtClean="0"/>
              <a:t>add – add an item to the Collection</a:t>
            </a:r>
          </a:p>
          <a:p>
            <a:pPr lvl="2"/>
            <a:r>
              <a:rPr lang="en-US" dirty="0" smtClean="0"/>
              <a:t>each subtype of Collection may specify where an item is to be added</a:t>
            </a:r>
          </a:p>
          <a:p>
            <a:pPr lvl="1"/>
            <a:r>
              <a:rPr lang="en-US" dirty="0" err="1" smtClean="0"/>
              <a:t>addAll</a:t>
            </a:r>
            <a:r>
              <a:rPr lang="en-US" dirty="0" smtClean="0"/>
              <a:t> – take all elements of one Collection and add them to </a:t>
            </a:r>
            <a:r>
              <a:rPr lang="en-US" i="1" dirty="0" smtClean="0"/>
              <a:t>this </a:t>
            </a:r>
            <a:r>
              <a:rPr lang="en-US" dirty="0" smtClean="0"/>
              <a:t>Collection (this is like doing a set </a:t>
            </a:r>
            <a:r>
              <a:rPr lang="en-US" i="1" dirty="0" smtClean="0"/>
              <a:t>union</a:t>
            </a:r>
            <a:r>
              <a:rPr lang="en-US" dirty="0" smtClean="0"/>
              <a:t> operation)</a:t>
            </a:r>
          </a:p>
          <a:p>
            <a:pPr lvl="1"/>
            <a:r>
              <a:rPr lang="en-US" dirty="0" smtClean="0"/>
              <a:t>remove – remove the specified item from the Collection</a:t>
            </a:r>
          </a:p>
          <a:p>
            <a:pPr lvl="1"/>
            <a:r>
              <a:rPr lang="en-US" dirty="0" err="1" smtClean="0"/>
              <a:t>removeAll</a:t>
            </a:r>
            <a:r>
              <a:rPr lang="en-US" dirty="0" smtClean="0"/>
              <a:t> – remove all elements of one Collection from </a:t>
            </a:r>
            <a:r>
              <a:rPr lang="en-US" i="1" dirty="0" smtClean="0"/>
              <a:t>this </a:t>
            </a:r>
            <a:r>
              <a:rPr lang="en-US" dirty="0" smtClean="0"/>
              <a:t>Collection (this is like doing a set </a:t>
            </a:r>
            <a:r>
              <a:rPr lang="en-US" i="1" dirty="0" smtClean="0"/>
              <a:t>difference </a:t>
            </a:r>
            <a:r>
              <a:rPr lang="en-US" dirty="0" smtClean="0"/>
              <a:t>operation)</a:t>
            </a:r>
          </a:p>
          <a:p>
            <a:pPr lvl="1"/>
            <a:r>
              <a:rPr lang="en-US" dirty="0" err="1" smtClean="0"/>
              <a:t>retainAll</a:t>
            </a:r>
            <a:r>
              <a:rPr lang="en-US" dirty="0" smtClean="0"/>
              <a:t> – compare this Collection to another and retain only those elements that are found in the both Collections (like a set </a:t>
            </a:r>
            <a:r>
              <a:rPr lang="en-US" i="1" dirty="0" smtClean="0"/>
              <a:t>intersection </a:t>
            </a:r>
            <a:r>
              <a:rPr lang="en-US" dirty="0" smtClean="0"/>
              <a:t>operation)</a:t>
            </a:r>
          </a:p>
          <a:p>
            <a:r>
              <a:rPr lang="en-US" dirty="0" smtClean="0"/>
              <a:t>While these operations all operate on the Collection data structure itself, they are also </a:t>
            </a:r>
            <a:r>
              <a:rPr lang="en-US" dirty="0" err="1" smtClean="0"/>
              <a:t>boolean</a:t>
            </a:r>
            <a:r>
              <a:rPr lang="en-US" dirty="0" smtClean="0"/>
              <a:t> operations returning true if the collection is changed and false otherwise</a:t>
            </a:r>
          </a:p>
          <a:p>
            <a:pPr lvl="1"/>
            <a:r>
              <a:rPr lang="en-US" dirty="0" smtClean="0"/>
              <a:t>clear – like </a:t>
            </a:r>
            <a:r>
              <a:rPr lang="en-US" dirty="0" err="1" smtClean="0"/>
              <a:t>removeAll</a:t>
            </a:r>
            <a:r>
              <a:rPr lang="en-US" dirty="0" smtClean="0"/>
              <a:t> but is a void method</a:t>
            </a:r>
            <a:endParaRPr lang="en-US" dirty="0"/>
          </a:p>
        </p:txBody>
      </p:sp>
    </p:spTree>
    <p:extLst>
      <p:ext uri="{BB962C8B-B14F-4D97-AF65-F5344CB8AC3E}">
        <p14:creationId xmlns:p14="http://schemas.microsoft.com/office/powerpoint/2010/main" val="2968703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435763634"/>
              </p:ext>
            </p:extLst>
          </p:nvPr>
        </p:nvGraphicFramePr>
        <p:xfrm>
          <a:off x="152400" y="277812"/>
          <a:ext cx="7162800" cy="6427788"/>
        </p:xfrm>
        <a:graphic>
          <a:graphicData uri="http://schemas.openxmlformats.org/presentationml/2006/ole">
            <mc:AlternateContent xmlns:mc="http://schemas.openxmlformats.org/markup-compatibility/2006">
              <mc:Choice xmlns:v="urn:schemas-microsoft-com:vml" Requires="v">
                <p:oleObj spid="_x0000_s1043" name="Picture" r:id="rId3" imgW="4826000" imgH="4343400" progId="Word.Picture.8">
                  <p:embed/>
                </p:oleObj>
              </mc:Choice>
              <mc:Fallback>
                <p:oleObj name="Picture" r:id="rId3" imgW="4826000" imgH="4343400" progId="Word.Picture.8">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77812"/>
                        <a:ext cx="7162800" cy="6427788"/>
                      </a:xfrm>
                      <a:prstGeom prst="rect">
                        <a:avLst/>
                      </a:prstGeom>
                      <a:solidFill>
                        <a:schemeClr val="bg1"/>
                      </a:solidFill>
                      <a:ln>
                        <a:noFill/>
                      </a:ln>
                    </p:spPr>
                  </p:pic>
                </p:oleObj>
              </mc:Fallback>
            </mc:AlternateContent>
          </a:graphicData>
        </a:graphic>
      </p:graphicFrame>
      <p:sp>
        <p:nvSpPr>
          <p:cNvPr id="3" name="TextBox 2"/>
          <p:cNvSpPr txBox="1"/>
          <p:nvPr/>
        </p:nvSpPr>
        <p:spPr>
          <a:xfrm>
            <a:off x="7391400" y="609600"/>
            <a:ext cx="1827744" cy="5632311"/>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The full</a:t>
            </a:r>
          </a:p>
          <a:p>
            <a:r>
              <a:rPr lang="en-US" sz="2000" dirty="0" smtClean="0">
                <a:latin typeface="Times New Roman" panose="02020603050405020304" pitchFamily="18" charset="0"/>
                <a:cs typeface="Times New Roman" panose="02020603050405020304" pitchFamily="18" charset="0"/>
              </a:rPr>
              <a:t>Collection</a:t>
            </a:r>
          </a:p>
          <a:p>
            <a:r>
              <a:rPr lang="en-US" sz="2000" dirty="0" smtClean="0">
                <a:latin typeface="Times New Roman" panose="02020603050405020304" pitchFamily="18" charset="0"/>
                <a:cs typeface="Times New Roman" panose="02020603050405020304" pitchFamily="18" charset="0"/>
              </a:rPr>
              <a:t>interface</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Notice that</a:t>
            </a:r>
          </a:p>
          <a:p>
            <a:r>
              <a:rPr lang="en-US" sz="2000" dirty="0" smtClean="0">
                <a:latin typeface="Times New Roman" panose="02020603050405020304" pitchFamily="18" charset="0"/>
                <a:cs typeface="Times New Roman" panose="02020603050405020304" pitchFamily="18" charset="0"/>
              </a:rPr>
              <a:t>Collection</a:t>
            </a:r>
          </a:p>
          <a:p>
            <a:r>
              <a:rPr lang="en-US" sz="2000" dirty="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tself </a:t>
            </a:r>
          </a:p>
          <a:p>
            <a:r>
              <a:rPr lang="en-US" sz="2000" dirty="0" smtClean="0">
                <a:latin typeface="Times New Roman" panose="02020603050405020304" pitchFamily="18" charset="0"/>
                <a:cs typeface="Times New Roman" panose="02020603050405020304" pitchFamily="18" charset="0"/>
              </a:rPr>
              <a:t>implements </a:t>
            </a:r>
          </a:p>
          <a:p>
            <a:r>
              <a:rPr lang="en-US" sz="2000" dirty="0" err="1" smtClean="0">
                <a:latin typeface="Times New Roman" panose="02020603050405020304" pitchFamily="18" charset="0"/>
                <a:cs typeface="Times New Roman" panose="02020603050405020304" pitchFamily="18" charset="0"/>
              </a:rPr>
              <a:t>Iterable</a:t>
            </a:r>
            <a:r>
              <a:rPr lang="en-US" sz="2000" dirty="0" smtClean="0">
                <a:latin typeface="Times New Roman" panose="02020603050405020304" pitchFamily="18" charset="0"/>
                <a:cs typeface="Times New Roman" panose="02020603050405020304" pitchFamily="18" charset="0"/>
              </a:rPr>
              <a:t> so</a:t>
            </a:r>
          </a:p>
          <a:p>
            <a:r>
              <a:rPr lang="en-US" sz="2000" dirty="0" smtClean="0">
                <a:latin typeface="Times New Roman" panose="02020603050405020304" pitchFamily="18" charset="0"/>
                <a:cs typeface="Times New Roman" panose="02020603050405020304" pitchFamily="18" charset="0"/>
              </a:rPr>
              <a:t>that Collections</a:t>
            </a:r>
          </a:p>
          <a:p>
            <a:r>
              <a:rPr lang="en-US" sz="2000" dirty="0" smtClean="0">
                <a:latin typeface="Times New Roman" panose="02020603050405020304" pitchFamily="18" charset="0"/>
                <a:cs typeface="Times New Roman" panose="02020603050405020304" pitchFamily="18" charset="0"/>
              </a:rPr>
              <a:t>can use the</a:t>
            </a:r>
          </a:p>
          <a:p>
            <a:r>
              <a:rPr lang="en-US" sz="2000" dirty="0" smtClean="0">
                <a:latin typeface="Times New Roman" panose="02020603050405020304" pitchFamily="18" charset="0"/>
                <a:cs typeface="Times New Roman" panose="02020603050405020304" pitchFamily="18" charset="0"/>
              </a:rPr>
              <a:t>iterator for</a:t>
            </a:r>
          </a:p>
          <a:p>
            <a:r>
              <a:rPr lang="en-US" sz="2000" dirty="0" smtClean="0">
                <a:latin typeface="Times New Roman" panose="02020603050405020304" pitchFamily="18" charset="0"/>
                <a:cs typeface="Times New Roman" panose="02020603050405020304" pitchFamily="18" charset="0"/>
              </a:rPr>
              <a:t>Loop</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Other methods</a:t>
            </a:r>
          </a:p>
          <a:p>
            <a:r>
              <a:rPr lang="en-US" sz="2000" dirty="0">
                <a:latin typeface="Times New Roman" panose="02020603050405020304" pitchFamily="18" charset="0"/>
                <a:cs typeface="Times New Roman" panose="02020603050405020304" pitchFamily="18" charset="0"/>
              </a:rPr>
              <a:t>n</a:t>
            </a:r>
            <a:r>
              <a:rPr lang="en-US" sz="2000" dirty="0" smtClean="0">
                <a:latin typeface="Times New Roman" panose="02020603050405020304" pitchFamily="18" charset="0"/>
                <a:cs typeface="Times New Roman" panose="02020603050405020304" pitchFamily="18" charset="0"/>
              </a:rPr>
              <a:t>ot mentioned</a:t>
            </a:r>
          </a:p>
          <a:p>
            <a:r>
              <a:rPr lang="en-US" sz="2000" dirty="0" smtClean="0">
                <a:latin typeface="Times New Roman" panose="02020603050405020304" pitchFamily="18" charset="0"/>
                <a:cs typeface="Times New Roman" panose="02020603050405020304" pitchFamily="18" charset="0"/>
              </a:rPr>
              <a:t>on the previous </a:t>
            </a:r>
          </a:p>
          <a:p>
            <a:r>
              <a:rPr lang="en-US" sz="2000" dirty="0" smtClean="0">
                <a:latin typeface="Times New Roman" panose="02020603050405020304" pitchFamily="18" charset="0"/>
                <a:cs typeface="Times New Roman" panose="02020603050405020304" pitchFamily="18" charset="0"/>
              </a:rPr>
              <a:t>slide</a:t>
            </a:r>
            <a:endParaRPr lang="en-US" sz="2000"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flipV="1">
            <a:off x="1447800" y="4724400"/>
            <a:ext cx="59436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flipV="1">
            <a:off x="1905000" y="4991100"/>
            <a:ext cx="5486400" cy="11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2514600" y="2971800"/>
            <a:ext cx="4876800" cy="213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1905000" y="3886200"/>
            <a:ext cx="5486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1752600" y="3657600"/>
            <a:ext cx="55626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2362200" y="3425755"/>
            <a:ext cx="4953000" cy="16796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3124200" y="3124200"/>
            <a:ext cx="41910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0114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More on Collection</a:t>
            </a:r>
            <a:endParaRPr lang="en-US" dirty="0"/>
          </a:p>
        </p:txBody>
      </p:sp>
      <p:sp>
        <p:nvSpPr>
          <p:cNvPr id="3" name="Content Placeholder 2"/>
          <p:cNvSpPr>
            <a:spLocks noGrp="1"/>
          </p:cNvSpPr>
          <p:nvPr>
            <p:ph idx="1"/>
          </p:nvPr>
        </p:nvSpPr>
        <p:spPr>
          <a:xfrm>
            <a:off x="228600" y="685800"/>
            <a:ext cx="8763000" cy="6172200"/>
          </a:xfrm>
        </p:spPr>
        <p:txBody>
          <a:bodyPr>
            <a:normAutofit fontScale="85000" lnSpcReduction="20000"/>
          </a:bodyPr>
          <a:lstStyle/>
          <a:p>
            <a:r>
              <a:rPr lang="en-US" dirty="0" smtClean="0"/>
              <a:t>All of the Collection classes are generic in that you specify the type as in </a:t>
            </a:r>
          </a:p>
          <a:p>
            <a:pPr lvl="1"/>
            <a:r>
              <a:rPr lang="en-US" dirty="0" smtClean="0">
                <a:latin typeface="Courier" pitchFamily="49" charset="0"/>
              </a:rPr>
              <a:t>Queue&lt;Integer&gt; q=new Queue&lt;&gt;( );</a:t>
            </a:r>
          </a:p>
          <a:p>
            <a:pPr lvl="1"/>
            <a:r>
              <a:rPr lang="en-US" dirty="0" smtClean="0">
                <a:latin typeface="Courier" pitchFamily="49" charset="0"/>
              </a:rPr>
              <a:t>Stack&lt;String&gt; s=new Stack&lt;&gt;( );</a:t>
            </a:r>
          </a:p>
          <a:p>
            <a:r>
              <a:rPr lang="en-US" dirty="0" smtClean="0"/>
              <a:t>The </a:t>
            </a:r>
            <a:r>
              <a:rPr lang="en-US" dirty="0" err="1" smtClean="0"/>
              <a:t>toArray</a:t>
            </a:r>
            <a:r>
              <a:rPr lang="en-US" dirty="0" smtClean="0"/>
              <a:t> method of Collection returns an array of the appropriate type containing all of the items in the Collection (e.g., an array of Integer for q)</a:t>
            </a:r>
          </a:p>
          <a:p>
            <a:r>
              <a:rPr lang="en-US" dirty="0" smtClean="0"/>
              <a:t>All subclasses of Collection except </a:t>
            </a:r>
            <a:r>
              <a:rPr lang="en-US" dirty="0" err="1" smtClean="0"/>
              <a:t>PriorityQueue</a:t>
            </a:r>
            <a:r>
              <a:rPr lang="en-US" dirty="0" smtClean="0"/>
              <a:t> have the clone method</a:t>
            </a:r>
          </a:p>
          <a:p>
            <a:pPr lvl="1"/>
            <a:r>
              <a:rPr lang="en-US" dirty="0" smtClean="0"/>
              <a:t>they also all implement the interface </a:t>
            </a:r>
            <a:r>
              <a:rPr lang="en-US" dirty="0" err="1" smtClean="0"/>
              <a:t>Serializable</a:t>
            </a:r>
            <a:endParaRPr lang="en-US" dirty="0" smtClean="0"/>
          </a:p>
          <a:p>
            <a:r>
              <a:rPr lang="en-US" dirty="0" smtClean="0"/>
              <a:t>One child of Collection is </a:t>
            </a:r>
            <a:r>
              <a:rPr lang="en-US" dirty="0" err="1" smtClean="0"/>
              <a:t>AbstractCollection</a:t>
            </a:r>
            <a:r>
              <a:rPr lang="en-US" dirty="0" smtClean="0"/>
              <a:t> which implements all of the abstract methods of Collection except for size and iterator</a:t>
            </a:r>
          </a:p>
          <a:p>
            <a:pPr lvl="1"/>
            <a:r>
              <a:rPr lang="en-US" dirty="0" smtClean="0"/>
              <a:t>the concrete classes under Collection are </a:t>
            </a:r>
            <a:r>
              <a:rPr lang="en-US" dirty="0" err="1" smtClean="0"/>
              <a:t>TreeSet</a:t>
            </a:r>
            <a:r>
              <a:rPr lang="en-US" dirty="0" smtClean="0"/>
              <a:t>, </a:t>
            </a:r>
            <a:r>
              <a:rPr lang="en-US" dirty="0" err="1" smtClean="0"/>
              <a:t>HashSet</a:t>
            </a:r>
            <a:r>
              <a:rPr lang="en-US" dirty="0" smtClean="0"/>
              <a:t>, </a:t>
            </a:r>
            <a:r>
              <a:rPr lang="en-US" dirty="0" err="1" smtClean="0"/>
              <a:t>LinkedHashSet</a:t>
            </a:r>
            <a:r>
              <a:rPr lang="en-US" dirty="0" smtClean="0"/>
              <a:t>, Vector, Stack, </a:t>
            </a:r>
            <a:r>
              <a:rPr lang="en-US" dirty="0" err="1" smtClean="0"/>
              <a:t>ArrayList</a:t>
            </a:r>
            <a:r>
              <a:rPr lang="en-US" dirty="0" smtClean="0"/>
              <a:t>, </a:t>
            </a:r>
            <a:r>
              <a:rPr lang="en-US" dirty="0" err="1" smtClean="0"/>
              <a:t>LinkedList</a:t>
            </a:r>
            <a:r>
              <a:rPr lang="en-US" dirty="0" smtClean="0"/>
              <a:t> and Priority Queue</a:t>
            </a:r>
          </a:p>
        </p:txBody>
      </p:sp>
    </p:spTree>
    <p:extLst>
      <p:ext uri="{BB962C8B-B14F-4D97-AF65-F5344CB8AC3E}">
        <p14:creationId xmlns:p14="http://schemas.microsoft.com/office/powerpoint/2010/main" val="2755933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Iterator Interface</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20000"/>
          </a:bodyPr>
          <a:lstStyle/>
          <a:p>
            <a:r>
              <a:rPr lang="en-US" dirty="0" smtClean="0"/>
              <a:t>To implement </a:t>
            </a:r>
            <a:r>
              <a:rPr lang="en-US" dirty="0" err="1" smtClean="0"/>
              <a:t>Iterable</a:t>
            </a:r>
            <a:r>
              <a:rPr lang="en-US" dirty="0" smtClean="0"/>
              <a:t> we have to implement the following methods</a:t>
            </a:r>
          </a:p>
          <a:p>
            <a:pPr lvl="1"/>
            <a:r>
              <a:rPr lang="en-US" dirty="0" smtClean="0"/>
              <a:t>next( ) – retrieve next sequential item</a:t>
            </a:r>
          </a:p>
          <a:p>
            <a:pPr lvl="1"/>
            <a:r>
              <a:rPr lang="en-US" dirty="0" err="1" smtClean="0"/>
              <a:t>hasNext</a:t>
            </a:r>
            <a:r>
              <a:rPr lang="en-US" dirty="0" smtClean="0"/>
              <a:t>( ) – </a:t>
            </a:r>
            <a:r>
              <a:rPr lang="en-US" dirty="0" err="1" smtClean="0"/>
              <a:t>boolean</a:t>
            </a:r>
            <a:endParaRPr lang="en-US" dirty="0" smtClean="0"/>
          </a:p>
          <a:p>
            <a:pPr lvl="1"/>
            <a:r>
              <a:rPr lang="en-US" dirty="0" smtClean="0"/>
              <a:t>remove( ) – to remove the most recent item returned by next( ) (a void method)</a:t>
            </a:r>
          </a:p>
          <a:p>
            <a:r>
              <a:rPr lang="en-US" dirty="0" smtClean="0"/>
              <a:t>By implementing </a:t>
            </a:r>
            <a:r>
              <a:rPr lang="en-US" dirty="0" err="1" smtClean="0"/>
              <a:t>Iterable</a:t>
            </a:r>
            <a:r>
              <a:rPr lang="en-US" dirty="0" smtClean="0"/>
              <a:t> on Collection classes, we can use the for-each (the iterator for loop) on any Collection</a:t>
            </a:r>
          </a:p>
          <a:p>
            <a:r>
              <a:rPr lang="en-US" dirty="0" smtClean="0"/>
              <a:t>The implementation of each of these methods depends in part on the implementation of the data structure used for the Collection</a:t>
            </a:r>
          </a:p>
          <a:p>
            <a:pPr lvl="1"/>
            <a:r>
              <a:rPr lang="en-US" dirty="0" smtClean="0"/>
              <a:t>the actual implementation of </a:t>
            </a:r>
            <a:r>
              <a:rPr lang="en-US" dirty="0" err="1" smtClean="0"/>
              <a:t>Iterable</a:t>
            </a:r>
            <a:r>
              <a:rPr lang="en-US" dirty="0" smtClean="0"/>
              <a:t> will differ based on whether the Collection is implemented using an array or a linked structure</a:t>
            </a:r>
          </a:p>
        </p:txBody>
      </p:sp>
    </p:spTree>
    <p:extLst>
      <p:ext uri="{BB962C8B-B14F-4D97-AF65-F5344CB8AC3E}">
        <p14:creationId xmlns:p14="http://schemas.microsoft.com/office/powerpoint/2010/main" val="287795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Ways to Access a Collection</a:t>
            </a:r>
            <a:endParaRPr lang="en-US" dirty="0"/>
          </a:p>
        </p:txBody>
      </p:sp>
      <p:sp>
        <p:nvSpPr>
          <p:cNvPr id="3" name="Content Placeholder 2"/>
          <p:cNvSpPr>
            <a:spLocks noGrp="1"/>
          </p:cNvSpPr>
          <p:nvPr>
            <p:ph idx="1"/>
          </p:nvPr>
        </p:nvSpPr>
        <p:spPr>
          <a:xfrm>
            <a:off x="76200" y="609600"/>
            <a:ext cx="8964759" cy="3429000"/>
          </a:xfrm>
        </p:spPr>
        <p:txBody>
          <a:bodyPr>
            <a:normAutofit fontScale="92500" lnSpcReduction="10000"/>
          </a:bodyPr>
          <a:lstStyle/>
          <a:p>
            <a:r>
              <a:rPr lang="en-US" dirty="0" smtClean="0"/>
              <a:t>There are several ways we could access the elements of a Collection given methods like get and the fact that these classes implement </a:t>
            </a:r>
            <a:r>
              <a:rPr lang="en-US" dirty="0" err="1" smtClean="0"/>
              <a:t>Iterable</a:t>
            </a:r>
            <a:endParaRPr lang="en-US" dirty="0" smtClean="0"/>
          </a:p>
          <a:p>
            <a:pPr lvl="1"/>
            <a:r>
              <a:rPr lang="en-US" dirty="0" smtClean="0"/>
              <a:t>Assume we have implemented one of the Collection classes as variable a which is a collection of Integers</a:t>
            </a:r>
          </a:p>
          <a:p>
            <a:pPr lvl="2"/>
            <a:r>
              <a:rPr lang="en-US" dirty="0" err="1" smtClean="0">
                <a:latin typeface="Courier" pitchFamily="49" charset="0"/>
              </a:rPr>
              <a:t>ArrayList</a:t>
            </a:r>
            <a:r>
              <a:rPr lang="en-US" dirty="0" smtClean="0">
                <a:latin typeface="Courier" pitchFamily="49" charset="0"/>
              </a:rPr>
              <a:t>&lt;Integer&gt; a </a:t>
            </a:r>
          </a:p>
          <a:p>
            <a:pPr lvl="1"/>
            <a:r>
              <a:rPr lang="en-US" dirty="0" smtClean="0">
                <a:cs typeface="Times New Roman" panose="02020603050405020304" pitchFamily="18" charset="0"/>
              </a:rPr>
              <a:t>Here we see 3 possible implementations:  using a for-each loop, using a for loop using get(index), and using an Iterator</a:t>
            </a:r>
            <a:endParaRPr lang="en-US" dirty="0">
              <a:cs typeface="Times New Roman" panose="02020603050405020304" pitchFamily="18" charset="0"/>
            </a:endParaRPr>
          </a:p>
        </p:txBody>
      </p:sp>
      <p:sp>
        <p:nvSpPr>
          <p:cNvPr id="4" name="TextBox 3"/>
          <p:cNvSpPr txBox="1"/>
          <p:nvPr/>
        </p:nvSpPr>
        <p:spPr>
          <a:xfrm>
            <a:off x="228600" y="4267200"/>
            <a:ext cx="8606843" cy="2308324"/>
          </a:xfrm>
          <a:prstGeom prst="rect">
            <a:avLst/>
          </a:prstGeom>
          <a:noFill/>
        </p:spPr>
        <p:txBody>
          <a:bodyPr wrap="none" rtlCol="0">
            <a:spAutoFit/>
          </a:bodyPr>
          <a:lstStyle/>
          <a:p>
            <a:r>
              <a:rPr lang="en-US" dirty="0" smtClean="0">
                <a:latin typeface="Courier" pitchFamily="49" charset="0"/>
              </a:rPr>
              <a:t>for(Integer </a:t>
            </a:r>
            <a:r>
              <a:rPr lang="en-US" dirty="0" err="1">
                <a:latin typeface="Courier" pitchFamily="49" charset="0"/>
              </a:rPr>
              <a:t>temp:a</a:t>
            </a:r>
            <a:r>
              <a:rPr lang="en-US" dirty="0" smtClean="0">
                <a:latin typeface="Courier" pitchFamily="49" charset="0"/>
              </a:rPr>
              <a:t>) </a:t>
            </a:r>
          </a:p>
          <a:p>
            <a:r>
              <a:rPr lang="en-US" dirty="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temp.intValue</a:t>
            </a:r>
            <a:r>
              <a:rPr lang="en-US" dirty="0">
                <a:latin typeface="Courier" pitchFamily="49" charset="0"/>
              </a:rPr>
              <a:t>());</a:t>
            </a:r>
          </a:p>
          <a:p>
            <a:endParaRPr lang="en-US" dirty="0" smtClean="0">
              <a:latin typeface="Courier" pitchFamily="49" charset="0"/>
            </a:endParaRPr>
          </a:p>
          <a:p>
            <a:r>
              <a:rPr lang="en-US" dirty="0" smtClean="0">
                <a:latin typeface="Courier" pitchFamily="49" charset="0"/>
              </a:rPr>
              <a:t>for(int </a:t>
            </a:r>
            <a:r>
              <a:rPr lang="en-US" dirty="0" err="1">
                <a:latin typeface="Courier" pitchFamily="49" charset="0"/>
              </a:rPr>
              <a:t>i</a:t>
            </a:r>
            <a:r>
              <a:rPr lang="en-US" dirty="0">
                <a:latin typeface="Courier" pitchFamily="49" charset="0"/>
              </a:rPr>
              <a:t>=0;i&lt;</a:t>
            </a:r>
            <a:r>
              <a:rPr lang="en-US" dirty="0" err="1">
                <a:latin typeface="Courier" pitchFamily="49" charset="0"/>
              </a:rPr>
              <a:t>a.size</a:t>
            </a:r>
            <a:r>
              <a:rPr lang="en-US" dirty="0">
                <a:latin typeface="Courier" pitchFamily="49" charset="0"/>
              </a:rPr>
              <a:t>();</a:t>
            </a:r>
            <a:r>
              <a:rPr lang="en-US" dirty="0" err="1">
                <a:latin typeface="Courier" pitchFamily="49" charset="0"/>
              </a:rPr>
              <a:t>i</a:t>
            </a:r>
            <a:r>
              <a:rPr lang="en-US" dirty="0" smtClean="0">
                <a:latin typeface="Courier" pitchFamily="49" charset="0"/>
              </a:rPr>
              <a:t>++) </a:t>
            </a:r>
          </a:p>
          <a:p>
            <a:r>
              <a:rPr lang="en-US" dirty="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a.get</a:t>
            </a:r>
            <a:r>
              <a:rPr lang="en-US" dirty="0" smtClean="0">
                <a:latin typeface="Courier" pitchFamily="49" charset="0"/>
              </a:rPr>
              <a:t>(</a:t>
            </a:r>
            <a:r>
              <a:rPr lang="en-US" dirty="0" err="1" smtClean="0">
                <a:latin typeface="Courier" pitchFamily="49" charset="0"/>
              </a:rPr>
              <a:t>i</a:t>
            </a:r>
            <a:r>
              <a:rPr lang="en-US" dirty="0" smtClean="0">
                <a:latin typeface="Courier" pitchFamily="49" charset="0"/>
              </a:rPr>
              <a:t>));</a:t>
            </a:r>
          </a:p>
          <a:p>
            <a:endParaRPr lang="en-US" dirty="0" smtClean="0">
              <a:latin typeface="Courier" pitchFamily="49" charset="0"/>
            </a:endParaRPr>
          </a:p>
          <a:p>
            <a:r>
              <a:rPr lang="en-US" dirty="0" smtClean="0">
                <a:latin typeface="Courier" pitchFamily="49" charset="0"/>
              </a:rPr>
              <a:t>Iterator&lt;Integer</a:t>
            </a:r>
            <a:r>
              <a:rPr lang="en-US" dirty="0">
                <a:latin typeface="Courier" pitchFamily="49" charset="0"/>
              </a:rPr>
              <a:t>&gt; it=</a:t>
            </a:r>
            <a:r>
              <a:rPr lang="en-US" dirty="0" err="1">
                <a:latin typeface="Courier" pitchFamily="49" charset="0"/>
              </a:rPr>
              <a:t>a.iterator</a:t>
            </a:r>
            <a:r>
              <a:rPr lang="en-US" dirty="0">
                <a:latin typeface="Courier" pitchFamily="49" charset="0"/>
              </a:rPr>
              <a:t>();</a:t>
            </a:r>
          </a:p>
          <a:p>
            <a:r>
              <a:rPr lang="en-US" dirty="0" smtClean="0">
                <a:latin typeface="Courier" pitchFamily="49" charset="0"/>
              </a:rPr>
              <a:t>while(</a:t>
            </a:r>
            <a:r>
              <a:rPr lang="en-US" dirty="0" err="1" smtClean="0">
                <a:latin typeface="Courier" pitchFamily="49" charset="0"/>
              </a:rPr>
              <a:t>it.hasNext</a:t>
            </a:r>
            <a:r>
              <a:rPr lang="en-US" dirty="0" smtClean="0">
                <a:latin typeface="Courier" pitchFamily="49" charset="0"/>
              </a:rPr>
              <a:t>()) </a:t>
            </a:r>
            <a:r>
              <a:rPr lang="en-US" dirty="0">
                <a:latin typeface="Courier" pitchFamily="49" charset="0"/>
              </a:rPr>
              <a:t>	</a:t>
            </a:r>
            <a:r>
              <a:rPr lang="en-US" dirty="0" err="1">
                <a:latin typeface="Courier" pitchFamily="49" charset="0"/>
              </a:rPr>
              <a:t>System.out.println</a:t>
            </a:r>
            <a:r>
              <a:rPr lang="en-US" dirty="0">
                <a:latin typeface="Courier" pitchFamily="49" charset="0"/>
              </a:rPr>
              <a:t>(</a:t>
            </a:r>
            <a:r>
              <a:rPr lang="en-US" dirty="0" err="1">
                <a:latin typeface="Courier" pitchFamily="49" charset="0"/>
              </a:rPr>
              <a:t>it.next</a:t>
            </a:r>
            <a:r>
              <a:rPr lang="en-US" dirty="0">
                <a:latin typeface="Courier" pitchFamily="49" charset="0"/>
              </a:rPr>
              <a:t>().</a:t>
            </a:r>
            <a:r>
              <a:rPr lang="en-US" dirty="0" err="1">
                <a:latin typeface="Courier" pitchFamily="49" charset="0"/>
              </a:rPr>
              <a:t>intValue</a:t>
            </a:r>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888137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11836</TotalTime>
  <Words>2157</Words>
  <Application>Microsoft Office PowerPoint</Application>
  <PresentationFormat>On-screen Show (4:3)</PresentationFormat>
  <Paragraphs>303</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Picture</vt:lpstr>
      <vt:lpstr>Data Structures</vt:lpstr>
      <vt:lpstr>Abstract Data Types</vt:lpstr>
      <vt:lpstr>Collection Types</vt:lpstr>
      <vt:lpstr>The Collection Class Subhierarchy</vt:lpstr>
      <vt:lpstr>Collection as an Interface</vt:lpstr>
      <vt:lpstr>PowerPoint Presentation</vt:lpstr>
      <vt:lpstr>More on Collection</vt:lpstr>
      <vt:lpstr>Iterator Interface</vt:lpstr>
      <vt:lpstr>Ways to Access a Collection</vt:lpstr>
      <vt:lpstr>The List Type</vt:lpstr>
      <vt:lpstr>List Interface</vt:lpstr>
      <vt:lpstr>PowerPoint Presentation</vt:lpstr>
      <vt:lpstr>Creating a List From Another List</vt:lpstr>
      <vt:lpstr>Comparator Interface</vt:lpstr>
      <vt:lpstr>Implementing Comparator</vt:lpstr>
      <vt:lpstr>Collections Class</vt:lpstr>
      <vt:lpstr>Using Collections</vt:lpstr>
      <vt:lpstr>Another Example</vt:lpstr>
      <vt:lpstr>Vector and Stack Classes</vt:lpstr>
      <vt:lpstr>The Stack</vt:lpstr>
      <vt:lpstr>Using a Stack:  Arithmetic Evaluation</vt:lpstr>
      <vt:lpstr>PowerPoint Presentation</vt:lpstr>
      <vt:lpstr>PowerPoint Presentation</vt:lpstr>
      <vt:lpstr>Queues</vt:lpstr>
      <vt:lpstr>The Queue</vt:lpstr>
      <vt:lpstr>Variations of Queues</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dc:title>
  <dc:creator>Administrator</dc:creator>
  <cp:lastModifiedBy>Administrator</cp:lastModifiedBy>
  <cp:revision>38</cp:revision>
  <dcterms:created xsi:type="dcterms:W3CDTF">2014-07-28T17:44:50Z</dcterms:created>
  <dcterms:modified xsi:type="dcterms:W3CDTF">2014-11-05T13:09:46Z</dcterms:modified>
</cp:coreProperties>
</file>