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5" r:id="rId3"/>
    <p:sldId id="258" r:id="rId4"/>
    <p:sldId id="268" r:id="rId5"/>
    <p:sldId id="259" r:id="rId6"/>
    <p:sldId id="261" r:id="rId7"/>
    <p:sldId id="262" r:id="rId8"/>
    <p:sldId id="286" r:id="rId9"/>
    <p:sldId id="281" r:id="rId10"/>
    <p:sldId id="271" r:id="rId11"/>
    <p:sldId id="260" r:id="rId12"/>
    <p:sldId id="267" r:id="rId13"/>
    <p:sldId id="269" r:id="rId14"/>
    <p:sldId id="272" r:id="rId15"/>
    <p:sldId id="287" r:id="rId16"/>
    <p:sldId id="274" r:id="rId17"/>
    <p:sldId id="264" r:id="rId18"/>
    <p:sldId id="265" r:id="rId19"/>
    <p:sldId id="266" r:id="rId20"/>
    <p:sldId id="284" r:id="rId21"/>
    <p:sldId id="270" r:id="rId22"/>
    <p:sldId id="273" r:id="rId23"/>
    <p:sldId id="275" r:id="rId24"/>
    <p:sldId id="288" r:id="rId25"/>
    <p:sldId id="277" r:id="rId26"/>
    <p:sldId id="282" r:id="rId27"/>
    <p:sldId id="283" r:id="rId28"/>
    <p:sldId id="289" r:id="rId29"/>
    <p:sldId id="276" r:id="rId30"/>
    <p:sldId id="278" r:id="rId31"/>
    <p:sldId id="279" r:id="rId32"/>
    <p:sldId id="28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BCBC"/>
    <a:srgbClr val="F78989"/>
    <a:srgbClr val="FF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614" y="-7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416448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830581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315380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FBA6E1-222E-4B59-905A-A7EA45DCDAFC}" type="datetimeFigureOut">
              <a:rPr lang="en-US" smtClean="0"/>
              <a:t>Fri 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339993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FBA6E1-222E-4B59-905A-A7EA45DCDAFC}" type="datetimeFigureOut">
              <a:rPr lang="en-US" smtClean="0"/>
              <a:t>Fri 10/31/2014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59322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FBA6E1-222E-4B59-905A-A7EA45DCDAFC}" type="datetimeFigureOut">
              <a:rPr lang="en-US" smtClean="0"/>
              <a:t>Fri 10/31/2014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54296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FBA6E1-222E-4B59-905A-A7EA45DCDAFC}" type="datetimeFigureOut">
              <a:rPr lang="en-US" smtClean="0"/>
              <a:t>Fri 10/31/2014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10899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FBA6E1-222E-4B59-905A-A7EA45DCDAFC}" type="datetimeFigureOut">
              <a:rPr lang="en-US" smtClean="0"/>
              <a:t>Fri 10/31/2014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390123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BA6E1-222E-4B59-905A-A7EA45DCDAFC}" type="datetimeFigureOut">
              <a:rPr lang="en-US" smtClean="0"/>
              <a:t>Fri 10/31/2014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3640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BA6E1-222E-4B59-905A-A7EA45DCDAFC}" type="datetimeFigureOut">
              <a:rPr lang="en-US" smtClean="0"/>
              <a:t>Fri 10/31/2014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239541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FBA6E1-222E-4B59-905A-A7EA45DCDAFC}" type="datetimeFigureOut">
              <a:rPr lang="en-US" smtClean="0"/>
              <a:t>Fri 10/31/2014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4B9E0-6A68-48E4-92E7-7757AF48C6D7}" type="slidenum">
              <a:rPr lang="en-US" smtClean="0"/>
              <a:t>‹#›</a:t>
            </a:fld>
            <a:endParaRPr lang="en-US"/>
          </a:p>
        </p:txBody>
      </p:sp>
    </p:spTree>
    <p:extLst>
      <p:ext uri="{BB962C8B-B14F-4D97-AF65-F5344CB8AC3E}">
        <p14:creationId xmlns:p14="http://schemas.microsoft.com/office/powerpoint/2010/main" val="1641600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4B4B"/>
            </a:gs>
            <a:gs pos="50000">
              <a:srgbClr val="F78989"/>
            </a:gs>
            <a:gs pos="100000">
              <a:srgbClr val="DEBCBC"/>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F8FBA6E1-222E-4B59-905A-A7EA45DCDAFC}" type="datetimeFigureOut">
              <a:rPr lang="en-US" smtClean="0"/>
              <a:pPr/>
              <a:t>Fri 10/31/2014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0F04B9E0-6A68-48E4-92E7-7757AF48C6D7}" type="slidenum">
              <a:rPr lang="en-US" smtClean="0"/>
              <a:pPr/>
              <a:t>‹#›</a:t>
            </a:fld>
            <a:endParaRPr lang="en-US" dirty="0"/>
          </a:p>
        </p:txBody>
      </p:sp>
    </p:spTree>
    <p:extLst>
      <p:ext uri="{BB962C8B-B14F-4D97-AF65-F5344CB8AC3E}">
        <p14:creationId xmlns:p14="http://schemas.microsoft.com/office/powerpoint/2010/main" val="156761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Generics</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10000"/>
          </a:bodyPr>
          <a:lstStyle/>
          <a:p>
            <a:r>
              <a:rPr lang="en-US" dirty="0" smtClean="0"/>
              <a:t>We have already seen Generics, let’s examine why we use them</a:t>
            </a:r>
          </a:p>
          <a:p>
            <a:r>
              <a:rPr lang="en-US" dirty="0" smtClean="0"/>
              <a:t>In using an </a:t>
            </a:r>
            <a:r>
              <a:rPr lang="en-US" dirty="0" err="1" smtClean="0"/>
              <a:t>ArrayList</a:t>
            </a:r>
            <a:r>
              <a:rPr lang="en-US" dirty="0" smtClean="0"/>
              <a:t>, we specify &lt;</a:t>
            </a:r>
            <a:r>
              <a:rPr lang="en-US" i="1" dirty="0" smtClean="0"/>
              <a:t>Type</a:t>
            </a:r>
            <a:r>
              <a:rPr lang="en-US" dirty="0" smtClean="0"/>
              <a:t>&gt; to indicate the type of Object that the </a:t>
            </a:r>
            <a:r>
              <a:rPr lang="en-US" dirty="0" err="1" smtClean="0"/>
              <a:t>ArrayList</a:t>
            </a:r>
            <a:r>
              <a:rPr lang="en-US" dirty="0" smtClean="0"/>
              <a:t> will store</a:t>
            </a:r>
          </a:p>
          <a:p>
            <a:pPr lvl="1"/>
            <a:r>
              <a:rPr lang="en-US" dirty="0" smtClean="0"/>
              <a:t>this is known as a Generic Type, or Generics</a:t>
            </a:r>
          </a:p>
          <a:p>
            <a:pPr lvl="1"/>
            <a:r>
              <a:rPr lang="en-US" dirty="0" smtClean="0"/>
              <a:t>&lt;</a:t>
            </a:r>
            <a:r>
              <a:rPr lang="en-US" i="1" dirty="0" smtClean="0"/>
              <a:t>Type</a:t>
            </a:r>
            <a:r>
              <a:rPr lang="en-US" dirty="0" smtClean="0"/>
              <a:t>&gt; is known as the </a:t>
            </a:r>
            <a:r>
              <a:rPr lang="en-US" i="1" dirty="0" smtClean="0"/>
              <a:t>type parameter</a:t>
            </a:r>
          </a:p>
          <a:p>
            <a:pPr lvl="1"/>
            <a:r>
              <a:rPr lang="en-US" dirty="0" smtClean="0"/>
              <a:t>the &lt;&gt; is sometimes called the </a:t>
            </a:r>
            <a:r>
              <a:rPr lang="en-US" i="1" dirty="0" smtClean="0"/>
              <a:t>diamond notation</a:t>
            </a:r>
          </a:p>
          <a:p>
            <a:r>
              <a:rPr lang="en-US" dirty="0" smtClean="0"/>
              <a:t>Generics were first introduced in Java with version 1.5</a:t>
            </a:r>
          </a:p>
          <a:p>
            <a:pPr lvl="1"/>
            <a:r>
              <a:rPr lang="en-US" dirty="0" smtClean="0"/>
              <a:t>They are roughly based on a C++ concept called templates</a:t>
            </a:r>
          </a:p>
          <a:p>
            <a:pPr lvl="1"/>
            <a:r>
              <a:rPr lang="en-US" dirty="0" smtClean="0"/>
              <a:t>We do not necessarily need Generics as instead we could always declare a variable to be of type Object, but then we would have to perform casting or </a:t>
            </a:r>
            <a:r>
              <a:rPr lang="en-US" dirty="0" err="1" smtClean="0"/>
              <a:t>downcasting</a:t>
            </a:r>
            <a:r>
              <a:rPr lang="en-US" dirty="0" smtClean="0"/>
              <a:t> of the object, Generics is cleaner</a:t>
            </a:r>
          </a:p>
        </p:txBody>
      </p:sp>
    </p:spTree>
    <p:extLst>
      <p:ext uri="{BB962C8B-B14F-4D97-AF65-F5344CB8AC3E}">
        <p14:creationId xmlns:p14="http://schemas.microsoft.com/office/powerpoint/2010/main" val="1792541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Bounded Generic Classes</a:t>
            </a:r>
            <a:endParaRPr lang="en-US" dirty="0"/>
          </a:p>
        </p:txBody>
      </p:sp>
      <p:sp>
        <p:nvSpPr>
          <p:cNvPr id="3" name="Content Placeholder 2"/>
          <p:cNvSpPr>
            <a:spLocks noGrp="1"/>
          </p:cNvSpPr>
          <p:nvPr>
            <p:ph idx="1"/>
          </p:nvPr>
        </p:nvSpPr>
        <p:spPr>
          <a:xfrm>
            <a:off x="228600" y="685800"/>
            <a:ext cx="8686800" cy="3733800"/>
          </a:xfrm>
        </p:spPr>
        <p:txBody>
          <a:bodyPr>
            <a:normAutofit fontScale="92500" lnSpcReduction="10000"/>
          </a:bodyPr>
          <a:lstStyle/>
          <a:p>
            <a:r>
              <a:rPr lang="en-US" dirty="0" smtClean="0"/>
              <a:t>We can restrict the types acceptable in a Generic class by “bounding” the generic class using </a:t>
            </a:r>
          </a:p>
          <a:p>
            <a:pPr lvl="1"/>
            <a:r>
              <a:rPr lang="en-US" dirty="0" smtClean="0"/>
              <a:t>public class </a:t>
            </a:r>
            <a:r>
              <a:rPr lang="en-US" i="1" dirty="0" smtClean="0"/>
              <a:t>Name</a:t>
            </a:r>
            <a:r>
              <a:rPr lang="en-US" dirty="0" smtClean="0"/>
              <a:t>&lt;</a:t>
            </a:r>
            <a:r>
              <a:rPr lang="en-US" i="1" dirty="0" smtClean="0"/>
              <a:t>placeholder </a:t>
            </a:r>
            <a:r>
              <a:rPr lang="en-US" dirty="0" smtClean="0"/>
              <a:t>extends </a:t>
            </a:r>
            <a:r>
              <a:rPr lang="en-US" i="1" dirty="0" smtClean="0"/>
              <a:t>Type</a:t>
            </a:r>
            <a:r>
              <a:rPr lang="en-US" dirty="0" smtClean="0"/>
              <a:t>&gt;</a:t>
            </a:r>
          </a:p>
          <a:p>
            <a:r>
              <a:rPr lang="en-US" dirty="0" smtClean="0"/>
              <a:t>Where </a:t>
            </a:r>
            <a:r>
              <a:rPr lang="en-US" i="1" dirty="0" smtClean="0"/>
              <a:t>Type </a:t>
            </a:r>
            <a:r>
              <a:rPr lang="en-US" dirty="0" smtClean="0"/>
              <a:t>is the type we want to restrict our Generic classes to, such as Number</a:t>
            </a:r>
          </a:p>
          <a:p>
            <a:r>
              <a:rPr lang="en-US" dirty="0" smtClean="0"/>
              <a:t>We might want a Box-like generic which is limited to Numeric Objects </a:t>
            </a:r>
          </a:p>
          <a:p>
            <a:pPr lvl="1"/>
            <a:r>
              <a:rPr lang="en-US" dirty="0" smtClean="0"/>
              <a:t>we would employ &lt;T extends Number&gt;</a:t>
            </a:r>
          </a:p>
        </p:txBody>
      </p:sp>
      <p:sp>
        <p:nvSpPr>
          <p:cNvPr id="4" name="TextBox 3"/>
          <p:cNvSpPr txBox="1"/>
          <p:nvPr/>
        </p:nvSpPr>
        <p:spPr>
          <a:xfrm>
            <a:off x="838200" y="4348877"/>
            <a:ext cx="7144905" cy="2585323"/>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NumericBox</a:t>
            </a:r>
            <a:r>
              <a:rPr lang="en-US" dirty="0">
                <a:latin typeface="Courier" pitchFamily="49" charset="0"/>
              </a:rPr>
              <a:t>&lt;T extends Number&gt; </a:t>
            </a:r>
            <a:r>
              <a:rPr lang="en-US" dirty="0" smtClean="0">
                <a:latin typeface="Courier" pitchFamily="49" charset="0"/>
              </a:rPr>
              <a:t>{</a:t>
            </a:r>
            <a:endParaRPr lang="en-US" dirty="0">
              <a:latin typeface="Courier" pitchFamily="49" charset="0"/>
            </a:endParaRPr>
          </a:p>
          <a:p>
            <a:r>
              <a:rPr lang="en-US" dirty="0" smtClean="0">
                <a:latin typeface="Courier" pitchFamily="49" charset="0"/>
              </a:rPr>
              <a:t>   T </a:t>
            </a:r>
            <a:r>
              <a:rPr lang="en-US" dirty="0">
                <a:latin typeface="Courier" pitchFamily="49" charset="0"/>
              </a:rPr>
              <a:t>item;</a:t>
            </a:r>
          </a:p>
          <a:p>
            <a:r>
              <a:rPr lang="en-US" dirty="0" smtClean="0">
                <a:latin typeface="Courier" pitchFamily="49" charset="0"/>
              </a:rPr>
              <a:t>   public </a:t>
            </a:r>
            <a:r>
              <a:rPr lang="en-US" dirty="0" err="1">
                <a:latin typeface="Courier" pitchFamily="49" charset="0"/>
              </a:rPr>
              <a:t>NumericBox</a:t>
            </a:r>
            <a:r>
              <a:rPr lang="en-US" dirty="0">
                <a:latin typeface="Courier" pitchFamily="49" charset="0"/>
              </a:rPr>
              <a:t>(T item</a:t>
            </a:r>
            <a:r>
              <a:rPr lang="en-US" dirty="0" smtClean="0">
                <a:latin typeface="Courier" pitchFamily="49" charset="0"/>
              </a:rPr>
              <a:t>){</a:t>
            </a:r>
            <a:r>
              <a:rPr lang="en-US" dirty="0" err="1" smtClean="0">
                <a:latin typeface="Courier" pitchFamily="49" charset="0"/>
              </a:rPr>
              <a:t>this.item</a:t>
            </a:r>
            <a:r>
              <a:rPr lang="en-US" dirty="0" smtClean="0">
                <a:latin typeface="Courier" pitchFamily="49" charset="0"/>
              </a:rPr>
              <a:t>=item;}</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boolean</a:t>
            </a:r>
            <a:r>
              <a:rPr lang="en-US" dirty="0">
                <a:latin typeface="Courier" pitchFamily="49" charset="0"/>
              </a:rPr>
              <a:t> bigger(T item2</a:t>
            </a:r>
            <a:r>
              <a:rPr lang="en-US" dirty="0" smtClean="0">
                <a:latin typeface="Courier" pitchFamily="49" charset="0"/>
              </a:rPr>
              <a:t>){</a:t>
            </a:r>
            <a:endParaRPr lang="en-US" dirty="0">
              <a:latin typeface="Courier" pitchFamily="49" charset="0"/>
            </a:endParaRPr>
          </a:p>
          <a:p>
            <a:r>
              <a:rPr lang="en-US" dirty="0">
                <a:latin typeface="Courier" pitchFamily="49" charset="0"/>
              </a:rPr>
              <a:t>	if(</a:t>
            </a:r>
            <a:r>
              <a:rPr lang="en-US" dirty="0" err="1">
                <a:latin typeface="Courier" pitchFamily="49" charset="0"/>
              </a:rPr>
              <a:t>item.doubleValue</a:t>
            </a:r>
            <a:r>
              <a:rPr lang="en-US" dirty="0">
                <a:latin typeface="Courier" pitchFamily="49" charset="0"/>
              </a:rPr>
              <a:t>()&gt;item2.doubleValue())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return </a:t>
            </a:r>
            <a:r>
              <a:rPr lang="en-US" dirty="0">
                <a:latin typeface="Courier" pitchFamily="49" charset="0"/>
              </a:rPr>
              <a:t>true;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else </a:t>
            </a:r>
            <a:r>
              <a:rPr lang="en-US" dirty="0">
                <a:latin typeface="Courier" pitchFamily="49" charset="0"/>
              </a:rPr>
              <a:t>return false; </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Tree>
    <p:extLst>
      <p:ext uri="{BB962C8B-B14F-4D97-AF65-F5344CB8AC3E}">
        <p14:creationId xmlns:p14="http://schemas.microsoft.com/office/powerpoint/2010/main" val="363841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Unique Pair Class</a:t>
            </a:r>
            <a:endParaRPr lang="en-US" dirty="0"/>
          </a:p>
        </p:txBody>
      </p:sp>
      <p:sp>
        <p:nvSpPr>
          <p:cNvPr id="3" name="Content Placeholder 2"/>
          <p:cNvSpPr>
            <a:spLocks noGrp="1"/>
          </p:cNvSpPr>
          <p:nvPr>
            <p:ph idx="1"/>
          </p:nvPr>
        </p:nvSpPr>
        <p:spPr>
          <a:xfrm>
            <a:off x="304800" y="914400"/>
            <a:ext cx="8610600" cy="5791200"/>
          </a:xfrm>
        </p:spPr>
        <p:txBody>
          <a:bodyPr>
            <a:normAutofit fontScale="92500" lnSpcReduction="20000"/>
          </a:bodyPr>
          <a:lstStyle/>
          <a:p>
            <a:r>
              <a:rPr lang="en-US" dirty="0" smtClean="0"/>
              <a:t>Let’s expand on the Box example by implementing a Generic class which stores 2 items of the same type of Object</a:t>
            </a:r>
          </a:p>
          <a:p>
            <a:r>
              <a:rPr lang="en-US" dirty="0" smtClean="0"/>
              <a:t>In this case, we want to make sure that the two items (instance data) are unique</a:t>
            </a:r>
          </a:p>
          <a:p>
            <a:pPr lvl="1"/>
            <a:r>
              <a:rPr lang="en-US" dirty="0" smtClean="0"/>
              <a:t>Arbitrarily, we will decide that if the two items are equal (as determined by Comparable), the second of the two will be set to null</a:t>
            </a:r>
          </a:p>
          <a:p>
            <a:r>
              <a:rPr lang="en-US" dirty="0"/>
              <a:t>To test for uniqueness, we need to have Comparable implemented on the class of the </a:t>
            </a:r>
            <a:r>
              <a:rPr lang="en-US" dirty="0" smtClean="0"/>
              <a:t>Objects</a:t>
            </a:r>
            <a:endParaRPr lang="en-US" dirty="0"/>
          </a:p>
          <a:p>
            <a:r>
              <a:rPr lang="en-US" dirty="0"/>
              <a:t>How can we ensure that the class being utilized implements Comparable</a:t>
            </a:r>
            <a:r>
              <a:rPr lang="en-US" dirty="0" smtClean="0"/>
              <a:t>?</a:t>
            </a:r>
          </a:p>
          <a:p>
            <a:pPr lvl="1"/>
            <a:r>
              <a:rPr lang="en-US" dirty="0" smtClean="0"/>
              <a:t>We need to state that the type, T, implements Comparable by specifying &lt;T extends Comparable&lt;T&gt;&gt;</a:t>
            </a:r>
            <a:endParaRPr lang="en-US" dirty="0"/>
          </a:p>
          <a:p>
            <a:endParaRPr lang="en-US" dirty="0" smtClean="0"/>
          </a:p>
        </p:txBody>
      </p:sp>
    </p:spTree>
    <p:extLst>
      <p:ext uri="{BB962C8B-B14F-4D97-AF65-F5344CB8AC3E}">
        <p14:creationId xmlns:p14="http://schemas.microsoft.com/office/powerpoint/2010/main" val="1954543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0999" y="76200"/>
            <a:ext cx="7766870" cy="6740307"/>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UniquePair</a:t>
            </a:r>
            <a:r>
              <a:rPr lang="en-US" dirty="0">
                <a:latin typeface="Courier" pitchFamily="49" charset="0"/>
              </a:rPr>
              <a:t>&lt;T extends Comparable&lt;T</a:t>
            </a:r>
            <a:r>
              <a:rPr lang="en-US" dirty="0" smtClean="0">
                <a:latin typeface="Courier" pitchFamily="49" charset="0"/>
              </a:rPr>
              <a:t>&gt;&gt; {</a:t>
            </a:r>
            <a:endParaRPr lang="en-US" dirty="0">
              <a:latin typeface="Courier" pitchFamily="49" charset="0"/>
            </a:endParaRPr>
          </a:p>
          <a:p>
            <a:r>
              <a:rPr lang="en-US" dirty="0" smtClean="0">
                <a:latin typeface="Courier" pitchFamily="49" charset="0"/>
              </a:rPr>
              <a:t>   private </a:t>
            </a:r>
            <a:r>
              <a:rPr lang="en-US" dirty="0">
                <a:latin typeface="Courier" pitchFamily="49" charset="0"/>
              </a:rPr>
              <a:t>T item1, item2;</a:t>
            </a:r>
          </a:p>
          <a:p>
            <a:r>
              <a:rPr lang="en-US" dirty="0" smtClean="0">
                <a:latin typeface="Courier" pitchFamily="49" charset="0"/>
              </a:rPr>
              <a:t>   public </a:t>
            </a:r>
            <a:r>
              <a:rPr lang="en-US" dirty="0" err="1">
                <a:latin typeface="Courier" pitchFamily="49" charset="0"/>
              </a:rPr>
              <a:t>UniquePair</a:t>
            </a:r>
            <a:r>
              <a:rPr lang="en-US" dirty="0">
                <a:latin typeface="Courier" pitchFamily="49" charset="0"/>
              </a:rPr>
              <a:t>(T i1, T i2</a:t>
            </a:r>
            <a:r>
              <a:rPr lang="en-US" dirty="0" smtClean="0">
                <a:latin typeface="Courier" pitchFamily="49" charset="0"/>
              </a:rPr>
              <a:t>){</a:t>
            </a:r>
            <a:r>
              <a:rPr lang="en-US" dirty="0">
                <a:latin typeface="Courier" pitchFamily="49" charset="0"/>
              </a:rPr>
              <a:t>	</a:t>
            </a:r>
          </a:p>
          <a:p>
            <a:r>
              <a:rPr lang="en-US" dirty="0">
                <a:latin typeface="Courier" pitchFamily="49" charset="0"/>
              </a:rPr>
              <a:t>	item1=i1;</a:t>
            </a:r>
          </a:p>
          <a:p>
            <a:r>
              <a:rPr lang="en-US" dirty="0">
                <a:latin typeface="Courier" pitchFamily="49" charset="0"/>
              </a:rPr>
              <a:t>	item2=i2;</a:t>
            </a:r>
          </a:p>
          <a:p>
            <a:r>
              <a:rPr lang="en-US" dirty="0">
                <a:latin typeface="Courier" pitchFamily="49" charset="0"/>
              </a:rPr>
              <a:t>	if(item1.compareTo(item2)==0) item2=null;</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T get1</a:t>
            </a:r>
            <a:r>
              <a:rPr lang="en-US" dirty="0" smtClean="0">
                <a:latin typeface="Courier" pitchFamily="49" charset="0"/>
              </a:rPr>
              <a:t>() { return </a:t>
            </a:r>
            <a:r>
              <a:rPr lang="en-US" dirty="0">
                <a:latin typeface="Courier" pitchFamily="49" charset="0"/>
              </a:rPr>
              <a:t>item1</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T get2</a:t>
            </a:r>
            <a:r>
              <a:rPr lang="en-US" dirty="0" smtClean="0">
                <a:latin typeface="Courier" pitchFamily="49" charset="0"/>
              </a:rPr>
              <a:t>() { return </a:t>
            </a:r>
            <a:r>
              <a:rPr lang="en-US" dirty="0">
                <a:latin typeface="Courier" pitchFamily="49" charset="0"/>
              </a:rPr>
              <a:t>item2</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set1(T i1</a:t>
            </a:r>
            <a:r>
              <a:rPr lang="en-US" dirty="0" smtClean="0">
                <a:latin typeface="Courier" pitchFamily="49" charset="0"/>
              </a:rPr>
              <a:t>) {</a:t>
            </a:r>
            <a:endParaRPr lang="en-US" dirty="0">
              <a:latin typeface="Courier" pitchFamily="49" charset="0"/>
            </a:endParaRPr>
          </a:p>
          <a:p>
            <a:r>
              <a:rPr lang="en-US" dirty="0">
                <a:latin typeface="Courier" pitchFamily="49" charset="0"/>
              </a:rPr>
              <a:t>	item1=i1;</a:t>
            </a:r>
          </a:p>
          <a:p>
            <a:r>
              <a:rPr lang="en-US" dirty="0">
                <a:latin typeface="Courier" pitchFamily="49" charset="0"/>
              </a:rPr>
              <a:t>	if(item1.compareTo(item2)==0) item2=null;</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set2(T i2</a:t>
            </a:r>
            <a:r>
              <a:rPr lang="en-US" dirty="0" smtClean="0">
                <a:latin typeface="Courier" pitchFamily="49" charset="0"/>
              </a:rPr>
              <a:t>){</a:t>
            </a:r>
            <a:endParaRPr lang="en-US" dirty="0">
              <a:latin typeface="Courier" pitchFamily="49" charset="0"/>
            </a:endParaRPr>
          </a:p>
          <a:p>
            <a:r>
              <a:rPr lang="en-US" dirty="0" smtClean="0">
                <a:latin typeface="Courier" pitchFamily="49" charset="0"/>
              </a:rPr>
              <a:t>	item2=i2</a:t>
            </a:r>
            <a:r>
              <a:rPr lang="en-US" dirty="0">
                <a:latin typeface="Courier" pitchFamily="49" charset="0"/>
              </a:rPr>
              <a:t>;</a:t>
            </a:r>
          </a:p>
          <a:p>
            <a:r>
              <a:rPr lang="en-US" dirty="0">
                <a:latin typeface="Courier" pitchFamily="49" charset="0"/>
              </a:rPr>
              <a:t>	</a:t>
            </a:r>
            <a:r>
              <a:rPr lang="en-US" dirty="0" smtClean="0">
                <a:latin typeface="Courier" pitchFamily="49" charset="0"/>
              </a:rPr>
              <a:t>if(item1.compareTo(item2</a:t>
            </a:r>
            <a:r>
              <a:rPr lang="en-US" dirty="0">
                <a:latin typeface="Courier" pitchFamily="49" charset="0"/>
              </a:rPr>
              <a:t>)==0) item2=null;</a:t>
            </a:r>
          </a:p>
          <a:p>
            <a:r>
              <a:rPr lang="en-US" dirty="0" smtClean="0">
                <a:latin typeface="Courier" pitchFamily="49" charset="0"/>
              </a:rPr>
              <a:t>   }</a:t>
            </a:r>
            <a:r>
              <a:rPr lang="en-US" dirty="0">
                <a:latin typeface="Courier" pitchFamily="49" charset="0"/>
              </a:rPr>
              <a:t>	</a:t>
            </a:r>
          </a:p>
          <a:p>
            <a:r>
              <a:rPr lang="en-US" dirty="0" smtClean="0">
                <a:latin typeface="Courier" pitchFamily="49" charset="0"/>
              </a:rPr>
              <a:t>}</a:t>
            </a:r>
          </a:p>
          <a:p>
            <a:endParaRPr lang="en-US" dirty="0">
              <a:latin typeface="Courier" pitchFamily="49" charset="0"/>
            </a:endParaRPr>
          </a:p>
          <a:p>
            <a:r>
              <a:rPr lang="en-US" dirty="0" err="1" smtClean="0">
                <a:latin typeface="Courier" pitchFamily="49" charset="0"/>
              </a:rPr>
              <a:t>UniquePair</a:t>
            </a:r>
            <a:r>
              <a:rPr lang="en-US" dirty="0" smtClean="0">
                <a:latin typeface="Courier" pitchFamily="49" charset="0"/>
              </a:rPr>
              <a:t>&lt;Integer&gt; a=new </a:t>
            </a:r>
            <a:r>
              <a:rPr lang="en-US" dirty="0" err="1" smtClean="0">
                <a:latin typeface="Courier" pitchFamily="49" charset="0"/>
              </a:rPr>
              <a:t>UniquePair</a:t>
            </a:r>
            <a:r>
              <a:rPr lang="en-US" dirty="0" smtClean="0">
                <a:latin typeface="Courier" pitchFamily="49" charset="0"/>
              </a:rPr>
              <a:t>&lt;&gt;(new Integer(10),</a:t>
            </a:r>
          </a:p>
          <a:p>
            <a:r>
              <a:rPr lang="en-US" dirty="0">
                <a:latin typeface="Courier" pitchFamily="49" charset="0"/>
              </a:rPr>
              <a:t>	</a:t>
            </a:r>
            <a:r>
              <a:rPr lang="en-US" dirty="0" smtClean="0">
                <a:latin typeface="Courier" pitchFamily="49" charset="0"/>
              </a:rPr>
              <a:t>new Integer(20));</a:t>
            </a:r>
          </a:p>
          <a:p>
            <a:r>
              <a:rPr lang="en-US" dirty="0" smtClean="0">
                <a:latin typeface="Courier" pitchFamily="49" charset="0"/>
              </a:rPr>
              <a:t>a.set1(new Integer(20)); </a:t>
            </a:r>
          </a:p>
          <a:p>
            <a:endParaRPr lang="en-US" dirty="0" smtClean="0">
              <a:latin typeface="Courier" pitchFamily="49" charset="0"/>
            </a:endParaRPr>
          </a:p>
          <a:p>
            <a:r>
              <a:rPr lang="en-US" sz="2200" dirty="0" smtClean="0">
                <a:latin typeface="Times New Roman" panose="02020603050405020304" pitchFamily="18" charset="0"/>
                <a:cs typeface="Times New Roman" panose="02020603050405020304" pitchFamily="18" charset="0"/>
              </a:rPr>
              <a:t>results in object a storing (20, null)</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568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1143000"/>
          </a:xfrm>
        </p:spPr>
        <p:txBody>
          <a:bodyPr>
            <a:normAutofit fontScale="90000"/>
          </a:bodyPr>
          <a:lstStyle/>
          <a:p>
            <a:r>
              <a:rPr lang="en-US" dirty="0" smtClean="0"/>
              <a:t>Generic Classes with More than 1 Type</a:t>
            </a:r>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10000"/>
          </a:bodyPr>
          <a:lstStyle/>
          <a:p>
            <a:r>
              <a:rPr lang="en-US" dirty="0" err="1" smtClean="0"/>
              <a:t>UniquePair</a:t>
            </a:r>
            <a:r>
              <a:rPr lang="en-US" dirty="0" smtClean="0"/>
              <a:t> had 2 instance data of the same type</a:t>
            </a:r>
          </a:p>
          <a:p>
            <a:pPr lvl="1"/>
            <a:r>
              <a:rPr lang="en-US" dirty="0" smtClean="0"/>
              <a:t>What about a Generic class of multiple types?</a:t>
            </a:r>
          </a:p>
          <a:p>
            <a:r>
              <a:rPr lang="en-US" dirty="0" smtClean="0"/>
              <a:t>The common example is a Key-Value pair, sometimes called a tuple</a:t>
            </a:r>
          </a:p>
          <a:p>
            <a:pPr lvl="1"/>
            <a:r>
              <a:rPr lang="en-US" dirty="0" smtClean="0"/>
              <a:t>The idea is that we are storing an attribute’s name and the value of that attribute</a:t>
            </a:r>
          </a:p>
          <a:p>
            <a:pPr lvl="2"/>
            <a:r>
              <a:rPr lang="en-US" dirty="0" smtClean="0"/>
              <a:t>a person can be described using multiple key-value pairs such as “Name:  Frank Zappa”, “Occupation:  Musician”, “Height:  70 inches”, </a:t>
            </a:r>
            <a:r>
              <a:rPr lang="en-US" dirty="0" err="1" smtClean="0"/>
              <a:t>etc</a:t>
            </a:r>
            <a:endParaRPr lang="en-US" dirty="0" smtClean="0"/>
          </a:p>
          <a:p>
            <a:r>
              <a:rPr lang="en-US" dirty="0" smtClean="0"/>
              <a:t>Let’s implement a Key-Value pair which has methods to determine if another Key-Value pair has the same Key and Value </a:t>
            </a:r>
          </a:p>
          <a:p>
            <a:pPr lvl="1"/>
            <a:r>
              <a:rPr lang="en-US" dirty="0" smtClean="0"/>
              <a:t>Through Comparable, we compare both Keys and both Values</a:t>
            </a:r>
          </a:p>
          <a:p>
            <a:pPr lvl="1"/>
            <a:endParaRPr lang="en-US" dirty="0" smtClean="0"/>
          </a:p>
        </p:txBody>
      </p:sp>
    </p:spTree>
    <p:extLst>
      <p:ext uri="{BB962C8B-B14F-4D97-AF65-F5344CB8AC3E}">
        <p14:creationId xmlns:p14="http://schemas.microsoft.com/office/powerpoint/2010/main" val="272028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3860"/>
            <a:ext cx="8186857" cy="5940088"/>
          </a:xfrm>
          <a:prstGeom prst="rect">
            <a:avLst/>
          </a:prstGeom>
          <a:noFill/>
        </p:spPr>
        <p:txBody>
          <a:bodyPr wrap="none" rtlCol="0">
            <a:spAutoFit/>
          </a:bodyPr>
          <a:lstStyle/>
          <a:p>
            <a:r>
              <a:rPr lang="en-US" sz="2000" dirty="0">
                <a:latin typeface="Courier" pitchFamily="49" charset="0"/>
              </a:rPr>
              <a:t>public class </a:t>
            </a:r>
            <a:r>
              <a:rPr lang="en-US" sz="2000" dirty="0" err="1">
                <a:latin typeface="Courier" pitchFamily="49" charset="0"/>
              </a:rPr>
              <a:t>KeyValuePair</a:t>
            </a:r>
            <a:r>
              <a:rPr lang="en-US" sz="2000" dirty="0">
                <a:latin typeface="Courier" pitchFamily="49" charset="0"/>
              </a:rPr>
              <a:t>&lt;K extends Comparable&lt;K&gt;,V </a:t>
            </a:r>
            <a:endParaRPr lang="en-US" sz="2000" dirty="0" smtClean="0">
              <a:latin typeface="Courier" pitchFamily="49" charset="0"/>
            </a:endParaRPr>
          </a:p>
          <a:p>
            <a:r>
              <a:rPr lang="en-US" sz="2000" dirty="0">
                <a:latin typeface="Courier" pitchFamily="49" charset="0"/>
              </a:rPr>
              <a:t>	</a:t>
            </a:r>
            <a:r>
              <a:rPr lang="en-US" sz="2000" dirty="0" smtClean="0">
                <a:latin typeface="Courier" pitchFamily="49" charset="0"/>
              </a:rPr>
              <a:t>extends Comparable&lt;V&gt;&gt; {</a:t>
            </a:r>
            <a:endParaRPr lang="en-US" sz="2000" dirty="0">
              <a:latin typeface="Courier" pitchFamily="49" charset="0"/>
            </a:endParaRPr>
          </a:p>
          <a:p>
            <a:r>
              <a:rPr lang="en-US" sz="2000" dirty="0" smtClean="0">
                <a:latin typeface="Courier" pitchFamily="49" charset="0"/>
              </a:rPr>
              <a:t>   private </a:t>
            </a:r>
            <a:r>
              <a:rPr lang="en-US" sz="2000" dirty="0">
                <a:latin typeface="Courier" pitchFamily="49" charset="0"/>
              </a:rPr>
              <a:t>K </a:t>
            </a:r>
            <a:r>
              <a:rPr lang="en-US" sz="2000" dirty="0" smtClean="0">
                <a:latin typeface="Courier" pitchFamily="49" charset="0"/>
              </a:rPr>
              <a:t>key;</a:t>
            </a:r>
          </a:p>
          <a:p>
            <a:r>
              <a:rPr lang="en-US" sz="2000" dirty="0">
                <a:latin typeface="Courier" pitchFamily="49" charset="0"/>
              </a:rPr>
              <a:t> </a:t>
            </a:r>
            <a:r>
              <a:rPr lang="en-US" sz="2000" dirty="0" smtClean="0">
                <a:latin typeface="Courier" pitchFamily="49" charset="0"/>
              </a:rPr>
              <a:t>  private </a:t>
            </a:r>
            <a:r>
              <a:rPr lang="en-US" sz="2000" dirty="0">
                <a:latin typeface="Courier" pitchFamily="49" charset="0"/>
              </a:rPr>
              <a:t>V value;</a:t>
            </a:r>
          </a:p>
          <a:p>
            <a:r>
              <a:rPr lang="en-US" sz="2000" dirty="0" smtClean="0">
                <a:latin typeface="Courier" pitchFamily="49" charset="0"/>
              </a:rPr>
              <a:t>   public </a:t>
            </a:r>
            <a:r>
              <a:rPr lang="en-US" sz="2000" dirty="0" err="1">
                <a:latin typeface="Courier" pitchFamily="49" charset="0"/>
              </a:rPr>
              <a:t>KeyValuePair</a:t>
            </a:r>
            <a:r>
              <a:rPr lang="en-US" sz="2000" dirty="0">
                <a:latin typeface="Courier" pitchFamily="49" charset="0"/>
              </a:rPr>
              <a:t>(K </a:t>
            </a:r>
            <a:r>
              <a:rPr lang="en-US" sz="2000" dirty="0" smtClean="0">
                <a:latin typeface="Courier" pitchFamily="49" charset="0"/>
              </a:rPr>
              <a:t>k2, </a:t>
            </a:r>
            <a:r>
              <a:rPr lang="en-US" sz="2000" dirty="0">
                <a:latin typeface="Courier" pitchFamily="49" charset="0"/>
              </a:rPr>
              <a:t>V </a:t>
            </a:r>
            <a:r>
              <a:rPr lang="en-US" sz="2000" dirty="0" smtClean="0">
                <a:latin typeface="Courier" pitchFamily="49" charset="0"/>
              </a:rPr>
              <a:t>v2)</a:t>
            </a:r>
          </a:p>
          <a:p>
            <a:r>
              <a:rPr lang="en-US" sz="2000" dirty="0">
                <a:latin typeface="Courier" pitchFamily="49" charset="0"/>
              </a:rPr>
              <a:t>	</a:t>
            </a:r>
            <a:r>
              <a:rPr lang="en-US" sz="2000" dirty="0" smtClean="0">
                <a:latin typeface="Courier" pitchFamily="49" charset="0"/>
              </a:rPr>
              <a:t>{key=k2;value=v2;}</a:t>
            </a:r>
          </a:p>
          <a:p>
            <a:r>
              <a:rPr lang="en-US" sz="2000" dirty="0" smtClean="0">
                <a:latin typeface="Courier" pitchFamily="49" charset="0"/>
              </a:rPr>
              <a:t>   public </a:t>
            </a:r>
            <a:r>
              <a:rPr lang="en-US" sz="2000" dirty="0">
                <a:latin typeface="Courier" pitchFamily="49" charset="0"/>
              </a:rPr>
              <a:t>K </a:t>
            </a:r>
            <a:r>
              <a:rPr lang="en-US" sz="2000" dirty="0" err="1">
                <a:latin typeface="Courier" pitchFamily="49" charset="0"/>
              </a:rPr>
              <a:t>getKey</a:t>
            </a:r>
            <a:r>
              <a:rPr lang="en-US" sz="2000" dirty="0" smtClean="0">
                <a:latin typeface="Courier" pitchFamily="49" charset="0"/>
              </a:rPr>
              <a:t>(){return </a:t>
            </a:r>
            <a:r>
              <a:rPr lang="en-US" sz="2000" dirty="0">
                <a:latin typeface="Courier" pitchFamily="49" charset="0"/>
              </a:rPr>
              <a:t>key</a:t>
            </a:r>
            <a:r>
              <a:rPr lang="en-US" sz="2000" dirty="0" smtClean="0">
                <a:latin typeface="Courier" pitchFamily="49" charset="0"/>
              </a:rPr>
              <a:t>;}</a:t>
            </a:r>
            <a:endParaRPr lang="en-US" sz="2000" dirty="0">
              <a:latin typeface="Courier" pitchFamily="49" charset="0"/>
            </a:endParaRPr>
          </a:p>
          <a:p>
            <a:r>
              <a:rPr lang="en-US" sz="2000" dirty="0" smtClean="0">
                <a:latin typeface="Courier" pitchFamily="49" charset="0"/>
              </a:rPr>
              <a:t>   public </a:t>
            </a:r>
            <a:r>
              <a:rPr lang="en-US" sz="2000" dirty="0">
                <a:latin typeface="Courier" pitchFamily="49" charset="0"/>
              </a:rPr>
              <a:t>V </a:t>
            </a:r>
            <a:r>
              <a:rPr lang="en-US" sz="2000" dirty="0" err="1">
                <a:latin typeface="Courier" pitchFamily="49" charset="0"/>
              </a:rPr>
              <a:t>getValue</a:t>
            </a:r>
            <a:r>
              <a:rPr lang="en-US" sz="2000" dirty="0" smtClean="0">
                <a:latin typeface="Courier" pitchFamily="49" charset="0"/>
              </a:rPr>
              <a:t>(){return </a:t>
            </a:r>
            <a:r>
              <a:rPr lang="en-US" sz="2000" dirty="0">
                <a:latin typeface="Courier" pitchFamily="49" charset="0"/>
              </a:rPr>
              <a:t>value</a:t>
            </a:r>
            <a:r>
              <a:rPr lang="en-US" sz="2000" dirty="0" smtClean="0">
                <a:latin typeface="Courier" pitchFamily="49" charset="0"/>
              </a:rPr>
              <a:t>;}</a:t>
            </a:r>
            <a:endParaRPr lang="en-US" sz="2000" dirty="0">
              <a:latin typeface="Courier" pitchFamily="49" charset="0"/>
            </a:endParaRPr>
          </a:p>
          <a:p>
            <a:r>
              <a:rPr lang="en-US" sz="2000" dirty="0" smtClean="0">
                <a:latin typeface="Courier" pitchFamily="49" charset="0"/>
              </a:rPr>
              <a:t>   public </a:t>
            </a:r>
            <a:r>
              <a:rPr lang="en-US" sz="2000" dirty="0">
                <a:latin typeface="Courier" pitchFamily="49" charset="0"/>
              </a:rPr>
              <a:t>void </a:t>
            </a:r>
            <a:r>
              <a:rPr lang="en-US" sz="2000" dirty="0" err="1">
                <a:latin typeface="Courier" pitchFamily="49" charset="0"/>
              </a:rPr>
              <a:t>setKey</a:t>
            </a:r>
            <a:r>
              <a:rPr lang="en-US" sz="2000" dirty="0">
                <a:latin typeface="Courier" pitchFamily="49" charset="0"/>
              </a:rPr>
              <a:t>(K </a:t>
            </a:r>
            <a:r>
              <a:rPr lang="en-US" sz="2000" dirty="0" smtClean="0">
                <a:latin typeface="Courier" pitchFamily="49" charset="0"/>
              </a:rPr>
              <a:t>k2){key=k2;}</a:t>
            </a:r>
            <a:endParaRPr lang="en-US" sz="2000" dirty="0">
              <a:latin typeface="Courier" pitchFamily="49" charset="0"/>
            </a:endParaRPr>
          </a:p>
          <a:p>
            <a:r>
              <a:rPr lang="en-US" sz="2000" dirty="0" smtClean="0">
                <a:latin typeface="Courier" pitchFamily="49" charset="0"/>
              </a:rPr>
              <a:t>   public </a:t>
            </a:r>
            <a:r>
              <a:rPr lang="en-US" sz="2000" dirty="0">
                <a:latin typeface="Courier" pitchFamily="49" charset="0"/>
              </a:rPr>
              <a:t>void </a:t>
            </a:r>
            <a:r>
              <a:rPr lang="en-US" sz="2000" dirty="0" err="1">
                <a:latin typeface="Courier" pitchFamily="49" charset="0"/>
              </a:rPr>
              <a:t>setValue</a:t>
            </a:r>
            <a:r>
              <a:rPr lang="en-US" sz="2000" dirty="0">
                <a:latin typeface="Courier" pitchFamily="49" charset="0"/>
              </a:rPr>
              <a:t>(V </a:t>
            </a:r>
            <a:r>
              <a:rPr lang="en-US" sz="2000" dirty="0" smtClean="0">
                <a:latin typeface="Courier" pitchFamily="49" charset="0"/>
              </a:rPr>
              <a:t>v2) {value=v2;}</a:t>
            </a:r>
            <a:endParaRPr lang="en-US" sz="2000" dirty="0">
              <a:latin typeface="Courier" pitchFamily="49" charset="0"/>
            </a:endParaRPr>
          </a:p>
          <a:p>
            <a:endParaRPr lang="en-US" sz="2000" dirty="0" smtClean="0">
              <a:latin typeface="Courier" pitchFamily="49" charset="0"/>
            </a:endParaRPr>
          </a:p>
          <a:p>
            <a:r>
              <a:rPr lang="en-US" sz="2000" dirty="0" smtClean="0">
                <a:latin typeface="Courier" pitchFamily="49" charset="0"/>
              </a:rPr>
              <a:t>   @</a:t>
            </a:r>
            <a:r>
              <a:rPr lang="en-US" sz="2000" dirty="0" err="1">
                <a:latin typeface="Courier" pitchFamily="49" charset="0"/>
              </a:rPr>
              <a:t>SuppressWarnings</a:t>
            </a:r>
            <a:r>
              <a:rPr lang="en-US" sz="2000" dirty="0">
                <a:latin typeface="Courier" pitchFamily="49" charset="0"/>
              </a:rPr>
              <a:t>("unchecked")</a:t>
            </a:r>
          </a:p>
          <a:p>
            <a:r>
              <a:rPr lang="en-US" sz="2000" dirty="0" smtClean="0">
                <a:latin typeface="Courier" pitchFamily="49" charset="0"/>
              </a:rPr>
              <a:t>   public </a:t>
            </a:r>
            <a:r>
              <a:rPr lang="en-US" sz="2000" dirty="0" err="1">
                <a:latin typeface="Courier" pitchFamily="49" charset="0"/>
              </a:rPr>
              <a:t>boolean</a:t>
            </a:r>
            <a:r>
              <a:rPr lang="en-US" sz="2000" dirty="0">
                <a:latin typeface="Courier" pitchFamily="49" charset="0"/>
              </a:rPr>
              <a:t> equal(</a:t>
            </a:r>
            <a:r>
              <a:rPr lang="en-US" sz="2000" dirty="0" err="1">
                <a:latin typeface="Courier" pitchFamily="49" charset="0"/>
              </a:rPr>
              <a:t>KeyValuePair</a:t>
            </a:r>
            <a:r>
              <a:rPr lang="en-US" sz="2000" dirty="0">
                <a:latin typeface="Courier" pitchFamily="49" charset="0"/>
              </a:rPr>
              <a:t> </a:t>
            </a:r>
            <a:r>
              <a:rPr lang="en-US" sz="2000" dirty="0" err="1">
                <a:latin typeface="Courier" pitchFamily="49" charset="0"/>
              </a:rPr>
              <a:t>kvp</a:t>
            </a:r>
            <a:r>
              <a:rPr lang="en-US" sz="2000" dirty="0" smtClean="0">
                <a:latin typeface="Courier" pitchFamily="49" charset="0"/>
              </a:rPr>
              <a:t>){</a:t>
            </a:r>
            <a:endParaRPr lang="en-US" sz="2000" dirty="0">
              <a:latin typeface="Courier" pitchFamily="49" charset="0"/>
            </a:endParaRPr>
          </a:p>
          <a:p>
            <a:r>
              <a:rPr lang="en-US" sz="2000" dirty="0">
                <a:latin typeface="Courier" pitchFamily="49" charset="0"/>
              </a:rPr>
              <a:t>	if(</a:t>
            </a:r>
            <a:r>
              <a:rPr lang="en-US" sz="2000" dirty="0" err="1">
                <a:latin typeface="Courier" pitchFamily="49" charset="0"/>
              </a:rPr>
              <a:t>key.compareTo</a:t>
            </a:r>
            <a:r>
              <a:rPr lang="en-US" sz="2000" dirty="0">
                <a:latin typeface="Courier" pitchFamily="49" charset="0"/>
              </a:rPr>
              <a:t>((K)</a:t>
            </a:r>
            <a:r>
              <a:rPr lang="en-US" sz="2000" dirty="0" err="1">
                <a:latin typeface="Courier" pitchFamily="49" charset="0"/>
              </a:rPr>
              <a:t>kvp.getKey</a:t>
            </a:r>
            <a:r>
              <a:rPr lang="en-US" sz="2000" dirty="0">
                <a:latin typeface="Courier" pitchFamily="49" charset="0"/>
              </a:rPr>
              <a:t>())==0</a:t>
            </a:r>
            <a:r>
              <a:rPr lang="en-US" sz="2000" dirty="0" smtClean="0">
                <a:latin typeface="Courier" pitchFamily="49" charset="0"/>
              </a:rPr>
              <a:t>&amp;&amp;</a:t>
            </a:r>
          </a:p>
          <a:p>
            <a:r>
              <a:rPr lang="en-US" sz="2000" dirty="0">
                <a:latin typeface="Courier" pitchFamily="49" charset="0"/>
              </a:rPr>
              <a:t>	</a:t>
            </a:r>
            <a:r>
              <a:rPr lang="en-US" sz="2000" dirty="0" err="1" smtClean="0">
                <a:latin typeface="Courier" pitchFamily="49" charset="0"/>
              </a:rPr>
              <a:t>value.compareTo</a:t>
            </a:r>
            <a:r>
              <a:rPr lang="en-US" sz="2000" dirty="0">
                <a:latin typeface="Courier" pitchFamily="49" charset="0"/>
              </a:rPr>
              <a:t>((V)</a:t>
            </a:r>
            <a:r>
              <a:rPr lang="en-US" sz="2000" dirty="0" err="1">
                <a:latin typeface="Courier" pitchFamily="49" charset="0"/>
              </a:rPr>
              <a:t>kvp.getValue</a:t>
            </a:r>
            <a:r>
              <a:rPr lang="en-US" sz="2000" dirty="0">
                <a:latin typeface="Courier" pitchFamily="49" charset="0"/>
              </a:rPr>
              <a:t>())==0) </a:t>
            </a:r>
            <a:endParaRPr lang="en-US" sz="2000" dirty="0" smtClean="0">
              <a:latin typeface="Courier" pitchFamily="49" charset="0"/>
            </a:endParaRPr>
          </a:p>
          <a:p>
            <a:r>
              <a:rPr lang="en-US" sz="2000" dirty="0">
                <a:latin typeface="Courier" pitchFamily="49" charset="0"/>
              </a:rPr>
              <a:t>	</a:t>
            </a:r>
            <a:r>
              <a:rPr lang="en-US" sz="2000" dirty="0" smtClean="0">
                <a:latin typeface="Courier" pitchFamily="49" charset="0"/>
              </a:rPr>
              <a:t>	return </a:t>
            </a:r>
            <a:r>
              <a:rPr lang="en-US" sz="2000" dirty="0">
                <a:latin typeface="Courier" pitchFamily="49" charset="0"/>
              </a:rPr>
              <a:t>true; </a:t>
            </a:r>
            <a:endParaRPr lang="en-US" sz="2000" dirty="0" smtClean="0">
              <a:latin typeface="Courier" pitchFamily="49" charset="0"/>
            </a:endParaRPr>
          </a:p>
          <a:p>
            <a:r>
              <a:rPr lang="en-US" sz="2000" dirty="0">
                <a:latin typeface="Courier" pitchFamily="49" charset="0"/>
              </a:rPr>
              <a:t>	</a:t>
            </a:r>
            <a:r>
              <a:rPr lang="en-US" sz="2000" dirty="0" smtClean="0">
                <a:latin typeface="Courier" pitchFamily="49" charset="0"/>
              </a:rPr>
              <a:t>	else </a:t>
            </a:r>
            <a:r>
              <a:rPr lang="en-US" sz="2000" dirty="0">
                <a:latin typeface="Courier" pitchFamily="49" charset="0"/>
              </a:rPr>
              <a:t>return false;</a:t>
            </a:r>
          </a:p>
          <a:p>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a:t>
            </a:r>
          </a:p>
        </p:txBody>
      </p:sp>
      <p:sp>
        <p:nvSpPr>
          <p:cNvPr id="4" name="TextBox 3"/>
          <p:cNvSpPr txBox="1"/>
          <p:nvPr/>
        </p:nvSpPr>
        <p:spPr>
          <a:xfrm>
            <a:off x="6174462" y="4919008"/>
            <a:ext cx="3031599" cy="193899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NOTE:  The Java compiler</a:t>
            </a:r>
          </a:p>
          <a:p>
            <a:r>
              <a:rPr lang="en-US" sz="2000" dirty="0">
                <a:latin typeface="Times New Roman" panose="02020603050405020304" pitchFamily="18" charset="0"/>
                <a:cs typeface="Times New Roman" panose="02020603050405020304" pitchFamily="18" charset="0"/>
              </a:rPr>
              <a:t>d</a:t>
            </a:r>
            <a:r>
              <a:rPr lang="en-US" sz="2000" dirty="0" smtClean="0">
                <a:latin typeface="Times New Roman" panose="02020603050405020304" pitchFamily="18" charset="0"/>
                <a:cs typeface="Times New Roman" panose="02020603050405020304" pitchFamily="18" charset="0"/>
              </a:rPr>
              <a:t>oes not like the </a:t>
            </a:r>
          </a:p>
          <a:p>
            <a:r>
              <a:rPr lang="en-US" sz="2000" dirty="0" err="1" smtClean="0">
                <a:latin typeface="Times New Roman" panose="02020603050405020304" pitchFamily="18" charset="0"/>
                <a:cs typeface="Times New Roman" panose="02020603050405020304" pitchFamily="18" charset="0"/>
              </a:rPr>
              <a:t>compareTo</a:t>
            </a:r>
            <a:r>
              <a:rPr lang="en-US" sz="2000" dirty="0" smtClean="0">
                <a:latin typeface="Times New Roman" panose="02020603050405020304" pitchFamily="18" charset="0"/>
                <a:cs typeface="Times New Roman" panose="02020603050405020304" pitchFamily="18" charset="0"/>
              </a:rPr>
              <a:t> operations </a:t>
            </a:r>
          </a:p>
          <a:p>
            <a:r>
              <a:rPr lang="en-US" sz="2000" dirty="0" smtClean="0">
                <a:latin typeface="Times New Roman" panose="02020603050405020304" pitchFamily="18" charset="0"/>
                <a:cs typeface="Times New Roman" panose="02020603050405020304" pitchFamily="18" charset="0"/>
              </a:rPr>
              <a:t>and so we have to suppress </a:t>
            </a:r>
          </a:p>
          <a:p>
            <a:r>
              <a:rPr lang="en-US" sz="2000" dirty="0" smtClean="0">
                <a:latin typeface="Times New Roman" panose="02020603050405020304" pitchFamily="18" charset="0"/>
                <a:cs typeface="Times New Roman" panose="02020603050405020304" pitchFamily="18" charset="0"/>
              </a:rPr>
              <a:t>a warning to ensure</a:t>
            </a:r>
          </a:p>
          <a:p>
            <a:r>
              <a:rPr lang="en-US" sz="2000" dirty="0" smtClean="0">
                <a:latin typeface="Times New Roman" panose="02020603050405020304" pitchFamily="18" charset="0"/>
                <a:cs typeface="Times New Roman" panose="02020603050405020304" pitchFamily="18" charset="0"/>
              </a:rPr>
              <a:t>proper compilation</a:t>
            </a:r>
            <a:endParaRPr lang="en-US" sz="2000"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flipV="1">
            <a:off x="3352800" y="3820834"/>
            <a:ext cx="2821662" cy="18941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51498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 y="646837"/>
            <a:ext cx="6811480" cy="2739211"/>
          </a:xfrm>
          <a:prstGeom prst="rect">
            <a:avLst/>
          </a:prstGeom>
          <a:noFill/>
        </p:spPr>
        <p:txBody>
          <a:bodyPr wrap="none" rtlCol="0">
            <a:spAutoFit/>
          </a:bodyPr>
          <a:lstStyle/>
          <a:p>
            <a:r>
              <a:rPr lang="en-US" sz="2200" dirty="0" smtClean="0">
                <a:latin typeface="Courier" pitchFamily="49" charset="0"/>
              </a:rPr>
              <a:t>@</a:t>
            </a:r>
            <a:r>
              <a:rPr lang="en-US" sz="2200" dirty="0" err="1">
                <a:latin typeface="Courier" pitchFamily="49" charset="0"/>
              </a:rPr>
              <a:t>SuppressWarnings</a:t>
            </a:r>
            <a:r>
              <a:rPr lang="en-US" sz="2200" dirty="0">
                <a:latin typeface="Courier" pitchFamily="49" charset="0"/>
              </a:rPr>
              <a:t>("unchecked")</a:t>
            </a:r>
          </a:p>
          <a:p>
            <a:r>
              <a:rPr lang="en-US" sz="2200" dirty="0" smtClean="0">
                <a:latin typeface="Courier" pitchFamily="49" charset="0"/>
              </a:rPr>
              <a:t>public </a:t>
            </a:r>
            <a:r>
              <a:rPr lang="en-US" sz="2200" dirty="0">
                <a:latin typeface="Courier" pitchFamily="49" charset="0"/>
              </a:rPr>
              <a:t>static void main(String[] </a:t>
            </a:r>
            <a:r>
              <a:rPr lang="en-US" sz="2200" dirty="0" err="1">
                <a:latin typeface="Courier" pitchFamily="49" charset="0"/>
              </a:rPr>
              <a:t>args</a:t>
            </a:r>
            <a:r>
              <a:rPr lang="en-US" sz="2200" dirty="0" smtClean="0">
                <a:latin typeface="Courier" pitchFamily="49" charset="0"/>
              </a:rPr>
              <a:t>){</a:t>
            </a:r>
            <a:endParaRPr lang="en-US" sz="2200" dirty="0">
              <a:latin typeface="Courier" pitchFamily="49" charset="0"/>
            </a:endParaRPr>
          </a:p>
          <a:p>
            <a:r>
              <a:rPr lang="en-US" sz="2200" dirty="0" smtClean="0">
                <a:latin typeface="Courier" pitchFamily="49" charset="0"/>
              </a:rPr>
              <a:t>   </a:t>
            </a:r>
            <a:r>
              <a:rPr lang="en-US" sz="2200" dirty="0" err="1" smtClean="0">
                <a:latin typeface="Courier" pitchFamily="49" charset="0"/>
              </a:rPr>
              <a:t>KeyValuePair</a:t>
            </a:r>
            <a:r>
              <a:rPr lang="en-US" sz="2200" dirty="0" smtClean="0">
                <a:latin typeface="Courier" pitchFamily="49" charset="0"/>
              </a:rPr>
              <a:t>&lt;</a:t>
            </a:r>
            <a:r>
              <a:rPr lang="en-US" sz="2200" dirty="0" err="1" smtClean="0">
                <a:latin typeface="Courier" pitchFamily="49" charset="0"/>
              </a:rPr>
              <a:t>String,Integer</a:t>
            </a:r>
            <a:r>
              <a:rPr lang="en-US" sz="2200" dirty="0">
                <a:latin typeface="Courier" pitchFamily="49" charset="0"/>
              </a:rPr>
              <a:t>&gt; </a:t>
            </a:r>
            <a:r>
              <a:rPr lang="en-US" sz="2200" dirty="0" smtClean="0">
                <a:latin typeface="Courier" pitchFamily="49" charset="0"/>
              </a:rPr>
              <a:t>k1=new </a:t>
            </a:r>
          </a:p>
          <a:p>
            <a:r>
              <a:rPr lang="en-US" sz="2200" dirty="0">
                <a:latin typeface="Courier" pitchFamily="49" charset="0"/>
              </a:rPr>
              <a:t>	</a:t>
            </a:r>
            <a:r>
              <a:rPr lang="en-US" sz="2200" dirty="0" err="1" smtClean="0">
                <a:latin typeface="Courier" pitchFamily="49" charset="0"/>
              </a:rPr>
              <a:t>KeyValuePair</a:t>
            </a:r>
            <a:r>
              <a:rPr lang="en-US" sz="2200" dirty="0">
                <a:latin typeface="Courier" pitchFamily="49" charset="0"/>
              </a:rPr>
              <a:t>("Height", 71);</a:t>
            </a:r>
          </a:p>
          <a:p>
            <a:r>
              <a:rPr lang="en-US" sz="2200" dirty="0" smtClean="0">
                <a:latin typeface="Courier" pitchFamily="49" charset="0"/>
              </a:rPr>
              <a:t>   </a:t>
            </a:r>
            <a:r>
              <a:rPr lang="en-US" sz="2200" dirty="0" err="1" smtClean="0">
                <a:latin typeface="Courier" pitchFamily="49" charset="0"/>
              </a:rPr>
              <a:t>KeyValuePair</a:t>
            </a:r>
            <a:r>
              <a:rPr lang="en-US" sz="2200" dirty="0" smtClean="0">
                <a:latin typeface="Courier" pitchFamily="49" charset="0"/>
              </a:rPr>
              <a:t>&lt;</a:t>
            </a:r>
            <a:r>
              <a:rPr lang="en-US" sz="2200" dirty="0" err="1" smtClean="0">
                <a:latin typeface="Courier" pitchFamily="49" charset="0"/>
              </a:rPr>
              <a:t>String,Integer</a:t>
            </a:r>
            <a:r>
              <a:rPr lang="en-US" sz="2200" dirty="0">
                <a:latin typeface="Courier" pitchFamily="49" charset="0"/>
              </a:rPr>
              <a:t>&gt; </a:t>
            </a:r>
            <a:r>
              <a:rPr lang="en-US" sz="2200" dirty="0" smtClean="0">
                <a:latin typeface="Courier" pitchFamily="49" charset="0"/>
              </a:rPr>
              <a:t>k2=new </a:t>
            </a:r>
          </a:p>
          <a:p>
            <a:r>
              <a:rPr lang="en-US" sz="2200" dirty="0">
                <a:latin typeface="Courier" pitchFamily="49" charset="0"/>
              </a:rPr>
              <a:t>	</a:t>
            </a:r>
            <a:r>
              <a:rPr lang="en-US" sz="2200" dirty="0" err="1" smtClean="0">
                <a:latin typeface="Courier" pitchFamily="49" charset="0"/>
              </a:rPr>
              <a:t>KeyValuePair</a:t>
            </a:r>
            <a:r>
              <a:rPr lang="en-US" sz="2200" dirty="0">
                <a:latin typeface="Courier" pitchFamily="49" charset="0"/>
              </a:rPr>
              <a:t>("Height", </a:t>
            </a:r>
            <a:r>
              <a:rPr lang="en-US" sz="2200" dirty="0" smtClean="0">
                <a:latin typeface="Courier" pitchFamily="49" charset="0"/>
              </a:rPr>
              <a:t>69);</a:t>
            </a:r>
            <a:endParaRPr lang="en-US" sz="2200" dirty="0">
              <a:latin typeface="Courier" pitchFamily="49" charset="0"/>
            </a:endParaRPr>
          </a:p>
          <a:p>
            <a:r>
              <a:rPr lang="en-US" sz="2200" dirty="0" smtClean="0">
                <a:latin typeface="Courier" pitchFamily="49" charset="0"/>
              </a:rPr>
              <a:t>   </a:t>
            </a:r>
            <a:r>
              <a:rPr lang="en-US" sz="2200" dirty="0" err="1" smtClean="0">
                <a:latin typeface="Courier" pitchFamily="49" charset="0"/>
              </a:rPr>
              <a:t>System.out.println</a:t>
            </a:r>
            <a:r>
              <a:rPr lang="en-US" sz="2200" dirty="0" smtClean="0">
                <a:latin typeface="Courier" pitchFamily="49" charset="0"/>
              </a:rPr>
              <a:t>(k1.equal(k2</a:t>
            </a:r>
            <a:r>
              <a:rPr lang="en-US" sz="2200" dirty="0">
                <a:latin typeface="Courier" pitchFamily="49" charset="0"/>
              </a:rPr>
              <a:t>));</a:t>
            </a:r>
          </a:p>
          <a:p>
            <a:r>
              <a:rPr lang="en-US" dirty="0" smtClean="0">
                <a:latin typeface="Courier" pitchFamily="49" charset="0"/>
              </a:rPr>
              <a:t>}</a:t>
            </a:r>
            <a:endParaRPr lang="en-US" dirty="0">
              <a:latin typeface="Courier" pitchFamily="49" charset="0"/>
            </a:endParaRPr>
          </a:p>
        </p:txBody>
      </p:sp>
      <p:sp>
        <p:nvSpPr>
          <p:cNvPr id="3" name="TextBox 2"/>
          <p:cNvSpPr txBox="1"/>
          <p:nvPr/>
        </p:nvSpPr>
        <p:spPr>
          <a:xfrm>
            <a:off x="6021215" y="3424148"/>
            <a:ext cx="3103735" cy="2308324"/>
          </a:xfrm>
          <a:prstGeom prst="rect">
            <a:avLst/>
          </a:prstGeom>
          <a:noFill/>
        </p:spPr>
        <p:txBody>
          <a:bodyPr wrap="none" rtlCol="0">
            <a:spAutoFit/>
          </a:bodyPr>
          <a:lstStyle/>
          <a:p>
            <a:r>
              <a:rPr lang="en-US" sz="2400" dirty="0" smtClean="0">
                <a:latin typeface="Times New Roman" panose="02020603050405020304" pitchFamily="18" charset="0"/>
                <a:cs typeface="Times New Roman" panose="02020603050405020304" pitchFamily="18" charset="0"/>
              </a:rPr>
              <a:t>Here, the Java compiler</a:t>
            </a:r>
          </a:p>
          <a:p>
            <a:r>
              <a:rPr lang="en-US" sz="2400" dirty="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oes not like the equal</a:t>
            </a:r>
          </a:p>
          <a:p>
            <a:r>
              <a:rPr lang="en-US" sz="2400" dirty="0" smtClean="0">
                <a:latin typeface="Times New Roman" panose="02020603050405020304" pitchFamily="18" charset="0"/>
                <a:cs typeface="Times New Roman" panose="02020603050405020304" pitchFamily="18" charset="0"/>
              </a:rPr>
              <a:t>operation and so we</a:t>
            </a:r>
          </a:p>
          <a:p>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ave to suppress a </a:t>
            </a:r>
          </a:p>
          <a:p>
            <a:r>
              <a:rPr lang="en-US" sz="2400" dirty="0">
                <a:latin typeface="Times New Roman" panose="02020603050405020304" pitchFamily="18" charset="0"/>
                <a:cs typeface="Times New Roman" panose="02020603050405020304" pitchFamily="18" charset="0"/>
              </a:rPr>
              <a:t>w</a:t>
            </a:r>
            <a:r>
              <a:rPr lang="en-US" sz="2400" dirty="0" smtClean="0">
                <a:latin typeface="Times New Roman" panose="02020603050405020304" pitchFamily="18" charset="0"/>
                <a:cs typeface="Times New Roman" panose="02020603050405020304" pitchFamily="18" charset="0"/>
              </a:rPr>
              <a:t>arning to ensure</a:t>
            </a:r>
          </a:p>
          <a:p>
            <a:r>
              <a:rPr lang="en-US" sz="2400" dirty="0" smtClean="0">
                <a:latin typeface="Times New Roman" panose="02020603050405020304" pitchFamily="18" charset="0"/>
                <a:cs typeface="Times New Roman" panose="02020603050405020304" pitchFamily="18" charset="0"/>
              </a:rPr>
              <a:t>proper compilation</a:t>
            </a:r>
            <a:endParaRPr lang="en-US" sz="2400"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flipV="1">
            <a:off x="4800600" y="3048000"/>
            <a:ext cx="1220615"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219786" y="5867400"/>
            <a:ext cx="5987537" cy="646331"/>
          </a:xfrm>
          <a:prstGeom prst="rect">
            <a:avLst/>
          </a:prstGeom>
          <a:noFill/>
        </p:spPr>
        <p:txBody>
          <a:bodyPr wrap="none" rtlCol="0">
            <a:spAutoFit/>
          </a:bodyPr>
          <a:lstStyle/>
          <a:p>
            <a:r>
              <a:rPr lang="en-US" dirty="0">
                <a:latin typeface="Courier" pitchFamily="49" charset="0"/>
              </a:rPr>
              <a:t>public class </a:t>
            </a:r>
            <a:r>
              <a:rPr lang="en-US" dirty="0" err="1">
                <a:latin typeface="Courier" pitchFamily="49" charset="0"/>
              </a:rPr>
              <a:t>KeyValuePair</a:t>
            </a:r>
            <a:r>
              <a:rPr lang="en-US" dirty="0">
                <a:latin typeface="Courier" pitchFamily="49" charset="0"/>
              </a:rPr>
              <a:t>&lt;K extends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   Comparable&lt;K</a:t>
            </a:r>
            <a:r>
              <a:rPr lang="en-US" dirty="0">
                <a:latin typeface="Courier" pitchFamily="49" charset="0"/>
              </a:rPr>
              <a:t>&gt;,V 	extends Comparable&lt;V&gt;&gt;</a:t>
            </a:r>
            <a:endParaRPr lang="en-US" dirty="0"/>
          </a:p>
        </p:txBody>
      </p:sp>
      <p:sp>
        <p:nvSpPr>
          <p:cNvPr id="8" name="TextBox 7"/>
          <p:cNvSpPr txBox="1"/>
          <p:nvPr/>
        </p:nvSpPr>
        <p:spPr>
          <a:xfrm>
            <a:off x="38100" y="3608814"/>
            <a:ext cx="4937314" cy="193899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Let’s take a closer look at the class’ header</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Aside from &lt;K, V&gt; we say that both extend</a:t>
            </a:r>
          </a:p>
          <a:p>
            <a:r>
              <a:rPr lang="en-US" sz="2000" dirty="0" smtClean="0">
                <a:latin typeface="Times New Roman" panose="02020603050405020304" pitchFamily="18" charset="0"/>
                <a:cs typeface="Times New Roman" panose="02020603050405020304" pitchFamily="18" charset="0"/>
              </a:rPr>
              <a:t>Comparable and add Comparable&lt;K&gt; and</a:t>
            </a:r>
          </a:p>
          <a:p>
            <a:r>
              <a:rPr lang="en-US" sz="2000" dirty="0" smtClean="0">
                <a:latin typeface="Times New Roman" panose="02020603050405020304" pitchFamily="18" charset="0"/>
                <a:cs typeface="Times New Roman" panose="02020603050405020304" pitchFamily="18" charset="0"/>
              </a:rPr>
              <a:t>Comparable&lt;V&gt; so that </a:t>
            </a:r>
            <a:r>
              <a:rPr lang="en-US" sz="2000" dirty="0" err="1" smtClean="0">
                <a:latin typeface="Times New Roman" panose="02020603050405020304" pitchFamily="18" charset="0"/>
                <a:cs typeface="Times New Roman" panose="02020603050405020304" pitchFamily="18" charset="0"/>
              </a:rPr>
              <a:t>compareTo</a:t>
            </a:r>
            <a:r>
              <a:rPr lang="en-US" sz="2000" dirty="0" smtClean="0">
                <a:latin typeface="Times New Roman" panose="02020603050405020304" pitchFamily="18" charset="0"/>
                <a:cs typeface="Times New Roman" panose="02020603050405020304" pitchFamily="18" charset="0"/>
              </a:rPr>
              <a:t> expects a </a:t>
            </a:r>
          </a:p>
          <a:p>
            <a:r>
              <a:rPr lang="en-US" sz="2000" dirty="0" err="1" smtClean="0">
                <a:latin typeface="Times New Roman" panose="02020603050405020304" pitchFamily="18" charset="0"/>
                <a:cs typeface="Times New Roman" panose="02020603050405020304" pitchFamily="18" charset="0"/>
              </a:rPr>
              <a:t>KeyValuePair</a:t>
            </a:r>
            <a:r>
              <a:rPr lang="en-US" sz="2000" dirty="0" smtClean="0">
                <a:latin typeface="Times New Roman" panose="02020603050405020304" pitchFamily="18" charset="0"/>
                <a:cs typeface="Times New Roman" panose="02020603050405020304" pitchFamily="18" charset="0"/>
              </a:rPr>
              <a:t>&lt;K,V&gt;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721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Raw Types</a:t>
            </a:r>
            <a:endParaRPr lang="en-US" dirty="0"/>
          </a:p>
        </p:txBody>
      </p:sp>
      <p:sp>
        <p:nvSpPr>
          <p:cNvPr id="3" name="Content Placeholder 2"/>
          <p:cNvSpPr>
            <a:spLocks noGrp="1"/>
          </p:cNvSpPr>
          <p:nvPr>
            <p:ph idx="1"/>
          </p:nvPr>
        </p:nvSpPr>
        <p:spPr>
          <a:xfrm>
            <a:off x="228600" y="609600"/>
            <a:ext cx="8686800" cy="6248400"/>
          </a:xfrm>
        </p:spPr>
        <p:txBody>
          <a:bodyPr>
            <a:normAutofit fontScale="85000" lnSpcReduction="20000"/>
          </a:bodyPr>
          <a:lstStyle/>
          <a:p>
            <a:r>
              <a:rPr lang="en-US" dirty="0" smtClean="0"/>
              <a:t>In some cases, you can omit the &lt;Type&gt; when declaring a variable of a Generic type – this is known as a raw type</a:t>
            </a:r>
          </a:p>
          <a:p>
            <a:pPr lvl="1"/>
            <a:r>
              <a:rPr lang="en-US" dirty="0" err="1" smtClean="0">
                <a:latin typeface="Courier" pitchFamily="49" charset="0"/>
              </a:rPr>
              <a:t>ClassName</a:t>
            </a:r>
            <a:r>
              <a:rPr lang="en-US" dirty="0" smtClean="0">
                <a:latin typeface="Courier" pitchFamily="49" charset="0"/>
              </a:rPr>
              <a:t> variable=new </a:t>
            </a:r>
            <a:r>
              <a:rPr lang="en-US" dirty="0" err="1" smtClean="0">
                <a:latin typeface="Courier" pitchFamily="49" charset="0"/>
              </a:rPr>
              <a:t>Classname</a:t>
            </a:r>
            <a:r>
              <a:rPr lang="en-US" dirty="0" smtClean="0">
                <a:latin typeface="Courier" pitchFamily="49" charset="0"/>
              </a:rPr>
              <a:t>();</a:t>
            </a:r>
          </a:p>
          <a:p>
            <a:r>
              <a:rPr lang="en-US" dirty="0" smtClean="0"/>
              <a:t>This is available for Generic classes which were originally defined in Java prior to the inclusion of Generics in Java (pre Java 1.5), such as </a:t>
            </a:r>
            <a:r>
              <a:rPr lang="en-US" dirty="0" err="1" smtClean="0"/>
              <a:t>ArrayList</a:t>
            </a:r>
            <a:r>
              <a:rPr lang="en-US" dirty="0" smtClean="0"/>
              <a:t> or classes that implement a Generic interface like Comparable</a:t>
            </a:r>
          </a:p>
          <a:p>
            <a:pPr lvl="1"/>
            <a:r>
              <a:rPr lang="en-US" dirty="0" smtClean="0"/>
              <a:t>This allows us to maintain backward compatibility</a:t>
            </a:r>
          </a:p>
          <a:p>
            <a:r>
              <a:rPr lang="en-US" dirty="0" smtClean="0"/>
              <a:t>Raw types are unsafe and result in unchecked warnings generated by the Java compiler resulting in the program not compiling</a:t>
            </a:r>
          </a:p>
          <a:p>
            <a:pPr lvl="1"/>
            <a:r>
              <a:rPr lang="en-US" dirty="0" smtClean="0"/>
              <a:t>You can use a different compiler setting to avoid unchecked warnings</a:t>
            </a:r>
          </a:p>
          <a:p>
            <a:pPr lvl="1"/>
            <a:r>
              <a:rPr lang="en-US" dirty="0" smtClean="0"/>
              <a:t>We can also avoid the unchecked warnings by suppressing them by placing the following compiler directive before any method that might cause this warning</a:t>
            </a:r>
          </a:p>
          <a:p>
            <a:pPr lvl="1"/>
            <a:r>
              <a:rPr lang="en-US" dirty="0" smtClean="0">
                <a:latin typeface="Courier" pitchFamily="49" charset="0"/>
              </a:rPr>
              <a:t>@</a:t>
            </a:r>
            <a:r>
              <a:rPr lang="en-US" dirty="0" err="1" smtClean="0">
                <a:latin typeface="Courier" pitchFamily="49" charset="0"/>
              </a:rPr>
              <a:t>Suppresswarnings</a:t>
            </a:r>
            <a:r>
              <a:rPr lang="en-US" dirty="0" smtClean="0">
                <a:latin typeface="Courier" pitchFamily="49" charset="0"/>
              </a:rPr>
              <a:t>(“unchecked”)</a:t>
            </a:r>
            <a:endParaRPr lang="en-US" dirty="0">
              <a:latin typeface="Courier" pitchFamily="49" charset="0"/>
            </a:endParaRPr>
          </a:p>
        </p:txBody>
      </p:sp>
    </p:spTree>
    <p:extLst>
      <p:ext uri="{BB962C8B-B14F-4D97-AF65-F5344CB8AC3E}">
        <p14:creationId xmlns:p14="http://schemas.microsoft.com/office/powerpoint/2010/main" val="3039219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Implementing Comparable</a:t>
            </a:r>
            <a:endParaRPr lang="en-US" dirty="0"/>
          </a:p>
        </p:txBody>
      </p:sp>
      <p:sp>
        <p:nvSpPr>
          <p:cNvPr id="3" name="Content Placeholder 2"/>
          <p:cNvSpPr>
            <a:spLocks noGrp="1"/>
          </p:cNvSpPr>
          <p:nvPr>
            <p:ph idx="1"/>
          </p:nvPr>
        </p:nvSpPr>
        <p:spPr>
          <a:xfrm>
            <a:off x="228600" y="781050"/>
            <a:ext cx="8686800" cy="6076950"/>
          </a:xfrm>
        </p:spPr>
        <p:txBody>
          <a:bodyPr>
            <a:normAutofit fontScale="92500" lnSpcReduction="20000"/>
          </a:bodyPr>
          <a:lstStyle/>
          <a:p>
            <a:r>
              <a:rPr lang="en-US" dirty="0" smtClean="0"/>
              <a:t>Interfaces themselves can be generic when written</a:t>
            </a:r>
          </a:p>
          <a:p>
            <a:r>
              <a:rPr lang="en-US" dirty="0" smtClean="0"/>
              <a:t>If we want our Generic class to implement an interface, then we have to make sure we implement the proper method(s) for the interface</a:t>
            </a:r>
          </a:p>
          <a:p>
            <a:r>
              <a:rPr lang="en-US" dirty="0" smtClean="0"/>
              <a:t>Let’s implement Comparable for our Box class</a:t>
            </a:r>
          </a:p>
          <a:p>
            <a:pPr lvl="1"/>
            <a:r>
              <a:rPr lang="en-US" dirty="0" smtClean="0"/>
              <a:t>If we have two Box objects, compare them using </a:t>
            </a:r>
            <a:r>
              <a:rPr lang="en-US" dirty="0" err="1" smtClean="0"/>
              <a:t>compareTo</a:t>
            </a:r>
            <a:endParaRPr lang="en-US" dirty="0" smtClean="0"/>
          </a:p>
          <a:p>
            <a:pPr lvl="1"/>
            <a:r>
              <a:rPr lang="en-US" dirty="0" smtClean="0"/>
              <a:t>The problem is that we can’t just implement our own </a:t>
            </a:r>
            <a:r>
              <a:rPr lang="en-US" dirty="0" err="1" smtClean="0"/>
              <a:t>compareTo</a:t>
            </a:r>
            <a:r>
              <a:rPr lang="en-US" dirty="0" smtClean="0"/>
              <a:t> method that somehow tests the internal portions of our Object because we may not have access to those Objects’ instance data</a:t>
            </a:r>
          </a:p>
          <a:p>
            <a:pPr lvl="1"/>
            <a:r>
              <a:rPr lang="en-US" dirty="0" smtClean="0"/>
              <a:t>But as we saw, we can ensure that the Objects are Comparable by using &lt;T extends Comparable&lt;T&gt;&gt;</a:t>
            </a:r>
          </a:p>
          <a:p>
            <a:pPr lvl="1"/>
            <a:r>
              <a:rPr lang="en-US" dirty="0" smtClean="0"/>
              <a:t>Since T is Comparable, we can then implement our own </a:t>
            </a:r>
            <a:r>
              <a:rPr lang="en-US" dirty="0" err="1" smtClean="0"/>
              <a:t>compareTo</a:t>
            </a:r>
            <a:r>
              <a:rPr lang="en-US" dirty="0" smtClean="0"/>
              <a:t> method which calls T’s </a:t>
            </a:r>
            <a:r>
              <a:rPr lang="en-US" dirty="0" err="1" smtClean="0"/>
              <a:t>compareTo</a:t>
            </a:r>
            <a:r>
              <a:rPr lang="en-US" dirty="0" smtClean="0"/>
              <a:t> method</a:t>
            </a:r>
          </a:p>
        </p:txBody>
      </p:sp>
    </p:spTree>
    <p:extLst>
      <p:ext uri="{BB962C8B-B14F-4D97-AF65-F5344CB8AC3E}">
        <p14:creationId xmlns:p14="http://schemas.microsoft.com/office/powerpoint/2010/main" val="2654124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43000"/>
          </a:xfrm>
        </p:spPr>
        <p:txBody>
          <a:bodyPr>
            <a:normAutofit/>
          </a:bodyPr>
          <a:lstStyle/>
          <a:p>
            <a:r>
              <a:rPr lang="en-US" dirty="0" smtClean="0"/>
              <a:t>Implementing a Comparable Box</a:t>
            </a:r>
            <a:endParaRPr lang="en-US" dirty="0"/>
          </a:p>
        </p:txBody>
      </p:sp>
      <p:sp>
        <p:nvSpPr>
          <p:cNvPr id="3" name="Content Placeholder 2"/>
          <p:cNvSpPr>
            <a:spLocks noGrp="1"/>
          </p:cNvSpPr>
          <p:nvPr>
            <p:ph idx="1"/>
          </p:nvPr>
        </p:nvSpPr>
        <p:spPr>
          <a:xfrm>
            <a:off x="228600" y="990600"/>
            <a:ext cx="8686800" cy="5867400"/>
          </a:xfrm>
        </p:spPr>
        <p:txBody>
          <a:bodyPr>
            <a:normAutofit fontScale="92500"/>
          </a:bodyPr>
          <a:lstStyle/>
          <a:p>
            <a:r>
              <a:rPr lang="en-US" dirty="0" smtClean="0"/>
              <a:t>The class header is now more complicated as not only does T extend Comparable, but this class implements Comparable&lt;T&gt;</a:t>
            </a:r>
          </a:p>
          <a:p>
            <a:pPr lvl="1"/>
            <a:r>
              <a:rPr lang="en-US" dirty="0" smtClean="0">
                <a:latin typeface="Courier" pitchFamily="49" charset="0"/>
              </a:rPr>
              <a:t>public class </a:t>
            </a:r>
            <a:r>
              <a:rPr lang="en-US" dirty="0" err="1" smtClean="0">
                <a:latin typeface="Courier" pitchFamily="49" charset="0"/>
              </a:rPr>
              <a:t>ComparableBox</a:t>
            </a:r>
            <a:r>
              <a:rPr lang="en-US" dirty="0" smtClean="0">
                <a:latin typeface="Courier" pitchFamily="49" charset="0"/>
              </a:rPr>
              <a:t>&lt;T extends Comparable&lt;T&gt;&gt; implements Comparable&lt;T&gt;</a:t>
            </a:r>
          </a:p>
          <a:p>
            <a:r>
              <a:rPr lang="en-US" dirty="0" smtClean="0"/>
              <a:t>We have to implement </a:t>
            </a:r>
            <a:r>
              <a:rPr lang="en-US" dirty="0" err="1" smtClean="0"/>
              <a:t>compareTo</a:t>
            </a:r>
            <a:endParaRPr lang="en-US" dirty="0" smtClean="0"/>
          </a:p>
          <a:p>
            <a:pPr lvl="1"/>
            <a:r>
              <a:rPr lang="en-US" dirty="0" smtClean="0"/>
              <a:t>recall </a:t>
            </a:r>
            <a:r>
              <a:rPr lang="en-US" dirty="0" err="1" smtClean="0"/>
              <a:t>compareTo</a:t>
            </a:r>
            <a:r>
              <a:rPr lang="en-US" dirty="0" smtClean="0"/>
              <a:t> expects to receive an Object but this will be utilized in a setting like this:</a:t>
            </a:r>
          </a:p>
          <a:p>
            <a:pPr lvl="2"/>
            <a:r>
              <a:rPr lang="en-US" dirty="0" err="1" smtClean="0">
                <a:latin typeface="Courier" pitchFamily="49" charset="0"/>
              </a:rPr>
              <a:t>ComparableBox</a:t>
            </a:r>
            <a:r>
              <a:rPr lang="en-US" dirty="0" smtClean="0">
                <a:latin typeface="Courier" pitchFamily="49" charset="0"/>
              </a:rPr>
              <a:t>&lt;T&gt; </a:t>
            </a:r>
            <a:r>
              <a:rPr lang="en-US" dirty="0" err="1" smtClean="0">
                <a:latin typeface="Courier" pitchFamily="49" charset="0"/>
              </a:rPr>
              <a:t>foo.compareTo</a:t>
            </a:r>
            <a:r>
              <a:rPr lang="en-US" dirty="0" smtClean="0">
                <a:latin typeface="Courier" pitchFamily="49" charset="0"/>
              </a:rPr>
              <a:t>(</a:t>
            </a:r>
            <a:r>
              <a:rPr lang="en-US" dirty="0" err="1" smtClean="0">
                <a:latin typeface="Courier" pitchFamily="49" charset="0"/>
              </a:rPr>
              <a:t>ComparableBox</a:t>
            </a:r>
            <a:r>
              <a:rPr lang="en-US" dirty="0" smtClean="0">
                <a:latin typeface="Courier" pitchFamily="49" charset="0"/>
              </a:rPr>
              <a:t>&lt;T&gt; bar)</a:t>
            </a:r>
          </a:p>
          <a:p>
            <a:pPr lvl="1"/>
            <a:r>
              <a:rPr lang="en-US" dirty="0" smtClean="0"/>
              <a:t>we have to “strip out” the T object from bar before we can compare it to foo’s T object and so we wind up writing two </a:t>
            </a:r>
            <a:r>
              <a:rPr lang="en-US" dirty="0" err="1" smtClean="0"/>
              <a:t>compareTo</a:t>
            </a:r>
            <a:r>
              <a:rPr lang="en-US" dirty="0" smtClean="0"/>
              <a:t> methods</a:t>
            </a:r>
          </a:p>
        </p:txBody>
      </p:sp>
    </p:spTree>
    <p:extLst>
      <p:ext uri="{BB962C8B-B14F-4D97-AF65-F5344CB8AC3E}">
        <p14:creationId xmlns:p14="http://schemas.microsoft.com/office/powerpoint/2010/main" val="579559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50" y="152400"/>
            <a:ext cx="8686800" cy="6247864"/>
          </a:xfrm>
          <a:prstGeom prst="rect">
            <a:avLst/>
          </a:prstGeom>
          <a:noFill/>
        </p:spPr>
        <p:txBody>
          <a:bodyPr wrap="square" rtlCol="0">
            <a:spAutoFit/>
          </a:bodyPr>
          <a:lstStyle/>
          <a:p>
            <a:r>
              <a:rPr lang="en-US" dirty="0">
                <a:latin typeface="Courier" pitchFamily="49" charset="0"/>
              </a:rPr>
              <a:t>public class </a:t>
            </a:r>
            <a:r>
              <a:rPr lang="en-US" dirty="0" err="1">
                <a:latin typeface="Courier" pitchFamily="49" charset="0"/>
              </a:rPr>
              <a:t>ComparableBox</a:t>
            </a:r>
            <a:r>
              <a:rPr lang="en-US" dirty="0">
                <a:latin typeface="Courier" pitchFamily="49" charset="0"/>
              </a:rPr>
              <a:t>&lt;T extends Comparable&lt;T&gt;&gt; implements Comparable&lt;T</a:t>
            </a:r>
            <a:r>
              <a:rPr lang="en-US" dirty="0" smtClean="0">
                <a:latin typeface="Courier" pitchFamily="49" charset="0"/>
              </a:rPr>
              <a:t>&gt; {</a:t>
            </a:r>
            <a:endParaRPr lang="en-US" dirty="0">
              <a:latin typeface="Courier" pitchFamily="49" charset="0"/>
            </a:endParaRPr>
          </a:p>
          <a:p>
            <a:r>
              <a:rPr lang="en-US" dirty="0">
                <a:latin typeface="Courier" pitchFamily="49" charset="0"/>
              </a:rPr>
              <a:t>	T item;</a:t>
            </a:r>
          </a:p>
          <a:p>
            <a:r>
              <a:rPr lang="en-US" dirty="0" smtClean="0">
                <a:latin typeface="Courier" pitchFamily="49" charset="0"/>
              </a:rPr>
              <a:t>	// ... as before</a:t>
            </a:r>
            <a:r>
              <a:rPr lang="en-US" dirty="0">
                <a:latin typeface="Courier" pitchFamily="49" charset="0"/>
              </a:rPr>
              <a:t>	</a:t>
            </a:r>
          </a:p>
          <a:p>
            <a:endParaRPr lang="en-US" dirty="0">
              <a:latin typeface="Courier" pitchFamily="49" charset="0"/>
            </a:endParaRPr>
          </a:p>
          <a:p>
            <a:r>
              <a:rPr lang="en-US" dirty="0">
                <a:latin typeface="Courier" pitchFamily="49" charset="0"/>
              </a:rPr>
              <a:t>	public int </a:t>
            </a:r>
            <a:r>
              <a:rPr lang="en-US" dirty="0" err="1">
                <a:latin typeface="Courier" pitchFamily="49" charset="0"/>
              </a:rPr>
              <a:t>compareTo</a:t>
            </a:r>
            <a:r>
              <a:rPr lang="en-US" dirty="0">
                <a:latin typeface="Courier" pitchFamily="49" charset="0"/>
              </a:rPr>
              <a:t>(</a:t>
            </a:r>
            <a:r>
              <a:rPr lang="en-US" dirty="0" err="1">
                <a:latin typeface="Courier" pitchFamily="49" charset="0"/>
              </a:rPr>
              <a:t>ComparableBox</a:t>
            </a:r>
            <a:r>
              <a:rPr lang="en-US" dirty="0">
                <a:latin typeface="Courier" pitchFamily="49" charset="0"/>
              </a:rPr>
              <a:t>&lt;T&gt; item2)</a:t>
            </a:r>
          </a:p>
          <a:p>
            <a:r>
              <a:rPr lang="en-US" dirty="0">
                <a:latin typeface="Courier" pitchFamily="49" charset="0"/>
              </a:rPr>
              <a:t>	{</a:t>
            </a:r>
          </a:p>
          <a:p>
            <a:r>
              <a:rPr lang="en-US" dirty="0">
                <a:latin typeface="Courier" pitchFamily="49" charset="0"/>
              </a:rPr>
              <a:t>		return </a:t>
            </a:r>
            <a:r>
              <a:rPr lang="en-US" dirty="0" err="1">
                <a:latin typeface="Courier" pitchFamily="49" charset="0"/>
              </a:rPr>
              <a:t>compareTo</a:t>
            </a:r>
            <a:r>
              <a:rPr lang="en-US" dirty="0">
                <a:latin typeface="Courier" pitchFamily="49" charset="0"/>
              </a:rPr>
              <a:t>(item2.get());</a:t>
            </a:r>
          </a:p>
          <a:p>
            <a:r>
              <a:rPr lang="en-US" dirty="0">
                <a:latin typeface="Courier" pitchFamily="49" charset="0"/>
              </a:rPr>
              <a:t>	}</a:t>
            </a:r>
          </a:p>
          <a:p>
            <a:endParaRPr lang="en-US" dirty="0">
              <a:latin typeface="Courier" pitchFamily="49" charset="0"/>
            </a:endParaRPr>
          </a:p>
          <a:p>
            <a:r>
              <a:rPr lang="en-US" dirty="0">
                <a:latin typeface="Courier" pitchFamily="49" charset="0"/>
              </a:rPr>
              <a:t>	@Override</a:t>
            </a:r>
          </a:p>
          <a:p>
            <a:r>
              <a:rPr lang="en-US" dirty="0">
                <a:latin typeface="Courier" pitchFamily="49" charset="0"/>
              </a:rPr>
              <a:t>	public int </a:t>
            </a:r>
            <a:r>
              <a:rPr lang="en-US" dirty="0" err="1">
                <a:latin typeface="Courier" pitchFamily="49" charset="0"/>
              </a:rPr>
              <a:t>compareTo</a:t>
            </a:r>
            <a:r>
              <a:rPr lang="en-US" dirty="0">
                <a:latin typeface="Courier" pitchFamily="49" charset="0"/>
              </a:rPr>
              <a:t>(T item2)</a:t>
            </a:r>
          </a:p>
          <a:p>
            <a:r>
              <a:rPr lang="en-US" dirty="0">
                <a:latin typeface="Courier" pitchFamily="49" charset="0"/>
              </a:rPr>
              <a:t>	{</a:t>
            </a:r>
          </a:p>
          <a:p>
            <a:r>
              <a:rPr lang="en-US" dirty="0">
                <a:latin typeface="Courier" pitchFamily="49" charset="0"/>
              </a:rPr>
              <a:t>		return </a:t>
            </a:r>
            <a:r>
              <a:rPr lang="en-US" dirty="0" err="1">
                <a:latin typeface="Courier" pitchFamily="49" charset="0"/>
              </a:rPr>
              <a:t>item.compareTo</a:t>
            </a:r>
            <a:r>
              <a:rPr lang="en-US" dirty="0">
                <a:latin typeface="Courier" pitchFamily="49" charset="0"/>
              </a:rPr>
              <a:t>(item2);</a:t>
            </a:r>
          </a:p>
          <a:p>
            <a:r>
              <a:rPr lang="en-US" dirty="0">
                <a:latin typeface="Courier" pitchFamily="49" charset="0"/>
              </a:rPr>
              <a:t>	</a:t>
            </a:r>
            <a:r>
              <a:rPr lang="en-US" dirty="0" smtClean="0">
                <a:latin typeface="Courier" pitchFamily="49" charset="0"/>
              </a:rPr>
              <a:t>}</a:t>
            </a:r>
          </a:p>
          <a:p>
            <a:r>
              <a:rPr lang="en-US" dirty="0" smtClean="0">
                <a:latin typeface="Courier" pitchFamily="49" charset="0"/>
              </a:rPr>
              <a:t>}</a:t>
            </a:r>
          </a:p>
          <a:p>
            <a:endParaRPr lang="en-US" dirty="0">
              <a:latin typeface="Courier" pitchFamily="49" charset="0"/>
            </a:endParaRPr>
          </a:p>
          <a:p>
            <a:r>
              <a:rPr lang="en-US" sz="2200" dirty="0" smtClean="0">
                <a:latin typeface="Times New Roman" panose="02020603050405020304" pitchFamily="18" charset="0"/>
                <a:cs typeface="Times New Roman" panose="02020603050405020304" pitchFamily="18" charset="0"/>
              </a:rPr>
              <a:t>Invoked by code like this:</a:t>
            </a:r>
          </a:p>
          <a:p>
            <a:endParaRPr lang="en-US" dirty="0">
              <a:latin typeface="Courier" pitchFamily="49" charset="0"/>
            </a:endParaRPr>
          </a:p>
          <a:p>
            <a:r>
              <a:rPr lang="en-US" dirty="0" err="1" smtClean="0">
                <a:latin typeface="Courier" pitchFamily="49" charset="0"/>
              </a:rPr>
              <a:t>ComparableBox</a:t>
            </a:r>
            <a:r>
              <a:rPr lang="en-US" dirty="0" smtClean="0">
                <a:latin typeface="Courier" pitchFamily="49" charset="0"/>
              </a:rPr>
              <a:t>&lt;String</a:t>
            </a:r>
            <a:r>
              <a:rPr lang="en-US" dirty="0">
                <a:latin typeface="Courier" pitchFamily="49" charset="0"/>
              </a:rPr>
              <a:t>&gt; a=new </a:t>
            </a:r>
            <a:r>
              <a:rPr lang="en-US" dirty="0" err="1">
                <a:latin typeface="Courier" pitchFamily="49" charset="0"/>
              </a:rPr>
              <a:t>ComparableBox</a:t>
            </a:r>
            <a:r>
              <a:rPr lang="en-US" dirty="0">
                <a:latin typeface="Courier" pitchFamily="49" charset="0"/>
              </a:rPr>
              <a:t>&lt;&gt;("hi there");</a:t>
            </a:r>
          </a:p>
          <a:p>
            <a:r>
              <a:rPr lang="en-US" dirty="0" err="1" smtClean="0">
                <a:latin typeface="Courier" pitchFamily="49" charset="0"/>
              </a:rPr>
              <a:t>ComparableBox</a:t>
            </a:r>
            <a:r>
              <a:rPr lang="en-US" dirty="0" smtClean="0">
                <a:latin typeface="Courier" pitchFamily="49" charset="0"/>
              </a:rPr>
              <a:t>&lt;String</a:t>
            </a:r>
            <a:r>
              <a:rPr lang="en-US" dirty="0">
                <a:latin typeface="Courier" pitchFamily="49" charset="0"/>
              </a:rPr>
              <a:t>&gt; b=new </a:t>
            </a:r>
            <a:r>
              <a:rPr lang="en-US" dirty="0" err="1">
                <a:latin typeface="Courier" pitchFamily="49" charset="0"/>
              </a:rPr>
              <a:t>ComparableBox</a:t>
            </a:r>
            <a:r>
              <a:rPr lang="en-US" dirty="0">
                <a:latin typeface="Courier" pitchFamily="49" charset="0"/>
              </a:rPr>
              <a:t>&lt;&gt;("bye bye");</a:t>
            </a:r>
          </a:p>
          <a:p>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a.compareTo</a:t>
            </a:r>
            <a:r>
              <a:rPr lang="en-US" dirty="0" smtClean="0">
                <a:latin typeface="Courier" pitchFamily="49" charset="0"/>
              </a:rPr>
              <a:t>(b</a:t>
            </a:r>
            <a:r>
              <a:rPr lang="en-US" dirty="0">
                <a:latin typeface="Courier" pitchFamily="49" charset="0"/>
              </a:rPr>
              <a:t>));</a:t>
            </a:r>
          </a:p>
        </p:txBody>
      </p:sp>
    </p:spTree>
    <p:extLst>
      <p:ext uri="{BB962C8B-B14F-4D97-AF65-F5344CB8AC3E}">
        <p14:creationId xmlns:p14="http://schemas.microsoft.com/office/powerpoint/2010/main" val="388151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ArrayList</a:t>
            </a:r>
            <a:endParaRPr lang="en-US" dirty="0"/>
          </a:p>
        </p:txBody>
      </p:sp>
      <p:sp>
        <p:nvSpPr>
          <p:cNvPr id="3" name="Content Placeholder 2"/>
          <p:cNvSpPr>
            <a:spLocks noGrp="1"/>
          </p:cNvSpPr>
          <p:nvPr>
            <p:ph idx="1"/>
          </p:nvPr>
        </p:nvSpPr>
        <p:spPr>
          <a:xfrm>
            <a:off x="228600" y="1066800"/>
            <a:ext cx="8686800" cy="5791200"/>
          </a:xfrm>
        </p:spPr>
        <p:txBody>
          <a:bodyPr>
            <a:normAutofit fontScale="77500" lnSpcReduction="20000"/>
          </a:bodyPr>
          <a:lstStyle/>
          <a:p>
            <a:r>
              <a:rPr lang="en-US" dirty="0" smtClean="0"/>
              <a:t>We have seen that the </a:t>
            </a:r>
            <a:r>
              <a:rPr lang="en-US" dirty="0" err="1" smtClean="0"/>
              <a:t>ArrayList</a:t>
            </a:r>
            <a:r>
              <a:rPr lang="en-US" dirty="0" smtClean="0"/>
              <a:t> can be used to store any type of Object</a:t>
            </a:r>
          </a:p>
          <a:p>
            <a:r>
              <a:rPr lang="en-US" dirty="0" smtClean="0"/>
              <a:t>We can either declare an </a:t>
            </a:r>
            <a:r>
              <a:rPr lang="en-US" dirty="0" err="1" smtClean="0"/>
              <a:t>ArrayList</a:t>
            </a:r>
            <a:r>
              <a:rPr lang="en-US" dirty="0" smtClean="0"/>
              <a:t> without a specific type (this would be using the </a:t>
            </a:r>
            <a:r>
              <a:rPr lang="en-US" dirty="0" err="1" smtClean="0"/>
              <a:t>ArrayList</a:t>
            </a:r>
            <a:r>
              <a:rPr lang="en-US" dirty="0" smtClean="0"/>
              <a:t> pre Java 1.5) or we can declare the </a:t>
            </a:r>
            <a:r>
              <a:rPr lang="en-US" dirty="0" err="1" smtClean="0"/>
              <a:t>ArrayList</a:t>
            </a:r>
            <a:r>
              <a:rPr lang="en-US" dirty="0" smtClean="0"/>
              <a:t> using Generics – with Generics, it cuts down on the need to perform casting</a:t>
            </a:r>
          </a:p>
          <a:p>
            <a:pPr lvl="1"/>
            <a:r>
              <a:rPr lang="en-US" dirty="0" err="1" smtClean="0">
                <a:latin typeface="Courier" pitchFamily="49" charset="0"/>
              </a:rPr>
              <a:t>ArrayList</a:t>
            </a:r>
            <a:r>
              <a:rPr lang="en-US" dirty="0" smtClean="0">
                <a:latin typeface="Courier" pitchFamily="49" charset="0"/>
              </a:rPr>
              <a:t> </a:t>
            </a:r>
            <a:r>
              <a:rPr lang="en-US" dirty="0">
                <a:latin typeface="Courier" pitchFamily="49" charset="0"/>
              </a:rPr>
              <a:t>names=new </a:t>
            </a:r>
            <a:r>
              <a:rPr lang="en-US" dirty="0" err="1">
                <a:latin typeface="Courier" pitchFamily="49" charset="0"/>
              </a:rPr>
              <a:t>ArrayList</a:t>
            </a:r>
            <a:r>
              <a:rPr lang="en-US" dirty="0">
                <a:latin typeface="Courier" pitchFamily="49" charset="0"/>
              </a:rPr>
              <a:t>( );</a:t>
            </a:r>
          </a:p>
          <a:p>
            <a:pPr lvl="1"/>
            <a:r>
              <a:rPr lang="en-US" dirty="0">
                <a:latin typeface="Courier" pitchFamily="49" charset="0"/>
              </a:rPr>
              <a:t>String temp=(String) </a:t>
            </a:r>
            <a:r>
              <a:rPr lang="en-US" dirty="0" err="1">
                <a:latin typeface="Courier" pitchFamily="49" charset="0"/>
              </a:rPr>
              <a:t>names.get</a:t>
            </a:r>
            <a:r>
              <a:rPr lang="en-US" dirty="0">
                <a:latin typeface="Courier" pitchFamily="49" charset="0"/>
              </a:rPr>
              <a:t>(</a:t>
            </a:r>
            <a:r>
              <a:rPr lang="en-US" dirty="0" err="1">
                <a:latin typeface="Courier" pitchFamily="49" charset="0"/>
              </a:rPr>
              <a:t>i</a:t>
            </a:r>
            <a:r>
              <a:rPr lang="en-US" dirty="0">
                <a:latin typeface="Courier" pitchFamily="49" charset="0"/>
              </a:rPr>
              <a:t>);</a:t>
            </a:r>
          </a:p>
          <a:p>
            <a:r>
              <a:rPr lang="en-US" dirty="0"/>
              <a:t>Without the cast, we get syntax errors and even with the cast we may get a compiler warning (requiring that we use @</a:t>
            </a:r>
            <a:r>
              <a:rPr lang="en-US" dirty="0" err="1"/>
              <a:t>Suppresswarnings</a:t>
            </a:r>
            <a:r>
              <a:rPr lang="en-US" dirty="0"/>
              <a:t>)</a:t>
            </a:r>
          </a:p>
          <a:p>
            <a:r>
              <a:rPr lang="en-US" dirty="0"/>
              <a:t>By creating a Generic type, we avoid having to cast the result</a:t>
            </a:r>
          </a:p>
          <a:p>
            <a:pPr lvl="1"/>
            <a:r>
              <a:rPr lang="en-US" dirty="0" err="1">
                <a:latin typeface="Courier" pitchFamily="49" charset="0"/>
              </a:rPr>
              <a:t>ArrayList</a:t>
            </a:r>
            <a:r>
              <a:rPr lang="en-US" dirty="0">
                <a:latin typeface="Courier" pitchFamily="49" charset="0"/>
              </a:rPr>
              <a:t>&lt;String&gt; s=new </a:t>
            </a:r>
            <a:r>
              <a:rPr lang="en-US" dirty="0" err="1">
                <a:latin typeface="Courier" pitchFamily="49" charset="0"/>
              </a:rPr>
              <a:t>ArrayList</a:t>
            </a:r>
            <a:r>
              <a:rPr lang="en-US" dirty="0">
                <a:latin typeface="Courier" pitchFamily="49" charset="0"/>
              </a:rPr>
              <a:t>&lt;String&gt;( );</a:t>
            </a:r>
          </a:p>
          <a:p>
            <a:pPr lvl="1"/>
            <a:r>
              <a:rPr lang="en-US" dirty="0" err="1">
                <a:latin typeface="Courier" pitchFamily="49" charset="0"/>
              </a:rPr>
              <a:t>s.add</a:t>
            </a:r>
            <a:r>
              <a:rPr lang="en-US" dirty="0">
                <a:latin typeface="Courier" pitchFamily="49" charset="0"/>
              </a:rPr>
              <a:t>(“Susan”);</a:t>
            </a:r>
          </a:p>
          <a:p>
            <a:pPr lvl="1"/>
            <a:r>
              <a:rPr lang="en-US" dirty="0">
                <a:latin typeface="Courier" pitchFamily="49" charset="0"/>
              </a:rPr>
              <a:t>String s2 = </a:t>
            </a:r>
            <a:r>
              <a:rPr lang="en-US" dirty="0" err="1">
                <a:latin typeface="Courier" pitchFamily="49" charset="0"/>
              </a:rPr>
              <a:t>s.get</a:t>
            </a:r>
            <a:r>
              <a:rPr lang="en-US" dirty="0">
                <a:latin typeface="Courier" pitchFamily="49" charset="0"/>
              </a:rPr>
              <a:t>(0);  </a:t>
            </a:r>
          </a:p>
          <a:p>
            <a:endParaRPr lang="en-US" dirty="0"/>
          </a:p>
        </p:txBody>
      </p:sp>
    </p:spTree>
    <p:extLst>
      <p:ext uri="{BB962C8B-B14F-4D97-AF65-F5344CB8AC3E}">
        <p14:creationId xmlns:p14="http://schemas.microsoft.com/office/powerpoint/2010/main" val="3766499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A Generic Matrix Class</a:t>
            </a:r>
            <a:endParaRPr lang="en-US"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The book covers a Generic Matrix Class</a:t>
            </a:r>
          </a:p>
          <a:p>
            <a:pPr lvl="1"/>
            <a:r>
              <a:rPr lang="en-US" dirty="0" smtClean="0"/>
              <a:t>A Matrix is a 2-D array</a:t>
            </a:r>
          </a:p>
          <a:p>
            <a:pPr lvl="1"/>
            <a:r>
              <a:rPr lang="en-US" dirty="0" smtClean="0"/>
              <a:t>The type of value to be stored will be Generic</a:t>
            </a:r>
          </a:p>
          <a:p>
            <a:pPr lvl="1"/>
            <a:r>
              <a:rPr lang="en-US" dirty="0" smtClean="0"/>
              <a:t>We often perform arithmetic operations on matrices so we will restrict the Generic type to extend Number</a:t>
            </a:r>
          </a:p>
          <a:p>
            <a:r>
              <a:rPr lang="en-US" dirty="0" smtClean="0"/>
              <a:t>The author implements </a:t>
            </a:r>
            <a:r>
              <a:rPr lang="en-US" dirty="0" err="1" smtClean="0"/>
              <a:t>GenericMatrix</a:t>
            </a:r>
            <a:r>
              <a:rPr lang="en-US" dirty="0" smtClean="0"/>
              <a:t> as an abstract class requiring that subclasses implement the abstract methods</a:t>
            </a:r>
          </a:p>
          <a:p>
            <a:pPr lvl="1"/>
            <a:r>
              <a:rPr lang="en-US" dirty="0" smtClean="0"/>
              <a:t>Why?  Some operations will have to be implemented differently based on type</a:t>
            </a:r>
          </a:p>
          <a:p>
            <a:pPr lvl="1"/>
            <a:r>
              <a:rPr lang="en-US" dirty="0" smtClean="0"/>
              <a:t>So for instance, an Integer version might implement an add method one way while a </a:t>
            </a:r>
            <a:r>
              <a:rPr lang="en-US" dirty="0" err="1" smtClean="0"/>
              <a:t>RationalNumber</a:t>
            </a:r>
            <a:r>
              <a:rPr lang="en-US" dirty="0" smtClean="0"/>
              <a:t> version would use a different approach</a:t>
            </a:r>
          </a:p>
          <a:p>
            <a:pPr lvl="1"/>
            <a:r>
              <a:rPr lang="en-US" dirty="0" smtClean="0"/>
              <a:t>But at the same time, other operations like </a:t>
            </a:r>
            <a:r>
              <a:rPr lang="en-US" dirty="0" err="1" smtClean="0"/>
              <a:t>copyMatrix</a:t>
            </a:r>
            <a:r>
              <a:rPr lang="en-US" dirty="0" smtClean="0"/>
              <a:t> and </a:t>
            </a:r>
            <a:r>
              <a:rPr lang="en-US" dirty="0" err="1" smtClean="0"/>
              <a:t>printMatrix</a:t>
            </a:r>
            <a:r>
              <a:rPr lang="en-US" dirty="0" smtClean="0"/>
              <a:t> can be implemented strictly with the Generic type</a:t>
            </a:r>
          </a:p>
          <a:p>
            <a:pPr lvl="2"/>
            <a:r>
              <a:rPr lang="en-US" dirty="0" smtClean="0"/>
              <a:t>see details on pages 785-789</a:t>
            </a:r>
          </a:p>
        </p:txBody>
      </p:sp>
    </p:spTree>
    <p:extLst>
      <p:ext uri="{BB962C8B-B14F-4D97-AF65-F5344CB8AC3E}">
        <p14:creationId xmlns:p14="http://schemas.microsoft.com/office/powerpoint/2010/main" val="499997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Generic Methods</a:t>
            </a:r>
            <a:endParaRPr lang="en-US" dirty="0"/>
          </a:p>
        </p:txBody>
      </p:sp>
      <p:sp>
        <p:nvSpPr>
          <p:cNvPr id="3" name="Content Placeholder 2"/>
          <p:cNvSpPr>
            <a:spLocks noGrp="1"/>
          </p:cNvSpPr>
          <p:nvPr>
            <p:ph idx="1"/>
          </p:nvPr>
        </p:nvSpPr>
        <p:spPr>
          <a:xfrm>
            <a:off x="228600" y="762000"/>
            <a:ext cx="8686800" cy="6096000"/>
          </a:xfrm>
        </p:spPr>
        <p:txBody>
          <a:bodyPr>
            <a:normAutofit fontScale="85000" lnSpcReduction="10000"/>
          </a:bodyPr>
          <a:lstStyle/>
          <a:p>
            <a:r>
              <a:rPr lang="en-US" dirty="0" smtClean="0"/>
              <a:t>We can write </a:t>
            </a:r>
            <a:r>
              <a:rPr lang="en-US" i="1" dirty="0" smtClean="0"/>
              <a:t>static</a:t>
            </a:r>
            <a:r>
              <a:rPr lang="en-US" dirty="0" smtClean="0"/>
              <a:t> methods which receive a Generic type of parameter rather than a specifically typed parameter</a:t>
            </a:r>
          </a:p>
          <a:p>
            <a:pPr lvl="1"/>
            <a:r>
              <a:rPr lang="en-US" dirty="0" smtClean="0"/>
              <a:t>We could also receive an Object, but that may require casting and if we need to use an object of the same type in the method, we wouldn’t know which type to use or to cast</a:t>
            </a:r>
          </a:p>
          <a:p>
            <a:r>
              <a:rPr lang="en-US" dirty="0" smtClean="0"/>
              <a:t>Structure of a Generic method header:</a:t>
            </a:r>
          </a:p>
          <a:p>
            <a:pPr lvl="1"/>
            <a:r>
              <a:rPr lang="en-US" dirty="0" smtClean="0">
                <a:latin typeface="Courier" pitchFamily="49" charset="0"/>
              </a:rPr>
              <a:t>public static &lt;type&gt; </a:t>
            </a:r>
            <a:r>
              <a:rPr lang="en-US" dirty="0" err="1" smtClean="0">
                <a:latin typeface="Courier" pitchFamily="49" charset="0"/>
              </a:rPr>
              <a:t>returntype</a:t>
            </a:r>
            <a:r>
              <a:rPr lang="en-US" dirty="0" smtClean="0">
                <a:latin typeface="Courier" pitchFamily="49" charset="0"/>
              </a:rPr>
              <a:t> name(</a:t>
            </a:r>
            <a:r>
              <a:rPr lang="en-US" dirty="0" err="1" smtClean="0">
                <a:latin typeface="Courier" pitchFamily="49" charset="0"/>
              </a:rPr>
              <a:t>params</a:t>
            </a:r>
            <a:r>
              <a:rPr lang="en-US" dirty="0" smtClean="0">
                <a:latin typeface="Courier" pitchFamily="49" charset="0"/>
              </a:rPr>
              <a:t>){…}</a:t>
            </a:r>
          </a:p>
          <a:p>
            <a:r>
              <a:rPr lang="en-US" dirty="0" smtClean="0"/>
              <a:t>To invoke a Generic method, much like creating a variable of a Generic class, you need to specify the type in the method call as in</a:t>
            </a:r>
          </a:p>
          <a:p>
            <a:pPr lvl="1"/>
            <a:r>
              <a:rPr lang="en-US" dirty="0" err="1" smtClean="0">
                <a:latin typeface="Courier" pitchFamily="49" charset="0"/>
              </a:rPr>
              <a:t>SomeClass</a:t>
            </a:r>
            <a:r>
              <a:rPr lang="en-US" dirty="0" smtClean="0">
                <a:latin typeface="Courier" pitchFamily="49" charset="0"/>
              </a:rPr>
              <a:t>.&lt;type&gt;</a:t>
            </a:r>
            <a:r>
              <a:rPr lang="en-US" dirty="0" err="1" smtClean="0">
                <a:latin typeface="Courier" pitchFamily="49" charset="0"/>
              </a:rPr>
              <a:t>methodName</a:t>
            </a:r>
            <a:r>
              <a:rPr lang="en-US" dirty="0" smtClean="0">
                <a:latin typeface="Courier" pitchFamily="49" charset="0"/>
              </a:rPr>
              <a:t>(</a:t>
            </a:r>
            <a:r>
              <a:rPr lang="en-US" dirty="0" err="1" smtClean="0">
                <a:latin typeface="Courier" pitchFamily="49" charset="0"/>
              </a:rPr>
              <a:t>params</a:t>
            </a:r>
            <a:r>
              <a:rPr lang="en-US" dirty="0" smtClean="0">
                <a:latin typeface="Courier" pitchFamily="49" charset="0"/>
              </a:rPr>
              <a:t>);</a:t>
            </a:r>
          </a:p>
          <a:p>
            <a:r>
              <a:rPr lang="en-US" dirty="0" smtClean="0">
                <a:cs typeface="Times New Roman" panose="02020603050405020304" pitchFamily="18" charset="0"/>
              </a:rPr>
              <a:t>As with Generic classes, you can bound the type using &lt;Type extends Class&gt; and use multiple types as in &lt;</a:t>
            </a:r>
            <a:r>
              <a:rPr lang="en-US" dirty="0" err="1" smtClean="0">
                <a:cs typeface="Times New Roman" panose="02020603050405020304" pitchFamily="18" charset="0"/>
              </a:rPr>
              <a:t>String,Integer</a:t>
            </a:r>
            <a:r>
              <a:rPr lang="en-US" dirty="0" smtClean="0">
                <a:cs typeface="Times New Roman" panose="02020603050405020304" pitchFamily="18" charset="0"/>
              </a:rPr>
              <a:t>&gt;</a:t>
            </a:r>
          </a:p>
        </p:txBody>
      </p:sp>
    </p:spTree>
    <p:extLst>
      <p:ext uri="{BB962C8B-B14F-4D97-AF65-F5344CB8AC3E}">
        <p14:creationId xmlns:p14="http://schemas.microsoft.com/office/powerpoint/2010/main" val="849524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048" y="1447086"/>
            <a:ext cx="8318303" cy="4801314"/>
          </a:xfrm>
          <a:prstGeom prst="rect">
            <a:avLst/>
          </a:prstGeom>
          <a:noFill/>
        </p:spPr>
        <p:txBody>
          <a:bodyPr wrap="none" rtlCol="0">
            <a:spAutoFit/>
          </a:bodyPr>
          <a:lstStyle/>
          <a:p>
            <a:r>
              <a:rPr lang="en-US" dirty="0" smtClean="0">
                <a:latin typeface="Courier" pitchFamily="49" charset="0"/>
              </a:rPr>
              <a:t>public static &lt;E extends Comparable&lt;E&gt;&gt; void sort(E[] list)</a:t>
            </a:r>
          </a:p>
          <a:p>
            <a:r>
              <a:rPr lang="en-US" dirty="0" smtClean="0">
                <a:latin typeface="Courier" pitchFamily="49" charset="0"/>
              </a:rPr>
              <a:t>{</a:t>
            </a:r>
          </a:p>
          <a:p>
            <a:r>
              <a:rPr lang="en-US" dirty="0" smtClean="0">
                <a:latin typeface="Courier" pitchFamily="49" charset="0"/>
              </a:rPr>
              <a:t>   E min;</a:t>
            </a:r>
          </a:p>
          <a:p>
            <a:r>
              <a:rPr lang="en-US" dirty="0">
                <a:latin typeface="Courier" pitchFamily="49" charset="0"/>
              </a:rPr>
              <a:t> </a:t>
            </a:r>
            <a:r>
              <a:rPr lang="en-US" dirty="0" smtClean="0">
                <a:latin typeface="Courier" pitchFamily="49" charset="0"/>
              </a:rPr>
              <a:t>  int </a:t>
            </a:r>
            <a:r>
              <a:rPr lang="en-US" dirty="0" err="1" smtClean="0">
                <a:latin typeface="Courier" pitchFamily="49" charset="0"/>
              </a:rPr>
              <a:t>minIndex</a:t>
            </a:r>
            <a:r>
              <a:rPr lang="en-US" dirty="0" smtClean="0">
                <a:latin typeface="Courier" pitchFamily="49" charset="0"/>
              </a:rPr>
              <a:t>;</a:t>
            </a:r>
          </a:p>
          <a:p>
            <a:r>
              <a:rPr lang="en-US" dirty="0">
                <a:latin typeface="Courier" pitchFamily="49" charset="0"/>
              </a:rPr>
              <a:t> </a:t>
            </a:r>
            <a:r>
              <a:rPr lang="en-US" dirty="0" smtClean="0">
                <a:latin typeface="Courier" pitchFamily="49" charset="0"/>
              </a:rPr>
              <a:t>  for(int </a:t>
            </a:r>
            <a:r>
              <a:rPr lang="en-US" dirty="0" err="1" smtClean="0">
                <a:latin typeface="Courier" pitchFamily="49" charset="0"/>
              </a:rPr>
              <a:t>i</a:t>
            </a:r>
            <a:r>
              <a:rPr lang="en-US" dirty="0" smtClean="0">
                <a:latin typeface="Courier" pitchFamily="49" charset="0"/>
              </a:rPr>
              <a:t>=0;i&lt;list.length-1;i++) {</a:t>
            </a:r>
          </a:p>
          <a:p>
            <a:r>
              <a:rPr lang="en-US" dirty="0">
                <a:latin typeface="Courier" pitchFamily="49" charset="0"/>
              </a:rPr>
              <a:t> </a:t>
            </a:r>
            <a:r>
              <a:rPr lang="en-US" dirty="0" smtClean="0">
                <a:latin typeface="Courier" pitchFamily="49" charset="0"/>
              </a:rPr>
              <a:t>     min=list[</a:t>
            </a:r>
            <a:r>
              <a:rPr lang="en-US" dirty="0" err="1" smtClean="0">
                <a:latin typeface="Courier" pitchFamily="49" charset="0"/>
              </a:rPr>
              <a:t>i</a:t>
            </a:r>
            <a:r>
              <a:rPr lang="en-US" dirty="0" smtClean="0">
                <a:latin typeface="Courier" pitchFamily="49" charset="0"/>
              </a:rPr>
              <a:t>];</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minIndex</a:t>
            </a:r>
            <a:r>
              <a:rPr lang="en-US" dirty="0" smtClean="0">
                <a:latin typeface="Courier" pitchFamily="49" charset="0"/>
              </a:rPr>
              <a:t>=</a:t>
            </a:r>
            <a:r>
              <a:rPr lang="en-US" dirty="0" err="1" smtClean="0">
                <a:latin typeface="Courier" pitchFamily="49" charset="0"/>
              </a:rPr>
              <a:t>i</a:t>
            </a:r>
            <a:r>
              <a:rPr lang="en-US" dirty="0" smtClean="0">
                <a:latin typeface="Courier" pitchFamily="49" charset="0"/>
              </a:rPr>
              <a:t>;</a:t>
            </a:r>
          </a:p>
          <a:p>
            <a:r>
              <a:rPr lang="en-US" dirty="0">
                <a:latin typeface="Courier" pitchFamily="49" charset="0"/>
              </a:rPr>
              <a:t> </a:t>
            </a:r>
            <a:r>
              <a:rPr lang="en-US" dirty="0" smtClean="0">
                <a:latin typeface="Courier" pitchFamily="49" charset="0"/>
              </a:rPr>
              <a:t>     for(int j=i+1;j&lt;</a:t>
            </a:r>
            <a:r>
              <a:rPr lang="en-US" dirty="0" err="1" smtClean="0">
                <a:latin typeface="Courier" pitchFamily="49" charset="0"/>
              </a:rPr>
              <a:t>list.length;j</a:t>
            </a:r>
            <a:r>
              <a:rPr lang="en-US" dirty="0" smtClean="0">
                <a:latin typeface="Courier" pitchFamily="49" charset="0"/>
              </a:rPr>
              <a:t>++) {</a:t>
            </a:r>
          </a:p>
          <a:p>
            <a:r>
              <a:rPr lang="en-US" dirty="0" smtClean="0">
                <a:latin typeface="Courier" pitchFamily="49" charset="0"/>
              </a:rPr>
              <a:t>         if(</a:t>
            </a:r>
            <a:r>
              <a:rPr lang="en-US" dirty="0" err="1" smtClean="0">
                <a:latin typeface="Courier" pitchFamily="49" charset="0"/>
              </a:rPr>
              <a:t>min.compareTo</a:t>
            </a:r>
            <a:r>
              <a:rPr lang="en-US" dirty="0" smtClean="0">
                <a:latin typeface="Courier" pitchFamily="49" charset="0"/>
              </a:rPr>
              <a:t>(list[</a:t>
            </a:r>
            <a:r>
              <a:rPr lang="en-US" dirty="0" err="1" smtClean="0">
                <a:latin typeface="Courier" pitchFamily="49" charset="0"/>
              </a:rPr>
              <a:t>i</a:t>
            </a:r>
            <a:r>
              <a:rPr lang="en-US" dirty="0" smtClean="0">
                <a:latin typeface="Courier" pitchFamily="49" charset="0"/>
              </a:rPr>
              <a:t>]&gt;0) {</a:t>
            </a:r>
          </a:p>
          <a:p>
            <a:r>
              <a:rPr lang="en-US" dirty="0">
                <a:latin typeface="Courier" pitchFamily="49" charset="0"/>
              </a:rPr>
              <a:t> </a:t>
            </a:r>
            <a:r>
              <a:rPr lang="en-US" dirty="0" smtClean="0">
                <a:latin typeface="Courier" pitchFamily="49" charset="0"/>
              </a:rPr>
              <a:t>           min=list[j]</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minIndex</a:t>
            </a:r>
            <a:r>
              <a:rPr lang="en-US" dirty="0" smtClean="0">
                <a:latin typeface="Courier" pitchFamily="49" charset="0"/>
              </a:rPr>
              <a:t>=j;</a:t>
            </a:r>
          </a:p>
          <a:p>
            <a:r>
              <a:rPr lang="en-US" dirty="0">
                <a:latin typeface="Courier" pitchFamily="49" charset="0"/>
              </a:rPr>
              <a:t> </a:t>
            </a:r>
            <a:r>
              <a:rPr lang="en-US" dirty="0" smtClean="0">
                <a:latin typeface="Courier" pitchFamily="49" charset="0"/>
              </a:rPr>
              <a:t>        }</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list[</a:t>
            </a:r>
            <a:r>
              <a:rPr lang="en-US" dirty="0" err="1" smtClean="0">
                <a:latin typeface="Courier" pitchFamily="49" charset="0"/>
              </a:rPr>
              <a:t>minIndex</a:t>
            </a:r>
            <a:r>
              <a:rPr lang="en-US" dirty="0" smtClean="0">
                <a:latin typeface="Courier" pitchFamily="49" charset="0"/>
              </a:rPr>
              <a:t>]=list[</a:t>
            </a:r>
            <a:r>
              <a:rPr lang="en-US" dirty="0" err="1" smtClean="0">
                <a:latin typeface="Courier" pitchFamily="49" charset="0"/>
              </a:rPr>
              <a:t>i</a:t>
            </a:r>
            <a:r>
              <a:rPr lang="en-US" dirty="0" smtClean="0">
                <a:latin typeface="Courier" pitchFamily="49" charset="0"/>
              </a:rPr>
              <a:t>];</a:t>
            </a:r>
          </a:p>
          <a:p>
            <a:r>
              <a:rPr lang="en-US" dirty="0">
                <a:latin typeface="Courier" pitchFamily="49" charset="0"/>
              </a:rPr>
              <a:t> </a:t>
            </a:r>
            <a:r>
              <a:rPr lang="en-US" dirty="0" smtClean="0">
                <a:latin typeface="Courier" pitchFamily="49" charset="0"/>
              </a:rPr>
              <a:t>     list[</a:t>
            </a:r>
            <a:r>
              <a:rPr lang="en-US" dirty="0" err="1" smtClean="0">
                <a:latin typeface="Courier" pitchFamily="49" charset="0"/>
              </a:rPr>
              <a:t>i</a:t>
            </a:r>
            <a:r>
              <a:rPr lang="en-US" dirty="0" smtClean="0">
                <a:latin typeface="Courier" pitchFamily="49" charset="0"/>
              </a:rPr>
              <a:t>]=min;</a:t>
            </a:r>
          </a:p>
          <a:p>
            <a:r>
              <a:rPr lang="en-US" dirty="0">
                <a:latin typeface="Courier" pitchFamily="49" charset="0"/>
              </a:rPr>
              <a:t> </a:t>
            </a:r>
            <a:r>
              <a:rPr lang="en-US" dirty="0" smtClean="0">
                <a:latin typeface="Courier" pitchFamily="49" charset="0"/>
              </a:rPr>
              <a:t>  }</a:t>
            </a:r>
          </a:p>
          <a:p>
            <a:r>
              <a:rPr lang="en-US" dirty="0">
                <a:latin typeface="Courier" pitchFamily="49" charset="0"/>
              </a:rPr>
              <a:t>}</a:t>
            </a:r>
          </a:p>
        </p:txBody>
      </p:sp>
      <p:sp>
        <p:nvSpPr>
          <p:cNvPr id="3" name="Title 2"/>
          <p:cNvSpPr>
            <a:spLocks noGrp="1"/>
          </p:cNvSpPr>
          <p:nvPr>
            <p:ph type="title"/>
          </p:nvPr>
        </p:nvSpPr>
        <p:spPr>
          <a:xfrm>
            <a:off x="457200" y="-228600"/>
            <a:ext cx="8229600" cy="1143000"/>
          </a:xfrm>
        </p:spPr>
        <p:txBody>
          <a:bodyPr/>
          <a:lstStyle/>
          <a:p>
            <a:r>
              <a:rPr lang="en-US" dirty="0" smtClean="0"/>
              <a:t>Generic Selection Sort</a:t>
            </a:r>
            <a:endParaRPr lang="en-US" dirty="0"/>
          </a:p>
        </p:txBody>
      </p:sp>
      <p:sp>
        <p:nvSpPr>
          <p:cNvPr id="4" name="TextBox 3"/>
          <p:cNvSpPr txBox="1"/>
          <p:nvPr/>
        </p:nvSpPr>
        <p:spPr>
          <a:xfrm>
            <a:off x="228600" y="609600"/>
            <a:ext cx="8917826"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This selection sort can be called with any array of some Comparable Objects </a:t>
            </a:r>
          </a:p>
          <a:p>
            <a:r>
              <a:rPr lang="en-US" sz="2200" dirty="0" smtClean="0">
                <a:latin typeface="Times New Roman" panose="02020603050405020304" pitchFamily="18" charset="0"/>
                <a:cs typeface="Times New Roman" panose="02020603050405020304" pitchFamily="18" charset="0"/>
              </a:rPr>
              <a:t>whether that is String, Character, Integer, Double, </a:t>
            </a:r>
            <a:r>
              <a:rPr lang="en-US" sz="2200" dirty="0" err="1" smtClean="0">
                <a:latin typeface="Times New Roman" panose="02020603050405020304" pitchFamily="18" charset="0"/>
                <a:cs typeface="Times New Roman" panose="02020603050405020304" pitchFamily="18" charset="0"/>
              </a:rPr>
              <a:t>etc</a:t>
            </a:r>
            <a:endParaRPr lang="en-US" sz="22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574262" y="4105632"/>
            <a:ext cx="4493538" cy="2523768"/>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Assume this is placed in a class called</a:t>
            </a:r>
          </a:p>
          <a:p>
            <a:r>
              <a:rPr lang="en-US" sz="2000" dirty="0" err="1" smtClean="0">
                <a:latin typeface="Times New Roman" panose="02020603050405020304" pitchFamily="18" charset="0"/>
                <a:cs typeface="Times New Roman" panose="02020603050405020304" pitchFamily="18" charset="0"/>
              </a:rPr>
              <a:t>GenericSortClass</a:t>
            </a:r>
            <a:r>
              <a:rPr lang="en-US" sz="2000" dirty="0" smtClean="0">
                <a:latin typeface="Times New Roman" panose="02020603050405020304" pitchFamily="18" charset="0"/>
                <a:cs typeface="Times New Roman" panose="02020603050405020304" pitchFamily="18" charset="0"/>
              </a:rPr>
              <a:t> and we have an</a:t>
            </a:r>
          </a:p>
          <a:p>
            <a:r>
              <a:rPr lang="en-US" sz="2000" dirty="0" smtClean="0">
                <a:latin typeface="Times New Roman" panose="02020603050405020304" pitchFamily="18" charset="0"/>
                <a:cs typeface="Times New Roman" panose="02020603050405020304" pitchFamily="18" charset="0"/>
              </a:rPr>
              <a:t>Object of this type called foo</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Call the function with</a:t>
            </a:r>
          </a:p>
          <a:p>
            <a:r>
              <a:rPr lang="en-US" sz="2000" dirty="0" smtClean="0">
                <a:latin typeface="Courier" pitchFamily="49" charset="0"/>
                <a:cs typeface="Times New Roman" panose="02020603050405020304" pitchFamily="18" charset="0"/>
              </a:rPr>
              <a:t>foo.&lt;Integer&gt;sort(</a:t>
            </a:r>
            <a:r>
              <a:rPr lang="en-US" sz="2000" dirty="0" err="1" smtClean="0">
                <a:latin typeface="Courier" pitchFamily="49" charset="0"/>
                <a:cs typeface="Times New Roman" panose="02020603050405020304" pitchFamily="18" charset="0"/>
              </a:rPr>
              <a:t>intArray</a:t>
            </a:r>
            <a:r>
              <a:rPr lang="en-US" sz="2000" dirty="0" smtClean="0">
                <a:latin typeface="Courier" pitchFamily="49"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Or from within </a:t>
            </a:r>
            <a:r>
              <a:rPr lang="en-US" sz="2000" dirty="0" err="1" smtClean="0">
                <a:latin typeface="Times New Roman" panose="02020603050405020304" pitchFamily="18" charset="0"/>
                <a:cs typeface="Times New Roman" panose="02020603050405020304" pitchFamily="18" charset="0"/>
              </a:rPr>
              <a:t>GenericSortClass</a:t>
            </a:r>
            <a:r>
              <a:rPr lang="en-US" sz="2000" dirty="0" smtClean="0">
                <a:latin typeface="Times New Roman" panose="02020603050405020304" pitchFamily="18" charset="0"/>
                <a:cs typeface="Times New Roman" panose="02020603050405020304" pitchFamily="18" charset="0"/>
              </a:rPr>
              <a:t> as</a:t>
            </a:r>
          </a:p>
          <a:p>
            <a:r>
              <a:rPr lang="en-US" dirty="0" smtClean="0">
                <a:latin typeface="Courier" pitchFamily="49" charset="0"/>
              </a:rPr>
              <a:t>sort(</a:t>
            </a:r>
            <a:r>
              <a:rPr lang="en-US" dirty="0" err="1" smtClean="0">
                <a:latin typeface="Courier" pitchFamily="49" charset="0"/>
              </a:rPr>
              <a:t>intArray</a:t>
            </a:r>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703706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dirty="0" smtClean="0"/>
              <a:t>Wildcard Types</a:t>
            </a:r>
            <a:endParaRPr lang="en-US" dirty="0"/>
          </a:p>
        </p:txBody>
      </p:sp>
      <p:sp>
        <p:nvSpPr>
          <p:cNvPr id="4" name="Content Placeholder 3"/>
          <p:cNvSpPr>
            <a:spLocks noGrp="1"/>
          </p:cNvSpPr>
          <p:nvPr>
            <p:ph idx="1"/>
          </p:nvPr>
        </p:nvSpPr>
        <p:spPr>
          <a:xfrm>
            <a:off x="152400" y="685800"/>
            <a:ext cx="8839200" cy="6172200"/>
          </a:xfrm>
        </p:spPr>
        <p:txBody>
          <a:bodyPr>
            <a:normAutofit lnSpcReduction="10000"/>
          </a:bodyPr>
          <a:lstStyle/>
          <a:p>
            <a:r>
              <a:rPr lang="en-US" dirty="0" smtClean="0"/>
              <a:t>Recall the </a:t>
            </a:r>
            <a:r>
              <a:rPr lang="en-US" dirty="0" err="1" smtClean="0"/>
              <a:t>NumericBox</a:t>
            </a:r>
            <a:r>
              <a:rPr lang="en-US" dirty="0" smtClean="0"/>
              <a:t> bounded our Box’s Object to be a subclass of Number, but we don’t have to resort to bounding the class itself</a:t>
            </a:r>
          </a:p>
          <a:p>
            <a:r>
              <a:rPr lang="en-US" dirty="0" smtClean="0"/>
              <a:t>Instead, we can place a bound on the parameter type allowed for a generic method</a:t>
            </a:r>
          </a:p>
          <a:p>
            <a:pPr lvl="1"/>
            <a:r>
              <a:rPr lang="en-US" dirty="0" smtClean="0"/>
              <a:t>Let’s see how to create a “</a:t>
            </a:r>
            <a:r>
              <a:rPr lang="en-US" dirty="0" err="1" smtClean="0"/>
              <a:t>greaterThan</a:t>
            </a:r>
            <a:r>
              <a:rPr lang="en-US" dirty="0" smtClean="0"/>
              <a:t>” method for two Boxes where we expect the Box types to be Numeric (e.g., Box&lt;Number&gt;)</a:t>
            </a:r>
          </a:p>
          <a:p>
            <a:pPr lvl="1"/>
            <a:r>
              <a:rPr lang="en-US" dirty="0" smtClean="0"/>
              <a:t>We employ another Generic mechanism called a </a:t>
            </a:r>
            <a:r>
              <a:rPr lang="en-US" i="1" dirty="0" smtClean="0"/>
              <a:t>wildcard</a:t>
            </a:r>
          </a:p>
          <a:p>
            <a:pPr lvl="2"/>
            <a:r>
              <a:rPr lang="en-US" dirty="0" smtClean="0"/>
              <a:t>wildcards are only allowed in static methods</a:t>
            </a:r>
          </a:p>
          <a:p>
            <a:pPr lvl="1"/>
            <a:r>
              <a:rPr lang="en-US" dirty="0" smtClean="0"/>
              <a:t>As a static Generic method will only operate on parameters and not non-static instance data, we will pass both objects to be operated on to this method</a:t>
            </a:r>
          </a:p>
        </p:txBody>
      </p:sp>
    </p:spTree>
    <p:extLst>
      <p:ext uri="{BB962C8B-B14F-4D97-AF65-F5344CB8AC3E}">
        <p14:creationId xmlns:p14="http://schemas.microsoft.com/office/powerpoint/2010/main" val="434314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Enhancing Box with a Wildcard</a:t>
            </a:r>
          </a:p>
        </p:txBody>
      </p:sp>
      <p:sp>
        <p:nvSpPr>
          <p:cNvPr id="3" name="Content Placeholder 2"/>
          <p:cNvSpPr>
            <a:spLocks noGrp="1"/>
          </p:cNvSpPr>
          <p:nvPr>
            <p:ph idx="1"/>
          </p:nvPr>
        </p:nvSpPr>
        <p:spPr>
          <a:xfrm>
            <a:off x="228600" y="1295400"/>
            <a:ext cx="8763000" cy="5562600"/>
          </a:xfrm>
        </p:spPr>
        <p:txBody>
          <a:bodyPr>
            <a:normAutofit fontScale="92500" lnSpcReduction="20000"/>
          </a:bodyPr>
          <a:lstStyle/>
          <a:p>
            <a:r>
              <a:rPr lang="en-US" dirty="0" smtClean="0"/>
              <a:t>First, we go back to our Box class without having &lt;T extends Number&gt;</a:t>
            </a:r>
          </a:p>
          <a:p>
            <a:r>
              <a:rPr lang="en-US" dirty="0" smtClean="0"/>
              <a:t>So this is just an ordinary Box class in which any Object type can be used to declare an object such as</a:t>
            </a:r>
          </a:p>
          <a:p>
            <a:pPr lvl="1"/>
            <a:r>
              <a:rPr lang="en-US" dirty="0" smtClean="0"/>
              <a:t>Box&lt;String&gt; b1;</a:t>
            </a:r>
          </a:p>
          <a:p>
            <a:pPr lvl="1"/>
            <a:r>
              <a:rPr lang="en-US" dirty="0" smtClean="0"/>
              <a:t>Box&lt;Integer&gt; b2;</a:t>
            </a:r>
          </a:p>
          <a:p>
            <a:pPr lvl="1"/>
            <a:r>
              <a:rPr lang="en-US" dirty="0" smtClean="0"/>
              <a:t>Box&lt;Student&gt; b3; // assumes we have a Student class</a:t>
            </a:r>
          </a:p>
          <a:p>
            <a:r>
              <a:rPr lang="en-US" dirty="0" smtClean="0"/>
              <a:t>But if we want to implement a </a:t>
            </a:r>
            <a:r>
              <a:rPr lang="en-US" dirty="0" err="1" smtClean="0"/>
              <a:t>greaterThan</a:t>
            </a:r>
            <a:r>
              <a:rPr lang="en-US" dirty="0" smtClean="0"/>
              <a:t>  static method, we need to make sure that the type (String, Integer, Student) is Comparable – in our case we will restrict it even further to be a Number type</a:t>
            </a:r>
          </a:p>
          <a:p>
            <a:r>
              <a:rPr lang="en-US" dirty="0" smtClean="0"/>
              <a:t>So our </a:t>
            </a:r>
            <a:r>
              <a:rPr lang="en-US" dirty="0" err="1" smtClean="0"/>
              <a:t>greaterThan</a:t>
            </a:r>
            <a:r>
              <a:rPr lang="en-US" dirty="0" smtClean="0"/>
              <a:t> static method will bound the type and not the Box class itself</a:t>
            </a:r>
          </a:p>
          <a:p>
            <a:endParaRPr lang="en-US" dirty="0"/>
          </a:p>
        </p:txBody>
      </p:sp>
    </p:spTree>
    <p:extLst>
      <p:ext uri="{BB962C8B-B14F-4D97-AF65-F5344CB8AC3E}">
        <p14:creationId xmlns:p14="http://schemas.microsoft.com/office/powerpoint/2010/main" val="1989591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Bounding with a Wildcard</a:t>
            </a:r>
            <a:endParaRPr lang="en-US" dirty="0"/>
          </a:p>
        </p:txBody>
      </p:sp>
      <p:sp>
        <p:nvSpPr>
          <p:cNvPr id="3" name="Content Placeholder 2"/>
          <p:cNvSpPr>
            <a:spLocks noGrp="1"/>
          </p:cNvSpPr>
          <p:nvPr>
            <p:ph idx="1"/>
          </p:nvPr>
        </p:nvSpPr>
        <p:spPr>
          <a:xfrm>
            <a:off x="171450" y="762000"/>
            <a:ext cx="8869736" cy="2286000"/>
          </a:xfrm>
        </p:spPr>
        <p:txBody>
          <a:bodyPr>
            <a:normAutofit fontScale="92500" lnSpcReduction="10000"/>
          </a:bodyPr>
          <a:lstStyle/>
          <a:p>
            <a:r>
              <a:rPr lang="en-US" dirty="0" smtClean="0"/>
              <a:t>The notation for our static method is similar to our previous example of a static method (although in this case, we are receiving 2 parameters, not one)</a:t>
            </a:r>
          </a:p>
          <a:p>
            <a:pPr lvl="1"/>
            <a:r>
              <a:rPr lang="en-US" dirty="0" smtClean="0"/>
              <a:t>Instead of the two Box parameters being &lt;T&gt;, we use &lt;? extends Number&gt; to indicate any class/subclass of Number</a:t>
            </a:r>
            <a:endParaRPr lang="en-US" dirty="0"/>
          </a:p>
        </p:txBody>
      </p:sp>
      <p:sp>
        <p:nvSpPr>
          <p:cNvPr id="4" name="TextBox 3"/>
          <p:cNvSpPr txBox="1"/>
          <p:nvPr/>
        </p:nvSpPr>
        <p:spPr>
          <a:xfrm>
            <a:off x="171450" y="3060680"/>
            <a:ext cx="8869736" cy="3416320"/>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&lt;T&gt; </a:t>
            </a:r>
            <a:r>
              <a:rPr lang="en-US" dirty="0" err="1">
                <a:latin typeface="Courier" pitchFamily="49" charset="0"/>
              </a:rPr>
              <a:t>boolean</a:t>
            </a:r>
            <a:r>
              <a:rPr lang="en-US" dirty="0">
                <a:latin typeface="Courier" pitchFamily="49" charset="0"/>
              </a:rPr>
              <a:t> greater(Box&lt;? extends Number&gt; item1, </a:t>
            </a:r>
          </a:p>
          <a:p>
            <a:r>
              <a:rPr lang="en-US" dirty="0" smtClean="0">
                <a:latin typeface="Courier" pitchFamily="49" charset="0"/>
              </a:rPr>
              <a:t>	Box</a:t>
            </a:r>
            <a:r>
              <a:rPr lang="en-US" dirty="0">
                <a:latin typeface="Courier" pitchFamily="49" charset="0"/>
              </a:rPr>
              <a:t>&lt;? extends Number&gt; item2</a:t>
            </a:r>
            <a:r>
              <a:rPr lang="en-US" dirty="0" smtClean="0">
                <a:latin typeface="Courier" pitchFamily="49" charset="0"/>
              </a:rPr>
              <a:t>) </a:t>
            </a:r>
            <a:r>
              <a:rPr lang="en-US" dirty="0">
                <a:latin typeface="Courier" pitchFamily="49" charset="0"/>
              </a:rPr>
              <a:t>	{</a:t>
            </a:r>
          </a:p>
          <a:p>
            <a:r>
              <a:rPr lang="en-US" dirty="0" smtClean="0">
                <a:latin typeface="Courier" pitchFamily="49" charset="0"/>
              </a:rPr>
              <a:t>   if(item1.get</a:t>
            </a:r>
            <a:r>
              <a:rPr lang="en-US" dirty="0">
                <a:latin typeface="Courier" pitchFamily="49" charset="0"/>
              </a:rPr>
              <a:t>().</a:t>
            </a:r>
            <a:r>
              <a:rPr lang="en-US" dirty="0" err="1">
                <a:latin typeface="Courier" pitchFamily="49" charset="0"/>
              </a:rPr>
              <a:t>doubleValue</a:t>
            </a:r>
            <a:r>
              <a:rPr lang="en-US" dirty="0">
                <a:latin typeface="Courier" pitchFamily="49" charset="0"/>
              </a:rPr>
              <a:t>()&gt;item2.get().</a:t>
            </a:r>
            <a:r>
              <a:rPr lang="en-US" dirty="0" err="1">
                <a:latin typeface="Courier" pitchFamily="49" charset="0"/>
              </a:rPr>
              <a:t>doubleValue</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return </a:t>
            </a:r>
            <a:r>
              <a:rPr lang="en-US" dirty="0">
                <a:latin typeface="Courier" pitchFamily="49" charset="0"/>
              </a:rPr>
              <a:t>true; </a:t>
            </a:r>
            <a:endParaRPr lang="en-US" dirty="0" smtClean="0">
              <a:latin typeface="Courier" pitchFamily="49" charset="0"/>
            </a:endParaRPr>
          </a:p>
          <a:p>
            <a:r>
              <a:rPr lang="en-US" dirty="0" smtClean="0">
                <a:latin typeface="Courier" pitchFamily="49" charset="0"/>
              </a:rPr>
              <a:t>   else </a:t>
            </a:r>
            <a:r>
              <a:rPr lang="en-US" dirty="0">
                <a:latin typeface="Courier" pitchFamily="49" charset="0"/>
              </a:rPr>
              <a:t>return false;</a:t>
            </a:r>
          </a:p>
          <a:p>
            <a:r>
              <a:rPr lang="en-US" dirty="0" smtClean="0">
                <a:latin typeface="Courier" pitchFamily="49" charset="0"/>
              </a:rPr>
              <a:t>}</a:t>
            </a:r>
          </a:p>
          <a:p>
            <a:endParaRPr lang="en-US" dirty="0">
              <a:latin typeface="Courier" pitchFamily="49" charset="0"/>
            </a:endParaRPr>
          </a:p>
          <a:p>
            <a:r>
              <a:rPr lang="en-US" dirty="0" smtClean="0">
                <a:latin typeface="Courier" pitchFamily="49" charset="0"/>
              </a:rPr>
              <a:t>Box&lt;String</a:t>
            </a:r>
            <a:r>
              <a:rPr lang="en-US" dirty="0">
                <a:latin typeface="Courier" pitchFamily="49" charset="0"/>
              </a:rPr>
              <a:t>&gt; a=new Box&lt;&gt;("Hi there");</a:t>
            </a:r>
          </a:p>
          <a:p>
            <a:r>
              <a:rPr lang="en-US" dirty="0" smtClean="0">
                <a:latin typeface="Courier" pitchFamily="49" charset="0"/>
              </a:rPr>
              <a:t>Box&lt;Integer</a:t>
            </a:r>
            <a:r>
              <a:rPr lang="en-US" dirty="0">
                <a:latin typeface="Courier" pitchFamily="49" charset="0"/>
              </a:rPr>
              <a:t>&gt; b=new Box&lt;&gt;(12);</a:t>
            </a:r>
          </a:p>
          <a:p>
            <a:r>
              <a:rPr lang="en-US" dirty="0" smtClean="0">
                <a:latin typeface="Courier" pitchFamily="49" charset="0"/>
              </a:rPr>
              <a:t>Box&lt;Double</a:t>
            </a:r>
            <a:r>
              <a:rPr lang="en-US" dirty="0">
                <a:latin typeface="Courier" pitchFamily="49" charset="0"/>
              </a:rPr>
              <a:t>&gt; c=new Box&lt;&gt;(11.5);</a:t>
            </a:r>
          </a:p>
          <a:p>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Box.greater</a:t>
            </a:r>
            <a:r>
              <a:rPr lang="en-US" dirty="0" smtClean="0">
                <a:latin typeface="Courier" pitchFamily="49" charset="0"/>
              </a:rPr>
              <a:t>(</a:t>
            </a:r>
            <a:r>
              <a:rPr lang="en-US" dirty="0" err="1" smtClean="0">
                <a:latin typeface="Courier" pitchFamily="49" charset="0"/>
              </a:rPr>
              <a:t>a,c</a:t>
            </a:r>
            <a:r>
              <a:rPr lang="en-US" dirty="0">
                <a:latin typeface="Courier" pitchFamily="49" charset="0"/>
              </a:rPr>
              <a:t>));</a:t>
            </a:r>
          </a:p>
          <a:p>
            <a:r>
              <a:rPr lang="en-US" dirty="0" err="1" smtClean="0">
                <a:latin typeface="Courier" pitchFamily="49" charset="0"/>
              </a:rPr>
              <a:t>System.out.println</a:t>
            </a:r>
            <a:r>
              <a:rPr lang="en-US" dirty="0" smtClean="0">
                <a:latin typeface="Courier" pitchFamily="49" charset="0"/>
              </a:rPr>
              <a:t>(</a:t>
            </a:r>
            <a:r>
              <a:rPr lang="en-US" dirty="0" err="1" smtClean="0">
                <a:latin typeface="Courier" pitchFamily="49" charset="0"/>
              </a:rPr>
              <a:t>Box.greater</a:t>
            </a:r>
            <a:r>
              <a:rPr lang="en-US" dirty="0" smtClean="0">
                <a:latin typeface="Courier" pitchFamily="49" charset="0"/>
              </a:rPr>
              <a:t>(</a:t>
            </a:r>
            <a:r>
              <a:rPr lang="en-US" dirty="0" err="1" smtClean="0">
                <a:latin typeface="Courier" pitchFamily="49" charset="0"/>
              </a:rPr>
              <a:t>b,c</a:t>
            </a:r>
            <a:r>
              <a:rPr lang="en-US" dirty="0">
                <a:latin typeface="Courier" pitchFamily="49" charset="0"/>
              </a:rPr>
              <a:t>));</a:t>
            </a:r>
          </a:p>
        </p:txBody>
      </p:sp>
      <p:sp>
        <p:nvSpPr>
          <p:cNvPr id="5" name="TextBox 4"/>
          <p:cNvSpPr txBox="1"/>
          <p:nvPr/>
        </p:nvSpPr>
        <p:spPr>
          <a:xfrm>
            <a:off x="5474184" y="5426080"/>
            <a:ext cx="3567002" cy="1107996"/>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Causes a syntax error because</a:t>
            </a:r>
          </a:p>
          <a:p>
            <a:r>
              <a:rPr lang="en-US" sz="2200" dirty="0" smtClean="0">
                <a:latin typeface="Times New Roman" panose="02020603050405020304" pitchFamily="18" charset="0"/>
                <a:cs typeface="Times New Roman" panose="02020603050405020304" pitchFamily="18" charset="0"/>
              </a:rPr>
              <a:t>object a (Box&lt;String&gt;) is not </a:t>
            </a:r>
          </a:p>
          <a:p>
            <a:r>
              <a:rPr lang="en-US" sz="2200" dirty="0" smtClean="0">
                <a:latin typeface="Times New Roman" panose="02020603050405020304" pitchFamily="18" charset="0"/>
                <a:cs typeface="Times New Roman" panose="02020603050405020304" pitchFamily="18" charset="0"/>
              </a:rPr>
              <a:t>a subtype of Number</a:t>
            </a:r>
            <a:endParaRPr lang="en-US" sz="2200" dirty="0">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a:xfrm flipH="1">
            <a:off x="4343400" y="5581650"/>
            <a:ext cx="116205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3352800" y="4038600"/>
            <a:ext cx="5705408"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we use double since it is the widest numeric type</a:t>
            </a:r>
          </a:p>
          <a:p>
            <a:r>
              <a:rPr lang="en-US" sz="2200" dirty="0" smtClean="0">
                <a:latin typeface="Times New Roman" panose="02020603050405020304" pitchFamily="18" charset="0"/>
                <a:cs typeface="Times New Roman" panose="02020603050405020304" pitchFamily="18" charset="0"/>
              </a:rPr>
              <a:t>(any numeric type can be converted to a double)</a:t>
            </a:r>
            <a:endParaRPr lang="en-US" sz="2200" dirty="0">
              <a:latin typeface="Times New Roman" panose="02020603050405020304" pitchFamily="18" charset="0"/>
              <a:cs typeface="Times New Roman" panose="02020603050405020304" pitchFamily="18" charset="0"/>
            </a:endParaRPr>
          </a:p>
        </p:txBody>
      </p:sp>
      <p:cxnSp>
        <p:nvCxnSpPr>
          <p:cNvPr id="9" name="Straight Arrow Connector 8"/>
          <p:cNvCxnSpPr/>
          <p:nvPr/>
        </p:nvCxnSpPr>
        <p:spPr>
          <a:xfrm flipH="1" flipV="1">
            <a:off x="3505200" y="3886200"/>
            <a:ext cx="1101118" cy="2685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4606318" y="3780960"/>
            <a:ext cx="1946882" cy="373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4294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Another Example</a:t>
            </a:r>
            <a:endParaRPr lang="en-US" dirty="0"/>
          </a:p>
        </p:txBody>
      </p:sp>
      <p:sp>
        <p:nvSpPr>
          <p:cNvPr id="3" name="Content Placeholder 2"/>
          <p:cNvSpPr>
            <a:spLocks noGrp="1"/>
          </p:cNvSpPr>
          <p:nvPr>
            <p:ph idx="1"/>
          </p:nvPr>
        </p:nvSpPr>
        <p:spPr>
          <a:xfrm>
            <a:off x="457200" y="914401"/>
            <a:ext cx="8229600" cy="3048000"/>
          </a:xfrm>
        </p:spPr>
        <p:txBody>
          <a:bodyPr>
            <a:normAutofit fontScale="92500" lnSpcReduction="10000"/>
          </a:bodyPr>
          <a:lstStyle/>
          <a:p>
            <a:r>
              <a:rPr lang="en-US" dirty="0" smtClean="0"/>
              <a:t>Returning to our previously written </a:t>
            </a:r>
            <a:r>
              <a:rPr lang="en-US" dirty="0" err="1" smtClean="0"/>
              <a:t>GenericStack</a:t>
            </a:r>
            <a:r>
              <a:rPr lang="en-US" dirty="0" smtClean="0"/>
              <a:t>, we create a multiply method</a:t>
            </a:r>
          </a:p>
          <a:p>
            <a:pPr lvl="1"/>
            <a:r>
              <a:rPr lang="en-US" dirty="0" smtClean="0"/>
              <a:t>We can only multiply Numbers</a:t>
            </a:r>
          </a:p>
          <a:p>
            <a:pPr lvl="1"/>
            <a:r>
              <a:rPr lang="en-US" dirty="0" smtClean="0"/>
              <a:t>We will multiply pairwise values of two </a:t>
            </a:r>
            <a:r>
              <a:rPr lang="en-US" dirty="0" err="1" smtClean="0"/>
              <a:t>GenericStacks</a:t>
            </a:r>
            <a:r>
              <a:rPr lang="en-US" dirty="0" smtClean="0"/>
              <a:t>, adding each product together and return the result as a double since double is the widest type of Number</a:t>
            </a:r>
          </a:p>
          <a:p>
            <a:pPr lvl="2"/>
            <a:endParaRPr lang="en-US" dirty="0"/>
          </a:p>
        </p:txBody>
      </p:sp>
      <p:sp>
        <p:nvSpPr>
          <p:cNvPr id="4" name="TextBox 3"/>
          <p:cNvSpPr txBox="1"/>
          <p:nvPr/>
        </p:nvSpPr>
        <p:spPr>
          <a:xfrm>
            <a:off x="19050" y="4114799"/>
            <a:ext cx="9145452" cy="2585323"/>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a:t>
            </a:r>
            <a:r>
              <a:rPr lang="en-US" dirty="0" smtClean="0">
                <a:latin typeface="Courier" pitchFamily="49" charset="0"/>
              </a:rPr>
              <a:t>&lt;E&gt; double </a:t>
            </a:r>
            <a:r>
              <a:rPr lang="en-US" dirty="0">
                <a:latin typeface="Courier" pitchFamily="49" charset="0"/>
              </a:rPr>
              <a:t>multiply(</a:t>
            </a:r>
            <a:r>
              <a:rPr lang="en-US" dirty="0" err="1">
                <a:latin typeface="Courier" pitchFamily="49" charset="0"/>
              </a:rPr>
              <a:t>GenericStack</a:t>
            </a:r>
            <a:r>
              <a:rPr lang="en-US" dirty="0">
                <a:latin typeface="Courier" pitchFamily="49" charset="0"/>
              </a:rPr>
              <a:t>&lt;? extends Number&gt;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s1</a:t>
            </a:r>
            <a:r>
              <a:rPr lang="en-US" dirty="0">
                <a:latin typeface="Courier" pitchFamily="49" charset="0"/>
              </a:rPr>
              <a:t>, </a:t>
            </a:r>
            <a:r>
              <a:rPr lang="en-US" dirty="0" err="1" smtClean="0">
                <a:latin typeface="Courier" pitchFamily="49" charset="0"/>
              </a:rPr>
              <a:t>GenericStack</a:t>
            </a:r>
            <a:r>
              <a:rPr lang="en-US" dirty="0">
                <a:latin typeface="Courier" pitchFamily="49" charset="0"/>
              </a:rPr>
              <a:t>&lt;? extends Number&gt; s2</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double </a:t>
            </a:r>
            <a:r>
              <a:rPr lang="en-US" dirty="0">
                <a:latin typeface="Courier" pitchFamily="49" charset="0"/>
              </a:rPr>
              <a:t>temp=0;</a:t>
            </a:r>
          </a:p>
          <a:p>
            <a:r>
              <a:rPr lang="en-US" dirty="0" smtClean="0">
                <a:latin typeface="Courier" pitchFamily="49" charset="0"/>
              </a:rPr>
              <a:t>   int </a:t>
            </a:r>
            <a:r>
              <a:rPr lang="en-US" dirty="0">
                <a:latin typeface="Courier" pitchFamily="49" charset="0"/>
              </a:rPr>
              <a:t>smaller=s1.getSize();</a:t>
            </a:r>
          </a:p>
          <a:p>
            <a:r>
              <a:rPr lang="en-US" dirty="0" smtClean="0">
                <a:latin typeface="Courier" pitchFamily="49" charset="0"/>
              </a:rPr>
              <a:t>   if(s2.getSize</a:t>
            </a:r>
            <a:r>
              <a:rPr lang="en-US" dirty="0">
                <a:latin typeface="Courier" pitchFamily="49" charset="0"/>
              </a:rPr>
              <a:t>()&lt;smaller) smaller=s2.getSize();</a:t>
            </a:r>
          </a:p>
          <a:p>
            <a:r>
              <a:rPr lang="en-US" dirty="0" smtClean="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smaller;i</a:t>
            </a:r>
            <a:r>
              <a:rPr lang="en-US" dirty="0">
                <a:latin typeface="Courier" pitchFamily="49" charset="0"/>
              </a:rPr>
              <a:t>++)</a:t>
            </a:r>
          </a:p>
          <a:p>
            <a:r>
              <a:rPr lang="en-US" dirty="0">
                <a:latin typeface="Courier" pitchFamily="49" charset="0"/>
              </a:rPr>
              <a:t>	temp=s1.pop().</a:t>
            </a:r>
            <a:r>
              <a:rPr lang="en-US" dirty="0" err="1">
                <a:latin typeface="Courier" pitchFamily="49" charset="0"/>
              </a:rPr>
              <a:t>doubleValue</a:t>
            </a:r>
            <a:r>
              <a:rPr lang="en-US" dirty="0">
                <a:latin typeface="Courier" pitchFamily="49" charset="0"/>
              </a:rPr>
              <a:t>()*s2.pop().</a:t>
            </a:r>
            <a:r>
              <a:rPr lang="en-US" dirty="0" err="1">
                <a:latin typeface="Courier" pitchFamily="49" charset="0"/>
              </a:rPr>
              <a:t>doubleValue</a:t>
            </a:r>
            <a:r>
              <a:rPr lang="en-US" dirty="0">
                <a:latin typeface="Courier" pitchFamily="49" charset="0"/>
              </a:rPr>
              <a:t>();</a:t>
            </a:r>
          </a:p>
          <a:p>
            <a:r>
              <a:rPr lang="en-US" dirty="0" smtClean="0">
                <a:latin typeface="Courier" pitchFamily="49" charset="0"/>
              </a:rPr>
              <a:t>   return </a:t>
            </a:r>
            <a:r>
              <a:rPr lang="en-US" dirty="0">
                <a:latin typeface="Courier" pitchFamily="49" charset="0"/>
              </a:rPr>
              <a:t>temp</a:t>
            </a:r>
            <a:r>
              <a:rPr lang="en-US" dirty="0" smtClean="0">
                <a:latin typeface="Courier" pitchFamily="49" charset="0"/>
              </a:rPr>
              <a:t>;</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861143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457200" y="838200"/>
            <a:ext cx="8229600" cy="5791200"/>
          </a:xfrm>
        </p:spPr>
        <p:txBody>
          <a:bodyPr>
            <a:normAutofit fontScale="85000" lnSpcReduction="20000"/>
          </a:bodyPr>
          <a:lstStyle/>
          <a:p>
            <a:r>
              <a:rPr lang="en-US" dirty="0" smtClean="0"/>
              <a:t>Now let’s write a method to multiply all pairs of the Stack, creating a new Stack (e.g., top element of the new Stack is the top of s1 * top of s2, </a:t>
            </a:r>
            <a:r>
              <a:rPr lang="en-US" dirty="0" err="1" smtClean="0"/>
              <a:t>etc</a:t>
            </a:r>
            <a:r>
              <a:rPr lang="en-US" dirty="0" smtClean="0"/>
              <a:t>, the method will return a Stack</a:t>
            </a:r>
          </a:p>
          <a:p>
            <a:r>
              <a:rPr lang="en-US" dirty="0" smtClean="0"/>
              <a:t>Our method header would look like this:</a:t>
            </a:r>
          </a:p>
          <a:p>
            <a:r>
              <a:rPr lang="en-US" dirty="0">
                <a:latin typeface="Courier" pitchFamily="49" charset="0"/>
              </a:rPr>
              <a:t>public static </a:t>
            </a:r>
            <a:r>
              <a:rPr lang="en-US" dirty="0" smtClean="0">
                <a:latin typeface="Courier" pitchFamily="49" charset="0"/>
              </a:rPr>
              <a:t>&lt;E&gt; </a:t>
            </a:r>
            <a:r>
              <a:rPr lang="en-US" dirty="0" err="1" smtClean="0">
                <a:latin typeface="Courier" pitchFamily="49" charset="0"/>
              </a:rPr>
              <a:t>GenericStack</a:t>
            </a:r>
            <a:r>
              <a:rPr lang="en-US" dirty="0" smtClean="0">
                <a:latin typeface="Courier" pitchFamily="49" charset="0"/>
              </a:rPr>
              <a:t>&lt;</a:t>
            </a:r>
            <a:r>
              <a:rPr lang="en-US" i="1" dirty="0" err="1" smtClean="0">
                <a:latin typeface="Courier" pitchFamily="49" charset="0"/>
              </a:rPr>
              <a:t>sometype</a:t>
            </a:r>
            <a:r>
              <a:rPr lang="en-US" dirty="0" smtClean="0">
                <a:latin typeface="Courier" pitchFamily="49" charset="0"/>
              </a:rPr>
              <a:t>&gt; </a:t>
            </a:r>
          </a:p>
          <a:p>
            <a:pPr marL="0" indent="0">
              <a:buNone/>
            </a:pPr>
            <a:r>
              <a:rPr lang="en-US" dirty="0">
                <a:latin typeface="Courier" pitchFamily="49" charset="0"/>
              </a:rPr>
              <a:t>	</a:t>
            </a:r>
            <a:r>
              <a:rPr lang="en-US" dirty="0" err="1" smtClean="0">
                <a:latin typeface="Courier" pitchFamily="49" charset="0"/>
              </a:rPr>
              <a:t>multiplyStacks</a:t>
            </a:r>
            <a:r>
              <a:rPr lang="en-US" dirty="0" smtClean="0">
                <a:latin typeface="Courier" pitchFamily="49" charset="0"/>
              </a:rPr>
              <a:t> (</a:t>
            </a:r>
            <a:r>
              <a:rPr lang="en-US" dirty="0" err="1" smtClean="0">
                <a:latin typeface="Courier" pitchFamily="49" charset="0"/>
              </a:rPr>
              <a:t>GenericStack</a:t>
            </a:r>
            <a:r>
              <a:rPr lang="en-US" dirty="0" smtClean="0">
                <a:latin typeface="Courier" pitchFamily="49" charset="0"/>
              </a:rPr>
              <a:t>&lt;? 	extends Number&gt; s1, 	</a:t>
            </a:r>
            <a:r>
              <a:rPr lang="en-US" dirty="0" err="1" smtClean="0">
                <a:latin typeface="Courier" pitchFamily="49" charset="0"/>
              </a:rPr>
              <a:t>GenericStack</a:t>
            </a:r>
            <a:r>
              <a:rPr lang="en-US" dirty="0">
                <a:latin typeface="Courier" pitchFamily="49" charset="0"/>
              </a:rPr>
              <a:t>&lt;? extends Number&gt; s2</a:t>
            </a:r>
            <a:r>
              <a:rPr lang="en-US" dirty="0" smtClean="0">
                <a:latin typeface="Courier" pitchFamily="49" charset="0"/>
              </a:rPr>
              <a:t>)</a:t>
            </a:r>
          </a:p>
          <a:p>
            <a:r>
              <a:rPr lang="en-US" dirty="0" smtClean="0"/>
              <a:t>But what type of </a:t>
            </a:r>
            <a:r>
              <a:rPr lang="en-US" dirty="0" err="1" smtClean="0"/>
              <a:t>GenericStack</a:t>
            </a:r>
            <a:r>
              <a:rPr lang="en-US" dirty="0" smtClean="0"/>
              <a:t> should the method return?  What Java does not allow is a return type of </a:t>
            </a:r>
            <a:r>
              <a:rPr lang="en-US" i="1" dirty="0" err="1" smtClean="0"/>
              <a:t>ObjectType</a:t>
            </a:r>
            <a:r>
              <a:rPr lang="en-US" dirty="0" smtClean="0"/>
              <a:t>&lt;?&gt; - that is, we cannot use the wildcard character in the return type anywhere, we must specify an exact type</a:t>
            </a:r>
          </a:p>
        </p:txBody>
      </p:sp>
    </p:spTree>
    <p:extLst>
      <p:ext uri="{BB962C8B-B14F-4D97-AF65-F5344CB8AC3E}">
        <p14:creationId xmlns:p14="http://schemas.microsoft.com/office/powerpoint/2010/main" val="4046573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Continued</a:t>
            </a:r>
            <a:endParaRPr lang="en-US" dirty="0"/>
          </a:p>
        </p:txBody>
      </p:sp>
      <p:sp>
        <p:nvSpPr>
          <p:cNvPr id="3" name="Content Placeholder 2"/>
          <p:cNvSpPr>
            <a:spLocks noGrp="1"/>
          </p:cNvSpPr>
          <p:nvPr>
            <p:ph idx="1"/>
          </p:nvPr>
        </p:nvSpPr>
        <p:spPr>
          <a:xfrm>
            <a:off x="457200" y="685800"/>
            <a:ext cx="8229600" cy="3276600"/>
          </a:xfrm>
        </p:spPr>
        <p:txBody>
          <a:bodyPr>
            <a:normAutofit fontScale="85000" lnSpcReduction="20000"/>
          </a:bodyPr>
          <a:lstStyle/>
          <a:p>
            <a:r>
              <a:rPr lang="en-US" dirty="0" smtClean="0"/>
              <a:t>For our return type, let’s re-examine the previous multiply method</a:t>
            </a:r>
          </a:p>
          <a:p>
            <a:r>
              <a:rPr lang="en-US" dirty="0" smtClean="0"/>
              <a:t>We used double as the return type, why?  Because it is the widest numeric type (aside from </a:t>
            </a:r>
            <a:r>
              <a:rPr lang="en-US" dirty="0" err="1" smtClean="0"/>
              <a:t>BigInteger</a:t>
            </a:r>
            <a:r>
              <a:rPr lang="en-US" dirty="0" smtClean="0"/>
              <a:t> and </a:t>
            </a:r>
            <a:r>
              <a:rPr lang="en-US" dirty="0" err="1" smtClean="0"/>
              <a:t>BigDecimal</a:t>
            </a:r>
            <a:r>
              <a:rPr lang="en-US" dirty="0" smtClean="0"/>
              <a:t>)</a:t>
            </a:r>
          </a:p>
          <a:p>
            <a:pPr lvl="1"/>
            <a:r>
              <a:rPr lang="en-US" dirty="0" smtClean="0"/>
              <a:t>No matter what numeric type is used for s1 and s2, we can coerce them into doubles</a:t>
            </a:r>
          </a:p>
          <a:p>
            <a:r>
              <a:rPr lang="en-US" dirty="0" smtClean="0"/>
              <a:t>So we will use </a:t>
            </a:r>
            <a:r>
              <a:rPr lang="en-US" dirty="0" err="1" smtClean="0"/>
              <a:t>GenericStack</a:t>
            </a:r>
            <a:r>
              <a:rPr lang="en-US" dirty="0" smtClean="0"/>
              <a:t>&lt;Double&gt; as our return type</a:t>
            </a:r>
            <a:endParaRPr lang="en-US" dirty="0"/>
          </a:p>
        </p:txBody>
      </p:sp>
      <p:sp>
        <p:nvSpPr>
          <p:cNvPr id="4" name="Rectangle 3"/>
          <p:cNvSpPr/>
          <p:nvPr/>
        </p:nvSpPr>
        <p:spPr>
          <a:xfrm>
            <a:off x="152400" y="3995678"/>
            <a:ext cx="8991600" cy="2862322"/>
          </a:xfrm>
          <a:prstGeom prst="rect">
            <a:avLst/>
          </a:prstGeom>
        </p:spPr>
        <p:txBody>
          <a:bodyPr wrap="square">
            <a:spAutoFit/>
          </a:bodyPr>
          <a:lstStyle/>
          <a:p>
            <a:r>
              <a:rPr lang="en-US" dirty="0" smtClean="0">
                <a:latin typeface="Courier" pitchFamily="49" charset="0"/>
              </a:rPr>
              <a:t>public </a:t>
            </a:r>
            <a:r>
              <a:rPr lang="en-US" dirty="0">
                <a:latin typeface="Courier" pitchFamily="49" charset="0"/>
              </a:rPr>
              <a:t>static </a:t>
            </a:r>
            <a:r>
              <a:rPr lang="en-US" dirty="0" smtClean="0">
                <a:latin typeface="Courier" pitchFamily="49" charset="0"/>
              </a:rPr>
              <a:t>&lt;E&gt; </a:t>
            </a:r>
            <a:r>
              <a:rPr lang="en-US" dirty="0" err="1" smtClean="0">
                <a:latin typeface="Courier" pitchFamily="49" charset="0"/>
              </a:rPr>
              <a:t>GenericStack</a:t>
            </a:r>
            <a:r>
              <a:rPr lang="en-US" dirty="0" smtClean="0">
                <a:latin typeface="Courier" pitchFamily="49" charset="0"/>
              </a:rPr>
              <a:t>&lt;Double</a:t>
            </a:r>
            <a:r>
              <a:rPr lang="en-US" dirty="0">
                <a:latin typeface="Courier" pitchFamily="49" charset="0"/>
              </a:rPr>
              <a:t>&gt; </a:t>
            </a:r>
            <a:r>
              <a:rPr lang="en-US" dirty="0" err="1" smtClean="0">
                <a:latin typeface="Courier" pitchFamily="49" charset="0"/>
              </a:rPr>
              <a:t>multiplyStacks</a:t>
            </a:r>
            <a:endParaRPr lang="en-US" dirty="0" smtClean="0">
              <a:latin typeface="Courier" pitchFamily="49" charset="0"/>
            </a:endParaRPr>
          </a:p>
          <a:p>
            <a:r>
              <a:rPr lang="en-US" dirty="0">
                <a:latin typeface="Courier" pitchFamily="49" charset="0"/>
              </a:rPr>
              <a:t>	</a:t>
            </a:r>
            <a:r>
              <a:rPr lang="en-US" dirty="0" smtClean="0">
                <a:latin typeface="Courier" pitchFamily="49" charset="0"/>
              </a:rPr>
              <a:t>(</a:t>
            </a:r>
            <a:r>
              <a:rPr lang="en-US" dirty="0" err="1">
                <a:latin typeface="Courier" pitchFamily="49" charset="0"/>
              </a:rPr>
              <a:t>GenericStack</a:t>
            </a:r>
            <a:r>
              <a:rPr lang="en-US" dirty="0">
                <a:latin typeface="Courier" pitchFamily="49" charset="0"/>
              </a:rPr>
              <a:t>&lt;? extends Number&gt; s1, </a:t>
            </a:r>
            <a:endParaRPr lang="en-US" dirty="0" smtClean="0">
              <a:latin typeface="Courier" pitchFamily="49" charset="0"/>
            </a:endParaRPr>
          </a:p>
          <a:p>
            <a:r>
              <a:rPr lang="en-US" dirty="0" smtClean="0">
                <a:latin typeface="Courier" pitchFamily="49" charset="0"/>
              </a:rPr>
              <a:t>  </a:t>
            </a:r>
            <a:r>
              <a:rPr lang="en-US" dirty="0">
                <a:latin typeface="Courier" pitchFamily="49" charset="0"/>
              </a:rPr>
              <a:t>	</a:t>
            </a:r>
            <a:r>
              <a:rPr lang="en-US" dirty="0" smtClean="0">
                <a:latin typeface="Courier" pitchFamily="49" charset="0"/>
              </a:rPr>
              <a:t> </a:t>
            </a:r>
            <a:r>
              <a:rPr lang="en-US" dirty="0" err="1" smtClean="0">
                <a:latin typeface="Courier" pitchFamily="49" charset="0"/>
              </a:rPr>
              <a:t>GenericStack</a:t>
            </a:r>
            <a:r>
              <a:rPr lang="en-US" dirty="0">
                <a:latin typeface="Courier" pitchFamily="49" charset="0"/>
              </a:rPr>
              <a:t>&lt;? extends Number&gt; s2</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a:t>
            </a:r>
            <a:r>
              <a:rPr lang="en-US" dirty="0" err="1" smtClean="0">
                <a:latin typeface="Courier" pitchFamily="49" charset="0"/>
              </a:rPr>
              <a:t>GenericStack</a:t>
            </a:r>
            <a:r>
              <a:rPr lang="en-US" dirty="0" smtClean="0">
                <a:latin typeface="Courier" pitchFamily="49" charset="0"/>
              </a:rPr>
              <a:t>&lt;Double</a:t>
            </a:r>
            <a:r>
              <a:rPr lang="en-US" dirty="0">
                <a:latin typeface="Courier" pitchFamily="49" charset="0"/>
              </a:rPr>
              <a:t>&gt; temp=new </a:t>
            </a:r>
            <a:r>
              <a:rPr lang="en-US" dirty="0" err="1">
                <a:latin typeface="Courier" pitchFamily="49" charset="0"/>
              </a:rPr>
              <a:t>GenericStack</a:t>
            </a:r>
            <a:r>
              <a:rPr lang="en-US" dirty="0">
                <a:latin typeface="Courier" pitchFamily="49" charset="0"/>
              </a:rPr>
              <a:t>&lt;&gt;();</a:t>
            </a:r>
          </a:p>
          <a:p>
            <a:r>
              <a:rPr lang="en-US" dirty="0" smtClean="0">
                <a:latin typeface="Courier" pitchFamily="49" charset="0"/>
              </a:rPr>
              <a:t>   int </a:t>
            </a:r>
            <a:r>
              <a:rPr lang="en-US" dirty="0">
                <a:latin typeface="Courier" pitchFamily="49" charset="0"/>
              </a:rPr>
              <a:t>smaller=s1.getSize();</a:t>
            </a:r>
          </a:p>
          <a:p>
            <a:r>
              <a:rPr lang="en-US" dirty="0" smtClean="0">
                <a:latin typeface="Courier" pitchFamily="49" charset="0"/>
              </a:rPr>
              <a:t>   if(s2.getSize</a:t>
            </a:r>
            <a:r>
              <a:rPr lang="en-US" dirty="0">
                <a:latin typeface="Courier" pitchFamily="49" charset="0"/>
              </a:rPr>
              <a:t>()&lt;smaller) smaller=s2.getSize();</a:t>
            </a:r>
          </a:p>
          <a:p>
            <a:r>
              <a:rPr lang="en-US" dirty="0" smtClean="0">
                <a:latin typeface="Courier" pitchFamily="49" charset="0"/>
              </a:rPr>
              <a:t>   for(int </a:t>
            </a:r>
            <a:r>
              <a:rPr lang="en-US" dirty="0" err="1">
                <a:latin typeface="Courier" pitchFamily="49" charset="0"/>
              </a:rPr>
              <a:t>i</a:t>
            </a:r>
            <a:r>
              <a:rPr lang="en-US" dirty="0">
                <a:latin typeface="Courier" pitchFamily="49" charset="0"/>
              </a:rPr>
              <a:t>=0;i&lt;</a:t>
            </a:r>
            <a:r>
              <a:rPr lang="en-US" dirty="0" err="1">
                <a:latin typeface="Courier" pitchFamily="49" charset="0"/>
              </a:rPr>
              <a:t>smaller;i</a:t>
            </a:r>
            <a:r>
              <a:rPr lang="en-US" dirty="0">
                <a:latin typeface="Courier" pitchFamily="49" charset="0"/>
              </a:rPr>
              <a:t>++)</a:t>
            </a:r>
          </a:p>
          <a:p>
            <a:r>
              <a:rPr lang="en-US" dirty="0">
                <a:latin typeface="Courier" pitchFamily="49" charset="0"/>
              </a:rPr>
              <a:t>	</a:t>
            </a:r>
            <a:r>
              <a:rPr lang="en-US" dirty="0" err="1">
                <a:latin typeface="Courier" pitchFamily="49" charset="0"/>
              </a:rPr>
              <a:t>temp.push</a:t>
            </a:r>
            <a:r>
              <a:rPr lang="en-US" dirty="0">
                <a:latin typeface="Courier" pitchFamily="49" charset="0"/>
              </a:rPr>
              <a:t>(s1.pop().</a:t>
            </a:r>
            <a:r>
              <a:rPr lang="en-US" dirty="0" err="1">
                <a:latin typeface="Courier" pitchFamily="49" charset="0"/>
              </a:rPr>
              <a:t>doubleValue</a:t>
            </a:r>
            <a:r>
              <a:rPr lang="en-US" dirty="0">
                <a:latin typeface="Courier" pitchFamily="49" charset="0"/>
              </a:rPr>
              <a:t>()*s2.pop().</a:t>
            </a:r>
            <a:r>
              <a:rPr lang="en-US" dirty="0" err="1">
                <a:latin typeface="Courier" pitchFamily="49" charset="0"/>
              </a:rPr>
              <a:t>doubleValue</a:t>
            </a:r>
            <a:r>
              <a:rPr lang="en-US" dirty="0">
                <a:latin typeface="Courier" pitchFamily="49" charset="0"/>
              </a:rPr>
              <a:t>());</a:t>
            </a:r>
          </a:p>
          <a:p>
            <a:r>
              <a:rPr lang="en-US" dirty="0" smtClean="0">
                <a:latin typeface="Courier" pitchFamily="49" charset="0"/>
              </a:rPr>
              <a:t>   return </a:t>
            </a:r>
            <a:r>
              <a:rPr lang="en-US" dirty="0">
                <a:latin typeface="Courier" pitchFamily="49" charset="0"/>
              </a:rPr>
              <a:t>temp;</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370844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More on Wildcards</a:t>
            </a:r>
            <a:endParaRPr lang="en-US" dirty="0"/>
          </a:p>
        </p:txBody>
      </p:sp>
      <p:sp>
        <p:nvSpPr>
          <p:cNvPr id="3" name="Content Placeholder 2"/>
          <p:cNvSpPr>
            <a:spLocks noGrp="1"/>
          </p:cNvSpPr>
          <p:nvPr>
            <p:ph idx="1"/>
          </p:nvPr>
        </p:nvSpPr>
        <p:spPr>
          <a:xfrm>
            <a:off x="228600" y="781050"/>
            <a:ext cx="8763000" cy="6096000"/>
          </a:xfrm>
        </p:spPr>
        <p:txBody>
          <a:bodyPr>
            <a:normAutofit fontScale="85000" lnSpcReduction="10000"/>
          </a:bodyPr>
          <a:lstStyle/>
          <a:p>
            <a:r>
              <a:rPr lang="en-US" dirty="0" smtClean="0"/>
              <a:t>If you want to reference any type of object, use &lt;?&gt;</a:t>
            </a:r>
          </a:p>
          <a:p>
            <a:pPr lvl="1"/>
            <a:r>
              <a:rPr lang="en-US" dirty="0" smtClean="0"/>
              <a:t>known as an </a:t>
            </a:r>
            <a:r>
              <a:rPr lang="en-US" i="1" dirty="0" smtClean="0"/>
              <a:t>unbounded</a:t>
            </a:r>
            <a:r>
              <a:rPr lang="en-US" dirty="0" smtClean="0"/>
              <a:t> wildcard</a:t>
            </a:r>
          </a:p>
          <a:p>
            <a:r>
              <a:rPr lang="en-US" dirty="0" smtClean="0"/>
              <a:t>If you want to reference any type of object at or lower than a given class, use &lt;? extends </a:t>
            </a:r>
            <a:r>
              <a:rPr lang="en-US" i="1" dirty="0" smtClean="0"/>
              <a:t>class</a:t>
            </a:r>
            <a:r>
              <a:rPr lang="en-US" dirty="0" smtClean="0"/>
              <a:t>&gt;</a:t>
            </a:r>
          </a:p>
          <a:p>
            <a:pPr lvl="1"/>
            <a:r>
              <a:rPr lang="en-US" dirty="0" smtClean="0"/>
              <a:t>known as an upper bound</a:t>
            </a:r>
          </a:p>
          <a:p>
            <a:pPr lvl="1"/>
            <a:r>
              <a:rPr lang="en-US" dirty="0" smtClean="0"/>
              <a:t>note that &lt;?&gt; is equal to &lt;? extends Object&gt;</a:t>
            </a:r>
          </a:p>
          <a:p>
            <a:r>
              <a:rPr lang="en-US" dirty="0" smtClean="0"/>
              <a:t>If you want to reference any type of object at or higher than a given class, use &lt;? super </a:t>
            </a:r>
            <a:r>
              <a:rPr lang="en-US" i="1" dirty="0" smtClean="0"/>
              <a:t>class</a:t>
            </a:r>
            <a:r>
              <a:rPr lang="en-US" dirty="0" smtClean="0"/>
              <a:t>&gt;</a:t>
            </a:r>
          </a:p>
          <a:p>
            <a:pPr lvl="1"/>
            <a:r>
              <a:rPr lang="en-US" dirty="0" smtClean="0"/>
              <a:t>known as a lower bound</a:t>
            </a:r>
          </a:p>
          <a:p>
            <a:pPr lvl="1"/>
            <a:r>
              <a:rPr lang="en-US" dirty="0" smtClean="0"/>
              <a:t>you would use a lower bound if there were specific subclasses that you wanted to </a:t>
            </a:r>
            <a:r>
              <a:rPr lang="en-US" i="1" dirty="0" smtClean="0"/>
              <a:t>prohibit </a:t>
            </a:r>
            <a:r>
              <a:rPr lang="en-US" dirty="0" smtClean="0"/>
              <a:t>from being usable as parameters</a:t>
            </a:r>
          </a:p>
          <a:p>
            <a:r>
              <a:rPr lang="en-US" dirty="0" smtClean="0"/>
              <a:t>Note that while parameters of a generic method can use wildcards, if the method is to return a generic type, it must be specified (e.g., as T) and not use a wildcard</a:t>
            </a:r>
            <a:endParaRPr lang="en-US" dirty="0"/>
          </a:p>
        </p:txBody>
      </p:sp>
    </p:spTree>
    <p:extLst>
      <p:ext uri="{BB962C8B-B14F-4D97-AF65-F5344CB8AC3E}">
        <p14:creationId xmlns:p14="http://schemas.microsoft.com/office/powerpoint/2010/main" val="279031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Declaring a Generic Type</a:t>
            </a:r>
            <a:endParaRPr lang="en-US" dirty="0"/>
          </a:p>
        </p:txBody>
      </p:sp>
      <p:sp>
        <p:nvSpPr>
          <p:cNvPr id="3" name="Content Placeholder 2"/>
          <p:cNvSpPr>
            <a:spLocks noGrp="1"/>
          </p:cNvSpPr>
          <p:nvPr>
            <p:ph idx="1"/>
          </p:nvPr>
        </p:nvSpPr>
        <p:spPr>
          <a:xfrm>
            <a:off x="228600" y="990600"/>
            <a:ext cx="8686800" cy="5867400"/>
          </a:xfrm>
        </p:spPr>
        <p:txBody>
          <a:bodyPr>
            <a:normAutofit fontScale="85000" lnSpcReduction="10000"/>
          </a:bodyPr>
          <a:lstStyle/>
          <a:p>
            <a:pPr marL="342900" lvl="1" indent="-342900">
              <a:buFont typeface="Arial" panose="020B0604020202020204" pitchFamily="34" charset="0"/>
              <a:buChar char="•"/>
            </a:pPr>
            <a:r>
              <a:rPr lang="en-US" sz="3200" dirty="0"/>
              <a:t>We allow the user program to specify the type to be used </a:t>
            </a:r>
            <a:r>
              <a:rPr lang="en-US" sz="3200" dirty="0" smtClean="0"/>
              <a:t>for a container class so </a:t>
            </a:r>
            <a:r>
              <a:rPr lang="en-US" sz="3200" dirty="0"/>
              <a:t>that, when </a:t>
            </a:r>
            <a:r>
              <a:rPr lang="en-US" sz="3200" dirty="0" smtClean="0"/>
              <a:t>the container class itself is written, there is no commitment </a:t>
            </a:r>
            <a:r>
              <a:rPr lang="en-US" sz="3200" dirty="0"/>
              <a:t>to the type </a:t>
            </a:r>
            <a:r>
              <a:rPr lang="en-US" sz="3200" dirty="0" smtClean="0"/>
              <a:t>being stored (as </a:t>
            </a:r>
            <a:r>
              <a:rPr lang="en-US" sz="3200" dirty="0"/>
              <a:t>long as the type is an </a:t>
            </a:r>
            <a:r>
              <a:rPr lang="en-US" sz="3200" dirty="0" smtClean="0"/>
              <a:t>object of some kind)</a:t>
            </a:r>
            <a:endParaRPr lang="en-US" sz="3200" dirty="0"/>
          </a:p>
          <a:p>
            <a:pPr lvl="1"/>
            <a:r>
              <a:rPr lang="en-US" dirty="0" err="1" smtClean="0">
                <a:latin typeface="Courier" pitchFamily="49" charset="0"/>
              </a:rPr>
              <a:t>ArrayList</a:t>
            </a:r>
            <a:r>
              <a:rPr lang="en-US" dirty="0" smtClean="0">
                <a:latin typeface="Courier" pitchFamily="49" charset="0"/>
              </a:rPr>
              <a:t>&lt;Integer&gt; </a:t>
            </a:r>
            <a:r>
              <a:rPr lang="en-US" dirty="0" err="1" smtClean="0">
                <a:latin typeface="Courier" pitchFamily="49" charset="0"/>
              </a:rPr>
              <a:t>myints</a:t>
            </a:r>
            <a:r>
              <a:rPr lang="en-US" dirty="0" smtClean="0">
                <a:latin typeface="Courier" pitchFamily="49" charset="0"/>
              </a:rPr>
              <a:t>=new </a:t>
            </a:r>
            <a:r>
              <a:rPr lang="en-US" dirty="0" err="1" smtClean="0">
                <a:latin typeface="Courier" pitchFamily="49" charset="0"/>
              </a:rPr>
              <a:t>ArrayList</a:t>
            </a:r>
            <a:r>
              <a:rPr lang="en-US" dirty="0" smtClean="0">
                <a:latin typeface="Courier" pitchFamily="49" charset="0"/>
              </a:rPr>
              <a:t>&lt;Integer&gt;();</a:t>
            </a:r>
          </a:p>
          <a:p>
            <a:pPr lvl="1"/>
            <a:r>
              <a:rPr lang="en-US" dirty="0" err="1" smtClean="0">
                <a:latin typeface="Courier" pitchFamily="49" charset="0"/>
              </a:rPr>
              <a:t>ArrayList</a:t>
            </a:r>
            <a:r>
              <a:rPr lang="en-US" dirty="0" smtClean="0">
                <a:latin typeface="Courier" pitchFamily="49" charset="0"/>
              </a:rPr>
              <a:t>&lt;Tank&gt; </a:t>
            </a:r>
            <a:r>
              <a:rPr lang="en-US" dirty="0" err="1" smtClean="0">
                <a:latin typeface="Courier" pitchFamily="49" charset="0"/>
              </a:rPr>
              <a:t>mytanks</a:t>
            </a:r>
            <a:r>
              <a:rPr lang="en-US" dirty="0" smtClean="0">
                <a:latin typeface="Courier" pitchFamily="49" charset="0"/>
              </a:rPr>
              <a:t>=new </a:t>
            </a:r>
            <a:r>
              <a:rPr lang="en-US" dirty="0" err="1" smtClean="0">
                <a:latin typeface="Courier" pitchFamily="49" charset="0"/>
              </a:rPr>
              <a:t>ArrayList</a:t>
            </a:r>
            <a:r>
              <a:rPr lang="en-US" dirty="0" smtClean="0">
                <a:latin typeface="Courier" pitchFamily="49" charset="0"/>
              </a:rPr>
              <a:t>&lt;tank&gt;();</a:t>
            </a:r>
          </a:p>
          <a:p>
            <a:r>
              <a:rPr lang="en-US" dirty="0"/>
              <a:t>Generics permit stronger type checking to reduce the number of possible run-time errors that might </a:t>
            </a:r>
            <a:r>
              <a:rPr lang="en-US" dirty="0" smtClean="0"/>
              <a:t>arise when the user is dealing with Objects</a:t>
            </a:r>
          </a:p>
          <a:p>
            <a:r>
              <a:rPr lang="en-US" dirty="0" smtClean="0"/>
              <a:t>We can also write our own Generic classes</a:t>
            </a:r>
            <a:endParaRPr lang="en-US" dirty="0"/>
          </a:p>
          <a:p>
            <a:pPr lvl="1"/>
            <a:r>
              <a:rPr lang="en-US" dirty="0" smtClean="0"/>
              <a:t>We will also be examining several Java container classes (in the next couple of chapters) that were defined using Generics to give us greater flexibility in their usage</a:t>
            </a:r>
            <a:endParaRPr lang="en-US" dirty="0"/>
          </a:p>
        </p:txBody>
      </p:sp>
    </p:spTree>
    <p:extLst>
      <p:ext uri="{BB962C8B-B14F-4D97-AF65-F5344CB8AC3E}">
        <p14:creationId xmlns:p14="http://schemas.microsoft.com/office/powerpoint/2010/main" val="36768759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Type Erasure</a:t>
            </a:r>
            <a:endParaRPr lang="en-US" dirty="0"/>
          </a:p>
        </p:txBody>
      </p:sp>
      <p:sp>
        <p:nvSpPr>
          <p:cNvPr id="3" name="Content Placeholder 2"/>
          <p:cNvSpPr>
            <a:spLocks noGrp="1"/>
          </p:cNvSpPr>
          <p:nvPr>
            <p:ph idx="1"/>
          </p:nvPr>
        </p:nvSpPr>
        <p:spPr>
          <a:xfrm>
            <a:off x="228600" y="762000"/>
            <a:ext cx="8763000" cy="6096000"/>
          </a:xfrm>
        </p:spPr>
        <p:txBody>
          <a:bodyPr>
            <a:normAutofit fontScale="92500" lnSpcReduction="20000"/>
          </a:bodyPr>
          <a:lstStyle/>
          <a:p>
            <a:r>
              <a:rPr lang="en-US" dirty="0" smtClean="0"/>
              <a:t>Generic types are filled in by the compiler as the compiler converts your Java code</a:t>
            </a:r>
          </a:p>
          <a:p>
            <a:r>
              <a:rPr lang="en-US" dirty="0" smtClean="0"/>
              <a:t>Thus, at run time, all Generic types are actually converted into raw types</a:t>
            </a:r>
          </a:p>
          <a:p>
            <a:pPr lvl="1"/>
            <a:r>
              <a:rPr lang="en-US" dirty="0" smtClean="0"/>
              <a:t>This is because you </a:t>
            </a:r>
            <a:r>
              <a:rPr lang="en-US" i="1" dirty="0" smtClean="0"/>
              <a:t>must </a:t>
            </a:r>
            <a:r>
              <a:rPr lang="en-US" dirty="0" smtClean="0"/>
              <a:t>specify the type to be used in a Generic class when you declare your variable</a:t>
            </a:r>
          </a:p>
          <a:p>
            <a:pPr lvl="2"/>
            <a:r>
              <a:rPr lang="en-US" dirty="0" smtClean="0">
                <a:latin typeface="Courier" pitchFamily="49" charset="0"/>
              </a:rPr>
              <a:t>Box&lt;Integer&gt; b1 = </a:t>
            </a:r>
            <a:r>
              <a:rPr lang="en-US" dirty="0" smtClean="0"/>
              <a:t>… causes a Box type to be implemented with Integer as the type (for all occurrences in Box of T)</a:t>
            </a:r>
          </a:p>
          <a:p>
            <a:pPr lvl="2"/>
            <a:r>
              <a:rPr lang="en-US" dirty="0" smtClean="0">
                <a:latin typeface="Courier" pitchFamily="49" charset="0"/>
              </a:rPr>
              <a:t>Box&lt;String&gt; b2 =</a:t>
            </a:r>
            <a:r>
              <a:rPr lang="en-US" dirty="0" smtClean="0"/>
              <a:t> … causes a Box type to be implemented with String</a:t>
            </a:r>
          </a:p>
          <a:p>
            <a:pPr lvl="1"/>
            <a:r>
              <a:rPr lang="en-US" dirty="0" smtClean="0"/>
              <a:t>Once compilation is over, the “generic” aspect of the class is erased, now the object contains a specific type</a:t>
            </a:r>
          </a:p>
          <a:p>
            <a:pPr lvl="1"/>
            <a:r>
              <a:rPr lang="en-US" dirty="0" smtClean="0"/>
              <a:t>Thus, you cannot apply a generic at run time, only at compile time</a:t>
            </a:r>
          </a:p>
          <a:p>
            <a:pPr lvl="1"/>
            <a:r>
              <a:rPr lang="en-US" dirty="0" smtClean="0"/>
              <a:t>This idea is known as type erasure</a:t>
            </a:r>
          </a:p>
          <a:p>
            <a:pPr lvl="1"/>
            <a:endParaRPr lang="en-US" dirty="0"/>
          </a:p>
        </p:txBody>
      </p:sp>
    </p:spTree>
    <p:extLst>
      <p:ext uri="{BB962C8B-B14F-4D97-AF65-F5344CB8AC3E}">
        <p14:creationId xmlns:p14="http://schemas.microsoft.com/office/powerpoint/2010/main" val="3225343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Restrictions on Generics</a:t>
            </a:r>
            <a:endParaRPr lang="en-US" dirty="0"/>
          </a:p>
        </p:txBody>
      </p:sp>
      <p:sp>
        <p:nvSpPr>
          <p:cNvPr id="3" name="Content Placeholder 2"/>
          <p:cNvSpPr>
            <a:spLocks noGrp="1"/>
          </p:cNvSpPr>
          <p:nvPr>
            <p:ph idx="1"/>
          </p:nvPr>
        </p:nvSpPr>
        <p:spPr>
          <a:xfrm>
            <a:off x="228600" y="762000"/>
            <a:ext cx="8763000" cy="6096000"/>
          </a:xfrm>
        </p:spPr>
        <p:txBody>
          <a:bodyPr>
            <a:normAutofit fontScale="92500" lnSpcReduction="10000"/>
          </a:bodyPr>
          <a:lstStyle/>
          <a:p>
            <a:r>
              <a:rPr lang="en-US" dirty="0" smtClean="0"/>
              <a:t>You cannot create an instance of a variable using a Generic type using new as in</a:t>
            </a:r>
          </a:p>
          <a:p>
            <a:pPr lvl="1"/>
            <a:r>
              <a:rPr lang="en-US" dirty="0" smtClean="0">
                <a:latin typeface="Courier" pitchFamily="49" charset="0"/>
              </a:rPr>
              <a:t>E foo=new E( );</a:t>
            </a:r>
          </a:p>
          <a:p>
            <a:pPr lvl="1"/>
            <a:r>
              <a:rPr lang="en-US" dirty="0" smtClean="0"/>
              <a:t>You will only be able to assign foo to a parameter of type E as in </a:t>
            </a:r>
          </a:p>
          <a:p>
            <a:pPr lvl="2"/>
            <a:r>
              <a:rPr lang="en-US" dirty="0" smtClean="0">
                <a:latin typeface="Courier" pitchFamily="49" charset="0"/>
              </a:rPr>
              <a:t>public </a:t>
            </a:r>
            <a:r>
              <a:rPr lang="en-US" dirty="0" err="1" smtClean="0">
                <a:latin typeface="Courier" pitchFamily="49" charset="0"/>
              </a:rPr>
              <a:t>MyClass</a:t>
            </a:r>
            <a:r>
              <a:rPr lang="en-US" dirty="0" smtClean="0">
                <a:latin typeface="Courier" pitchFamily="49" charset="0"/>
              </a:rPr>
              <a:t>(E bar) {E foo=bar;}</a:t>
            </a:r>
          </a:p>
          <a:p>
            <a:r>
              <a:rPr lang="en-US" dirty="0" smtClean="0"/>
              <a:t>You cannot create an array of a Generic type as in</a:t>
            </a:r>
          </a:p>
          <a:p>
            <a:pPr lvl="1"/>
            <a:r>
              <a:rPr lang="en-US" dirty="0" smtClean="0">
                <a:latin typeface="Courier" pitchFamily="49" charset="0"/>
              </a:rPr>
              <a:t>E[ ] foo=new E[100];</a:t>
            </a:r>
          </a:p>
          <a:p>
            <a:pPr lvl="1"/>
            <a:r>
              <a:rPr lang="en-US" dirty="0" smtClean="0"/>
              <a:t>There are ways to get around this, for instance creating an </a:t>
            </a:r>
            <a:r>
              <a:rPr lang="en-US" dirty="0" err="1" smtClean="0"/>
              <a:t>ArrayList</a:t>
            </a:r>
            <a:r>
              <a:rPr lang="en-US" dirty="0" smtClean="0"/>
              <a:t> of type E as in</a:t>
            </a:r>
          </a:p>
          <a:p>
            <a:pPr lvl="2"/>
            <a:r>
              <a:rPr lang="en-US" dirty="0" err="1" smtClean="0">
                <a:latin typeface="Courier" pitchFamily="49" charset="0"/>
              </a:rPr>
              <a:t>ArrayList</a:t>
            </a:r>
            <a:r>
              <a:rPr lang="en-US" dirty="0" smtClean="0">
                <a:latin typeface="Courier" pitchFamily="49" charset="0"/>
              </a:rPr>
              <a:t>&lt;E&gt; foo=new </a:t>
            </a:r>
            <a:r>
              <a:rPr lang="en-US" dirty="0" err="1" smtClean="0">
                <a:latin typeface="Courier" pitchFamily="49" charset="0"/>
              </a:rPr>
              <a:t>ArrayList</a:t>
            </a:r>
            <a:r>
              <a:rPr lang="en-US" dirty="0" smtClean="0">
                <a:latin typeface="Courier" pitchFamily="49" charset="0"/>
              </a:rPr>
              <a:t>&lt;&gt;();</a:t>
            </a:r>
          </a:p>
          <a:p>
            <a:pPr lvl="1"/>
            <a:r>
              <a:rPr lang="en-US" dirty="0" smtClean="0"/>
              <a:t>or by creating an array of objects and casting as in </a:t>
            </a:r>
          </a:p>
          <a:p>
            <a:pPr lvl="2"/>
            <a:r>
              <a:rPr lang="en-US" dirty="0" smtClean="0">
                <a:latin typeface="Courier" pitchFamily="49" charset="0"/>
              </a:rPr>
              <a:t>E[] foo=(E[])new Object[100]; </a:t>
            </a:r>
          </a:p>
          <a:p>
            <a:pPr lvl="1"/>
            <a:r>
              <a:rPr lang="en-US" dirty="0" smtClean="0"/>
              <a:t>although this solution causes an unchecked warning</a:t>
            </a:r>
          </a:p>
          <a:p>
            <a:pPr lvl="1"/>
            <a:endParaRPr lang="en-US" dirty="0" smtClean="0"/>
          </a:p>
          <a:p>
            <a:pPr lvl="1"/>
            <a:endParaRPr lang="en-US" dirty="0" smtClean="0"/>
          </a:p>
        </p:txBody>
      </p:sp>
    </p:spTree>
    <p:extLst>
      <p:ext uri="{BB962C8B-B14F-4D97-AF65-F5344CB8AC3E}">
        <p14:creationId xmlns:p14="http://schemas.microsoft.com/office/powerpoint/2010/main" val="605664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Restrictions Continued</a:t>
            </a:r>
            <a:endParaRPr lang="en-US" dirty="0"/>
          </a:p>
        </p:txBody>
      </p:sp>
      <p:sp>
        <p:nvSpPr>
          <p:cNvPr id="3" name="Content Placeholder 2"/>
          <p:cNvSpPr>
            <a:spLocks noGrp="1"/>
          </p:cNvSpPr>
          <p:nvPr>
            <p:ph idx="1"/>
          </p:nvPr>
        </p:nvSpPr>
        <p:spPr>
          <a:xfrm>
            <a:off x="457200" y="762000"/>
            <a:ext cx="8229600" cy="6096000"/>
          </a:xfrm>
        </p:spPr>
        <p:txBody>
          <a:bodyPr>
            <a:normAutofit fontScale="92500" lnSpcReduction="20000"/>
          </a:bodyPr>
          <a:lstStyle/>
          <a:p>
            <a:r>
              <a:rPr lang="en-US" dirty="0"/>
              <a:t>You cannot create a Generic using a primitive </a:t>
            </a:r>
            <a:r>
              <a:rPr lang="en-US" dirty="0" smtClean="0"/>
              <a:t>type as in </a:t>
            </a:r>
            <a:r>
              <a:rPr lang="en-US" dirty="0" smtClean="0">
                <a:latin typeface="Courier" pitchFamily="49" charset="0"/>
              </a:rPr>
              <a:t>Box&lt;int&gt; b1=</a:t>
            </a:r>
            <a:r>
              <a:rPr lang="en-US" dirty="0" smtClean="0"/>
              <a:t>…</a:t>
            </a:r>
          </a:p>
          <a:p>
            <a:r>
              <a:rPr lang="en-US" dirty="0" smtClean="0"/>
              <a:t>When using a generic method, since it has to be static, it cannot access non-static members of your class</a:t>
            </a:r>
          </a:p>
          <a:p>
            <a:pPr lvl="1"/>
            <a:r>
              <a:rPr lang="en-US" dirty="0" smtClean="0"/>
              <a:t>Instead, think of the method as only operating on parameters</a:t>
            </a:r>
          </a:p>
          <a:p>
            <a:r>
              <a:rPr lang="en-US" dirty="0" smtClean="0"/>
              <a:t>Similarly, you cannot declare a static variable to be of a Generic type</a:t>
            </a:r>
          </a:p>
          <a:p>
            <a:r>
              <a:rPr lang="en-US" dirty="0" smtClean="0"/>
              <a:t>You cannot use casts or </a:t>
            </a:r>
            <a:r>
              <a:rPr lang="en-US" dirty="0" err="1" smtClean="0"/>
              <a:t>instanceof</a:t>
            </a:r>
            <a:r>
              <a:rPr lang="en-US" dirty="0" smtClean="0"/>
              <a:t> on a parameterized type</a:t>
            </a:r>
          </a:p>
          <a:p>
            <a:r>
              <a:rPr lang="en-US" dirty="0" smtClean="0"/>
              <a:t>You cannot create parameterized Exceptions</a:t>
            </a:r>
          </a:p>
          <a:p>
            <a:pPr lvl="1"/>
            <a:r>
              <a:rPr lang="en-US" dirty="0" smtClean="0"/>
              <a:t>you can use a parameterized type in a throws clause</a:t>
            </a:r>
          </a:p>
          <a:p>
            <a:r>
              <a:rPr lang="en-US" dirty="0" smtClean="0"/>
              <a:t>You cannot overload methods with parameterized types</a:t>
            </a:r>
            <a:endParaRPr lang="en-US" dirty="0"/>
          </a:p>
        </p:txBody>
      </p:sp>
    </p:spTree>
    <p:extLst>
      <p:ext uri="{BB962C8B-B14F-4D97-AF65-F5344CB8AC3E}">
        <p14:creationId xmlns:p14="http://schemas.microsoft.com/office/powerpoint/2010/main" val="972541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915213683"/>
              </p:ext>
            </p:extLst>
          </p:nvPr>
        </p:nvGraphicFramePr>
        <p:xfrm>
          <a:off x="385763" y="1457325"/>
          <a:ext cx="8372475" cy="5172075"/>
        </p:xfrm>
        <a:graphic>
          <a:graphicData uri="http://schemas.openxmlformats.org/presentationml/2006/ole">
            <mc:AlternateContent xmlns:mc="http://schemas.openxmlformats.org/markup-compatibility/2006">
              <mc:Choice xmlns:v="urn:schemas-microsoft-com:vml" Requires="v">
                <p:oleObj spid="_x0000_s13327" name="Picture" r:id="rId3" imgW="4094988" imgH="2520696" progId="Word.Picture.8">
                  <p:embed/>
                </p:oleObj>
              </mc:Choice>
              <mc:Fallback>
                <p:oleObj name="Picture" r:id="rId3" imgW="4094988" imgH="2520696" progId="Word.Picture.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1457325"/>
                        <a:ext cx="8372475" cy="5172075"/>
                      </a:xfrm>
                      <a:prstGeom prst="rect">
                        <a:avLst/>
                      </a:prstGeom>
                      <a:solidFill>
                        <a:schemeClr val="bg1"/>
                      </a:solidFill>
                      <a:ln>
                        <a:noFill/>
                      </a:ln>
                    </p:spPr>
                  </p:pic>
                </p:oleObj>
              </mc:Fallback>
            </mc:AlternateContent>
          </a:graphicData>
        </a:graphic>
      </p:graphicFrame>
      <p:sp>
        <p:nvSpPr>
          <p:cNvPr id="3" name="Title 2"/>
          <p:cNvSpPr>
            <a:spLocks noGrp="1"/>
          </p:cNvSpPr>
          <p:nvPr>
            <p:ph type="title"/>
          </p:nvPr>
        </p:nvSpPr>
        <p:spPr>
          <a:xfrm>
            <a:off x="304800" y="76200"/>
            <a:ext cx="8686800" cy="1143000"/>
          </a:xfrm>
        </p:spPr>
        <p:txBody>
          <a:bodyPr>
            <a:normAutofit fontScale="90000"/>
          </a:bodyPr>
          <a:lstStyle/>
          <a:p>
            <a:r>
              <a:rPr lang="en-US" dirty="0" smtClean="0"/>
              <a:t>Comparing </a:t>
            </a:r>
            <a:r>
              <a:rPr lang="en-US" dirty="0" err="1" smtClean="0"/>
              <a:t>ArrayList</a:t>
            </a:r>
            <a:r>
              <a:rPr lang="en-US" dirty="0" smtClean="0"/>
              <a:t> and </a:t>
            </a:r>
            <a:r>
              <a:rPr lang="en-US" dirty="0" err="1" smtClean="0"/>
              <a:t>ArrayList</a:t>
            </a:r>
            <a:r>
              <a:rPr lang="en-US" dirty="0" smtClean="0"/>
              <a:t>&lt;E&gt;</a:t>
            </a:r>
            <a:endParaRPr lang="en-US" dirty="0"/>
          </a:p>
        </p:txBody>
      </p:sp>
    </p:spTree>
    <p:extLst>
      <p:ext uri="{BB962C8B-B14F-4D97-AF65-F5344CB8AC3E}">
        <p14:creationId xmlns:p14="http://schemas.microsoft.com/office/powerpoint/2010/main" val="326680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Defining a Generic Class</a:t>
            </a:r>
            <a:endParaRPr lang="en-US" dirty="0"/>
          </a:p>
        </p:txBody>
      </p:sp>
      <p:sp>
        <p:nvSpPr>
          <p:cNvPr id="3" name="Content Placeholder 2"/>
          <p:cNvSpPr>
            <a:spLocks noGrp="1"/>
          </p:cNvSpPr>
          <p:nvPr>
            <p:ph idx="1"/>
          </p:nvPr>
        </p:nvSpPr>
        <p:spPr>
          <a:xfrm>
            <a:off x="304800" y="762000"/>
            <a:ext cx="8686800" cy="6096000"/>
          </a:xfrm>
        </p:spPr>
        <p:txBody>
          <a:bodyPr>
            <a:normAutofit fontScale="85000" lnSpcReduction="10000"/>
          </a:bodyPr>
          <a:lstStyle/>
          <a:p>
            <a:r>
              <a:rPr lang="en-US" dirty="0" smtClean="0"/>
              <a:t>To indicate that a class we are writing is generic, add &lt;</a:t>
            </a:r>
            <a:r>
              <a:rPr lang="en-US" i="1" dirty="0" smtClean="0"/>
              <a:t>placeholder</a:t>
            </a:r>
            <a:r>
              <a:rPr lang="en-US" dirty="0" smtClean="0"/>
              <a:t>&gt; to the class header after the class name</a:t>
            </a:r>
          </a:p>
          <a:p>
            <a:pPr lvl="1"/>
            <a:r>
              <a:rPr lang="en-US" dirty="0" smtClean="0"/>
              <a:t>The placeholder is usually a single letter, using the following naming convention</a:t>
            </a:r>
          </a:p>
          <a:p>
            <a:pPr lvl="2"/>
            <a:r>
              <a:rPr lang="en-US" dirty="0" smtClean="0"/>
              <a:t>E – used with Java container types like </a:t>
            </a:r>
            <a:r>
              <a:rPr lang="en-US" dirty="0" err="1" smtClean="0"/>
              <a:t>ArrayList</a:t>
            </a:r>
            <a:endParaRPr lang="en-US" dirty="0" smtClean="0"/>
          </a:p>
          <a:p>
            <a:pPr lvl="2"/>
            <a:r>
              <a:rPr lang="en-US" dirty="0" smtClean="0"/>
              <a:t>K, V – used for Key and Value (when you have a Key-Value pair)</a:t>
            </a:r>
          </a:p>
          <a:p>
            <a:pPr lvl="2"/>
            <a:r>
              <a:rPr lang="en-US" dirty="0" smtClean="0"/>
              <a:t>N – used if the type is to be restricted to a numeric type of Object</a:t>
            </a:r>
          </a:p>
          <a:p>
            <a:pPr lvl="2"/>
            <a:r>
              <a:rPr lang="en-US" dirty="0" smtClean="0"/>
              <a:t>T – generic Type</a:t>
            </a:r>
          </a:p>
          <a:p>
            <a:pPr lvl="1"/>
            <a:r>
              <a:rPr lang="en-US" dirty="0" smtClean="0"/>
              <a:t>Example:  </a:t>
            </a:r>
            <a:r>
              <a:rPr lang="en-US" dirty="0" smtClean="0">
                <a:latin typeface="Courier" pitchFamily="49" charset="0"/>
              </a:rPr>
              <a:t>public class </a:t>
            </a:r>
            <a:r>
              <a:rPr lang="en-US" dirty="0" err="1" smtClean="0">
                <a:latin typeface="Courier" pitchFamily="49" charset="0"/>
              </a:rPr>
              <a:t>MyGenericClass</a:t>
            </a:r>
            <a:r>
              <a:rPr lang="en-US" dirty="0" smtClean="0">
                <a:latin typeface="Courier" pitchFamily="49" charset="0"/>
              </a:rPr>
              <a:t>&lt;T&gt; {…}</a:t>
            </a:r>
          </a:p>
          <a:p>
            <a:r>
              <a:rPr lang="en-US" dirty="0" smtClean="0"/>
              <a:t>In your class, use T as the type to declare whatever instance datum is necessary</a:t>
            </a:r>
          </a:p>
          <a:p>
            <a:pPr lvl="1"/>
            <a:r>
              <a:rPr lang="en-US" dirty="0" smtClean="0"/>
              <a:t>private T foo;</a:t>
            </a:r>
          </a:p>
          <a:p>
            <a:r>
              <a:rPr lang="en-US" dirty="0" smtClean="0"/>
              <a:t>To create a variable of a Generic class, you must the type in the declaration as in </a:t>
            </a:r>
          </a:p>
          <a:p>
            <a:pPr lvl="1"/>
            <a:r>
              <a:rPr lang="en-US" dirty="0" err="1" smtClean="0">
                <a:latin typeface="Courier" pitchFamily="49" charset="0"/>
              </a:rPr>
              <a:t>MyGenericClass</a:t>
            </a:r>
            <a:r>
              <a:rPr lang="en-US" dirty="0" smtClean="0">
                <a:latin typeface="Courier" pitchFamily="49" charset="0"/>
              </a:rPr>
              <a:t>&lt;Integer&gt; </a:t>
            </a:r>
            <a:r>
              <a:rPr lang="en-US" dirty="0" err="1" smtClean="0">
                <a:latin typeface="Courier" pitchFamily="49" charset="0"/>
              </a:rPr>
              <a:t>myInt</a:t>
            </a:r>
            <a:r>
              <a:rPr lang="en-US" dirty="0" smtClean="0">
                <a:latin typeface="Courier" pitchFamily="49" charset="0"/>
              </a:rPr>
              <a:t>;</a:t>
            </a:r>
          </a:p>
        </p:txBody>
      </p:sp>
    </p:spTree>
    <p:extLst>
      <p:ext uri="{BB962C8B-B14F-4D97-AF65-F5344CB8AC3E}">
        <p14:creationId xmlns:p14="http://schemas.microsoft.com/office/powerpoint/2010/main" val="144860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Simple Example:  Boxing</a:t>
            </a:r>
            <a:endParaRPr lang="en-US" dirty="0"/>
          </a:p>
        </p:txBody>
      </p:sp>
      <p:sp>
        <p:nvSpPr>
          <p:cNvPr id="3" name="Content Placeholder 2"/>
          <p:cNvSpPr>
            <a:spLocks noGrp="1"/>
          </p:cNvSpPr>
          <p:nvPr>
            <p:ph idx="1"/>
          </p:nvPr>
        </p:nvSpPr>
        <p:spPr>
          <a:xfrm>
            <a:off x="304800" y="838200"/>
            <a:ext cx="8610600" cy="5867400"/>
          </a:xfrm>
        </p:spPr>
        <p:txBody>
          <a:bodyPr>
            <a:normAutofit/>
          </a:bodyPr>
          <a:lstStyle/>
          <a:p>
            <a:r>
              <a:rPr lang="en-US" dirty="0" smtClean="0"/>
              <a:t>Recall that for all primitive types, we have equivalent Classes that “box” the type so that we can treat a datum of a primitive type as an Object</a:t>
            </a:r>
          </a:p>
          <a:p>
            <a:r>
              <a:rPr lang="en-US" dirty="0" smtClean="0"/>
              <a:t>Let’s create a generic Box class to box any Object</a:t>
            </a:r>
          </a:p>
          <a:p>
            <a:pPr lvl="1"/>
            <a:r>
              <a:rPr lang="en-US" dirty="0" smtClean="0"/>
              <a:t>We might do this so that the programmer who wishes to utilize different types of objects will not have to use casts</a:t>
            </a:r>
          </a:p>
          <a:p>
            <a:pPr lvl="1"/>
            <a:r>
              <a:rPr lang="en-US" dirty="0" smtClean="0"/>
              <a:t>What should a Boxing class have?</a:t>
            </a:r>
          </a:p>
          <a:p>
            <a:pPr lvl="2"/>
            <a:r>
              <a:rPr lang="en-US" dirty="0" smtClean="0"/>
              <a:t>It needs to store the object itself</a:t>
            </a:r>
          </a:p>
          <a:p>
            <a:pPr lvl="2"/>
            <a:r>
              <a:rPr lang="en-US" dirty="0" smtClean="0"/>
              <a:t>We need an </a:t>
            </a:r>
            <a:r>
              <a:rPr lang="en-US" dirty="0" err="1" smtClean="0"/>
              <a:t>accessor</a:t>
            </a:r>
            <a:r>
              <a:rPr lang="en-US" dirty="0" smtClean="0"/>
              <a:t> (get) and </a:t>
            </a:r>
            <a:r>
              <a:rPr lang="en-US" dirty="0" err="1" smtClean="0"/>
              <a:t>mutator</a:t>
            </a:r>
            <a:r>
              <a:rPr lang="en-US" dirty="0" smtClean="0"/>
              <a:t> (set)</a:t>
            </a:r>
          </a:p>
          <a:p>
            <a:pPr lvl="2"/>
            <a:r>
              <a:rPr lang="en-US" dirty="0" smtClean="0"/>
              <a:t>We might also implement a </a:t>
            </a:r>
            <a:r>
              <a:rPr lang="en-US" dirty="0" err="1" smtClean="0"/>
              <a:t>toString</a:t>
            </a:r>
            <a:endParaRPr lang="en-US" dirty="0"/>
          </a:p>
        </p:txBody>
      </p:sp>
    </p:spTree>
    <p:extLst>
      <p:ext uri="{BB962C8B-B14F-4D97-AF65-F5344CB8AC3E}">
        <p14:creationId xmlns:p14="http://schemas.microsoft.com/office/powerpoint/2010/main" val="1455683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919" y="76200"/>
            <a:ext cx="4647426" cy="6863417"/>
          </a:xfrm>
          <a:prstGeom prst="rect">
            <a:avLst/>
          </a:prstGeom>
          <a:noFill/>
        </p:spPr>
        <p:txBody>
          <a:bodyPr wrap="none" rtlCol="0">
            <a:spAutoFit/>
          </a:bodyPr>
          <a:lstStyle/>
          <a:p>
            <a:r>
              <a:rPr lang="en-US" sz="2000" dirty="0">
                <a:latin typeface="Courier" pitchFamily="49" charset="0"/>
              </a:rPr>
              <a:t>public class Box&lt;T</a:t>
            </a:r>
            <a:r>
              <a:rPr lang="en-US" sz="2000" dirty="0" smtClean="0">
                <a:latin typeface="Courier" pitchFamily="49" charset="0"/>
              </a:rPr>
              <a:t>&gt; {</a:t>
            </a:r>
          </a:p>
          <a:p>
            <a:endParaRPr lang="en-US" sz="2000" dirty="0">
              <a:latin typeface="Courier" pitchFamily="49" charset="0"/>
            </a:endParaRPr>
          </a:p>
          <a:p>
            <a:r>
              <a:rPr lang="en-US" sz="2000" dirty="0" smtClean="0">
                <a:latin typeface="Courier" pitchFamily="49" charset="0"/>
              </a:rPr>
              <a:t>   private T </a:t>
            </a:r>
            <a:r>
              <a:rPr lang="en-US" sz="2000" dirty="0">
                <a:latin typeface="Courier" pitchFamily="49" charset="0"/>
              </a:rPr>
              <a:t>item;</a:t>
            </a:r>
          </a:p>
          <a:p>
            <a:endParaRPr lang="en-US" sz="2000" dirty="0" smtClean="0">
              <a:latin typeface="Courier" pitchFamily="49" charset="0"/>
            </a:endParaRPr>
          </a:p>
          <a:p>
            <a:r>
              <a:rPr lang="en-US" sz="2000" dirty="0" smtClean="0">
                <a:latin typeface="Courier" pitchFamily="49" charset="0"/>
              </a:rPr>
              <a:t>   public </a:t>
            </a:r>
            <a:r>
              <a:rPr lang="en-US" sz="2000" dirty="0">
                <a:latin typeface="Courier" pitchFamily="49" charset="0"/>
              </a:rPr>
              <a:t>Box(T item</a:t>
            </a:r>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	</a:t>
            </a:r>
            <a:r>
              <a:rPr lang="en-US" sz="2000" dirty="0" err="1">
                <a:latin typeface="Courier" pitchFamily="49" charset="0"/>
              </a:rPr>
              <a:t>this.item</a:t>
            </a:r>
            <a:r>
              <a:rPr lang="en-US" sz="2000" dirty="0">
                <a:latin typeface="Courier" pitchFamily="49" charset="0"/>
              </a:rPr>
              <a:t>=item;</a:t>
            </a:r>
          </a:p>
          <a:p>
            <a:r>
              <a:rPr lang="en-US" sz="2000" dirty="0" smtClean="0">
                <a:latin typeface="Courier" pitchFamily="49" charset="0"/>
              </a:rPr>
              <a:t>   }</a:t>
            </a:r>
            <a:endParaRPr lang="en-US" sz="2000" dirty="0">
              <a:latin typeface="Courier" pitchFamily="49" charset="0"/>
            </a:endParaRPr>
          </a:p>
          <a:p>
            <a:endParaRPr lang="en-US" sz="2000" dirty="0" smtClean="0">
              <a:latin typeface="Courier" pitchFamily="49" charset="0"/>
            </a:endParaRPr>
          </a:p>
          <a:p>
            <a:r>
              <a:rPr lang="en-US" sz="2000" dirty="0" smtClean="0">
                <a:latin typeface="Courier" pitchFamily="49" charset="0"/>
              </a:rPr>
              <a:t>   public </a:t>
            </a:r>
            <a:r>
              <a:rPr lang="en-US" sz="2000" dirty="0">
                <a:latin typeface="Courier" pitchFamily="49" charset="0"/>
              </a:rPr>
              <a:t>T get</a:t>
            </a:r>
            <a:r>
              <a:rPr lang="en-US" sz="2000" dirty="0" smtClean="0">
                <a:latin typeface="Courier" pitchFamily="49" charset="0"/>
              </a:rPr>
              <a:t>() {</a:t>
            </a:r>
            <a:endParaRPr lang="en-US" sz="2000" dirty="0">
              <a:latin typeface="Courier" pitchFamily="49" charset="0"/>
            </a:endParaRPr>
          </a:p>
          <a:p>
            <a:r>
              <a:rPr lang="en-US" sz="2000" dirty="0" smtClean="0">
                <a:latin typeface="Courier" pitchFamily="49" charset="0"/>
              </a:rPr>
              <a:t>	return </a:t>
            </a:r>
            <a:r>
              <a:rPr lang="en-US" sz="2000" dirty="0">
                <a:latin typeface="Courier" pitchFamily="49" charset="0"/>
              </a:rPr>
              <a:t>item;</a:t>
            </a:r>
          </a:p>
          <a:p>
            <a:r>
              <a:rPr lang="en-US" sz="2000" dirty="0" smtClean="0">
                <a:latin typeface="Courier" pitchFamily="49" charset="0"/>
              </a:rPr>
              <a:t>   }</a:t>
            </a:r>
            <a:endParaRPr lang="en-US" sz="2000" dirty="0">
              <a:latin typeface="Courier" pitchFamily="49" charset="0"/>
            </a:endParaRPr>
          </a:p>
          <a:p>
            <a:endParaRPr lang="en-US" sz="2000" dirty="0" smtClean="0">
              <a:latin typeface="Courier" pitchFamily="49" charset="0"/>
            </a:endParaRPr>
          </a:p>
          <a:p>
            <a:r>
              <a:rPr lang="en-US" sz="2000" dirty="0" smtClean="0">
                <a:latin typeface="Courier" pitchFamily="49" charset="0"/>
              </a:rPr>
              <a:t>   public </a:t>
            </a:r>
            <a:r>
              <a:rPr lang="en-US" sz="2000" dirty="0">
                <a:latin typeface="Courier" pitchFamily="49" charset="0"/>
              </a:rPr>
              <a:t>void set(T item</a:t>
            </a:r>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	</a:t>
            </a:r>
            <a:r>
              <a:rPr lang="en-US" sz="2000" dirty="0" err="1">
                <a:latin typeface="Courier" pitchFamily="49" charset="0"/>
              </a:rPr>
              <a:t>this.item</a:t>
            </a:r>
            <a:r>
              <a:rPr lang="en-US" sz="2000" dirty="0">
                <a:latin typeface="Courier" pitchFamily="49" charset="0"/>
              </a:rPr>
              <a:t>=item;</a:t>
            </a:r>
          </a:p>
          <a:p>
            <a:r>
              <a:rPr lang="en-US" sz="2000" dirty="0" smtClean="0">
                <a:latin typeface="Courier" pitchFamily="49" charset="0"/>
              </a:rPr>
              <a:t>   }</a:t>
            </a:r>
            <a:endParaRPr lang="en-US" sz="2000" dirty="0">
              <a:latin typeface="Courier" pitchFamily="49" charset="0"/>
            </a:endParaRPr>
          </a:p>
          <a:p>
            <a:endParaRPr lang="en-US" sz="2000" dirty="0" smtClean="0">
              <a:latin typeface="Courier" pitchFamily="49" charset="0"/>
            </a:endParaRPr>
          </a:p>
          <a:p>
            <a:r>
              <a:rPr lang="en-US" sz="2000" dirty="0" smtClean="0">
                <a:latin typeface="Courier" pitchFamily="49" charset="0"/>
              </a:rPr>
              <a:t>   public </a:t>
            </a:r>
            <a:r>
              <a:rPr lang="en-US" sz="2000" dirty="0">
                <a:latin typeface="Courier" pitchFamily="49" charset="0"/>
              </a:rPr>
              <a:t>String </a:t>
            </a:r>
            <a:r>
              <a:rPr lang="en-US" sz="2000" dirty="0" err="1">
                <a:latin typeface="Courier" pitchFamily="49" charset="0"/>
              </a:rPr>
              <a:t>toString</a:t>
            </a:r>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	if(item!=null) </a:t>
            </a:r>
            <a:endParaRPr lang="en-US" sz="2000" dirty="0" smtClean="0">
              <a:latin typeface="Courier" pitchFamily="49" charset="0"/>
            </a:endParaRPr>
          </a:p>
          <a:p>
            <a:r>
              <a:rPr lang="en-US" sz="2000" dirty="0">
                <a:latin typeface="Courier" pitchFamily="49" charset="0"/>
              </a:rPr>
              <a:t>	</a:t>
            </a:r>
            <a:r>
              <a:rPr lang="en-US" sz="2000" dirty="0" smtClean="0">
                <a:latin typeface="Courier" pitchFamily="49" charset="0"/>
              </a:rPr>
              <a:t>    return </a:t>
            </a:r>
            <a:r>
              <a:rPr lang="en-US" sz="2000" dirty="0">
                <a:latin typeface="Courier" pitchFamily="49" charset="0"/>
              </a:rPr>
              <a:t>""+item;</a:t>
            </a:r>
          </a:p>
          <a:p>
            <a:r>
              <a:rPr lang="en-US" sz="2000" dirty="0">
                <a:latin typeface="Courier" pitchFamily="49" charset="0"/>
              </a:rPr>
              <a:t>	else return "not set";</a:t>
            </a:r>
          </a:p>
          <a:p>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a:t>
            </a:r>
          </a:p>
        </p:txBody>
      </p:sp>
      <p:sp>
        <p:nvSpPr>
          <p:cNvPr id="6" name="TextBox 5"/>
          <p:cNvSpPr txBox="1"/>
          <p:nvPr/>
        </p:nvSpPr>
        <p:spPr>
          <a:xfrm>
            <a:off x="5154724" y="533400"/>
            <a:ext cx="3989276" cy="6001643"/>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Our  box class is very basic</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type of Object is recorded </a:t>
            </a:r>
          </a:p>
          <a:p>
            <a:r>
              <a:rPr lang="en-US" sz="2400" dirty="0" smtClean="0">
                <a:latin typeface="Times New Roman" panose="02020603050405020304" pitchFamily="18" charset="0"/>
                <a:cs typeface="Times New Roman" panose="02020603050405020304" pitchFamily="18" charset="0"/>
              </a:rPr>
              <a:t>as T (filled in when you declare  a variable of type Box)</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 is used to specify the type for item when declared as an instance datum, or passed as</a:t>
            </a:r>
          </a:p>
          <a:p>
            <a:r>
              <a:rPr lang="en-US" sz="2400" dirty="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 parameter to a method or returned from a  method</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Note that T needs to have a</a:t>
            </a:r>
          </a:p>
          <a:p>
            <a:r>
              <a:rPr lang="en-US" sz="2400" dirty="0" err="1" smtClean="0">
                <a:latin typeface="Times New Roman" panose="02020603050405020304" pitchFamily="18" charset="0"/>
                <a:cs typeface="Times New Roman" panose="02020603050405020304" pitchFamily="18" charset="0"/>
              </a:rPr>
              <a:t>toString</a:t>
            </a:r>
            <a:r>
              <a:rPr lang="en-US" sz="2400" dirty="0" smtClean="0">
                <a:latin typeface="Times New Roman" panose="02020603050405020304" pitchFamily="18" charset="0"/>
                <a:cs typeface="Times New Roman" panose="02020603050405020304" pitchFamily="18" charset="0"/>
              </a:rPr>
              <a:t> implemented or this </a:t>
            </a:r>
          </a:p>
          <a:p>
            <a:r>
              <a:rPr lang="en-US" sz="2400" dirty="0" smtClean="0">
                <a:latin typeface="Times New Roman" panose="02020603050405020304" pitchFamily="18" charset="0"/>
                <a:cs typeface="Times New Roman" panose="02020603050405020304" pitchFamily="18" charset="0"/>
              </a:rPr>
              <a:t>returns the address of item</a:t>
            </a:r>
            <a:endParaRPr lang="en-US" sz="2400" dirty="0">
              <a:latin typeface="Times New Roman" panose="02020603050405020304" pitchFamily="18" charset="0"/>
              <a:cs typeface="Times New Roman" panose="02020603050405020304" pitchFamily="18" charset="0"/>
            </a:endParaRPr>
          </a:p>
        </p:txBody>
      </p:sp>
      <p:cxnSp>
        <p:nvCxnSpPr>
          <p:cNvPr id="9" name="Straight Arrow Connector 8"/>
          <p:cNvCxnSpPr/>
          <p:nvPr/>
        </p:nvCxnSpPr>
        <p:spPr>
          <a:xfrm flipH="1" flipV="1">
            <a:off x="4267200" y="5715000"/>
            <a:ext cx="887524"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542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06191" y="274795"/>
            <a:ext cx="5416868" cy="5632311"/>
          </a:xfrm>
          <a:prstGeom prst="rect">
            <a:avLst/>
          </a:prstGeom>
          <a:noFill/>
        </p:spPr>
        <p:txBody>
          <a:bodyPr wrap="none" rtlCol="0">
            <a:spAutoFit/>
          </a:bodyPr>
          <a:lstStyle/>
          <a:p>
            <a:r>
              <a:rPr lang="en-US" sz="2000" dirty="0">
                <a:latin typeface="Courier" pitchFamily="49" charset="0"/>
              </a:rPr>
              <a:t>public class </a:t>
            </a:r>
            <a:r>
              <a:rPr lang="en-US" sz="2000" dirty="0" err="1" smtClean="0">
                <a:latin typeface="Courier" pitchFamily="49" charset="0"/>
              </a:rPr>
              <a:t>BoxUsers</a:t>
            </a:r>
            <a:r>
              <a:rPr lang="en-US" sz="2000" dirty="0" smtClean="0">
                <a:latin typeface="Courier" pitchFamily="49" charset="0"/>
              </a:rPr>
              <a:t> {</a:t>
            </a:r>
            <a:endParaRPr lang="en-US" sz="2000" dirty="0">
              <a:latin typeface="Courier" pitchFamily="49" charset="0"/>
            </a:endParaRPr>
          </a:p>
          <a:p>
            <a:r>
              <a:rPr lang="en-US" sz="2000" dirty="0" smtClean="0">
                <a:latin typeface="Courier" pitchFamily="49" charset="0"/>
              </a:rPr>
              <a:t>   public </a:t>
            </a:r>
            <a:r>
              <a:rPr lang="en-US" sz="2000" dirty="0">
                <a:latin typeface="Courier" pitchFamily="49" charset="0"/>
              </a:rPr>
              <a:t>static void </a:t>
            </a:r>
            <a:r>
              <a:rPr lang="en-US" sz="2000" dirty="0" smtClean="0">
                <a:latin typeface="Courier" pitchFamily="49" charset="0"/>
              </a:rPr>
              <a:t>main(</a:t>
            </a:r>
          </a:p>
          <a:p>
            <a:r>
              <a:rPr lang="en-US" sz="2000" dirty="0">
                <a:latin typeface="Courier" pitchFamily="49" charset="0"/>
              </a:rPr>
              <a:t>	</a:t>
            </a:r>
            <a:r>
              <a:rPr lang="en-US" sz="2000" dirty="0" smtClean="0">
                <a:latin typeface="Courier" pitchFamily="49" charset="0"/>
              </a:rPr>
              <a:t>String</a:t>
            </a:r>
            <a:r>
              <a:rPr lang="en-US" sz="2000" dirty="0">
                <a:latin typeface="Courier" pitchFamily="49" charset="0"/>
              </a:rPr>
              <a:t>[] </a:t>
            </a:r>
            <a:r>
              <a:rPr lang="en-US" sz="2000" dirty="0" err="1">
                <a:latin typeface="Courier" pitchFamily="49" charset="0"/>
              </a:rPr>
              <a:t>args</a:t>
            </a:r>
            <a:r>
              <a:rPr lang="en-US" sz="2000" dirty="0" smtClean="0">
                <a:latin typeface="Courier" pitchFamily="49" charset="0"/>
              </a:rPr>
              <a:t>)   {</a:t>
            </a:r>
            <a:endParaRPr lang="en-US" sz="2000" dirty="0">
              <a:latin typeface="Courier" pitchFamily="49" charset="0"/>
            </a:endParaRPr>
          </a:p>
          <a:p>
            <a:r>
              <a:rPr lang="en-US" sz="2000" dirty="0" smtClean="0">
                <a:latin typeface="Courier" pitchFamily="49" charset="0"/>
              </a:rPr>
              <a:t>      Box&lt;String</a:t>
            </a:r>
            <a:r>
              <a:rPr lang="en-US" sz="2000" dirty="0">
                <a:latin typeface="Courier" pitchFamily="49" charset="0"/>
              </a:rPr>
              <a:t>&gt; a;</a:t>
            </a:r>
          </a:p>
          <a:p>
            <a:r>
              <a:rPr lang="en-US" sz="2000" dirty="0" smtClean="0">
                <a:latin typeface="Courier" pitchFamily="49" charset="0"/>
              </a:rPr>
              <a:t>      Box&lt;Integer</a:t>
            </a:r>
            <a:r>
              <a:rPr lang="en-US" sz="2000" dirty="0">
                <a:latin typeface="Courier" pitchFamily="49" charset="0"/>
              </a:rPr>
              <a:t>&gt; b;</a:t>
            </a:r>
          </a:p>
          <a:p>
            <a:r>
              <a:rPr lang="en-US" sz="2000" dirty="0" smtClean="0">
                <a:latin typeface="Courier" pitchFamily="49" charset="0"/>
              </a:rPr>
              <a:t>      Box&lt;Double</a:t>
            </a:r>
            <a:r>
              <a:rPr lang="en-US" sz="2000" dirty="0">
                <a:latin typeface="Courier" pitchFamily="49" charset="0"/>
              </a:rPr>
              <a:t>&gt; c;</a:t>
            </a:r>
          </a:p>
          <a:p>
            <a:r>
              <a:rPr lang="en-US" sz="2000" dirty="0" smtClean="0">
                <a:latin typeface="Courier" pitchFamily="49" charset="0"/>
              </a:rPr>
              <a:t>      Box&lt;Object</a:t>
            </a:r>
            <a:r>
              <a:rPr lang="en-US" sz="2000" dirty="0">
                <a:latin typeface="Courier" pitchFamily="49" charset="0"/>
              </a:rPr>
              <a:t>&gt; d=null;</a:t>
            </a:r>
          </a:p>
          <a:p>
            <a:r>
              <a:rPr lang="en-US" sz="2000" dirty="0" smtClean="0">
                <a:latin typeface="Courier" pitchFamily="49" charset="0"/>
              </a:rPr>
              <a:t>      a=new </a:t>
            </a:r>
            <a:r>
              <a:rPr lang="en-US" sz="2000" dirty="0">
                <a:latin typeface="Courier" pitchFamily="49" charset="0"/>
              </a:rPr>
              <a:t>Box&lt;&gt;("hi there");</a:t>
            </a:r>
          </a:p>
          <a:p>
            <a:r>
              <a:rPr lang="en-US" sz="2000" dirty="0" smtClean="0">
                <a:latin typeface="Courier" pitchFamily="49" charset="0"/>
              </a:rPr>
              <a:t>      b=new </a:t>
            </a:r>
            <a:r>
              <a:rPr lang="en-US" sz="2000" dirty="0">
                <a:latin typeface="Courier" pitchFamily="49" charset="0"/>
              </a:rPr>
              <a:t>Box&lt;&gt;(100);</a:t>
            </a:r>
          </a:p>
          <a:p>
            <a:r>
              <a:rPr lang="en-US" sz="2000" dirty="0" smtClean="0">
                <a:latin typeface="Courier" pitchFamily="49" charset="0"/>
              </a:rPr>
              <a:t>      c=new </a:t>
            </a:r>
            <a:r>
              <a:rPr lang="en-US" sz="2000" dirty="0">
                <a:latin typeface="Courier" pitchFamily="49" charset="0"/>
              </a:rPr>
              <a:t>Box&lt;&gt;(100.1);</a:t>
            </a:r>
          </a:p>
          <a:p>
            <a:r>
              <a:rPr lang="en-US" sz="2000" dirty="0" smtClean="0">
                <a:latin typeface="Courier" pitchFamily="49" charset="0"/>
              </a:rPr>
              <a:t>      </a:t>
            </a:r>
            <a:r>
              <a:rPr lang="en-US" sz="2000" dirty="0" err="1" smtClean="0">
                <a:latin typeface="Courier" pitchFamily="49" charset="0"/>
              </a:rPr>
              <a:t>System.out.println</a:t>
            </a:r>
            <a:r>
              <a:rPr lang="en-US" sz="2000" dirty="0" smtClean="0">
                <a:latin typeface="Courier" pitchFamily="49" charset="0"/>
              </a:rPr>
              <a:t>(</a:t>
            </a:r>
            <a:r>
              <a:rPr lang="en-US" sz="2000" dirty="0" err="1" smtClean="0">
                <a:latin typeface="Courier" pitchFamily="49" charset="0"/>
              </a:rPr>
              <a:t>a.get</a:t>
            </a:r>
            <a:r>
              <a:rPr lang="en-US" sz="2000" dirty="0">
                <a:latin typeface="Courier" pitchFamily="49" charset="0"/>
              </a:rPr>
              <a:t>());</a:t>
            </a:r>
          </a:p>
          <a:p>
            <a:r>
              <a:rPr lang="en-US" sz="2000" dirty="0" smtClean="0">
                <a:latin typeface="Courier" pitchFamily="49" charset="0"/>
              </a:rPr>
              <a:t>      </a:t>
            </a:r>
            <a:r>
              <a:rPr lang="en-US" sz="2000" dirty="0" err="1" smtClean="0">
                <a:latin typeface="Courier" pitchFamily="49" charset="0"/>
              </a:rPr>
              <a:t>a.set</a:t>
            </a:r>
            <a:r>
              <a:rPr lang="en-US" sz="2000" dirty="0">
                <a:latin typeface="Courier" pitchFamily="49" charset="0"/>
              </a:rPr>
              <a:t>("bye bye");</a:t>
            </a:r>
          </a:p>
          <a:p>
            <a:r>
              <a:rPr lang="en-US" sz="2000" dirty="0" smtClean="0">
                <a:latin typeface="Courier" pitchFamily="49" charset="0"/>
              </a:rPr>
              <a:t>      </a:t>
            </a:r>
            <a:r>
              <a:rPr lang="en-US" sz="2000" dirty="0" err="1" smtClean="0">
                <a:latin typeface="Courier" pitchFamily="49" charset="0"/>
              </a:rPr>
              <a:t>c.set</a:t>
            </a:r>
            <a:r>
              <a:rPr lang="en-US" sz="2000" dirty="0" smtClean="0">
                <a:latin typeface="Courier" pitchFamily="49" charset="0"/>
              </a:rPr>
              <a:t>(</a:t>
            </a:r>
            <a:r>
              <a:rPr lang="en-US" sz="2000" dirty="0" err="1" smtClean="0">
                <a:latin typeface="Courier" pitchFamily="49" charset="0"/>
              </a:rPr>
              <a:t>c.get</a:t>
            </a:r>
            <a:r>
              <a:rPr lang="en-US" sz="2000" dirty="0">
                <a:latin typeface="Courier" pitchFamily="49" charset="0"/>
              </a:rPr>
              <a:t>()+1);</a:t>
            </a:r>
          </a:p>
          <a:p>
            <a:r>
              <a:rPr lang="en-US" sz="2000" dirty="0" smtClean="0">
                <a:latin typeface="Courier" pitchFamily="49" charset="0"/>
              </a:rPr>
              <a:t>      </a:t>
            </a:r>
            <a:r>
              <a:rPr lang="en-US" sz="2000" dirty="0" err="1" smtClean="0">
                <a:latin typeface="Courier" pitchFamily="49" charset="0"/>
              </a:rPr>
              <a:t>System.out.println</a:t>
            </a:r>
            <a:r>
              <a:rPr lang="en-US" sz="2000" dirty="0" smtClean="0">
                <a:latin typeface="Courier" pitchFamily="49" charset="0"/>
              </a:rPr>
              <a:t>(a</a:t>
            </a:r>
            <a:r>
              <a:rPr lang="en-US" sz="2000" dirty="0">
                <a:latin typeface="Courier" pitchFamily="49" charset="0"/>
              </a:rPr>
              <a:t>);</a:t>
            </a:r>
          </a:p>
          <a:p>
            <a:r>
              <a:rPr lang="en-US" sz="2000" dirty="0" smtClean="0">
                <a:latin typeface="Courier" pitchFamily="49" charset="0"/>
              </a:rPr>
              <a:t>      </a:t>
            </a:r>
            <a:r>
              <a:rPr lang="en-US" sz="2000" dirty="0" err="1" smtClean="0">
                <a:latin typeface="Courier" pitchFamily="49" charset="0"/>
              </a:rPr>
              <a:t>System.out.println</a:t>
            </a:r>
            <a:r>
              <a:rPr lang="en-US" sz="2000" dirty="0" smtClean="0">
                <a:latin typeface="Courier" pitchFamily="49" charset="0"/>
              </a:rPr>
              <a:t>(c</a:t>
            </a:r>
            <a:r>
              <a:rPr lang="en-US" sz="2000" dirty="0">
                <a:latin typeface="Courier" pitchFamily="49" charset="0"/>
              </a:rPr>
              <a:t>);</a:t>
            </a:r>
          </a:p>
          <a:p>
            <a:r>
              <a:rPr lang="en-US" sz="2000" dirty="0" smtClean="0">
                <a:latin typeface="Courier" pitchFamily="49" charset="0"/>
              </a:rPr>
              <a:t>      </a:t>
            </a:r>
            <a:r>
              <a:rPr lang="en-US" sz="2000" dirty="0" err="1" smtClean="0">
                <a:latin typeface="Courier" pitchFamily="49" charset="0"/>
              </a:rPr>
              <a:t>System.out.println</a:t>
            </a:r>
            <a:r>
              <a:rPr lang="en-US" sz="2000" dirty="0" smtClean="0">
                <a:latin typeface="Courier" pitchFamily="49" charset="0"/>
              </a:rPr>
              <a:t>(d</a:t>
            </a:r>
            <a:r>
              <a:rPr lang="en-US" sz="2000" dirty="0">
                <a:latin typeface="Courier" pitchFamily="49" charset="0"/>
              </a:rPr>
              <a:t>);</a:t>
            </a:r>
          </a:p>
          <a:p>
            <a:r>
              <a:rPr lang="en-US" sz="2000" dirty="0" smtClean="0">
                <a:latin typeface="Courier" pitchFamily="49" charset="0"/>
              </a:rPr>
              <a:t>   }</a:t>
            </a:r>
            <a:endParaRPr lang="en-US" sz="2000" dirty="0">
              <a:latin typeface="Courier" pitchFamily="49" charset="0"/>
            </a:endParaRPr>
          </a:p>
          <a:p>
            <a:r>
              <a:rPr lang="en-US" sz="2000" dirty="0">
                <a:latin typeface="Courier" pitchFamily="49" charset="0"/>
              </a:rPr>
              <a:t>}</a:t>
            </a:r>
          </a:p>
        </p:txBody>
      </p:sp>
      <p:sp>
        <p:nvSpPr>
          <p:cNvPr id="3" name="TextBox 2"/>
          <p:cNvSpPr txBox="1"/>
          <p:nvPr/>
        </p:nvSpPr>
        <p:spPr>
          <a:xfrm>
            <a:off x="609600" y="4191000"/>
            <a:ext cx="1069524" cy="2123658"/>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Output:</a:t>
            </a:r>
          </a:p>
          <a:p>
            <a:endParaRPr lang="en-US"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hi there</a:t>
            </a:r>
          </a:p>
          <a:p>
            <a:r>
              <a:rPr lang="en-US" sz="2200" dirty="0">
                <a:latin typeface="Times New Roman" panose="02020603050405020304" pitchFamily="18" charset="0"/>
                <a:cs typeface="Times New Roman" panose="02020603050405020304" pitchFamily="18" charset="0"/>
              </a:rPr>
              <a:t>bye </a:t>
            </a:r>
            <a:r>
              <a:rPr lang="en-US" sz="2200" dirty="0" err="1">
                <a:latin typeface="Times New Roman" panose="02020603050405020304" pitchFamily="18" charset="0"/>
                <a:cs typeface="Times New Roman" panose="02020603050405020304" pitchFamily="18" charset="0"/>
              </a:rPr>
              <a:t>bye</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101.1</a:t>
            </a:r>
          </a:p>
          <a:p>
            <a:r>
              <a:rPr lang="en-US" sz="2200" dirty="0">
                <a:latin typeface="Times New Roman" panose="02020603050405020304" pitchFamily="18" charset="0"/>
                <a:cs typeface="Times New Roman" panose="02020603050405020304" pitchFamily="18" charset="0"/>
              </a:rPr>
              <a:t>null</a:t>
            </a:r>
          </a:p>
        </p:txBody>
      </p:sp>
      <p:sp>
        <p:nvSpPr>
          <p:cNvPr id="4" name="TextBox 3"/>
          <p:cNvSpPr txBox="1"/>
          <p:nvPr/>
        </p:nvSpPr>
        <p:spPr>
          <a:xfrm>
            <a:off x="147405" y="990600"/>
            <a:ext cx="3395895" cy="2739211"/>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What if we want to do</a:t>
            </a:r>
          </a:p>
          <a:p>
            <a:pPr lvl="1"/>
            <a:r>
              <a:rPr lang="en-US" dirty="0" err="1" smtClean="0">
                <a:latin typeface="Courier" pitchFamily="49" charset="0"/>
              </a:rPr>
              <a:t>c.set</a:t>
            </a:r>
            <a:r>
              <a:rPr lang="en-US" dirty="0" smtClean="0">
                <a:latin typeface="Courier" pitchFamily="49" charset="0"/>
              </a:rPr>
              <a:t>(</a:t>
            </a:r>
            <a:r>
              <a:rPr lang="en-US" dirty="0" err="1" smtClean="0">
                <a:latin typeface="Courier" pitchFamily="49" charset="0"/>
              </a:rPr>
              <a:t>b.get</a:t>
            </a:r>
            <a:r>
              <a:rPr lang="en-US" dirty="0">
                <a:latin typeface="Courier" pitchFamily="49" charset="0"/>
              </a:rPr>
              <a:t>( )+1</a:t>
            </a:r>
            <a:r>
              <a:rPr lang="en-US" dirty="0" smtClean="0">
                <a:latin typeface="Courier" pitchFamily="49" charset="0"/>
              </a:rPr>
              <a:t>);</a:t>
            </a:r>
          </a:p>
          <a:p>
            <a:pPr marL="0" lvl="1"/>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yields an error because </a:t>
            </a:r>
            <a:r>
              <a:rPr lang="en-US" sz="2000" dirty="0" err="1">
                <a:latin typeface="Times New Roman" panose="02020603050405020304" pitchFamily="18" charset="0"/>
                <a:cs typeface="Times New Roman" panose="02020603050405020304" pitchFamily="18" charset="0"/>
              </a:rPr>
              <a:t>b.get</a:t>
            </a:r>
            <a:r>
              <a:rPr lang="en-US" sz="2000" dirty="0">
                <a:latin typeface="Times New Roman" panose="02020603050405020304" pitchFamily="18" charset="0"/>
                <a:cs typeface="Times New Roman" panose="02020603050405020304" pitchFamily="18" charset="0"/>
              </a:rPr>
              <a:t>( ) returns </a:t>
            </a:r>
            <a:r>
              <a:rPr lang="en-US" sz="2000" dirty="0" smtClean="0">
                <a:latin typeface="Times New Roman" panose="02020603050405020304" pitchFamily="18" charset="0"/>
                <a:cs typeface="Times New Roman" panose="02020603050405020304" pitchFamily="18" charset="0"/>
              </a:rPr>
              <a:t> an Integer </a:t>
            </a:r>
            <a:r>
              <a:rPr lang="en-US" sz="2000" dirty="0">
                <a:latin typeface="Times New Roman" panose="02020603050405020304" pitchFamily="18" charset="0"/>
                <a:cs typeface="Times New Roman" panose="02020603050405020304" pitchFamily="18" charset="0"/>
              </a:rPr>
              <a:t>and </a:t>
            </a:r>
            <a:r>
              <a:rPr lang="en-US" sz="2000" dirty="0" err="1">
                <a:latin typeface="Times New Roman" panose="02020603050405020304" pitchFamily="18" charset="0"/>
                <a:cs typeface="Times New Roman" panose="02020603050405020304" pitchFamily="18" charset="0"/>
              </a:rPr>
              <a:t>c.set</a:t>
            </a:r>
            <a:r>
              <a:rPr lang="en-US" sz="2000" dirty="0">
                <a:latin typeface="Times New Roman" panose="02020603050405020304" pitchFamily="18" charset="0"/>
                <a:cs typeface="Times New Roman" panose="02020603050405020304" pitchFamily="18" charset="0"/>
              </a:rPr>
              <a:t> expects a </a:t>
            </a:r>
            <a:r>
              <a:rPr lang="en-US" sz="2000" dirty="0" smtClean="0">
                <a:latin typeface="Times New Roman" panose="02020603050405020304" pitchFamily="18" charset="0"/>
                <a:cs typeface="Times New Roman" panose="02020603050405020304" pitchFamily="18" charset="0"/>
              </a:rPr>
              <a:t>Double, so instead use </a:t>
            </a:r>
          </a:p>
          <a:p>
            <a:pPr marL="0" lvl="1"/>
            <a:r>
              <a:rPr lang="en-US" dirty="0" smtClean="0"/>
              <a:t>        </a:t>
            </a:r>
            <a:r>
              <a:rPr lang="en-US" dirty="0" err="1" smtClean="0">
                <a:latin typeface="Courier" pitchFamily="49" charset="0"/>
              </a:rPr>
              <a:t>c.set</a:t>
            </a:r>
            <a:r>
              <a:rPr lang="en-US" dirty="0" smtClean="0">
                <a:latin typeface="Courier" pitchFamily="49" charset="0"/>
              </a:rPr>
              <a:t>(new </a:t>
            </a:r>
          </a:p>
          <a:p>
            <a:pPr marL="0" lvl="1"/>
            <a:r>
              <a:rPr lang="en-US" dirty="0" smtClean="0">
                <a:latin typeface="Courier" pitchFamily="49" charset="0"/>
              </a:rPr>
              <a:t>   Double(</a:t>
            </a:r>
            <a:r>
              <a:rPr lang="en-US" dirty="0" err="1" smtClean="0">
                <a:latin typeface="Courier" pitchFamily="49" charset="0"/>
              </a:rPr>
              <a:t>b.get</a:t>
            </a:r>
            <a:r>
              <a:rPr lang="en-US" dirty="0" smtClean="0">
                <a:latin typeface="Courier" pitchFamily="49" charset="0"/>
              </a:rPr>
              <a:t>( )+1));</a:t>
            </a:r>
          </a:p>
          <a:p>
            <a:endParaRPr lang="en-US" dirty="0"/>
          </a:p>
        </p:txBody>
      </p:sp>
      <p:cxnSp>
        <p:nvCxnSpPr>
          <p:cNvPr id="5" name="Straight Arrow Connector 4"/>
          <p:cNvCxnSpPr/>
          <p:nvPr/>
        </p:nvCxnSpPr>
        <p:spPr>
          <a:xfrm>
            <a:off x="3306191" y="1447800"/>
            <a:ext cx="899604" cy="2514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9540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
            <a:ext cx="6484467" cy="6740307"/>
          </a:xfrm>
          <a:prstGeom prst="rect">
            <a:avLst/>
          </a:prstGeom>
          <a:noFill/>
        </p:spPr>
        <p:txBody>
          <a:bodyPr wrap="none" rtlCol="0">
            <a:spAutoFit/>
          </a:bodyPr>
          <a:lstStyle/>
          <a:p>
            <a:r>
              <a:rPr lang="en-US" dirty="0">
                <a:latin typeface="Courier" pitchFamily="49" charset="0"/>
              </a:rPr>
              <a:t>import </a:t>
            </a:r>
            <a:r>
              <a:rPr lang="en-US" dirty="0" err="1">
                <a:latin typeface="Courier" pitchFamily="49" charset="0"/>
              </a:rPr>
              <a:t>java.util</a:t>
            </a:r>
            <a:r>
              <a:rPr lang="en-US" dirty="0">
                <a:latin typeface="Courier" pitchFamily="49" charset="0"/>
              </a:rPr>
              <a:t>.*;</a:t>
            </a:r>
          </a:p>
          <a:p>
            <a:r>
              <a:rPr lang="en-US" dirty="0" smtClean="0">
                <a:latin typeface="Courier" pitchFamily="49" charset="0"/>
              </a:rPr>
              <a:t>public </a:t>
            </a:r>
            <a:r>
              <a:rPr lang="en-US" dirty="0">
                <a:latin typeface="Courier" pitchFamily="49" charset="0"/>
              </a:rPr>
              <a:t>class </a:t>
            </a:r>
            <a:r>
              <a:rPr lang="en-US" dirty="0" err="1">
                <a:latin typeface="Courier" pitchFamily="49" charset="0"/>
              </a:rPr>
              <a:t>GenericStack</a:t>
            </a:r>
            <a:r>
              <a:rPr lang="en-US" dirty="0">
                <a:latin typeface="Courier" pitchFamily="49" charset="0"/>
              </a:rPr>
              <a:t>&lt;E&gt; {</a:t>
            </a:r>
          </a:p>
          <a:p>
            <a:r>
              <a:rPr lang="en-US" dirty="0" smtClean="0">
                <a:latin typeface="Courier" pitchFamily="49" charset="0"/>
              </a:rPr>
              <a:t>   private </a:t>
            </a:r>
            <a:r>
              <a:rPr lang="en-US" dirty="0" err="1">
                <a:latin typeface="Courier" pitchFamily="49" charset="0"/>
              </a:rPr>
              <a:t>ArrayList</a:t>
            </a:r>
            <a:r>
              <a:rPr lang="en-US" dirty="0">
                <a:latin typeface="Courier" pitchFamily="49" charset="0"/>
              </a:rPr>
              <a:t>&lt;E&gt; stack;</a:t>
            </a:r>
          </a:p>
          <a:p>
            <a:r>
              <a:rPr lang="en-US" dirty="0" smtClean="0">
                <a:latin typeface="Courier" pitchFamily="49" charset="0"/>
              </a:rPr>
              <a:t>   public </a:t>
            </a:r>
            <a:r>
              <a:rPr lang="en-US" dirty="0" err="1">
                <a:latin typeface="Courier" pitchFamily="49" charset="0"/>
              </a:rPr>
              <a:t>GenericStack</a:t>
            </a:r>
            <a:r>
              <a:rPr lang="en-US" dirty="0" smtClean="0">
                <a:latin typeface="Courier" pitchFamily="49" charset="0"/>
              </a:rPr>
              <a:t>(){</a:t>
            </a:r>
            <a:endParaRPr lang="en-US" dirty="0">
              <a:latin typeface="Courier" pitchFamily="49" charset="0"/>
            </a:endParaRPr>
          </a:p>
          <a:p>
            <a:r>
              <a:rPr lang="en-US" dirty="0">
                <a:latin typeface="Courier" pitchFamily="49" charset="0"/>
              </a:rPr>
              <a:t>	stack=new </a:t>
            </a:r>
            <a:r>
              <a:rPr lang="en-US" dirty="0" err="1">
                <a:latin typeface="Courier" pitchFamily="49" charset="0"/>
              </a:rPr>
              <a:t>ArrayList</a:t>
            </a:r>
            <a:r>
              <a:rPr lang="en-US" dirty="0">
                <a:latin typeface="Courier" pitchFamily="49" charset="0"/>
              </a:rPr>
              <a:t>&lt;E&gt;();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int </a:t>
            </a:r>
            <a:r>
              <a:rPr lang="en-US" dirty="0" err="1">
                <a:latin typeface="Courier" pitchFamily="49" charset="0"/>
              </a:rPr>
              <a:t>getSize</a:t>
            </a:r>
            <a:r>
              <a:rPr lang="en-US" dirty="0">
                <a:latin typeface="Courier" pitchFamily="49" charset="0"/>
              </a:rPr>
              <a:t>() {</a:t>
            </a:r>
          </a:p>
          <a:p>
            <a:r>
              <a:rPr lang="en-US" dirty="0">
                <a:latin typeface="Courier" pitchFamily="49" charset="0"/>
              </a:rPr>
              <a:t>	return </a:t>
            </a:r>
            <a:r>
              <a:rPr lang="en-US" dirty="0" err="1">
                <a:latin typeface="Courier" pitchFamily="49" charset="0"/>
              </a:rPr>
              <a:t>stack.size</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E peek() {</a:t>
            </a:r>
          </a:p>
          <a:p>
            <a:r>
              <a:rPr lang="en-US" dirty="0">
                <a:latin typeface="Courier" pitchFamily="49" charset="0"/>
              </a:rPr>
              <a:t>	return </a:t>
            </a:r>
            <a:r>
              <a:rPr lang="en-US" dirty="0" err="1">
                <a:latin typeface="Courier" pitchFamily="49" charset="0"/>
              </a:rPr>
              <a:t>stack.get</a:t>
            </a:r>
            <a:r>
              <a:rPr lang="en-US" dirty="0">
                <a:latin typeface="Courier" pitchFamily="49" charset="0"/>
              </a:rPr>
              <a:t>(</a:t>
            </a:r>
            <a:r>
              <a:rPr lang="en-US" dirty="0" err="1">
                <a:latin typeface="Courier" pitchFamily="49" charset="0"/>
              </a:rPr>
              <a:t>stack.size</a:t>
            </a:r>
            <a:r>
              <a:rPr lang="en-US" dirty="0">
                <a:latin typeface="Courier" pitchFamily="49" charset="0"/>
              </a:rPr>
              <a:t>()-1);</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E pop() {</a:t>
            </a:r>
          </a:p>
          <a:p>
            <a:r>
              <a:rPr lang="en-US" dirty="0">
                <a:latin typeface="Courier" pitchFamily="49" charset="0"/>
              </a:rPr>
              <a:t>	E </a:t>
            </a:r>
            <a:r>
              <a:rPr lang="en-US" dirty="0" err="1">
                <a:latin typeface="Courier" pitchFamily="49" charset="0"/>
              </a:rPr>
              <a:t>returnItem</a:t>
            </a:r>
            <a:r>
              <a:rPr lang="en-US" dirty="0">
                <a:latin typeface="Courier" pitchFamily="49" charset="0"/>
              </a:rPr>
              <a:t>=</a:t>
            </a:r>
            <a:r>
              <a:rPr lang="en-US" dirty="0" err="1">
                <a:latin typeface="Courier" pitchFamily="49" charset="0"/>
              </a:rPr>
              <a:t>stack.get</a:t>
            </a:r>
            <a:r>
              <a:rPr lang="en-US" dirty="0">
                <a:latin typeface="Courier" pitchFamily="49" charset="0"/>
              </a:rPr>
              <a:t>(</a:t>
            </a:r>
            <a:r>
              <a:rPr lang="en-US" dirty="0" err="1">
                <a:latin typeface="Courier" pitchFamily="49" charset="0"/>
              </a:rPr>
              <a:t>stack.size</a:t>
            </a:r>
            <a:r>
              <a:rPr lang="en-US" dirty="0">
                <a:latin typeface="Courier" pitchFamily="49" charset="0"/>
              </a:rPr>
              <a:t>()-1);</a:t>
            </a:r>
          </a:p>
          <a:p>
            <a:r>
              <a:rPr lang="en-US" dirty="0">
                <a:latin typeface="Courier" pitchFamily="49" charset="0"/>
              </a:rPr>
              <a:t>	</a:t>
            </a:r>
            <a:r>
              <a:rPr lang="en-US" dirty="0" err="1">
                <a:latin typeface="Courier" pitchFamily="49" charset="0"/>
              </a:rPr>
              <a:t>stack.remove</a:t>
            </a:r>
            <a:r>
              <a:rPr lang="en-US" dirty="0">
                <a:latin typeface="Courier" pitchFamily="49" charset="0"/>
              </a:rPr>
              <a:t>(</a:t>
            </a:r>
            <a:r>
              <a:rPr lang="en-US" dirty="0" err="1">
                <a:latin typeface="Courier" pitchFamily="49" charset="0"/>
              </a:rPr>
              <a:t>stack.size</a:t>
            </a:r>
            <a:r>
              <a:rPr lang="en-US" dirty="0">
                <a:latin typeface="Courier" pitchFamily="49" charset="0"/>
              </a:rPr>
              <a:t>()-1);</a:t>
            </a:r>
          </a:p>
          <a:p>
            <a:r>
              <a:rPr lang="en-US" dirty="0">
                <a:latin typeface="Courier" pitchFamily="49" charset="0"/>
              </a:rPr>
              <a:t>	return </a:t>
            </a:r>
            <a:r>
              <a:rPr lang="en-US" dirty="0" err="1">
                <a:latin typeface="Courier" pitchFamily="49" charset="0"/>
              </a:rPr>
              <a:t>returnItem</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a:latin typeface="Courier" pitchFamily="49" charset="0"/>
              </a:rPr>
              <a:t>void push(E </a:t>
            </a:r>
            <a:r>
              <a:rPr lang="en-US" dirty="0" err="1">
                <a:latin typeface="Courier" pitchFamily="49" charset="0"/>
              </a:rPr>
              <a:t>newItem</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err="1">
                <a:latin typeface="Courier" pitchFamily="49" charset="0"/>
              </a:rPr>
              <a:t>stack.add</a:t>
            </a:r>
            <a:r>
              <a:rPr lang="en-US" dirty="0">
                <a:latin typeface="Courier" pitchFamily="49" charset="0"/>
              </a:rPr>
              <a:t>(</a:t>
            </a:r>
            <a:r>
              <a:rPr lang="en-US" dirty="0" err="1">
                <a:latin typeface="Courier" pitchFamily="49" charset="0"/>
              </a:rPr>
              <a:t>newItem</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   public </a:t>
            </a:r>
            <a:r>
              <a:rPr lang="en-US" dirty="0" err="1">
                <a:latin typeface="Courier" pitchFamily="49" charset="0"/>
              </a:rPr>
              <a:t>boolean</a:t>
            </a:r>
            <a:r>
              <a:rPr lang="en-US" dirty="0">
                <a:latin typeface="Courier" pitchFamily="49" charset="0"/>
              </a:rPr>
              <a:t> </a:t>
            </a:r>
            <a:r>
              <a:rPr lang="en-US" dirty="0" err="1">
                <a:latin typeface="Courier" pitchFamily="49" charset="0"/>
              </a:rPr>
              <a:t>isEmpty</a:t>
            </a:r>
            <a:r>
              <a:rPr lang="en-US" dirty="0" smtClean="0">
                <a:latin typeface="Courier" pitchFamily="49" charset="0"/>
              </a:rPr>
              <a:t>() {</a:t>
            </a:r>
            <a:endParaRPr lang="en-US" dirty="0">
              <a:latin typeface="Courier" pitchFamily="49" charset="0"/>
            </a:endParaRPr>
          </a:p>
          <a:p>
            <a:r>
              <a:rPr lang="en-US" dirty="0">
                <a:latin typeface="Courier" pitchFamily="49" charset="0"/>
              </a:rPr>
              <a:t>	return </a:t>
            </a:r>
            <a:r>
              <a:rPr lang="en-US" dirty="0" err="1">
                <a:latin typeface="Courier" pitchFamily="49" charset="0"/>
              </a:rPr>
              <a:t>stack.isEmpty</a:t>
            </a:r>
            <a:r>
              <a:rPr lang="en-US" dirty="0">
                <a:latin typeface="Courier" pitchFamily="49" charset="0"/>
              </a:rPr>
              <a:t>();</a:t>
            </a:r>
          </a:p>
          <a:p>
            <a:r>
              <a:rPr lang="en-US" dirty="0" smtClean="0">
                <a:latin typeface="Courier" pitchFamily="49" charset="0"/>
              </a:rPr>
              <a:t>   }</a:t>
            </a:r>
            <a:endParaRPr lang="en-US" dirty="0">
              <a:latin typeface="Courier" pitchFamily="49" charset="0"/>
            </a:endParaRPr>
          </a:p>
          <a:p>
            <a:r>
              <a:rPr lang="en-US" dirty="0">
                <a:latin typeface="Courier" pitchFamily="49" charset="0"/>
              </a:rPr>
              <a:t>}</a:t>
            </a:r>
          </a:p>
        </p:txBody>
      </p:sp>
      <p:sp>
        <p:nvSpPr>
          <p:cNvPr id="3" name="TextBox 2"/>
          <p:cNvSpPr txBox="1"/>
          <p:nvPr/>
        </p:nvSpPr>
        <p:spPr>
          <a:xfrm>
            <a:off x="6019800" y="419100"/>
            <a:ext cx="2802370" cy="1446550"/>
          </a:xfrm>
          <a:prstGeom prst="rect">
            <a:avLst/>
          </a:prstGeom>
          <a:noFill/>
        </p:spPr>
        <p:txBody>
          <a:bodyPr wrap="none" rtlCol="0">
            <a:spAutoFit/>
          </a:bodyPr>
          <a:lstStyle/>
          <a:p>
            <a:r>
              <a:rPr lang="en-US" sz="4400" dirty="0" smtClean="0">
                <a:latin typeface="Times New Roman" panose="02020603050405020304" pitchFamily="18" charset="0"/>
                <a:cs typeface="Times New Roman" panose="02020603050405020304" pitchFamily="18" charset="0"/>
              </a:rPr>
              <a:t>A Generic </a:t>
            </a:r>
          </a:p>
          <a:p>
            <a:r>
              <a:rPr lang="en-US" sz="4400" dirty="0" smtClean="0">
                <a:latin typeface="Times New Roman" panose="02020603050405020304" pitchFamily="18" charset="0"/>
                <a:cs typeface="Times New Roman" panose="02020603050405020304" pitchFamily="18" charset="0"/>
              </a:rPr>
              <a:t>Stack Class</a:t>
            </a:r>
            <a:endParaRPr lang="en-US" sz="4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061203" y="5339179"/>
            <a:ext cx="4044697" cy="1477328"/>
          </a:xfrm>
          <a:prstGeom prst="rect">
            <a:avLst/>
          </a:prstGeom>
          <a:noFill/>
        </p:spPr>
        <p:txBody>
          <a:bodyPr wrap="none" rtlCol="0">
            <a:spAutoFit/>
          </a:bodyPr>
          <a:lstStyle/>
          <a:p>
            <a:r>
              <a:rPr lang="en-US" dirty="0" err="1" smtClean="0">
                <a:latin typeface="Courier" pitchFamily="49" charset="0"/>
              </a:rPr>
              <a:t>GenericStack</a:t>
            </a:r>
            <a:r>
              <a:rPr lang="en-US" dirty="0" smtClean="0">
                <a:latin typeface="Courier" pitchFamily="49" charset="0"/>
              </a:rPr>
              <a:t>&lt;String&gt; stack=</a:t>
            </a:r>
          </a:p>
          <a:p>
            <a:r>
              <a:rPr lang="en-US" dirty="0">
                <a:latin typeface="Courier" pitchFamily="49" charset="0"/>
              </a:rPr>
              <a:t> </a:t>
            </a:r>
            <a:r>
              <a:rPr lang="en-US" dirty="0" smtClean="0">
                <a:latin typeface="Courier" pitchFamily="49" charset="0"/>
              </a:rPr>
              <a:t>      new </a:t>
            </a:r>
            <a:r>
              <a:rPr lang="en-US" dirty="0" err="1" smtClean="0">
                <a:latin typeface="Courier" pitchFamily="49" charset="0"/>
              </a:rPr>
              <a:t>GenericStack</a:t>
            </a:r>
            <a:r>
              <a:rPr lang="en-US" dirty="0" smtClean="0">
                <a:latin typeface="Courier" pitchFamily="49" charset="0"/>
              </a:rPr>
              <a:t>&lt;&gt;();</a:t>
            </a:r>
          </a:p>
          <a:p>
            <a:r>
              <a:rPr lang="en-US" dirty="0" err="1" smtClean="0">
                <a:latin typeface="Courier" pitchFamily="49" charset="0"/>
              </a:rPr>
              <a:t>stack.push</a:t>
            </a:r>
            <a:r>
              <a:rPr lang="en-US" dirty="0" smtClean="0">
                <a:latin typeface="Courier" pitchFamily="49" charset="0"/>
              </a:rPr>
              <a:t>(“string1”);</a:t>
            </a:r>
          </a:p>
          <a:p>
            <a:r>
              <a:rPr lang="en-US" dirty="0" err="1" smtClean="0">
                <a:latin typeface="Courier" pitchFamily="49" charset="0"/>
              </a:rPr>
              <a:t>stack.push</a:t>
            </a:r>
            <a:r>
              <a:rPr lang="en-US" dirty="0" smtClean="0">
                <a:latin typeface="Courier" pitchFamily="49" charset="0"/>
              </a:rPr>
              <a:t>(“string2”);</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144757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4663</TotalTime>
  <Words>3007</Words>
  <Application>Microsoft Office PowerPoint</Application>
  <PresentationFormat>On-screen Show (4:3)</PresentationFormat>
  <Paragraphs>441</Paragraphs>
  <Slides>32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Picture</vt:lpstr>
      <vt:lpstr>Generics</vt:lpstr>
      <vt:lpstr>ArrayList</vt:lpstr>
      <vt:lpstr>Declaring a Generic Type</vt:lpstr>
      <vt:lpstr>Comparing ArrayList and ArrayList&lt;E&gt;</vt:lpstr>
      <vt:lpstr>Defining a Generic Class</vt:lpstr>
      <vt:lpstr>Simple Example:  Boxing</vt:lpstr>
      <vt:lpstr>PowerPoint Presentation</vt:lpstr>
      <vt:lpstr>PowerPoint Presentation</vt:lpstr>
      <vt:lpstr>PowerPoint Presentation</vt:lpstr>
      <vt:lpstr>Bounded Generic Classes</vt:lpstr>
      <vt:lpstr>Example:  Unique Pair Class</vt:lpstr>
      <vt:lpstr>PowerPoint Presentation</vt:lpstr>
      <vt:lpstr>Generic Classes with More than 1 Type</vt:lpstr>
      <vt:lpstr>PowerPoint Presentation</vt:lpstr>
      <vt:lpstr>PowerPoint Presentation</vt:lpstr>
      <vt:lpstr>Raw Types</vt:lpstr>
      <vt:lpstr>Implementing Comparable</vt:lpstr>
      <vt:lpstr>Implementing a Comparable Box</vt:lpstr>
      <vt:lpstr>PowerPoint Presentation</vt:lpstr>
      <vt:lpstr>A Generic Matrix Class</vt:lpstr>
      <vt:lpstr>Generic Methods</vt:lpstr>
      <vt:lpstr>Generic Selection Sort</vt:lpstr>
      <vt:lpstr>Wildcard Types</vt:lpstr>
      <vt:lpstr>Enhancing Box with a Wildcard</vt:lpstr>
      <vt:lpstr>Bounding with a Wildcard</vt:lpstr>
      <vt:lpstr>Another Example</vt:lpstr>
      <vt:lpstr>Continued</vt:lpstr>
      <vt:lpstr>Continued</vt:lpstr>
      <vt:lpstr>More on Wildcards</vt:lpstr>
      <vt:lpstr>Type Erasure</vt:lpstr>
      <vt:lpstr>Restrictions on Generics</vt:lpstr>
      <vt:lpstr>Restrictions Continued</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79</cp:revision>
  <dcterms:created xsi:type="dcterms:W3CDTF">2014-07-17T11:40:16Z</dcterms:created>
  <dcterms:modified xsi:type="dcterms:W3CDTF">2014-10-31T13:09:46Z</dcterms:modified>
</cp:coreProperties>
</file>