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83" r:id="rId14"/>
    <p:sldId id="284" r:id="rId15"/>
    <p:sldId id="294" r:id="rId16"/>
    <p:sldId id="295" r:id="rId17"/>
    <p:sldId id="268" r:id="rId18"/>
    <p:sldId id="269" r:id="rId19"/>
    <p:sldId id="270" r:id="rId20"/>
    <p:sldId id="271" r:id="rId21"/>
    <p:sldId id="272" r:id="rId22"/>
    <p:sldId id="273" r:id="rId23"/>
    <p:sldId id="274" r:id="rId24"/>
    <p:sldId id="285" r:id="rId25"/>
    <p:sldId id="286" r:id="rId26"/>
    <p:sldId id="291" r:id="rId27"/>
    <p:sldId id="292" r:id="rId28"/>
    <p:sldId id="293" r:id="rId29"/>
    <p:sldId id="300" r:id="rId30"/>
    <p:sldId id="301" r:id="rId31"/>
    <p:sldId id="287" r:id="rId32"/>
    <p:sldId id="288" r:id="rId33"/>
    <p:sldId id="289" r:id="rId34"/>
    <p:sldId id="290" r:id="rId35"/>
    <p:sldId id="296" r:id="rId36"/>
    <p:sldId id="299" r:id="rId37"/>
    <p:sldId id="297" r:id="rId38"/>
    <p:sldId id="298" r:id="rId39"/>
    <p:sldId id="275" r:id="rId40"/>
    <p:sldId id="276" r:id="rId41"/>
    <p:sldId id="277" r:id="rId42"/>
    <p:sldId id="278" r:id="rId43"/>
    <p:sldId id="279" r:id="rId44"/>
    <p:sldId id="282" r:id="rId45"/>
    <p:sldId id="280" r:id="rId46"/>
    <p:sldId id="28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AB3"/>
    <a:srgbClr val="FDAA77"/>
    <a:srgbClr val="E99F9F"/>
    <a:srgbClr val="FF7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32" y="-5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4164489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2830581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3153801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2339993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FBA6E1-222E-4B59-905A-A7EA45DCDAFC}" type="datetimeFigureOut">
              <a:rPr lang="en-US" smtClean="0"/>
              <a:t>Fri 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59322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FBA6E1-222E-4B59-905A-A7EA45DCDAFC}" type="datetimeFigureOut">
              <a:rPr lang="en-US" smtClean="0"/>
              <a:t>Fri 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654296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FBA6E1-222E-4B59-905A-A7EA45DCDAFC}" type="datetimeFigureOut">
              <a:rPr lang="en-US" smtClean="0"/>
              <a:t>Fri 9/5/2014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10899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FBA6E1-222E-4B59-905A-A7EA45DCDAFC}" type="datetimeFigureOut">
              <a:rPr lang="en-US" smtClean="0"/>
              <a:t>Fri 9/5/2014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390123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FBA6E1-222E-4B59-905A-A7EA45DCDAFC}" type="datetimeFigureOut">
              <a:rPr lang="en-US" smtClean="0"/>
              <a:t>Fri 9/5/2014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63640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FBA6E1-222E-4B59-905A-A7EA45DCDAFC}" type="datetimeFigureOut">
              <a:rPr lang="en-US" smtClean="0"/>
              <a:t>Fri 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239541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FBA6E1-222E-4B59-905A-A7EA45DCDAFC}" type="datetimeFigureOut">
              <a:rPr lang="en-US" smtClean="0"/>
              <a:t>Fri 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641600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350">
              <a:srgbClr val="E99F9F"/>
            </a:gs>
            <a:gs pos="0">
              <a:srgbClr val="FF7DE6"/>
            </a:gs>
            <a:gs pos="79000">
              <a:srgbClr val="FDAA77"/>
            </a:gs>
            <a:gs pos="100000">
              <a:srgbClr val="FFFAB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F8FBA6E1-222E-4B59-905A-A7EA45DCDAFC}" type="datetimeFigureOut">
              <a:rPr lang="en-US" smtClean="0"/>
              <a:pPr/>
              <a:t>Fri 9/5/2014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0F04B9E0-6A68-48E4-92E7-7757AF48C6D7}" type="slidenum">
              <a:rPr lang="en-US" smtClean="0"/>
              <a:pPr/>
              <a:t>‹#›</a:t>
            </a:fld>
            <a:endParaRPr lang="en-US" dirty="0"/>
          </a:p>
        </p:txBody>
      </p:sp>
    </p:spTree>
    <p:extLst>
      <p:ext uri="{BB962C8B-B14F-4D97-AF65-F5344CB8AC3E}">
        <p14:creationId xmlns:p14="http://schemas.microsoft.com/office/powerpoint/2010/main" val="1567617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Recursion</a:t>
            </a:r>
            <a:endParaRPr lang="en-US" dirty="0"/>
          </a:p>
        </p:txBody>
      </p:sp>
      <p:sp>
        <p:nvSpPr>
          <p:cNvPr id="3" name="Content Placeholder 2"/>
          <p:cNvSpPr>
            <a:spLocks noGrp="1"/>
          </p:cNvSpPr>
          <p:nvPr>
            <p:ph idx="1"/>
          </p:nvPr>
        </p:nvSpPr>
        <p:spPr>
          <a:xfrm>
            <a:off x="228600" y="685800"/>
            <a:ext cx="8686800" cy="6172200"/>
          </a:xfrm>
        </p:spPr>
        <p:txBody>
          <a:bodyPr>
            <a:normAutofit fontScale="92500" lnSpcReduction="10000"/>
          </a:bodyPr>
          <a:lstStyle/>
          <a:p>
            <a:r>
              <a:rPr lang="en-US" dirty="0" smtClean="0"/>
              <a:t>Recursion is a powerful programming tool</a:t>
            </a:r>
          </a:p>
          <a:p>
            <a:pPr lvl="1"/>
            <a:r>
              <a:rPr lang="en-US" dirty="0" smtClean="0"/>
              <a:t>The idea behind recursion is that the solution to a problem is solved by solving a </a:t>
            </a:r>
            <a:r>
              <a:rPr lang="en-US" dirty="0" smtClean="0"/>
              <a:t>smaller </a:t>
            </a:r>
            <a:r>
              <a:rPr lang="en-US" dirty="0" smtClean="0"/>
              <a:t>instance of the problem </a:t>
            </a:r>
          </a:p>
          <a:p>
            <a:pPr lvl="1"/>
            <a:r>
              <a:rPr lang="en-US" dirty="0" smtClean="0"/>
              <a:t>We accomplish this </a:t>
            </a:r>
            <a:r>
              <a:rPr lang="en-US" dirty="0" smtClean="0"/>
              <a:t>writing a method which calls itself but </a:t>
            </a:r>
            <a:r>
              <a:rPr lang="en-US" dirty="0" smtClean="0"/>
              <a:t>with smaller sized data</a:t>
            </a:r>
          </a:p>
          <a:p>
            <a:pPr lvl="2"/>
            <a:r>
              <a:rPr lang="en-US" dirty="0" smtClean="0"/>
              <a:t>recursion comes from mathematics where we might define a function in terms of itself</a:t>
            </a:r>
          </a:p>
          <a:p>
            <a:pPr lvl="2"/>
            <a:r>
              <a:rPr lang="en-US" dirty="0" smtClean="0"/>
              <a:t>Factorial(n) = 1 if n &lt;= 1, Factorial(n-1)*n otherwise</a:t>
            </a:r>
          </a:p>
          <a:p>
            <a:pPr lvl="2"/>
            <a:r>
              <a:rPr lang="en-US" dirty="0" smtClean="0"/>
              <a:t>Fibonacci(n) = 1 if n = </a:t>
            </a:r>
            <a:r>
              <a:rPr lang="en-US" dirty="0" smtClean="0"/>
              <a:t>1 or 2</a:t>
            </a:r>
            <a:r>
              <a:rPr lang="en-US" dirty="0" smtClean="0"/>
              <a:t>, Fibonacci(n-1) + Fibonacci(n-2) otherwise</a:t>
            </a:r>
          </a:p>
          <a:p>
            <a:pPr lvl="1"/>
            <a:r>
              <a:rPr lang="en-US" dirty="0" smtClean="0"/>
              <a:t>It can be a challenge to think recursively, but it can greatly simplify programming </a:t>
            </a:r>
          </a:p>
          <a:p>
            <a:pPr lvl="1"/>
            <a:r>
              <a:rPr lang="en-US" dirty="0" smtClean="0"/>
              <a:t>It also lets us implement a particularly useful search strategy called backtracking</a:t>
            </a:r>
          </a:p>
          <a:p>
            <a:pPr lvl="2"/>
            <a:r>
              <a:rPr lang="en-US" dirty="0" smtClean="0"/>
              <a:t>used in AI  in such problems as solving a maze, solving the 8-puzzle or solving a problem like Missionaries and Cannibals</a:t>
            </a:r>
          </a:p>
        </p:txBody>
      </p:sp>
    </p:spTree>
    <p:extLst>
      <p:ext uri="{BB962C8B-B14F-4D97-AF65-F5344CB8AC3E}">
        <p14:creationId xmlns:p14="http://schemas.microsoft.com/office/powerpoint/2010/main" val="1724529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9020418" cy="6740307"/>
          </a:xfrm>
          <a:prstGeom prst="rect">
            <a:avLst/>
          </a:prstGeom>
          <a:noFill/>
        </p:spPr>
        <p:txBody>
          <a:bodyPr wrap="none" rtlCol="0">
            <a:spAutoFit/>
          </a:bodyPr>
          <a:lstStyle/>
          <a:p>
            <a:r>
              <a:rPr lang="en-US" dirty="0" smtClean="0">
                <a:latin typeface="Courier" pitchFamily="49" charset="0"/>
              </a:rPr>
              <a:t>public class </a:t>
            </a:r>
            <a:r>
              <a:rPr lang="en-US" dirty="0" err="1" smtClean="0">
                <a:latin typeface="Courier" pitchFamily="49" charset="0"/>
              </a:rPr>
              <a:t>RecursiveBackward</a:t>
            </a:r>
            <a:r>
              <a:rPr lang="en-US" dirty="0" smtClean="0">
                <a:latin typeface="Courier" pitchFamily="49" charset="0"/>
              </a:rPr>
              <a:t>  {</a:t>
            </a:r>
          </a:p>
          <a:p>
            <a:r>
              <a:rPr lang="en-US" dirty="0" smtClean="0">
                <a:latin typeface="Courier" pitchFamily="49" charset="0"/>
              </a:rPr>
              <a:t>	public static void main(String[] </a:t>
            </a:r>
            <a:r>
              <a:rPr lang="en-US" dirty="0" err="1" smtClean="0">
                <a:latin typeface="Courier" pitchFamily="49" charset="0"/>
              </a:rPr>
              <a:t>args</a:t>
            </a:r>
            <a:r>
              <a:rPr lang="en-US" dirty="0" smtClean="0">
                <a:latin typeface="Courier" pitchFamily="49" charset="0"/>
              </a:rPr>
              <a:t>)  	{</a:t>
            </a:r>
          </a:p>
          <a:p>
            <a:r>
              <a:rPr lang="en-US" dirty="0" smtClean="0">
                <a:latin typeface="Courier" pitchFamily="49" charset="0"/>
              </a:rPr>
              <a:t>		String x="hello there";</a:t>
            </a:r>
          </a:p>
          <a:p>
            <a:r>
              <a:rPr lang="en-US" dirty="0" smtClean="0">
                <a:latin typeface="Courier" pitchFamily="49" charset="0"/>
              </a:rPr>
              <a:t>		</a:t>
            </a:r>
            <a:r>
              <a:rPr lang="en-US" dirty="0" err="1" smtClean="0">
                <a:latin typeface="Courier" pitchFamily="49" charset="0"/>
              </a:rPr>
              <a:t>recurse</a:t>
            </a:r>
            <a:r>
              <a:rPr lang="en-US" dirty="0" smtClean="0">
                <a:latin typeface="Courier" pitchFamily="49" charset="0"/>
              </a:rPr>
              <a:t>(x);</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p>
          <a:p>
            <a:r>
              <a:rPr lang="en-US" dirty="0">
                <a:latin typeface="Courier" pitchFamily="49" charset="0"/>
              </a:rPr>
              <a:t>	</a:t>
            </a:r>
            <a:r>
              <a:rPr lang="en-US" dirty="0" smtClean="0">
                <a:latin typeface="Courier" pitchFamily="49" charset="0"/>
              </a:rPr>
              <a:t>	int y=12345;</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recurse</a:t>
            </a:r>
            <a:r>
              <a:rPr lang="en-US" dirty="0" smtClean="0">
                <a:latin typeface="Courier" pitchFamily="49" charset="0"/>
              </a:rPr>
              <a:t>(y,1)+ “\n”);</a:t>
            </a:r>
          </a:p>
          <a:p>
            <a:r>
              <a:rPr lang="en-US" dirty="0" smtClean="0">
                <a:latin typeface="Courier" pitchFamily="49" charset="0"/>
              </a:rPr>
              <a:t>	}</a:t>
            </a:r>
          </a:p>
          <a:p>
            <a:endParaRPr lang="en-US" dirty="0" smtClean="0">
              <a:latin typeface="Courier" pitchFamily="49" charset="0"/>
            </a:endParaRPr>
          </a:p>
          <a:p>
            <a:r>
              <a:rPr lang="en-US" dirty="0" smtClean="0">
                <a:latin typeface="Courier" pitchFamily="49" charset="0"/>
              </a:rPr>
              <a:t>	public static void </a:t>
            </a:r>
            <a:r>
              <a:rPr lang="en-US" dirty="0" err="1" smtClean="0">
                <a:latin typeface="Courier" pitchFamily="49" charset="0"/>
              </a:rPr>
              <a:t>recurse</a:t>
            </a:r>
            <a:r>
              <a:rPr lang="en-US" dirty="0" smtClean="0">
                <a:latin typeface="Courier" pitchFamily="49" charset="0"/>
              </a:rPr>
              <a:t>(String x)  	{</a:t>
            </a:r>
          </a:p>
          <a:p>
            <a:r>
              <a:rPr lang="en-US" dirty="0" smtClean="0">
                <a:latin typeface="Courier" pitchFamily="49" charset="0"/>
              </a:rPr>
              <a:t>		if(</a:t>
            </a:r>
            <a:r>
              <a:rPr lang="en-US" dirty="0" err="1" smtClean="0">
                <a:latin typeface="Courier" pitchFamily="49" charset="0"/>
              </a:rPr>
              <a:t>x.length</a:t>
            </a:r>
            <a:r>
              <a:rPr lang="en-US" dirty="0" smtClean="0">
                <a:latin typeface="Courier" pitchFamily="49" charset="0"/>
              </a:rPr>
              <a:t>()&gt;0)  		{</a:t>
            </a:r>
          </a:p>
          <a:p>
            <a:r>
              <a:rPr lang="en-US" dirty="0" smtClean="0">
                <a:latin typeface="Courier" pitchFamily="49" charset="0"/>
              </a:rPr>
              <a:t>			</a:t>
            </a:r>
            <a:r>
              <a:rPr lang="en-US" dirty="0" err="1" smtClean="0">
                <a:latin typeface="Courier" pitchFamily="49" charset="0"/>
              </a:rPr>
              <a:t>System.out.print</a:t>
            </a:r>
            <a:r>
              <a:rPr lang="en-US" dirty="0" smtClean="0">
                <a:latin typeface="Courier" pitchFamily="49" charset="0"/>
              </a:rPr>
              <a:t>(</a:t>
            </a:r>
            <a:r>
              <a:rPr lang="en-US" dirty="0" err="1" smtClean="0">
                <a:latin typeface="Courier" pitchFamily="49" charset="0"/>
              </a:rPr>
              <a:t>x.charAt</a:t>
            </a:r>
            <a:r>
              <a:rPr lang="en-US" dirty="0" smtClean="0">
                <a:latin typeface="Courier" pitchFamily="49" charset="0"/>
              </a:rPr>
              <a:t>(</a:t>
            </a:r>
            <a:r>
              <a:rPr lang="en-US" dirty="0" err="1" smtClean="0">
                <a:latin typeface="Courier" pitchFamily="49" charset="0"/>
              </a:rPr>
              <a:t>x.length</a:t>
            </a:r>
            <a:r>
              <a:rPr lang="en-US" dirty="0" smtClean="0">
                <a:latin typeface="Courier" pitchFamily="49" charset="0"/>
              </a:rPr>
              <a:t>()-1));</a:t>
            </a:r>
          </a:p>
          <a:p>
            <a:r>
              <a:rPr lang="en-US" dirty="0" smtClean="0">
                <a:latin typeface="Courier" pitchFamily="49" charset="0"/>
              </a:rPr>
              <a:t>			</a:t>
            </a:r>
            <a:r>
              <a:rPr lang="en-US" dirty="0" err="1" smtClean="0">
                <a:latin typeface="Courier" pitchFamily="49" charset="0"/>
              </a:rPr>
              <a:t>recurse</a:t>
            </a:r>
            <a:r>
              <a:rPr lang="en-US" dirty="0" smtClean="0">
                <a:latin typeface="Courier" pitchFamily="49" charset="0"/>
              </a:rPr>
              <a:t>(</a:t>
            </a:r>
            <a:r>
              <a:rPr lang="en-US" dirty="0" err="1" smtClean="0">
                <a:latin typeface="Courier" pitchFamily="49" charset="0"/>
              </a:rPr>
              <a:t>x.substring</a:t>
            </a:r>
            <a:r>
              <a:rPr lang="en-US" dirty="0" smtClean="0">
                <a:latin typeface="Courier" pitchFamily="49" charset="0"/>
              </a:rPr>
              <a:t>(0,x.length()-1));</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	public static int </a:t>
            </a:r>
            <a:r>
              <a:rPr lang="en-US" dirty="0" err="1" smtClean="0">
                <a:latin typeface="Courier" pitchFamily="49" charset="0"/>
              </a:rPr>
              <a:t>recurse</a:t>
            </a:r>
            <a:r>
              <a:rPr lang="en-US" dirty="0" smtClean="0">
                <a:latin typeface="Courier" pitchFamily="49" charset="0"/>
              </a:rPr>
              <a:t>(int x, int n) 	{</a:t>
            </a:r>
          </a:p>
          <a:p>
            <a:r>
              <a:rPr lang="en-US" dirty="0" smtClean="0">
                <a:latin typeface="Courier" pitchFamily="49" charset="0"/>
              </a:rPr>
              <a:t>		if(n==0) return x;</a:t>
            </a:r>
          </a:p>
          <a:p>
            <a:r>
              <a:rPr lang="en-US" dirty="0" smtClean="0">
                <a:latin typeface="Courier" pitchFamily="49" charset="0"/>
              </a:rPr>
              <a:t>		else  	{</a:t>
            </a:r>
          </a:p>
          <a:p>
            <a:r>
              <a:rPr lang="en-US" dirty="0" smtClean="0">
                <a:latin typeface="Courier" pitchFamily="49" charset="0"/>
              </a:rPr>
              <a:t>			int temp=(int)</a:t>
            </a:r>
            <a:r>
              <a:rPr lang="en-US" dirty="0" err="1" smtClean="0">
                <a:latin typeface="Courier" pitchFamily="49" charset="0"/>
              </a:rPr>
              <a:t>Math.pow</a:t>
            </a:r>
            <a:r>
              <a:rPr lang="en-US" dirty="0" smtClean="0">
                <a:latin typeface="Courier" pitchFamily="49" charset="0"/>
              </a:rPr>
              <a:t>(10,n);</a:t>
            </a:r>
          </a:p>
          <a:p>
            <a:r>
              <a:rPr lang="en-US" dirty="0" smtClean="0">
                <a:latin typeface="Courier" pitchFamily="49" charset="0"/>
              </a:rPr>
              <a:t>			int temp2=x/temp;</a:t>
            </a:r>
          </a:p>
          <a:p>
            <a:r>
              <a:rPr lang="en-US" dirty="0" smtClean="0">
                <a:latin typeface="Courier" pitchFamily="49" charset="0"/>
              </a:rPr>
              <a:t>			return temp2 + 10*</a:t>
            </a:r>
            <a:r>
              <a:rPr lang="en-US" dirty="0" err="1" smtClean="0">
                <a:latin typeface="Courier" pitchFamily="49" charset="0"/>
              </a:rPr>
              <a:t>recurse</a:t>
            </a:r>
            <a:r>
              <a:rPr lang="en-US" dirty="0" smtClean="0">
                <a:latin typeface="Courier" pitchFamily="49" charset="0"/>
              </a:rPr>
              <a:t>(x-temp2*temp,n-1);</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
        <p:nvSpPr>
          <p:cNvPr id="5" name="TextBox 4"/>
          <p:cNvSpPr txBox="1"/>
          <p:nvPr/>
        </p:nvSpPr>
        <p:spPr>
          <a:xfrm>
            <a:off x="6019800" y="796940"/>
            <a:ext cx="2964273" cy="70788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A String and an int </a:t>
            </a:r>
          </a:p>
          <a:p>
            <a:r>
              <a:rPr lang="en-US" sz="2000" dirty="0" smtClean="0">
                <a:latin typeface="Times New Roman" panose="02020603050405020304" pitchFamily="18" charset="0"/>
                <a:cs typeface="Times New Roman" panose="02020603050405020304" pitchFamily="18" charset="0"/>
              </a:rPr>
              <a:t>example of using recursion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478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129" y="2628"/>
            <a:ext cx="9103774" cy="7294305"/>
          </a:xfrm>
          <a:prstGeom prst="rect">
            <a:avLst/>
          </a:prstGeom>
          <a:noFill/>
        </p:spPr>
        <p:txBody>
          <a:bodyPr wrap="none" rtlCol="0">
            <a:spAutoFit/>
          </a:bodyPr>
          <a:lstStyle/>
          <a:p>
            <a:r>
              <a:rPr lang="en-US" dirty="0" smtClean="0">
                <a:latin typeface="Courier" pitchFamily="49" charset="0"/>
              </a:rPr>
              <a:t>public static </a:t>
            </a:r>
            <a:r>
              <a:rPr lang="en-US" dirty="0" err="1" smtClean="0">
                <a:latin typeface="Courier" pitchFamily="49" charset="0"/>
              </a:rPr>
              <a:t>boolean</a:t>
            </a:r>
            <a:r>
              <a:rPr lang="en-US" dirty="0" smtClean="0">
                <a:latin typeface="Courier" pitchFamily="49" charset="0"/>
              </a:rPr>
              <a:t> </a:t>
            </a:r>
            <a:r>
              <a:rPr lang="en-US" dirty="0" err="1" smtClean="0">
                <a:latin typeface="Courier" pitchFamily="49" charset="0"/>
              </a:rPr>
              <a:t>isPalindrome</a:t>
            </a:r>
            <a:r>
              <a:rPr lang="en-US" dirty="0" smtClean="0">
                <a:latin typeface="Courier" pitchFamily="49" charset="0"/>
              </a:rPr>
              <a:t>(String x)  {</a:t>
            </a:r>
          </a:p>
          <a:p>
            <a:r>
              <a:rPr lang="en-US" dirty="0" smtClean="0">
                <a:latin typeface="Courier" pitchFamily="49" charset="0"/>
              </a:rPr>
              <a:t>	if(</a:t>
            </a:r>
            <a:r>
              <a:rPr lang="en-US" dirty="0" err="1" smtClean="0">
                <a:latin typeface="Courier" pitchFamily="49" charset="0"/>
              </a:rPr>
              <a:t>x.length</a:t>
            </a:r>
            <a:r>
              <a:rPr lang="en-US" dirty="0" smtClean="0">
                <a:latin typeface="Courier" pitchFamily="49" charset="0"/>
              </a:rPr>
              <a:t>()==0||</a:t>
            </a:r>
            <a:r>
              <a:rPr lang="en-US" dirty="0" err="1" smtClean="0">
                <a:latin typeface="Courier" pitchFamily="49" charset="0"/>
              </a:rPr>
              <a:t>x.length</a:t>
            </a:r>
            <a:r>
              <a:rPr lang="en-US" dirty="0" smtClean="0">
                <a:latin typeface="Courier" pitchFamily="49" charset="0"/>
              </a:rPr>
              <a:t>()==1) return true;</a:t>
            </a:r>
          </a:p>
          <a:p>
            <a:r>
              <a:rPr lang="en-US" dirty="0" smtClean="0">
                <a:latin typeface="Courier" pitchFamily="49" charset="0"/>
              </a:rPr>
              <a:t>	else if(</a:t>
            </a:r>
            <a:r>
              <a:rPr lang="en-US" dirty="0" err="1" smtClean="0">
                <a:latin typeface="Courier" pitchFamily="49" charset="0"/>
              </a:rPr>
              <a:t>x.charAt</a:t>
            </a:r>
            <a:r>
              <a:rPr lang="en-US" dirty="0" smtClean="0">
                <a:latin typeface="Courier" pitchFamily="49" charset="0"/>
              </a:rPr>
              <a:t>(0)!=</a:t>
            </a:r>
            <a:r>
              <a:rPr lang="en-US" dirty="0" err="1" smtClean="0">
                <a:latin typeface="Courier" pitchFamily="49" charset="0"/>
              </a:rPr>
              <a:t>x.charAt</a:t>
            </a:r>
            <a:r>
              <a:rPr lang="en-US" dirty="0" smtClean="0">
                <a:latin typeface="Courier" pitchFamily="49" charset="0"/>
              </a:rPr>
              <a:t>(</a:t>
            </a:r>
            <a:r>
              <a:rPr lang="en-US" dirty="0" err="1" smtClean="0">
                <a:latin typeface="Courier" pitchFamily="49" charset="0"/>
              </a:rPr>
              <a:t>x.length</a:t>
            </a:r>
            <a:r>
              <a:rPr lang="en-US" dirty="0" smtClean="0">
                <a:latin typeface="Courier" pitchFamily="49" charset="0"/>
              </a:rPr>
              <a:t>()-1)) return false;</a:t>
            </a:r>
          </a:p>
          <a:p>
            <a:r>
              <a:rPr lang="en-US" dirty="0" smtClean="0">
                <a:latin typeface="Courier" pitchFamily="49" charset="0"/>
              </a:rPr>
              <a:t>	else return </a:t>
            </a:r>
            <a:r>
              <a:rPr lang="en-US" dirty="0" err="1" smtClean="0">
                <a:latin typeface="Courier" pitchFamily="49" charset="0"/>
              </a:rPr>
              <a:t>isPalindrome</a:t>
            </a:r>
            <a:r>
              <a:rPr lang="en-US" dirty="0" smtClean="0">
                <a:latin typeface="Courier" pitchFamily="49" charset="0"/>
              </a:rPr>
              <a:t>(</a:t>
            </a:r>
            <a:r>
              <a:rPr lang="en-US" dirty="0" err="1" smtClean="0">
                <a:latin typeface="Courier" pitchFamily="49" charset="0"/>
              </a:rPr>
              <a:t>x.substring</a:t>
            </a:r>
            <a:r>
              <a:rPr lang="en-US" dirty="0" smtClean="0">
                <a:latin typeface="Courier" pitchFamily="49" charset="0"/>
              </a:rPr>
              <a:t>(1,x.length()-1));</a:t>
            </a:r>
          </a:p>
          <a:p>
            <a:r>
              <a:rPr lang="en-US" dirty="0" smtClean="0">
                <a:latin typeface="Courier" pitchFamily="49" charset="0"/>
              </a:rPr>
              <a:t>}</a:t>
            </a:r>
          </a:p>
          <a:p>
            <a:endParaRPr lang="en-US" dirty="0" smtClean="0">
              <a:latin typeface="Courier" pitchFamily="49" charset="0"/>
            </a:endParaRPr>
          </a:p>
          <a:p>
            <a:r>
              <a:rPr lang="en-US" dirty="0" smtClean="0">
                <a:latin typeface="Courier" pitchFamily="49" charset="0"/>
              </a:rPr>
              <a:t>public static int find(int[] array, int l, int h, int t) {</a:t>
            </a:r>
          </a:p>
          <a:p>
            <a:r>
              <a:rPr lang="en-US" dirty="0" smtClean="0">
                <a:latin typeface="Courier" pitchFamily="49" charset="0"/>
              </a:rPr>
              <a:t>	if(l&gt;h) return -1;</a:t>
            </a:r>
          </a:p>
          <a:p>
            <a:r>
              <a:rPr lang="en-US" dirty="0" smtClean="0">
                <a:latin typeface="Courier" pitchFamily="49" charset="0"/>
              </a:rPr>
              <a:t>	else {</a:t>
            </a:r>
          </a:p>
          <a:p>
            <a:r>
              <a:rPr lang="en-US" dirty="0" smtClean="0">
                <a:latin typeface="Courier" pitchFamily="49" charset="0"/>
              </a:rPr>
              <a:t>		int mid=(</a:t>
            </a:r>
            <a:r>
              <a:rPr lang="en-US" dirty="0" err="1" smtClean="0">
                <a:latin typeface="Courier" pitchFamily="49" charset="0"/>
              </a:rPr>
              <a:t>l+h</a:t>
            </a:r>
            <a:r>
              <a:rPr lang="en-US" dirty="0" smtClean="0">
                <a:latin typeface="Courier" pitchFamily="49" charset="0"/>
              </a:rPr>
              <a:t>)/2;</a:t>
            </a:r>
          </a:p>
          <a:p>
            <a:r>
              <a:rPr lang="en-US" dirty="0" smtClean="0">
                <a:latin typeface="Courier" pitchFamily="49" charset="0"/>
              </a:rPr>
              <a:t>		if(array[mid]==t) return mid;</a:t>
            </a:r>
          </a:p>
          <a:p>
            <a:r>
              <a:rPr lang="en-US" dirty="0" smtClean="0">
                <a:latin typeface="Courier" pitchFamily="49" charset="0"/>
              </a:rPr>
              <a:t>		else if(array[mid]&gt;t) return find(array,l,mid-1,t);</a:t>
            </a:r>
          </a:p>
          <a:p>
            <a:r>
              <a:rPr lang="en-US" dirty="0" smtClean="0">
                <a:latin typeface="Courier" pitchFamily="49" charset="0"/>
              </a:rPr>
              <a:t>		else return find(array,mid+1,h,t);</a:t>
            </a:r>
          </a:p>
          <a:p>
            <a:r>
              <a:rPr lang="en-US" dirty="0" smtClean="0">
                <a:latin typeface="Courier" pitchFamily="49" charset="0"/>
              </a:rPr>
              <a:t>	}		</a:t>
            </a:r>
          </a:p>
          <a:p>
            <a:r>
              <a:rPr lang="en-US" dirty="0" smtClean="0">
                <a:latin typeface="Courier" pitchFamily="49" charset="0"/>
              </a:rPr>
              <a:t>}</a:t>
            </a:r>
          </a:p>
          <a:p>
            <a:endParaRPr lang="en-US" dirty="0">
              <a:latin typeface="Courier" pitchFamily="49" charset="0"/>
            </a:endParaRPr>
          </a:p>
          <a:p>
            <a:r>
              <a:rPr lang="en-US" dirty="0" smtClean="0">
                <a:latin typeface="Courier" pitchFamily="49" charset="0"/>
              </a:rPr>
              <a:t>public static void sort(int[] list, int low, int high) {</a:t>
            </a:r>
          </a:p>
          <a:p>
            <a:r>
              <a:rPr lang="en-US" dirty="0">
                <a:latin typeface="Courier" pitchFamily="49" charset="0"/>
              </a:rPr>
              <a:t>	</a:t>
            </a:r>
            <a:r>
              <a:rPr lang="en-US" dirty="0" smtClean="0">
                <a:latin typeface="Courier" pitchFamily="49" charset="0"/>
              </a:rPr>
              <a:t>if(low &lt; high) {</a:t>
            </a:r>
          </a:p>
          <a:p>
            <a:r>
              <a:rPr lang="en-US" dirty="0">
                <a:latin typeface="Courier" pitchFamily="49" charset="0"/>
              </a:rPr>
              <a:t>	</a:t>
            </a:r>
            <a:r>
              <a:rPr lang="en-US" dirty="0" smtClean="0">
                <a:latin typeface="Courier" pitchFamily="49" charset="0"/>
              </a:rPr>
              <a:t>	int index=low, min=list[low];</a:t>
            </a:r>
          </a:p>
          <a:p>
            <a:r>
              <a:rPr lang="en-US" dirty="0">
                <a:latin typeface="Courier" pitchFamily="49" charset="0"/>
              </a:rPr>
              <a:t>	</a:t>
            </a:r>
            <a:r>
              <a:rPr lang="en-US" dirty="0" smtClean="0">
                <a:latin typeface="Courier" pitchFamily="49" charset="0"/>
              </a:rPr>
              <a:t>	for(int </a:t>
            </a:r>
            <a:r>
              <a:rPr lang="en-US" dirty="0" err="1" smtClean="0">
                <a:latin typeface="Courier" pitchFamily="49" charset="0"/>
              </a:rPr>
              <a:t>i</a:t>
            </a:r>
            <a:r>
              <a:rPr lang="en-US" dirty="0" smtClean="0">
                <a:latin typeface="Courier" pitchFamily="49" charset="0"/>
              </a:rPr>
              <a:t>=low+1;i&lt;=</a:t>
            </a:r>
            <a:r>
              <a:rPr lang="en-US" dirty="0" err="1" smtClean="0">
                <a:latin typeface="Courier" pitchFamily="49" charset="0"/>
              </a:rPr>
              <a:t>high;i</a:t>
            </a:r>
            <a:r>
              <a:rPr lang="en-US" dirty="0" smtClean="0">
                <a:latin typeface="Courier" pitchFamily="49" charset="0"/>
              </a:rPr>
              <a:t>++) {</a:t>
            </a:r>
          </a:p>
          <a:p>
            <a:r>
              <a:rPr lang="en-US" dirty="0">
                <a:latin typeface="Courier" pitchFamily="49" charset="0"/>
              </a:rPr>
              <a:t>	</a:t>
            </a:r>
            <a:r>
              <a:rPr lang="en-US" dirty="0" smtClean="0">
                <a:latin typeface="Courier" pitchFamily="49" charset="0"/>
              </a:rPr>
              <a:t>		if(list[</a:t>
            </a:r>
            <a:r>
              <a:rPr lang="en-US" dirty="0" err="1" smtClean="0">
                <a:latin typeface="Courier" pitchFamily="49" charset="0"/>
              </a:rPr>
              <a:t>i</a:t>
            </a:r>
            <a:r>
              <a:rPr lang="en-US" dirty="0" smtClean="0">
                <a:latin typeface="Courier" pitchFamily="49" charset="0"/>
              </a:rPr>
              <a:t>]&lt;min) {min=list[</a:t>
            </a:r>
            <a:r>
              <a:rPr lang="en-US" dirty="0" err="1" smtClean="0">
                <a:latin typeface="Courier" pitchFamily="49" charset="0"/>
              </a:rPr>
              <a:t>i</a:t>
            </a:r>
            <a:r>
              <a:rPr lang="en-US" dirty="0" smtClean="0">
                <a:latin typeface="Courier" pitchFamily="49" charset="0"/>
              </a:rPr>
              <a:t>];index=</a:t>
            </a:r>
            <a:r>
              <a:rPr lang="en-US" dirty="0" err="1" smtClean="0">
                <a:latin typeface="Courier" pitchFamily="49" charset="0"/>
              </a:rPr>
              <a:t>i</a:t>
            </a:r>
            <a:r>
              <a:rPr lang="en-US" dirty="0" smtClean="0">
                <a:latin typeface="Courier" pitchFamily="49" charset="0"/>
              </a:rPr>
              <a:t>;}}</a:t>
            </a:r>
          </a:p>
          <a:p>
            <a:r>
              <a:rPr lang="en-US" dirty="0">
                <a:latin typeface="Courier" pitchFamily="49" charset="0"/>
              </a:rPr>
              <a:t>	</a:t>
            </a:r>
            <a:r>
              <a:rPr lang="en-US" dirty="0" smtClean="0">
                <a:latin typeface="Courier" pitchFamily="49" charset="0"/>
              </a:rPr>
              <a:t>	list[index]=list[low];</a:t>
            </a:r>
          </a:p>
          <a:p>
            <a:r>
              <a:rPr lang="en-US" dirty="0">
                <a:latin typeface="Courier" pitchFamily="49" charset="0"/>
              </a:rPr>
              <a:t>	</a:t>
            </a:r>
            <a:r>
              <a:rPr lang="en-US" dirty="0" smtClean="0">
                <a:latin typeface="Courier" pitchFamily="49" charset="0"/>
              </a:rPr>
              <a:t>	list[low]=min;</a:t>
            </a:r>
          </a:p>
          <a:p>
            <a:r>
              <a:rPr lang="en-US" dirty="0">
                <a:latin typeface="Courier" pitchFamily="49" charset="0"/>
              </a:rPr>
              <a:t>	</a:t>
            </a:r>
            <a:r>
              <a:rPr lang="en-US" dirty="0" smtClean="0">
                <a:latin typeface="Courier" pitchFamily="49" charset="0"/>
              </a:rPr>
              <a:t>sort(list,low+1,high);</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3142165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Recursively Computing Directory Size</a:t>
            </a:r>
            <a:endParaRPr lang="en-US" dirty="0"/>
          </a:p>
        </p:txBody>
      </p:sp>
      <p:sp>
        <p:nvSpPr>
          <p:cNvPr id="3" name="TextBox 2"/>
          <p:cNvSpPr txBox="1"/>
          <p:nvPr/>
        </p:nvSpPr>
        <p:spPr>
          <a:xfrm>
            <a:off x="-76200" y="685800"/>
            <a:ext cx="9241632" cy="6186309"/>
          </a:xfrm>
          <a:prstGeom prst="rect">
            <a:avLst/>
          </a:prstGeom>
          <a:noFill/>
        </p:spPr>
        <p:txBody>
          <a:bodyPr wrap="none" rtlCol="0">
            <a:spAutoFit/>
          </a:bodyPr>
          <a:lstStyle/>
          <a:p>
            <a:r>
              <a:rPr lang="en-US" dirty="0" smtClean="0">
                <a:latin typeface="Courier" pitchFamily="49" charset="0"/>
              </a:rPr>
              <a:t> import java.io.*;</a:t>
            </a:r>
          </a:p>
          <a:p>
            <a:r>
              <a:rPr lang="en-US" dirty="0" smtClean="0">
                <a:latin typeface="Courier" pitchFamily="49" charset="0"/>
              </a:rPr>
              <a:t> import </a:t>
            </a:r>
            <a:r>
              <a:rPr lang="en-US" dirty="0" err="1" smtClean="0">
                <a:latin typeface="Courier" pitchFamily="49" charset="0"/>
              </a:rPr>
              <a:t>java.util</a:t>
            </a:r>
            <a:r>
              <a:rPr lang="en-US" dirty="0" smtClean="0">
                <a:latin typeface="Courier" pitchFamily="49" charset="0"/>
              </a:rPr>
              <a:t>.*;</a:t>
            </a:r>
          </a:p>
          <a:p>
            <a:r>
              <a:rPr lang="en-US" dirty="0" smtClean="0">
                <a:latin typeface="Courier" pitchFamily="49" charset="0"/>
              </a:rPr>
              <a:t> public class </a:t>
            </a:r>
            <a:r>
              <a:rPr lang="en-US" dirty="0" err="1" smtClean="0">
                <a:latin typeface="Courier" pitchFamily="49" charset="0"/>
              </a:rPr>
              <a:t>DirectorySize</a:t>
            </a:r>
            <a:r>
              <a:rPr lang="en-US" dirty="0" smtClean="0">
                <a:latin typeface="Courier" pitchFamily="49" charset="0"/>
              </a:rPr>
              <a:t> {</a:t>
            </a:r>
          </a:p>
          <a:p>
            <a:r>
              <a:rPr lang="en-US" dirty="0" smtClean="0">
                <a:latin typeface="Courier" pitchFamily="49" charset="0"/>
              </a:rPr>
              <a:t>	public static void main(String[] </a:t>
            </a:r>
            <a:r>
              <a:rPr lang="en-US" dirty="0" err="1" smtClean="0">
                <a:latin typeface="Courier" pitchFamily="49" charset="0"/>
              </a:rPr>
              <a:t>args</a:t>
            </a:r>
            <a:r>
              <a:rPr lang="en-US" dirty="0" smtClean="0">
                <a:latin typeface="Courier" pitchFamily="49" charset="0"/>
              </a:rPr>
              <a:t>) {</a:t>
            </a:r>
          </a:p>
          <a:p>
            <a:r>
              <a:rPr lang="en-US" dirty="0" smtClean="0">
                <a:latin typeface="Courier" pitchFamily="49" charset="0"/>
              </a:rPr>
              <a:t>	     </a:t>
            </a:r>
            <a:r>
              <a:rPr lang="en-US" dirty="0" err="1" smtClean="0">
                <a:latin typeface="Courier" pitchFamily="49" charset="0"/>
              </a:rPr>
              <a:t>System.out.print</a:t>
            </a:r>
            <a:r>
              <a:rPr lang="en-US" dirty="0" smtClean="0">
                <a:latin typeface="Courier" pitchFamily="49" charset="0"/>
              </a:rPr>
              <a:t>("Enter directory name: ");</a:t>
            </a:r>
          </a:p>
          <a:p>
            <a:r>
              <a:rPr lang="en-US" dirty="0" smtClean="0">
                <a:latin typeface="Courier" pitchFamily="49" charset="0"/>
              </a:rPr>
              <a:t>	     Scanner input=new Scanner(System.in);</a:t>
            </a:r>
          </a:p>
          <a:p>
            <a:r>
              <a:rPr lang="en-US" dirty="0" smtClean="0">
                <a:latin typeface="Courier" pitchFamily="49" charset="0"/>
              </a:rPr>
              <a:t>	     String </a:t>
            </a:r>
            <a:r>
              <a:rPr lang="en-US" dirty="0" err="1" smtClean="0">
                <a:latin typeface="Courier" pitchFamily="49" charset="0"/>
              </a:rPr>
              <a:t>dir</a:t>
            </a:r>
            <a:r>
              <a:rPr lang="en-US" dirty="0" smtClean="0">
                <a:latin typeface="Courier" pitchFamily="49" charset="0"/>
              </a:rPr>
              <a:t>=</a:t>
            </a:r>
            <a:r>
              <a:rPr lang="en-US" dirty="0" err="1" smtClean="0">
                <a:latin typeface="Courier" pitchFamily="49" charset="0"/>
              </a:rPr>
              <a:t>input.nextLine</a:t>
            </a:r>
            <a:r>
              <a:rPr lang="en-US" dirty="0" smtClean="0">
                <a:latin typeface="Courier" pitchFamily="49" charset="0"/>
              </a:rPr>
              <a:t>();</a:t>
            </a:r>
          </a:p>
          <a:p>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getSize</a:t>
            </a:r>
            <a:r>
              <a:rPr lang="en-US" dirty="0" smtClean="0">
                <a:latin typeface="Courier" pitchFamily="49" charset="0"/>
              </a:rPr>
              <a:t>(new File(</a:t>
            </a:r>
            <a:r>
              <a:rPr lang="en-US" dirty="0" err="1" smtClean="0">
                <a:latin typeface="Courier" pitchFamily="49" charset="0"/>
              </a:rPr>
              <a:t>dir</a:t>
            </a:r>
            <a:r>
              <a:rPr lang="en-US" dirty="0" smtClean="0">
                <a:latin typeface="Courier" pitchFamily="49" charset="0"/>
              </a:rPr>
              <a:t>)) + " bytes");</a:t>
            </a:r>
          </a:p>
          <a:p>
            <a:r>
              <a:rPr lang="en-US" dirty="0" smtClean="0">
                <a:latin typeface="Courier" pitchFamily="49" charset="0"/>
              </a:rPr>
              <a:t>	}</a:t>
            </a:r>
          </a:p>
          <a:p>
            <a:endParaRPr lang="en-US" dirty="0" smtClean="0">
              <a:latin typeface="Courier" pitchFamily="49" charset="0"/>
            </a:endParaRPr>
          </a:p>
          <a:p>
            <a:r>
              <a:rPr lang="en-US" dirty="0" smtClean="0">
                <a:latin typeface="Courier" pitchFamily="49" charset="0"/>
              </a:rPr>
              <a:t>	public static int </a:t>
            </a:r>
            <a:r>
              <a:rPr lang="en-US" dirty="0" err="1" smtClean="0">
                <a:latin typeface="Courier" pitchFamily="49" charset="0"/>
              </a:rPr>
              <a:t>getSize</a:t>
            </a:r>
            <a:r>
              <a:rPr lang="en-US" dirty="0" smtClean="0">
                <a:latin typeface="Courier" pitchFamily="49" charset="0"/>
              </a:rPr>
              <a:t>(File f)</a:t>
            </a:r>
          </a:p>
          <a:p>
            <a:r>
              <a:rPr lang="en-US" dirty="0" smtClean="0">
                <a:latin typeface="Courier" pitchFamily="49" charset="0"/>
              </a:rPr>
              <a:t>	{</a:t>
            </a:r>
          </a:p>
          <a:p>
            <a:r>
              <a:rPr lang="en-US" dirty="0" smtClean="0">
                <a:latin typeface="Courier" pitchFamily="49" charset="0"/>
              </a:rPr>
              <a:t>	     int size=0;</a:t>
            </a:r>
          </a:p>
          <a:p>
            <a:r>
              <a:rPr lang="en-US" dirty="0" smtClean="0">
                <a:latin typeface="Courier" pitchFamily="49" charset="0"/>
              </a:rPr>
              <a:t>	     if(</a:t>
            </a:r>
            <a:r>
              <a:rPr lang="en-US" dirty="0" err="1" smtClean="0">
                <a:latin typeface="Courier" pitchFamily="49" charset="0"/>
              </a:rPr>
              <a:t>f.isDirectory</a:t>
            </a:r>
            <a:r>
              <a:rPr lang="en-US" dirty="0" smtClean="0">
                <a:latin typeface="Courier" pitchFamily="49" charset="0"/>
              </a:rPr>
              <a:t>()){</a:t>
            </a:r>
          </a:p>
          <a:p>
            <a:r>
              <a:rPr lang="en-US" dirty="0" smtClean="0">
                <a:latin typeface="Courier" pitchFamily="49" charset="0"/>
              </a:rPr>
              <a:t>		File[] files=</a:t>
            </a:r>
            <a:r>
              <a:rPr lang="en-US" dirty="0" err="1" smtClean="0">
                <a:latin typeface="Courier" pitchFamily="49" charset="0"/>
              </a:rPr>
              <a:t>f.listFiles</a:t>
            </a:r>
            <a:r>
              <a:rPr lang="en-US" dirty="0" smtClean="0">
                <a:latin typeface="Courier" pitchFamily="49" charset="0"/>
              </a:rPr>
              <a:t>();</a:t>
            </a:r>
          </a:p>
          <a:p>
            <a:r>
              <a:rPr lang="en-US" dirty="0" smtClean="0">
                <a:latin typeface="Courier" pitchFamily="49" charset="0"/>
              </a:rPr>
              <a:t>		for(int </a:t>
            </a:r>
            <a:r>
              <a:rPr lang="en-US" dirty="0" err="1" smtClean="0">
                <a:latin typeface="Courier" pitchFamily="49" charset="0"/>
              </a:rPr>
              <a:t>i</a:t>
            </a:r>
            <a:r>
              <a:rPr lang="en-US" dirty="0" smtClean="0">
                <a:latin typeface="Courier" pitchFamily="49" charset="0"/>
              </a:rPr>
              <a:t>=0;files!=null&amp;&amp;</a:t>
            </a:r>
            <a:r>
              <a:rPr lang="en-US" dirty="0" err="1" smtClean="0">
                <a:latin typeface="Courier" pitchFamily="49" charset="0"/>
              </a:rPr>
              <a:t>i</a:t>
            </a:r>
            <a:r>
              <a:rPr lang="en-US" dirty="0" smtClean="0">
                <a:latin typeface="Courier" pitchFamily="49" charset="0"/>
              </a:rPr>
              <a:t>&lt;</a:t>
            </a:r>
            <a:r>
              <a:rPr lang="en-US" dirty="0" err="1" smtClean="0">
                <a:latin typeface="Courier" pitchFamily="49" charset="0"/>
              </a:rPr>
              <a:t>files.length;i</a:t>
            </a:r>
            <a:r>
              <a:rPr lang="en-US" dirty="0" smtClean="0">
                <a:latin typeface="Courier" pitchFamily="49" charset="0"/>
              </a:rPr>
              <a:t>++)</a:t>
            </a:r>
          </a:p>
          <a:p>
            <a:r>
              <a:rPr lang="en-US" dirty="0" smtClean="0">
                <a:latin typeface="Courier" pitchFamily="49" charset="0"/>
              </a:rPr>
              <a:t>			size+=</a:t>
            </a:r>
            <a:r>
              <a:rPr lang="en-US" dirty="0" err="1" smtClean="0">
                <a:latin typeface="Courier" pitchFamily="49" charset="0"/>
              </a:rPr>
              <a:t>getSize</a:t>
            </a:r>
            <a:r>
              <a:rPr lang="en-US" dirty="0" smtClean="0">
                <a:latin typeface="Courier" pitchFamily="49" charset="0"/>
              </a:rPr>
              <a:t>(files[</a:t>
            </a:r>
            <a:r>
              <a:rPr lang="en-US" dirty="0" err="1" smtClean="0">
                <a:latin typeface="Courier" pitchFamily="49" charset="0"/>
              </a:rPr>
              <a:t>i</a:t>
            </a:r>
            <a:r>
              <a:rPr lang="en-US" dirty="0" smtClean="0">
                <a:latin typeface="Courier" pitchFamily="49" charset="0"/>
              </a:rPr>
              <a:t>]);</a:t>
            </a:r>
          </a:p>
          <a:p>
            <a:r>
              <a:rPr lang="en-US" dirty="0" smtClean="0">
                <a:latin typeface="Courier" pitchFamily="49" charset="0"/>
              </a:rPr>
              <a:t>	     }</a:t>
            </a:r>
          </a:p>
          <a:p>
            <a:r>
              <a:rPr lang="en-US" dirty="0" smtClean="0">
                <a:latin typeface="Courier" pitchFamily="49" charset="0"/>
              </a:rPr>
              <a:t>	     else size+=</a:t>
            </a:r>
            <a:r>
              <a:rPr lang="en-US" dirty="0" err="1" smtClean="0">
                <a:latin typeface="Courier" pitchFamily="49" charset="0"/>
              </a:rPr>
              <a:t>f.length</a:t>
            </a:r>
            <a:r>
              <a:rPr lang="en-US" dirty="0" smtClean="0">
                <a:latin typeface="Courier" pitchFamily="49" charset="0"/>
              </a:rPr>
              <a:t>();</a:t>
            </a:r>
          </a:p>
          <a:p>
            <a:r>
              <a:rPr lang="en-US" dirty="0" smtClean="0">
                <a:latin typeface="Courier" pitchFamily="49" charset="0"/>
              </a:rPr>
              <a:t>	     return size;</a:t>
            </a:r>
          </a:p>
          <a:p>
            <a:r>
              <a:rPr lang="en-US" dirty="0" smtClean="0">
                <a:latin typeface="Courier" pitchFamily="49" charset="0"/>
              </a:rPr>
              <a:t>	}</a:t>
            </a:r>
          </a:p>
          <a:p>
            <a:r>
              <a:rPr lang="en-US" dirty="0" smtClean="0">
                <a:latin typeface="Courier" pitchFamily="49" charset="0"/>
              </a:rPr>
              <a:t> }</a:t>
            </a:r>
            <a:endParaRPr lang="en-US" dirty="0">
              <a:latin typeface="Courier" pitchFamily="49" charset="0"/>
            </a:endParaRPr>
          </a:p>
        </p:txBody>
      </p:sp>
    </p:spTree>
    <p:extLst>
      <p:ext uri="{BB962C8B-B14F-4D97-AF65-F5344CB8AC3E}">
        <p14:creationId xmlns:p14="http://schemas.microsoft.com/office/powerpoint/2010/main" val="3431760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Goldbach</a:t>
            </a:r>
            <a:r>
              <a:rPr lang="en-US" dirty="0" smtClean="0"/>
              <a:t> Numbers</a:t>
            </a:r>
            <a:endParaRPr lang="en-US" dirty="0"/>
          </a:p>
        </p:txBody>
      </p:sp>
      <p:sp>
        <p:nvSpPr>
          <p:cNvPr id="3" name="Content Placeholder 2"/>
          <p:cNvSpPr>
            <a:spLocks noGrp="1"/>
          </p:cNvSpPr>
          <p:nvPr>
            <p:ph idx="1"/>
          </p:nvPr>
        </p:nvSpPr>
        <p:spPr>
          <a:xfrm>
            <a:off x="457200" y="990600"/>
            <a:ext cx="8229600" cy="5867400"/>
          </a:xfrm>
        </p:spPr>
        <p:txBody>
          <a:bodyPr>
            <a:normAutofit lnSpcReduction="10000"/>
          </a:bodyPr>
          <a:lstStyle/>
          <a:p>
            <a:r>
              <a:rPr lang="en-US" dirty="0" smtClean="0"/>
              <a:t>In 1742, German mathematician Christian </a:t>
            </a:r>
            <a:r>
              <a:rPr lang="en-US" dirty="0" err="1" smtClean="0"/>
              <a:t>Goldbach</a:t>
            </a:r>
            <a:r>
              <a:rPr lang="en-US" dirty="0" smtClean="0"/>
              <a:t> submitted the conjecture that all prime numbers greater than 2 can be expressed as the sum of 2 prime numbers</a:t>
            </a:r>
          </a:p>
          <a:p>
            <a:pPr lvl="1"/>
            <a:r>
              <a:rPr lang="en-US" dirty="0" smtClean="0"/>
              <a:t>This is a conjecture because there is no proof for this but we can test it out to some large number</a:t>
            </a:r>
          </a:p>
          <a:p>
            <a:r>
              <a:rPr lang="en-US" dirty="0" smtClean="0"/>
              <a:t>We will solve this problem using recursion</a:t>
            </a:r>
          </a:p>
          <a:p>
            <a:pPr lvl="1"/>
            <a:r>
              <a:rPr lang="en-US" dirty="0" smtClean="0"/>
              <a:t>We will use two recursive methods</a:t>
            </a:r>
          </a:p>
          <a:p>
            <a:pPr lvl="2"/>
            <a:r>
              <a:rPr lang="en-US" dirty="0" smtClean="0"/>
              <a:t>find(x, y) – locate two even int values x and y both of which are prime, we will call this method with 3 and i-3 where </a:t>
            </a:r>
            <a:r>
              <a:rPr lang="en-US" dirty="0" err="1" smtClean="0"/>
              <a:t>i</a:t>
            </a:r>
            <a:r>
              <a:rPr lang="en-US" dirty="0" smtClean="0"/>
              <a:t> is a loop index to test the conjecture by iterating from 4 to some very large number</a:t>
            </a:r>
          </a:p>
          <a:p>
            <a:pPr lvl="2"/>
            <a:r>
              <a:rPr lang="en-US" dirty="0" err="1" smtClean="0"/>
              <a:t>isPrime</a:t>
            </a:r>
            <a:r>
              <a:rPr lang="en-US" dirty="0" smtClean="0"/>
              <a:t>(x) – determine if x is prime or not</a:t>
            </a:r>
            <a:endParaRPr lang="en-US" dirty="0"/>
          </a:p>
        </p:txBody>
      </p:sp>
    </p:spTree>
    <p:extLst>
      <p:ext uri="{BB962C8B-B14F-4D97-AF65-F5344CB8AC3E}">
        <p14:creationId xmlns:p14="http://schemas.microsoft.com/office/powerpoint/2010/main" val="1015478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924238" cy="6740307"/>
          </a:xfrm>
          <a:prstGeom prst="rect">
            <a:avLst/>
          </a:prstGeom>
          <a:noFill/>
        </p:spPr>
        <p:txBody>
          <a:bodyPr wrap="none" rtlCol="0">
            <a:spAutoFit/>
          </a:bodyPr>
          <a:lstStyle/>
          <a:p>
            <a:r>
              <a:rPr lang="en-US" dirty="0">
                <a:latin typeface="Courier" pitchFamily="49" charset="0"/>
              </a:rPr>
              <a:t>public class </a:t>
            </a:r>
            <a:r>
              <a:rPr lang="en-US" dirty="0" err="1" smtClean="0">
                <a:latin typeface="Courier" pitchFamily="49" charset="0"/>
              </a:rPr>
              <a:t>Goldbach</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void main(String[] </a:t>
            </a:r>
            <a:r>
              <a:rPr lang="en-US" dirty="0" err="1">
                <a:latin typeface="Courier" pitchFamily="49" charset="0"/>
              </a:rPr>
              <a:t>args</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int </a:t>
            </a:r>
            <a:r>
              <a:rPr lang="en-US" dirty="0" err="1">
                <a:latin typeface="Courier" pitchFamily="49" charset="0"/>
              </a:rPr>
              <a:t>i</a:t>
            </a:r>
            <a:r>
              <a:rPr lang="en-US" dirty="0">
                <a:latin typeface="Courier" pitchFamily="49" charset="0"/>
              </a:rPr>
              <a:t>;</a:t>
            </a:r>
          </a:p>
          <a:p>
            <a:r>
              <a:rPr lang="en-US" dirty="0">
                <a:latin typeface="Courier" pitchFamily="49" charset="0"/>
              </a:rPr>
              <a:t>	</a:t>
            </a:r>
            <a:r>
              <a:rPr lang="en-US" dirty="0" err="1" smtClean="0">
                <a:latin typeface="Courier" pitchFamily="49" charset="0"/>
              </a:rPr>
              <a:t>boolean</a:t>
            </a:r>
            <a:r>
              <a:rPr lang="en-US" dirty="0" smtClean="0">
                <a:latin typeface="Courier" pitchFamily="49" charset="0"/>
              </a:rPr>
              <a:t> </a:t>
            </a:r>
            <a:r>
              <a:rPr lang="en-US" dirty="0">
                <a:latin typeface="Courier" pitchFamily="49" charset="0"/>
              </a:rPr>
              <a:t>temp=true;</a:t>
            </a:r>
          </a:p>
          <a:p>
            <a:r>
              <a:rPr lang="en-US" dirty="0">
                <a:latin typeface="Courier" pitchFamily="49" charset="0"/>
              </a:rPr>
              <a:t>	</a:t>
            </a:r>
            <a:r>
              <a:rPr lang="en-US" dirty="0" smtClean="0">
                <a:latin typeface="Courier" pitchFamily="49" charset="0"/>
              </a:rPr>
              <a:t>for(</a:t>
            </a:r>
            <a:r>
              <a:rPr lang="en-US" dirty="0" err="1" smtClean="0">
                <a:latin typeface="Courier" pitchFamily="49" charset="0"/>
              </a:rPr>
              <a:t>i</a:t>
            </a:r>
            <a:r>
              <a:rPr lang="en-US" dirty="0" smtClean="0">
                <a:latin typeface="Courier" pitchFamily="49" charset="0"/>
              </a:rPr>
              <a:t>=6;i&lt;10000;i</a:t>
            </a:r>
            <a:r>
              <a:rPr lang="en-US" dirty="0">
                <a:latin typeface="Courier" pitchFamily="49" charset="0"/>
              </a:rPr>
              <a:t>+=2</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   temp=find(3,i-3</a:t>
            </a:r>
            <a:r>
              <a:rPr lang="en-US" dirty="0">
                <a:latin typeface="Courier" pitchFamily="49" charset="0"/>
              </a:rPr>
              <a:t>);</a:t>
            </a:r>
          </a:p>
          <a:p>
            <a:r>
              <a:rPr lang="en-US" dirty="0">
                <a:latin typeface="Courier" pitchFamily="49" charset="0"/>
              </a:rPr>
              <a:t>	</a:t>
            </a:r>
            <a:r>
              <a:rPr lang="en-US" dirty="0" smtClean="0">
                <a:latin typeface="Courier" pitchFamily="49" charset="0"/>
              </a:rPr>
              <a:t>   if</a:t>
            </a:r>
            <a:r>
              <a:rPr lang="en-US" dirty="0">
                <a:latin typeface="Courier" pitchFamily="49" charset="0"/>
              </a:rPr>
              <a:t>(!temp) </a:t>
            </a:r>
            <a:r>
              <a:rPr lang="en-US" dirty="0" err="1">
                <a:latin typeface="Courier" pitchFamily="49" charset="0"/>
              </a:rPr>
              <a:t>System.out.println</a:t>
            </a:r>
            <a:r>
              <a:rPr lang="en-US" dirty="0">
                <a:latin typeface="Courier" pitchFamily="49" charset="0"/>
              </a:rPr>
              <a:t>(</a:t>
            </a:r>
            <a:r>
              <a:rPr lang="en-US" dirty="0" err="1">
                <a:latin typeface="Courier" pitchFamily="49" charset="0"/>
              </a:rPr>
              <a:t>i</a:t>
            </a:r>
            <a:r>
              <a:rPr lang="en-US" dirty="0">
                <a:latin typeface="Courier" pitchFamily="49" charset="0"/>
              </a:rPr>
              <a:t> +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 </a:t>
            </a:r>
            <a:r>
              <a:rPr lang="en-US" dirty="0">
                <a:latin typeface="Courier" pitchFamily="49" charset="0"/>
              </a:rPr>
              <a:t>is not a </a:t>
            </a:r>
            <a:r>
              <a:rPr lang="en-US" dirty="0" err="1">
                <a:latin typeface="Courier" pitchFamily="49" charset="0"/>
              </a:rPr>
              <a:t>Goldblatt</a:t>
            </a:r>
            <a:r>
              <a:rPr lang="en-US" dirty="0">
                <a:latin typeface="Courier" pitchFamily="49" charset="0"/>
              </a:rPr>
              <a:t> number");</a:t>
            </a:r>
          </a:p>
          <a:p>
            <a:r>
              <a:rPr lang="en-US" dirty="0">
                <a:latin typeface="Courier" pitchFamily="49" charset="0"/>
              </a:rPr>
              <a:t>	</a:t>
            </a:r>
            <a:r>
              <a:rPr lang="en-US" dirty="0" smtClean="0">
                <a:latin typeface="Courier" pitchFamily="49" charset="0"/>
              </a:rPr>
              <a: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a:t>
            </a:r>
            <a:r>
              <a:rPr lang="en-US" dirty="0" err="1">
                <a:latin typeface="Courier" pitchFamily="49" charset="0"/>
              </a:rPr>
              <a:t>boolean</a:t>
            </a:r>
            <a:r>
              <a:rPr lang="en-US" dirty="0">
                <a:latin typeface="Courier" pitchFamily="49" charset="0"/>
              </a:rPr>
              <a:t> find(int x, int y</a:t>
            </a:r>
            <a:r>
              <a:rPr lang="en-US" dirty="0" smtClean="0">
                <a:latin typeface="Courier" pitchFamily="49" charset="0"/>
              </a:rPr>
              <a:t>) {</a:t>
            </a:r>
            <a:endParaRPr lang="en-US" dirty="0">
              <a:latin typeface="Courier" pitchFamily="49" charset="0"/>
            </a:endParaRPr>
          </a:p>
          <a:p>
            <a:r>
              <a:rPr lang="en-US" dirty="0">
                <a:latin typeface="Courier" pitchFamily="49" charset="0"/>
              </a:rPr>
              <a:t>	if(x&gt;y) return false;</a:t>
            </a:r>
          </a:p>
          <a:p>
            <a:r>
              <a:rPr lang="en-US" dirty="0">
                <a:latin typeface="Courier" pitchFamily="49" charset="0"/>
              </a:rPr>
              <a:t>	else if(</a:t>
            </a:r>
            <a:r>
              <a:rPr lang="en-US" dirty="0" err="1">
                <a:latin typeface="Courier" pitchFamily="49" charset="0"/>
              </a:rPr>
              <a:t>isprime</a:t>
            </a:r>
            <a:r>
              <a:rPr lang="en-US" dirty="0">
                <a:latin typeface="Courier" pitchFamily="49" charset="0"/>
              </a:rPr>
              <a:t>(x,2)&amp;&amp;</a:t>
            </a:r>
            <a:r>
              <a:rPr lang="en-US" dirty="0" err="1">
                <a:latin typeface="Courier" pitchFamily="49" charset="0"/>
              </a:rPr>
              <a:t>isprime</a:t>
            </a:r>
            <a:r>
              <a:rPr lang="en-US" dirty="0">
                <a:latin typeface="Courier" pitchFamily="49" charset="0"/>
              </a:rPr>
              <a:t>(y,2</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err="1" smtClean="0">
                <a:latin typeface="Courier" pitchFamily="49" charset="0"/>
              </a:rPr>
              <a:t>System.out.println</a:t>
            </a:r>
            <a:r>
              <a:rPr lang="en-US" dirty="0">
                <a:latin typeface="Courier" pitchFamily="49" charset="0"/>
              </a:rPr>
              <a:t>((</a:t>
            </a:r>
            <a:r>
              <a:rPr lang="en-US" dirty="0" err="1">
                <a:latin typeface="Courier" pitchFamily="49" charset="0"/>
              </a:rPr>
              <a:t>x+y</a:t>
            </a:r>
            <a:r>
              <a:rPr lang="en-US" dirty="0">
                <a:latin typeface="Courier" pitchFamily="49" charset="0"/>
              </a:rPr>
              <a:t>) + " = " + x + " + " + y);</a:t>
            </a:r>
          </a:p>
          <a:p>
            <a:r>
              <a:rPr lang="en-US" dirty="0">
                <a:latin typeface="Courier" pitchFamily="49" charset="0"/>
              </a:rPr>
              <a:t>		</a:t>
            </a:r>
            <a:r>
              <a:rPr lang="en-US" dirty="0" smtClean="0">
                <a:latin typeface="Courier" pitchFamily="49" charset="0"/>
              </a:rPr>
              <a:t>return </a:t>
            </a:r>
            <a:r>
              <a:rPr lang="en-US" dirty="0">
                <a:latin typeface="Courier" pitchFamily="49" charset="0"/>
              </a:rPr>
              <a:t>true;</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a:t>
            </a:r>
            <a:r>
              <a:rPr lang="en-US" dirty="0" smtClean="0">
                <a:latin typeface="Courier" pitchFamily="49" charset="0"/>
              </a:rPr>
              <a:t>else </a:t>
            </a:r>
            <a:r>
              <a:rPr lang="en-US" dirty="0">
                <a:latin typeface="Courier" pitchFamily="49" charset="0"/>
              </a:rPr>
              <a:t>return find(x+2,y-2);</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a:t>
            </a:r>
            <a:r>
              <a:rPr lang="en-US" dirty="0" err="1">
                <a:latin typeface="Courier" pitchFamily="49" charset="0"/>
              </a:rPr>
              <a:t>boolean</a:t>
            </a:r>
            <a:r>
              <a:rPr lang="en-US" dirty="0">
                <a:latin typeface="Courier" pitchFamily="49" charset="0"/>
              </a:rPr>
              <a:t> </a:t>
            </a:r>
            <a:r>
              <a:rPr lang="en-US" dirty="0" err="1">
                <a:latin typeface="Courier" pitchFamily="49" charset="0"/>
              </a:rPr>
              <a:t>isprime</a:t>
            </a:r>
            <a:r>
              <a:rPr lang="en-US" dirty="0">
                <a:latin typeface="Courier" pitchFamily="49" charset="0"/>
              </a:rPr>
              <a:t>(int </a:t>
            </a:r>
            <a:r>
              <a:rPr lang="en-US" dirty="0" err="1">
                <a:latin typeface="Courier" pitchFamily="49" charset="0"/>
              </a:rPr>
              <a:t>x,int</a:t>
            </a:r>
            <a:r>
              <a:rPr lang="en-US" dirty="0">
                <a:latin typeface="Courier" pitchFamily="49" charset="0"/>
              </a:rPr>
              <a:t> y</a:t>
            </a:r>
            <a:r>
              <a:rPr lang="en-US" dirty="0" smtClean="0">
                <a:latin typeface="Courier" pitchFamily="49" charset="0"/>
              </a:rPr>
              <a:t>) {</a:t>
            </a:r>
            <a:endParaRPr lang="en-US" dirty="0">
              <a:latin typeface="Courier" pitchFamily="49" charset="0"/>
            </a:endParaRPr>
          </a:p>
          <a:p>
            <a:r>
              <a:rPr lang="en-US" dirty="0">
                <a:latin typeface="Courier" pitchFamily="49" charset="0"/>
              </a:rPr>
              <a:t>	if(y&gt;x/2) return true;</a:t>
            </a:r>
          </a:p>
          <a:p>
            <a:r>
              <a:rPr lang="en-US" dirty="0">
                <a:latin typeface="Courier" pitchFamily="49" charset="0"/>
              </a:rPr>
              <a:t>	else if(</a:t>
            </a:r>
            <a:r>
              <a:rPr lang="en-US" dirty="0" err="1">
                <a:latin typeface="Courier" pitchFamily="49" charset="0"/>
              </a:rPr>
              <a:t>x%y</a:t>
            </a:r>
            <a:r>
              <a:rPr lang="en-US" dirty="0">
                <a:latin typeface="Courier" pitchFamily="49" charset="0"/>
              </a:rPr>
              <a:t>==0) return false;</a:t>
            </a:r>
          </a:p>
          <a:p>
            <a:r>
              <a:rPr lang="en-US" dirty="0">
                <a:latin typeface="Courier" pitchFamily="49" charset="0"/>
              </a:rPr>
              <a:t>	else return </a:t>
            </a:r>
            <a:r>
              <a:rPr lang="en-US" dirty="0" err="1">
                <a:latin typeface="Courier" pitchFamily="49" charset="0"/>
              </a:rPr>
              <a:t>isprime</a:t>
            </a:r>
            <a:r>
              <a:rPr lang="en-US" dirty="0">
                <a:latin typeface="Courier" pitchFamily="49" charset="0"/>
              </a:rPr>
              <a:t>(x,y+1);</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172800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Other String Recursive Methods</a:t>
            </a:r>
            <a:endParaRPr lang="en-US" dirty="0"/>
          </a:p>
        </p:txBody>
      </p:sp>
      <p:sp>
        <p:nvSpPr>
          <p:cNvPr id="3" name="Content Placeholder 2"/>
          <p:cNvSpPr>
            <a:spLocks noGrp="1"/>
          </p:cNvSpPr>
          <p:nvPr>
            <p:ph idx="1"/>
          </p:nvPr>
        </p:nvSpPr>
        <p:spPr>
          <a:xfrm>
            <a:off x="457200" y="685800"/>
            <a:ext cx="8229600" cy="5211763"/>
          </a:xfrm>
        </p:spPr>
        <p:txBody>
          <a:bodyPr/>
          <a:lstStyle/>
          <a:p>
            <a:r>
              <a:rPr lang="en-US" dirty="0" smtClean="0"/>
              <a:t>Compute the length of a String – if string is “” then return 0, otherwise add 1 to the recursive call passing the rest of the String</a:t>
            </a:r>
          </a:p>
          <a:p>
            <a:endParaRPr lang="en-US" dirty="0"/>
          </a:p>
          <a:p>
            <a:endParaRPr lang="en-US" dirty="0" smtClean="0"/>
          </a:p>
          <a:p>
            <a:r>
              <a:rPr lang="en-US" dirty="0" smtClean="0"/>
              <a:t>Merge 2 Strings together, character by character, until we reach the end of one String, then append the other String</a:t>
            </a:r>
            <a:endParaRPr lang="en-US" dirty="0"/>
          </a:p>
        </p:txBody>
      </p:sp>
      <p:sp>
        <p:nvSpPr>
          <p:cNvPr id="4" name="TextBox 3"/>
          <p:cNvSpPr txBox="1"/>
          <p:nvPr/>
        </p:nvSpPr>
        <p:spPr>
          <a:xfrm>
            <a:off x="1295400" y="4953000"/>
            <a:ext cx="7077579" cy="1754326"/>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String combine(String a, String b</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a:t>
            </a:r>
            <a:r>
              <a:rPr lang="en-US" dirty="0" err="1" smtClean="0">
                <a:latin typeface="Courier" pitchFamily="49" charset="0"/>
              </a:rPr>
              <a:t>a.equals</a:t>
            </a:r>
            <a:r>
              <a:rPr lang="en-US" dirty="0">
                <a:latin typeface="Courier" pitchFamily="49" charset="0"/>
              </a:rPr>
              <a:t>("")) return b;</a:t>
            </a:r>
          </a:p>
          <a:p>
            <a:r>
              <a:rPr lang="en-US" dirty="0" smtClean="0">
                <a:latin typeface="Courier" pitchFamily="49" charset="0"/>
              </a:rPr>
              <a:t>   else </a:t>
            </a:r>
            <a:r>
              <a:rPr lang="en-US" dirty="0">
                <a:latin typeface="Courier" pitchFamily="49" charset="0"/>
              </a:rPr>
              <a:t>if(</a:t>
            </a:r>
            <a:r>
              <a:rPr lang="en-US" dirty="0" err="1">
                <a:latin typeface="Courier" pitchFamily="49" charset="0"/>
              </a:rPr>
              <a:t>b.equals</a:t>
            </a:r>
            <a:r>
              <a:rPr lang="en-US" dirty="0">
                <a:latin typeface="Courier" pitchFamily="49" charset="0"/>
              </a:rPr>
              <a:t>("")) return a;</a:t>
            </a:r>
          </a:p>
          <a:p>
            <a:r>
              <a:rPr lang="en-US" dirty="0" smtClean="0">
                <a:latin typeface="Courier" pitchFamily="49" charset="0"/>
              </a:rPr>
              <a:t>   else </a:t>
            </a:r>
            <a:r>
              <a:rPr lang="en-US" dirty="0">
                <a:latin typeface="Courier" pitchFamily="49" charset="0"/>
              </a:rPr>
              <a:t>return ""+</a:t>
            </a:r>
            <a:r>
              <a:rPr lang="en-US" dirty="0" err="1">
                <a:latin typeface="Courier" pitchFamily="49" charset="0"/>
              </a:rPr>
              <a:t>a.charAt</a:t>
            </a:r>
            <a:r>
              <a:rPr lang="en-US" dirty="0">
                <a:latin typeface="Courier" pitchFamily="49" charset="0"/>
              </a:rPr>
              <a:t>(0)+</a:t>
            </a:r>
            <a:r>
              <a:rPr lang="en-US" dirty="0" err="1">
                <a:latin typeface="Courier" pitchFamily="49" charset="0"/>
              </a:rPr>
              <a:t>b.charAt</a:t>
            </a:r>
            <a:r>
              <a:rPr lang="en-US" dirty="0">
                <a:latin typeface="Courier" pitchFamily="49" charset="0"/>
              </a:rPr>
              <a:t>(0</a:t>
            </a:r>
            <a:r>
              <a:rPr lang="en-US" dirty="0" smtClean="0">
                <a:latin typeface="Courier" pitchFamily="49" charset="0"/>
              </a:rPr>
              <a:t>)+</a:t>
            </a:r>
          </a:p>
          <a:p>
            <a:r>
              <a:rPr lang="en-US" dirty="0">
                <a:latin typeface="Courier" pitchFamily="49" charset="0"/>
              </a:rPr>
              <a:t>	</a:t>
            </a:r>
            <a:r>
              <a:rPr lang="en-US" dirty="0" smtClean="0">
                <a:latin typeface="Courier" pitchFamily="49" charset="0"/>
              </a:rPr>
              <a:t>combine(</a:t>
            </a:r>
            <a:r>
              <a:rPr lang="en-US" dirty="0" err="1" smtClean="0">
                <a:latin typeface="Courier" pitchFamily="49" charset="0"/>
              </a:rPr>
              <a:t>a.substring</a:t>
            </a:r>
            <a:r>
              <a:rPr lang="en-US" dirty="0" smtClean="0">
                <a:latin typeface="Courier" pitchFamily="49" charset="0"/>
              </a:rPr>
              <a:t>(1</a:t>
            </a:r>
            <a:r>
              <a:rPr lang="en-US" dirty="0">
                <a:latin typeface="Courier" pitchFamily="49" charset="0"/>
              </a:rPr>
              <a:t>),</a:t>
            </a:r>
            <a:r>
              <a:rPr lang="en-US" dirty="0" err="1">
                <a:latin typeface="Courier" pitchFamily="49" charset="0"/>
              </a:rPr>
              <a:t>b.substring</a:t>
            </a:r>
            <a:r>
              <a:rPr lang="en-US" dirty="0">
                <a:latin typeface="Courier" pitchFamily="49" charset="0"/>
              </a:rPr>
              <a:t>(1));</a:t>
            </a:r>
          </a:p>
          <a:p>
            <a:r>
              <a:rPr lang="en-US" dirty="0" smtClean="0">
                <a:latin typeface="Courier" pitchFamily="49" charset="0"/>
              </a:rPr>
              <a:t>}</a:t>
            </a:r>
            <a:endParaRPr lang="en-US" dirty="0">
              <a:latin typeface="Courier" pitchFamily="49" charset="0"/>
            </a:endParaRPr>
          </a:p>
        </p:txBody>
      </p:sp>
      <p:sp>
        <p:nvSpPr>
          <p:cNvPr id="5" name="TextBox 4"/>
          <p:cNvSpPr txBox="1"/>
          <p:nvPr/>
        </p:nvSpPr>
        <p:spPr>
          <a:xfrm>
            <a:off x="685800" y="2286000"/>
            <a:ext cx="7449475" cy="1200329"/>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int </a:t>
            </a:r>
            <a:r>
              <a:rPr lang="en-US" dirty="0" err="1">
                <a:latin typeface="Courier" pitchFamily="49" charset="0"/>
              </a:rPr>
              <a:t>recursiveLength</a:t>
            </a:r>
            <a:r>
              <a:rPr lang="en-US" dirty="0">
                <a:latin typeface="Courier" pitchFamily="49" charset="0"/>
              </a:rPr>
              <a:t>(String a</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a:t>
            </a:r>
            <a:r>
              <a:rPr lang="en-US" dirty="0" err="1" smtClean="0">
                <a:latin typeface="Courier" pitchFamily="49" charset="0"/>
              </a:rPr>
              <a:t>a.equals</a:t>
            </a:r>
            <a:r>
              <a:rPr lang="en-US" dirty="0">
                <a:latin typeface="Courier" pitchFamily="49" charset="0"/>
              </a:rPr>
              <a:t>("")) return 0;</a:t>
            </a:r>
          </a:p>
          <a:p>
            <a:r>
              <a:rPr lang="en-US" dirty="0">
                <a:latin typeface="Courier" pitchFamily="49" charset="0"/>
              </a:rPr>
              <a:t>	</a:t>
            </a:r>
            <a:r>
              <a:rPr lang="en-US" dirty="0" smtClean="0">
                <a:latin typeface="Courier" pitchFamily="49" charset="0"/>
              </a:rPr>
              <a:t>else </a:t>
            </a:r>
            <a:r>
              <a:rPr lang="en-US" dirty="0">
                <a:latin typeface="Courier" pitchFamily="49" charset="0"/>
              </a:rPr>
              <a:t>return 1+recursiveLength(</a:t>
            </a:r>
            <a:r>
              <a:rPr lang="en-US" dirty="0" err="1">
                <a:latin typeface="Courier" pitchFamily="49" charset="0"/>
              </a:rPr>
              <a:t>a.substring</a:t>
            </a:r>
            <a:r>
              <a:rPr lang="en-US" dirty="0">
                <a:latin typeface="Courier" pitchFamily="49" charset="0"/>
              </a:rPr>
              <a:t>(1));</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182830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Recursive String Compare</a:t>
            </a:r>
            <a:endParaRPr lang="en-US" dirty="0"/>
          </a:p>
        </p:txBody>
      </p:sp>
      <p:sp>
        <p:nvSpPr>
          <p:cNvPr id="3" name="Content Placeholder 2"/>
          <p:cNvSpPr>
            <a:spLocks noGrp="1"/>
          </p:cNvSpPr>
          <p:nvPr>
            <p:ph idx="1"/>
          </p:nvPr>
        </p:nvSpPr>
        <p:spPr>
          <a:xfrm>
            <a:off x="457200" y="762000"/>
            <a:ext cx="8229600" cy="4525963"/>
          </a:xfrm>
        </p:spPr>
        <p:txBody>
          <a:bodyPr/>
          <a:lstStyle/>
          <a:p>
            <a:r>
              <a:rPr lang="en-US" dirty="0" smtClean="0"/>
              <a:t>A recursive compare will have 4 base cases:</a:t>
            </a:r>
          </a:p>
          <a:p>
            <a:pPr lvl="1"/>
            <a:r>
              <a:rPr lang="en-US" dirty="0" smtClean="0"/>
              <a:t>End of both Strings, return 0</a:t>
            </a:r>
          </a:p>
          <a:p>
            <a:pPr lvl="1"/>
            <a:r>
              <a:rPr lang="en-US" dirty="0" smtClean="0"/>
              <a:t>End of one String, the other String is greater</a:t>
            </a:r>
          </a:p>
          <a:p>
            <a:pPr lvl="1"/>
            <a:r>
              <a:rPr lang="en-US" dirty="0" smtClean="0"/>
              <a:t>Mismatch in the 0</a:t>
            </a:r>
            <a:r>
              <a:rPr lang="en-US" baseline="30000" dirty="0" smtClean="0"/>
              <a:t>th</a:t>
            </a:r>
            <a:r>
              <a:rPr lang="en-US" dirty="0" smtClean="0"/>
              <a:t> character, return their difference</a:t>
            </a:r>
          </a:p>
          <a:p>
            <a:pPr lvl="1"/>
            <a:r>
              <a:rPr lang="en-US" dirty="0" smtClean="0"/>
              <a:t>Otherwise, return the value obtained by recursively calling compare with the remainder of both Strings</a:t>
            </a:r>
            <a:endParaRPr lang="en-US" dirty="0"/>
          </a:p>
        </p:txBody>
      </p:sp>
      <p:sp>
        <p:nvSpPr>
          <p:cNvPr id="4" name="TextBox 3"/>
          <p:cNvSpPr txBox="1"/>
          <p:nvPr/>
        </p:nvSpPr>
        <p:spPr>
          <a:xfrm>
            <a:off x="629672" y="4321076"/>
            <a:ext cx="7904728" cy="2585323"/>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int </a:t>
            </a:r>
            <a:r>
              <a:rPr lang="en-US" dirty="0" err="1">
                <a:latin typeface="Courier" pitchFamily="49" charset="0"/>
              </a:rPr>
              <a:t>recursiveCompare</a:t>
            </a:r>
            <a:r>
              <a:rPr lang="en-US" dirty="0">
                <a:latin typeface="Courier" pitchFamily="49" charset="0"/>
              </a:rPr>
              <a:t>(String a, String b</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a:t>
            </a:r>
            <a:r>
              <a:rPr lang="en-US" dirty="0" err="1" smtClean="0">
                <a:latin typeface="Courier" pitchFamily="49" charset="0"/>
              </a:rPr>
              <a:t>a.equals</a:t>
            </a:r>
            <a:r>
              <a:rPr lang="en-US" dirty="0">
                <a:latin typeface="Courier" pitchFamily="49" charset="0"/>
              </a:rPr>
              <a:t>("")&amp;&amp;</a:t>
            </a:r>
            <a:r>
              <a:rPr lang="en-US" dirty="0" err="1">
                <a:latin typeface="Courier" pitchFamily="49" charset="0"/>
              </a:rPr>
              <a:t>b.equals</a:t>
            </a:r>
            <a:r>
              <a:rPr lang="en-US" dirty="0">
                <a:latin typeface="Courier" pitchFamily="49" charset="0"/>
              </a:rPr>
              <a:t>("")) return 0;</a:t>
            </a:r>
          </a:p>
          <a:p>
            <a:r>
              <a:rPr lang="en-US" dirty="0" smtClean="0">
                <a:latin typeface="Courier" pitchFamily="49" charset="0"/>
              </a:rPr>
              <a:t>   else </a:t>
            </a:r>
            <a:r>
              <a:rPr lang="en-US" dirty="0">
                <a:latin typeface="Courier" pitchFamily="49" charset="0"/>
              </a:rPr>
              <a:t>if(</a:t>
            </a:r>
            <a:r>
              <a:rPr lang="en-US" dirty="0" err="1">
                <a:latin typeface="Courier" pitchFamily="49" charset="0"/>
              </a:rPr>
              <a:t>a.equals</a:t>
            </a:r>
            <a:r>
              <a:rPr lang="en-US" dirty="0">
                <a:latin typeface="Courier" pitchFamily="49" charset="0"/>
              </a:rPr>
              <a:t>("")) return (int)</a:t>
            </a:r>
            <a:r>
              <a:rPr lang="en-US" dirty="0" err="1">
                <a:latin typeface="Courier" pitchFamily="49" charset="0"/>
              </a:rPr>
              <a:t>b.charAt</a:t>
            </a:r>
            <a:r>
              <a:rPr lang="en-US" dirty="0">
                <a:latin typeface="Courier" pitchFamily="49" charset="0"/>
              </a:rPr>
              <a:t>(0);</a:t>
            </a:r>
          </a:p>
          <a:p>
            <a:r>
              <a:rPr lang="en-US" dirty="0" smtClean="0">
                <a:latin typeface="Courier" pitchFamily="49" charset="0"/>
              </a:rPr>
              <a:t>   else </a:t>
            </a:r>
            <a:r>
              <a:rPr lang="en-US" dirty="0">
                <a:latin typeface="Courier" pitchFamily="49" charset="0"/>
              </a:rPr>
              <a:t>if(</a:t>
            </a:r>
            <a:r>
              <a:rPr lang="en-US" dirty="0" err="1">
                <a:latin typeface="Courier" pitchFamily="49" charset="0"/>
              </a:rPr>
              <a:t>b.equals</a:t>
            </a:r>
            <a:r>
              <a:rPr lang="en-US" dirty="0">
                <a:latin typeface="Courier" pitchFamily="49" charset="0"/>
              </a:rPr>
              <a:t>("")) return (int)</a:t>
            </a:r>
            <a:r>
              <a:rPr lang="en-US" dirty="0" err="1">
                <a:latin typeface="Courier" pitchFamily="49" charset="0"/>
              </a:rPr>
              <a:t>a.charAt</a:t>
            </a:r>
            <a:r>
              <a:rPr lang="en-US" dirty="0">
                <a:latin typeface="Courier" pitchFamily="49" charset="0"/>
              </a:rPr>
              <a:t>(0);</a:t>
            </a:r>
          </a:p>
          <a:p>
            <a:r>
              <a:rPr lang="en-US" dirty="0" smtClean="0">
                <a:latin typeface="Courier" pitchFamily="49" charset="0"/>
              </a:rPr>
              <a:t>   else </a:t>
            </a:r>
            <a:r>
              <a:rPr lang="en-US" dirty="0">
                <a:latin typeface="Courier" pitchFamily="49" charset="0"/>
              </a:rPr>
              <a:t>if(</a:t>
            </a:r>
            <a:r>
              <a:rPr lang="en-US" dirty="0" err="1">
                <a:latin typeface="Courier" pitchFamily="49" charset="0"/>
              </a:rPr>
              <a:t>a.charAt</a:t>
            </a:r>
            <a:r>
              <a:rPr lang="en-US" dirty="0">
                <a:latin typeface="Courier" pitchFamily="49" charset="0"/>
              </a:rPr>
              <a:t>(0)==</a:t>
            </a:r>
            <a:r>
              <a:rPr lang="en-US" dirty="0" err="1">
                <a:latin typeface="Courier" pitchFamily="49" charset="0"/>
              </a:rPr>
              <a:t>b.charAt</a:t>
            </a:r>
            <a:r>
              <a:rPr lang="en-US" dirty="0">
                <a:latin typeface="Courier" pitchFamily="49" charset="0"/>
              </a:rPr>
              <a:t>(0)) return </a:t>
            </a:r>
            <a:endParaRPr lang="en-US" dirty="0" smtClean="0">
              <a:latin typeface="Courier" pitchFamily="49" charset="0"/>
            </a:endParaRPr>
          </a:p>
          <a:p>
            <a:r>
              <a:rPr lang="en-US" dirty="0">
                <a:latin typeface="Courier" pitchFamily="49" charset="0"/>
              </a:rPr>
              <a:t>	</a:t>
            </a:r>
            <a:r>
              <a:rPr lang="en-US" dirty="0" err="1" smtClean="0">
                <a:latin typeface="Courier" pitchFamily="49" charset="0"/>
              </a:rPr>
              <a:t>recursiveCompare</a:t>
            </a:r>
            <a:r>
              <a:rPr lang="en-US" dirty="0" smtClean="0">
                <a:latin typeface="Courier" pitchFamily="49" charset="0"/>
              </a:rPr>
              <a:t>(</a:t>
            </a:r>
            <a:r>
              <a:rPr lang="en-US" dirty="0" err="1" smtClean="0">
                <a:latin typeface="Courier" pitchFamily="49" charset="0"/>
              </a:rPr>
              <a:t>a.substring</a:t>
            </a:r>
            <a:r>
              <a:rPr lang="en-US" dirty="0" smtClean="0">
                <a:latin typeface="Courier" pitchFamily="49" charset="0"/>
              </a:rPr>
              <a:t>(1,a.length()),</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b.substring</a:t>
            </a:r>
            <a:r>
              <a:rPr lang="en-US" dirty="0" smtClean="0">
                <a:latin typeface="Courier" pitchFamily="49" charset="0"/>
              </a:rPr>
              <a:t>(1,b.length</a:t>
            </a:r>
            <a:r>
              <a:rPr lang="en-US" dirty="0">
                <a:latin typeface="Courier" pitchFamily="49" charset="0"/>
              </a:rPr>
              <a:t>()));</a:t>
            </a:r>
          </a:p>
          <a:p>
            <a:r>
              <a:rPr lang="en-US" dirty="0" smtClean="0">
                <a:latin typeface="Courier" pitchFamily="49" charset="0"/>
              </a:rPr>
              <a:t>   else </a:t>
            </a:r>
            <a:r>
              <a:rPr lang="en-US" dirty="0">
                <a:latin typeface="Courier" pitchFamily="49" charset="0"/>
              </a:rPr>
              <a:t>return (int)</a:t>
            </a:r>
            <a:r>
              <a:rPr lang="en-US" dirty="0" err="1">
                <a:latin typeface="Courier" pitchFamily="49" charset="0"/>
              </a:rPr>
              <a:t>a.charAt</a:t>
            </a:r>
            <a:r>
              <a:rPr lang="en-US" dirty="0">
                <a:latin typeface="Courier" pitchFamily="49" charset="0"/>
              </a:rPr>
              <a:t>(0)-(int)</a:t>
            </a:r>
            <a:r>
              <a:rPr lang="en-US" dirty="0" err="1">
                <a:latin typeface="Courier" pitchFamily="49" charset="0"/>
              </a:rPr>
              <a:t>b.charAt</a:t>
            </a:r>
            <a:r>
              <a:rPr lang="en-US" dirty="0">
                <a:latin typeface="Courier" pitchFamily="49" charset="0"/>
              </a:rPr>
              <a:t>(0</a:t>
            </a:r>
            <a:r>
              <a:rPr lang="en-US" dirty="0" smtClean="0">
                <a:latin typeface="Courier" pitchFamily="49" charset="0"/>
              </a:rPr>
              <a:t>);</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508840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Towers of Hanoi</a:t>
            </a:r>
            <a:endParaRPr lang="en-US" dirty="0"/>
          </a:p>
        </p:txBody>
      </p:sp>
      <p:sp>
        <p:nvSpPr>
          <p:cNvPr id="3" name="Content Placeholder 2"/>
          <p:cNvSpPr>
            <a:spLocks noGrp="1"/>
          </p:cNvSpPr>
          <p:nvPr>
            <p:ph idx="1"/>
          </p:nvPr>
        </p:nvSpPr>
        <p:spPr>
          <a:xfrm>
            <a:off x="228600" y="609600"/>
            <a:ext cx="8763000" cy="5638800"/>
          </a:xfrm>
        </p:spPr>
        <p:txBody>
          <a:bodyPr>
            <a:normAutofit fontScale="85000" lnSpcReduction="10000"/>
          </a:bodyPr>
          <a:lstStyle/>
          <a:p>
            <a:r>
              <a:rPr lang="en-US" dirty="0" smtClean="0"/>
              <a:t>The problem is based on a story from an Indian temple</a:t>
            </a:r>
          </a:p>
          <a:p>
            <a:pPr lvl="1"/>
            <a:r>
              <a:rPr lang="en-US" dirty="0" smtClean="0"/>
              <a:t>There are 3 poles and 64 golden disks of different sizes, currently they reside on one pole, oriented from largest (bottom) to smallest (top)</a:t>
            </a:r>
          </a:p>
          <a:p>
            <a:pPr lvl="1"/>
            <a:r>
              <a:rPr lang="en-US" dirty="0" smtClean="0"/>
              <a:t>Moving 1 disk at a time, move all of the disks to the third pole in such a way that no larger disk is ever on top of a smaller disk</a:t>
            </a:r>
          </a:p>
          <a:p>
            <a:pPr lvl="2"/>
            <a:r>
              <a:rPr lang="en-US" dirty="0" smtClean="0"/>
              <a:t>use the middle pole as an intermediary position to place disks as needed</a:t>
            </a:r>
          </a:p>
          <a:p>
            <a:r>
              <a:rPr lang="en-US" dirty="0" smtClean="0"/>
              <a:t>How do you solve this problem?  How much time will it take?</a:t>
            </a:r>
          </a:p>
          <a:p>
            <a:r>
              <a:rPr lang="en-US" dirty="0" smtClean="0"/>
              <a:t>The problem was later posed by French mathematician </a:t>
            </a:r>
            <a:r>
              <a:rPr lang="en-US" dirty="0" err="1" smtClean="0"/>
              <a:t>Edouard</a:t>
            </a:r>
            <a:r>
              <a:rPr lang="en-US" dirty="0" smtClean="0"/>
              <a:t> Lucas in 1883</a:t>
            </a:r>
          </a:p>
          <a:p>
            <a:pPr lvl="1"/>
            <a:r>
              <a:rPr lang="en-US" dirty="0" smtClean="0"/>
              <a:t>Today, we view the problem as having fewer disks (usually 3 or 7)</a:t>
            </a:r>
          </a:p>
          <a:p>
            <a:pPr lvl="1"/>
            <a:r>
              <a:rPr lang="en-US" dirty="0" smtClean="0"/>
              <a:t>We will solve this problem recursively</a:t>
            </a:r>
            <a:endParaRPr lang="en-US" dirty="0"/>
          </a:p>
        </p:txBody>
      </p:sp>
      <p:pic>
        <p:nvPicPr>
          <p:cNvPr id="11266" name="Picture 2" descr="http://upload.wikimedia.org/wikipedia/commons/thumb/0/07/Tower_of_Hanoi.jpeg/300px-Tower_of_Hanoi.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0" y="5372099"/>
            <a:ext cx="2857500" cy="125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143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939828639"/>
              </p:ext>
            </p:extLst>
          </p:nvPr>
        </p:nvGraphicFramePr>
        <p:xfrm>
          <a:off x="152401" y="228600"/>
          <a:ext cx="6934200" cy="6309184"/>
        </p:xfrm>
        <a:graphic>
          <a:graphicData uri="http://schemas.openxmlformats.org/presentationml/2006/ole">
            <mc:AlternateContent xmlns:mc="http://schemas.openxmlformats.org/markup-compatibility/2006">
              <mc:Choice xmlns:v="urn:schemas-microsoft-com:vml" Requires="v">
                <p:oleObj spid="_x0000_s12307" name="Picture" r:id="rId3" imgW="6343323" imgH="5758551" progId="Word.Picture.8">
                  <p:embed/>
                </p:oleObj>
              </mc:Choice>
              <mc:Fallback>
                <p:oleObj name="Picture" r:id="rId3" imgW="6343323" imgH="5758551" progId="Word.Picture.8">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1" y="228600"/>
                        <a:ext cx="6934200" cy="6309184"/>
                      </a:xfrm>
                      <a:prstGeom prst="rect">
                        <a:avLst/>
                      </a:prstGeom>
                      <a:solidFill>
                        <a:schemeClr val="bg1"/>
                      </a:solidFill>
                      <a:ln>
                        <a:noFill/>
                      </a:ln>
                    </p:spPr>
                  </p:pic>
                </p:oleObj>
              </mc:Fallback>
            </mc:AlternateContent>
          </a:graphicData>
        </a:graphic>
      </p:graphicFrame>
      <p:sp>
        <p:nvSpPr>
          <p:cNvPr id="3" name="TextBox 2"/>
          <p:cNvSpPr txBox="1"/>
          <p:nvPr/>
        </p:nvSpPr>
        <p:spPr>
          <a:xfrm>
            <a:off x="7086600" y="1630501"/>
            <a:ext cx="1842171" cy="2862322"/>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We solve the</a:t>
            </a:r>
          </a:p>
          <a:p>
            <a:r>
              <a:rPr lang="en-US" sz="2000" dirty="0" smtClean="0">
                <a:latin typeface="Times New Roman" panose="02020603050405020304" pitchFamily="18" charset="0"/>
                <a:cs typeface="Times New Roman" panose="02020603050405020304" pitchFamily="18" charset="0"/>
              </a:rPr>
              <a:t>problem with 2</a:t>
            </a:r>
          </a:p>
          <a:p>
            <a:r>
              <a:rPr lang="en-US" sz="2000" dirty="0">
                <a:latin typeface="Times New Roman" panose="02020603050405020304" pitchFamily="18" charset="0"/>
                <a:cs typeface="Times New Roman" panose="02020603050405020304" pitchFamily="18" charset="0"/>
              </a:rPr>
              <a:t>d</a:t>
            </a:r>
            <a:r>
              <a:rPr lang="en-US" sz="2000" dirty="0" smtClean="0">
                <a:latin typeface="Times New Roman" panose="02020603050405020304" pitchFamily="18" charset="0"/>
                <a:cs typeface="Times New Roman" panose="02020603050405020304" pitchFamily="18" charset="0"/>
              </a:rPr>
              <a:t>isks and move </a:t>
            </a:r>
          </a:p>
          <a:p>
            <a:r>
              <a:rPr lang="en-US" sz="2000" dirty="0" smtClean="0">
                <a:latin typeface="Times New Roman" panose="02020603050405020304" pitchFamily="18" charset="0"/>
                <a:cs typeface="Times New Roman" panose="02020603050405020304" pitchFamily="18" charset="0"/>
              </a:rPr>
              <a:t>the large disk to</a:t>
            </a:r>
          </a:p>
          <a:p>
            <a:r>
              <a:rPr lang="en-US" sz="2000" dirty="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ts destination</a:t>
            </a:r>
          </a:p>
          <a:p>
            <a:r>
              <a:rPr lang="en-US" sz="2000" dirty="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nd then solve</a:t>
            </a:r>
          </a:p>
          <a:p>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problem </a:t>
            </a:r>
          </a:p>
          <a:p>
            <a:r>
              <a:rPr lang="en-US" sz="2000" dirty="0" smtClean="0">
                <a:latin typeface="Times New Roman" panose="02020603050405020304" pitchFamily="18" charset="0"/>
                <a:cs typeface="Times New Roman" panose="02020603050405020304" pitchFamily="18" charset="0"/>
              </a:rPr>
              <a:t>with 2 disks </a:t>
            </a:r>
          </a:p>
          <a:p>
            <a:r>
              <a:rPr lang="en-US" sz="2000" dirty="0" smtClean="0">
                <a:latin typeface="Times New Roman" panose="02020603050405020304" pitchFamily="18" charset="0"/>
                <a:cs typeface="Times New Roman" panose="02020603050405020304" pitchFamily="18" charset="0"/>
              </a:rPr>
              <a:t>again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8973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Recursive Solution</a:t>
            </a:r>
            <a:endParaRPr lang="en-US" dirty="0"/>
          </a:p>
        </p:txBody>
      </p:sp>
      <p:sp>
        <p:nvSpPr>
          <p:cNvPr id="3" name="Content Placeholder 2"/>
          <p:cNvSpPr>
            <a:spLocks noGrp="1"/>
          </p:cNvSpPr>
          <p:nvPr>
            <p:ph idx="1"/>
          </p:nvPr>
        </p:nvSpPr>
        <p:spPr>
          <a:xfrm>
            <a:off x="381000" y="914400"/>
            <a:ext cx="8534400" cy="5791200"/>
          </a:xfrm>
        </p:spPr>
        <p:txBody>
          <a:bodyPr>
            <a:normAutofit fontScale="92500" lnSpcReduction="10000"/>
          </a:bodyPr>
          <a:lstStyle/>
          <a:p>
            <a:r>
              <a:rPr lang="en-US" dirty="0" smtClean="0"/>
              <a:t>Move the first n-1 disks from pole A to B</a:t>
            </a:r>
          </a:p>
          <a:p>
            <a:r>
              <a:rPr lang="en-US" dirty="0" smtClean="0"/>
              <a:t>Move disk n from pole A to C</a:t>
            </a:r>
          </a:p>
          <a:p>
            <a:r>
              <a:rPr lang="en-US" dirty="0" smtClean="0"/>
              <a:t>Move the first n-1 disks from pole B to C</a:t>
            </a:r>
          </a:p>
          <a:p>
            <a:endParaRPr lang="en-US" dirty="0" smtClean="0"/>
          </a:p>
          <a:p>
            <a:r>
              <a:rPr lang="en-US" dirty="0" smtClean="0"/>
              <a:t>To solve the first n-1 disks</a:t>
            </a:r>
          </a:p>
          <a:p>
            <a:pPr lvl="1"/>
            <a:r>
              <a:rPr lang="en-US" dirty="0" smtClean="0"/>
              <a:t>Move the first n-2 disks from pole A to C</a:t>
            </a:r>
          </a:p>
          <a:p>
            <a:pPr lvl="1"/>
            <a:r>
              <a:rPr lang="en-US" dirty="0" smtClean="0"/>
              <a:t>Move disk n-1 from pole A to B</a:t>
            </a:r>
          </a:p>
          <a:p>
            <a:pPr lvl="1"/>
            <a:r>
              <a:rPr lang="en-US" dirty="0" smtClean="0"/>
              <a:t>Move the first n-2 disks from pole C to B</a:t>
            </a:r>
          </a:p>
          <a:p>
            <a:r>
              <a:rPr lang="en-US" dirty="0" smtClean="0"/>
              <a:t>To solve the first n-2 disks</a:t>
            </a:r>
          </a:p>
          <a:p>
            <a:pPr lvl="1"/>
            <a:r>
              <a:rPr lang="en-US" dirty="0" smtClean="0"/>
              <a:t>Move the first n-3 disks from pole A to B</a:t>
            </a:r>
          </a:p>
          <a:p>
            <a:pPr lvl="1"/>
            <a:r>
              <a:rPr lang="en-US" dirty="0" smtClean="0"/>
              <a:t>Move disk n-2 from pole A to C</a:t>
            </a:r>
          </a:p>
          <a:p>
            <a:pPr lvl="1"/>
            <a:r>
              <a:rPr lang="en-US" dirty="0" smtClean="0"/>
              <a:t>Move the first n-2 disks from pole B to C</a:t>
            </a:r>
            <a:endParaRPr lang="en-US" dirty="0"/>
          </a:p>
        </p:txBody>
      </p:sp>
    </p:spTree>
    <p:extLst>
      <p:ext uri="{BB962C8B-B14F-4D97-AF65-F5344CB8AC3E}">
        <p14:creationId xmlns:p14="http://schemas.microsoft.com/office/powerpoint/2010/main" val="145300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Recursion</a:t>
            </a:r>
            <a:endParaRPr lang="en-US" dirty="0"/>
          </a:p>
        </p:txBody>
      </p:sp>
      <p:sp>
        <p:nvSpPr>
          <p:cNvPr id="3" name="Content Placeholder 2"/>
          <p:cNvSpPr>
            <a:spLocks noGrp="1"/>
          </p:cNvSpPr>
          <p:nvPr>
            <p:ph idx="1"/>
          </p:nvPr>
        </p:nvSpPr>
        <p:spPr>
          <a:xfrm>
            <a:off x="228600" y="838200"/>
            <a:ext cx="8763000" cy="6019800"/>
          </a:xfrm>
        </p:spPr>
        <p:txBody>
          <a:bodyPr>
            <a:normAutofit fontScale="85000" lnSpcReduction="10000"/>
          </a:bodyPr>
          <a:lstStyle/>
          <a:p>
            <a:r>
              <a:rPr lang="en-US" dirty="0" smtClean="0"/>
              <a:t>We will implement a recursive solution by having a method which calls itself with a smaller portion of the problem</a:t>
            </a:r>
          </a:p>
          <a:p>
            <a:r>
              <a:rPr lang="en-US" dirty="0" smtClean="0"/>
              <a:t>We have to ensure though that at some point, we stop calling the method recursively or it could call itself forever</a:t>
            </a:r>
          </a:p>
          <a:p>
            <a:pPr lvl="1"/>
            <a:r>
              <a:rPr lang="en-US" dirty="0" smtClean="0">
                <a:latin typeface="Courier" pitchFamily="49" charset="0"/>
                <a:cs typeface="Times New Roman" panose="02020603050405020304" pitchFamily="18" charset="0"/>
              </a:rPr>
              <a:t>public void </a:t>
            </a:r>
            <a:r>
              <a:rPr lang="en-US" dirty="0" err="1" smtClean="0">
                <a:latin typeface="Courier" pitchFamily="49" charset="0"/>
                <a:cs typeface="Times New Roman" panose="02020603050405020304" pitchFamily="18" charset="0"/>
              </a:rPr>
              <a:t>someMethod</a:t>
            </a:r>
            <a:r>
              <a:rPr lang="en-US" dirty="0" smtClean="0">
                <a:latin typeface="Courier" pitchFamily="49" charset="0"/>
                <a:cs typeface="Times New Roman" panose="02020603050405020304" pitchFamily="18" charset="0"/>
              </a:rPr>
              <a:t>(int x) {</a:t>
            </a:r>
            <a:r>
              <a:rPr lang="en-US" dirty="0" err="1" smtClean="0">
                <a:latin typeface="Courier" pitchFamily="49" charset="0"/>
                <a:cs typeface="Times New Roman" panose="02020603050405020304" pitchFamily="18" charset="0"/>
              </a:rPr>
              <a:t>someMethod</a:t>
            </a:r>
            <a:r>
              <a:rPr lang="en-US" dirty="0" smtClean="0">
                <a:latin typeface="Courier" pitchFamily="49" charset="0"/>
                <a:cs typeface="Times New Roman" panose="02020603050405020304" pitchFamily="18" charset="0"/>
              </a:rPr>
              <a:t>(x-1);} </a:t>
            </a:r>
          </a:p>
          <a:p>
            <a:pPr lvl="2"/>
            <a:r>
              <a:rPr lang="en-US" dirty="0" smtClean="0"/>
              <a:t>will </a:t>
            </a:r>
            <a:r>
              <a:rPr lang="en-US" dirty="0" err="1" smtClean="0"/>
              <a:t>recurse</a:t>
            </a:r>
            <a:r>
              <a:rPr lang="en-US" dirty="0" smtClean="0"/>
              <a:t> continually because there is nothing to stop it </a:t>
            </a:r>
          </a:p>
          <a:p>
            <a:pPr lvl="1"/>
            <a:r>
              <a:rPr lang="en-US" dirty="0" smtClean="0">
                <a:latin typeface="Courier" pitchFamily="49" charset="0"/>
                <a:cs typeface="Times New Roman" panose="02020603050405020304" pitchFamily="18" charset="0"/>
              </a:rPr>
              <a:t>public void </a:t>
            </a:r>
            <a:r>
              <a:rPr lang="en-US" dirty="0" err="1" smtClean="0">
                <a:latin typeface="Courier" pitchFamily="49" charset="0"/>
                <a:cs typeface="Times New Roman" panose="02020603050405020304" pitchFamily="18" charset="0"/>
              </a:rPr>
              <a:t>someMethod</a:t>
            </a:r>
            <a:r>
              <a:rPr lang="en-US" dirty="0" smtClean="0">
                <a:latin typeface="Courier" pitchFamily="49" charset="0"/>
                <a:cs typeface="Times New Roman" panose="02020603050405020304" pitchFamily="18" charset="0"/>
              </a:rPr>
              <a:t>(int x) {if(x&gt;0) </a:t>
            </a:r>
            <a:r>
              <a:rPr lang="en-US" dirty="0" err="1" smtClean="0">
                <a:latin typeface="Courier" pitchFamily="49" charset="0"/>
                <a:cs typeface="Times New Roman" panose="02020603050405020304" pitchFamily="18" charset="0"/>
              </a:rPr>
              <a:t>someMethod</a:t>
            </a:r>
            <a:r>
              <a:rPr lang="en-US" dirty="0" smtClean="0">
                <a:latin typeface="Courier" pitchFamily="49" charset="0"/>
                <a:cs typeface="Times New Roman" panose="02020603050405020304" pitchFamily="18" charset="0"/>
              </a:rPr>
              <a:t>(x-1);}</a:t>
            </a:r>
          </a:p>
          <a:p>
            <a:pPr lvl="2"/>
            <a:r>
              <a:rPr lang="en-US" dirty="0" smtClean="0"/>
              <a:t>this method instead stops once x is no longer positive</a:t>
            </a:r>
          </a:p>
          <a:p>
            <a:r>
              <a:rPr lang="en-US" dirty="0" smtClean="0"/>
              <a:t>We will define a base case as the condition by which recursion stops</a:t>
            </a:r>
          </a:p>
          <a:p>
            <a:r>
              <a:rPr lang="en-US" dirty="0" smtClean="0"/>
              <a:t>Our recursive method will return a value, perhaps an int which is the solution to the problem (e.g., as in factorial), or in some cases, a </a:t>
            </a:r>
            <a:r>
              <a:rPr lang="en-US" dirty="0" err="1" smtClean="0"/>
              <a:t>boolean</a:t>
            </a:r>
            <a:r>
              <a:rPr lang="en-US" dirty="0"/>
              <a:t> </a:t>
            </a:r>
            <a:r>
              <a:rPr lang="en-US" dirty="0" smtClean="0"/>
              <a:t>to indicate a solution was found</a:t>
            </a:r>
          </a:p>
          <a:p>
            <a:pPr lvl="1"/>
            <a:endParaRPr lang="en-US" dirty="0" smtClean="0"/>
          </a:p>
          <a:p>
            <a:pPr marL="457200" lvl="1" indent="0">
              <a:buNone/>
            </a:pPr>
            <a:endParaRPr lang="en-US" dirty="0"/>
          </a:p>
        </p:txBody>
      </p:sp>
    </p:spTree>
    <p:extLst>
      <p:ext uri="{BB962C8B-B14F-4D97-AF65-F5344CB8AC3E}">
        <p14:creationId xmlns:p14="http://schemas.microsoft.com/office/powerpoint/2010/main" val="1689306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Solution</a:t>
            </a:r>
            <a:endParaRPr lang="en-US" dirty="0"/>
          </a:p>
        </p:txBody>
      </p:sp>
      <p:sp>
        <p:nvSpPr>
          <p:cNvPr id="3" name="Content Placeholder 2"/>
          <p:cNvSpPr>
            <a:spLocks noGrp="1"/>
          </p:cNvSpPr>
          <p:nvPr>
            <p:ph idx="1"/>
          </p:nvPr>
        </p:nvSpPr>
        <p:spPr>
          <a:xfrm>
            <a:off x="457200" y="3581400"/>
            <a:ext cx="8229600" cy="3124200"/>
          </a:xfrm>
        </p:spPr>
        <p:txBody>
          <a:bodyPr>
            <a:normAutofit fontScale="92500" lnSpcReduction="20000"/>
          </a:bodyPr>
          <a:lstStyle/>
          <a:p>
            <a:r>
              <a:rPr lang="en-US" dirty="0" smtClean="0"/>
              <a:t>We would call </a:t>
            </a:r>
            <a:r>
              <a:rPr lang="en-US" dirty="0" err="1" smtClean="0"/>
              <a:t>hanoi</a:t>
            </a:r>
            <a:r>
              <a:rPr lang="en-US" dirty="0" smtClean="0"/>
              <a:t> passing it n (number of disks) and the int values 1, 2, 3</a:t>
            </a:r>
          </a:p>
          <a:p>
            <a:pPr lvl="1"/>
            <a:r>
              <a:rPr lang="en-US" dirty="0" smtClean="0"/>
              <a:t>Notice how each recursive call to </a:t>
            </a:r>
            <a:r>
              <a:rPr lang="en-US" dirty="0" err="1" smtClean="0"/>
              <a:t>hanoi</a:t>
            </a:r>
            <a:r>
              <a:rPr lang="en-US" dirty="0" smtClean="0"/>
              <a:t> exchanges the poles</a:t>
            </a:r>
          </a:p>
          <a:p>
            <a:r>
              <a:rPr lang="en-US" dirty="0" smtClean="0"/>
              <a:t>Also notice how this recursive solution has 2 method calls per recursive call – remember how Fibonacci resulted in a very large number of invocations recursively?  What about Hanoi?</a:t>
            </a:r>
            <a:endParaRPr lang="en-US" dirty="0"/>
          </a:p>
        </p:txBody>
      </p:sp>
      <p:sp>
        <p:nvSpPr>
          <p:cNvPr id="4" name="TextBox 3"/>
          <p:cNvSpPr txBox="1"/>
          <p:nvPr/>
        </p:nvSpPr>
        <p:spPr>
          <a:xfrm>
            <a:off x="152400" y="762000"/>
            <a:ext cx="8956298" cy="2862322"/>
          </a:xfrm>
          <a:prstGeom prst="rect">
            <a:avLst/>
          </a:prstGeom>
          <a:noFill/>
        </p:spPr>
        <p:txBody>
          <a:bodyPr wrap="none" rtlCol="0">
            <a:spAutoFit/>
          </a:bodyPr>
          <a:lstStyle/>
          <a:p>
            <a:r>
              <a:rPr lang="en-US" sz="2000" dirty="0" smtClean="0">
                <a:latin typeface="Courier" pitchFamily="49" charset="0"/>
              </a:rPr>
              <a:t>public static void </a:t>
            </a:r>
            <a:r>
              <a:rPr lang="en-US" sz="2000" dirty="0" err="1" smtClean="0">
                <a:latin typeface="Courier" pitchFamily="49" charset="0"/>
              </a:rPr>
              <a:t>hanoi</a:t>
            </a:r>
            <a:r>
              <a:rPr lang="en-US" sz="2000" dirty="0" smtClean="0">
                <a:latin typeface="Courier" pitchFamily="49" charset="0"/>
              </a:rPr>
              <a:t>(int n, int a, int b, int c) {</a:t>
            </a:r>
          </a:p>
          <a:p>
            <a:r>
              <a:rPr lang="en-US" sz="2000" dirty="0" smtClean="0">
                <a:latin typeface="Courier" pitchFamily="49" charset="0"/>
              </a:rPr>
              <a:t>   if(n==1) </a:t>
            </a:r>
            <a:r>
              <a:rPr lang="en-US" sz="2000" dirty="0" err="1" smtClean="0">
                <a:latin typeface="Courier" pitchFamily="49" charset="0"/>
              </a:rPr>
              <a:t>System.out.println</a:t>
            </a:r>
            <a:r>
              <a:rPr lang="en-US" sz="2000" dirty="0" smtClean="0">
                <a:latin typeface="Courier" pitchFamily="49" charset="0"/>
              </a:rPr>
              <a:t>("Move disk 1 from " + a </a:t>
            </a:r>
          </a:p>
          <a:p>
            <a:r>
              <a:rPr lang="en-US" sz="2000" dirty="0">
                <a:latin typeface="Courier" pitchFamily="49" charset="0"/>
              </a:rPr>
              <a:t>	</a:t>
            </a:r>
            <a:r>
              <a:rPr lang="en-US" sz="2000" dirty="0" smtClean="0">
                <a:latin typeface="Courier" pitchFamily="49" charset="0"/>
              </a:rPr>
              <a:t>	+ " to " + c);</a:t>
            </a:r>
          </a:p>
          <a:p>
            <a:r>
              <a:rPr lang="en-US" sz="2000" dirty="0" smtClean="0">
                <a:latin typeface="Courier" pitchFamily="49" charset="0"/>
              </a:rPr>
              <a:t>   else {</a:t>
            </a:r>
          </a:p>
          <a:p>
            <a:r>
              <a:rPr lang="en-US" sz="2000" dirty="0" smtClean="0">
                <a:latin typeface="Courier" pitchFamily="49" charset="0"/>
              </a:rPr>
              <a:t>      </a:t>
            </a:r>
            <a:r>
              <a:rPr lang="en-US" sz="2000" dirty="0" err="1" smtClean="0">
                <a:latin typeface="Courier" pitchFamily="49" charset="0"/>
              </a:rPr>
              <a:t>hanoi</a:t>
            </a:r>
            <a:r>
              <a:rPr lang="en-US" sz="2000" dirty="0" smtClean="0">
                <a:latin typeface="Courier" pitchFamily="49" charset="0"/>
              </a:rPr>
              <a:t>(n-1,a,c,b);</a:t>
            </a:r>
          </a:p>
          <a:p>
            <a:r>
              <a:rPr lang="en-US" sz="2000" dirty="0" smtClean="0">
                <a:latin typeface="Courier" pitchFamily="49" charset="0"/>
              </a:rPr>
              <a:t>      </a:t>
            </a:r>
            <a:r>
              <a:rPr lang="en-US" sz="2000" dirty="0" err="1" smtClean="0">
                <a:latin typeface="Courier" pitchFamily="49" charset="0"/>
              </a:rPr>
              <a:t>System.out.println</a:t>
            </a:r>
            <a:r>
              <a:rPr lang="en-US" sz="2000" dirty="0" smtClean="0">
                <a:latin typeface="Courier" pitchFamily="49" charset="0"/>
              </a:rPr>
              <a:t>("Move disk " + n + " from " + a </a:t>
            </a:r>
          </a:p>
          <a:p>
            <a:r>
              <a:rPr lang="en-US" sz="2000" dirty="0">
                <a:latin typeface="Courier" pitchFamily="49" charset="0"/>
              </a:rPr>
              <a:t>	</a:t>
            </a:r>
            <a:r>
              <a:rPr lang="en-US" sz="2000" dirty="0" smtClean="0">
                <a:latin typeface="Courier" pitchFamily="49" charset="0"/>
              </a:rPr>
              <a:t>	+ " to " + c);</a:t>
            </a:r>
          </a:p>
          <a:p>
            <a:r>
              <a:rPr lang="en-US" sz="2000" dirty="0" smtClean="0">
                <a:latin typeface="Courier" pitchFamily="49" charset="0"/>
              </a:rPr>
              <a:t>      </a:t>
            </a:r>
            <a:r>
              <a:rPr lang="en-US" sz="2000" dirty="0" err="1" smtClean="0">
                <a:latin typeface="Courier" pitchFamily="49" charset="0"/>
              </a:rPr>
              <a:t>hanoi</a:t>
            </a:r>
            <a:r>
              <a:rPr lang="en-US" sz="2000" dirty="0" smtClean="0">
                <a:latin typeface="Courier" pitchFamily="49" charset="0"/>
              </a:rPr>
              <a:t>(n-1,b,a,c);</a:t>
            </a:r>
          </a:p>
          <a:p>
            <a:r>
              <a:rPr lang="en-US" sz="2000" dirty="0" smtClean="0">
                <a:latin typeface="Courier" pitchFamily="49" charset="0"/>
              </a:rPr>
              <a:t>}</a:t>
            </a:r>
          </a:p>
        </p:txBody>
      </p:sp>
    </p:spTree>
    <p:extLst>
      <p:ext uri="{BB962C8B-B14F-4D97-AF65-F5344CB8AC3E}">
        <p14:creationId xmlns:p14="http://schemas.microsoft.com/office/powerpoint/2010/main" val="876698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Hanoi’s Complexity</a:t>
            </a:r>
            <a:endParaRPr lang="en-US" dirty="0"/>
          </a:p>
        </p:txBody>
      </p:sp>
      <p:sp>
        <p:nvSpPr>
          <p:cNvPr id="3" name="Content Placeholder 2"/>
          <p:cNvSpPr>
            <a:spLocks noGrp="1"/>
          </p:cNvSpPr>
          <p:nvPr>
            <p:ph idx="1"/>
          </p:nvPr>
        </p:nvSpPr>
        <p:spPr>
          <a:xfrm>
            <a:off x="228600" y="762000"/>
            <a:ext cx="8686800" cy="6096000"/>
          </a:xfrm>
        </p:spPr>
        <p:txBody>
          <a:bodyPr>
            <a:normAutofit fontScale="85000" lnSpcReduction="20000"/>
          </a:bodyPr>
          <a:lstStyle/>
          <a:p>
            <a:r>
              <a:rPr lang="en-US" dirty="0" smtClean="0"/>
              <a:t>If n = 1 (base case) </a:t>
            </a:r>
            <a:r>
              <a:rPr lang="en-US" dirty="0" smtClean="0">
                <a:sym typeface="Wingdings" panose="05000000000000000000" pitchFamily="2" charset="2"/>
              </a:rPr>
              <a:t> 1 movement (2</a:t>
            </a:r>
            <a:r>
              <a:rPr lang="en-US" baseline="30000" dirty="0" smtClean="0">
                <a:sym typeface="Wingdings" panose="05000000000000000000" pitchFamily="2" charset="2"/>
              </a:rPr>
              <a:t>0</a:t>
            </a:r>
            <a:r>
              <a:rPr lang="en-US" dirty="0" smtClean="0">
                <a:sym typeface="Wingdings" panose="05000000000000000000" pitchFamily="2" charset="2"/>
              </a:rPr>
              <a:t>)</a:t>
            </a:r>
          </a:p>
          <a:p>
            <a:r>
              <a:rPr lang="en-US" dirty="0" smtClean="0">
                <a:sym typeface="Wingdings" panose="05000000000000000000" pitchFamily="2" charset="2"/>
              </a:rPr>
              <a:t>If n = 2  call Hanoi(1) + 1 movement + Hanoi(1) = 1 + 1 + 1 = 3</a:t>
            </a:r>
          </a:p>
          <a:p>
            <a:r>
              <a:rPr lang="en-US" dirty="0" smtClean="0">
                <a:sym typeface="Wingdings" panose="05000000000000000000" pitchFamily="2" charset="2"/>
              </a:rPr>
              <a:t>If n = 3  call Hanoi(2) + 1 movement + Hanoi(2) = 3 + 1 + 3 = 7</a:t>
            </a:r>
          </a:p>
          <a:p>
            <a:r>
              <a:rPr lang="en-US" dirty="0" smtClean="0">
                <a:sym typeface="Wingdings" panose="05000000000000000000" pitchFamily="2" charset="2"/>
              </a:rPr>
              <a:t>If n = 4  call Hanoi(3) + 1 movement + Hanoi(3) = 7 + 1 + 7 = 15</a:t>
            </a:r>
          </a:p>
          <a:p>
            <a:r>
              <a:rPr lang="en-US" dirty="0" smtClean="0">
                <a:sym typeface="Wingdings" panose="05000000000000000000" pitchFamily="2" charset="2"/>
              </a:rPr>
              <a:t>If n = 5  call Hanoi(4) + 1 movement + Hanoi(4) = 15 + 1 + 15 = 31</a:t>
            </a:r>
          </a:p>
          <a:p>
            <a:pPr lvl="1"/>
            <a:r>
              <a:rPr lang="en-US" dirty="0" smtClean="0">
                <a:sym typeface="Wingdings" panose="05000000000000000000" pitchFamily="2" charset="2"/>
              </a:rPr>
              <a:t>notice a trend?  with each larger integer, we double the number of the previous size + 1, that is, Hanoi(n-1) + 1 + Hanoi(n-1), this gives us a “recurrence relation” of 2</a:t>
            </a:r>
            <a:r>
              <a:rPr lang="en-US" baseline="30000" dirty="0" smtClean="0">
                <a:sym typeface="Wingdings" panose="05000000000000000000" pitchFamily="2" charset="2"/>
              </a:rPr>
              <a:t>n</a:t>
            </a:r>
            <a:r>
              <a:rPr lang="en-US" dirty="0" smtClean="0">
                <a:sym typeface="Wingdings" panose="05000000000000000000" pitchFamily="2" charset="2"/>
              </a:rPr>
              <a:t> </a:t>
            </a:r>
            <a:r>
              <a:rPr lang="en-US" dirty="0">
                <a:sym typeface="Wingdings" panose="05000000000000000000" pitchFamily="2" charset="2"/>
              </a:rPr>
              <a:t>-</a:t>
            </a:r>
            <a:r>
              <a:rPr lang="en-US" dirty="0" smtClean="0">
                <a:sym typeface="Wingdings" panose="05000000000000000000" pitchFamily="2" charset="2"/>
              </a:rPr>
              <a:t> 1</a:t>
            </a:r>
          </a:p>
          <a:p>
            <a:pPr lvl="1"/>
            <a:r>
              <a:rPr lang="en-US" dirty="0" smtClean="0">
                <a:sym typeface="Wingdings" panose="05000000000000000000" pitchFamily="2" charset="2"/>
              </a:rPr>
              <a:t>for n = 8, it takes 255 movements</a:t>
            </a:r>
          </a:p>
          <a:p>
            <a:pPr lvl="1"/>
            <a:r>
              <a:rPr lang="en-US" dirty="0" smtClean="0">
                <a:sym typeface="Wingdings" panose="05000000000000000000" pitchFamily="2" charset="2"/>
              </a:rPr>
              <a:t>for n = 20, it takes more than 1 million moves</a:t>
            </a:r>
          </a:p>
          <a:p>
            <a:pPr lvl="1"/>
            <a:r>
              <a:rPr lang="en-US" dirty="0" smtClean="0">
                <a:sym typeface="Wingdings" panose="05000000000000000000" pitchFamily="2" charset="2"/>
              </a:rPr>
              <a:t>for n = 30, it takes more than 1 billion moves</a:t>
            </a:r>
          </a:p>
          <a:p>
            <a:pPr lvl="1"/>
            <a:r>
              <a:rPr lang="en-US" dirty="0" smtClean="0">
                <a:sym typeface="Wingdings" panose="05000000000000000000" pitchFamily="2" charset="2"/>
              </a:rPr>
              <a:t>what about for 64?  Try 18,446,744,073,709,551,615</a:t>
            </a:r>
          </a:p>
        </p:txBody>
      </p:sp>
    </p:spTree>
    <p:extLst>
      <p:ext uri="{BB962C8B-B14F-4D97-AF65-F5344CB8AC3E}">
        <p14:creationId xmlns:p14="http://schemas.microsoft.com/office/powerpoint/2010/main" val="4046467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Solving a Maze</a:t>
            </a:r>
            <a:endParaRPr lang="en-US" dirty="0"/>
          </a:p>
        </p:txBody>
      </p:sp>
      <p:sp>
        <p:nvSpPr>
          <p:cNvPr id="3" name="Content Placeholder 2"/>
          <p:cNvSpPr>
            <a:spLocks noGrp="1"/>
          </p:cNvSpPr>
          <p:nvPr>
            <p:ph idx="1"/>
          </p:nvPr>
        </p:nvSpPr>
        <p:spPr>
          <a:xfrm>
            <a:off x="152400" y="452379"/>
            <a:ext cx="8229600" cy="3052822"/>
          </a:xfrm>
        </p:spPr>
        <p:txBody>
          <a:bodyPr>
            <a:normAutofit fontScale="92500" lnSpcReduction="10000"/>
          </a:bodyPr>
          <a:lstStyle/>
          <a:p>
            <a:r>
              <a:rPr lang="en-US" dirty="0" smtClean="0"/>
              <a:t>We represent our maze as a 2D array of int values</a:t>
            </a:r>
          </a:p>
          <a:p>
            <a:pPr lvl="1"/>
            <a:r>
              <a:rPr lang="en-US" dirty="0" smtClean="0"/>
              <a:t>0 – wall</a:t>
            </a:r>
          </a:p>
          <a:p>
            <a:pPr lvl="1"/>
            <a:r>
              <a:rPr lang="en-US" dirty="0" smtClean="0"/>
              <a:t>1 – path</a:t>
            </a:r>
          </a:p>
          <a:p>
            <a:pPr lvl="1"/>
            <a:r>
              <a:rPr lang="en-US" dirty="0" smtClean="0"/>
              <a:t>2 – exit</a:t>
            </a:r>
          </a:p>
          <a:p>
            <a:r>
              <a:rPr lang="en-US" dirty="0" smtClean="0"/>
              <a:t>size=24 </a:t>
            </a:r>
          </a:p>
          <a:p>
            <a:r>
              <a:rPr lang="en-US" dirty="0" smtClean="0"/>
              <a:t>x=0, y=5</a:t>
            </a:r>
          </a:p>
          <a:p>
            <a:pPr lvl="1"/>
            <a:endParaRPr lang="en-US" dirty="0"/>
          </a:p>
        </p:txBody>
      </p:sp>
      <p:sp>
        <p:nvSpPr>
          <p:cNvPr id="4" name="TextBox 3"/>
          <p:cNvSpPr txBox="1"/>
          <p:nvPr/>
        </p:nvSpPr>
        <p:spPr>
          <a:xfrm>
            <a:off x="2558543" y="1066800"/>
            <a:ext cx="6585457" cy="5478423"/>
          </a:xfrm>
          <a:prstGeom prst="rect">
            <a:avLst/>
          </a:prstGeom>
          <a:noFill/>
        </p:spPr>
        <p:txBody>
          <a:bodyPr wrap="none" rtlCol="0">
            <a:spAutoFit/>
          </a:bodyPr>
          <a:lstStyle/>
          <a:p>
            <a:r>
              <a:rPr lang="en-US" sz="1400" dirty="0" smtClean="0">
                <a:latin typeface="Courier" pitchFamily="49" charset="0"/>
              </a:rPr>
              <a:t>int[][] maze={</a:t>
            </a:r>
          </a:p>
          <a:p>
            <a:r>
              <a:rPr lang="en-US" sz="1400" dirty="0" smtClean="0">
                <a:latin typeface="Courier" pitchFamily="49" charset="0"/>
              </a:rPr>
              <a:t>      	{0,0,0,0,0,1,0,0,0,0,0,0,0,0,0,0,0,0,0,0,0,0,0,0},</a:t>
            </a:r>
          </a:p>
          <a:p>
            <a:r>
              <a:rPr lang="en-US" sz="1400" dirty="0" smtClean="0">
                <a:latin typeface="Courier" pitchFamily="49" charset="0"/>
              </a:rPr>
              <a:t>	{0,1,0,0,1,1,0,0,0,0,0,1,1,1,0,0,0,1,1,1,1,0,0,0},</a:t>
            </a:r>
          </a:p>
          <a:p>
            <a:r>
              <a:rPr lang="en-US" sz="1400" dirty="0" smtClean="0">
                <a:latin typeface="Courier" pitchFamily="49" charset="0"/>
              </a:rPr>
              <a:t>	{0,1,0,0,1,0,0,0,0,1,1,1,0,1,0,0,1,1,0,0,1,0,0,0},</a:t>
            </a:r>
          </a:p>
          <a:p>
            <a:r>
              <a:rPr lang="en-US" sz="1400" dirty="0" smtClean="0">
                <a:latin typeface="Courier" pitchFamily="49" charset="0"/>
              </a:rPr>
              <a:t>	{0,1,1,0,1,1,1,1,0,0,0,0,0,1,1,1,1,0,0,0,1,0,0,0},</a:t>
            </a:r>
          </a:p>
          <a:p>
            <a:r>
              <a:rPr lang="en-US" sz="1400" dirty="0" smtClean="0">
                <a:latin typeface="Courier" pitchFamily="49" charset="0"/>
              </a:rPr>
              <a:t>	{0,0,1,0,0,1,0,1,1,1,1,0,0,1,0,1,0,0,0,1,1,1,0,0},</a:t>
            </a:r>
          </a:p>
          <a:p>
            <a:r>
              <a:rPr lang="en-US" sz="1400" dirty="0" smtClean="0">
                <a:latin typeface="Courier" pitchFamily="49" charset="0"/>
              </a:rPr>
              <a:t>	{0,0,1,1,1,1,0,0,0,0,1,1,1,1,0,1,0,0,1,1,0,1,0,0},</a:t>
            </a:r>
          </a:p>
          <a:p>
            <a:r>
              <a:rPr lang="en-US" sz="1400" dirty="0" smtClean="0">
                <a:latin typeface="Courier" pitchFamily="49" charset="0"/>
              </a:rPr>
              <a:t>	{0,0,1,0,0,1,0,0,0,0,0,0,0,0,0,0,0,0,1,0,0,1,0,0},</a:t>
            </a:r>
          </a:p>
          <a:p>
            <a:r>
              <a:rPr lang="en-US" sz="1400" dirty="0" smtClean="0">
                <a:latin typeface="Courier" pitchFamily="49" charset="0"/>
              </a:rPr>
              <a:t>	{0,1,1,0,0,1,0,0,0,0,0,0,0,1,0,0,0,0,1,1,1,0,0,0},</a:t>
            </a:r>
          </a:p>
          <a:p>
            <a:r>
              <a:rPr lang="en-US" sz="1400" dirty="0" smtClean="0">
                <a:latin typeface="Courier" pitchFamily="49" charset="0"/>
              </a:rPr>
              <a:t>	{0,1,0,0,0,1,1,1,1,1,0,0,1,1,1,1,0,0,0,0,1,1,1,0},</a:t>
            </a:r>
          </a:p>
          <a:p>
            <a:r>
              <a:rPr lang="en-US" sz="1400" dirty="0" smtClean="0">
                <a:latin typeface="Courier" pitchFamily="49" charset="0"/>
              </a:rPr>
              <a:t>	{0,1,1,0,0,0,0,0,0,0,0,0,1,0,0,0,0,0,0,0,0,0,1,0},</a:t>
            </a:r>
          </a:p>
          <a:p>
            <a:r>
              <a:rPr lang="en-US" sz="1400" dirty="0" smtClean="0">
                <a:latin typeface="Courier" pitchFamily="49" charset="0"/>
              </a:rPr>
              <a:t>	{0,0,1,1,1,1,0,0,0,0,0,0,1,0,0,0,0,0,0,0,1,1,1,0},</a:t>
            </a:r>
          </a:p>
          <a:p>
            <a:r>
              <a:rPr lang="en-US" sz="1400" dirty="0" smtClean="0">
                <a:latin typeface="Courier" pitchFamily="49" charset="0"/>
              </a:rPr>
              <a:t>	{0,0,0,0,0,1,1,1,1,1,1,1,1,0,0,1,1,1,0,0,1,0,0,0},</a:t>
            </a:r>
          </a:p>
          <a:p>
            <a:r>
              <a:rPr lang="en-US" sz="1400" dirty="0" smtClean="0">
                <a:latin typeface="Courier" pitchFamily="49" charset="0"/>
              </a:rPr>
              <a:t>	{0,1,1,0,0,1,0,0,0,0,0,0,0,0,0,1,0,1,1,1,1,1,0,0},</a:t>
            </a:r>
          </a:p>
          <a:p>
            <a:r>
              <a:rPr lang="en-US" sz="1400" dirty="0" smtClean="0">
                <a:latin typeface="Courier" pitchFamily="49" charset="0"/>
              </a:rPr>
              <a:t>	{0,0,1,0,0,1,0,0,0,0,0,0,1,1,1,1,0,0,0,0,0,1,0,0},</a:t>
            </a:r>
          </a:p>
          <a:p>
            <a:r>
              <a:rPr lang="en-US" sz="1400" dirty="0" smtClean="0">
                <a:latin typeface="Courier" pitchFamily="49" charset="0"/>
              </a:rPr>
              <a:t>	{0,0,1,1,1,1,0,0,0,1,1,1,0,1,0,0,0,1,1,1,0,1,1,0},</a:t>
            </a:r>
          </a:p>
          <a:p>
            <a:r>
              <a:rPr lang="en-US" sz="1400" dirty="0" smtClean="0">
                <a:latin typeface="Courier" pitchFamily="49" charset="0"/>
              </a:rPr>
              <a:t>	{0,0,1,0,0,1,1,1,1,1,0,0,1,1,0,0,0,1,0,1,0,0,1,0},</a:t>
            </a:r>
          </a:p>
          <a:p>
            <a:r>
              <a:rPr lang="en-US" sz="1400" dirty="0" smtClean="0">
                <a:latin typeface="Courier" pitchFamily="49" charset="0"/>
              </a:rPr>
              <a:t>	{0,0,1,1,0,1,0,0,0,0,0,1,1,0,0,0,1,1,0,1,1,1,1,0},</a:t>
            </a:r>
          </a:p>
          <a:p>
            <a:r>
              <a:rPr lang="en-US" sz="1400" dirty="0" smtClean="0">
                <a:latin typeface="Courier" pitchFamily="49" charset="0"/>
              </a:rPr>
              <a:t>	{0,0,0,1,0,1,0,0,1,1,1,1,0,0,0,0,1,0,0,0,0,0,0,0},</a:t>
            </a:r>
          </a:p>
          <a:p>
            <a:r>
              <a:rPr lang="en-US" sz="1400" dirty="0" smtClean="0">
                <a:latin typeface="Courier" pitchFamily="49" charset="0"/>
              </a:rPr>
              <a:t>	{0,0,0,1,0,1,0,0,0,0,0,1,1,1,0,0,1,1,0,0,0,0,0,0},</a:t>
            </a:r>
          </a:p>
          <a:p>
            <a:r>
              <a:rPr lang="en-US" sz="1400" dirty="0" smtClean="0">
                <a:latin typeface="Courier" pitchFamily="49" charset="0"/>
              </a:rPr>
              <a:t>	{0,1,1,1,0,1,0,0,0,1,1,0,0,0,1,0,0,1,1,1,1,1,0,0},</a:t>
            </a:r>
          </a:p>
          <a:p>
            <a:r>
              <a:rPr lang="en-US" sz="1400" dirty="0" smtClean="0">
                <a:latin typeface="Courier" pitchFamily="49" charset="0"/>
              </a:rPr>
              <a:t>	{0,1,0,0,0,1,1,1,1,1,0,0,0,0,1,1,1,1,0,0,0,0,0,0},</a:t>
            </a:r>
          </a:p>
          <a:p>
            <a:r>
              <a:rPr lang="en-US" sz="1400" dirty="0" smtClean="0">
                <a:latin typeface="Courier" pitchFamily="49" charset="0"/>
              </a:rPr>
              <a:t>	{0,1,0,0,0,1,0,0,1,0,0,0,1,1,0,0,1,0,0,0,0,0,0,0},</a:t>
            </a:r>
          </a:p>
          <a:p>
            <a:r>
              <a:rPr lang="en-US" sz="1400" dirty="0" smtClean="0">
                <a:latin typeface="Courier" pitchFamily="49" charset="0"/>
              </a:rPr>
              <a:t>	{0,1,1,1,0,1,0,0,1,1,1,1,1,0,0,0,1,1,1,1,0,0,0,0},</a:t>
            </a:r>
          </a:p>
          <a:p>
            <a:r>
              <a:rPr lang="en-US" sz="1400" dirty="0" smtClean="0">
                <a:latin typeface="Courier" pitchFamily="49" charset="0"/>
              </a:rPr>
              <a:t>	{0,0,1,0,0,1,0,0,0,0,0,0,1,1,1,1,0,0,0,1,1,2,0,0}};</a:t>
            </a:r>
            <a:endParaRPr lang="en-US" sz="1400" dirty="0">
              <a:latin typeface="Courier" pitchFamily="49" charset="0"/>
            </a:endParaRPr>
          </a:p>
        </p:txBody>
      </p:sp>
      <p:sp>
        <p:nvSpPr>
          <p:cNvPr id="5" name="TextBox 4"/>
          <p:cNvSpPr txBox="1"/>
          <p:nvPr/>
        </p:nvSpPr>
        <p:spPr>
          <a:xfrm>
            <a:off x="76200" y="3352800"/>
            <a:ext cx="3411511" cy="3477875"/>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Use a </a:t>
            </a:r>
            <a:r>
              <a:rPr lang="en-US" sz="2000" dirty="0" err="1" smtClean="0">
                <a:latin typeface="Times New Roman" panose="02020603050405020304" pitchFamily="18" charset="0"/>
                <a:cs typeface="Times New Roman" panose="02020603050405020304" pitchFamily="18" charset="0"/>
              </a:rPr>
              <a:t>boolean</a:t>
            </a:r>
            <a:r>
              <a:rPr lang="en-US" sz="2000" dirty="0" smtClean="0">
                <a:latin typeface="Times New Roman" panose="02020603050405020304" pitchFamily="18" charset="0"/>
                <a:cs typeface="Times New Roman" panose="02020603050405020304" pitchFamily="18" charset="0"/>
              </a:rPr>
              <a:t> function which </a:t>
            </a:r>
          </a:p>
          <a:p>
            <a:r>
              <a:rPr lang="en-US" sz="2000" dirty="0" smtClean="0">
                <a:latin typeface="Times New Roman" panose="02020603050405020304" pitchFamily="18" charset="0"/>
                <a:cs typeface="Times New Roman" panose="02020603050405020304" pitchFamily="18" charset="0"/>
              </a:rPr>
              <a:t>returns false if current path </a:t>
            </a:r>
          </a:p>
          <a:p>
            <a:r>
              <a:rPr lang="en-US" sz="2000" dirty="0" smtClean="0">
                <a:latin typeface="Times New Roman" panose="02020603050405020304" pitchFamily="18" charset="0"/>
                <a:cs typeface="Times New Roman" panose="02020603050405020304" pitchFamily="18" charset="0"/>
              </a:rPr>
              <a:t>either</a:t>
            </a:r>
          </a:p>
          <a:p>
            <a:r>
              <a:rPr lang="en-US" sz="2000" dirty="0" smtClean="0">
                <a:latin typeface="Times New Roman" panose="02020603050405020304" pitchFamily="18" charset="0"/>
                <a:cs typeface="Times New Roman" panose="02020603050405020304" pitchFamily="18" charset="0"/>
              </a:rPr>
              <a:t>     is a </a:t>
            </a:r>
            <a:r>
              <a:rPr lang="en-US" sz="2000" dirty="0" err="1" smtClean="0">
                <a:latin typeface="Times New Roman" panose="02020603050405020304" pitchFamily="18" charset="0"/>
                <a:cs typeface="Times New Roman" panose="02020603050405020304" pitchFamily="18" charset="0"/>
              </a:rPr>
              <a:t>deadend</a:t>
            </a:r>
            <a:r>
              <a:rPr lang="en-US" sz="2000" dirty="0" smtClean="0">
                <a:latin typeface="Times New Roman" panose="02020603050405020304" pitchFamily="18" charset="0"/>
                <a:cs typeface="Times New Roman" panose="02020603050405020304" pitchFamily="18" charset="0"/>
              </a:rPr>
              <a:t> (hits a wall)</a:t>
            </a:r>
          </a:p>
          <a:p>
            <a:r>
              <a:rPr lang="en-US" sz="2000" dirty="0" smtClean="0">
                <a:latin typeface="Times New Roman" panose="02020603050405020304" pitchFamily="18" charset="0"/>
                <a:cs typeface="Times New Roman" panose="02020603050405020304" pitchFamily="18" charset="0"/>
              </a:rPr>
              <a:t>    or has been checked before</a:t>
            </a:r>
          </a:p>
          <a:p>
            <a:r>
              <a:rPr lang="en-US" sz="2000" dirty="0" smtClean="0">
                <a:latin typeface="Times New Roman" panose="02020603050405020304" pitchFamily="18" charset="0"/>
                <a:cs typeface="Times New Roman" panose="02020603050405020304" pitchFamily="18" charset="0"/>
              </a:rPr>
              <a:t>returns true if solution (2)</a:t>
            </a:r>
          </a:p>
          <a:p>
            <a:r>
              <a:rPr lang="en-US" sz="2000" dirty="0" smtClean="0">
                <a:latin typeface="Times New Roman" panose="02020603050405020304" pitchFamily="18" charset="0"/>
                <a:cs typeface="Times New Roman" panose="02020603050405020304" pitchFamily="18" charset="0"/>
              </a:rPr>
              <a:t>Otherwise, recursively tests </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each of the 4 directions, </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marking the current location </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as “tried” to avoid repeated</a:t>
            </a:r>
          </a:p>
          <a:p>
            <a:r>
              <a:rPr lang="en-US" sz="2000" dirty="0" smtClean="0">
                <a:latin typeface="Times New Roman" panose="02020603050405020304" pitchFamily="18" charset="0"/>
                <a:cs typeface="Times New Roman" panose="02020603050405020304" pitchFamily="18" charset="0"/>
              </a:rPr>
              <a:t>    trying the same path</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161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Solution</a:t>
            </a:r>
            <a:endParaRPr lang="en-US" dirty="0"/>
          </a:p>
        </p:txBody>
      </p:sp>
      <p:sp>
        <p:nvSpPr>
          <p:cNvPr id="4" name="TextBox 3"/>
          <p:cNvSpPr txBox="1"/>
          <p:nvPr/>
        </p:nvSpPr>
        <p:spPr>
          <a:xfrm>
            <a:off x="76200" y="838200"/>
            <a:ext cx="8318303" cy="4801314"/>
          </a:xfrm>
          <a:prstGeom prst="rect">
            <a:avLst/>
          </a:prstGeom>
          <a:noFill/>
        </p:spPr>
        <p:txBody>
          <a:bodyPr wrap="none" rtlCol="0">
            <a:spAutoFit/>
          </a:bodyPr>
          <a:lstStyle/>
          <a:p>
            <a:r>
              <a:rPr lang="en-US" dirty="0" smtClean="0">
                <a:latin typeface="Courier" pitchFamily="49" charset="0"/>
              </a:rPr>
              <a:t>public static </a:t>
            </a:r>
            <a:r>
              <a:rPr lang="en-US" dirty="0" err="1" smtClean="0">
                <a:latin typeface="Courier" pitchFamily="49" charset="0"/>
              </a:rPr>
              <a:t>boolean</a:t>
            </a:r>
            <a:r>
              <a:rPr lang="en-US" dirty="0" smtClean="0">
                <a:latin typeface="Courier" pitchFamily="49" charset="0"/>
              </a:rPr>
              <a:t> solve(int[][] m, int x, int y, int s)</a:t>
            </a:r>
          </a:p>
          <a:p>
            <a:r>
              <a:rPr lang="en-US" dirty="0" smtClean="0">
                <a:latin typeface="Courier" pitchFamily="49" charset="0"/>
              </a:rPr>
              <a:t>{</a:t>
            </a:r>
          </a:p>
          <a:p>
            <a:r>
              <a:rPr lang="en-US" dirty="0" smtClean="0">
                <a:latin typeface="Courier" pitchFamily="49" charset="0"/>
              </a:rPr>
              <a:t>	if(x&gt;=s||x&lt;0||y&gt;=s||y&lt;0) return false;</a:t>
            </a:r>
          </a:p>
          <a:p>
            <a:r>
              <a:rPr lang="en-US" dirty="0" smtClean="0">
                <a:latin typeface="Courier" pitchFamily="49" charset="0"/>
              </a:rPr>
              <a:t>	else if(m[x][y]==3) return false;</a:t>
            </a:r>
          </a:p>
          <a:p>
            <a:r>
              <a:rPr lang="en-US" dirty="0" smtClean="0">
                <a:latin typeface="Courier" pitchFamily="49" charset="0"/>
              </a:rPr>
              <a:t>	else if(m[x][y]==2) return true;</a:t>
            </a:r>
          </a:p>
          <a:p>
            <a:r>
              <a:rPr lang="en-US" dirty="0" smtClean="0">
                <a:latin typeface="Courier" pitchFamily="49" charset="0"/>
              </a:rPr>
              <a:t>	else if(m[x][y]==0) return false;</a:t>
            </a:r>
          </a:p>
          <a:p>
            <a:r>
              <a:rPr lang="en-US" dirty="0" smtClean="0">
                <a:latin typeface="Courier" pitchFamily="49" charset="0"/>
              </a:rPr>
              <a:t>	else</a:t>
            </a:r>
          </a:p>
          <a:p>
            <a:r>
              <a:rPr lang="en-US" dirty="0" smtClean="0">
                <a:latin typeface="Courier" pitchFamily="49" charset="0"/>
              </a:rPr>
              <a:t>	{</a:t>
            </a:r>
          </a:p>
          <a:p>
            <a:r>
              <a:rPr lang="en-US" dirty="0" smtClean="0">
                <a:latin typeface="Courier" pitchFamily="49" charset="0"/>
              </a:rPr>
              <a:t>		m[x][y]=3;</a:t>
            </a:r>
          </a:p>
          <a:p>
            <a:r>
              <a:rPr lang="en-US" dirty="0" smtClean="0">
                <a:latin typeface="Courier" pitchFamily="49" charset="0"/>
              </a:rPr>
              <a:t>		if (solve(m,x+1,y,s)) return true;</a:t>
            </a:r>
          </a:p>
          <a:p>
            <a:r>
              <a:rPr lang="en-US" dirty="0" smtClean="0">
                <a:latin typeface="Courier" pitchFamily="49" charset="0"/>
              </a:rPr>
              <a:t>		if (solve(m,x-1,y,s)) return true;</a:t>
            </a:r>
          </a:p>
          <a:p>
            <a:r>
              <a:rPr lang="en-US" dirty="0" smtClean="0">
                <a:latin typeface="Courier" pitchFamily="49" charset="0"/>
              </a:rPr>
              <a:t>		if (solve(m,x,y+1,s)) return true;</a:t>
            </a:r>
          </a:p>
          <a:p>
            <a:r>
              <a:rPr lang="en-US" dirty="0" smtClean="0">
                <a:latin typeface="Courier" pitchFamily="49" charset="0"/>
              </a:rPr>
              <a:t>		if (solve(m,x,y-1,s)) return true;</a:t>
            </a:r>
          </a:p>
          <a:p>
            <a:r>
              <a:rPr lang="en-US" dirty="0" smtClean="0">
                <a:latin typeface="Courier" pitchFamily="49" charset="0"/>
              </a:rPr>
              <a:t>		m[x][y]=1;</a:t>
            </a:r>
          </a:p>
          <a:p>
            <a:r>
              <a:rPr lang="en-US" dirty="0" smtClean="0">
                <a:latin typeface="Courier" pitchFamily="49" charset="0"/>
              </a:rPr>
              <a:t>		return false;</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
        <p:nvSpPr>
          <p:cNvPr id="5" name="TextBox 4"/>
          <p:cNvSpPr txBox="1"/>
          <p:nvPr/>
        </p:nvSpPr>
        <p:spPr>
          <a:xfrm>
            <a:off x="6400800" y="1264384"/>
            <a:ext cx="1765227" cy="163121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Out of bounds?</a:t>
            </a:r>
          </a:p>
          <a:p>
            <a:r>
              <a:rPr lang="en-US" sz="2000" dirty="0" smtClean="0">
                <a:latin typeface="Times New Roman" panose="02020603050405020304" pitchFamily="18" charset="0"/>
                <a:cs typeface="Times New Roman" panose="02020603050405020304" pitchFamily="18" charset="0"/>
              </a:rPr>
              <a:t>Path tried?</a:t>
            </a:r>
          </a:p>
          <a:p>
            <a:r>
              <a:rPr lang="en-US" sz="2000" dirty="0" smtClean="0">
                <a:latin typeface="Times New Roman" panose="02020603050405020304" pitchFamily="18" charset="0"/>
                <a:cs typeface="Times New Roman" panose="02020603050405020304" pitchFamily="18" charset="0"/>
              </a:rPr>
              <a:t>Solution?</a:t>
            </a:r>
          </a:p>
          <a:p>
            <a:r>
              <a:rPr lang="en-US" sz="2000" dirty="0" smtClean="0">
                <a:latin typeface="Times New Roman" panose="02020603050405020304" pitchFamily="18" charset="0"/>
                <a:cs typeface="Times New Roman" panose="02020603050405020304" pitchFamily="18" charset="0"/>
              </a:rPr>
              <a:t>Wall?</a:t>
            </a:r>
          </a:p>
          <a:p>
            <a:endParaRPr lang="en-US"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705600" y="2895600"/>
            <a:ext cx="2446695" cy="3477875"/>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Otherwise, mark</a:t>
            </a:r>
          </a:p>
          <a:p>
            <a:r>
              <a:rPr lang="en-US" sz="2000" dirty="0" smtClean="0">
                <a:latin typeface="Times New Roman" panose="02020603050405020304" pitchFamily="18" charset="0"/>
                <a:cs typeface="Times New Roman" panose="02020603050405020304" pitchFamily="18" charset="0"/>
              </a:rPr>
              <a:t>This cell as “tried”</a:t>
            </a:r>
          </a:p>
          <a:p>
            <a:r>
              <a:rPr lang="en-US" sz="2000" dirty="0" smtClean="0">
                <a:latin typeface="Times New Roman" panose="02020603050405020304" pitchFamily="18" charset="0"/>
                <a:cs typeface="Times New Roman" panose="02020603050405020304" pitchFamily="18" charset="0"/>
              </a:rPr>
              <a:t>And now recursive</a:t>
            </a:r>
          </a:p>
          <a:p>
            <a:r>
              <a:rPr lang="en-US" sz="2000" dirty="0" smtClean="0">
                <a:latin typeface="Times New Roman" panose="02020603050405020304" pitchFamily="18" charset="0"/>
                <a:cs typeface="Times New Roman" panose="02020603050405020304" pitchFamily="18" charset="0"/>
              </a:rPr>
              <a:t>Try all 4 directions</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If none lead to</a:t>
            </a:r>
          </a:p>
          <a:p>
            <a:r>
              <a:rPr lang="en-US" sz="2000" dirty="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 solution, this is</a:t>
            </a:r>
          </a:p>
          <a:p>
            <a:r>
              <a:rPr lang="en-US" sz="2000" dirty="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deadend</a:t>
            </a:r>
            <a:r>
              <a:rPr lang="en-US" sz="2000" dirty="0" smtClean="0">
                <a:latin typeface="Times New Roman" panose="02020603050405020304" pitchFamily="18" charset="0"/>
                <a:cs typeface="Times New Roman" panose="02020603050405020304" pitchFamily="18" charset="0"/>
              </a:rPr>
              <a:t>,  reset</a:t>
            </a:r>
          </a:p>
          <a:p>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ath to untried and</a:t>
            </a:r>
          </a:p>
          <a:p>
            <a:r>
              <a:rPr lang="en-US" sz="2000" dirty="0">
                <a:latin typeface="Times New Roman" panose="02020603050405020304" pitchFamily="18" charset="0"/>
                <a:cs typeface="Times New Roman" panose="02020603050405020304" pitchFamily="18" charset="0"/>
              </a:rPr>
              <a:t>r</a:t>
            </a:r>
            <a:r>
              <a:rPr lang="en-US" sz="2000" dirty="0" smtClean="0">
                <a:latin typeface="Times New Roman" panose="02020603050405020304" pitchFamily="18" charset="0"/>
                <a:cs typeface="Times New Roman" panose="02020603050405020304" pitchFamily="18" charset="0"/>
              </a:rPr>
              <a:t>eturn false – couldn’t</a:t>
            </a:r>
          </a:p>
          <a:p>
            <a:r>
              <a:rPr lang="en-US" sz="2000" dirty="0" smtClean="0">
                <a:latin typeface="Times New Roman" panose="02020603050405020304" pitchFamily="18" charset="0"/>
                <a:cs typeface="Times New Roman" panose="02020603050405020304" pitchFamily="18" charset="0"/>
              </a:rPr>
              <a:t>find a solution</a:t>
            </a:r>
          </a:p>
        </p:txBody>
      </p:sp>
      <p:sp>
        <p:nvSpPr>
          <p:cNvPr id="7" name="TextBox 6"/>
          <p:cNvSpPr txBox="1"/>
          <p:nvPr/>
        </p:nvSpPr>
        <p:spPr>
          <a:xfrm>
            <a:off x="373374" y="5639514"/>
            <a:ext cx="6008376" cy="1015663"/>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If successful, solve returns true.  In main, we can</a:t>
            </a:r>
          </a:p>
          <a:p>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rint the maze where we will see the number 3 indicates </a:t>
            </a:r>
          </a:p>
          <a:p>
            <a:r>
              <a:rPr lang="en-US" sz="2000" dirty="0" smtClean="0">
                <a:latin typeface="Times New Roman" panose="02020603050405020304" pitchFamily="18" charset="0"/>
                <a:cs typeface="Times New Roman" panose="02020603050405020304" pitchFamily="18" charset="0"/>
              </a:rPr>
              <a:t>the correct path to take to get out of the maze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495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Sum of Subset</a:t>
            </a:r>
            <a:endParaRPr lang="en-US" dirty="0"/>
          </a:p>
        </p:txBody>
      </p:sp>
      <p:sp>
        <p:nvSpPr>
          <p:cNvPr id="3" name="Content Placeholder 2"/>
          <p:cNvSpPr>
            <a:spLocks noGrp="1"/>
          </p:cNvSpPr>
          <p:nvPr>
            <p:ph idx="1"/>
          </p:nvPr>
        </p:nvSpPr>
        <p:spPr>
          <a:xfrm>
            <a:off x="228600" y="762000"/>
            <a:ext cx="8686800" cy="6096000"/>
          </a:xfrm>
        </p:spPr>
        <p:txBody>
          <a:bodyPr>
            <a:normAutofit fontScale="85000" lnSpcReduction="10000"/>
          </a:bodyPr>
          <a:lstStyle/>
          <a:p>
            <a:r>
              <a:rPr lang="en-US" dirty="0" smtClean="0"/>
              <a:t>One of the cornerstones of our modern world is encryption used to allow secure telecommunications</a:t>
            </a:r>
          </a:p>
          <a:p>
            <a:pPr lvl="1"/>
            <a:r>
              <a:rPr lang="en-US" dirty="0" smtClean="0"/>
              <a:t>We use a numeric key (a set of numbers)</a:t>
            </a:r>
          </a:p>
          <a:p>
            <a:pPr lvl="1"/>
            <a:r>
              <a:rPr lang="en-US" dirty="0" smtClean="0"/>
              <a:t>A message is converted into binary and each 1 is exchanged with the integer number from the corresponding location in the key</a:t>
            </a:r>
          </a:p>
          <a:p>
            <a:pPr lvl="1"/>
            <a:r>
              <a:rPr lang="en-US" dirty="0" smtClean="0"/>
              <a:t>We sum this up and transmit this</a:t>
            </a:r>
          </a:p>
          <a:p>
            <a:r>
              <a:rPr lang="en-US" dirty="0" smtClean="0"/>
              <a:t>If someone intercepts this sum, it is challenging to decrypt it because we have to determine the proper subset of the set that makes up this sum, thus “sum of subset”</a:t>
            </a:r>
          </a:p>
          <a:p>
            <a:pPr lvl="1"/>
            <a:r>
              <a:rPr lang="en-US" dirty="0" smtClean="0"/>
              <a:t>A decryption key is available that can easily compute the sum of subset because the decryption key has a property known as increasingly additive</a:t>
            </a:r>
          </a:p>
          <a:p>
            <a:pPr lvl="1"/>
            <a:r>
              <a:rPr lang="en-US" dirty="0" smtClean="0"/>
              <a:t>For instance, {16,33,12,8,20,7,18,9,15,10} is not increasing additive while {1,3,6,11,23,45,100,192,505,2221} is</a:t>
            </a:r>
            <a:endParaRPr lang="en-US" dirty="0"/>
          </a:p>
        </p:txBody>
      </p:sp>
    </p:spTree>
    <p:extLst>
      <p:ext uri="{BB962C8B-B14F-4D97-AF65-F5344CB8AC3E}">
        <p14:creationId xmlns:p14="http://schemas.microsoft.com/office/powerpoint/2010/main" val="2139156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Recursive Sum of Subset</a:t>
            </a:r>
            <a:endParaRPr lang="en-US" dirty="0"/>
          </a:p>
        </p:txBody>
      </p:sp>
      <p:sp>
        <p:nvSpPr>
          <p:cNvPr id="3" name="Content Placeholder 2"/>
          <p:cNvSpPr>
            <a:spLocks noGrp="1"/>
          </p:cNvSpPr>
          <p:nvPr>
            <p:ph idx="1"/>
          </p:nvPr>
        </p:nvSpPr>
        <p:spPr>
          <a:xfrm>
            <a:off x="76200" y="4038600"/>
            <a:ext cx="8839200" cy="2819400"/>
          </a:xfrm>
        </p:spPr>
        <p:txBody>
          <a:bodyPr>
            <a:normAutofit fontScale="85000" lnSpcReduction="20000"/>
          </a:bodyPr>
          <a:lstStyle/>
          <a:p>
            <a:r>
              <a:rPr lang="en-US" dirty="0" smtClean="0"/>
              <a:t>This works by testing for each recursive call two recursive calls checking if the item at n-1 should or should not be in the subset</a:t>
            </a:r>
          </a:p>
          <a:p>
            <a:r>
              <a:rPr lang="en-US" dirty="0" smtClean="0"/>
              <a:t>But notice that while this solution tells us if there is a solution, it does not provide the solution for us!</a:t>
            </a:r>
          </a:p>
          <a:p>
            <a:r>
              <a:rPr lang="en-US" dirty="0" smtClean="0"/>
              <a:t>One challenge with recursive solutions is also returning the solution</a:t>
            </a:r>
            <a:endParaRPr lang="en-US" dirty="0"/>
          </a:p>
        </p:txBody>
      </p:sp>
      <p:sp>
        <p:nvSpPr>
          <p:cNvPr id="4" name="TextBox 3"/>
          <p:cNvSpPr txBox="1"/>
          <p:nvPr/>
        </p:nvSpPr>
        <p:spPr>
          <a:xfrm>
            <a:off x="76200" y="774680"/>
            <a:ext cx="9007594" cy="3416320"/>
          </a:xfrm>
          <a:prstGeom prst="rect">
            <a:avLst/>
          </a:prstGeom>
          <a:noFill/>
        </p:spPr>
        <p:txBody>
          <a:bodyPr wrap="none" rtlCol="0">
            <a:spAutoFit/>
          </a:bodyPr>
          <a:lstStyle/>
          <a:p>
            <a:r>
              <a:rPr lang="en-US" dirty="0">
                <a:latin typeface="Courier" pitchFamily="49" charset="0"/>
              </a:rPr>
              <a:t>public class </a:t>
            </a:r>
            <a:r>
              <a:rPr lang="en-US" dirty="0" err="1" smtClean="0">
                <a:latin typeface="Courier" pitchFamily="49" charset="0"/>
              </a:rPr>
              <a:t>SumOfSubsets</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void main(String[] </a:t>
            </a:r>
            <a:r>
              <a:rPr lang="en-US" dirty="0" err="1">
                <a:latin typeface="Courier" pitchFamily="49" charset="0"/>
              </a:rPr>
              <a:t>args</a:t>
            </a:r>
            <a:r>
              <a:rPr lang="en-US" dirty="0" smtClean="0">
                <a:latin typeface="Courier" pitchFamily="49" charset="0"/>
              </a:rPr>
              <a:t>) {</a:t>
            </a:r>
          </a:p>
          <a:p>
            <a:r>
              <a:rPr lang="en-US" dirty="0">
                <a:latin typeface="Courier" pitchFamily="49" charset="0"/>
              </a:rPr>
              <a:t>	int </a:t>
            </a:r>
            <a:r>
              <a:rPr lang="en-US" dirty="0" smtClean="0">
                <a:latin typeface="Courier" pitchFamily="49" charset="0"/>
              </a:rPr>
              <a:t>sum=97,n=10;</a:t>
            </a:r>
            <a:endParaRPr lang="en-US" dirty="0">
              <a:latin typeface="Courier" pitchFamily="49" charset="0"/>
            </a:endParaRPr>
          </a:p>
          <a:p>
            <a:r>
              <a:rPr lang="en-US" dirty="0">
                <a:latin typeface="Courier" pitchFamily="49" charset="0"/>
              </a:rPr>
              <a:t>	int[] set={16,33,12,8,20,7,18,9,15,10};</a:t>
            </a:r>
          </a:p>
          <a:p>
            <a:r>
              <a:rPr lang="en-US" dirty="0">
                <a:latin typeface="Courier" pitchFamily="49" charset="0"/>
              </a:rPr>
              <a:t>	</a:t>
            </a:r>
            <a:r>
              <a:rPr lang="en-US" dirty="0" err="1" smtClean="0">
                <a:latin typeface="Courier" pitchFamily="49" charset="0"/>
              </a:rPr>
              <a:t>System.out.println</a:t>
            </a:r>
            <a:r>
              <a:rPr lang="en-US" dirty="0" smtClean="0">
                <a:latin typeface="Courier" pitchFamily="49" charset="0"/>
              </a:rPr>
              <a:t>(find(sum,set,n-1));</a:t>
            </a:r>
            <a:endParaRPr lang="en-US" dirty="0">
              <a:latin typeface="Courier" pitchFamily="49" charset="0"/>
            </a:endParaRP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public </a:t>
            </a:r>
            <a:r>
              <a:rPr lang="en-US" dirty="0">
                <a:latin typeface="Courier" pitchFamily="49" charset="0"/>
              </a:rPr>
              <a:t>static </a:t>
            </a:r>
            <a:r>
              <a:rPr lang="en-US" dirty="0" err="1">
                <a:latin typeface="Courier" pitchFamily="49" charset="0"/>
              </a:rPr>
              <a:t>boolean</a:t>
            </a:r>
            <a:r>
              <a:rPr lang="en-US" dirty="0">
                <a:latin typeface="Courier" pitchFamily="49" charset="0"/>
              </a:rPr>
              <a:t> find(int </a:t>
            </a:r>
            <a:r>
              <a:rPr lang="en-US" dirty="0" err="1">
                <a:latin typeface="Courier" pitchFamily="49" charset="0"/>
              </a:rPr>
              <a:t>sumLeft</a:t>
            </a:r>
            <a:r>
              <a:rPr lang="en-US" dirty="0">
                <a:latin typeface="Courier" pitchFamily="49" charset="0"/>
              </a:rPr>
              <a:t>, int[] set, int n</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a:t>
            </a:r>
            <a:r>
              <a:rPr lang="en-US" dirty="0" err="1" smtClean="0">
                <a:latin typeface="Courier" pitchFamily="49" charset="0"/>
              </a:rPr>
              <a:t>sumLeft</a:t>
            </a:r>
            <a:r>
              <a:rPr lang="en-US" dirty="0" smtClean="0">
                <a:latin typeface="Courier" pitchFamily="49" charset="0"/>
              </a:rPr>
              <a:t>==0) return true;</a:t>
            </a:r>
          </a:p>
          <a:p>
            <a:r>
              <a:rPr lang="en-US" dirty="0" smtClean="0">
                <a:latin typeface="Courier" pitchFamily="49" charset="0"/>
              </a:rPr>
              <a:t>   else if(n&lt;0</a:t>
            </a:r>
            <a:r>
              <a:rPr lang="en-US" dirty="0">
                <a:latin typeface="Courier" pitchFamily="49" charset="0"/>
              </a:rPr>
              <a:t>) return false;</a:t>
            </a:r>
          </a:p>
          <a:p>
            <a:r>
              <a:rPr lang="en-US" dirty="0" smtClean="0">
                <a:latin typeface="Courier" pitchFamily="49" charset="0"/>
              </a:rPr>
              <a:t>   return </a:t>
            </a:r>
            <a:r>
              <a:rPr lang="en-US" dirty="0">
                <a:latin typeface="Courier" pitchFamily="49" charset="0"/>
              </a:rPr>
              <a:t>find(sumLeft,set,n-1)||</a:t>
            </a:r>
            <a:r>
              <a:rPr lang="en-US" dirty="0" smtClean="0">
                <a:latin typeface="Courier" pitchFamily="49" charset="0"/>
              </a:rPr>
              <a:t>find(</a:t>
            </a:r>
            <a:r>
              <a:rPr lang="en-US" dirty="0" err="1" smtClean="0">
                <a:latin typeface="Courier" pitchFamily="49" charset="0"/>
              </a:rPr>
              <a:t>sumLeft</a:t>
            </a:r>
            <a:r>
              <a:rPr lang="en-US" dirty="0" smtClean="0">
                <a:latin typeface="Courier" pitchFamily="49" charset="0"/>
              </a:rPr>
              <a:t>-set[n],</a:t>
            </a:r>
            <a:r>
              <a:rPr lang="en-US" dirty="0">
                <a:latin typeface="Courier" pitchFamily="49" charset="0"/>
              </a:rPr>
              <a:t>set,n-1);</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Tree>
    <p:extLst>
      <p:ext uri="{BB962C8B-B14F-4D97-AF65-F5344CB8AC3E}">
        <p14:creationId xmlns:p14="http://schemas.microsoft.com/office/powerpoint/2010/main" val="3998537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How Do We Store the Solution?</a:t>
            </a:r>
            <a:endParaRPr lang="en-US" dirty="0"/>
          </a:p>
        </p:txBody>
      </p:sp>
      <p:sp>
        <p:nvSpPr>
          <p:cNvPr id="3" name="Content Placeholder 2"/>
          <p:cNvSpPr>
            <a:spLocks noGrp="1"/>
          </p:cNvSpPr>
          <p:nvPr>
            <p:ph idx="1"/>
          </p:nvPr>
        </p:nvSpPr>
        <p:spPr>
          <a:xfrm>
            <a:off x="457200" y="914400"/>
            <a:ext cx="8229600" cy="3048000"/>
          </a:xfrm>
        </p:spPr>
        <p:txBody>
          <a:bodyPr>
            <a:normAutofit fontScale="92500"/>
          </a:bodyPr>
          <a:lstStyle/>
          <a:p>
            <a:r>
              <a:rPr lang="en-US" dirty="0" smtClean="0"/>
              <a:t>Let’s add an </a:t>
            </a:r>
            <a:r>
              <a:rPr lang="en-US" dirty="0" err="1" smtClean="0"/>
              <a:t>ArrayList</a:t>
            </a:r>
            <a:r>
              <a:rPr lang="en-US" dirty="0" smtClean="0"/>
              <a:t> variable to our class as an instance variable</a:t>
            </a:r>
          </a:p>
          <a:p>
            <a:pPr lvl="1"/>
            <a:r>
              <a:rPr lang="en-US" dirty="0" smtClean="0"/>
              <a:t>This makes it available in both main and find</a:t>
            </a:r>
          </a:p>
          <a:p>
            <a:pPr lvl="1"/>
            <a:r>
              <a:rPr lang="en-US" dirty="0" smtClean="0"/>
              <a:t>Now we have to decide whether to add the current set[n] that we are looking at into the </a:t>
            </a:r>
            <a:r>
              <a:rPr lang="en-US" dirty="0" err="1" smtClean="0"/>
              <a:t>ArrayList</a:t>
            </a:r>
            <a:r>
              <a:rPr lang="en-US" dirty="0" smtClean="0"/>
              <a:t> or not</a:t>
            </a:r>
          </a:p>
          <a:p>
            <a:pPr lvl="1"/>
            <a:r>
              <a:rPr lang="en-US" dirty="0" smtClean="0"/>
              <a:t>We change find as follows</a:t>
            </a:r>
            <a:endParaRPr lang="en-US" dirty="0"/>
          </a:p>
        </p:txBody>
      </p:sp>
      <p:sp>
        <p:nvSpPr>
          <p:cNvPr id="4" name="TextBox 3"/>
          <p:cNvSpPr txBox="1"/>
          <p:nvPr/>
        </p:nvSpPr>
        <p:spPr>
          <a:xfrm>
            <a:off x="228600" y="3886200"/>
            <a:ext cx="8318303" cy="2308324"/>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a:t>
            </a:r>
            <a:r>
              <a:rPr lang="en-US" dirty="0" err="1">
                <a:latin typeface="Courier" pitchFamily="49" charset="0"/>
              </a:rPr>
              <a:t>boolean</a:t>
            </a:r>
            <a:r>
              <a:rPr lang="en-US" dirty="0">
                <a:latin typeface="Courier" pitchFamily="49" charset="0"/>
              </a:rPr>
              <a:t> find(int </a:t>
            </a:r>
            <a:r>
              <a:rPr lang="en-US" dirty="0" err="1">
                <a:latin typeface="Courier" pitchFamily="49" charset="0"/>
              </a:rPr>
              <a:t>sumLeft</a:t>
            </a:r>
            <a:r>
              <a:rPr lang="en-US" dirty="0">
                <a:latin typeface="Courier" pitchFamily="49" charset="0"/>
              </a:rPr>
              <a:t>, int[] set, int n</a:t>
            </a:r>
            <a:r>
              <a:rPr lang="en-US" dirty="0" smtClean="0">
                <a:latin typeface="Courier" pitchFamily="49" charset="0"/>
              </a:rPr>
              <a:t>) {</a:t>
            </a:r>
            <a:endParaRPr lang="en-US" dirty="0">
              <a:latin typeface="Courier" pitchFamily="49" charset="0"/>
            </a:endParaRPr>
          </a:p>
          <a:p>
            <a:r>
              <a:rPr lang="en-US" dirty="0">
                <a:latin typeface="Courier" pitchFamily="49" charset="0"/>
              </a:rPr>
              <a:t>	if(n&lt;0) return false;</a:t>
            </a:r>
          </a:p>
          <a:p>
            <a:r>
              <a:rPr lang="en-US" dirty="0">
                <a:latin typeface="Courier" pitchFamily="49" charset="0"/>
              </a:rPr>
              <a:t>	else if(</a:t>
            </a:r>
            <a:r>
              <a:rPr lang="en-US" dirty="0" err="1">
                <a:latin typeface="Courier" pitchFamily="49" charset="0"/>
              </a:rPr>
              <a:t>sumLeft</a:t>
            </a:r>
            <a:r>
              <a:rPr lang="en-US" dirty="0">
                <a:latin typeface="Courier" pitchFamily="49" charset="0"/>
              </a:rPr>
              <a:t>==0) return true;</a:t>
            </a:r>
          </a:p>
          <a:p>
            <a:r>
              <a:rPr lang="en-US" dirty="0">
                <a:latin typeface="Courier" pitchFamily="49" charset="0"/>
              </a:rPr>
              <a:t>	</a:t>
            </a:r>
            <a:r>
              <a:rPr lang="en-US" dirty="0" err="1">
                <a:latin typeface="Courier" pitchFamily="49" charset="0"/>
              </a:rPr>
              <a:t>boolean</a:t>
            </a:r>
            <a:r>
              <a:rPr lang="en-US" dirty="0">
                <a:latin typeface="Courier" pitchFamily="49" charset="0"/>
              </a:rPr>
              <a:t> temp1=find(sumLeft,set,n-1);</a:t>
            </a:r>
          </a:p>
          <a:p>
            <a:r>
              <a:rPr lang="en-US" dirty="0">
                <a:latin typeface="Courier" pitchFamily="49" charset="0"/>
              </a:rPr>
              <a:t>	</a:t>
            </a:r>
            <a:r>
              <a:rPr lang="en-US" dirty="0" err="1">
                <a:latin typeface="Courier" pitchFamily="49" charset="0"/>
              </a:rPr>
              <a:t>boolean</a:t>
            </a:r>
            <a:r>
              <a:rPr lang="en-US" dirty="0">
                <a:latin typeface="Courier" pitchFamily="49" charset="0"/>
              </a:rPr>
              <a:t> </a:t>
            </a:r>
            <a:r>
              <a:rPr lang="en-US" dirty="0" smtClean="0">
                <a:latin typeface="Courier" pitchFamily="49" charset="0"/>
              </a:rPr>
              <a:t>temp2=find(</a:t>
            </a:r>
            <a:r>
              <a:rPr lang="en-US" dirty="0" err="1" smtClean="0">
                <a:latin typeface="Courier" pitchFamily="49" charset="0"/>
              </a:rPr>
              <a:t>sumLeft</a:t>
            </a:r>
            <a:r>
              <a:rPr lang="en-US" dirty="0" smtClean="0">
                <a:latin typeface="Courier" pitchFamily="49" charset="0"/>
              </a:rPr>
              <a:t>-set[n],</a:t>
            </a:r>
            <a:r>
              <a:rPr lang="en-US" dirty="0">
                <a:latin typeface="Courier" pitchFamily="49" charset="0"/>
              </a:rPr>
              <a:t>set,n-1);</a:t>
            </a:r>
          </a:p>
          <a:p>
            <a:r>
              <a:rPr lang="en-US" dirty="0">
                <a:latin typeface="Courier" pitchFamily="49" charset="0"/>
              </a:rPr>
              <a:t>	if(temp2) </a:t>
            </a:r>
            <a:r>
              <a:rPr lang="en-US" dirty="0" err="1" smtClean="0">
                <a:latin typeface="Courier" pitchFamily="49" charset="0"/>
              </a:rPr>
              <a:t>list.add</a:t>
            </a:r>
            <a:r>
              <a:rPr lang="en-US" dirty="0" smtClean="0">
                <a:latin typeface="Courier" pitchFamily="49" charset="0"/>
              </a:rPr>
              <a:t>(set[n]);</a:t>
            </a:r>
            <a:endParaRPr lang="en-US" dirty="0">
              <a:latin typeface="Courier" pitchFamily="49" charset="0"/>
            </a:endParaRPr>
          </a:p>
          <a:p>
            <a:r>
              <a:rPr lang="en-US" dirty="0">
                <a:latin typeface="Courier" pitchFamily="49" charset="0"/>
              </a:rPr>
              <a:t>	return temp1||temp2;</a:t>
            </a:r>
          </a:p>
          <a:p>
            <a:r>
              <a:rPr lang="en-US" dirty="0" smtClean="0">
                <a:latin typeface="Courier" pitchFamily="49" charset="0"/>
              </a:rPr>
              <a:t>}</a:t>
            </a:r>
            <a:endParaRPr lang="en-US" dirty="0">
              <a:latin typeface="Courier" pitchFamily="49" charset="0"/>
            </a:endParaRPr>
          </a:p>
        </p:txBody>
      </p:sp>
      <p:sp>
        <p:nvSpPr>
          <p:cNvPr id="5" name="TextBox 4"/>
          <p:cNvSpPr txBox="1"/>
          <p:nvPr/>
        </p:nvSpPr>
        <p:spPr>
          <a:xfrm>
            <a:off x="638316" y="6096000"/>
            <a:ext cx="8561959" cy="70788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list will wind up </a:t>
            </a:r>
            <a:r>
              <a:rPr lang="en-US" sz="2000" dirty="0">
                <a:latin typeface="Times New Roman" panose="02020603050405020304" pitchFamily="18" charset="0"/>
                <a:cs typeface="Times New Roman" panose="02020603050405020304" pitchFamily="18" charset="0"/>
              </a:rPr>
              <a:t>storing: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33, 12, 8, 20, 9, 15, 33, 12, 8, 33, 20, 7, 18, 9, 33, 12, 20, 7, 33, 12, 18, 9, 15, 10]</a:t>
            </a:r>
          </a:p>
        </p:txBody>
      </p:sp>
    </p:spTree>
    <p:extLst>
      <p:ext uri="{BB962C8B-B14F-4D97-AF65-F5344CB8AC3E}">
        <p14:creationId xmlns:p14="http://schemas.microsoft.com/office/powerpoint/2010/main" val="295544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What Happened?</a:t>
            </a:r>
            <a:endParaRPr lang="en-US" dirty="0"/>
          </a:p>
        </p:txBody>
      </p:sp>
      <p:sp>
        <p:nvSpPr>
          <p:cNvPr id="3" name="Content Placeholder 2"/>
          <p:cNvSpPr>
            <a:spLocks noGrp="1"/>
          </p:cNvSpPr>
          <p:nvPr>
            <p:ph idx="1"/>
          </p:nvPr>
        </p:nvSpPr>
        <p:spPr>
          <a:xfrm>
            <a:off x="457200" y="762000"/>
            <a:ext cx="8229600" cy="5715000"/>
          </a:xfrm>
        </p:spPr>
        <p:txBody>
          <a:bodyPr>
            <a:normAutofit fontScale="92500" lnSpcReduction="20000"/>
          </a:bodyPr>
          <a:lstStyle/>
          <a:p>
            <a:r>
              <a:rPr lang="en-US" dirty="0" smtClean="0"/>
              <a:t>You might notice that our solution, list, does include a solution to the problem – in fact it contains several solutions</a:t>
            </a:r>
          </a:p>
          <a:p>
            <a:pPr lvl="1"/>
            <a:r>
              <a:rPr lang="en-US" dirty="0">
                <a:cs typeface="Times New Roman" panose="02020603050405020304" pitchFamily="18" charset="0"/>
              </a:rPr>
              <a:t>[33, 12, 8, 20, 9, 15, 33, 12, 8, 33, 20, 7, 18, 9, 33, 12, 20, 7, 33, 12, 18, 9, 15, 10]</a:t>
            </a:r>
          </a:p>
          <a:p>
            <a:pPr lvl="2"/>
            <a:r>
              <a:rPr lang="en-US" dirty="0" smtClean="0"/>
              <a:t>33 + 12 + 8 + 20 + 9 + 15 = 97</a:t>
            </a:r>
          </a:p>
          <a:p>
            <a:pPr lvl="2"/>
            <a:r>
              <a:rPr lang="en-US" dirty="0" smtClean="0"/>
              <a:t>33 + 12 + 18 + 9 + 15 + 10  = 97</a:t>
            </a:r>
          </a:p>
          <a:p>
            <a:r>
              <a:rPr lang="en-US" dirty="0" smtClean="0"/>
              <a:t>The problem is that as we </a:t>
            </a:r>
            <a:r>
              <a:rPr lang="en-US" dirty="0" err="1" smtClean="0"/>
              <a:t>recurse</a:t>
            </a:r>
            <a:r>
              <a:rPr lang="en-US" dirty="0" smtClean="0"/>
              <a:t> twice per method call, we might find solutions down either or both branches of our search space</a:t>
            </a:r>
          </a:p>
          <a:p>
            <a:pPr lvl="1"/>
            <a:r>
              <a:rPr lang="en-US" dirty="0" smtClean="0"/>
              <a:t>If we find a solution down both branches, we will have added set[n] into list along different paths and this will result in having multiple solutions combined into list</a:t>
            </a:r>
          </a:p>
          <a:p>
            <a:r>
              <a:rPr lang="en-US" dirty="0" smtClean="0"/>
              <a:t>We can resolve this problem in several ways, we look at one approach</a:t>
            </a:r>
          </a:p>
          <a:p>
            <a:endParaRPr lang="en-US" dirty="0"/>
          </a:p>
        </p:txBody>
      </p:sp>
    </p:spTree>
    <p:extLst>
      <p:ext uri="{BB962C8B-B14F-4D97-AF65-F5344CB8AC3E}">
        <p14:creationId xmlns:p14="http://schemas.microsoft.com/office/powerpoint/2010/main" val="998684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456161" cy="5632311"/>
          </a:xfrm>
          <a:prstGeom prst="rect">
            <a:avLst/>
          </a:prstGeom>
          <a:noFill/>
        </p:spPr>
        <p:txBody>
          <a:bodyPr wrap="none" rtlCol="0">
            <a:spAutoFit/>
          </a:bodyPr>
          <a:lstStyle/>
          <a:p>
            <a:r>
              <a:rPr lang="en-US" dirty="0" smtClean="0">
                <a:latin typeface="Courier" pitchFamily="49" charset="0"/>
              </a:rPr>
              <a:t> @</a:t>
            </a:r>
            <a:r>
              <a:rPr lang="en-US" dirty="0" err="1" smtClean="0">
                <a:latin typeface="Courier" pitchFamily="49" charset="0"/>
              </a:rPr>
              <a:t>SuppressWarnings</a:t>
            </a:r>
            <a:r>
              <a:rPr lang="en-US" dirty="0" smtClean="0">
                <a:latin typeface="Courier" pitchFamily="49" charset="0"/>
              </a:rPr>
              <a:t>(“unchecked”)</a:t>
            </a:r>
          </a:p>
          <a:p>
            <a:r>
              <a:rPr lang="en-US" dirty="0" smtClean="0">
                <a:latin typeface="Courier" pitchFamily="49" charset="0"/>
              </a:rPr>
              <a:t> </a:t>
            </a:r>
            <a:r>
              <a:rPr lang="en-US" dirty="0">
                <a:latin typeface="Courier" pitchFamily="49" charset="0"/>
              </a:rPr>
              <a:t>public static </a:t>
            </a:r>
            <a:r>
              <a:rPr lang="en-US" dirty="0" err="1">
                <a:latin typeface="Courier" pitchFamily="49" charset="0"/>
              </a:rPr>
              <a:t>boolean</a:t>
            </a:r>
            <a:r>
              <a:rPr lang="en-US" dirty="0">
                <a:latin typeface="Courier" pitchFamily="49" charset="0"/>
              </a:rPr>
              <a:t> solve(int[] set, int total, int </a:t>
            </a:r>
            <a:r>
              <a:rPr lang="en-US" dirty="0" err="1">
                <a:latin typeface="Courier" pitchFamily="49" charset="0"/>
              </a:rPr>
              <a:t>i</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int </a:t>
            </a:r>
            <a:r>
              <a:rPr lang="en-US" dirty="0">
                <a:latin typeface="Courier" pitchFamily="49" charset="0"/>
              </a:rPr>
              <a:t>n, </a:t>
            </a:r>
            <a:r>
              <a:rPr lang="en-US" dirty="0" err="1">
                <a:latin typeface="Courier" pitchFamily="49" charset="0"/>
              </a:rPr>
              <a:t>ArrayList</a:t>
            </a:r>
            <a:r>
              <a:rPr lang="en-US" dirty="0">
                <a:latin typeface="Courier" pitchFamily="49" charset="0"/>
              </a:rPr>
              <a:t> </a:t>
            </a:r>
            <a:r>
              <a:rPr lang="en-US" dirty="0" err="1" smtClean="0">
                <a:latin typeface="Courier" pitchFamily="49" charset="0"/>
              </a:rPr>
              <a:t>tempList</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a:t>
            </a:r>
            <a:r>
              <a:rPr lang="en-US" dirty="0">
                <a:latin typeface="Courier" pitchFamily="49" charset="0"/>
              </a:rPr>
              <a:t>if(total&lt;0) return false;</a:t>
            </a:r>
          </a:p>
          <a:p>
            <a:r>
              <a:rPr lang="en-US" dirty="0" smtClean="0">
                <a:latin typeface="Courier" pitchFamily="49" charset="0"/>
              </a:rPr>
              <a:t>   </a:t>
            </a:r>
            <a:r>
              <a:rPr lang="en-US" dirty="0">
                <a:latin typeface="Courier" pitchFamily="49" charset="0"/>
              </a:rPr>
              <a:t>else if(total==0) </a:t>
            </a:r>
            <a:r>
              <a:rPr lang="en-US" dirty="0" smtClean="0">
                <a:latin typeface="Courier" pitchFamily="49" charset="0"/>
              </a:rPr>
              <a:t>{</a:t>
            </a:r>
          </a:p>
          <a:p>
            <a:r>
              <a:rPr lang="en-US" dirty="0">
                <a:latin typeface="Courier" pitchFamily="49" charset="0"/>
              </a:rPr>
              <a:t>	</a:t>
            </a:r>
            <a:r>
              <a:rPr lang="en-US" dirty="0" err="1" smtClean="0">
                <a:latin typeface="Courier" pitchFamily="49" charset="0"/>
              </a:rPr>
              <a:t>list.add</a:t>
            </a:r>
            <a:r>
              <a:rPr lang="en-US" dirty="0" smtClean="0">
                <a:latin typeface="Courier" pitchFamily="49" charset="0"/>
              </a:rPr>
              <a:t>(0);</a:t>
            </a:r>
          </a:p>
          <a:p>
            <a:r>
              <a:rPr lang="en-US" dirty="0">
                <a:latin typeface="Courier" pitchFamily="49" charset="0"/>
              </a:rPr>
              <a:t>	</a:t>
            </a:r>
            <a:r>
              <a:rPr lang="en-US" dirty="0" err="1" smtClean="0">
                <a:latin typeface="Courier" pitchFamily="49" charset="0"/>
              </a:rPr>
              <a:t>list.addAll</a:t>
            </a:r>
            <a:r>
              <a:rPr lang="en-US" dirty="0" smtClean="0">
                <a:latin typeface="Courier" pitchFamily="49" charset="0"/>
              </a:rPr>
              <a:t>(</a:t>
            </a:r>
            <a:r>
              <a:rPr lang="en-US" dirty="0" err="1" smtClean="0">
                <a:latin typeface="Courier" pitchFamily="49" charset="0"/>
              </a:rPr>
              <a:t>tempList</a:t>
            </a:r>
            <a:r>
              <a:rPr lang="en-US" dirty="0" smtClean="0">
                <a:latin typeface="Courier" pitchFamily="49" charset="0"/>
              </a:rPr>
              <a:t>);</a:t>
            </a:r>
          </a:p>
          <a:p>
            <a:r>
              <a:rPr lang="en-US" dirty="0">
                <a:latin typeface="Courier" pitchFamily="49" charset="0"/>
              </a:rPr>
              <a:t>	</a:t>
            </a:r>
            <a:r>
              <a:rPr lang="en-US" dirty="0" smtClean="0">
                <a:latin typeface="Courier" pitchFamily="49" charset="0"/>
              </a:rPr>
              <a:t>return </a:t>
            </a:r>
            <a:r>
              <a:rPr lang="en-US" dirty="0">
                <a:latin typeface="Courier" pitchFamily="49" charset="0"/>
              </a:rPr>
              <a:t>true</a:t>
            </a:r>
            <a:r>
              <a:rPr lang="en-US" dirty="0" smtClean="0">
                <a:latin typeface="Courier" pitchFamily="49" charset="0"/>
              </a:rPr>
              <a:t>;</a:t>
            </a:r>
          </a:p>
          <a:p>
            <a:r>
              <a:rPr lang="en-US" dirty="0">
                <a:latin typeface="Courier" pitchFamily="49" charset="0"/>
              </a:rPr>
              <a:t> </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else </a:t>
            </a:r>
            <a:r>
              <a:rPr lang="en-US" dirty="0">
                <a:latin typeface="Courier" pitchFamily="49" charset="0"/>
              </a:rPr>
              <a:t>if(</a:t>
            </a:r>
            <a:r>
              <a:rPr lang="en-US" dirty="0" err="1">
                <a:latin typeface="Courier" pitchFamily="49" charset="0"/>
              </a:rPr>
              <a:t>i</a:t>
            </a:r>
            <a:r>
              <a:rPr lang="en-US" dirty="0">
                <a:latin typeface="Courier" pitchFamily="49" charset="0"/>
              </a:rPr>
              <a:t>&gt;=n) return false;</a:t>
            </a:r>
          </a:p>
          <a:p>
            <a:r>
              <a:rPr lang="en-US" dirty="0">
                <a:latin typeface="Courier" pitchFamily="49" charset="0"/>
              </a:rPr>
              <a:t>   </a:t>
            </a:r>
            <a:r>
              <a:rPr lang="en-US" dirty="0" smtClean="0">
                <a:latin typeface="Courier" pitchFamily="49" charset="0"/>
              </a:rPr>
              <a:t>else </a:t>
            </a:r>
            <a:r>
              <a:rPr lang="en-US" dirty="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tempList.add</a:t>
            </a:r>
            <a:r>
              <a:rPr lang="en-US" dirty="0" smtClean="0">
                <a:latin typeface="Courier" pitchFamily="49" charset="0"/>
              </a:rPr>
              <a:t>(set[</a:t>
            </a:r>
            <a:r>
              <a:rPr lang="en-US" dirty="0" err="1" smtClean="0">
                <a:latin typeface="Courier" pitchFamily="49" charset="0"/>
              </a:rPr>
              <a:t>i</a:t>
            </a:r>
            <a:r>
              <a:rPr lang="en-US" dirty="0">
                <a:latin typeface="Courier" pitchFamily="49" charset="0"/>
              </a:rPr>
              <a:t>]);</a:t>
            </a:r>
          </a:p>
          <a:p>
            <a:r>
              <a:rPr lang="en-US" dirty="0">
                <a:latin typeface="Courier" pitchFamily="49" charset="0"/>
              </a:rPr>
              <a:t>       </a:t>
            </a:r>
            <a:r>
              <a:rPr lang="en-US" dirty="0" err="1" smtClean="0">
                <a:latin typeface="Courier" pitchFamily="49" charset="0"/>
              </a:rPr>
              <a:t>boolean</a:t>
            </a:r>
            <a:r>
              <a:rPr lang="en-US" dirty="0" smtClean="0">
                <a:latin typeface="Courier" pitchFamily="49" charset="0"/>
              </a:rPr>
              <a:t> </a:t>
            </a:r>
            <a:r>
              <a:rPr lang="en-US" dirty="0">
                <a:latin typeface="Courier" pitchFamily="49" charset="0"/>
              </a:rPr>
              <a:t>temp1=solve(</a:t>
            </a:r>
            <a:r>
              <a:rPr lang="en-US" dirty="0" err="1">
                <a:latin typeface="Courier" pitchFamily="49" charset="0"/>
              </a:rPr>
              <a:t>set,total</a:t>
            </a:r>
            <a:r>
              <a:rPr lang="en-US" dirty="0">
                <a:latin typeface="Courier" pitchFamily="49" charset="0"/>
              </a:rPr>
              <a:t>-set[</a:t>
            </a:r>
            <a:r>
              <a:rPr lang="en-US" dirty="0" err="1">
                <a:latin typeface="Courier" pitchFamily="49" charset="0"/>
              </a:rPr>
              <a:t>i</a:t>
            </a:r>
            <a:r>
              <a:rPr lang="en-US" dirty="0">
                <a:latin typeface="Courier" pitchFamily="49" charset="0"/>
              </a:rPr>
              <a:t>],</a:t>
            </a:r>
            <a:r>
              <a:rPr lang="en-US" dirty="0" smtClean="0">
                <a:latin typeface="Courier" pitchFamily="49" charset="0"/>
              </a:rPr>
              <a:t>i+1,n,tempList</a:t>
            </a:r>
            <a:r>
              <a:rPr lang="en-US" dirty="0">
                <a:latin typeface="Courier" pitchFamily="49" charset="0"/>
              </a:rPr>
              <a:t>);</a:t>
            </a:r>
          </a:p>
          <a:p>
            <a:r>
              <a:rPr lang="en-US" dirty="0">
                <a:latin typeface="Courier" pitchFamily="49" charset="0"/>
              </a:rPr>
              <a:t>       </a:t>
            </a:r>
            <a:r>
              <a:rPr lang="en-US" dirty="0" smtClean="0">
                <a:latin typeface="Courier" pitchFamily="49" charset="0"/>
              </a:rPr>
              <a:t>if(</a:t>
            </a:r>
            <a:r>
              <a:rPr lang="en-US" dirty="0" err="1" smtClean="0">
                <a:latin typeface="Courier" pitchFamily="49" charset="0"/>
              </a:rPr>
              <a:t>tempList.contains</a:t>
            </a:r>
            <a:r>
              <a:rPr lang="en-US" dirty="0" smtClean="0">
                <a:latin typeface="Courier" pitchFamily="49" charset="0"/>
              </a:rPr>
              <a:t>(new </a:t>
            </a:r>
            <a:r>
              <a:rPr lang="en-US" dirty="0">
                <a:latin typeface="Courier" pitchFamily="49" charset="0"/>
              </a:rPr>
              <a:t>Integer(set[</a:t>
            </a:r>
            <a:r>
              <a:rPr lang="en-US" dirty="0" err="1">
                <a:latin typeface="Courier" pitchFamily="49" charset="0"/>
              </a:rPr>
              <a:t>i</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err="1" smtClean="0">
                <a:latin typeface="Courier" pitchFamily="49" charset="0"/>
              </a:rPr>
              <a:t>tempList.remove</a:t>
            </a:r>
            <a:r>
              <a:rPr lang="en-US" dirty="0" smtClean="0">
                <a:latin typeface="Courier" pitchFamily="49" charset="0"/>
              </a:rPr>
              <a:t>(new </a:t>
            </a:r>
            <a:r>
              <a:rPr lang="en-US" dirty="0">
                <a:latin typeface="Courier" pitchFamily="49" charset="0"/>
              </a:rPr>
              <a:t>Integer(set[</a:t>
            </a:r>
            <a:r>
              <a:rPr lang="en-US" dirty="0" err="1">
                <a:latin typeface="Courier" pitchFamily="49" charset="0"/>
              </a:rPr>
              <a:t>i</a:t>
            </a:r>
            <a:r>
              <a:rPr lang="en-US" dirty="0">
                <a:latin typeface="Courier" pitchFamily="49" charset="0"/>
              </a:rPr>
              <a:t>]));</a:t>
            </a:r>
          </a:p>
          <a:p>
            <a:r>
              <a:rPr lang="en-US" dirty="0">
                <a:latin typeface="Courier" pitchFamily="49" charset="0"/>
              </a:rPr>
              <a:t>       </a:t>
            </a:r>
            <a:r>
              <a:rPr lang="en-US" dirty="0" err="1" smtClean="0">
                <a:latin typeface="Courier" pitchFamily="49" charset="0"/>
              </a:rPr>
              <a:t>boolean</a:t>
            </a:r>
            <a:r>
              <a:rPr lang="en-US" dirty="0" smtClean="0">
                <a:latin typeface="Courier" pitchFamily="49" charset="0"/>
              </a:rPr>
              <a:t> </a:t>
            </a:r>
            <a:r>
              <a:rPr lang="en-US" dirty="0">
                <a:latin typeface="Courier" pitchFamily="49" charset="0"/>
              </a:rPr>
              <a:t>temp2=solve(set,total,i+1,n,list);</a:t>
            </a:r>
          </a:p>
          <a:p>
            <a:r>
              <a:rPr lang="en-US" dirty="0">
                <a:latin typeface="Courier" pitchFamily="49" charset="0"/>
              </a:rPr>
              <a:t>       </a:t>
            </a:r>
            <a:r>
              <a:rPr lang="en-US" dirty="0" smtClean="0">
                <a:latin typeface="Courier" pitchFamily="49" charset="0"/>
              </a:rPr>
              <a:t>if(temp1</a:t>
            </a:r>
            <a:r>
              <a:rPr lang="en-US" dirty="0">
                <a:latin typeface="Courier" pitchFamily="49" charset="0"/>
              </a:rPr>
              <a:t>||temp2) return true;</a:t>
            </a:r>
          </a:p>
          <a:p>
            <a:r>
              <a:rPr lang="en-US" dirty="0">
                <a:latin typeface="Courier" pitchFamily="49" charset="0"/>
              </a:rPr>
              <a:t>       </a:t>
            </a:r>
            <a:r>
              <a:rPr lang="en-US" dirty="0" smtClean="0">
                <a:latin typeface="Courier" pitchFamily="49" charset="0"/>
              </a:rPr>
              <a:t>else </a:t>
            </a:r>
            <a:r>
              <a:rPr lang="en-US" dirty="0">
                <a:latin typeface="Courier" pitchFamily="49" charset="0"/>
              </a:rPr>
              <a:t>return false;</a:t>
            </a:r>
          </a:p>
          <a:p>
            <a:r>
              <a:rPr lang="en-US" dirty="0">
                <a:latin typeface="Courier" pitchFamily="49" charset="0"/>
              </a:rPr>
              <a:t>   </a:t>
            </a:r>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
        <p:nvSpPr>
          <p:cNvPr id="5" name="TextBox 4"/>
          <p:cNvSpPr txBox="1"/>
          <p:nvPr/>
        </p:nvSpPr>
        <p:spPr>
          <a:xfrm>
            <a:off x="656184" y="5486400"/>
            <a:ext cx="8433975" cy="1323439"/>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We add another </a:t>
            </a:r>
            <a:r>
              <a:rPr lang="en-US" sz="2000" dirty="0" err="1" smtClean="0">
                <a:latin typeface="Times New Roman" panose="02020603050405020304" pitchFamily="18" charset="0"/>
                <a:cs typeface="Times New Roman" panose="02020603050405020304" pitchFamily="18" charset="0"/>
              </a:rPr>
              <a:t>ArrayList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tempList</a:t>
            </a:r>
            <a:r>
              <a:rPr lang="en-US" sz="2000" dirty="0" smtClean="0">
                <a:latin typeface="Times New Roman" panose="02020603050405020304" pitchFamily="18" charset="0"/>
                <a:cs typeface="Times New Roman" panose="02020603050405020304" pitchFamily="18" charset="0"/>
              </a:rPr>
              <a:t>, which is passed as a parameter to solve</a:t>
            </a:r>
          </a:p>
          <a:p>
            <a:r>
              <a:rPr lang="en-US" sz="2000" dirty="0" smtClean="0">
                <a:latin typeface="Times New Roman" panose="02020603050405020304" pitchFamily="18" charset="0"/>
                <a:cs typeface="Times New Roman" panose="02020603050405020304" pitchFamily="18" charset="0"/>
              </a:rPr>
              <a:t>This </a:t>
            </a:r>
            <a:r>
              <a:rPr lang="en-US" sz="2000" dirty="0" err="1" smtClean="0">
                <a:latin typeface="Times New Roman" panose="02020603050405020304" pitchFamily="18" charset="0"/>
                <a:cs typeface="Times New Roman" panose="02020603050405020304" pitchFamily="18" charset="0"/>
              </a:rPr>
              <a:t>ArrayList</a:t>
            </a:r>
            <a:r>
              <a:rPr lang="en-US" sz="2000" dirty="0" smtClean="0">
                <a:latin typeface="Times New Roman" panose="02020603050405020304" pitchFamily="18" charset="0"/>
                <a:cs typeface="Times New Roman" panose="02020603050405020304" pitchFamily="18" charset="0"/>
              </a:rPr>
              <a:t> is used to store the current solution we are working on, if we find</a:t>
            </a:r>
          </a:p>
          <a:p>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 solution, add a 0 to list and then add </a:t>
            </a:r>
            <a:r>
              <a:rPr lang="en-US" sz="2000" dirty="0" err="1" smtClean="0">
                <a:latin typeface="Times New Roman" panose="02020603050405020304" pitchFamily="18" charset="0"/>
                <a:cs typeface="Times New Roman" panose="02020603050405020304" pitchFamily="18" charset="0"/>
              </a:rPr>
              <a:t>tempList</a:t>
            </a:r>
            <a:r>
              <a:rPr lang="en-US" sz="2000" dirty="0" smtClean="0">
                <a:latin typeface="Times New Roman" panose="02020603050405020304" pitchFamily="18" charset="0"/>
                <a:cs typeface="Times New Roman" panose="02020603050405020304" pitchFamily="18" charset="0"/>
              </a:rPr>
              <a:t> to list</a:t>
            </a:r>
          </a:p>
          <a:p>
            <a:r>
              <a:rPr lang="en-US" sz="2000" dirty="0" smtClean="0">
                <a:latin typeface="Times New Roman" panose="02020603050405020304" pitchFamily="18" charset="0"/>
                <a:cs typeface="Times New Roman" panose="02020603050405020304" pitchFamily="18" charset="0"/>
              </a:rPr>
              <a:t>If this pathway has not led to a solution, we remove set[</a:t>
            </a:r>
            <a:r>
              <a:rPr lang="en-US" sz="2000" dirty="0" err="1" smtClean="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 from </a:t>
            </a:r>
            <a:r>
              <a:rPr lang="en-US" sz="2000" dirty="0" err="1" smtClean="0">
                <a:latin typeface="Times New Roman" panose="02020603050405020304" pitchFamily="18" charset="0"/>
                <a:cs typeface="Times New Roman" panose="02020603050405020304" pitchFamily="18" charset="0"/>
              </a:rPr>
              <a:t>tempList</a:t>
            </a:r>
            <a:endParaRPr lang="en-US" sz="2000" dirty="0">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flipH="1" flipV="1">
            <a:off x="228600" y="6148119"/>
            <a:ext cx="427584" cy="405081"/>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V="1">
            <a:off x="228600" y="3886200"/>
            <a:ext cx="990600" cy="22619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5943600" y="1257300"/>
            <a:ext cx="2571538" cy="1015663"/>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This compiler directive</a:t>
            </a:r>
          </a:p>
          <a:p>
            <a:r>
              <a:rPr lang="en-US" sz="2000" dirty="0" smtClean="0">
                <a:latin typeface="Times New Roman" panose="02020603050405020304" pitchFamily="18" charset="0"/>
                <a:cs typeface="Times New Roman" panose="02020603050405020304" pitchFamily="18" charset="0"/>
              </a:rPr>
              <a:t>Is required because of</a:t>
            </a:r>
          </a:p>
          <a:p>
            <a:r>
              <a:rPr lang="en-US" sz="2000" dirty="0" smtClean="0">
                <a:latin typeface="Times New Roman" panose="02020603050405020304" pitchFamily="18" charset="0"/>
                <a:cs typeface="Times New Roman" panose="02020603050405020304" pitchFamily="18" charset="0"/>
              </a:rPr>
              <a:t>oddities with </a:t>
            </a:r>
            <a:r>
              <a:rPr lang="en-US" sz="2000" dirty="0" err="1" smtClean="0">
                <a:latin typeface="Times New Roman" panose="02020603050405020304" pitchFamily="18" charset="0"/>
                <a:cs typeface="Times New Roman" panose="02020603050405020304" pitchFamily="18" charset="0"/>
              </a:rPr>
              <a:t>ArrayList</a:t>
            </a:r>
            <a:endParaRPr lang="en-US" sz="2000" dirty="0">
              <a:latin typeface="Times New Roman" panose="02020603050405020304" pitchFamily="18" charset="0"/>
              <a:cs typeface="Times New Roman" panose="02020603050405020304" pitchFamily="18" charset="0"/>
            </a:endParaRPr>
          </a:p>
        </p:txBody>
      </p:sp>
      <p:cxnSp>
        <p:nvCxnSpPr>
          <p:cNvPr id="12" name="Straight Arrow Connector 11"/>
          <p:cNvCxnSpPr/>
          <p:nvPr/>
        </p:nvCxnSpPr>
        <p:spPr>
          <a:xfrm flipH="1" flipV="1">
            <a:off x="4456680" y="304800"/>
            <a:ext cx="1486920" cy="1066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6115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Recursion as Search</a:t>
            </a:r>
            <a:endParaRPr lang="en-US" dirty="0"/>
          </a:p>
        </p:txBody>
      </p:sp>
      <p:sp>
        <p:nvSpPr>
          <p:cNvPr id="3" name="Content Placeholder 2"/>
          <p:cNvSpPr>
            <a:spLocks noGrp="1"/>
          </p:cNvSpPr>
          <p:nvPr>
            <p:ph idx="1"/>
          </p:nvPr>
        </p:nvSpPr>
        <p:spPr>
          <a:xfrm>
            <a:off x="228600" y="838200"/>
            <a:ext cx="8763000" cy="6019800"/>
          </a:xfrm>
        </p:spPr>
        <p:txBody>
          <a:bodyPr>
            <a:normAutofit lnSpcReduction="10000"/>
          </a:bodyPr>
          <a:lstStyle/>
          <a:p>
            <a:r>
              <a:rPr lang="en-US" dirty="0" smtClean="0"/>
              <a:t>The sum of subsets problem and the maze problem are both examples of search problems</a:t>
            </a:r>
          </a:p>
          <a:p>
            <a:pPr lvl="1"/>
            <a:r>
              <a:rPr lang="en-US" dirty="0" smtClean="0"/>
              <a:t>Given all the possibilities, search for the solution</a:t>
            </a:r>
          </a:p>
          <a:p>
            <a:pPr lvl="1"/>
            <a:r>
              <a:rPr lang="en-US" dirty="0" smtClean="0"/>
              <a:t>Usually search problems have a 2</a:t>
            </a:r>
            <a:r>
              <a:rPr lang="en-US" baseline="30000" dirty="0" smtClean="0"/>
              <a:t>n</a:t>
            </a:r>
            <a:r>
              <a:rPr lang="en-US" dirty="0" smtClean="0"/>
              <a:t> complexity (like Hanoi)</a:t>
            </a:r>
          </a:p>
          <a:p>
            <a:pPr lvl="1"/>
            <a:r>
              <a:rPr lang="en-US" dirty="0" smtClean="0"/>
              <a:t>Additionally, to solve the problem, we need to be able to backtrack when our search either leads us to a repeated state or a </a:t>
            </a:r>
            <a:r>
              <a:rPr lang="en-US" dirty="0" err="1" smtClean="0"/>
              <a:t>deadend</a:t>
            </a:r>
            <a:endParaRPr lang="en-US" dirty="0" smtClean="0"/>
          </a:p>
          <a:p>
            <a:pPr lvl="2"/>
            <a:r>
              <a:rPr lang="en-US" dirty="0" smtClean="0"/>
              <a:t>e.g., a wall in the maze or a sum &gt; the target sum in the subset problem</a:t>
            </a:r>
          </a:p>
          <a:p>
            <a:pPr lvl="1"/>
            <a:r>
              <a:rPr lang="en-US" dirty="0" smtClean="0"/>
              <a:t>Recursion is helpful here because, if we reach a </a:t>
            </a:r>
            <a:r>
              <a:rPr lang="en-US" dirty="0" err="1" smtClean="0"/>
              <a:t>deadend</a:t>
            </a:r>
            <a:r>
              <a:rPr lang="en-US" dirty="0" smtClean="0"/>
              <a:t>, we return and try the next branch</a:t>
            </a:r>
          </a:p>
          <a:p>
            <a:pPr lvl="2"/>
            <a:r>
              <a:rPr lang="en-US" dirty="0" smtClean="0"/>
              <a:t>look at the maze solution which tries one path and if not successful, tries the next, </a:t>
            </a:r>
            <a:r>
              <a:rPr lang="en-US" dirty="0" err="1" smtClean="0"/>
              <a:t>etc</a:t>
            </a:r>
            <a:endParaRPr lang="en-US" dirty="0" smtClean="0"/>
          </a:p>
        </p:txBody>
      </p:sp>
    </p:spTree>
    <p:extLst>
      <p:ext uri="{BB962C8B-B14F-4D97-AF65-F5344CB8AC3E}">
        <p14:creationId xmlns:p14="http://schemas.microsoft.com/office/powerpoint/2010/main" val="173456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Factorial</a:t>
            </a:r>
            <a:endParaRPr lang="en-US" dirty="0"/>
          </a:p>
        </p:txBody>
      </p:sp>
      <p:sp>
        <p:nvSpPr>
          <p:cNvPr id="3" name="Content Placeholder 2"/>
          <p:cNvSpPr>
            <a:spLocks noGrp="1"/>
          </p:cNvSpPr>
          <p:nvPr>
            <p:ph idx="1"/>
          </p:nvPr>
        </p:nvSpPr>
        <p:spPr>
          <a:xfrm>
            <a:off x="457200" y="762000"/>
            <a:ext cx="8229600" cy="2971799"/>
          </a:xfrm>
        </p:spPr>
        <p:txBody>
          <a:bodyPr>
            <a:normAutofit fontScale="92500" lnSpcReduction="20000"/>
          </a:bodyPr>
          <a:lstStyle/>
          <a:p>
            <a:r>
              <a:rPr lang="en-US" dirty="0" smtClean="0"/>
              <a:t>The common example is factorial</a:t>
            </a:r>
          </a:p>
          <a:p>
            <a:pPr lvl="1"/>
            <a:r>
              <a:rPr lang="en-US" dirty="0" smtClean="0"/>
              <a:t>Factorial(5) = 5 * 4 * 3 * 2 * 1 (iterative)</a:t>
            </a:r>
          </a:p>
          <a:p>
            <a:pPr lvl="1"/>
            <a:r>
              <a:rPr lang="en-US" dirty="0" smtClean="0"/>
              <a:t>Factorial(5) = 5 * Factorial(4) (recursive)</a:t>
            </a:r>
          </a:p>
          <a:p>
            <a:pPr lvl="1"/>
            <a:r>
              <a:rPr lang="en-US" dirty="0" smtClean="0"/>
              <a:t>Factorial(4) = 4 * Factorial(3) (recursive)</a:t>
            </a:r>
          </a:p>
          <a:p>
            <a:pPr lvl="1"/>
            <a:r>
              <a:rPr lang="en-US" dirty="0" smtClean="0"/>
              <a:t>Factorial(3) = 3 * Factorial(2) (recursive)</a:t>
            </a:r>
          </a:p>
          <a:p>
            <a:pPr lvl="1"/>
            <a:r>
              <a:rPr lang="en-US" dirty="0" smtClean="0"/>
              <a:t>Factorial(2) = 2 * Factorial(1) (recursive)</a:t>
            </a:r>
          </a:p>
          <a:p>
            <a:pPr lvl="1"/>
            <a:r>
              <a:rPr lang="en-US" dirty="0" smtClean="0"/>
              <a:t>Factorial(1) = 1 (recursive base case)</a:t>
            </a:r>
          </a:p>
        </p:txBody>
      </p:sp>
      <p:sp>
        <p:nvSpPr>
          <p:cNvPr id="4" name="TextBox 3"/>
          <p:cNvSpPr txBox="1"/>
          <p:nvPr/>
        </p:nvSpPr>
        <p:spPr>
          <a:xfrm>
            <a:off x="386255" y="3733800"/>
            <a:ext cx="6526146" cy="2862322"/>
          </a:xfrm>
          <a:prstGeom prst="rect">
            <a:avLst/>
          </a:prstGeom>
          <a:noFill/>
        </p:spPr>
        <p:txBody>
          <a:bodyPr wrap="none" rtlCol="0">
            <a:spAutoFit/>
          </a:bodyPr>
          <a:lstStyle/>
          <a:p>
            <a:r>
              <a:rPr lang="en-US" dirty="0" smtClean="0">
                <a:latin typeface="Courier" pitchFamily="49" charset="0"/>
              </a:rPr>
              <a:t>public int </a:t>
            </a:r>
            <a:r>
              <a:rPr lang="en-US" dirty="0" err="1" smtClean="0">
                <a:latin typeface="Courier" pitchFamily="49" charset="0"/>
              </a:rPr>
              <a:t>iterativeFactorial</a:t>
            </a:r>
            <a:r>
              <a:rPr lang="en-US" dirty="0" smtClean="0">
                <a:latin typeface="Courier" pitchFamily="49" charset="0"/>
              </a:rPr>
              <a:t>(int x) {</a:t>
            </a:r>
          </a:p>
          <a:p>
            <a:r>
              <a:rPr lang="en-US" dirty="0">
                <a:latin typeface="Courier" pitchFamily="49" charset="0"/>
              </a:rPr>
              <a:t> </a:t>
            </a:r>
            <a:r>
              <a:rPr lang="en-US" dirty="0" smtClean="0">
                <a:latin typeface="Courier" pitchFamily="49" charset="0"/>
              </a:rPr>
              <a:t>    int product=1;</a:t>
            </a:r>
          </a:p>
          <a:p>
            <a:r>
              <a:rPr lang="en-US" dirty="0">
                <a:latin typeface="Courier" pitchFamily="49" charset="0"/>
              </a:rPr>
              <a:t> </a:t>
            </a:r>
            <a:r>
              <a:rPr lang="en-US" dirty="0" smtClean="0">
                <a:latin typeface="Courier" pitchFamily="49" charset="0"/>
              </a:rPr>
              <a:t>    for(int </a:t>
            </a:r>
            <a:r>
              <a:rPr lang="en-US" dirty="0" err="1" smtClean="0">
                <a:latin typeface="Courier" pitchFamily="49" charset="0"/>
              </a:rPr>
              <a:t>i</a:t>
            </a:r>
            <a:r>
              <a:rPr lang="en-US" dirty="0" smtClean="0">
                <a:latin typeface="Courier" pitchFamily="49" charset="0"/>
              </a:rPr>
              <a:t>=1;i&lt;=</a:t>
            </a:r>
            <a:r>
              <a:rPr lang="en-US" dirty="0" err="1" smtClean="0">
                <a:latin typeface="Courier" pitchFamily="49" charset="0"/>
              </a:rPr>
              <a:t>x;i</a:t>
            </a:r>
            <a:r>
              <a:rPr lang="en-US" dirty="0" smtClean="0">
                <a:latin typeface="Courier" pitchFamily="49" charset="0"/>
              </a:rPr>
              <a:t>++) </a:t>
            </a:r>
            <a:r>
              <a:rPr lang="en-US" dirty="0" smtClean="0">
                <a:latin typeface="Courier" pitchFamily="49" charset="0"/>
              </a:rPr>
              <a:t>product=product*</a:t>
            </a:r>
            <a:r>
              <a:rPr lang="en-US" dirty="0" err="1" smtClean="0">
                <a:latin typeface="Courier" pitchFamily="49" charset="0"/>
              </a:rPr>
              <a:t>i</a:t>
            </a:r>
            <a:r>
              <a:rPr lang="en-US" dirty="0" smtClean="0">
                <a:latin typeface="Courier" pitchFamily="49" charset="0"/>
              </a:rPr>
              <a:t>;</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return product;</a:t>
            </a:r>
          </a:p>
          <a:p>
            <a:r>
              <a:rPr lang="en-US" dirty="0" smtClean="0">
                <a:latin typeface="Courier" pitchFamily="49" charset="0"/>
              </a:rPr>
              <a:t>}</a:t>
            </a:r>
          </a:p>
          <a:p>
            <a:endParaRPr lang="en-US" dirty="0">
              <a:latin typeface="Courier" pitchFamily="49" charset="0"/>
            </a:endParaRPr>
          </a:p>
          <a:p>
            <a:r>
              <a:rPr lang="en-US" dirty="0" smtClean="0">
                <a:latin typeface="Courier" pitchFamily="49" charset="0"/>
              </a:rPr>
              <a:t>public int </a:t>
            </a:r>
            <a:r>
              <a:rPr lang="en-US" dirty="0" err="1" smtClean="0">
                <a:latin typeface="Courier" pitchFamily="49" charset="0"/>
              </a:rPr>
              <a:t>recursiveFactorial</a:t>
            </a:r>
            <a:r>
              <a:rPr lang="en-US" dirty="0" smtClean="0">
                <a:latin typeface="Courier" pitchFamily="49" charset="0"/>
              </a:rPr>
              <a:t>(int x) {</a:t>
            </a:r>
          </a:p>
          <a:p>
            <a:r>
              <a:rPr lang="en-US" dirty="0">
                <a:latin typeface="Courier" pitchFamily="49" charset="0"/>
              </a:rPr>
              <a:t> </a:t>
            </a:r>
            <a:r>
              <a:rPr lang="en-US" dirty="0" smtClean="0">
                <a:latin typeface="Courier" pitchFamily="49" charset="0"/>
              </a:rPr>
              <a:t>   if(x &lt;= 1) return 1;</a:t>
            </a:r>
          </a:p>
          <a:p>
            <a:r>
              <a:rPr lang="en-US" dirty="0">
                <a:latin typeface="Courier" pitchFamily="49" charset="0"/>
              </a:rPr>
              <a:t> </a:t>
            </a:r>
            <a:r>
              <a:rPr lang="en-US" dirty="0" smtClean="0">
                <a:latin typeface="Courier" pitchFamily="49" charset="0"/>
              </a:rPr>
              <a:t>   else return x * </a:t>
            </a:r>
            <a:r>
              <a:rPr lang="en-US" dirty="0" err="1" smtClean="0">
                <a:latin typeface="Courier" pitchFamily="49" charset="0"/>
              </a:rPr>
              <a:t>recursiveFactorial</a:t>
            </a:r>
            <a:r>
              <a:rPr lang="en-US" dirty="0" smtClean="0">
                <a:latin typeface="Courier" pitchFamily="49" charset="0"/>
              </a:rPr>
              <a:t>(x-1);</a:t>
            </a:r>
          </a:p>
          <a:p>
            <a:r>
              <a:rPr lang="en-US" dirty="0">
                <a:latin typeface="Courier" pitchFamily="49" charset="0"/>
              </a:rPr>
              <a:t>}</a:t>
            </a:r>
          </a:p>
        </p:txBody>
      </p:sp>
      <p:sp>
        <p:nvSpPr>
          <p:cNvPr id="5" name="TextBox 4"/>
          <p:cNvSpPr txBox="1"/>
          <p:nvPr/>
        </p:nvSpPr>
        <p:spPr>
          <a:xfrm>
            <a:off x="7315200" y="4272409"/>
            <a:ext cx="1460656" cy="1785104"/>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Notice the</a:t>
            </a:r>
          </a:p>
          <a:p>
            <a:r>
              <a:rPr lang="en-US" sz="2200" dirty="0">
                <a:latin typeface="Times New Roman" panose="02020603050405020304" pitchFamily="18" charset="0"/>
                <a:cs typeface="Times New Roman" panose="02020603050405020304" pitchFamily="18" charset="0"/>
              </a:rPr>
              <a:t>r</a:t>
            </a:r>
            <a:r>
              <a:rPr lang="en-US" sz="2200" dirty="0" smtClean="0">
                <a:latin typeface="Times New Roman" panose="02020603050405020304" pitchFamily="18" charset="0"/>
                <a:cs typeface="Times New Roman" panose="02020603050405020304" pitchFamily="18" charset="0"/>
              </a:rPr>
              <a:t>ecursive</a:t>
            </a:r>
          </a:p>
          <a:p>
            <a:r>
              <a:rPr lang="en-US" sz="2200" dirty="0">
                <a:latin typeface="Times New Roman" panose="02020603050405020304" pitchFamily="18" charset="0"/>
                <a:cs typeface="Times New Roman" panose="02020603050405020304" pitchFamily="18" charset="0"/>
              </a:rPr>
              <a:t>v</a:t>
            </a:r>
            <a:r>
              <a:rPr lang="en-US" sz="2200" dirty="0" smtClean="0">
                <a:latin typeface="Times New Roman" panose="02020603050405020304" pitchFamily="18" charset="0"/>
                <a:cs typeface="Times New Roman" panose="02020603050405020304" pitchFamily="18" charset="0"/>
              </a:rPr>
              <a:t>ersion has</a:t>
            </a:r>
          </a:p>
          <a:p>
            <a:r>
              <a:rPr lang="en-US" sz="2200" dirty="0">
                <a:latin typeface="Times New Roman" panose="02020603050405020304" pitchFamily="18" charset="0"/>
                <a:cs typeface="Times New Roman" panose="02020603050405020304" pitchFamily="18" charset="0"/>
              </a:rPr>
              <a:t>n</a:t>
            </a:r>
            <a:r>
              <a:rPr lang="en-US" sz="2200" dirty="0" smtClean="0">
                <a:latin typeface="Times New Roman" panose="02020603050405020304" pitchFamily="18" charset="0"/>
                <a:cs typeface="Times New Roman" panose="02020603050405020304" pitchFamily="18" charset="0"/>
              </a:rPr>
              <a:t>o local</a:t>
            </a:r>
          </a:p>
          <a:p>
            <a:r>
              <a:rPr lang="en-US" sz="2200" dirty="0" smtClean="0">
                <a:latin typeface="Times New Roman" panose="02020603050405020304" pitchFamily="18" charset="0"/>
                <a:cs typeface="Times New Roman" panose="02020603050405020304" pitchFamily="18" charset="0"/>
              </a:rPr>
              <a:t>variables!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29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Backtracking</a:t>
            </a:r>
            <a:endParaRPr lang="en-US" dirty="0"/>
          </a:p>
        </p:txBody>
      </p:sp>
      <p:sp>
        <p:nvSpPr>
          <p:cNvPr id="3" name="Content Placeholder 2"/>
          <p:cNvSpPr>
            <a:spLocks noGrp="1"/>
          </p:cNvSpPr>
          <p:nvPr>
            <p:ph idx="1"/>
          </p:nvPr>
        </p:nvSpPr>
        <p:spPr>
          <a:xfrm>
            <a:off x="152400" y="762000"/>
            <a:ext cx="8839200" cy="6096000"/>
          </a:xfrm>
        </p:spPr>
        <p:txBody>
          <a:bodyPr>
            <a:normAutofit fontScale="85000" lnSpcReduction="20000"/>
          </a:bodyPr>
          <a:lstStyle/>
          <a:p>
            <a:r>
              <a:rPr lang="en-US" dirty="0" smtClean="0"/>
              <a:t>Consider this code:</a:t>
            </a:r>
          </a:p>
          <a:p>
            <a:pPr lvl="1"/>
            <a:r>
              <a:rPr lang="en-US" dirty="0">
                <a:latin typeface="Courier" pitchFamily="49" charset="0"/>
              </a:rPr>
              <a:t>if (solve(m,x+1,y,s)) return true;</a:t>
            </a:r>
          </a:p>
          <a:p>
            <a:pPr lvl="1"/>
            <a:r>
              <a:rPr lang="en-US" dirty="0" smtClean="0">
                <a:latin typeface="Courier" pitchFamily="49" charset="0"/>
              </a:rPr>
              <a:t>if </a:t>
            </a:r>
            <a:r>
              <a:rPr lang="en-US" dirty="0">
                <a:latin typeface="Courier" pitchFamily="49" charset="0"/>
              </a:rPr>
              <a:t>(solve(m,x-1,y,s)) return true;</a:t>
            </a:r>
          </a:p>
          <a:p>
            <a:pPr lvl="1"/>
            <a:r>
              <a:rPr lang="en-US" dirty="0" smtClean="0">
                <a:latin typeface="Courier" pitchFamily="49" charset="0"/>
              </a:rPr>
              <a:t>if </a:t>
            </a:r>
            <a:r>
              <a:rPr lang="en-US" dirty="0">
                <a:latin typeface="Courier" pitchFamily="49" charset="0"/>
              </a:rPr>
              <a:t>(solve(m,x,y+1,s)) return true;</a:t>
            </a:r>
          </a:p>
          <a:p>
            <a:pPr lvl="1"/>
            <a:r>
              <a:rPr lang="en-US" dirty="0" smtClean="0">
                <a:latin typeface="Courier" pitchFamily="49" charset="0"/>
              </a:rPr>
              <a:t>if </a:t>
            </a:r>
            <a:r>
              <a:rPr lang="en-US" dirty="0">
                <a:latin typeface="Courier" pitchFamily="49" charset="0"/>
              </a:rPr>
              <a:t>(solve(m,x,y-1,s)) return true;</a:t>
            </a:r>
          </a:p>
          <a:p>
            <a:r>
              <a:rPr lang="en-US" dirty="0" smtClean="0"/>
              <a:t>Because of the recursive nature of the code, we try one move (say x+1,y) and if that leads us to a solution, this call to solve(m,x+1,y,s) returns true so we return true</a:t>
            </a:r>
          </a:p>
          <a:p>
            <a:r>
              <a:rPr lang="en-US" dirty="0" smtClean="0"/>
              <a:t>But if not, we are back where we were in this method call (x, y) and we try the next branch (x-1, y)</a:t>
            </a:r>
          </a:p>
          <a:p>
            <a:pPr lvl="1"/>
            <a:r>
              <a:rPr lang="en-US" dirty="0" smtClean="0"/>
              <a:t>Thus, when we return from a recursive call, we either receive true and return true meaning “solution found” or we receive false and we try the next branch</a:t>
            </a:r>
          </a:p>
          <a:p>
            <a:r>
              <a:rPr lang="en-US" dirty="0" smtClean="0"/>
              <a:t>The idea that recursion automatically returns us to where we were is called backtracking</a:t>
            </a:r>
          </a:p>
          <a:p>
            <a:pPr lvl="1"/>
            <a:r>
              <a:rPr lang="en-US" dirty="0" smtClean="0"/>
              <a:t>Without recursion, I have to implement backtracking through a stack</a:t>
            </a:r>
          </a:p>
          <a:p>
            <a:pPr marL="0" indent="0">
              <a:buNone/>
            </a:pPr>
            <a:endParaRPr lang="en-US" dirty="0"/>
          </a:p>
        </p:txBody>
      </p:sp>
    </p:spTree>
    <p:extLst>
      <p:ext uri="{BB962C8B-B14F-4D97-AF65-F5344CB8AC3E}">
        <p14:creationId xmlns:p14="http://schemas.microsoft.com/office/powerpoint/2010/main" val="876095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Water Jugs Problem</a:t>
            </a:r>
            <a:endParaRPr lang="en-US" dirty="0"/>
          </a:p>
        </p:txBody>
      </p:sp>
      <p:sp>
        <p:nvSpPr>
          <p:cNvPr id="3" name="Content Placeholder 2"/>
          <p:cNvSpPr>
            <a:spLocks noGrp="1"/>
          </p:cNvSpPr>
          <p:nvPr>
            <p:ph idx="1"/>
          </p:nvPr>
        </p:nvSpPr>
        <p:spPr>
          <a:xfrm>
            <a:off x="457200" y="762000"/>
            <a:ext cx="8229600" cy="6096000"/>
          </a:xfrm>
        </p:spPr>
        <p:txBody>
          <a:bodyPr>
            <a:normAutofit lnSpcReduction="10000"/>
          </a:bodyPr>
          <a:lstStyle/>
          <a:p>
            <a:r>
              <a:rPr lang="en-US" dirty="0" smtClean="0"/>
              <a:t>Another well known AI search problem is the water jugs</a:t>
            </a:r>
          </a:p>
          <a:p>
            <a:pPr lvl="1"/>
            <a:r>
              <a:rPr lang="en-US" dirty="0" smtClean="0"/>
              <a:t>The idea is to find the proper combination of steps using 2 jugs, 1 can hold 4 gallons, 1 can hold 3 gallons, to wind up with exactly 2 gallons in the 4-gallon jug</a:t>
            </a:r>
          </a:p>
          <a:p>
            <a:pPr lvl="1"/>
            <a:r>
              <a:rPr lang="en-US" dirty="0" smtClean="0"/>
              <a:t>You do this by pouring water into and out of jugs</a:t>
            </a:r>
          </a:p>
          <a:p>
            <a:pPr lvl="1"/>
            <a:r>
              <a:rPr lang="en-US" dirty="0" smtClean="0"/>
              <a:t>You can not “estimate”, you have to be exact which you can get by pouring from one to the other in different ways</a:t>
            </a:r>
          </a:p>
          <a:p>
            <a:pPr lvl="2"/>
            <a:r>
              <a:rPr lang="en-US" dirty="0"/>
              <a:t>for instance, if you have 4 and 0, you can pour 3 gallons exactly from the 4-gallon to the 3-gallon jug and wind up with 1 and 3</a:t>
            </a:r>
            <a:endParaRPr lang="en-US" dirty="0" smtClean="0"/>
          </a:p>
          <a:p>
            <a:r>
              <a:rPr lang="en-US" dirty="0" smtClean="0"/>
              <a:t>Search problems are best solved recursively</a:t>
            </a:r>
          </a:p>
          <a:p>
            <a:pPr lvl="2"/>
            <a:endParaRPr lang="en-US" dirty="0"/>
          </a:p>
        </p:txBody>
      </p:sp>
    </p:spTree>
    <p:extLst>
      <p:ext uri="{BB962C8B-B14F-4D97-AF65-F5344CB8AC3E}">
        <p14:creationId xmlns:p14="http://schemas.microsoft.com/office/powerpoint/2010/main" val="2729248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Recursive Solution</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10000"/>
          </a:bodyPr>
          <a:lstStyle/>
          <a:p>
            <a:r>
              <a:rPr lang="en-US" dirty="0" smtClean="0"/>
              <a:t>We will have a </a:t>
            </a:r>
            <a:r>
              <a:rPr lang="en-US" dirty="0" err="1" smtClean="0"/>
              <a:t>boolean</a:t>
            </a:r>
            <a:r>
              <a:rPr lang="en-US" dirty="0" smtClean="0"/>
              <a:t> method jugs(int x, int y)</a:t>
            </a:r>
          </a:p>
          <a:p>
            <a:pPr lvl="1"/>
            <a:r>
              <a:rPr lang="en-US" dirty="0" smtClean="0"/>
              <a:t>Base cases:  </a:t>
            </a:r>
          </a:p>
          <a:p>
            <a:pPr lvl="2"/>
            <a:r>
              <a:rPr lang="en-US" dirty="0" smtClean="0"/>
              <a:t>if x==2 then solution found, return true</a:t>
            </a:r>
          </a:p>
          <a:p>
            <a:pPr lvl="2"/>
            <a:r>
              <a:rPr lang="en-US" dirty="0" smtClean="0"/>
              <a:t>if x &lt; 0 || x &gt; 4 || y &lt; 0 || y &gt; 0 then illegal state, return false</a:t>
            </a:r>
          </a:p>
          <a:p>
            <a:pPr lvl="1"/>
            <a:r>
              <a:rPr lang="en-US" dirty="0" smtClean="0"/>
              <a:t>Otherwise try each of the possible recursive cases</a:t>
            </a:r>
          </a:p>
          <a:p>
            <a:pPr lvl="2"/>
            <a:r>
              <a:rPr lang="en-US" dirty="0" smtClean="0"/>
              <a:t>Fill 4 gallon jug – from (x, y) to (4, y)</a:t>
            </a:r>
          </a:p>
          <a:p>
            <a:pPr lvl="2"/>
            <a:r>
              <a:rPr lang="en-US" dirty="0" smtClean="0"/>
              <a:t>Fill 3 gallon jug – from (x, y) to (x, 3)</a:t>
            </a:r>
          </a:p>
          <a:p>
            <a:pPr lvl="2"/>
            <a:r>
              <a:rPr lang="en-US" dirty="0" smtClean="0"/>
              <a:t>Dump 4 gallon jug – from (x, y) to (0, y)</a:t>
            </a:r>
          </a:p>
          <a:p>
            <a:pPr lvl="2"/>
            <a:r>
              <a:rPr lang="en-US" dirty="0" smtClean="0"/>
              <a:t>Dump 3 gallon jug – from (x, y) to (x, 0)</a:t>
            </a:r>
          </a:p>
          <a:p>
            <a:pPr lvl="2"/>
            <a:r>
              <a:rPr lang="en-US" dirty="0" smtClean="0"/>
              <a:t>Pour contents of 4 gallon jug to 3 gallon jug until 3 gallon jug is full – from (x, y) to (x – (3 – y), 3)</a:t>
            </a:r>
          </a:p>
          <a:p>
            <a:pPr lvl="2"/>
            <a:r>
              <a:rPr lang="en-US" dirty="0" smtClean="0"/>
              <a:t>Pour contents of 3 gallon jug to 4 gallon jug until 4 gallon jug is full – from (x, y) to (4, y – (4 – x))</a:t>
            </a:r>
          </a:p>
          <a:p>
            <a:pPr lvl="2"/>
            <a:r>
              <a:rPr lang="en-US" dirty="0" smtClean="0"/>
              <a:t>Empty 4 gallon jug into 3 gallon jug – from (x, y) to (0, x + y)</a:t>
            </a:r>
          </a:p>
          <a:p>
            <a:pPr lvl="2"/>
            <a:r>
              <a:rPr lang="en-US" dirty="0" smtClean="0"/>
              <a:t>Empty 3 gallon jug into 4 gallon jug – from (x, y) to (x + y, 0)</a:t>
            </a:r>
            <a:endParaRPr lang="en-US" dirty="0"/>
          </a:p>
        </p:txBody>
      </p:sp>
    </p:spTree>
    <p:extLst>
      <p:ext uri="{BB962C8B-B14F-4D97-AF65-F5344CB8AC3E}">
        <p14:creationId xmlns:p14="http://schemas.microsoft.com/office/powerpoint/2010/main" val="3823941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 Solution</a:t>
            </a:r>
            <a:endParaRPr lang="en-US" dirty="0"/>
          </a:p>
        </p:txBody>
      </p:sp>
      <p:sp>
        <p:nvSpPr>
          <p:cNvPr id="3" name="Content Placeholder 2"/>
          <p:cNvSpPr>
            <a:spLocks noGrp="1"/>
          </p:cNvSpPr>
          <p:nvPr>
            <p:ph idx="1"/>
          </p:nvPr>
        </p:nvSpPr>
        <p:spPr>
          <a:xfrm>
            <a:off x="304800" y="762000"/>
            <a:ext cx="8610600" cy="6096000"/>
          </a:xfrm>
        </p:spPr>
        <p:txBody>
          <a:bodyPr>
            <a:normAutofit fontScale="85000" lnSpcReduction="10000"/>
          </a:bodyPr>
          <a:lstStyle/>
          <a:p>
            <a:r>
              <a:rPr lang="en-US" dirty="0" smtClean="0"/>
              <a:t>Start at (0,0)</a:t>
            </a:r>
          </a:p>
          <a:p>
            <a:pPr lvl="1"/>
            <a:r>
              <a:rPr lang="en-US" dirty="0" smtClean="0"/>
              <a:t>Fill 3 gallon jug (0, 3)</a:t>
            </a:r>
          </a:p>
          <a:p>
            <a:pPr lvl="1"/>
            <a:r>
              <a:rPr lang="en-US" dirty="0" smtClean="0"/>
              <a:t>Pour contents of 3 gallon jug to 4 gallon jug (3, 0)</a:t>
            </a:r>
          </a:p>
          <a:p>
            <a:pPr lvl="1"/>
            <a:r>
              <a:rPr lang="en-US" dirty="0" smtClean="0"/>
              <a:t>Fill 3 gallon jug (3, 3)</a:t>
            </a:r>
          </a:p>
          <a:p>
            <a:pPr lvl="1"/>
            <a:r>
              <a:rPr lang="en-US" dirty="0" smtClean="0"/>
              <a:t>Pour contents of 3 gallon jug to 4 gallon jug (4, 2)</a:t>
            </a:r>
          </a:p>
          <a:p>
            <a:pPr lvl="1"/>
            <a:r>
              <a:rPr lang="en-US" dirty="0" smtClean="0"/>
              <a:t>Empty 4 gallon jug (0, 2)</a:t>
            </a:r>
          </a:p>
          <a:p>
            <a:pPr lvl="1"/>
            <a:r>
              <a:rPr lang="en-US" dirty="0" smtClean="0"/>
              <a:t>Pour contents of 3 gallon jug to 4 gallon jug (2, 0)</a:t>
            </a:r>
          </a:p>
          <a:p>
            <a:pPr lvl="2"/>
            <a:r>
              <a:rPr lang="en-US" dirty="0" smtClean="0"/>
              <a:t>note there are other solutions </a:t>
            </a:r>
          </a:p>
          <a:p>
            <a:r>
              <a:rPr lang="en-US" dirty="0" smtClean="0"/>
              <a:t>Problem:</a:t>
            </a:r>
          </a:p>
          <a:p>
            <a:pPr lvl="1"/>
            <a:r>
              <a:rPr lang="en-US" dirty="0" smtClean="0"/>
              <a:t>What if we attempt a state we have already visited?</a:t>
            </a:r>
          </a:p>
          <a:p>
            <a:pPr lvl="1"/>
            <a:r>
              <a:rPr lang="en-US" dirty="0" smtClean="0"/>
              <a:t>For instance:  (0, 0) </a:t>
            </a:r>
            <a:r>
              <a:rPr lang="en-US" dirty="0" smtClean="0">
                <a:sym typeface="Wingdings" panose="05000000000000000000" pitchFamily="2" charset="2"/>
              </a:rPr>
              <a:t> (4, 0)  (0, 0)</a:t>
            </a:r>
          </a:p>
          <a:p>
            <a:pPr lvl="1"/>
            <a:r>
              <a:rPr lang="en-US" dirty="0" smtClean="0">
                <a:sym typeface="Wingdings" panose="05000000000000000000" pitchFamily="2" charset="2"/>
              </a:rPr>
              <a:t>We have to avoid repeated states</a:t>
            </a:r>
          </a:p>
          <a:p>
            <a:pPr lvl="1"/>
            <a:r>
              <a:rPr lang="en-US" dirty="0" smtClean="0">
                <a:sym typeface="Wingdings" panose="05000000000000000000" pitchFamily="2" charset="2"/>
              </a:rPr>
              <a:t>We add to our recursive solution an instance datum that will record every state we have visited</a:t>
            </a:r>
          </a:p>
          <a:p>
            <a:pPr lvl="1"/>
            <a:r>
              <a:rPr lang="en-US" dirty="0" smtClean="0">
                <a:sym typeface="Wingdings" panose="05000000000000000000" pitchFamily="2" charset="2"/>
              </a:rPr>
              <a:t>Upon recursive call, if (x, y) is already in this list, return false</a:t>
            </a:r>
            <a:endParaRPr lang="en-US" dirty="0" smtClean="0"/>
          </a:p>
          <a:p>
            <a:pPr lvl="1"/>
            <a:endParaRPr lang="en-US" dirty="0"/>
          </a:p>
        </p:txBody>
      </p:sp>
    </p:spTree>
    <p:extLst>
      <p:ext uri="{BB962C8B-B14F-4D97-AF65-F5344CB8AC3E}">
        <p14:creationId xmlns:p14="http://schemas.microsoft.com/office/powerpoint/2010/main" val="3454260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498"/>
            <a:ext cx="6494085" cy="6894195"/>
          </a:xfrm>
          <a:prstGeom prst="rect">
            <a:avLst/>
          </a:prstGeom>
          <a:noFill/>
        </p:spPr>
        <p:txBody>
          <a:bodyPr wrap="none" rtlCol="0">
            <a:spAutoFit/>
          </a:bodyPr>
          <a:lstStyle/>
          <a:p>
            <a:r>
              <a:rPr lang="en-US" sz="1700" dirty="0">
                <a:latin typeface="Courier" pitchFamily="49" charset="0"/>
              </a:rPr>
              <a:t>import </a:t>
            </a:r>
            <a:r>
              <a:rPr lang="en-US" sz="1700" dirty="0" err="1">
                <a:latin typeface="Courier" pitchFamily="49" charset="0"/>
              </a:rPr>
              <a:t>java.util</a:t>
            </a:r>
            <a:r>
              <a:rPr lang="en-US" sz="1700" dirty="0">
                <a:latin typeface="Courier" pitchFamily="49" charset="0"/>
              </a:rPr>
              <a:t>.*;</a:t>
            </a:r>
          </a:p>
          <a:p>
            <a:r>
              <a:rPr lang="en-US" sz="1700" dirty="0">
                <a:latin typeface="Courier" pitchFamily="49" charset="0"/>
              </a:rPr>
              <a:t>public class </a:t>
            </a:r>
            <a:r>
              <a:rPr lang="en-US" sz="1700" dirty="0" err="1" smtClean="0">
                <a:latin typeface="Courier" pitchFamily="49" charset="0"/>
              </a:rPr>
              <a:t>Waterjugs</a:t>
            </a:r>
            <a:r>
              <a:rPr lang="en-US" sz="1700" dirty="0" smtClean="0">
                <a:latin typeface="Courier" pitchFamily="49" charset="0"/>
              </a:rPr>
              <a:t> {</a:t>
            </a:r>
            <a:endParaRPr lang="en-US" sz="1700" dirty="0">
              <a:latin typeface="Courier" pitchFamily="49" charset="0"/>
            </a:endParaRPr>
          </a:p>
          <a:p>
            <a:r>
              <a:rPr lang="en-US" sz="1700" dirty="0">
                <a:latin typeface="Courier" pitchFamily="49" charset="0"/>
              </a:rPr>
              <a:t>    private static </a:t>
            </a:r>
            <a:r>
              <a:rPr lang="en-US" sz="1700" dirty="0" err="1" smtClean="0">
                <a:latin typeface="Courier" pitchFamily="49" charset="0"/>
              </a:rPr>
              <a:t>ArrayList</a:t>
            </a:r>
            <a:r>
              <a:rPr lang="en-US" sz="1700" dirty="0" smtClean="0">
                <a:latin typeface="Courier" pitchFamily="49" charset="0"/>
              </a:rPr>
              <a:t>&lt;String</a:t>
            </a:r>
            <a:r>
              <a:rPr lang="en-US" sz="1700" dirty="0">
                <a:latin typeface="Courier" pitchFamily="49" charset="0"/>
              </a:rPr>
              <a:t>&gt; tried;</a:t>
            </a:r>
          </a:p>
          <a:p>
            <a:r>
              <a:rPr lang="en-US" sz="1700" dirty="0">
                <a:latin typeface="Courier" pitchFamily="49" charset="0"/>
              </a:rPr>
              <a:t>    public static void main(String[] </a:t>
            </a:r>
            <a:r>
              <a:rPr lang="en-US" sz="1700" dirty="0" err="1">
                <a:latin typeface="Courier" pitchFamily="49" charset="0"/>
              </a:rPr>
              <a:t>args</a:t>
            </a:r>
            <a:r>
              <a:rPr lang="en-US" sz="1700" dirty="0" smtClean="0">
                <a:latin typeface="Courier" pitchFamily="49" charset="0"/>
              </a:rPr>
              <a:t>) {</a:t>
            </a:r>
            <a:endParaRPr lang="en-US" sz="1700" dirty="0">
              <a:latin typeface="Courier" pitchFamily="49" charset="0"/>
            </a:endParaRPr>
          </a:p>
          <a:p>
            <a:r>
              <a:rPr lang="en-US" sz="1700" dirty="0">
                <a:latin typeface="Courier" pitchFamily="49" charset="0"/>
              </a:rPr>
              <a:t>        tried=new </a:t>
            </a:r>
            <a:r>
              <a:rPr lang="en-US" sz="1700" dirty="0" err="1" smtClean="0">
                <a:latin typeface="Courier" pitchFamily="49" charset="0"/>
              </a:rPr>
              <a:t>ArrayList</a:t>
            </a:r>
            <a:r>
              <a:rPr lang="en-US" sz="1700" dirty="0" smtClean="0">
                <a:latin typeface="Courier" pitchFamily="49" charset="0"/>
              </a:rPr>
              <a:t>&lt;&gt;();</a:t>
            </a:r>
            <a:endParaRPr lang="en-US" sz="1700" dirty="0">
              <a:latin typeface="Courier" pitchFamily="49" charset="0"/>
            </a:endParaRPr>
          </a:p>
          <a:p>
            <a:r>
              <a:rPr lang="en-US" sz="1700" dirty="0">
                <a:latin typeface="Courier" pitchFamily="49" charset="0"/>
              </a:rPr>
              <a:t>        </a:t>
            </a:r>
            <a:r>
              <a:rPr lang="en-US" sz="1700" dirty="0" err="1">
                <a:latin typeface="Courier" pitchFamily="49" charset="0"/>
              </a:rPr>
              <a:t>System.out.println</a:t>
            </a:r>
            <a:r>
              <a:rPr lang="en-US" sz="1700" dirty="0">
                <a:latin typeface="Courier" pitchFamily="49" charset="0"/>
              </a:rPr>
              <a:t>(jugs(0,0</a:t>
            </a:r>
            <a:r>
              <a:rPr lang="en-US" sz="1700" dirty="0" smtClean="0">
                <a:latin typeface="Courier" pitchFamily="49" charset="0"/>
              </a:rPr>
              <a:t>));  </a:t>
            </a:r>
            <a:endParaRPr lang="en-US" sz="1700" dirty="0">
              <a:latin typeface="Courier" pitchFamily="49" charset="0"/>
            </a:endParaRPr>
          </a:p>
          <a:p>
            <a:r>
              <a:rPr lang="en-US" sz="1700" dirty="0">
                <a:latin typeface="Courier" pitchFamily="49" charset="0"/>
              </a:rPr>
              <a:t>    </a:t>
            </a:r>
            <a:r>
              <a:rPr lang="en-US" sz="1700" dirty="0" smtClean="0">
                <a:latin typeface="Courier" pitchFamily="49" charset="0"/>
              </a:rPr>
              <a:t>}</a:t>
            </a:r>
            <a:endParaRPr lang="en-US" sz="1700" dirty="0">
              <a:latin typeface="Courier" pitchFamily="49" charset="0"/>
            </a:endParaRPr>
          </a:p>
          <a:p>
            <a:r>
              <a:rPr lang="en-US" sz="1700" dirty="0">
                <a:latin typeface="Courier" pitchFamily="49" charset="0"/>
              </a:rPr>
              <a:t>    public static </a:t>
            </a:r>
            <a:r>
              <a:rPr lang="en-US" sz="1700" dirty="0" err="1">
                <a:latin typeface="Courier" pitchFamily="49" charset="0"/>
              </a:rPr>
              <a:t>boolean</a:t>
            </a:r>
            <a:r>
              <a:rPr lang="en-US" sz="1700" dirty="0">
                <a:latin typeface="Courier" pitchFamily="49" charset="0"/>
              </a:rPr>
              <a:t> jugs(int x, int y</a:t>
            </a:r>
            <a:r>
              <a:rPr lang="en-US" sz="1700" dirty="0" smtClean="0">
                <a:latin typeface="Courier" pitchFamily="49" charset="0"/>
              </a:rPr>
              <a:t>) {</a:t>
            </a:r>
            <a:endParaRPr lang="en-US" sz="1700" dirty="0">
              <a:latin typeface="Courier" pitchFamily="49" charset="0"/>
            </a:endParaRPr>
          </a:p>
          <a:p>
            <a:r>
              <a:rPr lang="en-US" sz="1700" dirty="0">
                <a:latin typeface="Courier" pitchFamily="49" charset="0"/>
              </a:rPr>
              <a:t>        </a:t>
            </a:r>
            <a:r>
              <a:rPr lang="en-US" sz="1700" dirty="0" err="1">
                <a:latin typeface="Courier" pitchFamily="49" charset="0"/>
              </a:rPr>
              <a:t>boolean</a:t>
            </a:r>
            <a:r>
              <a:rPr lang="en-US" sz="1700" dirty="0">
                <a:latin typeface="Courier" pitchFamily="49" charset="0"/>
              </a:rPr>
              <a:t> temp;</a:t>
            </a:r>
          </a:p>
          <a:p>
            <a:r>
              <a:rPr lang="en-US" sz="1700" dirty="0">
                <a:latin typeface="Courier" pitchFamily="49" charset="0"/>
              </a:rPr>
              <a:t>        if(</a:t>
            </a:r>
            <a:r>
              <a:rPr lang="en-US" sz="1700" dirty="0" err="1">
                <a:latin typeface="Courier" pitchFamily="49" charset="0"/>
              </a:rPr>
              <a:t>tried.contains</a:t>
            </a:r>
            <a:r>
              <a:rPr lang="en-US" sz="1700" dirty="0">
                <a:latin typeface="Courier" pitchFamily="49" charset="0"/>
              </a:rPr>
              <a:t>(""+</a:t>
            </a:r>
            <a:r>
              <a:rPr lang="en-US" sz="1700" dirty="0" err="1">
                <a:latin typeface="Courier" pitchFamily="49" charset="0"/>
              </a:rPr>
              <a:t>x+y</a:t>
            </a:r>
            <a:r>
              <a:rPr lang="en-US" sz="1700" dirty="0">
                <a:latin typeface="Courier" pitchFamily="49" charset="0"/>
              </a:rPr>
              <a:t>)) return false;</a:t>
            </a:r>
          </a:p>
          <a:p>
            <a:r>
              <a:rPr lang="en-US" sz="1700" dirty="0">
                <a:latin typeface="Courier" pitchFamily="49" charset="0"/>
              </a:rPr>
              <a:t>        else </a:t>
            </a:r>
            <a:r>
              <a:rPr lang="en-US" sz="1700" dirty="0" err="1">
                <a:latin typeface="Courier" pitchFamily="49" charset="0"/>
              </a:rPr>
              <a:t>tried.add</a:t>
            </a:r>
            <a:r>
              <a:rPr lang="en-US" sz="1700" dirty="0">
                <a:latin typeface="Courier" pitchFamily="49" charset="0"/>
              </a:rPr>
              <a:t>(""+</a:t>
            </a:r>
            <a:r>
              <a:rPr lang="en-US" sz="1700" dirty="0" err="1">
                <a:latin typeface="Courier" pitchFamily="49" charset="0"/>
              </a:rPr>
              <a:t>x+y</a:t>
            </a:r>
            <a:r>
              <a:rPr lang="en-US" sz="1700" dirty="0">
                <a:latin typeface="Courier" pitchFamily="49" charset="0"/>
              </a:rPr>
              <a:t>);</a:t>
            </a:r>
          </a:p>
          <a:p>
            <a:r>
              <a:rPr lang="en-US" sz="1700" dirty="0">
                <a:latin typeface="Courier" pitchFamily="49" charset="0"/>
              </a:rPr>
              <a:t>        if(x&lt;0||x&gt;4||y&lt;0||y&gt;3) return false;</a:t>
            </a:r>
          </a:p>
          <a:p>
            <a:r>
              <a:rPr lang="en-US" sz="1700" dirty="0">
                <a:latin typeface="Courier" pitchFamily="49" charset="0"/>
              </a:rPr>
              <a:t>        else if(x==2) return true;</a:t>
            </a:r>
          </a:p>
          <a:p>
            <a:r>
              <a:rPr lang="en-US" sz="1700" dirty="0">
                <a:latin typeface="Courier" pitchFamily="49" charset="0"/>
              </a:rPr>
              <a:t>        </a:t>
            </a:r>
            <a:r>
              <a:rPr lang="en-US" sz="1700" dirty="0" smtClean="0">
                <a:latin typeface="Courier" pitchFamily="49" charset="0"/>
              </a:rPr>
              <a:t>else  {</a:t>
            </a:r>
            <a:endParaRPr lang="en-US" sz="1700" dirty="0">
              <a:latin typeface="Courier" pitchFamily="49" charset="0"/>
            </a:endParaRPr>
          </a:p>
          <a:p>
            <a:r>
              <a:rPr lang="en-US" sz="1700" dirty="0">
                <a:latin typeface="Courier" pitchFamily="49" charset="0"/>
              </a:rPr>
              <a:t>            temp=jugs(x,0);</a:t>
            </a:r>
          </a:p>
          <a:p>
            <a:r>
              <a:rPr lang="en-US" sz="1700" dirty="0">
                <a:latin typeface="Courier" pitchFamily="49" charset="0"/>
              </a:rPr>
              <a:t>            if(!temp) temp=jugs(0,y);</a:t>
            </a:r>
          </a:p>
          <a:p>
            <a:r>
              <a:rPr lang="en-US" sz="1700" dirty="0">
                <a:latin typeface="Courier" pitchFamily="49" charset="0"/>
              </a:rPr>
              <a:t>            if(!temp) temp=jugs(4,y);</a:t>
            </a:r>
          </a:p>
          <a:p>
            <a:r>
              <a:rPr lang="en-US" sz="1700" dirty="0">
                <a:latin typeface="Courier" pitchFamily="49" charset="0"/>
              </a:rPr>
              <a:t>            if(!temp) temp=jugs(x,3);</a:t>
            </a:r>
          </a:p>
          <a:p>
            <a:r>
              <a:rPr lang="en-US" sz="1700" dirty="0">
                <a:latin typeface="Courier" pitchFamily="49" charset="0"/>
              </a:rPr>
              <a:t>            if(!temp) temp=jugs(x+y,0);</a:t>
            </a:r>
          </a:p>
          <a:p>
            <a:r>
              <a:rPr lang="en-US" sz="1700" dirty="0">
                <a:latin typeface="Courier" pitchFamily="49" charset="0"/>
              </a:rPr>
              <a:t>            if(!temp) temp=jugs(0,x+y);</a:t>
            </a:r>
          </a:p>
          <a:p>
            <a:r>
              <a:rPr lang="en-US" sz="1700" dirty="0">
                <a:latin typeface="Courier" pitchFamily="49" charset="0"/>
              </a:rPr>
              <a:t>            if(!temp) temp=jugs(x-(3-y),3);</a:t>
            </a:r>
          </a:p>
          <a:p>
            <a:r>
              <a:rPr lang="en-US" sz="1700" dirty="0">
                <a:latin typeface="Courier" pitchFamily="49" charset="0"/>
              </a:rPr>
              <a:t>            if(!temp) temp=jugs(4,y-(4-x));</a:t>
            </a:r>
          </a:p>
          <a:p>
            <a:r>
              <a:rPr lang="en-US" sz="1700" dirty="0" smtClean="0">
                <a:latin typeface="Courier" pitchFamily="49" charset="0"/>
              </a:rPr>
              <a:t>	}</a:t>
            </a:r>
            <a:endParaRPr lang="en-US" sz="1700" dirty="0">
              <a:latin typeface="Courier" pitchFamily="49" charset="0"/>
            </a:endParaRPr>
          </a:p>
          <a:p>
            <a:r>
              <a:rPr lang="en-US" sz="1700" dirty="0" smtClean="0">
                <a:latin typeface="Courier" pitchFamily="49" charset="0"/>
              </a:rPr>
              <a:t>	return </a:t>
            </a:r>
            <a:r>
              <a:rPr lang="en-US" sz="1700" dirty="0">
                <a:latin typeface="Courier" pitchFamily="49" charset="0"/>
              </a:rPr>
              <a:t>temp;</a:t>
            </a:r>
          </a:p>
          <a:p>
            <a:r>
              <a:rPr lang="en-US" sz="1700" dirty="0">
                <a:latin typeface="Courier" pitchFamily="49" charset="0"/>
              </a:rPr>
              <a:t>    }</a:t>
            </a:r>
          </a:p>
          <a:p>
            <a:r>
              <a:rPr lang="en-US" sz="1700" dirty="0" smtClean="0">
                <a:latin typeface="Courier" pitchFamily="49" charset="0"/>
              </a:rPr>
              <a:t>}</a:t>
            </a:r>
            <a:endParaRPr lang="en-US" sz="1700" dirty="0">
              <a:latin typeface="Courier" pitchFamily="49" charset="0"/>
            </a:endParaRPr>
          </a:p>
        </p:txBody>
      </p:sp>
      <p:sp>
        <p:nvSpPr>
          <p:cNvPr id="4" name="TextBox 3"/>
          <p:cNvSpPr txBox="1"/>
          <p:nvPr/>
        </p:nvSpPr>
        <p:spPr>
          <a:xfrm>
            <a:off x="3505200" y="6073914"/>
            <a:ext cx="5698996" cy="707886"/>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Add this instruction to see the correct steps:</a:t>
            </a:r>
          </a:p>
          <a:p>
            <a:r>
              <a:rPr lang="en-US" dirty="0">
                <a:latin typeface="Courier" pitchFamily="49" charset="0"/>
              </a:rPr>
              <a:t>if(temp) </a:t>
            </a:r>
            <a:r>
              <a:rPr lang="en-US" dirty="0" err="1">
                <a:latin typeface="Courier" pitchFamily="49" charset="0"/>
              </a:rPr>
              <a:t>System.out.println</a:t>
            </a:r>
            <a:r>
              <a:rPr lang="en-US" dirty="0">
                <a:latin typeface="Courier" pitchFamily="49" charset="0"/>
              </a:rPr>
              <a:t>(""+</a:t>
            </a:r>
            <a:r>
              <a:rPr lang="en-US" dirty="0" smtClean="0">
                <a:latin typeface="Courier" pitchFamily="49" charset="0"/>
              </a:rPr>
              <a:t>x+" "+y</a:t>
            </a:r>
            <a:r>
              <a:rPr lang="en-US" dirty="0">
                <a:latin typeface="Courier" pitchFamily="49" charset="0"/>
              </a:rPr>
              <a:t>);</a:t>
            </a:r>
          </a:p>
        </p:txBody>
      </p:sp>
      <p:cxnSp>
        <p:nvCxnSpPr>
          <p:cNvPr id="6" name="Straight Arrow Connector 5"/>
          <p:cNvCxnSpPr/>
          <p:nvPr/>
        </p:nvCxnSpPr>
        <p:spPr>
          <a:xfrm flipH="1" flipV="1">
            <a:off x="2362200" y="6019800"/>
            <a:ext cx="1189642" cy="152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54479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Other Search Problems</a:t>
            </a:r>
            <a:endParaRPr lang="en-US" dirty="0"/>
          </a:p>
        </p:txBody>
      </p:sp>
      <p:sp>
        <p:nvSpPr>
          <p:cNvPr id="3" name="Content Placeholder 2"/>
          <p:cNvSpPr>
            <a:spLocks noGrp="1"/>
          </p:cNvSpPr>
          <p:nvPr>
            <p:ph idx="1"/>
          </p:nvPr>
        </p:nvSpPr>
        <p:spPr>
          <a:xfrm>
            <a:off x="228600" y="914400"/>
            <a:ext cx="8686800" cy="5943600"/>
          </a:xfrm>
        </p:spPr>
        <p:txBody>
          <a:bodyPr>
            <a:normAutofit fontScale="92500" lnSpcReduction="10000"/>
          </a:bodyPr>
          <a:lstStyle/>
          <a:p>
            <a:r>
              <a:rPr lang="en-US" dirty="0" smtClean="0"/>
              <a:t>AI is full of search problems</a:t>
            </a:r>
          </a:p>
          <a:p>
            <a:pPr lvl="1"/>
            <a:r>
              <a:rPr lang="en-US" dirty="0" smtClean="0"/>
              <a:t>Missionaries and Cannibals</a:t>
            </a:r>
          </a:p>
          <a:p>
            <a:pPr lvl="2"/>
            <a:r>
              <a:rPr lang="en-US" dirty="0" smtClean="0"/>
              <a:t>there are 3 Missionaries and 3 Cannibals on the left bank of a river</a:t>
            </a:r>
          </a:p>
          <a:p>
            <a:pPr lvl="2"/>
            <a:r>
              <a:rPr lang="en-US" dirty="0" smtClean="0"/>
              <a:t>there is a canoe in which up to 2 people can sit</a:t>
            </a:r>
          </a:p>
          <a:p>
            <a:pPr lvl="2"/>
            <a:r>
              <a:rPr lang="en-US" dirty="0" smtClean="0"/>
              <a:t>what combination of moves should be made to move all 6 across the river to the right side such that we never have more Cannibals than Missionaries on either side of the river (otherwise, the Cannibals will eat the Missionaries!)</a:t>
            </a:r>
          </a:p>
          <a:p>
            <a:pPr lvl="1"/>
            <a:r>
              <a:rPr lang="en-US" dirty="0" smtClean="0"/>
              <a:t>Solution</a:t>
            </a:r>
          </a:p>
          <a:p>
            <a:pPr lvl="2"/>
            <a:r>
              <a:rPr lang="en-US" dirty="0" smtClean="0"/>
              <a:t>use a recursive method which receives a 5-tuple (a, b, c, d, e) where a/b = M and C on left side, c/d = M and C on right, e = position of boat (0 = left, 1 = right)</a:t>
            </a:r>
          </a:p>
          <a:p>
            <a:pPr lvl="2"/>
            <a:r>
              <a:rPr lang="en-US" dirty="0" smtClean="0"/>
              <a:t>requires maintaining a list of states already visited so that you don’t have infinite recursion</a:t>
            </a:r>
          </a:p>
          <a:p>
            <a:pPr lvl="2"/>
            <a:r>
              <a:rPr lang="en-US" dirty="0" smtClean="0"/>
              <a:t>requires a mechanism to output the solution, if found </a:t>
            </a:r>
          </a:p>
        </p:txBody>
      </p:sp>
    </p:spTree>
    <p:extLst>
      <p:ext uri="{BB962C8B-B14F-4D97-AF65-F5344CB8AC3E}">
        <p14:creationId xmlns:p14="http://schemas.microsoft.com/office/powerpoint/2010/main" val="857175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Other Search Problems</a:t>
            </a:r>
            <a:endParaRPr lang="en-US" dirty="0"/>
          </a:p>
        </p:txBody>
      </p:sp>
      <p:sp>
        <p:nvSpPr>
          <p:cNvPr id="3" name="Content Placeholder 2"/>
          <p:cNvSpPr>
            <a:spLocks noGrp="1"/>
          </p:cNvSpPr>
          <p:nvPr>
            <p:ph idx="1"/>
          </p:nvPr>
        </p:nvSpPr>
        <p:spPr>
          <a:xfrm>
            <a:off x="228600" y="762000"/>
            <a:ext cx="8686800" cy="6096000"/>
          </a:xfrm>
        </p:spPr>
        <p:txBody>
          <a:bodyPr>
            <a:normAutofit fontScale="85000" lnSpcReduction="20000"/>
          </a:bodyPr>
          <a:lstStyle/>
          <a:p>
            <a:r>
              <a:rPr lang="en-US" dirty="0" smtClean="0"/>
              <a:t>Knapsack</a:t>
            </a:r>
          </a:p>
          <a:p>
            <a:pPr lvl="1"/>
            <a:r>
              <a:rPr lang="en-US" dirty="0" smtClean="0"/>
              <a:t>Given a set of objects, each with its own weight and value and a knapsack that can store a certain weight</a:t>
            </a:r>
          </a:p>
          <a:p>
            <a:pPr lvl="1"/>
            <a:r>
              <a:rPr lang="en-US" dirty="0" smtClean="0"/>
              <a:t>Find the subset of objects that fit within the knapsack (that is, whose total weight &lt;= capacity of the knapsack) that maximizes the worth</a:t>
            </a:r>
          </a:p>
          <a:p>
            <a:r>
              <a:rPr lang="en-US" dirty="0" smtClean="0"/>
              <a:t>Given two arrays </a:t>
            </a:r>
          </a:p>
          <a:p>
            <a:pPr lvl="1"/>
            <a:r>
              <a:rPr lang="en-US" dirty="0" smtClean="0"/>
              <a:t>values={10, 15, 8, 12, 21, 13, 14, 9, 16, 6}</a:t>
            </a:r>
          </a:p>
          <a:p>
            <a:pPr lvl="1"/>
            <a:r>
              <a:rPr lang="en-US" dirty="0" smtClean="0"/>
              <a:t>weights={5,8,3,6,7,12,9,10,7,10,4}</a:t>
            </a:r>
          </a:p>
          <a:p>
            <a:pPr lvl="1"/>
            <a:r>
              <a:rPr lang="en-US" dirty="0" smtClean="0"/>
              <a:t>and capacity=25</a:t>
            </a:r>
          </a:p>
          <a:p>
            <a:pPr lvl="1"/>
            <a:r>
              <a:rPr lang="en-US" dirty="0" smtClean="0"/>
              <a:t>find a </a:t>
            </a:r>
            <a:r>
              <a:rPr lang="en-US" dirty="0" err="1" smtClean="0"/>
              <a:t>boolean</a:t>
            </a:r>
            <a:r>
              <a:rPr lang="en-US" dirty="0" smtClean="0"/>
              <a:t> array knapsack where knapsack[</a:t>
            </a:r>
            <a:r>
              <a:rPr lang="en-US" dirty="0" err="1" smtClean="0"/>
              <a:t>i</a:t>
            </a:r>
            <a:r>
              <a:rPr lang="en-US" dirty="0" smtClean="0"/>
              <a:t>] = true if item </a:t>
            </a:r>
            <a:r>
              <a:rPr lang="en-US" dirty="0" err="1" smtClean="0"/>
              <a:t>i</a:t>
            </a:r>
            <a:r>
              <a:rPr lang="en-US" dirty="0" smtClean="0"/>
              <a:t> should be placed in the knapsack and false otherwise</a:t>
            </a:r>
          </a:p>
          <a:p>
            <a:r>
              <a:rPr lang="en-US" dirty="0" smtClean="0"/>
              <a:t>This is similar to the sum of subsets problem in that we want to find a subset of weights whose sum &lt;= capacity, but in this case we want to maximize the corresponding values</a:t>
            </a:r>
            <a:endParaRPr lang="en-US" dirty="0"/>
          </a:p>
        </p:txBody>
      </p:sp>
    </p:spTree>
    <p:extLst>
      <p:ext uri="{BB962C8B-B14F-4D97-AF65-F5344CB8AC3E}">
        <p14:creationId xmlns:p14="http://schemas.microsoft.com/office/powerpoint/2010/main" val="25218138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Other Search Problems</a:t>
            </a:r>
            <a:endParaRPr lang="en-US" dirty="0"/>
          </a:p>
        </p:txBody>
      </p:sp>
      <p:sp>
        <p:nvSpPr>
          <p:cNvPr id="3" name="Content Placeholder 2"/>
          <p:cNvSpPr>
            <a:spLocks noGrp="1"/>
          </p:cNvSpPr>
          <p:nvPr>
            <p:ph idx="1"/>
          </p:nvPr>
        </p:nvSpPr>
        <p:spPr>
          <a:xfrm>
            <a:off x="457200" y="914400"/>
            <a:ext cx="8229600" cy="5943600"/>
          </a:xfrm>
        </p:spPr>
        <p:txBody>
          <a:bodyPr>
            <a:normAutofit fontScale="92500" lnSpcReduction="20000"/>
          </a:bodyPr>
          <a:lstStyle/>
          <a:p>
            <a:r>
              <a:rPr lang="en-US" dirty="0" smtClean="0"/>
              <a:t>8 Puzzle</a:t>
            </a:r>
          </a:p>
          <a:p>
            <a:pPr lvl="1"/>
            <a:r>
              <a:rPr lang="en-US" dirty="0" smtClean="0"/>
              <a:t>Carnival toy of 8 sliding digits and 1 blank – slide the digits to form a pattern like 123/456/78_</a:t>
            </a:r>
          </a:p>
          <a:p>
            <a:pPr lvl="1"/>
            <a:r>
              <a:rPr lang="en-US" dirty="0" smtClean="0"/>
              <a:t>Recursive solution – similar to the maze problem</a:t>
            </a:r>
          </a:p>
          <a:p>
            <a:pPr lvl="1"/>
            <a:r>
              <a:rPr lang="en-US" dirty="0" smtClean="0"/>
              <a:t>Need to keep track of states visited to not return to one</a:t>
            </a:r>
          </a:p>
          <a:p>
            <a:r>
              <a:rPr lang="en-US" dirty="0" smtClean="0"/>
              <a:t>Unlike maze, water jugs, M/C, this problem’s solution can be improved by the use of a heuristic</a:t>
            </a:r>
          </a:p>
          <a:p>
            <a:pPr lvl="1"/>
            <a:r>
              <a:rPr lang="en-US" dirty="0" smtClean="0"/>
              <a:t>When faced with a choice of which move to make, use a heuristic function to compute the move that is most likely to take you to the solution</a:t>
            </a:r>
          </a:p>
          <a:p>
            <a:pPr lvl="1"/>
            <a:r>
              <a:rPr lang="en-US" dirty="0" smtClean="0"/>
              <a:t>Otherwise, there are a lot of states you might try </a:t>
            </a:r>
          </a:p>
          <a:p>
            <a:pPr lvl="2"/>
            <a:r>
              <a:rPr lang="en-US" dirty="0" smtClean="0"/>
              <a:t>8!/2 = 20160 states you might have to search through!</a:t>
            </a:r>
          </a:p>
          <a:p>
            <a:pPr lvl="1"/>
            <a:r>
              <a:rPr lang="en-US" dirty="0" smtClean="0"/>
              <a:t>With a good heuristic, you might reduce this to a few hundred or less</a:t>
            </a:r>
          </a:p>
          <a:p>
            <a:r>
              <a:rPr lang="en-US" dirty="0" smtClean="0"/>
              <a:t>Related problem:  solving a </a:t>
            </a:r>
            <a:r>
              <a:rPr lang="en-US" dirty="0" err="1" smtClean="0"/>
              <a:t>rubic’s</a:t>
            </a:r>
            <a:r>
              <a:rPr lang="en-US" dirty="0" smtClean="0"/>
              <a:t> cube</a:t>
            </a:r>
            <a:endParaRPr lang="en-US" dirty="0"/>
          </a:p>
        </p:txBody>
      </p:sp>
    </p:spTree>
    <p:extLst>
      <p:ext uri="{BB962C8B-B14F-4D97-AF65-F5344CB8AC3E}">
        <p14:creationId xmlns:p14="http://schemas.microsoft.com/office/powerpoint/2010/main" val="14955607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Other Search Problems</a:t>
            </a:r>
            <a:endParaRPr lang="en-US" dirty="0"/>
          </a:p>
        </p:txBody>
      </p:sp>
      <p:sp>
        <p:nvSpPr>
          <p:cNvPr id="3" name="Content Placeholder 2"/>
          <p:cNvSpPr>
            <a:spLocks noGrp="1"/>
          </p:cNvSpPr>
          <p:nvPr>
            <p:ph idx="1"/>
          </p:nvPr>
        </p:nvSpPr>
        <p:spPr>
          <a:xfrm>
            <a:off x="457200" y="914400"/>
            <a:ext cx="8229600" cy="5943600"/>
          </a:xfrm>
        </p:spPr>
        <p:txBody>
          <a:bodyPr>
            <a:normAutofit fontScale="85000" lnSpcReduction="20000"/>
          </a:bodyPr>
          <a:lstStyle/>
          <a:p>
            <a:r>
              <a:rPr lang="en-US" dirty="0" smtClean="0"/>
              <a:t>8 Queens</a:t>
            </a:r>
          </a:p>
          <a:p>
            <a:pPr lvl="1"/>
            <a:r>
              <a:rPr lang="en-US" dirty="0" smtClean="0"/>
              <a:t>Position 8 queens on a chessboard such that no queen can capture another</a:t>
            </a:r>
          </a:p>
          <a:p>
            <a:r>
              <a:rPr lang="en-US" dirty="0" smtClean="0"/>
              <a:t>Knight’s Tour</a:t>
            </a:r>
          </a:p>
          <a:p>
            <a:pPr lvl="1"/>
            <a:r>
              <a:rPr lang="en-US" dirty="0" smtClean="0"/>
              <a:t>What moves does a knight have to make when positioned on an empty chessboard to touch every square without repeating any square?</a:t>
            </a:r>
          </a:p>
          <a:p>
            <a:r>
              <a:rPr lang="en-US" dirty="0" smtClean="0"/>
              <a:t>Traveling Salesman problem</a:t>
            </a:r>
          </a:p>
          <a:p>
            <a:pPr lvl="1"/>
            <a:r>
              <a:rPr lang="en-US" dirty="0" smtClean="0"/>
              <a:t>Given a set of cities with a cost associated with traveling between any two cities, find the path that takes a person from a start city to every other city and back that is the least costing path (note:  not all cities may have a path)</a:t>
            </a:r>
          </a:p>
          <a:p>
            <a:r>
              <a:rPr lang="en-US" dirty="0" smtClean="0"/>
              <a:t>Games like checkers, chess, tic-tac-toe</a:t>
            </a:r>
          </a:p>
          <a:p>
            <a:r>
              <a:rPr lang="en-US" dirty="0" smtClean="0"/>
              <a:t>We study search problems in AI and we study other recursive problems in 464 along with another form of problem solving called Dynamic Programming that might reduce the complexity of the search</a:t>
            </a:r>
          </a:p>
        </p:txBody>
      </p:sp>
    </p:spTree>
    <p:extLst>
      <p:ext uri="{BB962C8B-B14F-4D97-AF65-F5344CB8AC3E}">
        <p14:creationId xmlns:p14="http://schemas.microsoft.com/office/powerpoint/2010/main" val="39521112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Recursive Graphics</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20000"/>
          </a:bodyPr>
          <a:lstStyle/>
          <a:p>
            <a:r>
              <a:rPr lang="en-US" dirty="0" smtClean="0"/>
              <a:t>Fractal images are generated recursively</a:t>
            </a:r>
          </a:p>
          <a:p>
            <a:pPr lvl="1"/>
            <a:r>
              <a:rPr lang="en-US" dirty="0" smtClean="0"/>
              <a:t>Since they are created by a mathematical equation, we can zoom in on any part and never “lose focus” (that is, the image never blurs)</a:t>
            </a:r>
          </a:p>
          <a:p>
            <a:pPr lvl="1"/>
            <a:r>
              <a:rPr lang="en-US" dirty="0" smtClean="0"/>
              <a:t>Rather than seeing a true fractal design, we will do a couple of simplistic designs</a:t>
            </a:r>
          </a:p>
          <a:p>
            <a:r>
              <a:rPr lang="en-US" dirty="0" smtClean="0"/>
              <a:t>Recursive I</a:t>
            </a:r>
          </a:p>
          <a:p>
            <a:pPr lvl="1"/>
            <a:r>
              <a:rPr lang="en-US" dirty="0" smtClean="0"/>
              <a:t>Draw an I and then for each end of the line recursively draw Is</a:t>
            </a:r>
          </a:p>
          <a:p>
            <a:r>
              <a:rPr lang="en-US" dirty="0" smtClean="0"/>
              <a:t>3-line design</a:t>
            </a:r>
          </a:p>
          <a:p>
            <a:pPr lvl="1"/>
            <a:r>
              <a:rPr lang="en-US" dirty="0" smtClean="0"/>
              <a:t>From our starting point, draw 3 lines (one up, one at each of 45 and -45 degrees from the starting point) and recursively do the same</a:t>
            </a:r>
          </a:p>
          <a:p>
            <a:pPr lvl="2"/>
            <a:r>
              <a:rPr lang="en-US" dirty="0" smtClean="0"/>
              <a:t>note that in both cases, we will eventually reach a point where the sizes used for the endpoints of our lines are equal, this will be our base case to stop </a:t>
            </a:r>
            <a:r>
              <a:rPr lang="en-US" dirty="0" err="1" smtClean="0"/>
              <a:t>recursing</a:t>
            </a:r>
            <a:r>
              <a:rPr lang="en-US" dirty="0" smtClean="0"/>
              <a:t> (no point in further recursion as we can’t draw any smaller pixels)</a:t>
            </a:r>
          </a:p>
        </p:txBody>
      </p:sp>
    </p:spTree>
    <p:extLst>
      <p:ext uri="{BB962C8B-B14F-4D97-AF65-F5344CB8AC3E}">
        <p14:creationId xmlns:p14="http://schemas.microsoft.com/office/powerpoint/2010/main" val="86785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Recursion Work?</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362374953"/>
              </p:ext>
            </p:extLst>
          </p:nvPr>
        </p:nvGraphicFramePr>
        <p:xfrm>
          <a:off x="685800" y="1614487"/>
          <a:ext cx="7531812" cy="4862513"/>
        </p:xfrm>
        <a:graphic>
          <a:graphicData uri="http://schemas.openxmlformats.org/presentationml/2006/ole">
            <mc:AlternateContent xmlns:mc="http://schemas.openxmlformats.org/markup-compatibility/2006">
              <mc:Choice xmlns:v="urn:schemas-microsoft-com:vml" Requires="v">
                <p:oleObj spid="_x0000_s9235" name="Picture" r:id="rId3" imgW="3660648" imgH="2360676" progId="Word.Picture.8">
                  <p:embed/>
                </p:oleObj>
              </mc:Choice>
              <mc:Fallback>
                <p:oleObj name="Picture" r:id="rId3" imgW="3660648" imgH="2360676" progId="Word.Picture.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614487"/>
                        <a:ext cx="7531812" cy="4862513"/>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33550026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Drawing Recursive </a:t>
            </a:r>
            <a:r>
              <a:rPr lang="en-US" dirty="0"/>
              <a:t>I</a:t>
            </a:r>
            <a:r>
              <a:rPr lang="en-US" dirty="0" smtClean="0"/>
              <a:t>s</a:t>
            </a:r>
            <a:endParaRPr lang="en-US" dirty="0"/>
          </a:p>
        </p:txBody>
      </p:sp>
      <p:sp>
        <p:nvSpPr>
          <p:cNvPr id="3" name="Content Placeholder 2"/>
          <p:cNvSpPr>
            <a:spLocks noGrp="1"/>
          </p:cNvSpPr>
          <p:nvPr>
            <p:ph idx="1"/>
          </p:nvPr>
        </p:nvSpPr>
        <p:spPr>
          <a:xfrm>
            <a:off x="304800" y="838200"/>
            <a:ext cx="8686800" cy="5867400"/>
          </a:xfrm>
        </p:spPr>
        <p:txBody>
          <a:bodyPr>
            <a:normAutofit fontScale="92500" lnSpcReduction="10000"/>
          </a:bodyPr>
          <a:lstStyle/>
          <a:p>
            <a:r>
              <a:rPr lang="en-US" dirty="0" smtClean="0"/>
              <a:t>Given two points, x1, y1 and x2, y2, we want to draw a line between them and then recursively add 2 lines at the end points</a:t>
            </a:r>
          </a:p>
          <a:p>
            <a:pPr lvl="1"/>
            <a:r>
              <a:rPr lang="en-US" dirty="0" smtClean="0"/>
              <a:t>We need to alternate drawing horizontal and vertical lines</a:t>
            </a:r>
          </a:p>
          <a:p>
            <a:pPr lvl="2"/>
            <a:r>
              <a:rPr lang="en-US" dirty="0" smtClean="0"/>
              <a:t>we do this by setting x1=x2 or y1=y2</a:t>
            </a:r>
          </a:p>
          <a:p>
            <a:pPr lvl="1"/>
            <a:r>
              <a:rPr lang="en-US" dirty="0" smtClean="0"/>
              <a:t>We also have a special case for our first output in that we will just draw a single top-down line</a:t>
            </a:r>
          </a:p>
          <a:p>
            <a:r>
              <a:rPr lang="en-US" dirty="0" smtClean="0"/>
              <a:t>We will use three conditions</a:t>
            </a:r>
          </a:p>
          <a:p>
            <a:pPr lvl="1"/>
            <a:r>
              <a:rPr lang="en-US" dirty="0" smtClean="0"/>
              <a:t>If c==0 then draw a single line and </a:t>
            </a:r>
            <a:r>
              <a:rPr lang="en-US" dirty="0" err="1" smtClean="0"/>
              <a:t>recurse</a:t>
            </a:r>
            <a:r>
              <a:rPr lang="en-US" dirty="0" smtClean="0"/>
              <a:t> with c=1</a:t>
            </a:r>
          </a:p>
          <a:p>
            <a:pPr lvl="1"/>
            <a:r>
              <a:rPr lang="en-US" dirty="0" smtClean="0"/>
              <a:t>If x1==x2 &amp;&amp; y1==y2 stop </a:t>
            </a:r>
            <a:r>
              <a:rPr lang="en-US" dirty="0" err="1" smtClean="0"/>
              <a:t>recursing</a:t>
            </a:r>
            <a:endParaRPr lang="en-US" dirty="0" smtClean="0"/>
          </a:p>
          <a:p>
            <a:pPr lvl="1"/>
            <a:r>
              <a:rPr lang="en-US" dirty="0" smtClean="0"/>
              <a:t>Otherwise if c is even, draw a horizontal line and </a:t>
            </a:r>
            <a:r>
              <a:rPr lang="en-US" dirty="0" err="1" smtClean="0"/>
              <a:t>recurse</a:t>
            </a:r>
            <a:r>
              <a:rPr lang="en-US" dirty="0" smtClean="0"/>
              <a:t> twice with c+1 and the same y values and if c is odd, draw a vertical line and </a:t>
            </a:r>
            <a:r>
              <a:rPr lang="en-US" dirty="0" err="1" smtClean="0"/>
              <a:t>recurse</a:t>
            </a:r>
            <a:r>
              <a:rPr lang="en-US" dirty="0" smtClean="0"/>
              <a:t> twice with c+1 and the same x values</a:t>
            </a:r>
          </a:p>
        </p:txBody>
      </p:sp>
    </p:spTree>
    <p:extLst>
      <p:ext uri="{BB962C8B-B14F-4D97-AF65-F5344CB8AC3E}">
        <p14:creationId xmlns:p14="http://schemas.microsoft.com/office/powerpoint/2010/main" val="9623885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550" y="0"/>
            <a:ext cx="8860118" cy="6894195"/>
          </a:xfrm>
          <a:prstGeom prst="rect">
            <a:avLst/>
          </a:prstGeom>
          <a:noFill/>
        </p:spPr>
        <p:txBody>
          <a:bodyPr wrap="none" rtlCol="0">
            <a:spAutoFit/>
          </a:bodyPr>
          <a:lstStyle/>
          <a:p>
            <a:r>
              <a:rPr lang="en-US" sz="1700" dirty="0" smtClean="0">
                <a:latin typeface="Courier" pitchFamily="49" charset="0"/>
              </a:rPr>
              <a:t>public static class </a:t>
            </a:r>
            <a:r>
              <a:rPr lang="en-US" sz="1700" dirty="0" err="1" smtClean="0">
                <a:latin typeface="Courier" pitchFamily="49" charset="0"/>
              </a:rPr>
              <a:t>DrawPanel</a:t>
            </a:r>
            <a:r>
              <a:rPr lang="en-US" sz="1700" dirty="0" smtClean="0">
                <a:latin typeface="Courier" pitchFamily="49" charset="0"/>
              </a:rPr>
              <a:t> extends </a:t>
            </a:r>
            <a:r>
              <a:rPr lang="en-US" sz="1700" dirty="0" err="1" smtClean="0">
                <a:latin typeface="Courier" pitchFamily="49" charset="0"/>
              </a:rPr>
              <a:t>Jpanel</a:t>
            </a:r>
            <a:r>
              <a:rPr lang="en-US" sz="1700" dirty="0" smtClean="0">
                <a:latin typeface="Courier" pitchFamily="49" charset="0"/>
              </a:rPr>
              <a:t> 	{</a:t>
            </a:r>
          </a:p>
          <a:p>
            <a:r>
              <a:rPr lang="en-US" sz="1700" dirty="0" smtClean="0">
                <a:latin typeface="Courier" pitchFamily="49" charset="0"/>
              </a:rPr>
              <a:t>   public void </a:t>
            </a:r>
            <a:r>
              <a:rPr lang="en-US" sz="1700" dirty="0" err="1" smtClean="0">
                <a:latin typeface="Courier" pitchFamily="49" charset="0"/>
              </a:rPr>
              <a:t>paintComponent</a:t>
            </a:r>
            <a:r>
              <a:rPr lang="en-US" sz="1700" dirty="0" smtClean="0">
                <a:latin typeface="Courier" pitchFamily="49" charset="0"/>
              </a:rPr>
              <a:t>(Graphics g) {</a:t>
            </a:r>
          </a:p>
          <a:p>
            <a:r>
              <a:rPr lang="en-US" sz="1700" dirty="0" smtClean="0">
                <a:latin typeface="Courier" pitchFamily="49" charset="0"/>
              </a:rPr>
              <a:t>	int x1=300, y1=200, x2=300, y2=500;</a:t>
            </a:r>
          </a:p>
          <a:p>
            <a:r>
              <a:rPr lang="en-US" sz="1700" dirty="0" smtClean="0">
                <a:latin typeface="Courier" pitchFamily="49" charset="0"/>
              </a:rPr>
              <a:t>	create(g, x1,y1, x2, y2, 0, 300);			</a:t>
            </a:r>
          </a:p>
          <a:p>
            <a:r>
              <a:rPr lang="en-US" sz="1700" dirty="0" smtClean="0">
                <a:latin typeface="Courier" pitchFamily="49" charset="0"/>
              </a:rPr>
              <a:t>}</a:t>
            </a:r>
          </a:p>
          <a:p>
            <a:r>
              <a:rPr lang="en-US" sz="1700" dirty="0" smtClean="0">
                <a:latin typeface="Courier" pitchFamily="49" charset="0"/>
              </a:rPr>
              <a:t>   public void create(Graphics g, int x1, int y1, int x2, int y2, </a:t>
            </a:r>
          </a:p>
          <a:p>
            <a:r>
              <a:rPr lang="en-US" sz="1700" dirty="0">
                <a:latin typeface="Courier" pitchFamily="49" charset="0"/>
              </a:rPr>
              <a:t>	</a:t>
            </a:r>
            <a:r>
              <a:rPr lang="en-US" sz="1700" dirty="0" smtClean="0">
                <a:latin typeface="Courier" pitchFamily="49" charset="0"/>
              </a:rPr>
              <a:t>   int c, int size) {</a:t>
            </a:r>
          </a:p>
          <a:p>
            <a:r>
              <a:rPr lang="en-US" sz="1700" dirty="0" smtClean="0">
                <a:latin typeface="Courier" pitchFamily="49" charset="0"/>
              </a:rPr>
              <a:t>       if(c==0) {</a:t>
            </a:r>
          </a:p>
          <a:p>
            <a:r>
              <a:rPr lang="en-US" sz="1700" dirty="0" smtClean="0">
                <a:latin typeface="Courier" pitchFamily="49" charset="0"/>
              </a:rPr>
              <a:t>		</a:t>
            </a:r>
            <a:r>
              <a:rPr lang="en-US" sz="1700" dirty="0" err="1" smtClean="0">
                <a:latin typeface="Courier" pitchFamily="49" charset="0"/>
              </a:rPr>
              <a:t>g.drawLine</a:t>
            </a:r>
            <a:r>
              <a:rPr lang="en-US" sz="1700" dirty="0" smtClean="0">
                <a:latin typeface="Courier" pitchFamily="49" charset="0"/>
              </a:rPr>
              <a:t>(x1,y1,x2,y2);</a:t>
            </a:r>
          </a:p>
          <a:p>
            <a:r>
              <a:rPr lang="en-US" sz="1700" dirty="0" smtClean="0">
                <a:latin typeface="Courier" pitchFamily="49" charset="0"/>
              </a:rPr>
              <a:t>		create(g,x1-size/2,y1,x2+size/2,y1,c+1,size/2);</a:t>
            </a:r>
          </a:p>
          <a:p>
            <a:r>
              <a:rPr lang="en-US" sz="1700" dirty="0" smtClean="0">
                <a:latin typeface="Courier" pitchFamily="49" charset="0"/>
              </a:rPr>
              <a:t>		create(g,x1-size/2,y2,x2+size/2,y2,c+1,size/2);</a:t>
            </a:r>
          </a:p>
          <a:p>
            <a:r>
              <a:rPr lang="en-US" sz="1700" dirty="0" smtClean="0">
                <a:latin typeface="Courier" pitchFamily="49" charset="0"/>
              </a:rPr>
              <a:t>	}</a:t>
            </a:r>
          </a:p>
          <a:p>
            <a:r>
              <a:rPr lang="en-US" sz="1700" dirty="0" smtClean="0">
                <a:latin typeface="Courier" pitchFamily="49" charset="0"/>
              </a:rPr>
              <a:t>	else if(x1!=x2||y1!=y2) {</a:t>
            </a:r>
          </a:p>
          <a:p>
            <a:r>
              <a:rPr lang="en-US" sz="1700" dirty="0" smtClean="0">
                <a:latin typeface="Courier" pitchFamily="49" charset="0"/>
              </a:rPr>
              <a:t>  	    if(c%2==0) {</a:t>
            </a:r>
          </a:p>
          <a:p>
            <a:r>
              <a:rPr lang="en-US" sz="1700" dirty="0" smtClean="0">
                <a:latin typeface="Courier" pitchFamily="49" charset="0"/>
              </a:rPr>
              <a:t>		</a:t>
            </a:r>
            <a:r>
              <a:rPr lang="en-US" sz="1700" dirty="0" err="1" smtClean="0">
                <a:latin typeface="Courier" pitchFamily="49" charset="0"/>
              </a:rPr>
              <a:t>g.drawLine</a:t>
            </a:r>
            <a:r>
              <a:rPr lang="en-US" sz="1700" dirty="0" smtClean="0">
                <a:latin typeface="Courier" pitchFamily="49" charset="0"/>
              </a:rPr>
              <a:t>(x1,y1,x2,y2);</a:t>
            </a:r>
          </a:p>
          <a:p>
            <a:r>
              <a:rPr lang="en-US" sz="1700" dirty="0" smtClean="0">
                <a:latin typeface="Courier" pitchFamily="49" charset="0"/>
              </a:rPr>
              <a:t>		create(g,x1-size/2,y1,x1+size/2,y1,c+1,size/2);</a:t>
            </a:r>
          </a:p>
          <a:p>
            <a:r>
              <a:rPr lang="en-US" sz="1700" dirty="0" smtClean="0">
                <a:latin typeface="Courier" pitchFamily="49" charset="0"/>
              </a:rPr>
              <a:t>		create(g,x2-size/2,y2,x2+size/2,y2,c+1,size/2);</a:t>
            </a:r>
          </a:p>
          <a:p>
            <a:r>
              <a:rPr lang="en-US" sz="1700" dirty="0" smtClean="0">
                <a:latin typeface="Courier" pitchFamily="49" charset="0"/>
              </a:rPr>
              <a:t>	    }</a:t>
            </a:r>
          </a:p>
          <a:p>
            <a:r>
              <a:rPr lang="en-US" sz="1700" dirty="0" smtClean="0">
                <a:latin typeface="Courier" pitchFamily="49" charset="0"/>
              </a:rPr>
              <a:t>	    else  {</a:t>
            </a:r>
          </a:p>
          <a:p>
            <a:r>
              <a:rPr lang="en-US" sz="1700" dirty="0" smtClean="0">
                <a:latin typeface="Courier" pitchFamily="49" charset="0"/>
              </a:rPr>
              <a:t>		</a:t>
            </a:r>
            <a:r>
              <a:rPr lang="en-US" sz="1700" dirty="0" err="1" smtClean="0">
                <a:latin typeface="Courier" pitchFamily="49" charset="0"/>
              </a:rPr>
              <a:t>g.drawLine</a:t>
            </a:r>
            <a:r>
              <a:rPr lang="en-US" sz="1700" dirty="0" smtClean="0">
                <a:latin typeface="Courier" pitchFamily="49" charset="0"/>
              </a:rPr>
              <a:t>(x1,y1,x2,y2);</a:t>
            </a:r>
          </a:p>
          <a:p>
            <a:r>
              <a:rPr lang="en-US" sz="1700" dirty="0" smtClean="0">
                <a:latin typeface="Courier" pitchFamily="49" charset="0"/>
              </a:rPr>
              <a:t>		create(g,x1,y1-size/2,x1,y1+size/2,c+1,size/2);</a:t>
            </a:r>
          </a:p>
          <a:p>
            <a:r>
              <a:rPr lang="en-US" sz="1700" dirty="0" smtClean="0">
                <a:latin typeface="Courier" pitchFamily="49" charset="0"/>
              </a:rPr>
              <a:t>		create(g,x2,y1-size/2,x2,y1+size/2,c+1,size/2);</a:t>
            </a:r>
          </a:p>
          <a:p>
            <a:r>
              <a:rPr lang="en-US" sz="1700" dirty="0" smtClean="0">
                <a:latin typeface="Courier" pitchFamily="49" charset="0"/>
              </a:rPr>
              <a:t> 	   }</a:t>
            </a:r>
          </a:p>
          <a:p>
            <a:r>
              <a:rPr lang="en-US" sz="1700" dirty="0" smtClean="0">
                <a:latin typeface="Courier" pitchFamily="49" charset="0"/>
              </a:rPr>
              <a:t>	}</a:t>
            </a:r>
          </a:p>
          <a:p>
            <a:r>
              <a:rPr lang="en-US" sz="1700" dirty="0">
                <a:latin typeface="Courier" pitchFamily="49" charset="0"/>
              </a:rPr>
              <a:t> </a:t>
            </a:r>
            <a:r>
              <a:rPr lang="en-US" sz="1700" dirty="0" smtClean="0">
                <a:latin typeface="Courier" pitchFamily="49" charset="0"/>
              </a:rPr>
              <a:t>  }</a:t>
            </a:r>
          </a:p>
          <a:p>
            <a:r>
              <a:rPr lang="en-US" sz="1700" dirty="0" smtClean="0">
                <a:latin typeface="Courier" pitchFamily="49" charset="0"/>
              </a:rPr>
              <a:t>}</a:t>
            </a:r>
            <a:endParaRPr lang="en-US" sz="1700" dirty="0">
              <a:latin typeface="Courier" pitchFamily="49" charset="0"/>
            </a:endParaRPr>
          </a:p>
        </p:txBody>
      </p:sp>
    </p:spTree>
    <p:extLst>
      <p:ext uri="{BB962C8B-B14F-4D97-AF65-F5344CB8AC3E}">
        <p14:creationId xmlns:p14="http://schemas.microsoft.com/office/powerpoint/2010/main" val="32836484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306" y="381000"/>
            <a:ext cx="9007594" cy="5909310"/>
          </a:xfrm>
          <a:prstGeom prst="rect">
            <a:avLst/>
          </a:prstGeom>
          <a:noFill/>
        </p:spPr>
        <p:txBody>
          <a:bodyPr wrap="none" rtlCol="0">
            <a:spAutoFit/>
          </a:bodyPr>
          <a:lstStyle/>
          <a:p>
            <a:r>
              <a:rPr lang="en-US" dirty="0" smtClean="0">
                <a:latin typeface="Courier" pitchFamily="49" charset="0"/>
              </a:rPr>
              <a:t>public static class </a:t>
            </a:r>
            <a:r>
              <a:rPr lang="en-US" dirty="0" err="1" smtClean="0">
                <a:latin typeface="Courier" pitchFamily="49" charset="0"/>
              </a:rPr>
              <a:t>DrawPanel</a:t>
            </a:r>
            <a:r>
              <a:rPr lang="en-US" dirty="0" smtClean="0">
                <a:latin typeface="Courier" pitchFamily="49" charset="0"/>
              </a:rPr>
              <a:t> extends </a:t>
            </a:r>
            <a:r>
              <a:rPr lang="en-US" dirty="0" err="1" smtClean="0">
                <a:latin typeface="Courier" pitchFamily="49" charset="0"/>
              </a:rPr>
              <a:t>JPanel</a:t>
            </a:r>
            <a:r>
              <a:rPr lang="en-US" dirty="0" smtClean="0">
                <a:latin typeface="Courier" pitchFamily="49" charset="0"/>
              </a:rPr>
              <a:t>  </a:t>
            </a:r>
          </a:p>
          <a:p>
            <a:r>
              <a:rPr lang="en-US" dirty="0" smtClean="0">
                <a:latin typeface="Courier" pitchFamily="49" charset="0"/>
              </a:rPr>
              <a:t>{</a:t>
            </a:r>
          </a:p>
          <a:p>
            <a:r>
              <a:rPr lang="en-US" dirty="0" smtClean="0">
                <a:latin typeface="Courier" pitchFamily="49" charset="0"/>
              </a:rPr>
              <a:t>    public void </a:t>
            </a:r>
            <a:r>
              <a:rPr lang="en-US" dirty="0" err="1" smtClean="0">
                <a:latin typeface="Courier" pitchFamily="49" charset="0"/>
              </a:rPr>
              <a:t>paintComponent</a:t>
            </a:r>
            <a:r>
              <a:rPr lang="en-US" dirty="0" smtClean="0">
                <a:latin typeface="Courier" pitchFamily="49" charset="0"/>
              </a:rPr>
              <a:t>(Graphics g) </a:t>
            </a:r>
          </a:p>
          <a:p>
            <a:r>
              <a:rPr lang="en-US" dirty="0" smtClean="0">
                <a:latin typeface="Courier" pitchFamily="49" charset="0"/>
              </a:rPr>
              <a:t>    {</a:t>
            </a:r>
          </a:p>
          <a:p>
            <a:r>
              <a:rPr lang="en-US" dirty="0" smtClean="0">
                <a:latin typeface="Courier" pitchFamily="49" charset="0"/>
              </a:rPr>
              <a:t>	draw(g, 350,300,250,0);			</a:t>
            </a:r>
          </a:p>
          <a:p>
            <a:r>
              <a:rPr lang="en-US" dirty="0" smtClean="0">
                <a:latin typeface="Courier" pitchFamily="49" charset="0"/>
              </a:rPr>
              <a:t>    }</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    public void draw(Graphics g, int x, int y, int size, int c)</a:t>
            </a:r>
          </a:p>
          <a:p>
            <a:r>
              <a:rPr lang="en-US" dirty="0">
                <a:latin typeface="Courier" pitchFamily="49" charset="0"/>
              </a:rPr>
              <a:t> </a:t>
            </a:r>
            <a:r>
              <a:rPr lang="en-US" dirty="0" smtClean="0">
                <a:latin typeface="Courier" pitchFamily="49" charset="0"/>
              </a:rPr>
              <a:t>    {</a:t>
            </a:r>
          </a:p>
          <a:p>
            <a:r>
              <a:rPr lang="en-US" dirty="0" smtClean="0">
                <a:latin typeface="Courier" pitchFamily="49" charset="0"/>
              </a:rPr>
              <a:t>	  if(c&lt;8) </a:t>
            </a:r>
          </a:p>
          <a:p>
            <a:r>
              <a:rPr lang="en-US" dirty="0" smtClean="0">
                <a:latin typeface="Courier" pitchFamily="49" charset="0"/>
              </a:rPr>
              <a:t>	  {</a:t>
            </a:r>
          </a:p>
          <a:p>
            <a:r>
              <a:rPr lang="en-US" dirty="0" smtClean="0">
                <a:latin typeface="Courier" pitchFamily="49" charset="0"/>
              </a:rPr>
              <a:t>		</a:t>
            </a:r>
            <a:r>
              <a:rPr lang="en-US" dirty="0" err="1" smtClean="0">
                <a:latin typeface="Courier" pitchFamily="49" charset="0"/>
              </a:rPr>
              <a:t>g.drawLine</a:t>
            </a:r>
            <a:r>
              <a:rPr lang="en-US" dirty="0" smtClean="0">
                <a:latin typeface="Courier" pitchFamily="49" charset="0"/>
              </a:rPr>
              <a:t>(x-size/4,y-size/4,x,y);</a:t>
            </a:r>
          </a:p>
          <a:p>
            <a:r>
              <a:rPr lang="en-US" dirty="0" smtClean="0">
                <a:latin typeface="Courier" pitchFamily="49" charset="0"/>
              </a:rPr>
              <a:t>		</a:t>
            </a:r>
            <a:r>
              <a:rPr lang="en-US" dirty="0" err="1" smtClean="0">
                <a:latin typeface="Courier" pitchFamily="49" charset="0"/>
              </a:rPr>
              <a:t>g.drawLine</a:t>
            </a:r>
            <a:r>
              <a:rPr lang="en-US" dirty="0" smtClean="0">
                <a:latin typeface="Courier" pitchFamily="49" charset="0"/>
              </a:rPr>
              <a:t>(</a:t>
            </a:r>
            <a:r>
              <a:rPr lang="en-US" dirty="0" err="1" smtClean="0">
                <a:latin typeface="Courier" pitchFamily="49" charset="0"/>
              </a:rPr>
              <a:t>x,y</a:t>
            </a:r>
            <a:r>
              <a:rPr lang="en-US" dirty="0" smtClean="0">
                <a:latin typeface="Courier" pitchFamily="49" charset="0"/>
              </a:rPr>
              <a:t>-size/2,x,y);</a:t>
            </a:r>
          </a:p>
          <a:p>
            <a:r>
              <a:rPr lang="en-US" dirty="0" smtClean="0">
                <a:latin typeface="Courier" pitchFamily="49" charset="0"/>
              </a:rPr>
              <a:t>		</a:t>
            </a:r>
            <a:r>
              <a:rPr lang="en-US" dirty="0" err="1" smtClean="0">
                <a:latin typeface="Courier" pitchFamily="49" charset="0"/>
              </a:rPr>
              <a:t>g.drawLine</a:t>
            </a:r>
            <a:r>
              <a:rPr lang="en-US" dirty="0" smtClean="0">
                <a:latin typeface="Courier" pitchFamily="49" charset="0"/>
              </a:rPr>
              <a:t>(</a:t>
            </a:r>
            <a:r>
              <a:rPr lang="en-US" dirty="0" err="1" smtClean="0">
                <a:latin typeface="Courier" pitchFamily="49" charset="0"/>
              </a:rPr>
              <a:t>x+size</a:t>
            </a:r>
            <a:r>
              <a:rPr lang="en-US" dirty="0" smtClean="0">
                <a:latin typeface="Courier" pitchFamily="49" charset="0"/>
              </a:rPr>
              <a:t>/4,y-size/4,x,y);</a:t>
            </a:r>
          </a:p>
          <a:p>
            <a:r>
              <a:rPr lang="en-US" dirty="0" smtClean="0">
                <a:latin typeface="Courier" pitchFamily="49" charset="0"/>
              </a:rPr>
              <a:t>		draw(</a:t>
            </a:r>
            <a:r>
              <a:rPr lang="en-US" dirty="0" err="1" smtClean="0">
                <a:latin typeface="Courier" pitchFamily="49" charset="0"/>
              </a:rPr>
              <a:t>g,x</a:t>
            </a:r>
            <a:r>
              <a:rPr lang="en-US" dirty="0" smtClean="0">
                <a:latin typeface="Courier" pitchFamily="49" charset="0"/>
              </a:rPr>
              <a:t>-size/4,y-size/4,size/2,c+1);</a:t>
            </a:r>
          </a:p>
          <a:p>
            <a:r>
              <a:rPr lang="en-US" dirty="0" smtClean="0">
                <a:latin typeface="Courier" pitchFamily="49" charset="0"/>
              </a:rPr>
              <a:t>		draw(</a:t>
            </a:r>
            <a:r>
              <a:rPr lang="en-US" dirty="0" err="1" smtClean="0">
                <a:latin typeface="Courier" pitchFamily="49" charset="0"/>
              </a:rPr>
              <a:t>g,x+size</a:t>
            </a:r>
            <a:r>
              <a:rPr lang="en-US" dirty="0" smtClean="0">
                <a:latin typeface="Courier" pitchFamily="49" charset="0"/>
              </a:rPr>
              <a:t>/4,y-size/4,size/2,c+1);		</a:t>
            </a:r>
          </a:p>
          <a:p>
            <a:r>
              <a:rPr lang="en-US" dirty="0" smtClean="0">
                <a:latin typeface="Courier" pitchFamily="49" charset="0"/>
              </a:rPr>
              <a:t>		draw(</a:t>
            </a:r>
            <a:r>
              <a:rPr lang="en-US" dirty="0" err="1" smtClean="0">
                <a:latin typeface="Courier" pitchFamily="49" charset="0"/>
              </a:rPr>
              <a:t>g,x,y</a:t>
            </a:r>
            <a:r>
              <a:rPr lang="en-US" dirty="0" smtClean="0">
                <a:latin typeface="Courier" pitchFamily="49" charset="0"/>
              </a:rPr>
              <a:t>-size/2,size/2,c+1);		</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     }</a:t>
            </a:r>
          </a:p>
          <a:p>
            <a:r>
              <a:rPr lang="en-US" dirty="0" smtClean="0">
                <a:latin typeface="Courier" pitchFamily="49" charset="0"/>
              </a:rPr>
              <a:t>}</a:t>
            </a:r>
          </a:p>
          <a:p>
            <a:endParaRPr lang="en-US" dirty="0">
              <a:latin typeface="Courier" pitchFamily="49" charset="0"/>
            </a:endParaRPr>
          </a:p>
        </p:txBody>
      </p:sp>
    </p:spTree>
    <p:extLst>
      <p:ext uri="{BB962C8B-B14F-4D97-AF65-F5344CB8AC3E}">
        <p14:creationId xmlns:p14="http://schemas.microsoft.com/office/powerpoint/2010/main" val="3296824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286" t="14001" r="25429" b="7499"/>
          <a:stretch/>
        </p:blipFill>
        <p:spPr bwMode="auto">
          <a:xfrm>
            <a:off x="5429250" y="304800"/>
            <a:ext cx="3592199" cy="3638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8086" t="12154" r="3300" b="6906"/>
          <a:stretch/>
        </p:blipFill>
        <p:spPr bwMode="auto">
          <a:xfrm>
            <a:off x="228600" y="228600"/>
            <a:ext cx="5114926" cy="558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3134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9103774" cy="4801314"/>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class GP extends </a:t>
            </a:r>
            <a:r>
              <a:rPr lang="en-US" dirty="0" err="1" smtClean="0">
                <a:latin typeface="Courier" pitchFamily="49" charset="0"/>
              </a:rPr>
              <a:t>JPanel</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a:t>
            </a:r>
            <a:r>
              <a:rPr lang="en-US" dirty="0" err="1">
                <a:latin typeface="Courier" pitchFamily="49" charset="0"/>
              </a:rPr>
              <a:t>paintComponent</a:t>
            </a:r>
            <a:r>
              <a:rPr lang="en-US" dirty="0">
                <a:latin typeface="Courier" pitchFamily="49" charset="0"/>
              </a:rPr>
              <a:t>(Graphics g</a:t>
            </a:r>
            <a:r>
              <a:rPr lang="en-US" dirty="0" smtClean="0">
                <a:latin typeface="Courier" pitchFamily="49" charset="0"/>
              </a:rPr>
              <a:t>) </a:t>
            </a:r>
          </a:p>
          <a:p>
            <a:r>
              <a:rPr lang="en-US" dirty="0" smtClean="0">
                <a:latin typeface="Courier" pitchFamily="49" charset="0"/>
              </a:rPr>
              <a:t>	draw(g,250,100,400,400,100,400,6);</a:t>
            </a:r>
          </a:p>
          <a:p>
            <a:r>
              <a:rPr lang="en-US" dirty="0" smtClean="0">
                <a:latin typeface="Courier" pitchFamily="49" charset="0"/>
              </a:rPr>
              <a:t>   }</a:t>
            </a:r>
            <a:endParaRPr lang="en-US" dirty="0">
              <a:latin typeface="Courier" pitchFamily="49" charset="0"/>
            </a:endParaRPr>
          </a:p>
          <a:p>
            <a:r>
              <a:rPr lang="en-US" dirty="0">
                <a:latin typeface="Courier" pitchFamily="49" charset="0"/>
              </a:rPr>
              <a:t>		</a:t>
            </a:r>
          </a:p>
          <a:p>
            <a:r>
              <a:rPr lang="en-US" dirty="0" smtClean="0">
                <a:latin typeface="Courier" pitchFamily="49" charset="0"/>
              </a:rPr>
              <a:t>public </a:t>
            </a:r>
            <a:r>
              <a:rPr lang="en-US" dirty="0">
                <a:latin typeface="Courier" pitchFamily="49" charset="0"/>
              </a:rPr>
              <a:t>void draw(Graphics g, </a:t>
            </a:r>
            <a:r>
              <a:rPr lang="en-US" dirty="0" smtClean="0">
                <a:latin typeface="Courier" pitchFamily="49" charset="0"/>
              </a:rPr>
              <a:t>int </a:t>
            </a:r>
            <a:r>
              <a:rPr lang="en-US" dirty="0">
                <a:latin typeface="Courier" pitchFamily="49" charset="0"/>
              </a:rPr>
              <a:t>x1, int y1,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int </a:t>
            </a:r>
            <a:r>
              <a:rPr lang="en-US" dirty="0">
                <a:latin typeface="Courier" pitchFamily="49" charset="0"/>
              </a:rPr>
              <a:t>x2, int y2, int x3, int y3, int n</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if(n&gt;0){</a:t>
            </a:r>
            <a:endParaRPr lang="en-US" dirty="0">
              <a:latin typeface="Courier" pitchFamily="49" charset="0"/>
            </a:endParaRPr>
          </a:p>
          <a:p>
            <a:r>
              <a:rPr lang="en-US" dirty="0" smtClean="0">
                <a:latin typeface="Courier" pitchFamily="49" charset="0"/>
              </a:rPr>
              <a:t>     </a:t>
            </a:r>
            <a:r>
              <a:rPr lang="en-US" dirty="0" err="1" smtClean="0">
                <a:latin typeface="Courier" pitchFamily="49" charset="0"/>
              </a:rPr>
              <a:t>g.drawLine</a:t>
            </a:r>
            <a:r>
              <a:rPr lang="en-US" dirty="0" smtClean="0">
                <a:latin typeface="Courier" pitchFamily="49" charset="0"/>
              </a:rPr>
              <a:t>(x1,y1,x2,y2</a:t>
            </a:r>
            <a:r>
              <a:rPr lang="en-US" dirty="0">
                <a:latin typeface="Courier" pitchFamily="49" charset="0"/>
              </a:rPr>
              <a:t>);</a:t>
            </a:r>
          </a:p>
          <a:p>
            <a:r>
              <a:rPr lang="en-US" dirty="0" smtClean="0">
                <a:latin typeface="Courier" pitchFamily="49" charset="0"/>
              </a:rPr>
              <a:t>     </a:t>
            </a:r>
            <a:r>
              <a:rPr lang="en-US" dirty="0" err="1" smtClean="0">
                <a:latin typeface="Courier" pitchFamily="49" charset="0"/>
              </a:rPr>
              <a:t>g.drawLine</a:t>
            </a:r>
            <a:r>
              <a:rPr lang="en-US" dirty="0" smtClean="0">
                <a:latin typeface="Courier" pitchFamily="49" charset="0"/>
              </a:rPr>
              <a:t>(x2,y2,x3,y3</a:t>
            </a:r>
            <a:r>
              <a:rPr lang="en-US" dirty="0">
                <a:latin typeface="Courier" pitchFamily="49" charset="0"/>
              </a:rPr>
              <a:t>);</a:t>
            </a:r>
          </a:p>
          <a:p>
            <a:r>
              <a:rPr lang="en-US" dirty="0" smtClean="0">
                <a:latin typeface="Courier" pitchFamily="49" charset="0"/>
              </a:rPr>
              <a:t>     </a:t>
            </a:r>
            <a:r>
              <a:rPr lang="en-US" dirty="0" err="1" smtClean="0">
                <a:latin typeface="Courier" pitchFamily="49" charset="0"/>
              </a:rPr>
              <a:t>g.drawLine</a:t>
            </a:r>
            <a:r>
              <a:rPr lang="en-US" dirty="0" smtClean="0">
                <a:latin typeface="Courier" pitchFamily="49" charset="0"/>
              </a:rPr>
              <a:t>(x3,y3,x1,y1</a:t>
            </a:r>
            <a:r>
              <a:rPr lang="en-US" dirty="0">
                <a:latin typeface="Courier" pitchFamily="49" charset="0"/>
              </a:rPr>
              <a:t>);</a:t>
            </a:r>
          </a:p>
          <a:p>
            <a:r>
              <a:rPr lang="en-US" dirty="0" smtClean="0">
                <a:latin typeface="Courier" pitchFamily="49" charset="0"/>
              </a:rPr>
              <a:t>     draw(g,x1,y1</a:t>
            </a:r>
            <a:r>
              <a:rPr lang="en-US" dirty="0">
                <a:latin typeface="Courier" pitchFamily="49" charset="0"/>
              </a:rPr>
              <a:t>,(x1+x2)/2,(y1+y2)/2,(x1+x3)/2,(y1+y3)/2,n-1);</a:t>
            </a:r>
          </a:p>
          <a:p>
            <a:r>
              <a:rPr lang="en-US" dirty="0" smtClean="0">
                <a:latin typeface="Courier" pitchFamily="49" charset="0"/>
              </a:rPr>
              <a:t>     draw(g</a:t>
            </a:r>
            <a:r>
              <a:rPr lang="en-US" dirty="0">
                <a:latin typeface="Courier" pitchFamily="49" charset="0"/>
              </a:rPr>
              <a:t>,(x1+x2)/2,(y1+y2)/2,x2,y2,(x2+x3)/2,(y2+y3)/2,n-1);</a:t>
            </a:r>
          </a:p>
          <a:p>
            <a:r>
              <a:rPr lang="en-US" dirty="0" smtClean="0">
                <a:latin typeface="Courier" pitchFamily="49" charset="0"/>
              </a:rPr>
              <a:t>     draw(g</a:t>
            </a:r>
            <a:r>
              <a:rPr lang="en-US" dirty="0">
                <a:latin typeface="Courier" pitchFamily="49" charset="0"/>
              </a:rPr>
              <a:t>,(x1+x3)/2,(y1+y3)/2,(x2+x3)/2,(y2+y3)/2,x3,y3,n-1);</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a:t>
            </a:r>
            <a:endParaRPr lang="en-US" dirty="0">
              <a:latin typeface="Courier" pitchFamily="49" charset="0"/>
            </a:endParaRPr>
          </a:p>
          <a:p>
            <a:endParaRPr lang="en-US" dirty="0">
              <a:latin typeface="Courier" pitchFamily="49"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2029" y="4419600"/>
            <a:ext cx="2506072"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706027" y="304800"/>
            <a:ext cx="2056973" cy="1200329"/>
          </a:xfrm>
          <a:prstGeom prst="rect">
            <a:avLst/>
          </a:prstGeom>
          <a:noFill/>
        </p:spPr>
        <p:txBody>
          <a:bodyPr wrap="none" rtlCol="0">
            <a:spAutoFit/>
          </a:bodyPr>
          <a:lstStyle/>
          <a:p>
            <a:r>
              <a:rPr lang="en-US" sz="3600" dirty="0" err="1" smtClean="0">
                <a:latin typeface="Times New Roman" panose="02020603050405020304" pitchFamily="18" charset="0"/>
                <a:cs typeface="Times New Roman" panose="02020603050405020304" pitchFamily="18" charset="0"/>
              </a:rPr>
              <a:t>Sierpinski</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Triangles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7027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Recursion vs Iteration</a:t>
            </a:r>
            <a:endParaRPr lang="en-US" dirty="0"/>
          </a:p>
        </p:txBody>
      </p:sp>
      <p:sp>
        <p:nvSpPr>
          <p:cNvPr id="3" name="Content Placeholder 2"/>
          <p:cNvSpPr>
            <a:spLocks noGrp="1"/>
          </p:cNvSpPr>
          <p:nvPr>
            <p:ph idx="1"/>
          </p:nvPr>
        </p:nvSpPr>
        <p:spPr>
          <a:xfrm>
            <a:off x="152400" y="609600"/>
            <a:ext cx="8839200" cy="6248400"/>
          </a:xfrm>
        </p:spPr>
        <p:txBody>
          <a:bodyPr>
            <a:normAutofit fontScale="85000" lnSpcReduction="20000"/>
          </a:bodyPr>
          <a:lstStyle/>
          <a:p>
            <a:r>
              <a:rPr lang="en-US" dirty="0" smtClean="0"/>
              <a:t>Any problems solvable by recursion can be solved by iteration</a:t>
            </a:r>
          </a:p>
          <a:p>
            <a:pPr lvl="1"/>
            <a:r>
              <a:rPr lang="en-US" dirty="0" smtClean="0"/>
              <a:t>It may require the implementation of a stack to handle a data access</a:t>
            </a:r>
          </a:p>
          <a:p>
            <a:pPr lvl="2"/>
            <a:r>
              <a:rPr lang="en-US" dirty="0" smtClean="0"/>
              <a:t>the stack provides us with a Last In First Out (LIFO, or FILO) access – we look at stacks later in the semester</a:t>
            </a:r>
          </a:p>
          <a:p>
            <a:pPr lvl="1"/>
            <a:r>
              <a:rPr lang="en-US" dirty="0" smtClean="0"/>
              <a:t>And in some cases, we can implement an iterative implementation without a stack such as factorial, Fibonacci, or printing lists backward</a:t>
            </a:r>
          </a:p>
          <a:p>
            <a:pPr lvl="1"/>
            <a:r>
              <a:rPr lang="en-US" dirty="0" smtClean="0"/>
              <a:t>Recursion can simplify problem solving if you see the solution but it also incurs a large overhead in method calls and returns, all using stack space (we also have to worry about running out of stack space)</a:t>
            </a:r>
          </a:p>
          <a:p>
            <a:r>
              <a:rPr lang="en-US" dirty="0" smtClean="0"/>
              <a:t>In general, solve a problem iterative if there is an easy iterative solution</a:t>
            </a:r>
          </a:p>
          <a:p>
            <a:pPr lvl="1"/>
            <a:r>
              <a:rPr lang="en-US" dirty="0" smtClean="0"/>
              <a:t>Otherwise, if there is an easy recursive solution, use it</a:t>
            </a:r>
          </a:p>
          <a:p>
            <a:pPr lvl="1"/>
            <a:r>
              <a:rPr lang="en-US" dirty="0" smtClean="0"/>
              <a:t>Otherwise there is no easy solution, use whichever approach gives you a solution that you can implement</a:t>
            </a:r>
          </a:p>
        </p:txBody>
      </p:sp>
    </p:spTree>
    <p:extLst>
      <p:ext uri="{BB962C8B-B14F-4D97-AF65-F5344CB8AC3E}">
        <p14:creationId xmlns:p14="http://schemas.microsoft.com/office/powerpoint/2010/main" val="2870675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Tail Recursion</a:t>
            </a:r>
            <a:endParaRPr lang="en-US" dirty="0"/>
          </a:p>
        </p:txBody>
      </p:sp>
      <p:sp>
        <p:nvSpPr>
          <p:cNvPr id="3" name="Content Placeholder 2"/>
          <p:cNvSpPr>
            <a:spLocks noGrp="1"/>
          </p:cNvSpPr>
          <p:nvPr>
            <p:ph idx="1"/>
          </p:nvPr>
        </p:nvSpPr>
        <p:spPr>
          <a:xfrm>
            <a:off x="152400" y="685800"/>
            <a:ext cx="8763000" cy="6172199"/>
          </a:xfrm>
        </p:spPr>
        <p:txBody>
          <a:bodyPr>
            <a:normAutofit fontScale="85000" lnSpcReduction="10000"/>
          </a:bodyPr>
          <a:lstStyle/>
          <a:p>
            <a:r>
              <a:rPr lang="en-US" dirty="0" smtClean="0"/>
              <a:t>When implementing a problem recursively, we may have a choice as to in our recursive method</a:t>
            </a:r>
          </a:p>
          <a:p>
            <a:pPr lvl="1"/>
            <a:r>
              <a:rPr lang="en-US" dirty="0" smtClean="0"/>
              <a:t>perform recursion and then use the return value to compute something to return</a:t>
            </a:r>
          </a:p>
          <a:p>
            <a:pPr lvl="1"/>
            <a:r>
              <a:rPr lang="en-US" dirty="0" smtClean="0"/>
              <a:t>compute something and add it to the result of our recursive call</a:t>
            </a:r>
          </a:p>
          <a:p>
            <a:r>
              <a:rPr lang="en-US" dirty="0" smtClean="0"/>
              <a:t>If, upon returning from a recursive call, there is nothing else to do, this is known as tail recursion</a:t>
            </a:r>
          </a:p>
          <a:p>
            <a:pPr lvl="1"/>
            <a:r>
              <a:rPr lang="en-US" dirty="0" smtClean="0"/>
              <a:t>Our solutions to factorial, </a:t>
            </a:r>
            <a:r>
              <a:rPr lang="en-US" dirty="0" err="1" smtClean="0"/>
              <a:t>RecursiveBackward</a:t>
            </a:r>
            <a:r>
              <a:rPr lang="en-US" dirty="0" smtClean="0"/>
              <a:t> (printing Strings and </a:t>
            </a:r>
            <a:r>
              <a:rPr lang="en-US" dirty="0" err="1" smtClean="0"/>
              <a:t>ints</a:t>
            </a:r>
            <a:r>
              <a:rPr lang="en-US" dirty="0" smtClean="0"/>
              <a:t> backward), </a:t>
            </a:r>
            <a:r>
              <a:rPr lang="en-US" dirty="0" err="1" smtClean="0"/>
              <a:t>isPalindrome</a:t>
            </a:r>
            <a:r>
              <a:rPr lang="en-US" dirty="0" smtClean="0"/>
              <a:t>, binary search and selection sort were all tail recursive</a:t>
            </a:r>
          </a:p>
          <a:p>
            <a:pPr lvl="1"/>
            <a:r>
              <a:rPr lang="en-US" dirty="0" smtClean="0"/>
              <a:t>Our solutions to Fibonacci, Hanoi, </a:t>
            </a:r>
            <a:r>
              <a:rPr lang="en-US" dirty="0" err="1" smtClean="0"/>
              <a:t>DirectorySize</a:t>
            </a:r>
            <a:r>
              <a:rPr lang="en-US" dirty="0" smtClean="0"/>
              <a:t>, Maze and the Graphics examples were not because each recursive call possibly required 2 or more recursive calls</a:t>
            </a:r>
          </a:p>
          <a:p>
            <a:r>
              <a:rPr lang="en-US" dirty="0" smtClean="0"/>
              <a:t>The reason this is important is that an optimizing compiler can reduce the size of stack space usage in some cases with tail recursion</a:t>
            </a:r>
          </a:p>
        </p:txBody>
      </p:sp>
    </p:spTree>
    <p:extLst>
      <p:ext uri="{BB962C8B-B14F-4D97-AF65-F5344CB8AC3E}">
        <p14:creationId xmlns:p14="http://schemas.microsoft.com/office/powerpoint/2010/main" val="4231558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How Does Recursion Work?</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573263453"/>
              </p:ext>
            </p:extLst>
          </p:nvPr>
        </p:nvGraphicFramePr>
        <p:xfrm>
          <a:off x="838200" y="990600"/>
          <a:ext cx="7696200" cy="5568950"/>
        </p:xfrm>
        <a:graphic>
          <a:graphicData uri="http://schemas.openxmlformats.org/presentationml/2006/ole">
            <mc:AlternateContent xmlns:mc="http://schemas.openxmlformats.org/markup-compatibility/2006">
              <mc:Choice xmlns:v="urn:schemas-microsoft-com:vml" Requires="v">
                <p:oleObj spid="_x0000_s8211" name="Picture" r:id="rId3" imgW="5372100" imgH="3886200" progId="Word.Picture.8">
                  <p:embed/>
                </p:oleObj>
              </mc:Choice>
              <mc:Fallback>
                <p:oleObj name="Picture" r:id="rId3" imgW="5372100" imgH="3886200"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990600"/>
                        <a:ext cx="7696200" cy="556895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1326109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Example:  Fibonacci Sequence</a:t>
            </a:r>
            <a:endParaRPr lang="en-US" dirty="0"/>
          </a:p>
        </p:txBody>
      </p:sp>
      <p:sp>
        <p:nvSpPr>
          <p:cNvPr id="3" name="Content Placeholder 2"/>
          <p:cNvSpPr>
            <a:spLocks noGrp="1"/>
          </p:cNvSpPr>
          <p:nvPr>
            <p:ph idx="1"/>
          </p:nvPr>
        </p:nvSpPr>
        <p:spPr>
          <a:xfrm>
            <a:off x="457200" y="762000"/>
            <a:ext cx="8229600" cy="1905000"/>
          </a:xfrm>
        </p:spPr>
        <p:txBody>
          <a:bodyPr>
            <a:normAutofit lnSpcReduction="10000"/>
          </a:bodyPr>
          <a:lstStyle/>
          <a:p>
            <a:r>
              <a:rPr lang="en-US" dirty="0" smtClean="0"/>
              <a:t>We start with two 1s in the sequence</a:t>
            </a:r>
          </a:p>
          <a:p>
            <a:pPr lvl="1"/>
            <a:r>
              <a:rPr lang="en-US" dirty="0" smtClean="0"/>
              <a:t>Each successive value is the sum of the previous two</a:t>
            </a:r>
          </a:p>
          <a:p>
            <a:pPr lvl="1"/>
            <a:r>
              <a:rPr lang="en-US" dirty="0" smtClean="0"/>
              <a:t>Fib(n) = Fib(n-1) + Fib(n-2) if n &gt; 2, 1 otherwise</a:t>
            </a:r>
          </a:p>
        </p:txBody>
      </p:sp>
      <p:sp>
        <p:nvSpPr>
          <p:cNvPr id="4" name="TextBox 3"/>
          <p:cNvSpPr txBox="1"/>
          <p:nvPr/>
        </p:nvSpPr>
        <p:spPr>
          <a:xfrm>
            <a:off x="152400" y="2743200"/>
            <a:ext cx="5423280" cy="2585323"/>
          </a:xfrm>
          <a:prstGeom prst="rect">
            <a:avLst/>
          </a:prstGeom>
          <a:noFill/>
        </p:spPr>
        <p:txBody>
          <a:bodyPr wrap="none" rtlCol="0">
            <a:spAutoFit/>
          </a:bodyPr>
          <a:lstStyle/>
          <a:p>
            <a:r>
              <a:rPr lang="en-US" dirty="0" smtClean="0">
                <a:latin typeface="Courier" pitchFamily="49" charset="0"/>
              </a:rPr>
              <a:t>public int </a:t>
            </a:r>
            <a:r>
              <a:rPr lang="en-US" dirty="0" err="1" smtClean="0">
                <a:latin typeface="Courier" pitchFamily="49" charset="0"/>
              </a:rPr>
              <a:t>iterativeFibonacci</a:t>
            </a:r>
            <a:r>
              <a:rPr lang="en-US" dirty="0" smtClean="0">
                <a:latin typeface="Courier" pitchFamily="49" charset="0"/>
              </a:rPr>
              <a:t>(int x) {</a:t>
            </a:r>
          </a:p>
          <a:p>
            <a:r>
              <a:rPr lang="en-US" dirty="0">
                <a:latin typeface="Courier" pitchFamily="49" charset="0"/>
              </a:rPr>
              <a:t> </a:t>
            </a:r>
            <a:r>
              <a:rPr lang="en-US" dirty="0" smtClean="0">
                <a:latin typeface="Courier" pitchFamily="49" charset="0"/>
              </a:rPr>
              <a:t>      int value1=1, value2=1, temp;</a:t>
            </a:r>
          </a:p>
          <a:p>
            <a:r>
              <a:rPr lang="en-US" dirty="0">
                <a:latin typeface="Courier" pitchFamily="49" charset="0"/>
              </a:rPr>
              <a:t> </a:t>
            </a:r>
            <a:r>
              <a:rPr lang="en-US" dirty="0" smtClean="0">
                <a:latin typeface="Courier" pitchFamily="49" charset="0"/>
              </a:rPr>
              <a:t>      for(int </a:t>
            </a:r>
            <a:r>
              <a:rPr lang="en-US" dirty="0" err="1" smtClean="0">
                <a:latin typeface="Courier" pitchFamily="49" charset="0"/>
              </a:rPr>
              <a:t>i</a:t>
            </a:r>
            <a:r>
              <a:rPr lang="en-US" dirty="0" smtClean="0">
                <a:latin typeface="Courier" pitchFamily="49" charset="0"/>
              </a:rPr>
              <a:t>=2;i&lt;=</a:t>
            </a:r>
            <a:r>
              <a:rPr lang="en-US" dirty="0" err="1" smtClean="0">
                <a:latin typeface="Courier" pitchFamily="49" charset="0"/>
              </a:rPr>
              <a:t>x;i</a:t>
            </a:r>
            <a:r>
              <a:rPr lang="en-US" dirty="0" smtClean="0">
                <a:latin typeface="Courier" pitchFamily="49" charset="0"/>
              </a:rPr>
              <a:t>++) {</a:t>
            </a:r>
          </a:p>
          <a:p>
            <a:r>
              <a:rPr lang="en-US" dirty="0">
                <a:latin typeface="Courier" pitchFamily="49" charset="0"/>
              </a:rPr>
              <a:t>	</a:t>
            </a:r>
            <a:r>
              <a:rPr lang="en-US" dirty="0" smtClean="0">
                <a:latin typeface="Courier" pitchFamily="49" charset="0"/>
              </a:rPr>
              <a:t>temp=value1;</a:t>
            </a:r>
          </a:p>
          <a:p>
            <a:r>
              <a:rPr lang="en-US" dirty="0">
                <a:latin typeface="Courier" pitchFamily="49" charset="0"/>
              </a:rPr>
              <a:t>	</a:t>
            </a:r>
            <a:r>
              <a:rPr lang="en-US" dirty="0" smtClean="0">
                <a:latin typeface="Courier" pitchFamily="49" charset="0"/>
              </a:rPr>
              <a:t>value1=value1+value2;</a:t>
            </a:r>
          </a:p>
          <a:p>
            <a:r>
              <a:rPr lang="en-US" dirty="0">
                <a:latin typeface="Courier" pitchFamily="49" charset="0"/>
              </a:rPr>
              <a:t>	</a:t>
            </a:r>
            <a:r>
              <a:rPr lang="en-US" dirty="0" smtClean="0">
                <a:latin typeface="Courier" pitchFamily="49" charset="0"/>
              </a:rPr>
              <a:t>value2=temp;</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     return value1;</a:t>
            </a:r>
          </a:p>
          <a:p>
            <a:r>
              <a:rPr lang="en-US" dirty="0" smtClean="0">
                <a:latin typeface="Courier" pitchFamily="49" charset="0"/>
              </a:rPr>
              <a:t>}</a:t>
            </a:r>
            <a:endParaRPr lang="en-US" dirty="0">
              <a:latin typeface="Courier" pitchFamily="49" charset="0"/>
            </a:endParaRPr>
          </a:p>
        </p:txBody>
      </p:sp>
      <p:sp>
        <p:nvSpPr>
          <p:cNvPr id="5" name="TextBox 4"/>
          <p:cNvSpPr txBox="1"/>
          <p:nvPr/>
        </p:nvSpPr>
        <p:spPr>
          <a:xfrm>
            <a:off x="2864040" y="5103674"/>
            <a:ext cx="5974713" cy="1754326"/>
          </a:xfrm>
          <a:prstGeom prst="rect">
            <a:avLst/>
          </a:prstGeom>
          <a:noFill/>
        </p:spPr>
        <p:txBody>
          <a:bodyPr wrap="none" rtlCol="0">
            <a:spAutoFit/>
          </a:bodyPr>
          <a:lstStyle/>
          <a:p>
            <a:r>
              <a:rPr lang="en-US" dirty="0" smtClean="0">
                <a:latin typeface="Courier" pitchFamily="49" charset="0"/>
              </a:rPr>
              <a:t>public int </a:t>
            </a:r>
            <a:r>
              <a:rPr lang="en-US" dirty="0" err="1" smtClean="0">
                <a:latin typeface="Courier" pitchFamily="49" charset="0"/>
              </a:rPr>
              <a:t>recursiveFibonacci</a:t>
            </a:r>
            <a:r>
              <a:rPr lang="en-US" dirty="0" smtClean="0">
                <a:latin typeface="Courier" pitchFamily="49" charset="0"/>
              </a:rPr>
              <a:t>(int x) {</a:t>
            </a:r>
          </a:p>
          <a:p>
            <a:r>
              <a:rPr lang="en-US" dirty="0" smtClean="0">
                <a:latin typeface="Courier" pitchFamily="49" charset="0"/>
              </a:rPr>
              <a:t>{</a:t>
            </a:r>
          </a:p>
          <a:p>
            <a:r>
              <a:rPr lang="en-US" dirty="0">
                <a:latin typeface="Courier" pitchFamily="49" charset="0"/>
              </a:rPr>
              <a:t> </a:t>
            </a:r>
            <a:r>
              <a:rPr lang="en-US" dirty="0" smtClean="0">
                <a:latin typeface="Courier" pitchFamily="49" charset="0"/>
              </a:rPr>
              <a:t>     if(x&lt;=2) return 1; </a:t>
            </a:r>
          </a:p>
          <a:p>
            <a:r>
              <a:rPr lang="en-US" dirty="0">
                <a:latin typeface="Courier" pitchFamily="49" charset="0"/>
              </a:rPr>
              <a:t> </a:t>
            </a:r>
            <a:r>
              <a:rPr lang="en-US" dirty="0" smtClean="0">
                <a:latin typeface="Courier" pitchFamily="49" charset="0"/>
              </a:rPr>
              <a:t>     else return </a:t>
            </a:r>
            <a:r>
              <a:rPr lang="en-US" dirty="0" err="1" smtClean="0">
                <a:latin typeface="Courier" pitchFamily="49" charset="0"/>
              </a:rPr>
              <a:t>recursiveFibonacci</a:t>
            </a:r>
            <a:r>
              <a:rPr lang="en-US" dirty="0" smtClean="0">
                <a:latin typeface="Courier" pitchFamily="49" charset="0"/>
              </a:rPr>
              <a:t>(x-1) </a:t>
            </a:r>
          </a:p>
          <a:p>
            <a:r>
              <a:rPr lang="en-US" dirty="0">
                <a:latin typeface="Courier" pitchFamily="49" charset="0"/>
              </a:rPr>
              <a:t>	</a:t>
            </a:r>
            <a:r>
              <a:rPr lang="en-US" dirty="0" smtClean="0">
                <a:latin typeface="Courier" pitchFamily="49" charset="0"/>
              </a:rPr>
              <a:t>    + </a:t>
            </a:r>
            <a:r>
              <a:rPr lang="en-US" dirty="0" err="1" smtClean="0">
                <a:latin typeface="Courier" pitchFamily="49" charset="0"/>
              </a:rPr>
              <a:t>recursiveFibonacci</a:t>
            </a:r>
            <a:r>
              <a:rPr lang="en-US" dirty="0" smtClean="0">
                <a:latin typeface="Courier" pitchFamily="49" charset="0"/>
              </a:rPr>
              <a:t>(x-2);</a:t>
            </a:r>
          </a:p>
          <a:p>
            <a:r>
              <a:rPr lang="en-US" dirty="0">
                <a:latin typeface="Courier" pitchFamily="49" charset="0"/>
              </a:rPr>
              <a:t>}</a:t>
            </a:r>
          </a:p>
        </p:txBody>
      </p:sp>
      <p:sp>
        <p:nvSpPr>
          <p:cNvPr id="6" name="TextBox 5"/>
          <p:cNvSpPr txBox="1"/>
          <p:nvPr/>
        </p:nvSpPr>
        <p:spPr>
          <a:xfrm>
            <a:off x="5029200" y="4035861"/>
            <a:ext cx="3433953" cy="707886"/>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Again notice no local variables </a:t>
            </a:r>
          </a:p>
          <a:p>
            <a:r>
              <a:rPr lang="en-US" sz="2000" dirty="0" smtClean="0">
                <a:latin typeface="Times New Roman" panose="02020603050405020304" pitchFamily="18" charset="0"/>
                <a:cs typeface="Times New Roman" panose="02020603050405020304" pitchFamily="18" charset="0"/>
              </a:rPr>
              <a:t>in the recursive method</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737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Drawbacks of Recursion</a:t>
            </a:r>
            <a:endParaRPr lang="en-US" dirty="0"/>
          </a:p>
        </p:txBody>
      </p:sp>
      <p:sp>
        <p:nvSpPr>
          <p:cNvPr id="3" name="Content Placeholder 2"/>
          <p:cNvSpPr>
            <a:spLocks noGrp="1"/>
          </p:cNvSpPr>
          <p:nvPr>
            <p:ph idx="1"/>
          </p:nvPr>
        </p:nvSpPr>
        <p:spPr>
          <a:xfrm>
            <a:off x="152400" y="762000"/>
            <a:ext cx="8839200" cy="6096000"/>
          </a:xfrm>
        </p:spPr>
        <p:txBody>
          <a:bodyPr>
            <a:normAutofit fontScale="92500" lnSpcReduction="10000"/>
          </a:bodyPr>
          <a:lstStyle/>
          <a:p>
            <a:r>
              <a:rPr lang="en-US" dirty="0" smtClean="0"/>
              <a:t>While some problems are hard to solve without recursion, not all problems should be solved with recursion if there are iterative solutions</a:t>
            </a:r>
          </a:p>
          <a:p>
            <a:pPr lvl="1"/>
            <a:r>
              <a:rPr lang="en-US" dirty="0" smtClean="0"/>
              <a:t>The recursive solution can be a challenge to write and debug</a:t>
            </a:r>
          </a:p>
          <a:p>
            <a:pPr lvl="1"/>
            <a:r>
              <a:rPr lang="en-US" dirty="0" smtClean="0"/>
              <a:t>The recursive solution uses more resources (each method call invokes the run-time stack for more storage space and to store the return location to the calling method)</a:t>
            </a:r>
          </a:p>
          <a:p>
            <a:pPr lvl="1"/>
            <a:r>
              <a:rPr lang="en-US" dirty="0" smtClean="0"/>
              <a:t>The recursive version could be more computationally complex</a:t>
            </a:r>
          </a:p>
          <a:p>
            <a:pPr lvl="2"/>
            <a:r>
              <a:rPr lang="en-US" dirty="0" smtClean="0"/>
              <a:t>Factorial:  iterative solution has a loop that executes n times, recursive solution calls itself recursively n-1 times, approximately the same amount of work</a:t>
            </a:r>
          </a:p>
          <a:p>
            <a:pPr lvl="2"/>
            <a:r>
              <a:rPr lang="en-US" dirty="0" smtClean="0"/>
              <a:t>Fibonacci:  iterative solution has a loop that executes n-2 times, recursive version is trickier, see analysis on next slide</a:t>
            </a:r>
          </a:p>
          <a:p>
            <a:pPr lvl="3"/>
            <a:r>
              <a:rPr lang="en-US" dirty="0" smtClean="0"/>
              <a:t>the key here is that Fibonacci calls itself twice for each recursive call</a:t>
            </a:r>
          </a:p>
        </p:txBody>
      </p:sp>
    </p:spTree>
    <p:extLst>
      <p:ext uri="{BB962C8B-B14F-4D97-AF65-F5344CB8AC3E}">
        <p14:creationId xmlns:p14="http://schemas.microsoft.com/office/powerpoint/2010/main" val="1266236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Complexity of Recursive Fibonacci</a:t>
            </a:r>
            <a:endParaRPr lang="en-US" dirty="0"/>
          </a:p>
        </p:txBody>
      </p:sp>
      <p:sp>
        <p:nvSpPr>
          <p:cNvPr id="3" name="Content Placeholder 2"/>
          <p:cNvSpPr>
            <a:spLocks noGrp="1"/>
          </p:cNvSpPr>
          <p:nvPr>
            <p:ph idx="1"/>
          </p:nvPr>
        </p:nvSpPr>
        <p:spPr>
          <a:xfrm>
            <a:off x="0" y="685800"/>
            <a:ext cx="9144000" cy="3048000"/>
          </a:xfrm>
        </p:spPr>
        <p:txBody>
          <a:bodyPr>
            <a:normAutofit fontScale="62500" lnSpcReduction="20000"/>
          </a:bodyPr>
          <a:lstStyle/>
          <a:p>
            <a:r>
              <a:rPr lang="en-US" dirty="0" smtClean="0"/>
              <a:t>For n=1 or 2, do the base case</a:t>
            </a:r>
          </a:p>
          <a:p>
            <a:r>
              <a:rPr lang="en-US" dirty="0" smtClean="0"/>
              <a:t>For n=3, call Fib(2) and Fib(1) = 2 calls</a:t>
            </a:r>
          </a:p>
          <a:p>
            <a:r>
              <a:rPr lang="en-US" dirty="0" smtClean="0"/>
              <a:t>For n=4, call Fib(3) (2 calls) and Fib(2) (1 call) = 3 calls</a:t>
            </a:r>
          </a:p>
          <a:p>
            <a:r>
              <a:rPr lang="en-US" dirty="0" smtClean="0"/>
              <a:t>For n=5, call Fib(4) (3 calls) and Fib(3) (2 calls) = 5 calls</a:t>
            </a:r>
          </a:p>
          <a:p>
            <a:r>
              <a:rPr lang="en-US" dirty="0" smtClean="0"/>
              <a:t>For n=6, call Fib(5) (5 calls) and Fib(4) (3 calls) = 8 calls</a:t>
            </a:r>
          </a:p>
          <a:p>
            <a:r>
              <a:rPr lang="en-US" dirty="0" smtClean="0"/>
              <a:t>For n=7, call Fib(6) (8 calls) and Fib(5) (5 calls) = 13 calls</a:t>
            </a:r>
          </a:p>
          <a:p>
            <a:r>
              <a:rPr lang="en-US" dirty="0" smtClean="0"/>
              <a:t>For n=8, call Fib(7) (13 calls) and  Fib(6) (8 calls) = 21 calls</a:t>
            </a:r>
          </a:p>
          <a:p>
            <a:r>
              <a:rPr lang="en-US" dirty="0" smtClean="0"/>
              <a:t>For n=9, call Fib(8) (21 calls) and Fib(7) (13 calls) = 34 calls</a:t>
            </a:r>
          </a:p>
          <a:p>
            <a:r>
              <a:rPr lang="en-US" dirty="0" smtClean="0"/>
              <a:t>In general, Fib(n) will require around 2</a:t>
            </a:r>
            <a:r>
              <a:rPr lang="en-US" baseline="30000" dirty="0" smtClean="0"/>
              <a:t>n</a:t>
            </a:r>
            <a:r>
              <a:rPr lang="en-US" dirty="0" smtClean="0"/>
              <a:t> calls, if n=20 this is about a million whereas the iterative version loops 18 times!</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548351243"/>
              </p:ext>
            </p:extLst>
          </p:nvPr>
        </p:nvGraphicFramePr>
        <p:xfrm>
          <a:off x="26276" y="3810000"/>
          <a:ext cx="9144000" cy="3048000"/>
        </p:xfrm>
        <a:graphic>
          <a:graphicData uri="http://schemas.openxmlformats.org/presentationml/2006/ole">
            <mc:AlternateContent xmlns:mc="http://schemas.openxmlformats.org/markup-compatibility/2006">
              <mc:Choice xmlns:v="urn:schemas-microsoft-com:vml" Requires="v">
                <p:oleObj spid="_x0000_s10259" name="Picture" r:id="rId3" imgW="6862572" imgH="2284476" progId="Word.Picture.8">
                  <p:embed/>
                </p:oleObj>
              </mc:Choice>
              <mc:Fallback>
                <p:oleObj name="Picture" r:id="rId3" imgW="6862572" imgH="2284476" progId="Word.Picture.8">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6" y="3810000"/>
                        <a:ext cx="9144000" cy="30480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4183665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Thinking Recursively</a:t>
            </a:r>
            <a:endParaRPr lang="en-US" dirty="0"/>
          </a:p>
        </p:txBody>
      </p:sp>
      <p:sp>
        <p:nvSpPr>
          <p:cNvPr id="3" name="Content Placeholder 2"/>
          <p:cNvSpPr>
            <a:spLocks noGrp="1"/>
          </p:cNvSpPr>
          <p:nvPr>
            <p:ph idx="1"/>
          </p:nvPr>
        </p:nvSpPr>
        <p:spPr>
          <a:xfrm>
            <a:off x="152400" y="762000"/>
            <a:ext cx="8839200" cy="6096000"/>
          </a:xfrm>
        </p:spPr>
        <p:txBody>
          <a:bodyPr>
            <a:normAutofit fontScale="85000" lnSpcReduction="20000"/>
          </a:bodyPr>
          <a:lstStyle/>
          <a:p>
            <a:r>
              <a:rPr lang="en-US" dirty="0" smtClean="0"/>
              <a:t>It is a tremendous challenge to switch from iterative to recursive thinking</a:t>
            </a:r>
          </a:p>
          <a:p>
            <a:r>
              <a:rPr lang="en-US" dirty="0" smtClean="0"/>
              <a:t>You have to think of the solution to a problem as being some steps &amp; a call to the same method with a smaller portion of the problem</a:t>
            </a:r>
          </a:p>
          <a:p>
            <a:r>
              <a:rPr lang="en-US" dirty="0" smtClean="0"/>
              <a:t>At some point, the smaller portion of the problem yields a direct answer, this is the base case</a:t>
            </a:r>
          </a:p>
          <a:p>
            <a:r>
              <a:rPr lang="en-US" dirty="0" smtClean="0"/>
              <a:t>Test for the base case first in your code using an if, if-else or switch statement</a:t>
            </a:r>
          </a:p>
          <a:p>
            <a:r>
              <a:rPr lang="en-US" dirty="0" smtClean="0"/>
              <a:t>If it is not the base case, then perform the recursion</a:t>
            </a:r>
          </a:p>
          <a:p>
            <a:pPr lvl="1"/>
            <a:r>
              <a:rPr lang="en-US" dirty="0" smtClean="0"/>
              <a:t>To help you debug a recursive method, output the current values of any parameters and/or local variables to see where you are in the process</a:t>
            </a:r>
          </a:p>
          <a:p>
            <a:pPr lvl="1"/>
            <a:r>
              <a:rPr lang="en-US" dirty="0" smtClean="0"/>
              <a:t>It is common to either have an incorrect base case or an incorrect recursive call that doesn’t reach the base case so that you have infinite recursion – after awhile, the JVM runs out of stack space and you get a </a:t>
            </a:r>
            <a:r>
              <a:rPr lang="en-US" dirty="0" err="1" smtClean="0"/>
              <a:t>StackOverflowError</a:t>
            </a:r>
            <a:endParaRPr lang="en-US" dirty="0"/>
          </a:p>
        </p:txBody>
      </p:sp>
    </p:spTree>
    <p:extLst>
      <p:ext uri="{BB962C8B-B14F-4D97-AF65-F5344CB8AC3E}">
        <p14:creationId xmlns:p14="http://schemas.microsoft.com/office/powerpoint/2010/main" val="995874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5052</TotalTime>
  <Words>4805</Words>
  <Application>Microsoft Office PowerPoint</Application>
  <PresentationFormat>On-screen Show (4:3)</PresentationFormat>
  <Paragraphs>656</Paragraphs>
  <Slides>46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Office Theme</vt:lpstr>
      <vt:lpstr>Picture</vt:lpstr>
      <vt:lpstr>Recursion</vt:lpstr>
      <vt:lpstr>Implementing Recursion</vt:lpstr>
      <vt:lpstr>Example:  Factorial</vt:lpstr>
      <vt:lpstr>How Does Recursion Work?</vt:lpstr>
      <vt:lpstr>How Does Recursion Work?</vt:lpstr>
      <vt:lpstr>Example:  Fibonacci Sequence</vt:lpstr>
      <vt:lpstr>Drawbacks of Recursion</vt:lpstr>
      <vt:lpstr>Complexity of Recursive Fibonacci</vt:lpstr>
      <vt:lpstr>Thinking Recursively</vt:lpstr>
      <vt:lpstr>PowerPoint Presentation</vt:lpstr>
      <vt:lpstr>PowerPoint Presentation</vt:lpstr>
      <vt:lpstr>Recursively Computing Directory Size</vt:lpstr>
      <vt:lpstr>Goldbach Numbers</vt:lpstr>
      <vt:lpstr>PowerPoint Presentation</vt:lpstr>
      <vt:lpstr>Other String Recursive Methods</vt:lpstr>
      <vt:lpstr>Recursive String Compare</vt:lpstr>
      <vt:lpstr>Towers of Hanoi</vt:lpstr>
      <vt:lpstr>PowerPoint Presentation</vt:lpstr>
      <vt:lpstr>Recursive Solution</vt:lpstr>
      <vt:lpstr>Solution</vt:lpstr>
      <vt:lpstr>Hanoi’s Complexity</vt:lpstr>
      <vt:lpstr>Solving a Maze</vt:lpstr>
      <vt:lpstr>Solution</vt:lpstr>
      <vt:lpstr>Sum of Subset</vt:lpstr>
      <vt:lpstr>Recursive Sum of Subset</vt:lpstr>
      <vt:lpstr>How Do We Store the Solution?</vt:lpstr>
      <vt:lpstr>What Happened?</vt:lpstr>
      <vt:lpstr>PowerPoint Presentation</vt:lpstr>
      <vt:lpstr>Recursion as Search</vt:lpstr>
      <vt:lpstr>Backtracking</vt:lpstr>
      <vt:lpstr>Water Jugs Problem</vt:lpstr>
      <vt:lpstr>Recursive Solution</vt:lpstr>
      <vt:lpstr>A Solution</vt:lpstr>
      <vt:lpstr>PowerPoint Presentation</vt:lpstr>
      <vt:lpstr>Other Search Problems</vt:lpstr>
      <vt:lpstr>Other Search Problems</vt:lpstr>
      <vt:lpstr>Other Search Problems</vt:lpstr>
      <vt:lpstr>Other Search Problems</vt:lpstr>
      <vt:lpstr>Recursive Graphics</vt:lpstr>
      <vt:lpstr>Drawing Recursive Is</vt:lpstr>
      <vt:lpstr>PowerPoint Presentation</vt:lpstr>
      <vt:lpstr>PowerPoint Presentation</vt:lpstr>
      <vt:lpstr>PowerPoint Presentation</vt:lpstr>
      <vt:lpstr>PowerPoint Presentation</vt:lpstr>
      <vt:lpstr>Recursion vs Iteration</vt:lpstr>
      <vt:lpstr>Tail Recursion</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55</cp:revision>
  <dcterms:created xsi:type="dcterms:W3CDTF">2014-07-17T11:40:16Z</dcterms:created>
  <dcterms:modified xsi:type="dcterms:W3CDTF">2014-09-05T13:16:31Z</dcterms:modified>
</cp:coreProperties>
</file>