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5" r:id="rId9"/>
    <p:sldId id="276" r:id="rId10"/>
    <p:sldId id="264" r:id="rId11"/>
    <p:sldId id="266" r:id="rId12"/>
    <p:sldId id="263" r:id="rId13"/>
    <p:sldId id="265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D2AE"/>
    <a:srgbClr val="FDE2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732" y="-2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BA6E1-222E-4B59-905A-A7EA45DCDAFC}" type="datetimeFigureOut">
              <a:rPr lang="en-US" smtClean="0"/>
              <a:t>Fri 9/12/2014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4B9E0-6A68-48E4-92E7-7757AF48C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489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BA6E1-222E-4B59-905A-A7EA45DCDAFC}" type="datetimeFigureOut">
              <a:rPr lang="en-US" smtClean="0"/>
              <a:t>Fri 9/12/2014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4B9E0-6A68-48E4-92E7-7757AF48C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581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BA6E1-222E-4B59-905A-A7EA45DCDAFC}" type="datetimeFigureOut">
              <a:rPr lang="en-US" smtClean="0"/>
              <a:t>Fri 9/12/2014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4B9E0-6A68-48E4-92E7-7757AF48C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801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BA6E1-222E-4B59-905A-A7EA45DCDAFC}" type="datetimeFigureOut">
              <a:rPr lang="en-US" smtClean="0"/>
              <a:t>Fri 9/12/2014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4B9E0-6A68-48E4-92E7-7757AF48C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993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BA6E1-222E-4B59-905A-A7EA45DCDAFC}" type="datetimeFigureOut">
              <a:rPr lang="en-US" smtClean="0"/>
              <a:t>Fri 9/12/2014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4B9E0-6A68-48E4-92E7-7757AF48C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220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BA6E1-222E-4B59-905A-A7EA45DCDAFC}" type="datetimeFigureOut">
              <a:rPr lang="en-US" smtClean="0"/>
              <a:t>Fri 9/12/2014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4B9E0-6A68-48E4-92E7-7757AF48C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296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BA6E1-222E-4B59-905A-A7EA45DCDAFC}" type="datetimeFigureOut">
              <a:rPr lang="en-US" smtClean="0"/>
              <a:t>Fri 9/12/2014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4B9E0-6A68-48E4-92E7-7757AF48C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993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BA6E1-222E-4B59-905A-A7EA45DCDAFC}" type="datetimeFigureOut">
              <a:rPr lang="en-US" smtClean="0"/>
              <a:t>Fri 9/12/2014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4B9E0-6A68-48E4-92E7-7757AF48C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234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BA6E1-222E-4B59-905A-A7EA45DCDAFC}" type="datetimeFigureOut">
              <a:rPr lang="en-US" smtClean="0"/>
              <a:t>Fri 9/12/2014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4B9E0-6A68-48E4-92E7-7757AF48C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408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BA6E1-222E-4B59-905A-A7EA45DCDAFC}" type="datetimeFigureOut">
              <a:rPr lang="en-US" smtClean="0"/>
              <a:t>Fri 9/12/2014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4B9E0-6A68-48E4-92E7-7757AF48C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413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BA6E1-222E-4B59-905A-A7EA45DCDAFC}" type="datetimeFigureOut">
              <a:rPr lang="en-US" smtClean="0"/>
              <a:t>Fri 9/12/2014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4B9E0-6A68-48E4-92E7-7757AF48C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600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DE217"/>
            </a:gs>
            <a:gs pos="50000">
              <a:srgbClr val="D2D2AE">
                <a:lumMod val="44000"/>
                <a:lumOff val="56000"/>
              </a:srgbClr>
            </a:gs>
            <a:gs pos="100000">
              <a:srgbClr val="FFFF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F8FBA6E1-222E-4B59-905A-A7EA45DCDAFC}" type="datetimeFigureOut">
              <a:rPr lang="en-US" smtClean="0"/>
              <a:pPr/>
              <a:t>Fri 9/12/2014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0F04B9E0-6A68-48E4-92E7-7757AF48C6D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7617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Times New Roman" panose="02020603050405020304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More on GUI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914400"/>
            <a:ext cx="8763000" cy="5791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We wrap up our examination of Java GUI programming by looking at several other components </a:t>
            </a:r>
            <a:r>
              <a:rPr lang="en-US" dirty="0" smtClean="0"/>
              <a:t>and their listeners</a:t>
            </a:r>
            <a:endParaRPr lang="en-US" dirty="0" smtClean="0"/>
          </a:p>
          <a:p>
            <a:pPr lvl="1"/>
            <a:r>
              <a:rPr lang="en-US" dirty="0" smtClean="0"/>
              <a:t>The components </a:t>
            </a:r>
            <a:r>
              <a:rPr lang="en-US" dirty="0" smtClean="0"/>
              <a:t>all come from </a:t>
            </a:r>
            <a:r>
              <a:rPr lang="en-US" dirty="0" err="1" smtClean="0"/>
              <a:t>javax.swing</a:t>
            </a:r>
            <a:endParaRPr lang="en-US" dirty="0" smtClean="0"/>
          </a:p>
          <a:p>
            <a:r>
              <a:rPr lang="en-US" dirty="0" smtClean="0"/>
              <a:t>We will look at </a:t>
            </a:r>
            <a:r>
              <a:rPr lang="en-US" dirty="0" err="1" smtClean="0"/>
              <a:t>JCheckBoxes</a:t>
            </a:r>
            <a:r>
              <a:rPr lang="en-US" dirty="0" smtClean="0"/>
              <a:t>, </a:t>
            </a:r>
            <a:r>
              <a:rPr lang="en-US" dirty="0" err="1" smtClean="0"/>
              <a:t>JRadioButtons</a:t>
            </a:r>
            <a:r>
              <a:rPr lang="en-US" dirty="0" smtClean="0"/>
              <a:t>, </a:t>
            </a:r>
            <a:r>
              <a:rPr lang="en-US" dirty="0" err="1" smtClean="0"/>
              <a:t>JSliders</a:t>
            </a:r>
            <a:r>
              <a:rPr lang="en-US" dirty="0" smtClean="0"/>
              <a:t>, </a:t>
            </a:r>
            <a:r>
              <a:rPr lang="en-US" dirty="0" err="1" smtClean="0"/>
              <a:t>JSpinners</a:t>
            </a:r>
            <a:r>
              <a:rPr lang="en-US" dirty="0" smtClean="0"/>
              <a:t>, </a:t>
            </a:r>
            <a:r>
              <a:rPr lang="en-US" dirty="0" err="1" smtClean="0"/>
              <a:t>JComboBoxes</a:t>
            </a:r>
            <a:r>
              <a:rPr lang="en-US" dirty="0" smtClean="0"/>
              <a:t>, </a:t>
            </a:r>
            <a:r>
              <a:rPr lang="en-US" dirty="0" err="1" smtClean="0"/>
              <a:t>JLists</a:t>
            </a:r>
            <a:r>
              <a:rPr lang="en-US" dirty="0" smtClean="0"/>
              <a:t>, </a:t>
            </a:r>
            <a:r>
              <a:rPr lang="en-US" dirty="0" err="1" smtClean="0"/>
              <a:t>JScrollBars</a:t>
            </a:r>
            <a:r>
              <a:rPr lang="en-US" dirty="0" smtClean="0"/>
              <a:t>, and how to open multiple windows</a:t>
            </a:r>
          </a:p>
          <a:p>
            <a:pPr lvl="1"/>
            <a:r>
              <a:rPr lang="en-US" dirty="0" smtClean="0"/>
              <a:t>Most have their own listeners although we do not necessarily have to use these listeners, we could add </a:t>
            </a:r>
            <a:r>
              <a:rPr lang="en-US" dirty="0" err="1" smtClean="0"/>
              <a:t>JButtons</a:t>
            </a:r>
            <a:r>
              <a:rPr lang="en-US" dirty="0" smtClean="0"/>
              <a:t> to activate an </a:t>
            </a:r>
            <a:r>
              <a:rPr lang="en-US" dirty="0" err="1" smtClean="0"/>
              <a:t>ActionListener</a:t>
            </a:r>
            <a:r>
              <a:rPr lang="en-US" dirty="0" smtClean="0"/>
              <a:t> which then can obtain information from these components</a:t>
            </a:r>
          </a:p>
          <a:p>
            <a:pPr lvl="1"/>
            <a:r>
              <a:rPr lang="en-US" dirty="0" smtClean="0"/>
              <a:t>You can examine other GUI components from the author’s online material (</a:t>
            </a:r>
            <a:r>
              <a:rPr lang="en-US" dirty="0" err="1" smtClean="0"/>
              <a:t>JMenu</a:t>
            </a:r>
            <a:r>
              <a:rPr lang="en-US" dirty="0" smtClean="0"/>
              <a:t>, </a:t>
            </a:r>
            <a:r>
              <a:rPr lang="en-US" dirty="0" err="1" smtClean="0"/>
              <a:t>JToolBar</a:t>
            </a:r>
            <a:r>
              <a:rPr lang="en-US" dirty="0" smtClean="0"/>
              <a:t>, </a:t>
            </a:r>
            <a:r>
              <a:rPr lang="en-US" dirty="0" err="1" smtClean="0"/>
              <a:t>JTabbedPane</a:t>
            </a:r>
            <a:r>
              <a:rPr lang="en-US" dirty="0" smtClean="0"/>
              <a:t>, </a:t>
            </a:r>
            <a:r>
              <a:rPr lang="en-US" dirty="0" err="1" smtClean="0"/>
              <a:t>JSplitPane</a:t>
            </a:r>
            <a:r>
              <a:rPr lang="en-US" dirty="0" smtClean="0"/>
              <a:t>, </a:t>
            </a:r>
            <a:r>
              <a:rPr lang="en-US" dirty="0" err="1" smtClean="0"/>
              <a:t>JTree</a:t>
            </a:r>
            <a:r>
              <a:rPr lang="en-US" dirty="0" smtClean="0"/>
              <a:t>, and </a:t>
            </a:r>
            <a:r>
              <a:rPr lang="en-US" dirty="0" err="1" smtClean="0"/>
              <a:t>JTable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93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en-US" dirty="0" smtClean="0"/>
              <a:t>Scroll Bars and Scroll Panes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686800" cy="5943600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JScrollBars</a:t>
            </a:r>
            <a:r>
              <a:rPr lang="en-US" dirty="0" smtClean="0"/>
              <a:t> are added to </a:t>
            </a:r>
            <a:r>
              <a:rPr lang="en-US" dirty="0" err="1" smtClean="0"/>
              <a:t>JFrames</a:t>
            </a:r>
            <a:endParaRPr lang="en-US" dirty="0" smtClean="0"/>
          </a:p>
          <a:p>
            <a:pPr lvl="1"/>
            <a:r>
              <a:rPr lang="en-US" dirty="0" smtClean="0"/>
              <a:t>When you instantiate a scroll bar you specify its orientation (</a:t>
            </a:r>
            <a:r>
              <a:rPr lang="en-US" dirty="0" err="1" smtClean="0"/>
              <a:t>JScrollBar.HORIZONTAL</a:t>
            </a:r>
            <a:r>
              <a:rPr lang="en-US" dirty="0"/>
              <a:t> </a:t>
            </a:r>
            <a:r>
              <a:rPr lang="en-US" dirty="0" smtClean="0"/>
              <a:t>or </a:t>
            </a:r>
            <a:r>
              <a:rPr lang="en-US" dirty="0" err="1" smtClean="0"/>
              <a:t>JScrollBar.VERTICAL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You can also specify the starting value, its min and max values (if not specified, starting value by default is in the middle)</a:t>
            </a:r>
          </a:p>
          <a:p>
            <a:r>
              <a:rPr lang="en-US" dirty="0" smtClean="0"/>
              <a:t>Scroll bars will generate </a:t>
            </a:r>
            <a:r>
              <a:rPr lang="en-US" dirty="0" err="1" smtClean="0"/>
              <a:t>AdjustmentEvents</a:t>
            </a:r>
            <a:r>
              <a:rPr lang="en-US" dirty="0" smtClean="0"/>
              <a:t> which are listened for by an </a:t>
            </a:r>
            <a:r>
              <a:rPr lang="en-US" dirty="0" err="1" smtClean="0"/>
              <a:t>AdjustmentListener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To implement an </a:t>
            </a:r>
            <a:r>
              <a:rPr lang="en-US" dirty="0" err="1" smtClean="0"/>
              <a:t>AdjustmentListener</a:t>
            </a:r>
            <a:r>
              <a:rPr lang="en-US" dirty="0" smtClean="0"/>
              <a:t>, implement the method </a:t>
            </a:r>
            <a:r>
              <a:rPr lang="en-US" dirty="0" err="1" smtClean="0"/>
              <a:t>adjustmentValueChanged</a:t>
            </a:r>
            <a:r>
              <a:rPr lang="en-US" dirty="0" smtClean="0"/>
              <a:t> </a:t>
            </a:r>
          </a:p>
          <a:p>
            <a:r>
              <a:rPr lang="en-US" dirty="0" smtClean="0"/>
              <a:t>The problem with a scroll bar added to the </a:t>
            </a:r>
            <a:r>
              <a:rPr lang="en-US" dirty="0" err="1" smtClean="0"/>
              <a:t>JFrame</a:t>
            </a:r>
            <a:r>
              <a:rPr lang="en-US" dirty="0" smtClean="0"/>
              <a:t> is moving the view within the </a:t>
            </a:r>
            <a:r>
              <a:rPr lang="en-US" dirty="0" err="1" smtClean="0"/>
              <a:t>JFrame</a:t>
            </a:r>
            <a:r>
              <a:rPr lang="en-US" dirty="0" smtClean="0"/>
              <a:t> upon changing the scroll bar’s “knob”</a:t>
            </a:r>
          </a:p>
          <a:p>
            <a:r>
              <a:rPr lang="en-US" dirty="0" smtClean="0"/>
              <a:t>Instead, we can also place our </a:t>
            </a:r>
            <a:r>
              <a:rPr lang="en-US" dirty="0" err="1" smtClean="0"/>
              <a:t>JPanel</a:t>
            </a:r>
            <a:r>
              <a:rPr lang="en-US" dirty="0" smtClean="0"/>
              <a:t> inside a scrollable component called a </a:t>
            </a:r>
            <a:r>
              <a:rPr lang="en-US" dirty="0" err="1" smtClean="0"/>
              <a:t>JScrollPane</a:t>
            </a:r>
            <a:r>
              <a:rPr lang="en-US" dirty="0" smtClean="0"/>
              <a:t> – this will be easier</a:t>
            </a:r>
            <a:endParaRPr lang="en-US" dirty="0"/>
          </a:p>
          <a:p>
            <a:pPr lvl="1"/>
            <a:r>
              <a:rPr lang="en-US" dirty="0" smtClean="0"/>
              <a:t>Instantiate a </a:t>
            </a:r>
            <a:r>
              <a:rPr lang="en-US" dirty="0" err="1" smtClean="0"/>
              <a:t>JPanel</a:t>
            </a:r>
            <a:r>
              <a:rPr lang="en-US" dirty="0"/>
              <a:t> </a:t>
            </a:r>
            <a:r>
              <a:rPr lang="en-US" dirty="0" smtClean="0"/>
              <a:t>for instance </a:t>
            </a:r>
            <a:r>
              <a:rPr lang="en-US" dirty="0" err="1" smtClean="0"/>
              <a:t>MyPanel</a:t>
            </a:r>
            <a:r>
              <a:rPr lang="en-US" dirty="0" smtClean="0"/>
              <a:t> p1 = new </a:t>
            </a:r>
            <a:r>
              <a:rPr lang="en-US" dirty="0" err="1" smtClean="0"/>
              <a:t>MyPanel</a:t>
            </a:r>
            <a:r>
              <a:rPr lang="en-US" dirty="0" smtClean="0"/>
              <a:t>( );</a:t>
            </a:r>
          </a:p>
          <a:p>
            <a:pPr lvl="1"/>
            <a:r>
              <a:rPr lang="en-US" dirty="0" smtClean="0"/>
              <a:t>Instantiate a </a:t>
            </a:r>
            <a:r>
              <a:rPr lang="en-US" dirty="0" err="1" smtClean="0"/>
              <a:t>JScrollPane</a:t>
            </a:r>
            <a:r>
              <a:rPr lang="en-US" dirty="0" smtClean="0"/>
              <a:t> using p1, </a:t>
            </a:r>
            <a:r>
              <a:rPr lang="en-US" dirty="0" err="1" smtClean="0"/>
              <a:t>JScrollPane</a:t>
            </a:r>
            <a:r>
              <a:rPr lang="en-US" dirty="0" smtClean="0"/>
              <a:t> </a:t>
            </a:r>
            <a:r>
              <a:rPr lang="en-US" dirty="0" err="1" smtClean="0"/>
              <a:t>jsp</a:t>
            </a:r>
            <a:r>
              <a:rPr lang="en-US" dirty="0" smtClean="0"/>
              <a:t>=new </a:t>
            </a:r>
            <a:r>
              <a:rPr lang="en-US" dirty="0" err="1" smtClean="0"/>
              <a:t>JScrollPane</a:t>
            </a:r>
            <a:r>
              <a:rPr lang="en-US" dirty="0" smtClean="0"/>
              <a:t>(p1);</a:t>
            </a:r>
          </a:p>
          <a:p>
            <a:pPr lvl="1"/>
            <a:r>
              <a:rPr lang="en-US" dirty="0" smtClean="0"/>
              <a:t>Now the </a:t>
            </a:r>
            <a:r>
              <a:rPr lang="en-US" dirty="0" err="1" smtClean="0"/>
              <a:t>JPanel</a:t>
            </a:r>
            <a:r>
              <a:rPr lang="en-US" dirty="0" smtClean="0"/>
              <a:t> will have its own scroll bars if needed</a:t>
            </a:r>
          </a:p>
        </p:txBody>
      </p:sp>
    </p:spTree>
    <p:extLst>
      <p:ext uri="{BB962C8B-B14F-4D97-AF65-F5344CB8AC3E}">
        <p14:creationId xmlns:p14="http://schemas.microsoft.com/office/powerpoint/2010/main" val="32301138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304800"/>
            <a:ext cx="8786380" cy="590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" pitchFamily="49" charset="0"/>
              </a:rPr>
              <a:t>import </a:t>
            </a:r>
            <a:r>
              <a:rPr lang="en-US" dirty="0" err="1" smtClean="0">
                <a:latin typeface="Courier" pitchFamily="49" charset="0"/>
              </a:rPr>
              <a:t>java.awt</a:t>
            </a:r>
            <a:r>
              <a:rPr lang="en-US" dirty="0" smtClean="0">
                <a:latin typeface="Courier" pitchFamily="49" charset="0"/>
              </a:rPr>
              <a:t>.*;</a:t>
            </a:r>
          </a:p>
          <a:p>
            <a:r>
              <a:rPr lang="en-US" dirty="0" smtClean="0">
                <a:latin typeface="Courier" pitchFamily="49" charset="0"/>
              </a:rPr>
              <a:t>import </a:t>
            </a:r>
            <a:r>
              <a:rPr lang="en-US" dirty="0" err="1" smtClean="0">
                <a:latin typeface="Courier" pitchFamily="49" charset="0"/>
              </a:rPr>
              <a:t>javax.swing</a:t>
            </a:r>
            <a:r>
              <a:rPr lang="en-US" dirty="0" smtClean="0">
                <a:latin typeface="Courier" pitchFamily="49" charset="0"/>
              </a:rPr>
              <a:t>.*;</a:t>
            </a:r>
          </a:p>
          <a:p>
            <a:endParaRPr lang="en-US" dirty="0" smtClean="0">
              <a:latin typeface="Courier" pitchFamily="49" charset="0"/>
            </a:endParaRPr>
          </a:p>
          <a:p>
            <a:r>
              <a:rPr lang="en-US" dirty="0" smtClean="0">
                <a:latin typeface="Courier" pitchFamily="49" charset="0"/>
              </a:rPr>
              <a:t>public class ScrollExample1 {</a:t>
            </a:r>
          </a:p>
          <a:p>
            <a:r>
              <a:rPr lang="en-US" dirty="0" smtClean="0">
                <a:latin typeface="Courier" pitchFamily="49" charset="0"/>
              </a:rPr>
              <a:t>	public static void main(String[] </a:t>
            </a:r>
            <a:r>
              <a:rPr lang="en-US" dirty="0" err="1" smtClean="0">
                <a:latin typeface="Courier" pitchFamily="49" charset="0"/>
              </a:rPr>
              <a:t>args</a:t>
            </a:r>
            <a:r>
              <a:rPr lang="en-US" dirty="0" smtClean="0">
                <a:latin typeface="Courier" pitchFamily="49" charset="0"/>
              </a:rPr>
              <a:t>) 	{</a:t>
            </a:r>
          </a:p>
          <a:p>
            <a:r>
              <a:rPr lang="en-US" dirty="0">
                <a:latin typeface="Courier" pitchFamily="49" charset="0"/>
              </a:rPr>
              <a:t>	</a:t>
            </a:r>
            <a:r>
              <a:rPr lang="en-US" dirty="0" smtClean="0">
                <a:latin typeface="Courier" pitchFamily="49" charset="0"/>
              </a:rPr>
              <a:t>	// </a:t>
            </a:r>
            <a:r>
              <a:rPr lang="en-US" dirty="0" err="1" smtClean="0">
                <a:latin typeface="Courier" pitchFamily="49" charset="0"/>
              </a:rPr>
              <a:t>JFrame</a:t>
            </a:r>
            <a:r>
              <a:rPr lang="en-US" dirty="0" smtClean="0">
                <a:latin typeface="Courier" pitchFamily="49" charset="0"/>
              </a:rPr>
              <a:t> code omitted</a:t>
            </a:r>
          </a:p>
          <a:p>
            <a:r>
              <a:rPr lang="en-US" dirty="0" smtClean="0">
                <a:latin typeface="Courier" pitchFamily="49" charset="0"/>
              </a:rPr>
              <a:t>		</a:t>
            </a:r>
            <a:r>
              <a:rPr lang="en-US" dirty="0" err="1" smtClean="0">
                <a:latin typeface="Courier" pitchFamily="49" charset="0"/>
              </a:rPr>
              <a:t>ScrollPanel</a:t>
            </a:r>
            <a:r>
              <a:rPr lang="en-US" dirty="0" smtClean="0">
                <a:latin typeface="Courier" pitchFamily="49" charset="0"/>
              </a:rPr>
              <a:t> p1=new </a:t>
            </a:r>
            <a:r>
              <a:rPr lang="en-US" dirty="0" err="1" smtClean="0">
                <a:latin typeface="Courier" pitchFamily="49" charset="0"/>
              </a:rPr>
              <a:t>ScrollPanel</a:t>
            </a:r>
            <a:r>
              <a:rPr lang="en-US" dirty="0" smtClean="0">
                <a:latin typeface="Courier" pitchFamily="49" charset="0"/>
              </a:rPr>
              <a:t>();</a:t>
            </a:r>
          </a:p>
          <a:p>
            <a:r>
              <a:rPr lang="en-US" dirty="0" smtClean="0">
                <a:latin typeface="Courier" pitchFamily="49" charset="0"/>
              </a:rPr>
              <a:t>		p1.setPreferredSize(new Dimension(250,100));</a:t>
            </a:r>
          </a:p>
          <a:p>
            <a:r>
              <a:rPr lang="en-US" dirty="0" smtClean="0">
                <a:latin typeface="Courier" pitchFamily="49" charset="0"/>
              </a:rPr>
              <a:t>		</a:t>
            </a:r>
            <a:r>
              <a:rPr lang="en-US" dirty="0" err="1" smtClean="0">
                <a:latin typeface="Courier" pitchFamily="49" charset="0"/>
              </a:rPr>
              <a:t>JScrollPane</a:t>
            </a:r>
            <a:r>
              <a:rPr lang="en-US" dirty="0" smtClean="0">
                <a:latin typeface="Courier" pitchFamily="49" charset="0"/>
              </a:rPr>
              <a:t> </a:t>
            </a:r>
            <a:r>
              <a:rPr lang="en-US" dirty="0" err="1" smtClean="0">
                <a:latin typeface="Courier" pitchFamily="49" charset="0"/>
              </a:rPr>
              <a:t>jsp</a:t>
            </a:r>
            <a:r>
              <a:rPr lang="en-US" dirty="0" smtClean="0">
                <a:latin typeface="Courier" pitchFamily="49" charset="0"/>
              </a:rPr>
              <a:t>=new </a:t>
            </a:r>
            <a:r>
              <a:rPr lang="en-US" dirty="0" err="1" smtClean="0">
                <a:latin typeface="Courier" pitchFamily="49" charset="0"/>
              </a:rPr>
              <a:t>JScrollPane</a:t>
            </a:r>
            <a:r>
              <a:rPr lang="en-US" dirty="0" smtClean="0">
                <a:latin typeface="Courier" pitchFamily="49" charset="0"/>
              </a:rPr>
              <a:t>(p1);</a:t>
            </a:r>
          </a:p>
          <a:p>
            <a:r>
              <a:rPr lang="en-US" dirty="0" smtClean="0">
                <a:latin typeface="Courier" pitchFamily="49" charset="0"/>
              </a:rPr>
              <a:t>		</a:t>
            </a:r>
            <a:r>
              <a:rPr lang="en-US" dirty="0" err="1" smtClean="0">
                <a:latin typeface="Courier" pitchFamily="49" charset="0"/>
              </a:rPr>
              <a:t>frame.add</a:t>
            </a:r>
            <a:r>
              <a:rPr lang="en-US" dirty="0" smtClean="0">
                <a:latin typeface="Courier" pitchFamily="49" charset="0"/>
              </a:rPr>
              <a:t>(</a:t>
            </a:r>
            <a:r>
              <a:rPr lang="en-US" dirty="0" err="1" smtClean="0">
                <a:latin typeface="Courier" pitchFamily="49" charset="0"/>
              </a:rPr>
              <a:t>jsp</a:t>
            </a:r>
            <a:r>
              <a:rPr lang="en-US" dirty="0" smtClean="0">
                <a:latin typeface="Courier" pitchFamily="49" charset="0"/>
              </a:rPr>
              <a:t>);</a:t>
            </a:r>
          </a:p>
          <a:p>
            <a:r>
              <a:rPr lang="en-US" dirty="0" smtClean="0">
                <a:latin typeface="Courier" pitchFamily="49" charset="0"/>
              </a:rPr>
              <a:t>	}</a:t>
            </a:r>
          </a:p>
          <a:p>
            <a:r>
              <a:rPr lang="en-US" dirty="0" smtClean="0">
                <a:latin typeface="Courier" pitchFamily="49" charset="0"/>
              </a:rPr>
              <a:t>	</a:t>
            </a:r>
          </a:p>
          <a:p>
            <a:r>
              <a:rPr lang="en-US" dirty="0" smtClean="0">
                <a:latin typeface="Courier" pitchFamily="49" charset="0"/>
              </a:rPr>
              <a:t>	public static class </a:t>
            </a:r>
            <a:r>
              <a:rPr lang="en-US" dirty="0" err="1" smtClean="0">
                <a:latin typeface="Courier" pitchFamily="49" charset="0"/>
              </a:rPr>
              <a:t>ScrollPanel</a:t>
            </a:r>
            <a:r>
              <a:rPr lang="en-US" dirty="0" smtClean="0">
                <a:latin typeface="Courier" pitchFamily="49" charset="0"/>
              </a:rPr>
              <a:t> extends </a:t>
            </a:r>
            <a:r>
              <a:rPr lang="en-US" dirty="0" err="1" smtClean="0">
                <a:latin typeface="Courier" pitchFamily="49" charset="0"/>
              </a:rPr>
              <a:t>JPanel</a:t>
            </a:r>
            <a:r>
              <a:rPr lang="en-US" dirty="0" smtClean="0">
                <a:latin typeface="Courier" pitchFamily="49" charset="0"/>
              </a:rPr>
              <a:t>  {</a:t>
            </a:r>
          </a:p>
          <a:p>
            <a:r>
              <a:rPr lang="en-US" dirty="0" smtClean="0">
                <a:latin typeface="Courier" pitchFamily="49" charset="0"/>
              </a:rPr>
              <a:t>		// code goes here for the </a:t>
            </a:r>
            <a:r>
              <a:rPr lang="en-US" dirty="0" err="1" smtClean="0">
                <a:latin typeface="Courier" pitchFamily="49" charset="0"/>
              </a:rPr>
              <a:t>JPanel</a:t>
            </a:r>
            <a:r>
              <a:rPr lang="en-US" dirty="0" smtClean="0">
                <a:latin typeface="Courier" pitchFamily="49" charset="0"/>
              </a:rPr>
              <a:t>		</a:t>
            </a:r>
          </a:p>
          <a:p>
            <a:r>
              <a:rPr lang="en-US" dirty="0" smtClean="0">
                <a:latin typeface="Courier" pitchFamily="49" charset="0"/>
              </a:rPr>
              <a:t>		// for instance, maybe we want to draw something:</a:t>
            </a:r>
            <a:endParaRPr lang="en-US" dirty="0">
              <a:latin typeface="Courier" pitchFamily="49" charset="0"/>
            </a:endParaRPr>
          </a:p>
          <a:p>
            <a:r>
              <a:rPr lang="en-US" dirty="0" smtClean="0">
                <a:latin typeface="Courier" pitchFamily="49" charset="0"/>
              </a:rPr>
              <a:t>		</a:t>
            </a:r>
          </a:p>
          <a:p>
            <a:r>
              <a:rPr lang="en-US" dirty="0">
                <a:latin typeface="Courier" pitchFamily="49" charset="0"/>
              </a:rPr>
              <a:t>	</a:t>
            </a:r>
            <a:r>
              <a:rPr lang="en-US" dirty="0" smtClean="0">
                <a:latin typeface="Courier" pitchFamily="49" charset="0"/>
              </a:rPr>
              <a:t>	public void </a:t>
            </a:r>
            <a:r>
              <a:rPr lang="en-US" dirty="0" err="1" smtClean="0">
                <a:latin typeface="Courier" pitchFamily="49" charset="0"/>
              </a:rPr>
              <a:t>paintComponent</a:t>
            </a:r>
            <a:r>
              <a:rPr lang="en-US" dirty="0" smtClean="0">
                <a:latin typeface="Courier" pitchFamily="49" charset="0"/>
              </a:rPr>
              <a:t>(Graphics g) {</a:t>
            </a:r>
          </a:p>
          <a:p>
            <a:r>
              <a:rPr lang="en-US" dirty="0" smtClean="0">
                <a:latin typeface="Courier" pitchFamily="49" charset="0"/>
              </a:rPr>
              <a:t>		// Graphics code goes here</a:t>
            </a:r>
          </a:p>
          <a:p>
            <a:r>
              <a:rPr lang="en-US" dirty="0" smtClean="0">
                <a:latin typeface="Courier" pitchFamily="49" charset="0"/>
              </a:rPr>
              <a:t>		}</a:t>
            </a:r>
          </a:p>
          <a:p>
            <a:r>
              <a:rPr lang="en-US" dirty="0" smtClean="0">
                <a:latin typeface="Courier" pitchFamily="49" charset="0"/>
              </a:rPr>
              <a:t>	}</a:t>
            </a:r>
          </a:p>
          <a:p>
            <a:r>
              <a:rPr lang="en-US" dirty="0" smtClean="0">
                <a:latin typeface="Courier" pitchFamily="49" charset="0"/>
              </a:rPr>
              <a:t>}</a:t>
            </a:r>
            <a:endParaRPr lang="en-US" dirty="0">
              <a:latin typeface="Courier" pitchFamily="49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5257800"/>
            <a:ext cx="1990725" cy="143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24711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 err="1" smtClean="0"/>
              <a:t>JTextBox</a:t>
            </a:r>
            <a:r>
              <a:rPr lang="en-US" dirty="0" smtClean="0"/>
              <a:t> and </a:t>
            </a:r>
            <a:r>
              <a:rPr lang="en-US" dirty="0" err="1" smtClean="0"/>
              <a:t>JTextArea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610600" cy="6019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Both extend </a:t>
            </a:r>
            <a:r>
              <a:rPr lang="en-US" dirty="0" err="1" smtClean="0"/>
              <a:t>JTextComponent</a:t>
            </a:r>
            <a:endParaRPr lang="en-US" dirty="0" smtClean="0"/>
          </a:p>
          <a:p>
            <a:r>
              <a:rPr lang="en-US" dirty="0" smtClean="0"/>
              <a:t>They have methods to </a:t>
            </a:r>
            <a:r>
              <a:rPr lang="en-US" dirty="0" err="1" smtClean="0"/>
              <a:t>setText</a:t>
            </a:r>
            <a:r>
              <a:rPr lang="en-US" dirty="0" smtClean="0"/>
              <a:t>, </a:t>
            </a:r>
            <a:r>
              <a:rPr lang="en-US" dirty="0" err="1" smtClean="0"/>
              <a:t>getText</a:t>
            </a:r>
            <a:r>
              <a:rPr lang="en-US" dirty="0" smtClean="0"/>
              <a:t>, </a:t>
            </a:r>
            <a:r>
              <a:rPr lang="en-US" dirty="0" err="1" smtClean="0"/>
              <a:t>isEditable</a:t>
            </a:r>
            <a:r>
              <a:rPr lang="en-US" dirty="0" smtClean="0"/>
              <a:t> and </a:t>
            </a:r>
            <a:r>
              <a:rPr lang="en-US" dirty="0" err="1" smtClean="0"/>
              <a:t>setEditable</a:t>
            </a:r>
            <a:endParaRPr lang="en-US" dirty="0" smtClean="0"/>
          </a:p>
          <a:p>
            <a:pPr lvl="1"/>
            <a:r>
              <a:rPr lang="en-US" dirty="0" smtClean="0"/>
              <a:t>You can also set </a:t>
            </a:r>
            <a:r>
              <a:rPr lang="en-US" dirty="0" err="1" smtClean="0"/>
              <a:t>lineWrap</a:t>
            </a:r>
            <a:r>
              <a:rPr lang="en-US" dirty="0" smtClean="0"/>
              <a:t> to allow line wrapping (if true) and use a </a:t>
            </a:r>
            <a:r>
              <a:rPr lang="en-US" dirty="0" err="1" smtClean="0"/>
              <a:t>wrapStyleWord</a:t>
            </a:r>
            <a:r>
              <a:rPr lang="en-US" dirty="0" smtClean="0"/>
              <a:t> to indicate if lines should be wrapped by word (if true) or character (if false)</a:t>
            </a:r>
          </a:p>
          <a:p>
            <a:r>
              <a:rPr lang="en-US" dirty="0" smtClean="0"/>
              <a:t>The difference between these components is that the text area has multiple rows</a:t>
            </a:r>
          </a:p>
          <a:p>
            <a:r>
              <a:rPr lang="en-US" dirty="0" smtClean="0"/>
              <a:t>You construct the text area using one of four constructors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mpty</a:t>
            </a:r>
          </a:p>
          <a:p>
            <a:pPr lvl="1"/>
            <a:r>
              <a:rPr lang="en-US" dirty="0" smtClean="0"/>
              <a:t>row, column size</a:t>
            </a:r>
          </a:p>
          <a:p>
            <a:pPr lvl="1"/>
            <a:r>
              <a:rPr lang="en-US" dirty="0" smtClean="0"/>
              <a:t>String – the area defaults to roughly the size of the String</a:t>
            </a:r>
          </a:p>
          <a:p>
            <a:pPr lvl="1"/>
            <a:r>
              <a:rPr lang="en-US" dirty="0" smtClean="0"/>
              <a:t>String, row, column size</a:t>
            </a:r>
          </a:p>
          <a:p>
            <a:r>
              <a:rPr lang="en-US" dirty="0" smtClean="0"/>
              <a:t>Additional methods to a text area are to append a String, insert a String at a given index using </a:t>
            </a:r>
            <a:r>
              <a:rPr lang="en-US" dirty="0" err="1" smtClean="0"/>
              <a:t>jta.insert</a:t>
            </a:r>
            <a:r>
              <a:rPr lang="en-US" dirty="0" smtClean="0"/>
              <a:t>(String, index), replace a portion of the text with a new String using </a:t>
            </a:r>
            <a:r>
              <a:rPr lang="en-US" dirty="0" err="1" smtClean="0"/>
              <a:t>jta.replaceRange</a:t>
            </a:r>
            <a:r>
              <a:rPr lang="en-US" dirty="0" smtClean="0"/>
              <a:t>(String, start, end) and </a:t>
            </a:r>
            <a:r>
              <a:rPr lang="en-US" dirty="0" err="1" smtClean="0"/>
              <a:t>getLineCount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5861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4748" y="31611"/>
            <a:ext cx="9145452" cy="701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" pitchFamily="49" charset="0"/>
              </a:rPr>
              <a:t>public static class </a:t>
            </a:r>
            <a:r>
              <a:rPr lang="en-US" dirty="0" err="1" smtClean="0">
                <a:latin typeface="Courier" pitchFamily="49" charset="0"/>
              </a:rPr>
              <a:t>ScrollPanel</a:t>
            </a:r>
            <a:r>
              <a:rPr lang="en-US" dirty="0" smtClean="0">
                <a:latin typeface="Courier" pitchFamily="49" charset="0"/>
              </a:rPr>
              <a:t> extends </a:t>
            </a:r>
            <a:r>
              <a:rPr lang="en-US" dirty="0" err="1" smtClean="0">
                <a:latin typeface="Courier" pitchFamily="49" charset="0"/>
              </a:rPr>
              <a:t>Jpanel</a:t>
            </a:r>
            <a:r>
              <a:rPr lang="en-US" dirty="0" smtClean="0">
                <a:latin typeface="Courier" pitchFamily="49" charset="0"/>
              </a:rPr>
              <a:t> {</a:t>
            </a:r>
          </a:p>
          <a:p>
            <a:r>
              <a:rPr lang="en-US" dirty="0" smtClean="0">
                <a:latin typeface="Courier" pitchFamily="49" charset="0"/>
              </a:rPr>
              <a:t>  private </a:t>
            </a:r>
            <a:r>
              <a:rPr lang="en-US" dirty="0" err="1" smtClean="0">
                <a:latin typeface="Courier" pitchFamily="49" charset="0"/>
              </a:rPr>
              <a:t>JLabel</a:t>
            </a:r>
            <a:r>
              <a:rPr lang="en-US" dirty="0" smtClean="0">
                <a:latin typeface="Courier" pitchFamily="49" charset="0"/>
              </a:rPr>
              <a:t> lab;</a:t>
            </a:r>
          </a:p>
          <a:p>
            <a:r>
              <a:rPr lang="en-US" dirty="0" smtClean="0">
                <a:latin typeface="Courier" pitchFamily="49" charset="0"/>
              </a:rPr>
              <a:t>  private </a:t>
            </a:r>
            <a:r>
              <a:rPr lang="en-US" dirty="0" err="1" smtClean="0">
                <a:latin typeface="Courier" pitchFamily="49" charset="0"/>
              </a:rPr>
              <a:t>JTextArea</a:t>
            </a:r>
            <a:r>
              <a:rPr lang="en-US" dirty="0" smtClean="0">
                <a:latin typeface="Courier" pitchFamily="49" charset="0"/>
              </a:rPr>
              <a:t> </a:t>
            </a:r>
            <a:r>
              <a:rPr lang="en-US" dirty="0" err="1" smtClean="0">
                <a:latin typeface="Courier" pitchFamily="49" charset="0"/>
              </a:rPr>
              <a:t>jta</a:t>
            </a:r>
            <a:r>
              <a:rPr lang="en-US" dirty="0" smtClean="0">
                <a:latin typeface="Courier" pitchFamily="49" charset="0"/>
              </a:rPr>
              <a:t>;</a:t>
            </a:r>
          </a:p>
          <a:p>
            <a:r>
              <a:rPr lang="en-US" dirty="0" smtClean="0">
                <a:latin typeface="Courier" pitchFamily="49" charset="0"/>
              </a:rPr>
              <a:t>  public </a:t>
            </a:r>
            <a:r>
              <a:rPr lang="en-US" dirty="0" err="1" smtClean="0">
                <a:latin typeface="Courier" pitchFamily="49" charset="0"/>
              </a:rPr>
              <a:t>ScrollPanel</a:t>
            </a:r>
            <a:r>
              <a:rPr lang="en-US" dirty="0" smtClean="0">
                <a:latin typeface="Courier" pitchFamily="49" charset="0"/>
              </a:rPr>
              <a:t>() 	{</a:t>
            </a:r>
          </a:p>
          <a:p>
            <a:r>
              <a:rPr lang="en-US" dirty="0" smtClean="0">
                <a:latin typeface="Courier" pitchFamily="49" charset="0"/>
              </a:rPr>
              <a:t>    lab=new </a:t>
            </a:r>
            <a:r>
              <a:rPr lang="en-US" dirty="0" err="1" smtClean="0">
                <a:latin typeface="Courier" pitchFamily="49" charset="0"/>
              </a:rPr>
              <a:t>JLabel</a:t>
            </a:r>
            <a:r>
              <a:rPr lang="en-US" dirty="0" smtClean="0">
                <a:latin typeface="Courier" pitchFamily="49" charset="0"/>
              </a:rPr>
              <a:t>("");</a:t>
            </a:r>
          </a:p>
          <a:p>
            <a:r>
              <a:rPr lang="en-US" dirty="0" smtClean="0">
                <a:latin typeface="Courier" pitchFamily="49" charset="0"/>
              </a:rPr>
              <a:t>    </a:t>
            </a:r>
            <a:r>
              <a:rPr lang="en-US" dirty="0" err="1" smtClean="0">
                <a:latin typeface="Courier" pitchFamily="49" charset="0"/>
              </a:rPr>
              <a:t>JTextArea</a:t>
            </a:r>
            <a:r>
              <a:rPr lang="en-US" dirty="0" smtClean="0">
                <a:latin typeface="Courier" pitchFamily="49" charset="0"/>
              </a:rPr>
              <a:t> </a:t>
            </a:r>
            <a:r>
              <a:rPr lang="en-US" dirty="0" err="1" smtClean="0">
                <a:latin typeface="Courier" pitchFamily="49" charset="0"/>
              </a:rPr>
              <a:t>jta</a:t>
            </a:r>
            <a:r>
              <a:rPr lang="en-US" dirty="0" smtClean="0">
                <a:latin typeface="Courier" pitchFamily="49" charset="0"/>
              </a:rPr>
              <a:t>=new </a:t>
            </a:r>
            <a:r>
              <a:rPr lang="en-US" dirty="0" err="1" smtClean="0">
                <a:latin typeface="Courier" pitchFamily="49" charset="0"/>
              </a:rPr>
              <a:t>JTextArea</a:t>
            </a:r>
            <a:r>
              <a:rPr lang="en-US" dirty="0" smtClean="0">
                <a:latin typeface="Courier" pitchFamily="49" charset="0"/>
              </a:rPr>
              <a:t>(5,50);</a:t>
            </a:r>
          </a:p>
          <a:p>
            <a:r>
              <a:rPr lang="en-US" dirty="0" smtClean="0">
                <a:latin typeface="Courier" pitchFamily="49" charset="0"/>
              </a:rPr>
              <a:t>    </a:t>
            </a:r>
            <a:r>
              <a:rPr lang="en-US" dirty="0" err="1" smtClean="0">
                <a:latin typeface="Courier" pitchFamily="49" charset="0"/>
              </a:rPr>
              <a:t>JScrollPane</a:t>
            </a:r>
            <a:r>
              <a:rPr lang="en-US" dirty="0" smtClean="0">
                <a:latin typeface="Courier" pitchFamily="49" charset="0"/>
              </a:rPr>
              <a:t> </a:t>
            </a:r>
            <a:r>
              <a:rPr lang="en-US" dirty="0" err="1" smtClean="0">
                <a:latin typeface="Courier" pitchFamily="49" charset="0"/>
              </a:rPr>
              <a:t>jsp</a:t>
            </a:r>
            <a:r>
              <a:rPr lang="en-US" dirty="0" smtClean="0">
                <a:latin typeface="Courier" pitchFamily="49" charset="0"/>
              </a:rPr>
              <a:t>=new </a:t>
            </a:r>
            <a:r>
              <a:rPr lang="en-US" dirty="0" err="1" smtClean="0">
                <a:latin typeface="Courier" pitchFamily="49" charset="0"/>
              </a:rPr>
              <a:t>JScrollPane</a:t>
            </a:r>
            <a:r>
              <a:rPr lang="en-US" dirty="0" smtClean="0">
                <a:latin typeface="Courier" pitchFamily="49" charset="0"/>
              </a:rPr>
              <a:t>(</a:t>
            </a:r>
            <a:r>
              <a:rPr lang="en-US" dirty="0" err="1" smtClean="0">
                <a:latin typeface="Courier" pitchFamily="49" charset="0"/>
              </a:rPr>
              <a:t>jta</a:t>
            </a:r>
            <a:r>
              <a:rPr lang="en-US" dirty="0" smtClean="0">
                <a:latin typeface="Courier" pitchFamily="49" charset="0"/>
              </a:rPr>
              <a:t>);</a:t>
            </a:r>
          </a:p>
          <a:p>
            <a:r>
              <a:rPr lang="en-US" dirty="0" smtClean="0">
                <a:latin typeface="Courier" pitchFamily="49" charset="0"/>
              </a:rPr>
              <a:t>    </a:t>
            </a:r>
            <a:r>
              <a:rPr lang="en-US" dirty="0" err="1" smtClean="0">
                <a:latin typeface="Courier" pitchFamily="49" charset="0"/>
              </a:rPr>
              <a:t>jta.setLineWrap</a:t>
            </a:r>
            <a:r>
              <a:rPr lang="en-US" dirty="0" smtClean="0">
                <a:latin typeface="Courier" pitchFamily="49" charset="0"/>
              </a:rPr>
              <a:t>(true);  </a:t>
            </a:r>
            <a:r>
              <a:rPr lang="en-US" dirty="0" err="1" smtClean="0">
                <a:latin typeface="Courier" pitchFamily="49" charset="0"/>
              </a:rPr>
              <a:t>jta.setWrapStyleWord</a:t>
            </a:r>
            <a:r>
              <a:rPr lang="en-US" dirty="0" smtClean="0">
                <a:latin typeface="Courier" pitchFamily="49" charset="0"/>
              </a:rPr>
              <a:t>(true);</a:t>
            </a:r>
          </a:p>
          <a:p>
            <a:r>
              <a:rPr lang="en-US" dirty="0" smtClean="0">
                <a:latin typeface="Courier" pitchFamily="49" charset="0"/>
              </a:rPr>
              <a:t>    </a:t>
            </a:r>
            <a:r>
              <a:rPr lang="en-US" dirty="0" err="1" smtClean="0">
                <a:latin typeface="Courier" pitchFamily="49" charset="0"/>
              </a:rPr>
              <a:t>jta.getDocument</a:t>
            </a:r>
            <a:r>
              <a:rPr lang="en-US" dirty="0" smtClean="0">
                <a:latin typeface="Courier" pitchFamily="49" charset="0"/>
              </a:rPr>
              <a:t>().</a:t>
            </a:r>
            <a:r>
              <a:rPr lang="en-US" dirty="0" err="1" smtClean="0">
                <a:latin typeface="Courier" pitchFamily="49" charset="0"/>
              </a:rPr>
              <a:t>addDocumentListener</a:t>
            </a:r>
            <a:r>
              <a:rPr lang="en-US" dirty="0" smtClean="0">
                <a:latin typeface="Courier" pitchFamily="49" charset="0"/>
              </a:rPr>
              <a:t>(new </a:t>
            </a:r>
            <a:r>
              <a:rPr lang="en-US" dirty="0" err="1" smtClean="0">
                <a:latin typeface="Courier" pitchFamily="49" charset="0"/>
              </a:rPr>
              <a:t>DocumentListener</a:t>
            </a:r>
            <a:r>
              <a:rPr lang="en-US" dirty="0" smtClean="0">
                <a:latin typeface="Courier" pitchFamily="49" charset="0"/>
              </a:rPr>
              <a:t>(){</a:t>
            </a:r>
          </a:p>
          <a:p>
            <a:r>
              <a:rPr lang="en-US" dirty="0" smtClean="0">
                <a:latin typeface="Courier" pitchFamily="49" charset="0"/>
              </a:rPr>
              <a:t>	@Override</a:t>
            </a:r>
          </a:p>
          <a:p>
            <a:r>
              <a:rPr lang="en-US" dirty="0" smtClean="0">
                <a:latin typeface="Courier" pitchFamily="49" charset="0"/>
              </a:rPr>
              <a:t>	public void </a:t>
            </a:r>
            <a:r>
              <a:rPr lang="en-US" dirty="0" err="1" smtClean="0">
                <a:latin typeface="Courier" pitchFamily="49" charset="0"/>
              </a:rPr>
              <a:t>changedUpdate</a:t>
            </a:r>
            <a:r>
              <a:rPr lang="en-US" dirty="0" smtClean="0">
                <a:latin typeface="Courier" pitchFamily="49" charset="0"/>
              </a:rPr>
              <a:t>(</a:t>
            </a:r>
            <a:r>
              <a:rPr lang="en-US" dirty="0" err="1" smtClean="0">
                <a:latin typeface="Courier" pitchFamily="49" charset="0"/>
              </a:rPr>
              <a:t>DocumentEvent</a:t>
            </a:r>
            <a:r>
              <a:rPr lang="en-US" dirty="0" smtClean="0">
                <a:latin typeface="Courier" pitchFamily="49" charset="0"/>
              </a:rPr>
              <a:t> e){</a:t>
            </a:r>
          </a:p>
          <a:p>
            <a:r>
              <a:rPr lang="en-US" dirty="0" smtClean="0">
                <a:latin typeface="Courier" pitchFamily="49" charset="0"/>
              </a:rPr>
              <a:t>		</a:t>
            </a:r>
            <a:r>
              <a:rPr lang="en-US" dirty="0" err="1" smtClean="0">
                <a:latin typeface="Courier" pitchFamily="49" charset="0"/>
              </a:rPr>
              <a:t>lab.setText</a:t>
            </a:r>
            <a:r>
              <a:rPr lang="en-US" dirty="0" smtClean="0">
                <a:latin typeface="Courier" pitchFamily="49" charset="0"/>
              </a:rPr>
              <a:t>("changing text");      </a:t>
            </a:r>
          </a:p>
          <a:p>
            <a:r>
              <a:rPr lang="en-US" dirty="0">
                <a:latin typeface="Courier" pitchFamily="49" charset="0"/>
              </a:rPr>
              <a:t>	</a:t>
            </a:r>
            <a:r>
              <a:rPr lang="en-US" dirty="0" smtClean="0">
                <a:latin typeface="Courier" pitchFamily="49" charset="0"/>
              </a:rPr>
              <a:t>}</a:t>
            </a:r>
          </a:p>
          <a:p>
            <a:r>
              <a:rPr lang="en-US" dirty="0" smtClean="0">
                <a:latin typeface="Courier" pitchFamily="49" charset="0"/>
              </a:rPr>
              <a:t>	public void </a:t>
            </a:r>
            <a:r>
              <a:rPr lang="en-US" dirty="0" err="1" smtClean="0">
                <a:latin typeface="Courier" pitchFamily="49" charset="0"/>
              </a:rPr>
              <a:t>insertUpdate</a:t>
            </a:r>
            <a:r>
              <a:rPr lang="en-US" dirty="0" smtClean="0">
                <a:latin typeface="Courier" pitchFamily="49" charset="0"/>
              </a:rPr>
              <a:t>(</a:t>
            </a:r>
            <a:r>
              <a:rPr lang="en-US" dirty="0" err="1" smtClean="0">
                <a:latin typeface="Courier" pitchFamily="49" charset="0"/>
              </a:rPr>
              <a:t>DocumentEvent</a:t>
            </a:r>
            <a:r>
              <a:rPr lang="en-US" dirty="0" smtClean="0">
                <a:latin typeface="Courier" pitchFamily="49" charset="0"/>
              </a:rPr>
              <a:t> e) {</a:t>
            </a:r>
          </a:p>
          <a:p>
            <a:r>
              <a:rPr lang="en-US" dirty="0" smtClean="0">
                <a:latin typeface="Courier" pitchFamily="49" charset="0"/>
              </a:rPr>
              <a:t>		</a:t>
            </a:r>
            <a:r>
              <a:rPr lang="en-US" dirty="0" err="1" smtClean="0">
                <a:latin typeface="Courier" pitchFamily="49" charset="0"/>
              </a:rPr>
              <a:t>lab.setText</a:t>
            </a:r>
            <a:r>
              <a:rPr lang="en-US" dirty="0" smtClean="0">
                <a:latin typeface="Courier" pitchFamily="49" charset="0"/>
              </a:rPr>
              <a:t>("inserting");</a:t>
            </a:r>
          </a:p>
          <a:p>
            <a:r>
              <a:rPr lang="en-US" dirty="0">
                <a:latin typeface="Courier" pitchFamily="49" charset="0"/>
              </a:rPr>
              <a:t>	</a:t>
            </a:r>
            <a:r>
              <a:rPr lang="en-US" dirty="0" smtClean="0">
                <a:latin typeface="Courier" pitchFamily="49" charset="0"/>
              </a:rPr>
              <a:t>}</a:t>
            </a:r>
          </a:p>
          <a:p>
            <a:r>
              <a:rPr lang="en-US" dirty="0" smtClean="0">
                <a:latin typeface="Courier" pitchFamily="49" charset="0"/>
              </a:rPr>
              <a:t>	public void </a:t>
            </a:r>
            <a:r>
              <a:rPr lang="en-US" dirty="0" err="1" smtClean="0">
                <a:latin typeface="Courier" pitchFamily="49" charset="0"/>
              </a:rPr>
              <a:t>removeUpdate</a:t>
            </a:r>
            <a:r>
              <a:rPr lang="en-US" dirty="0" smtClean="0">
                <a:latin typeface="Courier" pitchFamily="49" charset="0"/>
              </a:rPr>
              <a:t>(</a:t>
            </a:r>
            <a:r>
              <a:rPr lang="en-US" dirty="0" err="1" smtClean="0">
                <a:latin typeface="Courier" pitchFamily="49" charset="0"/>
              </a:rPr>
              <a:t>DocumentEvent</a:t>
            </a:r>
            <a:r>
              <a:rPr lang="en-US" dirty="0" smtClean="0">
                <a:latin typeface="Courier" pitchFamily="49" charset="0"/>
              </a:rPr>
              <a:t> e) {</a:t>
            </a:r>
          </a:p>
          <a:p>
            <a:r>
              <a:rPr lang="en-US" dirty="0" smtClean="0">
                <a:latin typeface="Courier" pitchFamily="49" charset="0"/>
              </a:rPr>
              <a:t>		</a:t>
            </a:r>
            <a:r>
              <a:rPr lang="en-US" dirty="0" err="1" smtClean="0">
                <a:latin typeface="Courier" pitchFamily="49" charset="0"/>
              </a:rPr>
              <a:t>lab.setText</a:t>
            </a:r>
            <a:r>
              <a:rPr lang="en-US" dirty="0" smtClean="0">
                <a:latin typeface="Courier" pitchFamily="49" charset="0"/>
              </a:rPr>
              <a:t>("deleting");</a:t>
            </a:r>
          </a:p>
          <a:p>
            <a:r>
              <a:rPr lang="en-US" dirty="0">
                <a:latin typeface="Courier" pitchFamily="49" charset="0"/>
              </a:rPr>
              <a:t>	</a:t>
            </a:r>
            <a:r>
              <a:rPr lang="en-US" dirty="0" smtClean="0">
                <a:latin typeface="Courier" pitchFamily="49" charset="0"/>
              </a:rPr>
              <a:t>}</a:t>
            </a:r>
          </a:p>
          <a:p>
            <a:r>
              <a:rPr lang="en-US" dirty="0" smtClean="0">
                <a:latin typeface="Courier" pitchFamily="49" charset="0"/>
              </a:rPr>
              <a:t>    });</a:t>
            </a:r>
          </a:p>
          <a:p>
            <a:r>
              <a:rPr lang="en-US" dirty="0" smtClean="0">
                <a:latin typeface="Courier" pitchFamily="49" charset="0"/>
              </a:rPr>
              <a:t>	// insert </a:t>
            </a:r>
            <a:r>
              <a:rPr lang="en-US" dirty="0" err="1" smtClean="0">
                <a:latin typeface="Courier" pitchFamily="49" charset="0"/>
              </a:rPr>
              <a:t>jta</a:t>
            </a:r>
            <a:r>
              <a:rPr lang="en-US" dirty="0" smtClean="0">
                <a:latin typeface="Courier" pitchFamily="49" charset="0"/>
              </a:rPr>
              <a:t> and </a:t>
            </a:r>
          </a:p>
          <a:p>
            <a:r>
              <a:rPr lang="en-US" dirty="0">
                <a:latin typeface="Courier" pitchFamily="49" charset="0"/>
              </a:rPr>
              <a:t>	</a:t>
            </a:r>
            <a:r>
              <a:rPr lang="en-US" dirty="0" smtClean="0">
                <a:latin typeface="Courier" pitchFamily="49" charset="0"/>
              </a:rPr>
              <a:t>// lab into </a:t>
            </a:r>
            <a:r>
              <a:rPr lang="en-US" dirty="0" err="1" smtClean="0">
                <a:latin typeface="Courier" pitchFamily="49" charset="0"/>
              </a:rPr>
              <a:t>JPanel</a:t>
            </a:r>
            <a:endParaRPr lang="en-US" dirty="0" smtClean="0">
              <a:latin typeface="Courier" pitchFamily="49" charset="0"/>
            </a:endParaRPr>
          </a:p>
          <a:p>
            <a:r>
              <a:rPr lang="en-US" dirty="0" smtClean="0">
                <a:latin typeface="Courier" pitchFamily="49" charset="0"/>
              </a:rPr>
              <a:t>   }</a:t>
            </a:r>
          </a:p>
          <a:p>
            <a:r>
              <a:rPr lang="en-US" dirty="0" smtClean="0">
                <a:latin typeface="Courier" pitchFamily="49" charset="0"/>
              </a:rPr>
              <a:t>}</a:t>
            </a:r>
          </a:p>
          <a:p>
            <a:endParaRPr lang="en-US" dirty="0">
              <a:latin typeface="Courier" pitchFamily="49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5029478"/>
            <a:ext cx="5181600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972551" y="575548"/>
            <a:ext cx="401904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JTextArea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inside a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JScrollPanel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02532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 err="1" smtClean="0"/>
              <a:t>JComboBox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686800" cy="5791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Drop down menus must be added to a </a:t>
            </a:r>
            <a:r>
              <a:rPr lang="en-US" dirty="0" err="1" smtClean="0"/>
              <a:t>JFrame</a:t>
            </a:r>
            <a:r>
              <a:rPr lang="en-US" dirty="0" smtClean="0"/>
              <a:t> rather than a </a:t>
            </a:r>
            <a:r>
              <a:rPr lang="en-US" dirty="0" err="1" smtClean="0"/>
              <a:t>JPanel</a:t>
            </a:r>
            <a:r>
              <a:rPr lang="en-US" dirty="0" smtClean="0"/>
              <a:t> so they are somewhat unusual and we will skip covering them</a:t>
            </a:r>
          </a:p>
          <a:p>
            <a:r>
              <a:rPr lang="en-US" dirty="0" smtClean="0"/>
              <a:t>But Java does contain an alternate to a drop down menu – a </a:t>
            </a:r>
            <a:r>
              <a:rPr lang="en-US" dirty="0" err="1" smtClean="0"/>
              <a:t>JComboBox</a:t>
            </a:r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dirty="0" err="1" smtClean="0"/>
              <a:t>JComboBox</a:t>
            </a:r>
            <a:r>
              <a:rPr lang="en-US" dirty="0" smtClean="0"/>
              <a:t> allows you to select one item from a list of items</a:t>
            </a:r>
          </a:p>
          <a:p>
            <a:pPr lvl="1"/>
            <a:r>
              <a:rPr lang="en-US" dirty="0" smtClean="0"/>
              <a:t>You define the list in an array of Objects when you instantiate the </a:t>
            </a:r>
            <a:r>
              <a:rPr lang="en-US" dirty="0" err="1" smtClean="0"/>
              <a:t>JComboBox</a:t>
            </a:r>
            <a:endParaRPr lang="en-US" dirty="0" smtClean="0"/>
          </a:p>
          <a:p>
            <a:r>
              <a:rPr lang="en-US" dirty="0" smtClean="0"/>
              <a:t>Upon selection, an </a:t>
            </a:r>
            <a:r>
              <a:rPr lang="en-US" dirty="0" err="1" smtClean="0"/>
              <a:t>ItemEvent</a:t>
            </a:r>
            <a:r>
              <a:rPr lang="en-US" dirty="0" smtClean="0"/>
              <a:t> and an </a:t>
            </a:r>
            <a:r>
              <a:rPr lang="en-US" dirty="0" err="1" smtClean="0"/>
              <a:t>ActionEvent</a:t>
            </a:r>
            <a:r>
              <a:rPr lang="en-US" dirty="0" smtClean="0"/>
              <a:t> are created so you can either implement an </a:t>
            </a:r>
            <a:r>
              <a:rPr lang="en-US" dirty="0" err="1" smtClean="0"/>
              <a:t>ItemListener</a:t>
            </a:r>
            <a:r>
              <a:rPr lang="en-US" dirty="0" smtClean="0"/>
              <a:t> (</a:t>
            </a:r>
            <a:r>
              <a:rPr lang="en-US" dirty="0" err="1" smtClean="0"/>
              <a:t>itemStateChanged</a:t>
            </a:r>
            <a:r>
              <a:rPr lang="en-US" dirty="0" smtClean="0"/>
              <a:t>) or </a:t>
            </a:r>
            <a:r>
              <a:rPr lang="en-US" dirty="0" err="1" smtClean="0"/>
              <a:t>ActionListener</a:t>
            </a:r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dirty="0" err="1" smtClean="0"/>
              <a:t>JComboBox</a:t>
            </a:r>
            <a:r>
              <a:rPr lang="en-US" dirty="0" smtClean="0"/>
              <a:t> can be implemented so that the entire list appears, only part of the list appears (along with a scroll bar) or a drop-down box appears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5510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531" y="0"/>
            <a:ext cx="8097088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" pitchFamily="49" charset="0"/>
              </a:rPr>
              <a:t>public static class </a:t>
            </a:r>
            <a:r>
              <a:rPr lang="en-US" dirty="0" err="1" smtClean="0">
                <a:latin typeface="Courier" pitchFamily="49" charset="0"/>
              </a:rPr>
              <a:t>JCBPanel</a:t>
            </a:r>
            <a:r>
              <a:rPr lang="en-US" dirty="0" smtClean="0">
                <a:latin typeface="Courier" pitchFamily="49" charset="0"/>
              </a:rPr>
              <a:t> extends </a:t>
            </a:r>
            <a:r>
              <a:rPr lang="en-US" dirty="0" err="1" smtClean="0">
                <a:latin typeface="Courier" pitchFamily="49" charset="0"/>
              </a:rPr>
              <a:t>JPanel</a:t>
            </a:r>
            <a:r>
              <a:rPr lang="en-US" dirty="0" smtClean="0">
                <a:latin typeface="Courier" pitchFamily="49" charset="0"/>
              </a:rPr>
              <a:t> </a:t>
            </a:r>
          </a:p>
          <a:p>
            <a:r>
              <a:rPr lang="en-US" dirty="0">
                <a:latin typeface="Courier" pitchFamily="49" charset="0"/>
              </a:rPr>
              <a:t>	</a:t>
            </a:r>
            <a:r>
              <a:rPr lang="en-US" dirty="0" smtClean="0">
                <a:latin typeface="Courier" pitchFamily="49" charset="0"/>
              </a:rPr>
              <a:t>	implements </a:t>
            </a:r>
            <a:r>
              <a:rPr lang="en-US" dirty="0" err="1" smtClean="0">
                <a:latin typeface="Courier" pitchFamily="49" charset="0"/>
              </a:rPr>
              <a:t>ItemListener</a:t>
            </a:r>
            <a:r>
              <a:rPr lang="en-US" dirty="0" smtClean="0">
                <a:latin typeface="Courier" pitchFamily="49" charset="0"/>
              </a:rPr>
              <a:t>{</a:t>
            </a:r>
          </a:p>
          <a:p>
            <a:r>
              <a:rPr lang="en-US" dirty="0" smtClean="0">
                <a:latin typeface="Courier" pitchFamily="49" charset="0"/>
              </a:rPr>
              <a:t>   	private </a:t>
            </a:r>
            <a:r>
              <a:rPr lang="en-US" dirty="0" err="1" smtClean="0">
                <a:latin typeface="Courier" pitchFamily="49" charset="0"/>
              </a:rPr>
              <a:t>JLabel</a:t>
            </a:r>
            <a:r>
              <a:rPr lang="en-US" dirty="0" smtClean="0">
                <a:latin typeface="Courier" pitchFamily="49" charset="0"/>
              </a:rPr>
              <a:t> lab;</a:t>
            </a:r>
          </a:p>
          <a:p>
            <a:r>
              <a:rPr lang="en-US" dirty="0" smtClean="0">
                <a:latin typeface="Courier" pitchFamily="49" charset="0"/>
              </a:rPr>
              <a:t>	private </a:t>
            </a:r>
            <a:r>
              <a:rPr lang="en-US" dirty="0" err="1" smtClean="0">
                <a:latin typeface="Courier" pitchFamily="49" charset="0"/>
              </a:rPr>
              <a:t>JComboBox</a:t>
            </a:r>
            <a:r>
              <a:rPr lang="en-US" dirty="0" smtClean="0">
                <a:latin typeface="Courier" pitchFamily="49" charset="0"/>
              </a:rPr>
              <a:t> box;</a:t>
            </a:r>
          </a:p>
          <a:p>
            <a:r>
              <a:rPr lang="en-US" dirty="0" smtClean="0">
                <a:latin typeface="Courier" pitchFamily="49" charset="0"/>
              </a:rPr>
              <a:t>   	private String[] list={//…};		</a:t>
            </a:r>
          </a:p>
          <a:p>
            <a:r>
              <a:rPr lang="en-US" dirty="0" smtClean="0">
                <a:latin typeface="Courier" pitchFamily="49" charset="0"/>
              </a:rPr>
              <a:t>   	private String[] </a:t>
            </a:r>
            <a:r>
              <a:rPr lang="en-US" dirty="0" err="1" smtClean="0">
                <a:latin typeface="Courier" pitchFamily="49" charset="0"/>
              </a:rPr>
              <a:t>descr</a:t>
            </a:r>
            <a:r>
              <a:rPr lang="en-US" dirty="0" smtClean="0">
                <a:latin typeface="Courier" pitchFamily="49" charset="0"/>
              </a:rPr>
              <a:t>={//…};</a:t>
            </a:r>
          </a:p>
          <a:p>
            <a:r>
              <a:rPr lang="en-US" dirty="0" smtClean="0">
                <a:latin typeface="Courier" pitchFamily="49" charset="0"/>
              </a:rPr>
              <a:t>		</a:t>
            </a:r>
          </a:p>
          <a:p>
            <a:r>
              <a:rPr lang="en-US" dirty="0" smtClean="0">
                <a:latin typeface="Courier" pitchFamily="49" charset="0"/>
              </a:rPr>
              <a:t>	public </a:t>
            </a:r>
            <a:r>
              <a:rPr lang="en-US" dirty="0" err="1" smtClean="0">
                <a:latin typeface="Courier" pitchFamily="49" charset="0"/>
              </a:rPr>
              <a:t>JCBPanel</a:t>
            </a:r>
            <a:r>
              <a:rPr lang="en-US" dirty="0" smtClean="0">
                <a:latin typeface="Courier" pitchFamily="49" charset="0"/>
              </a:rPr>
              <a:t>() {</a:t>
            </a:r>
          </a:p>
          <a:p>
            <a:r>
              <a:rPr lang="en-US" dirty="0" smtClean="0">
                <a:latin typeface="Courier" pitchFamily="49" charset="0"/>
              </a:rPr>
              <a:t>		lab=new </a:t>
            </a:r>
            <a:r>
              <a:rPr lang="en-US" dirty="0" err="1" smtClean="0">
                <a:latin typeface="Courier" pitchFamily="49" charset="0"/>
              </a:rPr>
              <a:t>JLabel</a:t>
            </a:r>
            <a:r>
              <a:rPr lang="en-US" dirty="0" smtClean="0">
                <a:latin typeface="Courier" pitchFamily="49" charset="0"/>
              </a:rPr>
              <a:t>("                         ");</a:t>
            </a:r>
          </a:p>
          <a:p>
            <a:r>
              <a:rPr lang="en-US" dirty="0" smtClean="0">
                <a:latin typeface="Courier" pitchFamily="49" charset="0"/>
              </a:rPr>
              <a:t>		box=new </a:t>
            </a:r>
            <a:r>
              <a:rPr lang="en-US" dirty="0" err="1" smtClean="0">
                <a:latin typeface="Courier" pitchFamily="49" charset="0"/>
              </a:rPr>
              <a:t>JComboBox</a:t>
            </a:r>
            <a:r>
              <a:rPr lang="en-US" dirty="0" smtClean="0">
                <a:latin typeface="Courier" pitchFamily="49" charset="0"/>
              </a:rPr>
              <a:t>&lt;String&gt;(list);</a:t>
            </a:r>
          </a:p>
          <a:p>
            <a:r>
              <a:rPr lang="en-US" dirty="0" smtClean="0">
                <a:latin typeface="Courier" pitchFamily="49" charset="0"/>
              </a:rPr>
              <a:t>		</a:t>
            </a:r>
            <a:r>
              <a:rPr lang="en-US" dirty="0" err="1" smtClean="0">
                <a:latin typeface="Courier" pitchFamily="49" charset="0"/>
              </a:rPr>
              <a:t>box.addItemListener</a:t>
            </a:r>
            <a:r>
              <a:rPr lang="en-US" dirty="0" smtClean="0">
                <a:latin typeface="Courier" pitchFamily="49" charset="0"/>
              </a:rPr>
              <a:t>(this);</a:t>
            </a:r>
          </a:p>
          <a:p>
            <a:r>
              <a:rPr lang="en-US" dirty="0" smtClean="0">
                <a:latin typeface="Courier" pitchFamily="49" charset="0"/>
              </a:rPr>
              <a:t>		</a:t>
            </a:r>
            <a:r>
              <a:rPr lang="en-US" dirty="0" err="1" smtClean="0">
                <a:latin typeface="Courier" pitchFamily="49" charset="0"/>
              </a:rPr>
              <a:t>setLayout</a:t>
            </a:r>
            <a:r>
              <a:rPr lang="en-US" dirty="0" smtClean="0">
                <a:latin typeface="Courier" pitchFamily="49" charset="0"/>
              </a:rPr>
              <a:t>(new </a:t>
            </a:r>
            <a:r>
              <a:rPr lang="en-US" dirty="0" err="1" smtClean="0">
                <a:latin typeface="Courier" pitchFamily="49" charset="0"/>
              </a:rPr>
              <a:t>BorderLayout</a:t>
            </a:r>
            <a:r>
              <a:rPr lang="en-US" dirty="0" smtClean="0">
                <a:latin typeface="Courier" pitchFamily="49" charset="0"/>
              </a:rPr>
              <a:t>());</a:t>
            </a:r>
          </a:p>
          <a:p>
            <a:r>
              <a:rPr lang="en-US" dirty="0" smtClean="0">
                <a:latin typeface="Courier" pitchFamily="49" charset="0"/>
              </a:rPr>
              <a:t>		add(</a:t>
            </a:r>
            <a:r>
              <a:rPr lang="en-US" dirty="0" err="1" smtClean="0">
                <a:latin typeface="Courier" pitchFamily="49" charset="0"/>
              </a:rPr>
              <a:t>box,BorderLayout.CENTER</a:t>
            </a:r>
            <a:r>
              <a:rPr lang="en-US" dirty="0" smtClean="0">
                <a:latin typeface="Courier" pitchFamily="49" charset="0"/>
              </a:rPr>
              <a:t>);</a:t>
            </a:r>
          </a:p>
          <a:p>
            <a:r>
              <a:rPr lang="en-US" dirty="0" smtClean="0">
                <a:latin typeface="Courier" pitchFamily="49" charset="0"/>
              </a:rPr>
              <a:t>		add(</a:t>
            </a:r>
            <a:r>
              <a:rPr lang="en-US" dirty="0" err="1" smtClean="0">
                <a:latin typeface="Courier" pitchFamily="49" charset="0"/>
              </a:rPr>
              <a:t>lab,BorderLayout.EAST</a:t>
            </a:r>
            <a:r>
              <a:rPr lang="en-US" dirty="0" smtClean="0">
                <a:latin typeface="Courier" pitchFamily="49" charset="0"/>
              </a:rPr>
              <a:t>);</a:t>
            </a:r>
          </a:p>
          <a:p>
            <a:r>
              <a:rPr lang="en-US" dirty="0" smtClean="0">
                <a:latin typeface="Courier" pitchFamily="49" charset="0"/>
              </a:rPr>
              <a:t>	}</a:t>
            </a:r>
          </a:p>
          <a:p>
            <a:r>
              <a:rPr lang="en-US" dirty="0" smtClean="0">
                <a:latin typeface="Courier" pitchFamily="49" charset="0"/>
              </a:rPr>
              <a:t>	public void </a:t>
            </a:r>
            <a:r>
              <a:rPr lang="en-US" dirty="0" err="1" smtClean="0">
                <a:latin typeface="Courier" pitchFamily="49" charset="0"/>
              </a:rPr>
              <a:t>itemStateChanged</a:t>
            </a:r>
            <a:r>
              <a:rPr lang="en-US" dirty="0" smtClean="0">
                <a:latin typeface="Courier" pitchFamily="49" charset="0"/>
              </a:rPr>
              <a:t>(</a:t>
            </a:r>
            <a:r>
              <a:rPr lang="en-US" dirty="0" err="1" smtClean="0">
                <a:latin typeface="Courier" pitchFamily="49" charset="0"/>
              </a:rPr>
              <a:t>ItemEvent</a:t>
            </a:r>
            <a:r>
              <a:rPr lang="en-US" dirty="0" smtClean="0">
                <a:latin typeface="Courier" pitchFamily="49" charset="0"/>
              </a:rPr>
              <a:t> e)  {</a:t>
            </a:r>
          </a:p>
          <a:p>
            <a:r>
              <a:rPr lang="en-US" dirty="0" smtClean="0">
                <a:latin typeface="Courier" pitchFamily="49" charset="0"/>
              </a:rPr>
              <a:t>		</a:t>
            </a:r>
            <a:r>
              <a:rPr lang="en-US" dirty="0" err="1" smtClean="0">
                <a:latin typeface="Courier" pitchFamily="49" charset="0"/>
              </a:rPr>
              <a:t>lab.setText</a:t>
            </a:r>
            <a:r>
              <a:rPr lang="en-US" dirty="0" smtClean="0">
                <a:latin typeface="Courier" pitchFamily="49" charset="0"/>
              </a:rPr>
              <a:t>(</a:t>
            </a:r>
            <a:r>
              <a:rPr lang="en-US" dirty="0" err="1" smtClean="0">
                <a:latin typeface="Courier" pitchFamily="49" charset="0"/>
              </a:rPr>
              <a:t>descr</a:t>
            </a:r>
            <a:r>
              <a:rPr lang="en-US" dirty="0" smtClean="0">
                <a:latin typeface="Courier" pitchFamily="49" charset="0"/>
              </a:rPr>
              <a:t>[</a:t>
            </a:r>
            <a:r>
              <a:rPr lang="en-US" dirty="0" err="1" smtClean="0">
                <a:latin typeface="Courier" pitchFamily="49" charset="0"/>
              </a:rPr>
              <a:t>box.getSelectedIndex</a:t>
            </a:r>
            <a:r>
              <a:rPr lang="en-US" dirty="0" smtClean="0">
                <a:latin typeface="Courier" pitchFamily="49" charset="0"/>
              </a:rPr>
              <a:t>()]);</a:t>
            </a:r>
          </a:p>
          <a:p>
            <a:r>
              <a:rPr lang="en-US" dirty="0" smtClean="0">
                <a:latin typeface="Courier" pitchFamily="49" charset="0"/>
              </a:rPr>
              <a:t>	}</a:t>
            </a:r>
          </a:p>
          <a:p>
            <a:r>
              <a:rPr lang="en-US" dirty="0" smtClean="0">
                <a:latin typeface="Courier" pitchFamily="49" charset="0"/>
              </a:rPr>
              <a:t>}</a:t>
            </a:r>
          </a:p>
          <a:p>
            <a:endParaRPr lang="en-US" dirty="0">
              <a:latin typeface="Courier" pitchFamily="49" charset="0"/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4826675"/>
            <a:ext cx="3286125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192842" y="4826675"/>
            <a:ext cx="3926524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JComboBox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methods are: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addItem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(Object)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getItemAt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(int)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getItemCount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)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getSelectedItem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) – returns an Object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removeItem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(Object)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removeItemAt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(index)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6591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en-US" dirty="0" err="1" smtClean="0"/>
              <a:t>JList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763000" cy="6019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The </a:t>
            </a:r>
            <a:r>
              <a:rPr lang="en-US" dirty="0" err="1" smtClean="0"/>
              <a:t>JList</a:t>
            </a:r>
            <a:r>
              <a:rPr lang="en-US" dirty="0" smtClean="0"/>
              <a:t> is similar to the </a:t>
            </a:r>
            <a:r>
              <a:rPr lang="en-US" dirty="0" err="1" smtClean="0"/>
              <a:t>JComboBox</a:t>
            </a:r>
            <a:r>
              <a:rPr lang="en-US" dirty="0" smtClean="0"/>
              <a:t> except that the List appears in a box (no drop down action needed)</a:t>
            </a:r>
          </a:p>
          <a:p>
            <a:pPr lvl="1"/>
            <a:r>
              <a:rPr lang="en-US" dirty="0" smtClean="0"/>
              <a:t>The </a:t>
            </a:r>
            <a:r>
              <a:rPr lang="en-US" dirty="0" err="1" smtClean="0"/>
              <a:t>JList</a:t>
            </a:r>
            <a:r>
              <a:rPr lang="en-US" dirty="0" smtClean="0"/>
              <a:t> allows for multiple selections instead of the single selection of a </a:t>
            </a:r>
            <a:r>
              <a:rPr lang="en-US" dirty="0" err="1" smtClean="0"/>
              <a:t>JComboBox</a:t>
            </a:r>
            <a:endParaRPr lang="en-US" dirty="0" smtClean="0"/>
          </a:p>
          <a:p>
            <a:pPr lvl="2"/>
            <a:r>
              <a:rPr lang="en-US" dirty="0" smtClean="0"/>
              <a:t>the </a:t>
            </a:r>
            <a:r>
              <a:rPr lang="en-US" dirty="0" err="1" smtClean="0"/>
              <a:t>JList</a:t>
            </a:r>
            <a:r>
              <a:rPr lang="en-US" dirty="0" smtClean="0"/>
              <a:t> has an instance datum </a:t>
            </a:r>
            <a:r>
              <a:rPr lang="en-US" dirty="0" err="1" smtClean="0"/>
              <a:t>selectionMode</a:t>
            </a:r>
            <a:r>
              <a:rPr lang="en-US" dirty="0" smtClean="0"/>
              <a:t> which can be one of SINGLE_SELECTION, SINGLE_INTERVAL_SELECTION (you can select multiple items as long as they are contiguous in the list) and MULTIPLE_INTERVAL_SELECTION (multiple items whether contiguous or not)</a:t>
            </a:r>
          </a:p>
          <a:p>
            <a:pPr lvl="2"/>
            <a:r>
              <a:rPr lang="en-US" dirty="0" smtClean="0"/>
              <a:t>the default is for multiple items (to select multiple items, hold down the control key while clicking, the shift key selects all items between last and current item in list)</a:t>
            </a:r>
          </a:p>
          <a:p>
            <a:r>
              <a:rPr lang="en-US" dirty="0" smtClean="0"/>
              <a:t>If your </a:t>
            </a:r>
            <a:r>
              <a:rPr lang="en-US" dirty="0" err="1" smtClean="0"/>
              <a:t>JList</a:t>
            </a:r>
            <a:r>
              <a:rPr lang="en-US" dirty="0" smtClean="0"/>
              <a:t> is longer than the space in your </a:t>
            </a:r>
            <a:r>
              <a:rPr lang="en-US" dirty="0" err="1" smtClean="0"/>
              <a:t>JPanel</a:t>
            </a:r>
            <a:r>
              <a:rPr lang="en-US" dirty="0" smtClean="0"/>
              <a:t>, add the </a:t>
            </a:r>
            <a:r>
              <a:rPr lang="en-US" dirty="0" err="1" smtClean="0"/>
              <a:t>JList</a:t>
            </a:r>
            <a:r>
              <a:rPr lang="en-US" dirty="0" smtClean="0"/>
              <a:t> to a </a:t>
            </a:r>
            <a:r>
              <a:rPr lang="en-US" dirty="0" err="1" smtClean="0"/>
              <a:t>JScrollPane</a:t>
            </a:r>
            <a:r>
              <a:rPr lang="en-US" dirty="0" smtClean="0"/>
              <a:t> and insert the </a:t>
            </a:r>
            <a:r>
              <a:rPr lang="en-US" dirty="0" err="1" smtClean="0"/>
              <a:t>JScrollPane</a:t>
            </a:r>
            <a:r>
              <a:rPr lang="en-US" dirty="0" smtClean="0"/>
              <a:t> into your </a:t>
            </a:r>
            <a:r>
              <a:rPr lang="en-US" dirty="0" err="1" smtClean="0"/>
              <a:t>JPanel</a:t>
            </a:r>
            <a:r>
              <a:rPr lang="en-US" dirty="0" smtClean="0"/>
              <a:t> instead of the </a:t>
            </a:r>
            <a:r>
              <a:rPr lang="en-US" dirty="0" err="1" smtClean="0"/>
              <a:t>JList</a:t>
            </a:r>
            <a:endParaRPr lang="en-US" dirty="0" smtClean="0"/>
          </a:p>
          <a:p>
            <a:pPr lvl="1"/>
            <a:r>
              <a:rPr lang="en-US" dirty="0" smtClean="0"/>
              <a:t>This provides you a scroll bar as needed to view the whole list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6368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en-US" dirty="0" smtClean="0"/>
              <a:t>More on </a:t>
            </a:r>
            <a:r>
              <a:rPr lang="en-US" dirty="0" err="1" smtClean="0"/>
              <a:t>JList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1"/>
            <a:ext cx="8229600" cy="44196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The </a:t>
            </a:r>
            <a:r>
              <a:rPr lang="en-US" dirty="0" err="1" smtClean="0"/>
              <a:t>JList</a:t>
            </a:r>
            <a:r>
              <a:rPr lang="en-US" dirty="0" smtClean="0"/>
              <a:t> will use a </a:t>
            </a:r>
            <a:r>
              <a:rPr lang="en-US" dirty="0" err="1" smtClean="0"/>
              <a:t>ListSelectionListener</a:t>
            </a:r>
            <a:r>
              <a:rPr lang="en-US" dirty="0" smtClean="0"/>
              <a:t> (defined in </a:t>
            </a:r>
            <a:r>
              <a:rPr lang="en-US" dirty="0" err="1" smtClean="0"/>
              <a:t>javax.swing.event</a:t>
            </a:r>
            <a:r>
              <a:rPr lang="en-US" dirty="0" smtClean="0"/>
              <a:t> instead of </a:t>
            </a:r>
            <a:r>
              <a:rPr lang="en-US" dirty="0" err="1" smtClean="0"/>
              <a:t>java.awt.event</a:t>
            </a:r>
            <a:r>
              <a:rPr lang="en-US" dirty="0" smtClean="0"/>
              <a:t>) for any changes to the list (selecting or unselecting items)</a:t>
            </a:r>
          </a:p>
          <a:p>
            <a:pPr lvl="1"/>
            <a:r>
              <a:rPr lang="en-US" dirty="0" smtClean="0"/>
              <a:t>Such a change generates a </a:t>
            </a:r>
            <a:r>
              <a:rPr lang="en-US" dirty="0" err="1" smtClean="0"/>
              <a:t>ListSelectionEvent</a:t>
            </a:r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dirty="0" err="1" smtClean="0"/>
              <a:t>ListSelectionListener</a:t>
            </a:r>
            <a:r>
              <a:rPr lang="en-US" dirty="0" smtClean="0"/>
              <a:t> must implement a </a:t>
            </a:r>
            <a:r>
              <a:rPr lang="en-US" dirty="0" err="1" smtClean="0"/>
              <a:t>valueChanged</a:t>
            </a:r>
            <a:r>
              <a:rPr lang="en-US" dirty="0" smtClean="0"/>
              <a:t> method</a:t>
            </a:r>
          </a:p>
          <a:p>
            <a:r>
              <a:rPr lang="en-US" dirty="0" smtClean="0"/>
              <a:t>Since a </a:t>
            </a:r>
            <a:r>
              <a:rPr lang="en-US" dirty="0" err="1" smtClean="0"/>
              <a:t>JList</a:t>
            </a:r>
            <a:r>
              <a:rPr lang="en-US" dirty="0" smtClean="0"/>
              <a:t> can have multiple selected items, there are methods that return single Objects or </a:t>
            </a:r>
            <a:r>
              <a:rPr lang="en-US" dirty="0" err="1" smtClean="0"/>
              <a:t>ints</a:t>
            </a:r>
            <a:r>
              <a:rPr lang="en-US" dirty="0" smtClean="0"/>
              <a:t> (selected items, selected item indices) or arrays</a:t>
            </a:r>
          </a:p>
          <a:p>
            <a:pPr lvl="1"/>
            <a:r>
              <a:rPr lang="en-US" dirty="0" smtClean="0"/>
              <a:t>single value methods:  </a:t>
            </a:r>
            <a:r>
              <a:rPr lang="en-US" dirty="0" err="1" smtClean="0"/>
              <a:t>getMaxSelectionIndex</a:t>
            </a:r>
            <a:r>
              <a:rPr lang="en-US" dirty="0" smtClean="0"/>
              <a:t>, </a:t>
            </a:r>
            <a:r>
              <a:rPr lang="en-US" dirty="0" err="1" smtClean="0"/>
              <a:t>getMinSelectionIndex</a:t>
            </a:r>
            <a:r>
              <a:rPr lang="en-US" dirty="0" smtClean="0"/>
              <a:t>, </a:t>
            </a:r>
            <a:r>
              <a:rPr lang="en-US" dirty="0" err="1" smtClean="0"/>
              <a:t>getLeadSelectionIndex</a:t>
            </a:r>
            <a:r>
              <a:rPr lang="en-US" dirty="0" smtClean="0"/>
              <a:t>, </a:t>
            </a:r>
            <a:r>
              <a:rPr lang="en-US" dirty="0" err="1" smtClean="0"/>
              <a:t>getSelectedValue</a:t>
            </a:r>
            <a:r>
              <a:rPr lang="en-US" dirty="0" smtClean="0"/>
              <a:t> (returns the smallest index of the selected)</a:t>
            </a:r>
          </a:p>
          <a:p>
            <a:pPr lvl="1"/>
            <a:r>
              <a:rPr lang="en-US" dirty="0" smtClean="0"/>
              <a:t>array methods:  </a:t>
            </a:r>
            <a:r>
              <a:rPr lang="en-US" dirty="0" err="1" smtClean="0"/>
              <a:t>getSelectedIndices</a:t>
            </a:r>
            <a:r>
              <a:rPr lang="en-US" dirty="0" smtClean="0"/>
              <a:t>, </a:t>
            </a:r>
            <a:r>
              <a:rPr lang="en-US" dirty="0" err="1" smtClean="0"/>
              <a:t>getSelectedValues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4918841"/>
            <a:ext cx="169545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8600" y="5132677"/>
            <a:ext cx="680186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" pitchFamily="49" charset="0"/>
              </a:rPr>
              <a:t>public void </a:t>
            </a:r>
            <a:r>
              <a:rPr lang="en-US" dirty="0" err="1" smtClean="0">
                <a:latin typeface="Courier" pitchFamily="49" charset="0"/>
              </a:rPr>
              <a:t>valueChanged</a:t>
            </a:r>
            <a:r>
              <a:rPr lang="en-US" dirty="0" smtClean="0">
                <a:latin typeface="Courier" pitchFamily="49" charset="0"/>
              </a:rPr>
              <a:t>(</a:t>
            </a:r>
            <a:r>
              <a:rPr lang="en-US" dirty="0" err="1" smtClean="0">
                <a:latin typeface="Courier" pitchFamily="49" charset="0"/>
              </a:rPr>
              <a:t>ListSelectionEvent</a:t>
            </a:r>
            <a:r>
              <a:rPr lang="en-US" dirty="0" smtClean="0">
                <a:latin typeface="Courier" pitchFamily="49" charset="0"/>
              </a:rPr>
              <a:t> e) {</a:t>
            </a:r>
          </a:p>
          <a:p>
            <a:r>
              <a:rPr lang="en-US" dirty="0" smtClean="0">
                <a:latin typeface="Courier" pitchFamily="49" charset="0"/>
              </a:rPr>
              <a:t>    int[] x=</a:t>
            </a:r>
            <a:r>
              <a:rPr lang="en-US" dirty="0" err="1" smtClean="0">
                <a:latin typeface="Courier" pitchFamily="49" charset="0"/>
              </a:rPr>
              <a:t>list.getSelectedIndices</a:t>
            </a:r>
            <a:r>
              <a:rPr lang="en-US" dirty="0" smtClean="0">
                <a:latin typeface="Courier" pitchFamily="49" charset="0"/>
              </a:rPr>
              <a:t>();</a:t>
            </a:r>
          </a:p>
          <a:p>
            <a:r>
              <a:rPr lang="en-US" dirty="0" smtClean="0">
                <a:latin typeface="Courier" pitchFamily="49" charset="0"/>
              </a:rPr>
              <a:t>    for(int </a:t>
            </a:r>
            <a:r>
              <a:rPr lang="en-US" dirty="0" err="1" smtClean="0">
                <a:latin typeface="Courier" pitchFamily="49" charset="0"/>
              </a:rPr>
              <a:t>i</a:t>
            </a:r>
            <a:r>
              <a:rPr lang="en-US" dirty="0" smtClean="0">
                <a:latin typeface="Courier" pitchFamily="49" charset="0"/>
              </a:rPr>
              <a:t>=0;i&lt;</a:t>
            </a:r>
            <a:r>
              <a:rPr lang="en-US" dirty="0" err="1" smtClean="0">
                <a:latin typeface="Courier" pitchFamily="49" charset="0"/>
              </a:rPr>
              <a:t>x.length;i</a:t>
            </a:r>
            <a:r>
              <a:rPr lang="en-US" dirty="0" smtClean="0">
                <a:latin typeface="Courier" pitchFamily="49" charset="0"/>
              </a:rPr>
              <a:t>++)</a:t>
            </a:r>
          </a:p>
          <a:p>
            <a:r>
              <a:rPr lang="en-US" dirty="0">
                <a:latin typeface="Courier" pitchFamily="49" charset="0"/>
              </a:rPr>
              <a:t>	</a:t>
            </a:r>
            <a:r>
              <a:rPr lang="en-US" dirty="0" smtClean="0">
                <a:latin typeface="Courier" pitchFamily="49" charset="0"/>
              </a:rPr>
              <a:t>// do something with x[</a:t>
            </a:r>
            <a:r>
              <a:rPr lang="en-US" dirty="0" err="1" smtClean="0">
                <a:latin typeface="Courier" pitchFamily="49" charset="0"/>
              </a:rPr>
              <a:t>i</a:t>
            </a:r>
            <a:r>
              <a:rPr lang="en-US" dirty="0" smtClean="0">
                <a:latin typeface="Courier" pitchFamily="49" charset="0"/>
              </a:rPr>
              <a:t>]</a:t>
            </a:r>
          </a:p>
          <a:p>
            <a:r>
              <a:rPr lang="en-US" dirty="0">
                <a:latin typeface="Courier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473315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 err="1" smtClean="0"/>
              <a:t>JSlider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09600"/>
            <a:ext cx="8763000" cy="6248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</a:t>
            </a:r>
            <a:r>
              <a:rPr lang="en-US" dirty="0" err="1" smtClean="0"/>
              <a:t>JSlider</a:t>
            </a:r>
            <a:r>
              <a:rPr lang="en-US" dirty="0" smtClean="0"/>
              <a:t>, which can be positioned horizontally or vertically, gives you an input for an int value between a min an max value</a:t>
            </a:r>
          </a:p>
          <a:p>
            <a:pPr lvl="1"/>
            <a:r>
              <a:rPr lang="en-US" dirty="0" smtClean="0"/>
              <a:t>The </a:t>
            </a:r>
            <a:r>
              <a:rPr lang="en-US" dirty="0" err="1" smtClean="0"/>
              <a:t>JSlider</a:t>
            </a:r>
            <a:r>
              <a:rPr lang="en-US" dirty="0" smtClean="0"/>
              <a:t> is usually instantiated with min and max values, or min, max and the starting value of the slider (e.g., 0,100,50 would set the slider at 50)</a:t>
            </a:r>
          </a:p>
          <a:p>
            <a:pPr lvl="1"/>
            <a:r>
              <a:rPr lang="en-US" dirty="0" smtClean="0"/>
              <a:t>Orientation is specified using </a:t>
            </a:r>
            <a:r>
              <a:rPr lang="en-US" dirty="0" err="1" smtClean="0"/>
              <a:t>JSlider.HORIZONTAL</a:t>
            </a:r>
            <a:r>
              <a:rPr lang="en-US" dirty="0" smtClean="0"/>
              <a:t> (the default) or </a:t>
            </a:r>
            <a:r>
              <a:rPr lang="en-US" dirty="0" err="1" smtClean="0"/>
              <a:t>JSlider.VERTICAL</a:t>
            </a:r>
            <a:endParaRPr lang="en-US" dirty="0" smtClean="0"/>
          </a:p>
          <a:p>
            <a:pPr lvl="2"/>
            <a:r>
              <a:rPr lang="en-US" dirty="0" smtClean="0"/>
              <a:t>you </a:t>
            </a:r>
            <a:r>
              <a:rPr lang="en-US" dirty="0" smtClean="0"/>
              <a:t>can also specify if tick marks should appear or </a:t>
            </a:r>
            <a:r>
              <a:rPr lang="en-US" dirty="0" smtClean="0"/>
              <a:t>not by setting </a:t>
            </a:r>
            <a:r>
              <a:rPr lang="en-US" dirty="0" err="1" smtClean="0"/>
              <a:t>paintTicks</a:t>
            </a:r>
            <a:r>
              <a:rPr lang="en-US" dirty="0" smtClean="0"/>
              <a:t> to true (defaults to false) and setting </a:t>
            </a:r>
            <a:r>
              <a:rPr lang="en-US" dirty="0" err="1" smtClean="0"/>
              <a:t>paintLabels</a:t>
            </a:r>
            <a:r>
              <a:rPr lang="en-US" dirty="0" smtClean="0"/>
              <a:t> to true (to print labels with the tick marks)</a:t>
            </a:r>
          </a:p>
          <a:p>
            <a:pPr lvl="1"/>
            <a:r>
              <a:rPr lang="en-US" dirty="0" smtClean="0"/>
              <a:t>The </a:t>
            </a:r>
            <a:r>
              <a:rPr lang="en-US" dirty="0" err="1" smtClean="0"/>
              <a:t>JSlider</a:t>
            </a:r>
            <a:r>
              <a:rPr lang="en-US" dirty="0" smtClean="0"/>
              <a:t> creates a </a:t>
            </a:r>
            <a:r>
              <a:rPr lang="en-US" dirty="0" err="1" smtClean="0"/>
              <a:t>ChangeEvent</a:t>
            </a:r>
            <a:r>
              <a:rPr lang="en-US" dirty="0" smtClean="0"/>
              <a:t> which is handled by a </a:t>
            </a:r>
            <a:r>
              <a:rPr lang="en-US" dirty="0" err="1" smtClean="0"/>
              <a:t>ChangeListener</a:t>
            </a:r>
            <a:r>
              <a:rPr lang="en-US" dirty="0" smtClean="0"/>
              <a:t> through the </a:t>
            </a:r>
            <a:r>
              <a:rPr lang="en-US" dirty="0" err="1" smtClean="0"/>
              <a:t>stateChanged</a:t>
            </a:r>
            <a:r>
              <a:rPr lang="en-US" dirty="0" smtClean="0"/>
              <a:t> method</a:t>
            </a:r>
          </a:p>
          <a:p>
            <a:pPr lvl="1"/>
            <a:r>
              <a:rPr lang="en-US" dirty="0" smtClean="0"/>
              <a:t>In this method, to determine the location of the slider, use </a:t>
            </a:r>
            <a:r>
              <a:rPr lang="en-US" dirty="0" err="1" smtClean="0"/>
              <a:t>slider.getValue</a:t>
            </a:r>
            <a:r>
              <a:rPr lang="en-US" dirty="0" smtClean="0"/>
              <a:t>( ) (where slider is the name of your object)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21555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0"/>
            <a:ext cx="10341293" cy="701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" pitchFamily="49" charset="0"/>
              </a:rPr>
              <a:t>import </a:t>
            </a:r>
            <a:r>
              <a:rPr lang="en-US" dirty="0" err="1" smtClean="0">
                <a:latin typeface="Courier" pitchFamily="49" charset="0"/>
              </a:rPr>
              <a:t>java.awt</a:t>
            </a:r>
            <a:r>
              <a:rPr lang="en-US" dirty="0" smtClean="0">
                <a:latin typeface="Courier" pitchFamily="49" charset="0"/>
              </a:rPr>
              <a:t>.*;</a:t>
            </a:r>
          </a:p>
          <a:p>
            <a:r>
              <a:rPr lang="en-US" dirty="0" smtClean="0">
                <a:latin typeface="Courier" pitchFamily="49" charset="0"/>
              </a:rPr>
              <a:t>import </a:t>
            </a:r>
            <a:r>
              <a:rPr lang="en-US" dirty="0" err="1" smtClean="0">
                <a:latin typeface="Courier" pitchFamily="49" charset="0"/>
              </a:rPr>
              <a:t>javax.swing.event</a:t>
            </a:r>
            <a:r>
              <a:rPr lang="en-US" dirty="0" smtClean="0">
                <a:latin typeface="Courier" pitchFamily="49" charset="0"/>
              </a:rPr>
              <a:t>.*;</a:t>
            </a:r>
          </a:p>
          <a:p>
            <a:r>
              <a:rPr lang="en-US" dirty="0" smtClean="0">
                <a:latin typeface="Courier" pitchFamily="49" charset="0"/>
              </a:rPr>
              <a:t>import </a:t>
            </a:r>
            <a:r>
              <a:rPr lang="en-US" dirty="0" err="1" smtClean="0">
                <a:latin typeface="Courier" pitchFamily="49" charset="0"/>
              </a:rPr>
              <a:t>javax.swing</a:t>
            </a:r>
            <a:r>
              <a:rPr lang="en-US" dirty="0" smtClean="0">
                <a:latin typeface="Courier" pitchFamily="49" charset="0"/>
              </a:rPr>
              <a:t>.*;</a:t>
            </a:r>
          </a:p>
          <a:p>
            <a:r>
              <a:rPr lang="en-US" dirty="0" smtClean="0">
                <a:latin typeface="Courier" pitchFamily="49" charset="0"/>
              </a:rPr>
              <a:t>public class JSL  {</a:t>
            </a:r>
          </a:p>
          <a:p>
            <a:r>
              <a:rPr lang="en-US" dirty="0" smtClean="0">
                <a:latin typeface="Courier" pitchFamily="49" charset="0"/>
              </a:rPr>
              <a:t>   public static void main(String[] </a:t>
            </a:r>
            <a:r>
              <a:rPr lang="en-US" dirty="0" err="1" smtClean="0">
                <a:latin typeface="Courier" pitchFamily="49" charset="0"/>
              </a:rPr>
              <a:t>args</a:t>
            </a:r>
            <a:r>
              <a:rPr lang="en-US" dirty="0" smtClean="0">
                <a:latin typeface="Courier" pitchFamily="49" charset="0"/>
              </a:rPr>
              <a:t>)  	{ // omitted }</a:t>
            </a:r>
          </a:p>
          <a:p>
            <a:r>
              <a:rPr lang="en-US" dirty="0" smtClean="0">
                <a:latin typeface="Courier" pitchFamily="49" charset="0"/>
              </a:rPr>
              <a:t>   public static class </a:t>
            </a:r>
            <a:r>
              <a:rPr lang="en-US" dirty="0" err="1" smtClean="0">
                <a:latin typeface="Courier" pitchFamily="49" charset="0"/>
              </a:rPr>
              <a:t>SliderPanel</a:t>
            </a:r>
            <a:r>
              <a:rPr lang="en-US" dirty="0" smtClean="0">
                <a:latin typeface="Courier" pitchFamily="49" charset="0"/>
              </a:rPr>
              <a:t> extends </a:t>
            </a:r>
            <a:r>
              <a:rPr lang="en-US" dirty="0" err="1" smtClean="0">
                <a:latin typeface="Courier" pitchFamily="49" charset="0"/>
              </a:rPr>
              <a:t>JPanel</a:t>
            </a:r>
            <a:r>
              <a:rPr lang="en-US" dirty="0" smtClean="0">
                <a:latin typeface="Courier" pitchFamily="49" charset="0"/>
              </a:rPr>
              <a:t> </a:t>
            </a:r>
          </a:p>
          <a:p>
            <a:r>
              <a:rPr lang="en-US" dirty="0">
                <a:latin typeface="Courier" pitchFamily="49" charset="0"/>
              </a:rPr>
              <a:t>	</a:t>
            </a:r>
            <a:r>
              <a:rPr lang="en-US" dirty="0" smtClean="0">
                <a:latin typeface="Courier" pitchFamily="49" charset="0"/>
              </a:rPr>
              <a:t>	implements </a:t>
            </a:r>
            <a:r>
              <a:rPr lang="en-US" dirty="0" err="1" smtClean="0">
                <a:latin typeface="Courier" pitchFamily="49" charset="0"/>
              </a:rPr>
              <a:t>ChangeListener</a:t>
            </a:r>
            <a:r>
              <a:rPr lang="en-US" dirty="0" smtClean="0">
                <a:latin typeface="Courier" pitchFamily="49" charset="0"/>
              </a:rPr>
              <a:t>	{</a:t>
            </a:r>
          </a:p>
          <a:p>
            <a:r>
              <a:rPr lang="en-US" dirty="0" smtClean="0">
                <a:latin typeface="Courier" pitchFamily="49" charset="0"/>
              </a:rPr>
              <a:t>	private </a:t>
            </a:r>
            <a:r>
              <a:rPr lang="en-US" dirty="0" err="1" smtClean="0">
                <a:latin typeface="Courier" pitchFamily="49" charset="0"/>
              </a:rPr>
              <a:t>JSlider</a:t>
            </a:r>
            <a:r>
              <a:rPr lang="en-US" dirty="0" smtClean="0">
                <a:latin typeface="Courier" pitchFamily="49" charset="0"/>
              </a:rPr>
              <a:t> s1, s2, s3;</a:t>
            </a:r>
          </a:p>
          <a:p>
            <a:r>
              <a:rPr lang="en-US" dirty="0" smtClean="0">
                <a:latin typeface="Courier" pitchFamily="49" charset="0"/>
              </a:rPr>
              <a:t>	private int red, green, blue;</a:t>
            </a:r>
          </a:p>
          <a:p>
            <a:r>
              <a:rPr lang="en-US" dirty="0" smtClean="0">
                <a:latin typeface="Courier" pitchFamily="49" charset="0"/>
              </a:rPr>
              <a:t>	public </a:t>
            </a:r>
            <a:r>
              <a:rPr lang="en-US" dirty="0" err="1" smtClean="0">
                <a:latin typeface="Courier" pitchFamily="49" charset="0"/>
              </a:rPr>
              <a:t>SliderPanel</a:t>
            </a:r>
            <a:r>
              <a:rPr lang="en-US" dirty="0" smtClean="0">
                <a:latin typeface="Courier" pitchFamily="49" charset="0"/>
              </a:rPr>
              <a:t>()  {</a:t>
            </a:r>
          </a:p>
          <a:p>
            <a:r>
              <a:rPr lang="en-US" dirty="0" smtClean="0">
                <a:latin typeface="Courier" pitchFamily="49" charset="0"/>
              </a:rPr>
              <a:t>	  red=0;green=0;blue=0;</a:t>
            </a:r>
          </a:p>
          <a:p>
            <a:r>
              <a:rPr lang="en-US" dirty="0" smtClean="0">
                <a:latin typeface="Courier" pitchFamily="49" charset="0"/>
              </a:rPr>
              <a:t>	  s1=new </a:t>
            </a:r>
            <a:r>
              <a:rPr lang="en-US" dirty="0" err="1" smtClean="0">
                <a:latin typeface="Courier" pitchFamily="49" charset="0"/>
              </a:rPr>
              <a:t>JSlider</a:t>
            </a:r>
            <a:r>
              <a:rPr lang="en-US" dirty="0" smtClean="0">
                <a:latin typeface="Courier" pitchFamily="49" charset="0"/>
              </a:rPr>
              <a:t>(0,255,0);s2=new </a:t>
            </a:r>
            <a:r>
              <a:rPr lang="en-US" dirty="0" err="1" smtClean="0">
                <a:latin typeface="Courier" pitchFamily="49" charset="0"/>
              </a:rPr>
              <a:t>JSlider</a:t>
            </a:r>
            <a:r>
              <a:rPr lang="en-US" dirty="0" smtClean="0">
                <a:latin typeface="Courier" pitchFamily="49" charset="0"/>
              </a:rPr>
              <a:t>(0,255,0);</a:t>
            </a:r>
          </a:p>
          <a:p>
            <a:r>
              <a:rPr lang="en-US" dirty="0" smtClean="0">
                <a:latin typeface="Courier" pitchFamily="49" charset="0"/>
              </a:rPr>
              <a:t>   	  s3=new </a:t>
            </a:r>
            <a:r>
              <a:rPr lang="en-US" dirty="0" err="1" smtClean="0">
                <a:latin typeface="Courier" pitchFamily="49" charset="0"/>
              </a:rPr>
              <a:t>JSlider</a:t>
            </a:r>
            <a:r>
              <a:rPr lang="en-US" dirty="0" smtClean="0">
                <a:latin typeface="Courier" pitchFamily="49" charset="0"/>
              </a:rPr>
              <a:t>(0,255,0);s1.addChangeListener(this);</a:t>
            </a:r>
          </a:p>
          <a:p>
            <a:r>
              <a:rPr lang="en-US" dirty="0" smtClean="0">
                <a:latin typeface="Courier" pitchFamily="49" charset="0"/>
              </a:rPr>
              <a:t>         s2.addChangeListener(this);s3.addChangeListener(this);</a:t>
            </a:r>
          </a:p>
          <a:p>
            <a:r>
              <a:rPr lang="en-US" dirty="0" smtClean="0">
                <a:latin typeface="Courier" pitchFamily="49" charset="0"/>
              </a:rPr>
              <a:t>	  </a:t>
            </a:r>
            <a:r>
              <a:rPr lang="en-US" dirty="0" err="1" smtClean="0">
                <a:latin typeface="Courier" pitchFamily="49" charset="0"/>
              </a:rPr>
              <a:t>JPanel</a:t>
            </a:r>
            <a:r>
              <a:rPr lang="en-US" dirty="0" smtClean="0">
                <a:latin typeface="Courier" pitchFamily="49" charset="0"/>
              </a:rPr>
              <a:t> p1=new </a:t>
            </a:r>
            <a:r>
              <a:rPr lang="en-US" dirty="0" err="1" smtClean="0">
                <a:latin typeface="Courier" pitchFamily="49" charset="0"/>
              </a:rPr>
              <a:t>JPanel</a:t>
            </a:r>
            <a:r>
              <a:rPr lang="en-US" dirty="0" smtClean="0">
                <a:latin typeface="Courier" pitchFamily="49" charset="0"/>
              </a:rPr>
              <a:t>(new </a:t>
            </a:r>
            <a:r>
              <a:rPr lang="en-US" dirty="0" err="1" smtClean="0">
                <a:latin typeface="Courier" pitchFamily="49" charset="0"/>
              </a:rPr>
              <a:t>GridLayout</a:t>
            </a:r>
            <a:r>
              <a:rPr lang="en-US" dirty="0" smtClean="0">
                <a:latin typeface="Courier" pitchFamily="49" charset="0"/>
              </a:rPr>
              <a:t>(3,1));</a:t>
            </a:r>
          </a:p>
          <a:p>
            <a:r>
              <a:rPr lang="en-US" dirty="0" smtClean="0">
                <a:latin typeface="Courier" pitchFamily="49" charset="0"/>
              </a:rPr>
              <a:t>	  p1.add(s1); p1.add(s2); p1.add(s3); add(p1);   }</a:t>
            </a:r>
          </a:p>
          <a:p>
            <a:r>
              <a:rPr lang="en-US" dirty="0" smtClean="0">
                <a:latin typeface="Courier" pitchFamily="49" charset="0"/>
              </a:rPr>
              <a:t>	public void </a:t>
            </a:r>
            <a:r>
              <a:rPr lang="en-US" dirty="0" err="1" smtClean="0">
                <a:latin typeface="Courier" pitchFamily="49" charset="0"/>
              </a:rPr>
              <a:t>stateChanged</a:t>
            </a:r>
            <a:r>
              <a:rPr lang="en-US" dirty="0" smtClean="0">
                <a:latin typeface="Courier" pitchFamily="49" charset="0"/>
              </a:rPr>
              <a:t>(</a:t>
            </a:r>
            <a:r>
              <a:rPr lang="en-US" dirty="0" err="1" smtClean="0">
                <a:latin typeface="Courier" pitchFamily="49" charset="0"/>
              </a:rPr>
              <a:t>ChangeEvent</a:t>
            </a:r>
            <a:r>
              <a:rPr lang="en-US" dirty="0" smtClean="0">
                <a:latin typeface="Courier" pitchFamily="49" charset="0"/>
              </a:rPr>
              <a:t> e)	{</a:t>
            </a:r>
          </a:p>
          <a:p>
            <a:r>
              <a:rPr lang="en-US" dirty="0" smtClean="0">
                <a:latin typeface="Courier" pitchFamily="49" charset="0"/>
              </a:rPr>
              <a:t>	   if(</a:t>
            </a:r>
            <a:r>
              <a:rPr lang="en-US" dirty="0" err="1" smtClean="0">
                <a:latin typeface="Courier" pitchFamily="49" charset="0"/>
              </a:rPr>
              <a:t>e.getSource</a:t>
            </a:r>
            <a:r>
              <a:rPr lang="en-US" dirty="0" smtClean="0">
                <a:latin typeface="Courier" pitchFamily="49" charset="0"/>
              </a:rPr>
              <a:t>()==s1) red=s1.getValue();</a:t>
            </a:r>
          </a:p>
          <a:p>
            <a:pPr lvl="1"/>
            <a:r>
              <a:rPr lang="en-US" dirty="0" smtClean="0">
                <a:latin typeface="Courier" pitchFamily="49" charset="0"/>
              </a:rPr>
              <a:t>	   if(</a:t>
            </a:r>
            <a:r>
              <a:rPr lang="en-US" dirty="0" err="1" smtClean="0">
                <a:latin typeface="Courier" pitchFamily="49" charset="0"/>
              </a:rPr>
              <a:t>e.getSource</a:t>
            </a:r>
            <a:r>
              <a:rPr lang="en-US" dirty="0" smtClean="0">
                <a:latin typeface="Courier" pitchFamily="49" charset="0"/>
              </a:rPr>
              <a:t>()==s2) green=s2.getValue();</a:t>
            </a:r>
          </a:p>
          <a:p>
            <a:r>
              <a:rPr lang="en-US" dirty="0" smtClean="0">
                <a:latin typeface="Courier" pitchFamily="49" charset="0"/>
              </a:rPr>
              <a:t>	   if(</a:t>
            </a:r>
            <a:r>
              <a:rPr lang="en-US" dirty="0" err="1" smtClean="0">
                <a:latin typeface="Courier" pitchFamily="49" charset="0"/>
              </a:rPr>
              <a:t>e.getSource</a:t>
            </a:r>
            <a:r>
              <a:rPr lang="en-US" dirty="0" smtClean="0">
                <a:latin typeface="Courier" pitchFamily="49" charset="0"/>
              </a:rPr>
              <a:t>()==s3) blue=s3.getValue();				</a:t>
            </a:r>
          </a:p>
          <a:p>
            <a:r>
              <a:rPr lang="en-US" dirty="0" smtClean="0">
                <a:latin typeface="Courier" pitchFamily="49" charset="0"/>
              </a:rPr>
              <a:t>	   repaint();</a:t>
            </a:r>
          </a:p>
          <a:p>
            <a:r>
              <a:rPr lang="en-US" dirty="0" smtClean="0">
                <a:latin typeface="Courier" pitchFamily="49" charset="0"/>
              </a:rPr>
              <a:t>	}	</a:t>
            </a:r>
          </a:p>
          <a:p>
            <a:r>
              <a:rPr lang="en-US" dirty="0" smtClean="0">
                <a:latin typeface="Courier" pitchFamily="49" charset="0"/>
              </a:rPr>
              <a:t>	public void </a:t>
            </a:r>
            <a:r>
              <a:rPr lang="en-US" dirty="0" err="1" smtClean="0">
                <a:latin typeface="Courier" pitchFamily="49" charset="0"/>
              </a:rPr>
              <a:t>paintComponent</a:t>
            </a:r>
            <a:r>
              <a:rPr lang="en-US" dirty="0" smtClean="0">
                <a:latin typeface="Courier" pitchFamily="49" charset="0"/>
              </a:rPr>
              <a:t>(Graphics g) {…}</a:t>
            </a:r>
          </a:p>
          <a:p>
            <a:r>
              <a:rPr lang="en-US" dirty="0" smtClean="0">
                <a:latin typeface="Courier" pitchFamily="49" charset="0"/>
              </a:rPr>
              <a:t>   }</a:t>
            </a:r>
          </a:p>
          <a:p>
            <a:r>
              <a:rPr lang="en-US" dirty="0" smtClean="0">
                <a:latin typeface="Courier" pitchFamily="49" charset="0"/>
              </a:rPr>
              <a:t>}</a:t>
            </a:r>
            <a:endParaRPr lang="en-US" dirty="0">
              <a:latin typeface="Courier" pitchFamily="49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7612" y="1743403"/>
            <a:ext cx="28575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11688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 err="1" smtClean="0"/>
              <a:t>JCheckBox</a:t>
            </a:r>
            <a:r>
              <a:rPr lang="en-US" dirty="0" smtClean="0"/>
              <a:t> and </a:t>
            </a:r>
            <a:r>
              <a:rPr lang="en-US" dirty="0" err="1" smtClean="0"/>
              <a:t>JRadioButton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839200" cy="6019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These classes extend the </a:t>
            </a:r>
            <a:r>
              <a:rPr lang="en-US" dirty="0" err="1" smtClean="0"/>
              <a:t>JToggleButton</a:t>
            </a:r>
            <a:r>
              <a:rPr lang="en-US" dirty="0" smtClean="0"/>
              <a:t> class which itself (along with </a:t>
            </a:r>
            <a:r>
              <a:rPr lang="en-US" dirty="0" err="1" smtClean="0"/>
              <a:t>JButton</a:t>
            </a:r>
            <a:r>
              <a:rPr lang="en-US" dirty="0" smtClean="0"/>
              <a:t>) extend </a:t>
            </a:r>
            <a:r>
              <a:rPr lang="en-US" dirty="0" err="1" smtClean="0"/>
              <a:t>AbstractButton</a:t>
            </a:r>
            <a:endParaRPr lang="en-US" dirty="0" smtClean="0"/>
          </a:p>
          <a:p>
            <a:r>
              <a:rPr lang="en-US" dirty="0" smtClean="0"/>
              <a:t>What these two types of buttons have in common is that they will </a:t>
            </a:r>
            <a:r>
              <a:rPr lang="en-US" dirty="0" smtClean="0"/>
              <a:t>be in one of two states:  selected </a:t>
            </a:r>
            <a:r>
              <a:rPr lang="en-US" dirty="0" smtClean="0"/>
              <a:t>or not selected</a:t>
            </a:r>
          </a:p>
          <a:p>
            <a:pPr lvl="1"/>
            <a:r>
              <a:rPr lang="en-US" dirty="0" smtClean="0"/>
              <a:t>check </a:t>
            </a:r>
            <a:r>
              <a:rPr lang="en-US" dirty="0" smtClean="0"/>
              <a:t>box allows </a:t>
            </a:r>
            <a:r>
              <a:rPr lang="en-US" i="1" dirty="0" smtClean="0"/>
              <a:t>any </a:t>
            </a:r>
            <a:r>
              <a:rPr lang="en-US" dirty="0" smtClean="0"/>
              <a:t>number of buttons to be selected</a:t>
            </a:r>
          </a:p>
          <a:p>
            <a:pPr lvl="1"/>
            <a:r>
              <a:rPr lang="en-US" dirty="0" smtClean="0"/>
              <a:t>radio </a:t>
            </a:r>
            <a:r>
              <a:rPr lang="en-US" dirty="0" smtClean="0"/>
              <a:t>button requires </a:t>
            </a:r>
            <a:r>
              <a:rPr lang="en-US" dirty="0" smtClean="0"/>
              <a:t>buttons </a:t>
            </a:r>
            <a:r>
              <a:rPr lang="en-US" dirty="0" smtClean="0"/>
              <a:t>be placed into </a:t>
            </a:r>
            <a:r>
              <a:rPr lang="en-US" dirty="0" smtClean="0"/>
              <a:t>a </a:t>
            </a:r>
            <a:r>
              <a:rPr lang="en-US" dirty="0" smtClean="0"/>
              <a:t>group </a:t>
            </a:r>
            <a:r>
              <a:rPr lang="en-US" dirty="0" smtClean="0"/>
              <a:t>where no more than 1 </a:t>
            </a:r>
            <a:r>
              <a:rPr lang="en-US" dirty="0" smtClean="0"/>
              <a:t>button in a group is </a:t>
            </a:r>
            <a:r>
              <a:rPr lang="en-US" dirty="0" smtClean="0"/>
              <a:t>selected at a time</a:t>
            </a:r>
          </a:p>
          <a:p>
            <a:r>
              <a:rPr lang="en-US" dirty="0" smtClean="0"/>
              <a:t>Both can be created with strings and/or </a:t>
            </a:r>
            <a:r>
              <a:rPr lang="en-US" dirty="0" smtClean="0"/>
              <a:t>images and have hot </a:t>
            </a:r>
            <a:r>
              <a:rPr lang="en-US" dirty="0" smtClean="0"/>
              <a:t>keys (mnemonics) associated with them</a:t>
            </a:r>
          </a:p>
          <a:p>
            <a:pPr lvl="1"/>
            <a:r>
              <a:rPr lang="en-US" dirty="0" smtClean="0"/>
              <a:t>to </a:t>
            </a:r>
            <a:r>
              <a:rPr lang="en-US" dirty="0" smtClean="0"/>
              <a:t>respond to a selected button, you can implement either </a:t>
            </a:r>
            <a:r>
              <a:rPr lang="en-US" dirty="0" err="1" smtClean="0"/>
              <a:t>ActionListener</a:t>
            </a:r>
            <a:r>
              <a:rPr lang="en-US" dirty="0" smtClean="0"/>
              <a:t> or </a:t>
            </a:r>
            <a:r>
              <a:rPr lang="en-US" dirty="0" err="1" smtClean="0"/>
              <a:t>ItemListener</a:t>
            </a:r>
            <a:r>
              <a:rPr lang="en-US" dirty="0" smtClean="0"/>
              <a:t> </a:t>
            </a:r>
            <a:r>
              <a:rPr lang="en-US" dirty="0" smtClean="0"/>
              <a:t>to listen for an </a:t>
            </a:r>
            <a:r>
              <a:rPr lang="en-US" dirty="0" err="1" smtClean="0"/>
              <a:t>ItemEvent</a:t>
            </a:r>
            <a:endParaRPr lang="en-US" dirty="0" smtClean="0"/>
          </a:p>
          <a:p>
            <a:pPr lvl="2"/>
            <a:r>
              <a:rPr lang="en-US" dirty="0" smtClean="0"/>
              <a:t>or </a:t>
            </a:r>
            <a:r>
              <a:rPr lang="en-US" dirty="0" smtClean="0"/>
              <a:t>you could add a </a:t>
            </a:r>
            <a:r>
              <a:rPr lang="en-US" dirty="0" err="1" smtClean="0"/>
              <a:t>JButton</a:t>
            </a:r>
            <a:r>
              <a:rPr lang="en-US" dirty="0" smtClean="0"/>
              <a:t>, say “</a:t>
            </a:r>
            <a:r>
              <a:rPr lang="en-US" dirty="0" smtClean="0"/>
              <a:t>Activate”, and in </a:t>
            </a:r>
            <a:r>
              <a:rPr lang="en-US" dirty="0" err="1" smtClean="0"/>
              <a:t>actionPerformed</a:t>
            </a:r>
            <a:r>
              <a:rPr lang="en-US" dirty="0" smtClean="0"/>
              <a:t> obtain the status of every button (whether selected or not)</a:t>
            </a:r>
            <a:endParaRPr lang="en-US" dirty="0" smtClean="0"/>
          </a:p>
          <a:p>
            <a:pPr lvl="1"/>
            <a:r>
              <a:rPr lang="en-US" dirty="0" smtClean="0"/>
              <a:t>code </a:t>
            </a:r>
            <a:r>
              <a:rPr lang="en-US" dirty="0" smtClean="0"/>
              <a:t>on the next few slides provides a demo for a program which allows the user to format Graphics text, which is input from a </a:t>
            </a:r>
            <a:r>
              <a:rPr lang="en-US" dirty="0" err="1" smtClean="0"/>
              <a:t>JTextField</a:t>
            </a:r>
            <a:r>
              <a:rPr lang="en-US" dirty="0" smtClean="0"/>
              <a:t> and is changed based on radio and check box selections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9617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 smtClean="0"/>
              <a:t>Controlling </a:t>
            </a:r>
            <a:r>
              <a:rPr lang="en-US" dirty="0" smtClean="0"/>
              <a:t>Multiple Windows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686800" cy="6019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You can create and open/close other windows easily by declaring additional </a:t>
            </a:r>
            <a:r>
              <a:rPr lang="en-US" dirty="0" err="1" smtClean="0"/>
              <a:t>JFrames</a:t>
            </a:r>
            <a:endParaRPr lang="en-US" dirty="0" smtClean="0"/>
          </a:p>
          <a:p>
            <a:pPr lvl="1"/>
            <a:r>
              <a:rPr lang="en-US" dirty="0" smtClean="0"/>
              <a:t>Once a </a:t>
            </a:r>
            <a:r>
              <a:rPr lang="en-US" dirty="0" err="1" smtClean="0"/>
              <a:t>JFrame</a:t>
            </a:r>
            <a:r>
              <a:rPr lang="en-US" dirty="0" smtClean="0"/>
              <a:t> is created, use </a:t>
            </a:r>
            <a:r>
              <a:rPr lang="en-US" dirty="0" err="1" smtClean="0"/>
              <a:t>frame.setVisible</a:t>
            </a:r>
            <a:r>
              <a:rPr lang="en-US" dirty="0" smtClean="0"/>
              <a:t>(true); to open it and </a:t>
            </a:r>
            <a:r>
              <a:rPr lang="en-US" dirty="0" err="1" smtClean="0"/>
              <a:t>frame.setVisible</a:t>
            </a:r>
            <a:r>
              <a:rPr lang="en-US" dirty="0" smtClean="0"/>
              <a:t>(false); to close it</a:t>
            </a:r>
          </a:p>
          <a:p>
            <a:r>
              <a:rPr lang="en-US" dirty="0" smtClean="0"/>
              <a:t>Let’s imagine that you want a program that can open another window on command (we will use </a:t>
            </a:r>
            <a:r>
              <a:rPr lang="en-US" dirty="0" err="1" smtClean="0"/>
              <a:t>JButtons</a:t>
            </a:r>
            <a:r>
              <a:rPr lang="en-US" dirty="0" smtClean="0"/>
              <a:t> to open and close a second window)</a:t>
            </a:r>
          </a:p>
          <a:p>
            <a:pPr lvl="1"/>
            <a:r>
              <a:rPr lang="en-US" dirty="0" smtClean="0"/>
              <a:t>Create an instance datum in your </a:t>
            </a:r>
            <a:r>
              <a:rPr lang="en-US" dirty="0" err="1" smtClean="0"/>
              <a:t>JPanel</a:t>
            </a:r>
            <a:r>
              <a:rPr lang="en-US" dirty="0" smtClean="0"/>
              <a:t> (inner class) of type </a:t>
            </a:r>
            <a:r>
              <a:rPr lang="en-US" dirty="0" err="1" smtClean="0"/>
              <a:t>JFrame</a:t>
            </a:r>
            <a:endParaRPr lang="en-US" dirty="0" smtClean="0"/>
          </a:p>
          <a:p>
            <a:pPr lvl="1"/>
            <a:r>
              <a:rPr lang="en-US" dirty="0" smtClean="0"/>
              <a:t>In this inner </a:t>
            </a:r>
            <a:r>
              <a:rPr lang="en-US" dirty="0" err="1" smtClean="0"/>
              <a:t>JFrame</a:t>
            </a:r>
            <a:r>
              <a:rPr lang="en-US" dirty="0" smtClean="0"/>
              <a:t> class, define another </a:t>
            </a:r>
            <a:r>
              <a:rPr lang="en-US" dirty="0" err="1" smtClean="0"/>
              <a:t>JPanel</a:t>
            </a:r>
            <a:endParaRPr lang="en-US" dirty="0" smtClean="0"/>
          </a:p>
          <a:p>
            <a:pPr lvl="2"/>
            <a:r>
              <a:rPr lang="en-US" dirty="0" smtClean="0"/>
              <a:t>this </a:t>
            </a:r>
            <a:r>
              <a:rPr lang="en-US" dirty="0" err="1" smtClean="0"/>
              <a:t>JPanel</a:t>
            </a:r>
            <a:r>
              <a:rPr lang="en-US" dirty="0" smtClean="0"/>
              <a:t> will display the contents of the newly opened window, whatever that will be</a:t>
            </a:r>
          </a:p>
          <a:p>
            <a:pPr lvl="1"/>
            <a:r>
              <a:rPr lang="en-US" dirty="0" smtClean="0"/>
              <a:t>In your </a:t>
            </a:r>
            <a:r>
              <a:rPr lang="en-US" dirty="0" err="1" smtClean="0"/>
              <a:t>JPanel</a:t>
            </a:r>
            <a:r>
              <a:rPr lang="en-US" dirty="0" smtClean="0"/>
              <a:t>, add two </a:t>
            </a:r>
            <a:r>
              <a:rPr lang="en-US" dirty="0" err="1" smtClean="0"/>
              <a:t>JButtons</a:t>
            </a:r>
            <a:endParaRPr lang="en-US" dirty="0" smtClean="0"/>
          </a:p>
          <a:p>
            <a:pPr lvl="1"/>
            <a:r>
              <a:rPr lang="en-US" dirty="0" smtClean="0"/>
              <a:t>For </a:t>
            </a:r>
            <a:r>
              <a:rPr lang="en-US" dirty="0" err="1" smtClean="0"/>
              <a:t>actionPerformed</a:t>
            </a:r>
            <a:r>
              <a:rPr lang="en-US" dirty="0" smtClean="0"/>
              <a:t>, one button will set the inner class’ </a:t>
            </a:r>
            <a:r>
              <a:rPr lang="en-US" dirty="0" err="1" smtClean="0"/>
              <a:t>JFrame</a:t>
            </a:r>
            <a:r>
              <a:rPr lang="en-US" dirty="0" smtClean="0"/>
              <a:t> to visible and the other will set the inner class’ </a:t>
            </a:r>
            <a:r>
              <a:rPr lang="en-US" dirty="0" err="1" smtClean="0"/>
              <a:t>JFrame</a:t>
            </a:r>
            <a:r>
              <a:rPr lang="en-US" dirty="0" smtClean="0"/>
              <a:t> to not visible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8616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0775" y="685800"/>
            <a:ext cx="2943225" cy="323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0" y="228600"/>
            <a:ext cx="8494633" cy="67403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" pitchFamily="49" charset="0"/>
              </a:rPr>
              <a:t>public static class </a:t>
            </a:r>
            <a:r>
              <a:rPr lang="en-US" dirty="0" err="1" smtClean="0">
                <a:latin typeface="Courier" pitchFamily="49" charset="0"/>
              </a:rPr>
              <a:t>ButtonPanel</a:t>
            </a:r>
            <a:r>
              <a:rPr lang="en-US" dirty="0" smtClean="0">
                <a:latin typeface="Courier" pitchFamily="49" charset="0"/>
              </a:rPr>
              <a:t> extends </a:t>
            </a:r>
            <a:r>
              <a:rPr lang="en-US" dirty="0" err="1" smtClean="0">
                <a:latin typeface="Courier" pitchFamily="49" charset="0"/>
              </a:rPr>
              <a:t>JPanel</a:t>
            </a:r>
            <a:r>
              <a:rPr lang="en-US" dirty="0" smtClean="0">
                <a:latin typeface="Courier" pitchFamily="49" charset="0"/>
              </a:rPr>
              <a:t> </a:t>
            </a:r>
          </a:p>
          <a:p>
            <a:r>
              <a:rPr lang="en-US" dirty="0">
                <a:latin typeface="Courier" pitchFamily="49" charset="0"/>
              </a:rPr>
              <a:t>	</a:t>
            </a:r>
            <a:r>
              <a:rPr lang="en-US" dirty="0" smtClean="0">
                <a:latin typeface="Courier" pitchFamily="49" charset="0"/>
              </a:rPr>
              <a:t>implements </a:t>
            </a:r>
            <a:r>
              <a:rPr lang="en-US" dirty="0" err="1" smtClean="0">
                <a:latin typeface="Courier" pitchFamily="49" charset="0"/>
              </a:rPr>
              <a:t>ActionListener</a:t>
            </a:r>
            <a:r>
              <a:rPr lang="en-US" dirty="0" smtClean="0">
                <a:latin typeface="Courier" pitchFamily="49" charset="0"/>
              </a:rPr>
              <a:t> {</a:t>
            </a:r>
          </a:p>
          <a:p>
            <a:r>
              <a:rPr lang="en-US" dirty="0" smtClean="0">
                <a:latin typeface="Courier" pitchFamily="49" charset="0"/>
              </a:rPr>
              <a:t>   private </a:t>
            </a:r>
            <a:r>
              <a:rPr lang="en-US" dirty="0" err="1" smtClean="0">
                <a:latin typeface="Courier" pitchFamily="49" charset="0"/>
              </a:rPr>
              <a:t>JFrame</a:t>
            </a:r>
            <a:r>
              <a:rPr lang="en-US" dirty="0" smtClean="0">
                <a:latin typeface="Courier" pitchFamily="49" charset="0"/>
              </a:rPr>
              <a:t> second=new </a:t>
            </a:r>
            <a:r>
              <a:rPr lang="en-US" dirty="0" err="1" smtClean="0">
                <a:latin typeface="Courier" pitchFamily="49" charset="0"/>
              </a:rPr>
              <a:t>JFrame</a:t>
            </a:r>
            <a:r>
              <a:rPr lang="en-US" dirty="0" smtClean="0">
                <a:latin typeface="Courier" pitchFamily="49" charset="0"/>
              </a:rPr>
              <a:t>();</a:t>
            </a:r>
          </a:p>
          <a:p>
            <a:r>
              <a:rPr lang="en-US" dirty="0" smtClean="0">
                <a:latin typeface="Courier" pitchFamily="49" charset="0"/>
              </a:rPr>
              <a:t>   private </a:t>
            </a:r>
            <a:r>
              <a:rPr lang="en-US" dirty="0" err="1" smtClean="0">
                <a:latin typeface="Courier" pitchFamily="49" charset="0"/>
              </a:rPr>
              <a:t>SecondPanel</a:t>
            </a:r>
            <a:r>
              <a:rPr lang="en-US" dirty="0" smtClean="0">
                <a:latin typeface="Courier" pitchFamily="49" charset="0"/>
              </a:rPr>
              <a:t> </a:t>
            </a:r>
            <a:r>
              <a:rPr lang="en-US" dirty="0" err="1" smtClean="0">
                <a:latin typeface="Courier" pitchFamily="49" charset="0"/>
              </a:rPr>
              <a:t>sp</a:t>
            </a:r>
            <a:r>
              <a:rPr lang="en-US" dirty="0" smtClean="0">
                <a:latin typeface="Courier" pitchFamily="49" charset="0"/>
              </a:rPr>
              <a:t>=new </a:t>
            </a:r>
            <a:r>
              <a:rPr lang="en-US" dirty="0" err="1" smtClean="0">
                <a:latin typeface="Courier" pitchFamily="49" charset="0"/>
              </a:rPr>
              <a:t>SecondPanel</a:t>
            </a:r>
            <a:r>
              <a:rPr lang="en-US" dirty="0" smtClean="0">
                <a:latin typeface="Courier" pitchFamily="49" charset="0"/>
              </a:rPr>
              <a:t>();</a:t>
            </a:r>
          </a:p>
          <a:p>
            <a:r>
              <a:rPr lang="en-US" dirty="0" smtClean="0">
                <a:latin typeface="Courier" pitchFamily="49" charset="0"/>
              </a:rPr>
              <a:t>   private </a:t>
            </a:r>
            <a:r>
              <a:rPr lang="en-US" dirty="0" err="1" smtClean="0">
                <a:latin typeface="Courier" pitchFamily="49" charset="0"/>
              </a:rPr>
              <a:t>JButton</a:t>
            </a:r>
            <a:r>
              <a:rPr lang="en-US" dirty="0" smtClean="0">
                <a:latin typeface="Courier" pitchFamily="49" charset="0"/>
              </a:rPr>
              <a:t> b1, b2;</a:t>
            </a:r>
          </a:p>
          <a:p>
            <a:r>
              <a:rPr lang="en-US" dirty="0" smtClean="0">
                <a:latin typeface="Courier" pitchFamily="49" charset="0"/>
              </a:rPr>
              <a:t>   public </a:t>
            </a:r>
            <a:r>
              <a:rPr lang="en-US" dirty="0" err="1" smtClean="0">
                <a:latin typeface="Courier" pitchFamily="49" charset="0"/>
              </a:rPr>
              <a:t>ButtonPanel</a:t>
            </a:r>
            <a:r>
              <a:rPr lang="en-US" dirty="0" smtClean="0">
                <a:latin typeface="Courier" pitchFamily="49" charset="0"/>
              </a:rPr>
              <a:t>(){</a:t>
            </a:r>
          </a:p>
          <a:p>
            <a:r>
              <a:rPr lang="en-US" dirty="0" smtClean="0">
                <a:latin typeface="Courier" pitchFamily="49" charset="0"/>
              </a:rPr>
              <a:t>	</a:t>
            </a:r>
            <a:r>
              <a:rPr lang="en-US" dirty="0" err="1" smtClean="0">
                <a:latin typeface="Courier" pitchFamily="49" charset="0"/>
              </a:rPr>
              <a:t>second.setSize</a:t>
            </a:r>
            <a:r>
              <a:rPr lang="en-US" dirty="0" smtClean="0">
                <a:latin typeface="Courier" pitchFamily="49" charset="0"/>
              </a:rPr>
              <a:t>(new Dimension(200,200));</a:t>
            </a:r>
          </a:p>
          <a:p>
            <a:r>
              <a:rPr lang="en-US" dirty="0" smtClean="0">
                <a:latin typeface="Courier" pitchFamily="49" charset="0"/>
              </a:rPr>
              <a:t>	</a:t>
            </a:r>
            <a:r>
              <a:rPr lang="en-US" dirty="0" err="1" smtClean="0">
                <a:latin typeface="Courier" pitchFamily="49" charset="0"/>
              </a:rPr>
              <a:t>second.add</a:t>
            </a:r>
            <a:r>
              <a:rPr lang="en-US" dirty="0" smtClean="0">
                <a:latin typeface="Courier" pitchFamily="49" charset="0"/>
              </a:rPr>
              <a:t>(</a:t>
            </a:r>
            <a:r>
              <a:rPr lang="en-US" dirty="0" err="1" smtClean="0">
                <a:latin typeface="Courier" pitchFamily="49" charset="0"/>
              </a:rPr>
              <a:t>sp</a:t>
            </a:r>
            <a:r>
              <a:rPr lang="en-US" dirty="0" smtClean="0">
                <a:latin typeface="Courier" pitchFamily="49" charset="0"/>
              </a:rPr>
              <a:t>);</a:t>
            </a:r>
          </a:p>
          <a:p>
            <a:r>
              <a:rPr lang="en-US" dirty="0" smtClean="0">
                <a:latin typeface="Courier" pitchFamily="49" charset="0"/>
              </a:rPr>
              <a:t>	b1=new </a:t>
            </a:r>
            <a:r>
              <a:rPr lang="en-US" dirty="0" err="1" smtClean="0">
                <a:latin typeface="Courier" pitchFamily="49" charset="0"/>
              </a:rPr>
              <a:t>JButton</a:t>
            </a:r>
            <a:r>
              <a:rPr lang="en-US" dirty="0" smtClean="0">
                <a:latin typeface="Courier" pitchFamily="49" charset="0"/>
              </a:rPr>
              <a:t>("open second window");</a:t>
            </a:r>
          </a:p>
          <a:p>
            <a:r>
              <a:rPr lang="en-US" dirty="0" smtClean="0">
                <a:latin typeface="Courier" pitchFamily="49" charset="0"/>
              </a:rPr>
              <a:t>	b2=new </a:t>
            </a:r>
            <a:r>
              <a:rPr lang="en-US" dirty="0" err="1" smtClean="0">
                <a:latin typeface="Courier" pitchFamily="49" charset="0"/>
              </a:rPr>
              <a:t>JButton</a:t>
            </a:r>
            <a:r>
              <a:rPr lang="en-US" dirty="0" smtClean="0">
                <a:latin typeface="Courier" pitchFamily="49" charset="0"/>
              </a:rPr>
              <a:t>("close second window");</a:t>
            </a:r>
          </a:p>
          <a:p>
            <a:r>
              <a:rPr lang="en-US" dirty="0" smtClean="0">
                <a:latin typeface="Courier" pitchFamily="49" charset="0"/>
              </a:rPr>
              <a:t>	b1.addActionListener(this);</a:t>
            </a:r>
          </a:p>
          <a:p>
            <a:r>
              <a:rPr lang="en-US" dirty="0" smtClean="0">
                <a:latin typeface="Courier" pitchFamily="49" charset="0"/>
              </a:rPr>
              <a:t>	b2.addActionListener(this);</a:t>
            </a:r>
          </a:p>
          <a:p>
            <a:r>
              <a:rPr lang="en-US" dirty="0" smtClean="0">
                <a:latin typeface="Courier" pitchFamily="49" charset="0"/>
              </a:rPr>
              <a:t>	add(b1);</a:t>
            </a:r>
          </a:p>
          <a:p>
            <a:r>
              <a:rPr lang="en-US" dirty="0" smtClean="0">
                <a:latin typeface="Courier" pitchFamily="49" charset="0"/>
              </a:rPr>
              <a:t>	add(b2);</a:t>
            </a:r>
          </a:p>
          <a:p>
            <a:r>
              <a:rPr lang="en-US" dirty="0" smtClean="0">
                <a:latin typeface="Courier" pitchFamily="49" charset="0"/>
              </a:rPr>
              <a:t>   }</a:t>
            </a:r>
          </a:p>
          <a:p>
            <a:r>
              <a:rPr lang="en-US" dirty="0" smtClean="0">
                <a:latin typeface="Courier" pitchFamily="49" charset="0"/>
              </a:rPr>
              <a:t>   public void </a:t>
            </a:r>
            <a:r>
              <a:rPr lang="en-US" dirty="0" err="1" smtClean="0">
                <a:latin typeface="Courier" pitchFamily="49" charset="0"/>
              </a:rPr>
              <a:t>actionPerformed</a:t>
            </a:r>
            <a:r>
              <a:rPr lang="en-US" dirty="0" smtClean="0">
                <a:latin typeface="Courier" pitchFamily="49" charset="0"/>
              </a:rPr>
              <a:t>(</a:t>
            </a:r>
            <a:r>
              <a:rPr lang="en-US" dirty="0" err="1" smtClean="0">
                <a:latin typeface="Courier" pitchFamily="49" charset="0"/>
              </a:rPr>
              <a:t>ActionEvent</a:t>
            </a:r>
            <a:r>
              <a:rPr lang="en-US" dirty="0" smtClean="0">
                <a:latin typeface="Courier" pitchFamily="49" charset="0"/>
              </a:rPr>
              <a:t> e){</a:t>
            </a:r>
          </a:p>
          <a:p>
            <a:r>
              <a:rPr lang="en-US" dirty="0" smtClean="0">
                <a:latin typeface="Courier" pitchFamily="49" charset="0"/>
              </a:rPr>
              <a:t>      if(</a:t>
            </a:r>
            <a:r>
              <a:rPr lang="en-US" dirty="0" err="1" smtClean="0">
                <a:latin typeface="Courier" pitchFamily="49" charset="0"/>
              </a:rPr>
              <a:t>e.getSource</a:t>
            </a:r>
            <a:r>
              <a:rPr lang="en-US" dirty="0" smtClean="0">
                <a:latin typeface="Courier" pitchFamily="49" charset="0"/>
              </a:rPr>
              <a:t>()==b1) </a:t>
            </a:r>
            <a:r>
              <a:rPr lang="en-US" dirty="0" err="1" smtClean="0">
                <a:latin typeface="Courier" pitchFamily="49" charset="0"/>
              </a:rPr>
              <a:t>second.setVisible</a:t>
            </a:r>
            <a:r>
              <a:rPr lang="en-US" dirty="0" smtClean="0">
                <a:latin typeface="Courier" pitchFamily="49" charset="0"/>
              </a:rPr>
              <a:t>(true);</a:t>
            </a:r>
          </a:p>
          <a:p>
            <a:r>
              <a:rPr lang="en-US" dirty="0" smtClean="0">
                <a:latin typeface="Courier" pitchFamily="49" charset="0"/>
              </a:rPr>
              <a:t>	else if(</a:t>
            </a:r>
            <a:r>
              <a:rPr lang="en-US" dirty="0" err="1" smtClean="0">
                <a:latin typeface="Courier" pitchFamily="49" charset="0"/>
              </a:rPr>
              <a:t>e.getSource</a:t>
            </a:r>
            <a:r>
              <a:rPr lang="en-US" dirty="0" smtClean="0">
                <a:latin typeface="Courier" pitchFamily="49" charset="0"/>
              </a:rPr>
              <a:t>()==b2) </a:t>
            </a:r>
            <a:r>
              <a:rPr lang="en-US" dirty="0" err="1" smtClean="0">
                <a:latin typeface="Courier" pitchFamily="49" charset="0"/>
              </a:rPr>
              <a:t>second.setVisible</a:t>
            </a:r>
            <a:r>
              <a:rPr lang="en-US" dirty="0" smtClean="0">
                <a:latin typeface="Courier" pitchFamily="49" charset="0"/>
              </a:rPr>
              <a:t>(false);</a:t>
            </a:r>
          </a:p>
          <a:p>
            <a:r>
              <a:rPr lang="en-US" dirty="0" smtClean="0">
                <a:latin typeface="Courier" pitchFamily="49" charset="0"/>
              </a:rPr>
              <a:t>	}</a:t>
            </a:r>
          </a:p>
          <a:p>
            <a:r>
              <a:rPr lang="en-US" dirty="0" smtClean="0">
                <a:latin typeface="Courier" pitchFamily="49" charset="0"/>
              </a:rPr>
              <a:t>    private class </a:t>
            </a:r>
            <a:r>
              <a:rPr lang="en-US" dirty="0" err="1" smtClean="0">
                <a:latin typeface="Courier" pitchFamily="49" charset="0"/>
              </a:rPr>
              <a:t>SecondPanel</a:t>
            </a:r>
            <a:r>
              <a:rPr lang="en-US" dirty="0" smtClean="0">
                <a:latin typeface="Courier" pitchFamily="49" charset="0"/>
              </a:rPr>
              <a:t> extends </a:t>
            </a:r>
            <a:r>
              <a:rPr lang="en-US" dirty="0" err="1" smtClean="0">
                <a:latin typeface="Courier" pitchFamily="49" charset="0"/>
              </a:rPr>
              <a:t>JPanel</a:t>
            </a:r>
            <a:r>
              <a:rPr lang="en-US" dirty="0" smtClean="0">
                <a:latin typeface="Courier" pitchFamily="49" charset="0"/>
              </a:rPr>
              <a:t>{</a:t>
            </a:r>
          </a:p>
          <a:p>
            <a:r>
              <a:rPr lang="en-US" dirty="0" smtClean="0">
                <a:latin typeface="Courier" pitchFamily="49" charset="0"/>
              </a:rPr>
              <a:t>	public void </a:t>
            </a:r>
            <a:r>
              <a:rPr lang="en-US" dirty="0" err="1" smtClean="0">
                <a:latin typeface="Courier" pitchFamily="49" charset="0"/>
              </a:rPr>
              <a:t>paintComponent</a:t>
            </a:r>
            <a:r>
              <a:rPr lang="en-US" dirty="0" smtClean="0">
                <a:latin typeface="Courier" pitchFamily="49" charset="0"/>
              </a:rPr>
              <a:t>(Graphics g)	{</a:t>
            </a:r>
          </a:p>
          <a:p>
            <a:r>
              <a:rPr lang="en-US" dirty="0" smtClean="0">
                <a:latin typeface="Courier" pitchFamily="49" charset="0"/>
              </a:rPr>
              <a:t> 	   </a:t>
            </a:r>
            <a:r>
              <a:rPr lang="en-US" dirty="0" err="1" smtClean="0">
                <a:latin typeface="Courier" pitchFamily="49" charset="0"/>
              </a:rPr>
              <a:t>g.setColor</a:t>
            </a:r>
            <a:r>
              <a:rPr lang="en-US" dirty="0" smtClean="0">
                <a:latin typeface="Courier" pitchFamily="49" charset="0"/>
              </a:rPr>
              <a:t>(</a:t>
            </a:r>
            <a:r>
              <a:rPr lang="en-US" dirty="0" err="1" smtClean="0">
                <a:latin typeface="Courier" pitchFamily="49" charset="0"/>
              </a:rPr>
              <a:t>Color.green</a:t>
            </a:r>
            <a:r>
              <a:rPr lang="en-US" dirty="0" smtClean="0">
                <a:latin typeface="Courier" pitchFamily="49" charset="0"/>
              </a:rPr>
              <a:t>); </a:t>
            </a:r>
            <a:r>
              <a:rPr lang="en-US" dirty="0" err="1" smtClean="0">
                <a:latin typeface="Courier" pitchFamily="49" charset="0"/>
              </a:rPr>
              <a:t>g.fillRect</a:t>
            </a:r>
            <a:r>
              <a:rPr lang="en-US" dirty="0" smtClean="0">
                <a:latin typeface="Courier" pitchFamily="49" charset="0"/>
              </a:rPr>
              <a:t>(0,0,200,200);	</a:t>
            </a:r>
          </a:p>
          <a:p>
            <a:r>
              <a:rPr lang="en-US" dirty="0" smtClean="0">
                <a:latin typeface="Courier" pitchFamily="49" charset="0"/>
              </a:rPr>
              <a:t>	}</a:t>
            </a:r>
          </a:p>
          <a:p>
            <a:r>
              <a:rPr lang="en-US" dirty="0" smtClean="0">
                <a:latin typeface="Courier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423157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76200"/>
            <a:ext cx="9283311" cy="701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" pitchFamily="49" charset="0"/>
              </a:rPr>
              <a:t>import </a:t>
            </a:r>
            <a:r>
              <a:rPr lang="en-US" dirty="0" err="1" smtClean="0">
                <a:latin typeface="Courier" pitchFamily="49" charset="0"/>
              </a:rPr>
              <a:t>java.awt</a:t>
            </a:r>
            <a:r>
              <a:rPr lang="en-US" dirty="0" smtClean="0">
                <a:latin typeface="Courier" pitchFamily="49" charset="0"/>
              </a:rPr>
              <a:t>.*; </a:t>
            </a:r>
          </a:p>
          <a:p>
            <a:r>
              <a:rPr lang="en-US" dirty="0" smtClean="0">
                <a:latin typeface="Courier" pitchFamily="49" charset="0"/>
              </a:rPr>
              <a:t>import </a:t>
            </a:r>
            <a:r>
              <a:rPr lang="en-US" dirty="0" err="1" smtClean="0">
                <a:latin typeface="Courier" pitchFamily="49" charset="0"/>
              </a:rPr>
              <a:t>java.awt.event</a:t>
            </a:r>
            <a:r>
              <a:rPr lang="en-US" dirty="0" smtClean="0">
                <a:latin typeface="Courier" pitchFamily="49" charset="0"/>
              </a:rPr>
              <a:t>.*; </a:t>
            </a:r>
          </a:p>
          <a:p>
            <a:r>
              <a:rPr lang="en-US" dirty="0" smtClean="0">
                <a:latin typeface="Courier" pitchFamily="49" charset="0"/>
              </a:rPr>
              <a:t>import </a:t>
            </a:r>
            <a:r>
              <a:rPr lang="en-US" dirty="0" err="1" smtClean="0">
                <a:latin typeface="Courier" pitchFamily="49" charset="0"/>
              </a:rPr>
              <a:t>javax.swing</a:t>
            </a:r>
            <a:r>
              <a:rPr lang="en-US" dirty="0" smtClean="0">
                <a:latin typeface="Courier" pitchFamily="49" charset="0"/>
              </a:rPr>
              <a:t>.*; </a:t>
            </a:r>
          </a:p>
          <a:p>
            <a:r>
              <a:rPr lang="en-US" dirty="0" smtClean="0">
                <a:latin typeface="Courier" pitchFamily="49" charset="0"/>
              </a:rPr>
              <a:t>import </a:t>
            </a:r>
            <a:r>
              <a:rPr lang="en-US" dirty="0" err="1" smtClean="0">
                <a:latin typeface="Courier" pitchFamily="49" charset="0"/>
              </a:rPr>
              <a:t>javax.swing.border</a:t>
            </a:r>
            <a:r>
              <a:rPr lang="en-US" dirty="0" smtClean="0">
                <a:latin typeface="Courier" pitchFamily="49" charset="0"/>
              </a:rPr>
              <a:t>.*; </a:t>
            </a:r>
          </a:p>
          <a:p>
            <a:endParaRPr lang="en-US" dirty="0">
              <a:latin typeface="Courier" pitchFamily="49" charset="0"/>
            </a:endParaRPr>
          </a:p>
          <a:p>
            <a:r>
              <a:rPr lang="en-US" dirty="0" smtClean="0">
                <a:latin typeface="Courier" pitchFamily="49" charset="0"/>
              </a:rPr>
              <a:t>public class </a:t>
            </a:r>
            <a:r>
              <a:rPr lang="en-US" dirty="0" err="1" smtClean="0">
                <a:latin typeface="Courier" pitchFamily="49" charset="0"/>
              </a:rPr>
              <a:t>GUIEventDemo</a:t>
            </a:r>
            <a:r>
              <a:rPr lang="en-US" dirty="0" smtClean="0">
                <a:latin typeface="Courier" pitchFamily="49" charset="0"/>
              </a:rPr>
              <a:t> extends </a:t>
            </a:r>
            <a:r>
              <a:rPr lang="en-US" dirty="0" err="1" smtClean="0">
                <a:latin typeface="Courier" pitchFamily="49" charset="0"/>
              </a:rPr>
              <a:t>JFrame</a:t>
            </a:r>
            <a:r>
              <a:rPr lang="en-US" dirty="0" smtClean="0">
                <a:latin typeface="Courier" pitchFamily="49" charset="0"/>
              </a:rPr>
              <a:t> { </a:t>
            </a:r>
          </a:p>
          <a:p>
            <a:r>
              <a:rPr lang="en-US" dirty="0" smtClean="0">
                <a:latin typeface="Courier" pitchFamily="49" charset="0"/>
              </a:rPr>
              <a:t>   private </a:t>
            </a:r>
            <a:r>
              <a:rPr lang="en-US" dirty="0" err="1" smtClean="0">
                <a:latin typeface="Courier" pitchFamily="49" charset="0"/>
              </a:rPr>
              <a:t>JLabel</a:t>
            </a:r>
            <a:r>
              <a:rPr lang="en-US" dirty="0" smtClean="0">
                <a:latin typeface="Courier" pitchFamily="49" charset="0"/>
              </a:rPr>
              <a:t> </a:t>
            </a:r>
            <a:r>
              <a:rPr lang="en-US" dirty="0" err="1" smtClean="0">
                <a:latin typeface="Courier" pitchFamily="49" charset="0"/>
              </a:rPr>
              <a:t>jlblMessage</a:t>
            </a:r>
            <a:r>
              <a:rPr lang="en-US" dirty="0" smtClean="0">
                <a:latin typeface="Courier" pitchFamily="49" charset="0"/>
              </a:rPr>
              <a:t>=new </a:t>
            </a:r>
            <a:r>
              <a:rPr lang="en-US" dirty="0" err="1" smtClean="0">
                <a:latin typeface="Courier" pitchFamily="49" charset="0"/>
              </a:rPr>
              <a:t>JLabel</a:t>
            </a:r>
            <a:r>
              <a:rPr lang="en-US" dirty="0" smtClean="0">
                <a:latin typeface="Courier" pitchFamily="49" charset="0"/>
              </a:rPr>
              <a:t>("Hello", </a:t>
            </a:r>
            <a:r>
              <a:rPr lang="en-US" dirty="0" err="1" smtClean="0">
                <a:latin typeface="Courier" pitchFamily="49" charset="0"/>
              </a:rPr>
              <a:t>JLabel.CENTER</a:t>
            </a:r>
            <a:r>
              <a:rPr lang="en-US" dirty="0" smtClean="0">
                <a:latin typeface="Courier" pitchFamily="49" charset="0"/>
              </a:rPr>
              <a:t>); </a:t>
            </a:r>
          </a:p>
          <a:p>
            <a:r>
              <a:rPr lang="en-US" dirty="0" smtClean="0">
                <a:latin typeface="Courier" pitchFamily="49" charset="0"/>
              </a:rPr>
              <a:t>   private </a:t>
            </a:r>
            <a:r>
              <a:rPr lang="en-US" dirty="0" err="1" smtClean="0">
                <a:latin typeface="Courier" pitchFamily="49" charset="0"/>
              </a:rPr>
              <a:t>JCheckBox</a:t>
            </a:r>
            <a:r>
              <a:rPr lang="en-US" dirty="0" smtClean="0">
                <a:latin typeface="Courier" pitchFamily="49" charset="0"/>
              </a:rPr>
              <a:t> </a:t>
            </a:r>
            <a:r>
              <a:rPr lang="en-US" dirty="0" err="1" smtClean="0">
                <a:latin typeface="Courier" pitchFamily="49" charset="0"/>
              </a:rPr>
              <a:t>jchkBold</a:t>
            </a:r>
            <a:r>
              <a:rPr lang="en-US" dirty="0" smtClean="0">
                <a:latin typeface="Courier" pitchFamily="49" charset="0"/>
              </a:rPr>
              <a:t> = new </a:t>
            </a:r>
            <a:r>
              <a:rPr lang="en-US" dirty="0" err="1" smtClean="0">
                <a:latin typeface="Courier" pitchFamily="49" charset="0"/>
              </a:rPr>
              <a:t>JCheckBox</a:t>
            </a:r>
            <a:r>
              <a:rPr lang="en-US" dirty="0" smtClean="0">
                <a:latin typeface="Courier" pitchFamily="49" charset="0"/>
              </a:rPr>
              <a:t>("Bold"); </a:t>
            </a:r>
          </a:p>
          <a:p>
            <a:r>
              <a:rPr lang="en-US" dirty="0" smtClean="0">
                <a:latin typeface="Courier" pitchFamily="49" charset="0"/>
              </a:rPr>
              <a:t>   private </a:t>
            </a:r>
            <a:r>
              <a:rPr lang="en-US" dirty="0" err="1" smtClean="0">
                <a:latin typeface="Courier" pitchFamily="49" charset="0"/>
              </a:rPr>
              <a:t>JCheckBox</a:t>
            </a:r>
            <a:r>
              <a:rPr lang="en-US" dirty="0" smtClean="0">
                <a:latin typeface="Courier" pitchFamily="49" charset="0"/>
              </a:rPr>
              <a:t> </a:t>
            </a:r>
            <a:r>
              <a:rPr lang="en-US" dirty="0" err="1" smtClean="0">
                <a:latin typeface="Courier" pitchFamily="49" charset="0"/>
              </a:rPr>
              <a:t>jchkItalic</a:t>
            </a:r>
            <a:r>
              <a:rPr lang="en-US" dirty="0" smtClean="0">
                <a:latin typeface="Courier" pitchFamily="49" charset="0"/>
              </a:rPr>
              <a:t> = new </a:t>
            </a:r>
            <a:r>
              <a:rPr lang="en-US" dirty="0" err="1" smtClean="0">
                <a:latin typeface="Courier" pitchFamily="49" charset="0"/>
              </a:rPr>
              <a:t>JCheckBox</a:t>
            </a:r>
            <a:r>
              <a:rPr lang="en-US" dirty="0" smtClean="0">
                <a:latin typeface="Courier" pitchFamily="49" charset="0"/>
              </a:rPr>
              <a:t>("Italic"); </a:t>
            </a:r>
          </a:p>
          <a:p>
            <a:r>
              <a:rPr lang="en-US" dirty="0" smtClean="0">
                <a:latin typeface="Courier" pitchFamily="49" charset="0"/>
              </a:rPr>
              <a:t>   private </a:t>
            </a:r>
            <a:r>
              <a:rPr lang="en-US" dirty="0" err="1" smtClean="0">
                <a:latin typeface="Courier" pitchFamily="49" charset="0"/>
              </a:rPr>
              <a:t>JRadioButton</a:t>
            </a:r>
            <a:r>
              <a:rPr lang="en-US" dirty="0" smtClean="0">
                <a:latin typeface="Courier" pitchFamily="49" charset="0"/>
              </a:rPr>
              <a:t> </a:t>
            </a:r>
            <a:r>
              <a:rPr lang="en-US" dirty="0" err="1" smtClean="0">
                <a:latin typeface="Courier" pitchFamily="49" charset="0"/>
              </a:rPr>
              <a:t>jrbRed</a:t>
            </a:r>
            <a:r>
              <a:rPr lang="en-US" dirty="0" smtClean="0">
                <a:latin typeface="Courier" pitchFamily="49" charset="0"/>
              </a:rPr>
              <a:t> = new </a:t>
            </a:r>
            <a:r>
              <a:rPr lang="en-US" dirty="0" err="1" smtClean="0">
                <a:latin typeface="Courier" pitchFamily="49" charset="0"/>
              </a:rPr>
              <a:t>JRadioButton</a:t>
            </a:r>
            <a:r>
              <a:rPr lang="en-US" dirty="0" smtClean="0">
                <a:latin typeface="Courier" pitchFamily="49" charset="0"/>
              </a:rPr>
              <a:t>("Red"); </a:t>
            </a:r>
          </a:p>
          <a:p>
            <a:r>
              <a:rPr lang="en-US" dirty="0">
                <a:latin typeface="Courier" pitchFamily="49" charset="0"/>
              </a:rPr>
              <a:t> </a:t>
            </a:r>
            <a:r>
              <a:rPr lang="en-US" dirty="0" smtClean="0">
                <a:latin typeface="Courier" pitchFamily="49" charset="0"/>
              </a:rPr>
              <a:t>  private </a:t>
            </a:r>
            <a:r>
              <a:rPr lang="en-US" dirty="0" err="1" smtClean="0">
                <a:latin typeface="Courier" pitchFamily="49" charset="0"/>
              </a:rPr>
              <a:t>JRadioButton</a:t>
            </a:r>
            <a:r>
              <a:rPr lang="en-US" dirty="0" smtClean="0">
                <a:latin typeface="Courier" pitchFamily="49" charset="0"/>
              </a:rPr>
              <a:t> </a:t>
            </a:r>
            <a:r>
              <a:rPr lang="en-US" dirty="0" err="1" smtClean="0">
                <a:latin typeface="Courier" pitchFamily="49" charset="0"/>
              </a:rPr>
              <a:t>jrbGreen</a:t>
            </a:r>
            <a:r>
              <a:rPr lang="en-US" dirty="0" smtClean="0">
                <a:latin typeface="Courier" pitchFamily="49" charset="0"/>
              </a:rPr>
              <a:t> = new </a:t>
            </a:r>
            <a:r>
              <a:rPr lang="en-US" dirty="0" err="1" smtClean="0">
                <a:latin typeface="Courier" pitchFamily="49" charset="0"/>
              </a:rPr>
              <a:t>JRadioButton</a:t>
            </a:r>
            <a:r>
              <a:rPr lang="en-US" dirty="0" smtClean="0">
                <a:latin typeface="Courier" pitchFamily="49" charset="0"/>
              </a:rPr>
              <a:t>("Green"); </a:t>
            </a:r>
          </a:p>
          <a:p>
            <a:r>
              <a:rPr lang="en-US" dirty="0">
                <a:latin typeface="Courier" pitchFamily="49" charset="0"/>
              </a:rPr>
              <a:t> </a:t>
            </a:r>
            <a:r>
              <a:rPr lang="en-US" dirty="0" smtClean="0">
                <a:latin typeface="Courier" pitchFamily="49" charset="0"/>
              </a:rPr>
              <a:t>  private </a:t>
            </a:r>
            <a:r>
              <a:rPr lang="en-US" dirty="0" err="1" smtClean="0">
                <a:latin typeface="Courier" pitchFamily="49" charset="0"/>
              </a:rPr>
              <a:t>JRadioButton</a:t>
            </a:r>
            <a:r>
              <a:rPr lang="en-US" dirty="0" smtClean="0">
                <a:latin typeface="Courier" pitchFamily="49" charset="0"/>
              </a:rPr>
              <a:t> </a:t>
            </a:r>
            <a:r>
              <a:rPr lang="en-US" dirty="0" err="1" smtClean="0">
                <a:latin typeface="Courier" pitchFamily="49" charset="0"/>
              </a:rPr>
              <a:t>jrbBlue</a:t>
            </a:r>
            <a:r>
              <a:rPr lang="en-US" dirty="0" smtClean="0">
                <a:latin typeface="Courier" pitchFamily="49" charset="0"/>
              </a:rPr>
              <a:t> = new </a:t>
            </a:r>
            <a:r>
              <a:rPr lang="en-US" dirty="0" err="1" smtClean="0">
                <a:latin typeface="Courier" pitchFamily="49" charset="0"/>
              </a:rPr>
              <a:t>JRadioButton</a:t>
            </a:r>
            <a:r>
              <a:rPr lang="en-US" dirty="0" smtClean="0">
                <a:latin typeface="Courier" pitchFamily="49" charset="0"/>
              </a:rPr>
              <a:t>("Blue"); </a:t>
            </a:r>
          </a:p>
          <a:p>
            <a:r>
              <a:rPr lang="en-US" dirty="0" smtClean="0">
                <a:latin typeface="Courier" pitchFamily="49" charset="0"/>
              </a:rPr>
              <a:t>   private </a:t>
            </a:r>
            <a:r>
              <a:rPr lang="en-US" dirty="0" err="1" smtClean="0">
                <a:latin typeface="Courier" pitchFamily="49" charset="0"/>
              </a:rPr>
              <a:t>JTextField</a:t>
            </a:r>
            <a:r>
              <a:rPr lang="en-US" dirty="0" smtClean="0">
                <a:latin typeface="Courier" pitchFamily="49" charset="0"/>
              </a:rPr>
              <a:t> </a:t>
            </a:r>
            <a:r>
              <a:rPr lang="en-US" dirty="0" err="1" smtClean="0">
                <a:latin typeface="Courier" pitchFamily="49" charset="0"/>
              </a:rPr>
              <a:t>jtfMessage</a:t>
            </a:r>
            <a:r>
              <a:rPr lang="en-US" dirty="0" smtClean="0">
                <a:latin typeface="Courier" pitchFamily="49" charset="0"/>
              </a:rPr>
              <a:t> = new </a:t>
            </a:r>
            <a:r>
              <a:rPr lang="en-US" dirty="0" err="1" smtClean="0">
                <a:latin typeface="Courier" pitchFamily="49" charset="0"/>
              </a:rPr>
              <a:t>JTextField</a:t>
            </a:r>
            <a:r>
              <a:rPr lang="en-US" dirty="0" smtClean="0">
                <a:latin typeface="Courier" pitchFamily="49" charset="0"/>
              </a:rPr>
              <a:t>(10); </a:t>
            </a:r>
          </a:p>
          <a:p>
            <a:endParaRPr lang="en-US" dirty="0" smtClean="0">
              <a:latin typeface="Courier" pitchFamily="49" charset="0"/>
            </a:endParaRPr>
          </a:p>
          <a:p>
            <a:r>
              <a:rPr lang="en-US" dirty="0" smtClean="0">
                <a:latin typeface="Courier" pitchFamily="49" charset="0"/>
              </a:rPr>
              <a:t>   public static void main(String[] </a:t>
            </a:r>
            <a:r>
              <a:rPr lang="en-US" dirty="0" err="1" smtClean="0">
                <a:latin typeface="Courier" pitchFamily="49" charset="0"/>
              </a:rPr>
              <a:t>args</a:t>
            </a:r>
            <a:r>
              <a:rPr lang="en-US" dirty="0" smtClean="0">
                <a:latin typeface="Courier" pitchFamily="49" charset="0"/>
              </a:rPr>
              <a:t>) { // details omitted}</a:t>
            </a:r>
          </a:p>
          <a:p>
            <a:r>
              <a:rPr lang="en-US" dirty="0" smtClean="0">
                <a:latin typeface="Courier" pitchFamily="49" charset="0"/>
              </a:rPr>
              <a:t>   public </a:t>
            </a:r>
            <a:r>
              <a:rPr lang="en-US" dirty="0" err="1" smtClean="0">
                <a:latin typeface="Courier" pitchFamily="49" charset="0"/>
              </a:rPr>
              <a:t>GUIEventDemo</a:t>
            </a:r>
            <a:r>
              <a:rPr lang="en-US" dirty="0" smtClean="0">
                <a:latin typeface="Courier" pitchFamily="49" charset="0"/>
              </a:rPr>
              <a:t>() { </a:t>
            </a:r>
          </a:p>
          <a:p>
            <a:r>
              <a:rPr lang="en-US" dirty="0">
                <a:latin typeface="Courier" pitchFamily="49" charset="0"/>
              </a:rPr>
              <a:t> </a:t>
            </a:r>
            <a:r>
              <a:rPr lang="en-US" dirty="0" smtClean="0">
                <a:latin typeface="Courier" pitchFamily="49" charset="0"/>
              </a:rPr>
              <a:t>      </a:t>
            </a:r>
            <a:r>
              <a:rPr lang="en-US" dirty="0" err="1" smtClean="0">
                <a:latin typeface="Courier" pitchFamily="49" charset="0"/>
              </a:rPr>
              <a:t>jlblMessage.setBorder</a:t>
            </a:r>
            <a:r>
              <a:rPr lang="en-US" dirty="0" smtClean="0">
                <a:latin typeface="Courier" pitchFamily="49" charset="0"/>
              </a:rPr>
              <a:t>(new </a:t>
            </a:r>
            <a:r>
              <a:rPr lang="en-US" dirty="0" err="1" smtClean="0">
                <a:latin typeface="Courier" pitchFamily="49" charset="0"/>
              </a:rPr>
              <a:t>LineBorder</a:t>
            </a:r>
            <a:r>
              <a:rPr lang="en-US" dirty="0" smtClean="0">
                <a:latin typeface="Courier" pitchFamily="49" charset="0"/>
              </a:rPr>
              <a:t>(</a:t>
            </a:r>
            <a:r>
              <a:rPr lang="en-US" dirty="0" err="1" smtClean="0">
                <a:latin typeface="Courier" pitchFamily="49" charset="0"/>
              </a:rPr>
              <a:t>Color.BLACK</a:t>
            </a:r>
            <a:r>
              <a:rPr lang="en-US" dirty="0" smtClean="0">
                <a:latin typeface="Courier" pitchFamily="49" charset="0"/>
              </a:rPr>
              <a:t>, 2)); </a:t>
            </a:r>
          </a:p>
          <a:p>
            <a:r>
              <a:rPr lang="en-US" dirty="0">
                <a:latin typeface="Courier" pitchFamily="49" charset="0"/>
              </a:rPr>
              <a:t> </a:t>
            </a:r>
            <a:r>
              <a:rPr lang="en-US" dirty="0" smtClean="0">
                <a:latin typeface="Courier" pitchFamily="49" charset="0"/>
              </a:rPr>
              <a:t>      add(</a:t>
            </a:r>
            <a:r>
              <a:rPr lang="en-US" dirty="0" err="1" smtClean="0">
                <a:latin typeface="Courier" pitchFamily="49" charset="0"/>
              </a:rPr>
              <a:t>jlblMessage</a:t>
            </a:r>
            <a:r>
              <a:rPr lang="en-US" dirty="0" smtClean="0">
                <a:latin typeface="Courier" pitchFamily="49" charset="0"/>
              </a:rPr>
              <a:t>, </a:t>
            </a:r>
            <a:r>
              <a:rPr lang="en-US" dirty="0" err="1" smtClean="0">
                <a:latin typeface="Courier" pitchFamily="49" charset="0"/>
              </a:rPr>
              <a:t>BorderLayout.CENTER</a:t>
            </a:r>
            <a:r>
              <a:rPr lang="en-US" dirty="0" smtClean="0">
                <a:latin typeface="Courier" pitchFamily="49" charset="0"/>
              </a:rPr>
              <a:t>); </a:t>
            </a:r>
          </a:p>
          <a:p>
            <a:r>
              <a:rPr lang="en-US" dirty="0" smtClean="0">
                <a:latin typeface="Courier" pitchFamily="49" charset="0"/>
              </a:rPr>
              <a:t>       </a:t>
            </a:r>
            <a:r>
              <a:rPr lang="en-US" dirty="0" err="1" smtClean="0">
                <a:latin typeface="Courier" pitchFamily="49" charset="0"/>
              </a:rPr>
              <a:t>JPanel</a:t>
            </a:r>
            <a:r>
              <a:rPr lang="en-US" dirty="0" smtClean="0">
                <a:latin typeface="Courier" pitchFamily="49" charset="0"/>
              </a:rPr>
              <a:t> </a:t>
            </a:r>
            <a:r>
              <a:rPr lang="en-US" dirty="0" err="1" smtClean="0">
                <a:latin typeface="Courier" pitchFamily="49" charset="0"/>
              </a:rPr>
              <a:t>jpCheckBoxes</a:t>
            </a:r>
            <a:r>
              <a:rPr lang="en-US" dirty="0" smtClean="0">
                <a:latin typeface="Courier" pitchFamily="49" charset="0"/>
              </a:rPr>
              <a:t> = new </a:t>
            </a:r>
            <a:r>
              <a:rPr lang="en-US" dirty="0" err="1" smtClean="0">
                <a:latin typeface="Courier" pitchFamily="49" charset="0"/>
              </a:rPr>
              <a:t>JPanel</a:t>
            </a:r>
            <a:r>
              <a:rPr lang="en-US" dirty="0" smtClean="0">
                <a:latin typeface="Courier" pitchFamily="49" charset="0"/>
              </a:rPr>
              <a:t>(); </a:t>
            </a:r>
          </a:p>
          <a:p>
            <a:r>
              <a:rPr lang="en-US" dirty="0">
                <a:latin typeface="Courier" pitchFamily="49" charset="0"/>
              </a:rPr>
              <a:t> </a:t>
            </a:r>
            <a:r>
              <a:rPr lang="en-US" dirty="0" smtClean="0">
                <a:latin typeface="Courier" pitchFamily="49" charset="0"/>
              </a:rPr>
              <a:t>      </a:t>
            </a:r>
            <a:r>
              <a:rPr lang="en-US" dirty="0" err="1" smtClean="0">
                <a:latin typeface="Courier" pitchFamily="49" charset="0"/>
              </a:rPr>
              <a:t>jpCheckBoxes.setLayout</a:t>
            </a:r>
            <a:r>
              <a:rPr lang="en-US" dirty="0" smtClean="0">
                <a:latin typeface="Courier" pitchFamily="49" charset="0"/>
              </a:rPr>
              <a:t>(new </a:t>
            </a:r>
            <a:r>
              <a:rPr lang="en-US" dirty="0" err="1" smtClean="0">
                <a:latin typeface="Courier" pitchFamily="49" charset="0"/>
              </a:rPr>
              <a:t>GridLayout</a:t>
            </a:r>
            <a:r>
              <a:rPr lang="en-US" dirty="0" smtClean="0">
                <a:latin typeface="Courier" pitchFamily="49" charset="0"/>
              </a:rPr>
              <a:t>(2, 1)); </a:t>
            </a:r>
          </a:p>
          <a:p>
            <a:r>
              <a:rPr lang="en-US" dirty="0">
                <a:latin typeface="Courier" pitchFamily="49" charset="0"/>
              </a:rPr>
              <a:t> </a:t>
            </a:r>
            <a:r>
              <a:rPr lang="en-US" dirty="0" smtClean="0">
                <a:latin typeface="Courier" pitchFamily="49" charset="0"/>
              </a:rPr>
              <a:t>      </a:t>
            </a:r>
            <a:r>
              <a:rPr lang="en-US" dirty="0" err="1" smtClean="0">
                <a:latin typeface="Courier" pitchFamily="49" charset="0"/>
              </a:rPr>
              <a:t>jpCheckBoxes.add</a:t>
            </a:r>
            <a:r>
              <a:rPr lang="en-US" dirty="0" smtClean="0">
                <a:latin typeface="Courier" pitchFamily="49" charset="0"/>
              </a:rPr>
              <a:t>(</a:t>
            </a:r>
            <a:r>
              <a:rPr lang="en-US" dirty="0" err="1" smtClean="0">
                <a:latin typeface="Courier" pitchFamily="49" charset="0"/>
              </a:rPr>
              <a:t>jchkBold</a:t>
            </a:r>
            <a:r>
              <a:rPr lang="en-US" dirty="0" smtClean="0">
                <a:latin typeface="Courier" pitchFamily="49" charset="0"/>
              </a:rPr>
              <a:t>); </a:t>
            </a:r>
          </a:p>
          <a:p>
            <a:r>
              <a:rPr lang="en-US" dirty="0">
                <a:latin typeface="Courier" pitchFamily="49" charset="0"/>
              </a:rPr>
              <a:t> </a:t>
            </a:r>
            <a:r>
              <a:rPr lang="en-US" dirty="0" smtClean="0">
                <a:latin typeface="Courier" pitchFamily="49" charset="0"/>
              </a:rPr>
              <a:t>      </a:t>
            </a:r>
            <a:r>
              <a:rPr lang="en-US" dirty="0" err="1" smtClean="0">
                <a:latin typeface="Courier" pitchFamily="49" charset="0"/>
              </a:rPr>
              <a:t>jpCheckBoxes.add</a:t>
            </a:r>
            <a:r>
              <a:rPr lang="en-US" dirty="0" smtClean="0">
                <a:latin typeface="Courier" pitchFamily="49" charset="0"/>
              </a:rPr>
              <a:t>(</a:t>
            </a:r>
            <a:r>
              <a:rPr lang="en-US" dirty="0" err="1" smtClean="0">
                <a:latin typeface="Courier" pitchFamily="49" charset="0"/>
              </a:rPr>
              <a:t>jchkItalic</a:t>
            </a:r>
            <a:r>
              <a:rPr lang="en-US" dirty="0" smtClean="0">
                <a:latin typeface="Courier" pitchFamily="49" charset="0"/>
              </a:rPr>
              <a:t>); </a:t>
            </a:r>
          </a:p>
          <a:p>
            <a:r>
              <a:rPr lang="en-US" dirty="0">
                <a:latin typeface="Courier" pitchFamily="49" charset="0"/>
              </a:rPr>
              <a:t> </a:t>
            </a:r>
            <a:r>
              <a:rPr lang="en-US" dirty="0" smtClean="0">
                <a:latin typeface="Courier" pitchFamily="49" charset="0"/>
              </a:rPr>
              <a:t>      add(</a:t>
            </a:r>
            <a:r>
              <a:rPr lang="en-US" dirty="0" err="1" smtClean="0">
                <a:latin typeface="Courier" pitchFamily="49" charset="0"/>
              </a:rPr>
              <a:t>jpCheckBoxes</a:t>
            </a:r>
            <a:r>
              <a:rPr lang="en-US" dirty="0" smtClean="0">
                <a:latin typeface="Courier" pitchFamily="49" charset="0"/>
              </a:rPr>
              <a:t>, </a:t>
            </a:r>
            <a:r>
              <a:rPr lang="en-US" dirty="0" err="1" smtClean="0">
                <a:latin typeface="Courier" pitchFamily="49" charset="0"/>
              </a:rPr>
              <a:t>BorderLayout.EAST</a:t>
            </a:r>
            <a:r>
              <a:rPr lang="en-US" dirty="0" smtClean="0">
                <a:latin typeface="Courier" pitchFamily="49" charset="0"/>
              </a:rPr>
              <a:t>); </a:t>
            </a:r>
          </a:p>
          <a:p>
            <a:r>
              <a:rPr lang="en-US" dirty="0">
                <a:latin typeface="Courier" pitchFamily="49" charset="0"/>
              </a:rPr>
              <a:t> </a:t>
            </a:r>
            <a:r>
              <a:rPr lang="en-US" dirty="0" smtClean="0">
                <a:latin typeface="Courier" pitchFamily="49" charset="0"/>
              </a:rPr>
              <a:t>      </a:t>
            </a:r>
            <a:r>
              <a:rPr lang="en-US" dirty="0" err="1" smtClean="0">
                <a:latin typeface="Courier" pitchFamily="49" charset="0"/>
              </a:rPr>
              <a:t>JPanel</a:t>
            </a:r>
            <a:r>
              <a:rPr lang="en-US" dirty="0" smtClean="0">
                <a:latin typeface="Courier" pitchFamily="49" charset="0"/>
              </a:rPr>
              <a:t> </a:t>
            </a:r>
            <a:r>
              <a:rPr lang="en-US" dirty="0" err="1" smtClean="0">
                <a:latin typeface="Courier" pitchFamily="49" charset="0"/>
              </a:rPr>
              <a:t>jpRadioButtons</a:t>
            </a:r>
            <a:r>
              <a:rPr lang="en-US" dirty="0" smtClean="0">
                <a:latin typeface="Courier" pitchFamily="49" charset="0"/>
              </a:rPr>
              <a:t> = new </a:t>
            </a:r>
            <a:r>
              <a:rPr lang="en-US" dirty="0" err="1" smtClean="0">
                <a:latin typeface="Courier" pitchFamily="49" charset="0"/>
              </a:rPr>
              <a:t>JPanel</a:t>
            </a:r>
            <a:r>
              <a:rPr lang="en-US" dirty="0" smtClean="0">
                <a:latin typeface="Courier" pitchFamily="49" charset="0"/>
              </a:rPr>
              <a:t>(); </a:t>
            </a:r>
          </a:p>
          <a:p>
            <a:r>
              <a:rPr lang="en-US" dirty="0">
                <a:latin typeface="Courier" pitchFamily="49" charset="0"/>
              </a:rPr>
              <a:t> </a:t>
            </a:r>
            <a:r>
              <a:rPr lang="en-US" dirty="0" smtClean="0">
                <a:latin typeface="Courier" pitchFamily="49" charset="0"/>
              </a:rPr>
              <a:t>      </a:t>
            </a:r>
            <a:endParaRPr lang="en-US" dirty="0">
              <a:latin typeface="Courier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230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304800"/>
            <a:ext cx="8869736" cy="64633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" pitchFamily="49" charset="0"/>
              </a:rPr>
              <a:t>   </a:t>
            </a:r>
            <a:r>
              <a:rPr lang="en-US" dirty="0" err="1" smtClean="0">
                <a:latin typeface="Courier" pitchFamily="49" charset="0"/>
              </a:rPr>
              <a:t>jpRadioButtons.setLayout</a:t>
            </a:r>
            <a:r>
              <a:rPr lang="en-US" dirty="0" smtClean="0">
                <a:latin typeface="Courier" pitchFamily="49" charset="0"/>
              </a:rPr>
              <a:t>(new </a:t>
            </a:r>
            <a:r>
              <a:rPr lang="en-US" dirty="0" err="1" smtClean="0">
                <a:latin typeface="Courier" pitchFamily="49" charset="0"/>
              </a:rPr>
              <a:t>GridLayout</a:t>
            </a:r>
            <a:r>
              <a:rPr lang="en-US" dirty="0" smtClean="0">
                <a:latin typeface="Courier" pitchFamily="49" charset="0"/>
              </a:rPr>
              <a:t>(3, 1)); </a:t>
            </a:r>
          </a:p>
          <a:p>
            <a:r>
              <a:rPr lang="en-US" dirty="0">
                <a:latin typeface="Courier" pitchFamily="49" charset="0"/>
              </a:rPr>
              <a:t> </a:t>
            </a:r>
            <a:r>
              <a:rPr lang="en-US" dirty="0" smtClean="0">
                <a:latin typeface="Courier" pitchFamily="49" charset="0"/>
              </a:rPr>
              <a:t>  </a:t>
            </a:r>
            <a:r>
              <a:rPr lang="en-US" dirty="0" err="1" smtClean="0">
                <a:latin typeface="Courier" pitchFamily="49" charset="0"/>
              </a:rPr>
              <a:t>jpRadioButtons.add</a:t>
            </a:r>
            <a:r>
              <a:rPr lang="en-US" dirty="0" smtClean="0">
                <a:latin typeface="Courier" pitchFamily="49" charset="0"/>
              </a:rPr>
              <a:t>(</a:t>
            </a:r>
            <a:r>
              <a:rPr lang="en-US" dirty="0" err="1" smtClean="0">
                <a:latin typeface="Courier" pitchFamily="49" charset="0"/>
              </a:rPr>
              <a:t>jrbRed</a:t>
            </a:r>
            <a:r>
              <a:rPr lang="en-US" dirty="0" smtClean="0">
                <a:latin typeface="Courier" pitchFamily="49" charset="0"/>
              </a:rPr>
              <a:t>); </a:t>
            </a:r>
          </a:p>
          <a:p>
            <a:r>
              <a:rPr lang="en-US" dirty="0">
                <a:latin typeface="Courier" pitchFamily="49" charset="0"/>
              </a:rPr>
              <a:t> </a:t>
            </a:r>
            <a:r>
              <a:rPr lang="en-US" dirty="0" smtClean="0">
                <a:latin typeface="Courier" pitchFamily="49" charset="0"/>
              </a:rPr>
              <a:t>  </a:t>
            </a:r>
            <a:r>
              <a:rPr lang="en-US" dirty="0" err="1" smtClean="0">
                <a:latin typeface="Courier" pitchFamily="49" charset="0"/>
              </a:rPr>
              <a:t>jpRadioButtons.add</a:t>
            </a:r>
            <a:r>
              <a:rPr lang="en-US" dirty="0" smtClean="0">
                <a:latin typeface="Courier" pitchFamily="49" charset="0"/>
              </a:rPr>
              <a:t>(</a:t>
            </a:r>
            <a:r>
              <a:rPr lang="en-US" dirty="0" err="1" smtClean="0">
                <a:latin typeface="Courier" pitchFamily="49" charset="0"/>
              </a:rPr>
              <a:t>jrbGreen</a:t>
            </a:r>
            <a:r>
              <a:rPr lang="en-US" dirty="0" smtClean="0">
                <a:latin typeface="Courier" pitchFamily="49" charset="0"/>
              </a:rPr>
              <a:t>); </a:t>
            </a:r>
          </a:p>
          <a:p>
            <a:r>
              <a:rPr lang="en-US" dirty="0">
                <a:latin typeface="Courier" pitchFamily="49" charset="0"/>
              </a:rPr>
              <a:t> </a:t>
            </a:r>
            <a:r>
              <a:rPr lang="en-US" dirty="0" smtClean="0">
                <a:latin typeface="Courier" pitchFamily="49" charset="0"/>
              </a:rPr>
              <a:t>  </a:t>
            </a:r>
            <a:r>
              <a:rPr lang="en-US" dirty="0" err="1" smtClean="0">
                <a:latin typeface="Courier" pitchFamily="49" charset="0"/>
              </a:rPr>
              <a:t>jpRadioButtons.add</a:t>
            </a:r>
            <a:r>
              <a:rPr lang="en-US" dirty="0" smtClean="0">
                <a:latin typeface="Courier" pitchFamily="49" charset="0"/>
              </a:rPr>
              <a:t>(</a:t>
            </a:r>
            <a:r>
              <a:rPr lang="en-US" dirty="0" err="1" smtClean="0">
                <a:latin typeface="Courier" pitchFamily="49" charset="0"/>
              </a:rPr>
              <a:t>jrbBlue</a:t>
            </a:r>
            <a:r>
              <a:rPr lang="en-US" dirty="0" smtClean="0">
                <a:latin typeface="Courier" pitchFamily="49" charset="0"/>
              </a:rPr>
              <a:t>); </a:t>
            </a:r>
          </a:p>
          <a:p>
            <a:r>
              <a:rPr lang="en-US" dirty="0">
                <a:latin typeface="Courier" pitchFamily="49" charset="0"/>
              </a:rPr>
              <a:t> </a:t>
            </a:r>
            <a:r>
              <a:rPr lang="en-US" dirty="0" smtClean="0">
                <a:latin typeface="Courier" pitchFamily="49" charset="0"/>
              </a:rPr>
              <a:t>  add(</a:t>
            </a:r>
            <a:r>
              <a:rPr lang="en-US" dirty="0" err="1" smtClean="0">
                <a:latin typeface="Courier" pitchFamily="49" charset="0"/>
              </a:rPr>
              <a:t>jpRadioButtons</a:t>
            </a:r>
            <a:r>
              <a:rPr lang="en-US" dirty="0" smtClean="0">
                <a:latin typeface="Courier" pitchFamily="49" charset="0"/>
              </a:rPr>
              <a:t>, </a:t>
            </a:r>
            <a:r>
              <a:rPr lang="en-US" dirty="0" err="1" smtClean="0">
                <a:latin typeface="Courier" pitchFamily="49" charset="0"/>
              </a:rPr>
              <a:t>BorderLayout.WEST</a:t>
            </a:r>
            <a:r>
              <a:rPr lang="en-US" dirty="0" smtClean="0">
                <a:latin typeface="Courier" pitchFamily="49" charset="0"/>
              </a:rPr>
              <a:t>); </a:t>
            </a:r>
          </a:p>
          <a:p>
            <a:endParaRPr lang="en-US" dirty="0" smtClean="0">
              <a:latin typeface="Courier" pitchFamily="49" charset="0"/>
            </a:endParaRPr>
          </a:p>
          <a:p>
            <a:r>
              <a:rPr lang="en-US" dirty="0">
                <a:latin typeface="Courier" pitchFamily="49" charset="0"/>
              </a:rPr>
              <a:t> </a:t>
            </a:r>
            <a:r>
              <a:rPr lang="en-US" dirty="0" smtClean="0">
                <a:latin typeface="Courier" pitchFamily="49" charset="0"/>
              </a:rPr>
              <a:t>  </a:t>
            </a:r>
            <a:r>
              <a:rPr lang="en-US" dirty="0" err="1" smtClean="0">
                <a:latin typeface="Courier" pitchFamily="49" charset="0"/>
              </a:rPr>
              <a:t>ButtonGroup</a:t>
            </a:r>
            <a:r>
              <a:rPr lang="en-US" dirty="0" smtClean="0">
                <a:latin typeface="Courier" pitchFamily="49" charset="0"/>
              </a:rPr>
              <a:t> group = new </a:t>
            </a:r>
            <a:r>
              <a:rPr lang="en-US" dirty="0" err="1" smtClean="0">
                <a:latin typeface="Courier" pitchFamily="49" charset="0"/>
              </a:rPr>
              <a:t>ButtonGroup</a:t>
            </a:r>
            <a:r>
              <a:rPr lang="en-US" dirty="0" smtClean="0">
                <a:latin typeface="Courier" pitchFamily="49" charset="0"/>
              </a:rPr>
              <a:t>(); </a:t>
            </a:r>
          </a:p>
          <a:p>
            <a:r>
              <a:rPr lang="en-US" dirty="0">
                <a:latin typeface="Courier" pitchFamily="49" charset="0"/>
              </a:rPr>
              <a:t> </a:t>
            </a:r>
            <a:r>
              <a:rPr lang="en-US" dirty="0" smtClean="0">
                <a:latin typeface="Courier" pitchFamily="49" charset="0"/>
              </a:rPr>
              <a:t>  </a:t>
            </a:r>
            <a:r>
              <a:rPr lang="en-US" dirty="0" err="1" smtClean="0">
                <a:latin typeface="Courier" pitchFamily="49" charset="0"/>
              </a:rPr>
              <a:t>group.add</a:t>
            </a:r>
            <a:r>
              <a:rPr lang="en-US" dirty="0" smtClean="0">
                <a:latin typeface="Courier" pitchFamily="49" charset="0"/>
              </a:rPr>
              <a:t>(</a:t>
            </a:r>
            <a:r>
              <a:rPr lang="en-US" dirty="0" err="1" smtClean="0">
                <a:latin typeface="Courier" pitchFamily="49" charset="0"/>
              </a:rPr>
              <a:t>jrbRed</a:t>
            </a:r>
            <a:r>
              <a:rPr lang="en-US" dirty="0" smtClean="0">
                <a:latin typeface="Courier" pitchFamily="49" charset="0"/>
              </a:rPr>
              <a:t>); </a:t>
            </a:r>
            <a:r>
              <a:rPr lang="en-US" dirty="0" err="1" smtClean="0">
                <a:latin typeface="Courier" pitchFamily="49" charset="0"/>
              </a:rPr>
              <a:t>group.add</a:t>
            </a:r>
            <a:r>
              <a:rPr lang="en-US" dirty="0" smtClean="0">
                <a:latin typeface="Courier" pitchFamily="49" charset="0"/>
              </a:rPr>
              <a:t>(</a:t>
            </a:r>
            <a:r>
              <a:rPr lang="en-US" dirty="0" err="1" smtClean="0">
                <a:latin typeface="Courier" pitchFamily="49" charset="0"/>
              </a:rPr>
              <a:t>jrbGreen</a:t>
            </a:r>
            <a:r>
              <a:rPr lang="en-US" dirty="0" smtClean="0">
                <a:latin typeface="Courier" pitchFamily="49" charset="0"/>
              </a:rPr>
              <a:t>); </a:t>
            </a:r>
            <a:r>
              <a:rPr lang="en-US" dirty="0" err="1" smtClean="0">
                <a:latin typeface="Courier" pitchFamily="49" charset="0"/>
              </a:rPr>
              <a:t>group.add</a:t>
            </a:r>
            <a:r>
              <a:rPr lang="en-US" dirty="0" smtClean="0">
                <a:latin typeface="Courier" pitchFamily="49" charset="0"/>
              </a:rPr>
              <a:t>(</a:t>
            </a:r>
            <a:r>
              <a:rPr lang="en-US" dirty="0" err="1" smtClean="0">
                <a:latin typeface="Courier" pitchFamily="49" charset="0"/>
              </a:rPr>
              <a:t>jrbBlue</a:t>
            </a:r>
            <a:r>
              <a:rPr lang="en-US" dirty="0" smtClean="0">
                <a:latin typeface="Courier" pitchFamily="49" charset="0"/>
              </a:rPr>
              <a:t>); </a:t>
            </a:r>
          </a:p>
          <a:p>
            <a:r>
              <a:rPr lang="en-US" dirty="0" smtClean="0">
                <a:latin typeface="Courier" pitchFamily="49" charset="0"/>
              </a:rPr>
              <a:t>   </a:t>
            </a:r>
            <a:r>
              <a:rPr lang="en-US" dirty="0" err="1" smtClean="0">
                <a:latin typeface="Courier" pitchFamily="49" charset="0"/>
              </a:rPr>
              <a:t>jrbBlue.setSelected</a:t>
            </a:r>
            <a:r>
              <a:rPr lang="en-US" dirty="0" smtClean="0">
                <a:latin typeface="Courier" pitchFamily="49" charset="0"/>
              </a:rPr>
              <a:t>(true); </a:t>
            </a:r>
          </a:p>
          <a:p>
            <a:r>
              <a:rPr lang="en-US" dirty="0">
                <a:latin typeface="Courier" pitchFamily="49" charset="0"/>
              </a:rPr>
              <a:t> </a:t>
            </a:r>
            <a:r>
              <a:rPr lang="en-US" dirty="0" smtClean="0">
                <a:latin typeface="Courier" pitchFamily="49" charset="0"/>
              </a:rPr>
              <a:t>  </a:t>
            </a:r>
            <a:r>
              <a:rPr lang="en-US" dirty="0" err="1" smtClean="0">
                <a:latin typeface="Courier" pitchFamily="49" charset="0"/>
              </a:rPr>
              <a:t>jlblMessage.setForeground</a:t>
            </a:r>
            <a:r>
              <a:rPr lang="en-US" dirty="0" smtClean="0">
                <a:latin typeface="Courier" pitchFamily="49" charset="0"/>
              </a:rPr>
              <a:t>(</a:t>
            </a:r>
            <a:r>
              <a:rPr lang="en-US" dirty="0" err="1" smtClean="0">
                <a:latin typeface="Courier" pitchFamily="49" charset="0"/>
              </a:rPr>
              <a:t>Color.blue</a:t>
            </a:r>
            <a:r>
              <a:rPr lang="en-US" dirty="0" smtClean="0">
                <a:latin typeface="Courier" pitchFamily="49" charset="0"/>
              </a:rPr>
              <a:t>); </a:t>
            </a:r>
          </a:p>
          <a:p>
            <a:r>
              <a:rPr lang="en-US" dirty="0" smtClean="0">
                <a:latin typeface="Courier" pitchFamily="49" charset="0"/>
              </a:rPr>
              <a:t>   </a:t>
            </a:r>
          </a:p>
          <a:p>
            <a:r>
              <a:rPr lang="en-US" dirty="0">
                <a:latin typeface="Courier" pitchFamily="49" charset="0"/>
              </a:rPr>
              <a:t> </a:t>
            </a:r>
            <a:r>
              <a:rPr lang="en-US" dirty="0" smtClean="0">
                <a:latin typeface="Courier" pitchFamily="49" charset="0"/>
              </a:rPr>
              <a:t>  </a:t>
            </a:r>
            <a:r>
              <a:rPr lang="en-US" dirty="0" err="1" smtClean="0">
                <a:latin typeface="Courier" pitchFamily="49" charset="0"/>
              </a:rPr>
              <a:t>JPanel</a:t>
            </a:r>
            <a:r>
              <a:rPr lang="en-US" dirty="0" smtClean="0">
                <a:latin typeface="Courier" pitchFamily="49" charset="0"/>
              </a:rPr>
              <a:t> </a:t>
            </a:r>
            <a:r>
              <a:rPr lang="en-US" dirty="0" err="1" smtClean="0">
                <a:latin typeface="Courier" pitchFamily="49" charset="0"/>
              </a:rPr>
              <a:t>jpTextField</a:t>
            </a:r>
            <a:r>
              <a:rPr lang="en-US" dirty="0" smtClean="0">
                <a:latin typeface="Courier" pitchFamily="49" charset="0"/>
              </a:rPr>
              <a:t> = new </a:t>
            </a:r>
            <a:r>
              <a:rPr lang="en-US" dirty="0" err="1" smtClean="0">
                <a:latin typeface="Courier" pitchFamily="49" charset="0"/>
              </a:rPr>
              <a:t>JPanel</a:t>
            </a:r>
            <a:r>
              <a:rPr lang="en-US" dirty="0" smtClean="0">
                <a:latin typeface="Courier" pitchFamily="49" charset="0"/>
              </a:rPr>
              <a:t>(); </a:t>
            </a:r>
          </a:p>
          <a:p>
            <a:r>
              <a:rPr lang="en-US" dirty="0">
                <a:latin typeface="Courier" pitchFamily="49" charset="0"/>
              </a:rPr>
              <a:t> </a:t>
            </a:r>
            <a:r>
              <a:rPr lang="en-US" dirty="0" smtClean="0">
                <a:latin typeface="Courier" pitchFamily="49" charset="0"/>
              </a:rPr>
              <a:t>  </a:t>
            </a:r>
            <a:r>
              <a:rPr lang="en-US" dirty="0" err="1" smtClean="0">
                <a:latin typeface="Courier" pitchFamily="49" charset="0"/>
              </a:rPr>
              <a:t>jpTextField.setLayout</a:t>
            </a:r>
            <a:r>
              <a:rPr lang="en-US" dirty="0" smtClean="0">
                <a:latin typeface="Courier" pitchFamily="49" charset="0"/>
              </a:rPr>
              <a:t>(new </a:t>
            </a:r>
            <a:r>
              <a:rPr lang="en-US" dirty="0" err="1" smtClean="0">
                <a:latin typeface="Courier" pitchFamily="49" charset="0"/>
              </a:rPr>
              <a:t>BorderLayout</a:t>
            </a:r>
            <a:r>
              <a:rPr lang="en-US" dirty="0" smtClean="0">
                <a:latin typeface="Courier" pitchFamily="49" charset="0"/>
              </a:rPr>
              <a:t>(5, 0)); </a:t>
            </a:r>
          </a:p>
          <a:p>
            <a:r>
              <a:rPr lang="en-US" dirty="0">
                <a:latin typeface="Courier" pitchFamily="49" charset="0"/>
              </a:rPr>
              <a:t> </a:t>
            </a:r>
            <a:r>
              <a:rPr lang="en-US" dirty="0" smtClean="0">
                <a:latin typeface="Courier" pitchFamily="49" charset="0"/>
              </a:rPr>
              <a:t>  </a:t>
            </a:r>
            <a:r>
              <a:rPr lang="en-US" dirty="0" err="1" smtClean="0">
                <a:latin typeface="Courier" pitchFamily="49" charset="0"/>
              </a:rPr>
              <a:t>jpTextField.add</a:t>
            </a:r>
            <a:r>
              <a:rPr lang="en-US" dirty="0" smtClean="0">
                <a:latin typeface="Courier" pitchFamily="49" charset="0"/>
              </a:rPr>
              <a:t>(new </a:t>
            </a:r>
            <a:r>
              <a:rPr lang="en-US" dirty="0" err="1" smtClean="0">
                <a:latin typeface="Courier" pitchFamily="49" charset="0"/>
              </a:rPr>
              <a:t>JLabel</a:t>
            </a:r>
            <a:r>
              <a:rPr lang="en-US" dirty="0" smtClean="0">
                <a:latin typeface="Courier" pitchFamily="49" charset="0"/>
              </a:rPr>
              <a:t>("Enter a new message"),</a:t>
            </a:r>
          </a:p>
          <a:p>
            <a:r>
              <a:rPr lang="en-US" dirty="0">
                <a:latin typeface="Courier" pitchFamily="49" charset="0"/>
              </a:rPr>
              <a:t>	</a:t>
            </a:r>
            <a:r>
              <a:rPr lang="en-US" dirty="0" smtClean="0">
                <a:latin typeface="Courier" pitchFamily="49" charset="0"/>
              </a:rPr>
              <a:t>	</a:t>
            </a:r>
            <a:r>
              <a:rPr lang="en-US" dirty="0" err="1" smtClean="0">
                <a:latin typeface="Courier" pitchFamily="49" charset="0"/>
              </a:rPr>
              <a:t>BorderLayout.WEST</a:t>
            </a:r>
            <a:r>
              <a:rPr lang="en-US" dirty="0" smtClean="0">
                <a:latin typeface="Courier" pitchFamily="49" charset="0"/>
              </a:rPr>
              <a:t>); </a:t>
            </a:r>
          </a:p>
          <a:p>
            <a:r>
              <a:rPr lang="en-US" dirty="0">
                <a:latin typeface="Courier" pitchFamily="49" charset="0"/>
              </a:rPr>
              <a:t> </a:t>
            </a:r>
            <a:r>
              <a:rPr lang="en-US" dirty="0" smtClean="0">
                <a:latin typeface="Courier" pitchFamily="49" charset="0"/>
              </a:rPr>
              <a:t>  </a:t>
            </a:r>
            <a:r>
              <a:rPr lang="en-US" dirty="0" err="1" smtClean="0">
                <a:latin typeface="Courier" pitchFamily="49" charset="0"/>
              </a:rPr>
              <a:t>jpTextField.add</a:t>
            </a:r>
            <a:r>
              <a:rPr lang="en-US" dirty="0" smtClean="0">
                <a:latin typeface="Courier" pitchFamily="49" charset="0"/>
              </a:rPr>
              <a:t>(</a:t>
            </a:r>
            <a:r>
              <a:rPr lang="en-US" dirty="0" err="1" smtClean="0">
                <a:latin typeface="Courier" pitchFamily="49" charset="0"/>
              </a:rPr>
              <a:t>jtfMessage</a:t>
            </a:r>
            <a:r>
              <a:rPr lang="en-US" dirty="0" smtClean="0">
                <a:latin typeface="Courier" pitchFamily="49" charset="0"/>
              </a:rPr>
              <a:t>, </a:t>
            </a:r>
            <a:r>
              <a:rPr lang="en-US" dirty="0" err="1" smtClean="0">
                <a:latin typeface="Courier" pitchFamily="49" charset="0"/>
              </a:rPr>
              <a:t>BorderLayout.CENTER</a:t>
            </a:r>
            <a:r>
              <a:rPr lang="en-US" dirty="0" smtClean="0">
                <a:latin typeface="Courier" pitchFamily="49" charset="0"/>
              </a:rPr>
              <a:t>); </a:t>
            </a:r>
          </a:p>
          <a:p>
            <a:r>
              <a:rPr lang="en-US" dirty="0">
                <a:latin typeface="Courier" pitchFamily="49" charset="0"/>
              </a:rPr>
              <a:t> </a:t>
            </a:r>
            <a:r>
              <a:rPr lang="en-US" dirty="0" smtClean="0">
                <a:latin typeface="Courier" pitchFamily="49" charset="0"/>
              </a:rPr>
              <a:t>  </a:t>
            </a:r>
            <a:r>
              <a:rPr lang="en-US" dirty="0" err="1" smtClean="0">
                <a:latin typeface="Courier" pitchFamily="49" charset="0"/>
              </a:rPr>
              <a:t>jtfMessage.setHorizontalAlignment</a:t>
            </a:r>
            <a:r>
              <a:rPr lang="en-US" dirty="0" smtClean="0">
                <a:latin typeface="Courier" pitchFamily="49" charset="0"/>
              </a:rPr>
              <a:t>(</a:t>
            </a:r>
            <a:r>
              <a:rPr lang="en-US" dirty="0" err="1" smtClean="0">
                <a:latin typeface="Courier" pitchFamily="49" charset="0"/>
              </a:rPr>
              <a:t>JTextField.RIGHT</a:t>
            </a:r>
            <a:r>
              <a:rPr lang="en-US" dirty="0" smtClean="0">
                <a:latin typeface="Courier" pitchFamily="49" charset="0"/>
              </a:rPr>
              <a:t>); </a:t>
            </a:r>
          </a:p>
          <a:p>
            <a:r>
              <a:rPr lang="en-US" dirty="0">
                <a:latin typeface="Courier" pitchFamily="49" charset="0"/>
              </a:rPr>
              <a:t> </a:t>
            </a:r>
            <a:r>
              <a:rPr lang="en-US" dirty="0" smtClean="0">
                <a:latin typeface="Courier" pitchFamily="49" charset="0"/>
              </a:rPr>
              <a:t>  add(</a:t>
            </a:r>
            <a:r>
              <a:rPr lang="en-US" dirty="0" err="1" smtClean="0">
                <a:latin typeface="Courier" pitchFamily="49" charset="0"/>
              </a:rPr>
              <a:t>jpTextField</a:t>
            </a:r>
            <a:r>
              <a:rPr lang="en-US" dirty="0" smtClean="0">
                <a:latin typeface="Courier" pitchFamily="49" charset="0"/>
              </a:rPr>
              <a:t>, </a:t>
            </a:r>
            <a:r>
              <a:rPr lang="en-US" dirty="0" err="1" smtClean="0">
                <a:latin typeface="Courier" pitchFamily="49" charset="0"/>
              </a:rPr>
              <a:t>BorderLayout.NORTH</a:t>
            </a:r>
            <a:r>
              <a:rPr lang="en-US" dirty="0" smtClean="0">
                <a:latin typeface="Courier" pitchFamily="49" charset="0"/>
              </a:rPr>
              <a:t>); </a:t>
            </a:r>
          </a:p>
          <a:p>
            <a:endParaRPr lang="en-US" dirty="0">
              <a:latin typeface="Courier" pitchFamily="49" charset="0"/>
            </a:endParaRPr>
          </a:p>
          <a:p>
            <a:r>
              <a:rPr lang="en-US" dirty="0" smtClean="0">
                <a:latin typeface="Courier" pitchFamily="49" charset="0"/>
              </a:rPr>
              <a:t>   </a:t>
            </a:r>
            <a:r>
              <a:rPr lang="en-US" dirty="0" err="1" smtClean="0">
                <a:latin typeface="Courier" pitchFamily="49" charset="0"/>
              </a:rPr>
              <a:t>jchkBold.setMnemonic</a:t>
            </a:r>
            <a:r>
              <a:rPr lang="en-US" dirty="0" smtClean="0">
                <a:latin typeface="Courier" pitchFamily="49" charset="0"/>
              </a:rPr>
              <a:t>('B'); </a:t>
            </a:r>
            <a:r>
              <a:rPr lang="en-US" dirty="0" err="1" smtClean="0">
                <a:latin typeface="Courier" pitchFamily="49" charset="0"/>
              </a:rPr>
              <a:t>jchkItalic.setMnemonic</a:t>
            </a:r>
            <a:r>
              <a:rPr lang="en-US" dirty="0" smtClean="0">
                <a:latin typeface="Courier" pitchFamily="49" charset="0"/>
              </a:rPr>
              <a:t>('I'); </a:t>
            </a:r>
          </a:p>
          <a:p>
            <a:r>
              <a:rPr lang="en-US" dirty="0">
                <a:latin typeface="Courier" pitchFamily="49" charset="0"/>
              </a:rPr>
              <a:t> </a:t>
            </a:r>
            <a:r>
              <a:rPr lang="en-US" dirty="0" smtClean="0">
                <a:latin typeface="Courier" pitchFamily="49" charset="0"/>
              </a:rPr>
              <a:t>  </a:t>
            </a:r>
            <a:r>
              <a:rPr lang="en-US" dirty="0" err="1" smtClean="0">
                <a:latin typeface="Courier" pitchFamily="49" charset="0"/>
              </a:rPr>
              <a:t>jrbRed.setMnemonic</a:t>
            </a:r>
            <a:r>
              <a:rPr lang="en-US" dirty="0" smtClean="0">
                <a:latin typeface="Courier" pitchFamily="49" charset="0"/>
              </a:rPr>
              <a:t>('E'); </a:t>
            </a:r>
            <a:r>
              <a:rPr lang="en-US" dirty="0" err="1" smtClean="0">
                <a:latin typeface="Courier" pitchFamily="49" charset="0"/>
              </a:rPr>
              <a:t>jrbGreen.setMnemonic</a:t>
            </a:r>
            <a:r>
              <a:rPr lang="en-US" dirty="0" smtClean="0">
                <a:latin typeface="Courier" pitchFamily="49" charset="0"/>
              </a:rPr>
              <a:t>('G'); </a:t>
            </a:r>
          </a:p>
          <a:p>
            <a:r>
              <a:rPr lang="en-US" dirty="0">
                <a:latin typeface="Courier" pitchFamily="49" charset="0"/>
              </a:rPr>
              <a:t> </a:t>
            </a:r>
            <a:r>
              <a:rPr lang="en-US" dirty="0" smtClean="0">
                <a:latin typeface="Courier" pitchFamily="49" charset="0"/>
              </a:rPr>
              <a:t>  </a:t>
            </a:r>
            <a:r>
              <a:rPr lang="en-US" dirty="0" err="1" smtClean="0">
                <a:latin typeface="Courier" pitchFamily="49" charset="0"/>
              </a:rPr>
              <a:t>jrbBlue.setMnemonic</a:t>
            </a:r>
            <a:r>
              <a:rPr lang="en-US" dirty="0" smtClean="0">
                <a:latin typeface="Courier" pitchFamily="49" charset="0"/>
              </a:rPr>
              <a:t>('U');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563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304800"/>
            <a:ext cx="8372805" cy="61863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" pitchFamily="49" charset="0"/>
              </a:rPr>
              <a:t>   </a:t>
            </a:r>
            <a:r>
              <a:rPr lang="en-US" dirty="0" err="1" smtClean="0">
                <a:latin typeface="Courier" pitchFamily="49" charset="0"/>
              </a:rPr>
              <a:t>jchkBold.addActionListener</a:t>
            </a:r>
            <a:r>
              <a:rPr lang="en-US" dirty="0" smtClean="0">
                <a:latin typeface="Courier" pitchFamily="49" charset="0"/>
              </a:rPr>
              <a:t>(new </a:t>
            </a:r>
            <a:r>
              <a:rPr lang="en-US" dirty="0" err="1" smtClean="0">
                <a:latin typeface="Courier" pitchFamily="49" charset="0"/>
              </a:rPr>
              <a:t>ActionListener</a:t>
            </a:r>
            <a:r>
              <a:rPr lang="en-US" dirty="0" smtClean="0">
                <a:latin typeface="Courier" pitchFamily="49" charset="0"/>
              </a:rPr>
              <a:t>() { </a:t>
            </a:r>
          </a:p>
          <a:p>
            <a:r>
              <a:rPr lang="en-US" dirty="0">
                <a:latin typeface="Courier" pitchFamily="49" charset="0"/>
              </a:rPr>
              <a:t>	</a:t>
            </a:r>
            <a:r>
              <a:rPr lang="en-US" dirty="0" smtClean="0">
                <a:latin typeface="Courier" pitchFamily="49" charset="0"/>
              </a:rPr>
              <a:t>@Override </a:t>
            </a:r>
          </a:p>
          <a:p>
            <a:r>
              <a:rPr lang="en-US" dirty="0">
                <a:latin typeface="Courier" pitchFamily="49" charset="0"/>
              </a:rPr>
              <a:t>	</a:t>
            </a:r>
            <a:r>
              <a:rPr lang="en-US" dirty="0" smtClean="0">
                <a:latin typeface="Courier" pitchFamily="49" charset="0"/>
              </a:rPr>
              <a:t>public void </a:t>
            </a:r>
            <a:r>
              <a:rPr lang="en-US" dirty="0" err="1" smtClean="0">
                <a:latin typeface="Courier" pitchFamily="49" charset="0"/>
              </a:rPr>
              <a:t>actionPerformed</a:t>
            </a:r>
            <a:r>
              <a:rPr lang="en-US" dirty="0" smtClean="0">
                <a:latin typeface="Courier" pitchFamily="49" charset="0"/>
              </a:rPr>
              <a:t>(</a:t>
            </a:r>
            <a:r>
              <a:rPr lang="en-US" dirty="0" err="1" smtClean="0">
                <a:latin typeface="Courier" pitchFamily="49" charset="0"/>
              </a:rPr>
              <a:t>ActionEvent</a:t>
            </a:r>
            <a:r>
              <a:rPr lang="en-US" dirty="0" smtClean="0">
                <a:latin typeface="Courier" pitchFamily="49" charset="0"/>
              </a:rPr>
              <a:t> e) { </a:t>
            </a:r>
          </a:p>
          <a:p>
            <a:r>
              <a:rPr lang="en-US" dirty="0">
                <a:latin typeface="Courier" pitchFamily="49" charset="0"/>
              </a:rPr>
              <a:t>	</a:t>
            </a:r>
            <a:r>
              <a:rPr lang="en-US" dirty="0" smtClean="0">
                <a:latin typeface="Courier" pitchFamily="49" charset="0"/>
              </a:rPr>
              <a:t>	</a:t>
            </a:r>
            <a:r>
              <a:rPr lang="en-US" dirty="0" err="1" smtClean="0">
                <a:latin typeface="Courier" pitchFamily="49" charset="0"/>
              </a:rPr>
              <a:t>setNewFont</a:t>
            </a:r>
            <a:r>
              <a:rPr lang="en-US" dirty="0" smtClean="0">
                <a:latin typeface="Courier" pitchFamily="49" charset="0"/>
              </a:rPr>
              <a:t>(); } }); </a:t>
            </a:r>
          </a:p>
          <a:p>
            <a:r>
              <a:rPr lang="en-US" dirty="0">
                <a:latin typeface="Courier" pitchFamily="49" charset="0"/>
              </a:rPr>
              <a:t> </a:t>
            </a:r>
            <a:r>
              <a:rPr lang="en-US" dirty="0" smtClean="0">
                <a:latin typeface="Courier" pitchFamily="49" charset="0"/>
              </a:rPr>
              <a:t>  </a:t>
            </a:r>
            <a:r>
              <a:rPr lang="en-US" dirty="0" err="1" smtClean="0">
                <a:latin typeface="Courier" pitchFamily="49" charset="0"/>
              </a:rPr>
              <a:t>jchkItalic.addActionListener</a:t>
            </a:r>
            <a:r>
              <a:rPr lang="en-US" dirty="0" smtClean="0">
                <a:latin typeface="Courier" pitchFamily="49" charset="0"/>
              </a:rPr>
              <a:t>(new </a:t>
            </a:r>
            <a:r>
              <a:rPr lang="en-US" dirty="0" err="1" smtClean="0">
                <a:latin typeface="Courier" pitchFamily="49" charset="0"/>
              </a:rPr>
              <a:t>ActionListener</a:t>
            </a:r>
            <a:r>
              <a:rPr lang="en-US" dirty="0" smtClean="0">
                <a:latin typeface="Courier" pitchFamily="49" charset="0"/>
              </a:rPr>
              <a:t>() { </a:t>
            </a:r>
          </a:p>
          <a:p>
            <a:r>
              <a:rPr lang="en-US" dirty="0">
                <a:latin typeface="Courier" pitchFamily="49" charset="0"/>
              </a:rPr>
              <a:t>	</a:t>
            </a:r>
            <a:r>
              <a:rPr lang="en-US" dirty="0" smtClean="0">
                <a:latin typeface="Courier" pitchFamily="49" charset="0"/>
              </a:rPr>
              <a:t>@Override </a:t>
            </a:r>
          </a:p>
          <a:p>
            <a:r>
              <a:rPr lang="en-US" dirty="0">
                <a:latin typeface="Courier" pitchFamily="49" charset="0"/>
              </a:rPr>
              <a:t>	</a:t>
            </a:r>
            <a:r>
              <a:rPr lang="en-US" dirty="0" smtClean="0">
                <a:latin typeface="Courier" pitchFamily="49" charset="0"/>
              </a:rPr>
              <a:t>public void </a:t>
            </a:r>
            <a:r>
              <a:rPr lang="en-US" dirty="0" err="1" smtClean="0">
                <a:latin typeface="Courier" pitchFamily="49" charset="0"/>
              </a:rPr>
              <a:t>actionPerformed</a:t>
            </a:r>
            <a:r>
              <a:rPr lang="en-US" dirty="0" smtClean="0">
                <a:latin typeface="Courier" pitchFamily="49" charset="0"/>
              </a:rPr>
              <a:t>(</a:t>
            </a:r>
            <a:r>
              <a:rPr lang="en-US" dirty="0" err="1" smtClean="0">
                <a:latin typeface="Courier" pitchFamily="49" charset="0"/>
              </a:rPr>
              <a:t>ActionEvent</a:t>
            </a:r>
            <a:r>
              <a:rPr lang="en-US" dirty="0" smtClean="0">
                <a:latin typeface="Courier" pitchFamily="49" charset="0"/>
              </a:rPr>
              <a:t> e) { </a:t>
            </a:r>
          </a:p>
          <a:p>
            <a:r>
              <a:rPr lang="en-US" dirty="0">
                <a:latin typeface="Courier" pitchFamily="49" charset="0"/>
              </a:rPr>
              <a:t>	</a:t>
            </a:r>
            <a:r>
              <a:rPr lang="en-US" dirty="0" smtClean="0">
                <a:latin typeface="Courier" pitchFamily="49" charset="0"/>
              </a:rPr>
              <a:t>	</a:t>
            </a:r>
            <a:r>
              <a:rPr lang="en-US" dirty="0" err="1" smtClean="0">
                <a:latin typeface="Courier" pitchFamily="49" charset="0"/>
              </a:rPr>
              <a:t>setNewFont</a:t>
            </a:r>
            <a:r>
              <a:rPr lang="en-US" dirty="0" smtClean="0">
                <a:latin typeface="Courier" pitchFamily="49" charset="0"/>
              </a:rPr>
              <a:t>(); } }); </a:t>
            </a:r>
          </a:p>
          <a:p>
            <a:endParaRPr lang="en-US" dirty="0">
              <a:latin typeface="Courier" pitchFamily="49" charset="0"/>
            </a:endParaRPr>
          </a:p>
          <a:p>
            <a:r>
              <a:rPr lang="en-US" dirty="0" smtClean="0">
                <a:latin typeface="Courier" pitchFamily="49" charset="0"/>
              </a:rPr>
              <a:t>   </a:t>
            </a:r>
            <a:r>
              <a:rPr lang="en-US" dirty="0" err="1" smtClean="0">
                <a:latin typeface="Courier" pitchFamily="49" charset="0"/>
              </a:rPr>
              <a:t>jrbRed.addActionListener</a:t>
            </a:r>
            <a:r>
              <a:rPr lang="en-US" dirty="0" smtClean="0">
                <a:latin typeface="Courier" pitchFamily="49" charset="0"/>
              </a:rPr>
              <a:t>(new </a:t>
            </a:r>
            <a:r>
              <a:rPr lang="en-US" dirty="0" err="1" smtClean="0">
                <a:latin typeface="Courier" pitchFamily="49" charset="0"/>
              </a:rPr>
              <a:t>ActionListener</a:t>
            </a:r>
            <a:r>
              <a:rPr lang="en-US" dirty="0" smtClean="0">
                <a:latin typeface="Courier" pitchFamily="49" charset="0"/>
              </a:rPr>
              <a:t>() { </a:t>
            </a:r>
          </a:p>
          <a:p>
            <a:r>
              <a:rPr lang="en-US" dirty="0">
                <a:latin typeface="Courier" pitchFamily="49" charset="0"/>
              </a:rPr>
              <a:t>	</a:t>
            </a:r>
            <a:r>
              <a:rPr lang="en-US" dirty="0" smtClean="0">
                <a:latin typeface="Courier" pitchFamily="49" charset="0"/>
              </a:rPr>
              <a:t>@Override </a:t>
            </a:r>
          </a:p>
          <a:p>
            <a:r>
              <a:rPr lang="en-US" dirty="0">
                <a:latin typeface="Courier" pitchFamily="49" charset="0"/>
              </a:rPr>
              <a:t>	</a:t>
            </a:r>
            <a:r>
              <a:rPr lang="en-US" dirty="0" smtClean="0">
                <a:latin typeface="Courier" pitchFamily="49" charset="0"/>
              </a:rPr>
              <a:t>public void </a:t>
            </a:r>
            <a:r>
              <a:rPr lang="en-US" dirty="0" err="1" smtClean="0">
                <a:latin typeface="Courier" pitchFamily="49" charset="0"/>
              </a:rPr>
              <a:t>actionPerformed</a:t>
            </a:r>
            <a:r>
              <a:rPr lang="en-US" dirty="0" smtClean="0">
                <a:latin typeface="Courier" pitchFamily="49" charset="0"/>
              </a:rPr>
              <a:t>(</a:t>
            </a:r>
            <a:r>
              <a:rPr lang="en-US" dirty="0" err="1" smtClean="0">
                <a:latin typeface="Courier" pitchFamily="49" charset="0"/>
              </a:rPr>
              <a:t>ActionEvent</a:t>
            </a:r>
            <a:r>
              <a:rPr lang="en-US" dirty="0" smtClean="0">
                <a:latin typeface="Courier" pitchFamily="49" charset="0"/>
              </a:rPr>
              <a:t> e) { </a:t>
            </a:r>
          </a:p>
          <a:p>
            <a:r>
              <a:rPr lang="en-US" dirty="0">
                <a:latin typeface="Courier" pitchFamily="49" charset="0"/>
              </a:rPr>
              <a:t>	</a:t>
            </a:r>
            <a:r>
              <a:rPr lang="en-US" dirty="0" smtClean="0">
                <a:latin typeface="Courier" pitchFamily="49" charset="0"/>
              </a:rPr>
              <a:t>	</a:t>
            </a:r>
            <a:r>
              <a:rPr lang="en-US" dirty="0" err="1" smtClean="0">
                <a:latin typeface="Courier" pitchFamily="49" charset="0"/>
              </a:rPr>
              <a:t>jlblMessage.setForeground</a:t>
            </a:r>
            <a:r>
              <a:rPr lang="en-US" dirty="0" smtClean="0">
                <a:latin typeface="Courier" pitchFamily="49" charset="0"/>
              </a:rPr>
              <a:t>(</a:t>
            </a:r>
            <a:r>
              <a:rPr lang="en-US" dirty="0" err="1" smtClean="0">
                <a:latin typeface="Courier" pitchFamily="49" charset="0"/>
              </a:rPr>
              <a:t>Color.red</a:t>
            </a:r>
            <a:r>
              <a:rPr lang="en-US" dirty="0" smtClean="0">
                <a:latin typeface="Courier" pitchFamily="49" charset="0"/>
              </a:rPr>
              <a:t>); } }); </a:t>
            </a:r>
          </a:p>
          <a:p>
            <a:r>
              <a:rPr lang="en-US" dirty="0" smtClean="0">
                <a:latin typeface="Courier" pitchFamily="49" charset="0"/>
              </a:rPr>
              <a:t>   </a:t>
            </a:r>
            <a:r>
              <a:rPr lang="en-US" dirty="0" err="1" smtClean="0">
                <a:latin typeface="Courier" pitchFamily="49" charset="0"/>
              </a:rPr>
              <a:t>jrbGreen.addActionListener</a:t>
            </a:r>
            <a:r>
              <a:rPr lang="en-US" dirty="0" smtClean="0">
                <a:latin typeface="Courier" pitchFamily="49" charset="0"/>
              </a:rPr>
              <a:t>(new </a:t>
            </a:r>
            <a:r>
              <a:rPr lang="en-US" dirty="0" err="1" smtClean="0">
                <a:latin typeface="Courier" pitchFamily="49" charset="0"/>
              </a:rPr>
              <a:t>ActionListener</a:t>
            </a:r>
            <a:r>
              <a:rPr lang="en-US" dirty="0" smtClean="0">
                <a:latin typeface="Courier" pitchFamily="49" charset="0"/>
              </a:rPr>
              <a:t>() { </a:t>
            </a:r>
          </a:p>
          <a:p>
            <a:r>
              <a:rPr lang="en-US" dirty="0">
                <a:latin typeface="Courier" pitchFamily="49" charset="0"/>
              </a:rPr>
              <a:t>	</a:t>
            </a:r>
            <a:r>
              <a:rPr lang="en-US" dirty="0" smtClean="0">
                <a:latin typeface="Courier" pitchFamily="49" charset="0"/>
              </a:rPr>
              <a:t>@Override </a:t>
            </a:r>
          </a:p>
          <a:p>
            <a:r>
              <a:rPr lang="en-US" dirty="0">
                <a:latin typeface="Courier" pitchFamily="49" charset="0"/>
              </a:rPr>
              <a:t>	</a:t>
            </a:r>
            <a:r>
              <a:rPr lang="en-US" dirty="0" smtClean="0">
                <a:latin typeface="Courier" pitchFamily="49" charset="0"/>
              </a:rPr>
              <a:t>public void </a:t>
            </a:r>
            <a:r>
              <a:rPr lang="en-US" dirty="0" err="1" smtClean="0">
                <a:latin typeface="Courier" pitchFamily="49" charset="0"/>
              </a:rPr>
              <a:t>actionPerformed</a:t>
            </a:r>
            <a:r>
              <a:rPr lang="en-US" dirty="0" smtClean="0">
                <a:latin typeface="Courier" pitchFamily="49" charset="0"/>
              </a:rPr>
              <a:t>(</a:t>
            </a:r>
            <a:r>
              <a:rPr lang="en-US" dirty="0" err="1" smtClean="0">
                <a:latin typeface="Courier" pitchFamily="49" charset="0"/>
              </a:rPr>
              <a:t>ActionEvent</a:t>
            </a:r>
            <a:r>
              <a:rPr lang="en-US" dirty="0" smtClean="0">
                <a:latin typeface="Courier" pitchFamily="49" charset="0"/>
              </a:rPr>
              <a:t> e) { </a:t>
            </a:r>
          </a:p>
          <a:p>
            <a:r>
              <a:rPr lang="en-US" dirty="0">
                <a:latin typeface="Courier" pitchFamily="49" charset="0"/>
              </a:rPr>
              <a:t>	</a:t>
            </a:r>
            <a:r>
              <a:rPr lang="en-US" dirty="0" smtClean="0">
                <a:latin typeface="Courier" pitchFamily="49" charset="0"/>
              </a:rPr>
              <a:t>	</a:t>
            </a:r>
            <a:r>
              <a:rPr lang="en-US" dirty="0" err="1" smtClean="0">
                <a:latin typeface="Courier" pitchFamily="49" charset="0"/>
              </a:rPr>
              <a:t>jlblMessage.setForeground</a:t>
            </a:r>
            <a:r>
              <a:rPr lang="en-US" dirty="0" smtClean="0">
                <a:latin typeface="Courier" pitchFamily="49" charset="0"/>
              </a:rPr>
              <a:t>(</a:t>
            </a:r>
            <a:r>
              <a:rPr lang="en-US" dirty="0" err="1" smtClean="0">
                <a:latin typeface="Courier" pitchFamily="49" charset="0"/>
              </a:rPr>
              <a:t>Color.green</a:t>
            </a:r>
            <a:r>
              <a:rPr lang="en-US" dirty="0" smtClean="0">
                <a:latin typeface="Courier" pitchFamily="49" charset="0"/>
              </a:rPr>
              <a:t>); } }); </a:t>
            </a:r>
          </a:p>
          <a:p>
            <a:r>
              <a:rPr lang="en-US" dirty="0" smtClean="0">
                <a:latin typeface="Courier" pitchFamily="49" charset="0"/>
              </a:rPr>
              <a:t>   </a:t>
            </a:r>
            <a:r>
              <a:rPr lang="en-US" dirty="0" err="1" smtClean="0">
                <a:latin typeface="Courier" pitchFamily="49" charset="0"/>
              </a:rPr>
              <a:t>jrbBlue.addActionListener</a:t>
            </a:r>
            <a:r>
              <a:rPr lang="en-US" dirty="0" smtClean="0">
                <a:latin typeface="Courier" pitchFamily="49" charset="0"/>
              </a:rPr>
              <a:t>(new </a:t>
            </a:r>
            <a:r>
              <a:rPr lang="en-US" dirty="0" err="1" smtClean="0">
                <a:latin typeface="Courier" pitchFamily="49" charset="0"/>
              </a:rPr>
              <a:t>ActionListener</a:t>
            </a:r>
            <a:r>
              <a:rPr lang="en-US" dirty="0" smtClean="0">
                <a:latin typeface="Courier" pitchFamily="49" charset="0"/>
              </a:rPr>
              <a:t>() { </a:t>
            </a:r>
          </a:p>
          <a:p>
            <a:r>
              <a:rPr lang="en-US" dirty="0">
                <a:latin typeface="Courier" pitchFamily="49" charset="0"/>
              </a:rPr>
              <a:t>	</a:t>
            </a:r>
            <a:r>
              <a:rPr lang="en-US" dirty="0" smtClean="0">
                <a:latin typeface="Courier" pitchFamily="49" charset="0"/>
              </a:rPr>
              <a:t>@Override </a:t>
            </a:r>
          </a:p>
          <a:p>
            <a:r>
              <a:rPr lang="en-US" dirty="0">
                <a:latin typeface="Courier" pitchFamily="49" charset="0"/>
              </a:rPr>
              <a:t>	</a:t>
            </a:r>
            <a:r>
              <a:rPr lang="en-US" dirty="0" smtClean="0">
                <a:latin typeface="Courier" pitchFamily="49" charset="0"/>
              </a:rPr>
              <a:t>public void </a:t>
            </a:r>
            <a:r>
              <a:rPr lang="en-US" dirty="0" err="1" smtClean="0">
                <a:latin typeface="Courier" pitchFamily="49" charset="0"/>
              </a:rPr>
              <a:t>actionPerformed</a:t>
            </a:r>
            <a:r>
              <a:rPr lang="en-US" dirty="0" smtClean="0">
                <a:latin typeface="Courier" pitchFamily="49" charset="0"/>
              </a:rPr>
              <a:t>(</a:t>
            </a:r>
            <a:r>
              <a:rPr lang="en-US" dirty="0" err="1" smtClean="0">
                <a:latin typeface="Courier" pitchFamily="49" charset="0"/>
              </a:rPr>
              <a:t>ActionEvent</a:t>
            </a:r>
            <a:r>
              <a:rPr lang="en-US" dirty="0" smtClean="0">
                <a:latin typeface="Courier" pitchFamily="49" charset="0"/>
              </a:rPr>
              <a:t> e) { </a:t>
            </a:r>
          </a:p>
          <a:p>
            <a:r>
              <a:rPr lang="en-US" dirty="0">
                <a:latin typeface="Courier" pitchFamily="49" charset="0"/>
              </a:rPr>
              <a:t>	</a:t>
            </a:r>
            <a:r>
              <a:rPr lang="en-US" dirty="0" smtClean="0">
                <a:latin typeface="Courier" pitchFamily="49" charset="0"/>
              </a:rPr>
              <a:t>	</a:t>
            </a:r>
            <a:r>
              <a:rPr lang="en-US" dirty="0" err="1" smtClean="0">
                <a:latin typeface="Courier" pitchFamily="49" charset="0"/>
              </a:rPr>
              <a:t>jlblMessage.setForeground</a:t>
            </a:r>
            <a:r>
              <a:rPr lang="en-US" dirty="0" smtClean="0">
                <a:latin typeface="Courier" pitchFamily="49" charset="0"/>
              </a:rPr>
              <a:t>(</a:t>
            </a:r>
            <a:r>
              <a:rPr lang="en-US" dirty="0" err="1" smtClean="0">
                <a:latin typeface="Courier" pitchFamily="49" charset="0"/>
              </a:rPr>
              <a:t>Color.blue</a:t>
            </a:r>
            <a:r>
              <a:rPr lang="en-US" dirty="0" smtClean="0">
                <a:latin typeface="Courier" pitchFamily="49" charset="0"/>
              </a:rPr>
              <a:t>); } }); </a:t>
            </a:r>
          </a:p>
          <a:p>
            <a:endParaRPr lang="en-US" dirty="0" smtClean="0">
              <a:latin typeface="Courier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409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457200"/>
            <a:ext cx="8594019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" pitchFamily="49" charset="0"/>
              </a:rPr>
              <a:t> </a:t>
            </a:r>
            <a:r>
              <a:rPr lang="en-US" dirty="0" err="1" smtClean="0">
                <a:latin typeface="Courier" pitchFamily="49" charset="0"/>
              </a:rPr>
              <a:t>jtfMessage.addActionListener</a:t>
            </a:r>
            <a:r>
              <a:rPr lang="en-US" dirty="0" smtClean="0">
                <a:latin typeface="Courier" pitchFamily="49" charset="0"/>
              </a:rPr>
              <a:t>(new </a:t>
            </a:r>
            <a:r>
              <a:rPr lang="en-US" dirty="0" err="1" smtClean="0">
                <a:latin typeface="Courier" pitchFamily="49" charset="0"/>
              </a:rPr>
              <a:t>ActionListener</a:t>
            </a:r>
            <a:r>
              <a:rPr lang="en-US" dirty="0" smtClean="0">
                <a:latin typeface="Courier" pitchFamily="49" charset="0"/>
              </a:rPr>
              <a:t>() { </a:t>
            </a:r>
          </a:p>
          <a:p>
            <a:r>
              <a:rPr lang="en-US" dirty="0" smtClean="0">
                <a:latin typeface="Courier" pitchFamily="49" charset="0"/>
              </a:rPr>
              <a:t>	@Override </a:t>
            </a:r>
          </a:p>
          <a:p>
            <a:r>
              <a:rPr lang="en-US" dirty="0" smtClean="0">
                <a:latin typeface="Courier" pitchFamily="49" charset="0"/>
              </a:rPr>
              <a:t>	public void </a:t>
            </a:r>
            <a:r>
              <a:rPr lang="en-US" dirty="0" err="1" smtClean="0">
                <a:latin typeface="Courier" pitchFamily="49" charset="0"/>
              </a:rPr>
              <a:t>actionPerformed</a:t>
            </a:r>
            <a:r>
              <a:rPr lang="en-US" dirty="0" smtClean="0">
                <a:latin typeface="Courier" pitchFamily="49" charset="0"/>
              </a:rPr>
              <a:t>(</a:t>
            </a:r>
            <a:r>
              <a:rPr lang="en-US" dirty="0" err="1" smtClean="0">
                <a:latin typeface="Courier" pitchFamily="49" charset="0"/>
              </a:rPr>
              <a:t>ActionEvent</a:t>
            </a:r>
            <a:r>
              <a:rPr lang="en-US" dirty="0" smtClean="0">
                <a:latin typeface="Courier" pitchFamily="49" charset="0"/>
              </a:rPr>
              <a:t> e) { </a:t>
            </a:r>
          </a:p>
          <a:p>
            <a:r>
              <a:rPr lang="en-US" dirty="0" smtClean="0">
                <a:latin typeface="Courier" pitchFamily="49" charset="0"/>
              </a:rPr>
              <a:t>		</a:t>
            </a:r>
            <a:r>
              <a:rPr lang="en-US" dirty="0" err="1" smtClean="0">
                <a:latin typeface="Courier" pitchFamily="49" charset="0"/>
              </a:rPr>
              <a:t>jlblMessage.setText</a:t>
            </a:r>
            <a:r>
              <a:rPr lang="en-US" dirty="0" smtClean="0">
                <a:latin typeface="Courier" pitchFamily="49" charset="0"/>
              </a:rPr>
              <a:t>(</a:t>
            </a:r>
            <a:r>
              <a:rPr lang="en-US" dirty="0" err="1" smtClean="0">
                <a:latin typeface="Courier" pitchFamily="49" charset="0"/>
              </a:rPr>
              <a:t>jtfMessage.getText</a:t>
            </a:r>
            <a:r>
              <a:rPr lang="en-US" dirty="0" smtClean="0">
                <a:latin typeface="Courier" pitchFamily="49" charset="0"/>
              </a:rPr>
              <a:t>()); </a:t>
            </a:r>
          </a:p>
          <a:p>
            <a:r>
              <a:rPr lang="en-US" dirty="0" smtClean="0">
                <a:latin typeface="Courier" pitchFamily="49" charset="0"/>
              </a:rPr>
              <a:t>	       </a:t>
            </a:r>
            <a:r>
              <a:rPr lang="en-US" dirty="0" err="1" smtClean="0">
                <a:latin typeface="Courier" pitchFamily="49" charset="0"/>
              </a:rPr>
              <a:t>jtfMessage.requestFocusInWindow</a:t>
            </a:r>
            <a:r>
              <a:rPr lang="en-US" dirty="0" smtClean="0">
                <a:latin typeface="Courier" pitchFamily="49" charset="0"/>
              </a:rPr>
              <a:t>(); } }); } </a:t>
            </a:r>
          </a:p>
          <a:p>
            <a:endParaRPr lang="en-US" dirty="0" smtClean="0">
              <a:latin typeface="Courier" pitchFamily="49" charset="0"/>
            </a:endParaRPr>
          </a:p>
          <a:p>
            <a:r>
              <a:rPr lang="en-US" dirty="0" smtClean="0">
                <a:latin typeface="Courier" pitchFamily="49" charset="0"/>
              </a:rPr>
              <a:t>private void </a:t>
            </a:r>
            <a:r>
              <a:rPr lang="en-US" dirty="0" err="1" smtClean="0">
                <a:latin typeface="Courier" pitchFamily="49" charset="0"/>
              </a:rPr>
              <a:t>setNewFont</a:t>
            </a:r>
            <a:r>
              <a:rPr lang="en-US" dirty="0" smtClean="0">
                <a:latin typeface="Courier" pitchFamily="49" charset="0"/>
              </a:rPr>
              <a:t>() {</a:t>
            </a:r>
          </a:p>
          <a:p>
            <a:r>
              <a:rPr lang="en-US" dirty="0" smtClean="0">
                <a:latin typeface="Courier" pitchFamily="49" charset="0"/>
              </a:rPr>
              <a:t>   int </a:t>
            </a:r>
            <a:r>
              <a:rPr lang="en-US" dirty="0" err="1" smtClean="0">
                <a:latin typeface="Courier" pitchFamily="49" charset="0"/>
              </a:rPr>
              <a:t>fontStyle</a:t>
            </a:r>
            <a:r>
              <a:rPr lang="en-US" dirty="0" smtClean="0">
                <a:latin typeface="Courier" pitchFamily="49" charset="0"/>
              </a:rPr>
              <a:t> = </a:t>
            </a:r>
            <a:r>
              <a:rPr lang="en-US" dirty="0" err="1" smtClean="0">
                <a:latin typeface="Courier" pitchFamily="49" charset="0"/>
              </a:rPr>
              <a:t>Font.PLAIN</a:t>
            </a:r>
            <a:r>
              <a:rPr lang="en-US" dirty="0" smtClean="0">
                <a:latin typeface="Courier" pitchFamily="49" charset="0"/>
              </a:rPr>
              <a:t>; </a:t>
            </a:r>
            <a:r>
              <a:rPr lang="en-US" dirty="0" err="1" smtClean="0">
                <a:latin typeface="Courier" pitchFamily="49" charset="0"/>
              </a:rPr>
              <a:t>fontStyle</a:t>
            </a:r>
            <a:r>
              <a:rPr lang="en-US" dirty="0" smtClean="0">
                <a:latin typeface="Courier" pitchFamily="49" charset="0"/>
              </a:rPr>
              <a:t> += </a:t>
            </a:r>
          </a:p>
          <a:p>
            <a:r>
              <a:rPr lang="en-US" dirty="0">
                <a:latin typeface="Courier" pitchFamily="49" charset="0"/>
              </a:rPr>
              <a:t>	</a:t>
            </a:r>
            <a:r>
              <a:rPr lang="en-US" dirty="0" smtClean="0">
                <a:latin typeface="Courier" pitchFamily="49" charset="0"/>
              </a:rPr>
              <a:t>(</a:t>
            </a:r>
            <a:r>
              <a:rPr lang="en-US" dirty="0" err="1" smtClean="0">
                <a:latin typeface="Courier" pitchFamily="49" charset="0"/>
              </a:rPr>
              <a:t>jchkBold.isSelected</a:t>
            </a:r>
            <a:r>
              <a:rPr lang="en-US" dirty="0" smtClean="0">
                <a:latin typeface="Courier" pitchFamily="49" charset="0"/>
              </a:rPr>
              <a:t>() ? </a:t>
            </a:r>
            <a:r>
              <a:rPr lang="en-US" dirty="0" err="1" smtClean="0">
                <a:latin typeface="Courier" pitchFamily="49" charset="0"/>
              </a:rPr>
              <a:t>Font.BOLD</a:t>
            </a:r>
            <a:r>
              <a:rPr lang="en-US" dirty="0" smtClean="0">
                <a:latin typeface="Courier" pitchFamily="49" charset="0"/>
              </a:rPr>
              <a:t> : </a:t>
            </a:r>
            <a:r>
              <a:rPr lang="en-US" dirty="0" err="1" smtClean="0">
                <a:latin typeface="Courier" pitchFamily="49" charset="0"/>
              </a:rPr>
              <a:t>Font.PLAIN</a:t>
            </a:r>
            <a:r>
              <a:rPr lang="en-US" dirty="0" smtClean="0">
                <a:latin typeface="Courier" pitchFamily="49" charset="0"/>
              </a:rPr>
              <a:t>); </a:t>
            </a:r>
          </a:p>
          <a:p>
            <a:r>
              <a:rPr lang="en-US" dirty="0" smtClean="0">
                <a:latin typeface="Courier" pitchFamily="49" charset="0"/>
              </a:rPr>
              <a:t>   </a:t>
            </a:r>
            <a:r>
              <a:rPr lang="en-US" dirty="0" err="1" smtClean="0">
                <a:latin typeface="Courier" pitchFamily="49" charset="0"/>
              </a:rPr>
              <a:t>fontStyle</a:t>
            </a:r>
            <a:r>
              <a:rPr lang="en-US" dirty="0" smtClean="0">
                <a:latin typeface="Courier" pitchFamily="49" charset="0"/>
              </a:rPr>
              <a:t> += </a:t>
            </a:r>
          </a:p>
          <a:p>
            <a:r>
              <a:rPr lang="en-US" dirty="0">
                <a:latin typeface="Courier" pitchFamily="49" charset="0"/>
              </a:rPr>
              <a:t> </a:t>
            </a:r>
            <a:r>
              <a:rPr lang="en-US" dirty="0" smtClean="0">
                <a:latin typeface="Courier" pitchFamily="49" charset="0"/>
              </a:rPr>
              <a:t>      (</a:t>
            </a:r>
            <a:r>
              <a:rPr lang="en-US" dirty="0" err="1" smtClean="0">
                <a:latin typeface="Courier" pitchFamily="49" charset="0"/>
              </a:rPr>
              <a:t>jchkItalic.isSelected</a:t>
            </a:r>
            <a:r>
              <a:rPr lang="en-US" dirty="0" smtClean="0">
                <a:latin typeface="Courier" pitchFamily="49" charset="0"/>
              </a:rPr>
              <a:t>() ? </a:t>
            </a:r>
            <a:r>
              <a:rPr lang="en-US" dirty="0" err="1" smtClean="0">
                <a:latin typeface="Courier" pitchFamily="49" charset="0"/>
              </a:rPr>
              <a:t>Font.ITALIC</a:t>
            </a:r>
            <a:r>
              <a:rPr lang="en-US" dirty="0" smtClean="0">
                <a:latin typeface="Courier" pitchFamily="49" charset="0"/>
              </a:rPr>
              <a:t> : </a:t>
            </a:r>
            <a:r>
              <a:rPr lang="en-US" dirty="0" err="1" smtClean="0">
                <a:latin typeface="Courier" pitchFamily="49" charset="0"/>
              </a:rPr>
              <a:t>Font.PLAIN</a:t>
            </a:r>
            <a:r>
              <a:rPr lang="en-US" dirty="0" smtClean="0">
                <a:latin typeface="Courier" pitchFamily="49" charset="0"/>
              </a:rPr>
              <a:t>); </a:t>
            </a:r>
          </a:p>
          <a:p>
            <a:r>
              <a:rPr lang="en-US" dirty="0" smtClean="0">
                <a:latin typeface="Courier" pitchFamily="49" charset="0"/>
              </a:rPr>
              <a:t>   Font </a:t>
            </a:r>
            <a:r>
              <a:rPr lang="en-US" dirty="0" err="1" smtClean="0">
                <a:latin typeface="Courier" pitchFamily="49" charset="0"/>
              </a:rPr>
              <a:t>font</a:t>
            </a:r>
            <a:r>
              <a:rPr lang="en-US" dirty="0" smtClean="0">
                <a:latin typeface="Courier" pitchFamily="49" charset="0"/>
              </a:rPr>
              <a:t> = </a:t>
            </a:r>
            <a:r>
              <a:rPr lang="en-US" dirty="0" err="1" smtClean="0">
                <a:latin typeface="Courier" pitchFamily="49" charset="0"/>
              </a:rPr>
              <a:t>jlblMessage.getFont</a:t>
            </a:r>
            <a:r>
              <a:rPr lang="en-US" dirty="0" smtClean="0">
                <a:latin typeface="Courier" pitchFamily="49" charset="0"/>
              </a:rPr>
              <a:t>(); </a:t>
            </a:r>
          </a:p>
          <a:p>
            <a:r>
              <a:rPr lang="en-US" dirty="0">
                <a:latin typeface="Courier" pitchFamily="49" charset="0"/>
              </a:rPr>
              <a:t> </a:t>
            </a:r>
            <a:r>
              <a:rPr lang="en-US" dirty="0" smtClean="0">
                <a:latin typeface="Courier" pitchFamily="49" charset="0"/>
              </a:rPr>
              <a:t>  </a:t>
            </a:r>
            <a:r>
              <a:rPr lang="en-US" dirty="0" err="1" smtClean="0">
                <a:latin typeface="Courier" pitchFamily="49" charset="0"/>
              </a:rPr>
              <a:t>jlblMessage.setFont</a:t>
            </a:r>
            <a:r>
              <a:rPr lang="en-US" dirty="0" smtClean="0">
                <a:latin typeface="Courier" pitchFamily="49" charset="0"/>
              </a:rPr>
              <a:t>( new Font(</a:t>
            </a:r>
            <a:r>
              <a:rPr lang="en-US" dirty="0" err="1" smtClean="0">
                <a:latin typeface="Courier" pitchFamily="49" charset="0"/>
              </a:rPr>
              <a:t>font.getName</a:t>
            </a:r>
            <a:r>
              <a:rPr lang="en-US" dirty="0" smtClean="0">
                <a:latin typeface="Courier" pitchFamily="49" charset="0"/>
              </a:rPr>
              <a:t>(), </a:t>
            </a:r>
            <a:r>
              <a:rPr lang="en-US" dirty="0" err="1" smtClean="0">
                <a:latin typeface="Courier" pitchFamily="49" charset="0"/>
              </a:rPr>
              <a:t>fontStyle</a:t>
            </a:r>
            <a:r>
              <a:rPr lang="en-US" dirty="0" smtClean="0">
                <a:latin typeface="Courier" pitchFamily="49" charset="0"/>
              </a:rPr>
              <a:t>, </a:t>
            </a:r>
          </a:p>
          <a:p>
            <a:r>
              <a:rPr lang="en-US" dirty="0">
                <a:latin typeface="Courier" pitchFamily="49" charset="0"/>
              </a:rPr>
              <a:t> </a:t>
            </a:r>
            <a:r>
              <a:rPr lang="en-US" dirty="0" smtClean="0">
                <a:latin typeface="Courier" pitchFamily="49" charset="0"/>
              </a:rPr>
              <a:t>      </a:t>
            </a:r>
            <a:r>
              <a:rPr lang="en-US" dirty="0" err="1" smtClean="0">
                <a:latin typeface="Courier" pitchFamily="49" charset="0"/>
              </a:rPr>
              <a:t>font.getSize</a:t>
            </a:r>
            <a:r>
              <a:rPr lang="en-US" dirty="0" smtClean="0">
                <a:latin typeface="Courier" pitchFamily="49" charset="0"/>
              </a:rPr>
              <a:t>())); } }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999" y="4572000"/>
            <a:ext cx="3327009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4991" y="4572000"/>
            <a:ext cx="3327009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8434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 err="1" smtClean="0"/>
              <a:t>ItemListener</a:t>
            </a:r>
            <a:r>
              <a:rPr lang="en-US" dirty="0" smtClean="0"/>
              <a:t>, </a:t>
            </a:r>
            <a:r>
              <a:rPr lang="en-US" dirty="0" err="1" smtClean="0"/>
              <a:t>ItemEvent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685800"/>
            <a:ext cx="8991600" cy="61722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The previous example used anonymous </a:t>
            </a:r>
            <a:r>
              <a:rPr lang="en-US" dirty="0"/>
              <a:t>a</a:t>
            </a:r>
            <a:r>
              <a:rPr lang="en-US" dirty="0" smtClean="0"/>
              <a:t>ction listeners</a:t>
            </a:r>
          </a:p>
          <a:p>
            <a:r>
              <a:rPr lang="en-US" dirty="0" smtClean="0"/>
              <a:t>When you click on (or use a mnemonic hot key) any radio button or check box, an </a:t>
            </a:r>
            <a:r>
              <a:rPr lang="en-US" dirty="0" err="1" smtClean="0"/>
              <a:t>ItemEvent</a:t>
            </a:r>
            <a:r>
              <a:rPr lang="en-US" dirty="0" smtClean="0"/>
              <a:t> occurs, and then an </a:t>
            </a:r>
            <a:r>
              <a:rPr lang="en-US" dirty="0" err="1" smtClean="0"/>
              <a:t>ActionEvent</a:t>
            </a:r>
            <a:r>
              <a:rPr lang="en-US" dirty="0" smtClean="0"/>
              <a:t> occurs</a:t>
            </a:r>
          </a:p>
          <a:p>
            <a:r>
              <a:rPr lang="en-US" dirty="0" smtClean="0"/>
              <a:t>We could have also implemented </a:t>
            </a:r>
            <a:r>
              <a:rPr lang="en-US" dirty="0" err="1" smtClean="0"/>
              <a:t>ItemListener</a:t>
            </a:r>
            <a:r>
              <a:rPr lang="en-US" dirty="0" smtClean="0"/>
              <a:t> instead of </a:t>
            </a:r>
            <a:r>
              <a:rPr lang="en-US" dirty="0" err="1" smtClean="0"/>
              <a:t>ActionListener</a:t>
            </a:r>
            <a:endParaRPr lang="en-US" dirty="0" smtClean="0"/>
          </a:p>
          <a:p>
            <a:pPr lvl="1"/>
            <a:r>
              <a:rPr lang="en-US" dirty="0" smtClean="0"/>
              <a:t>For each of our buttons, we could replace the </a:t>
            </a:r>
            <a:r>
              <a:rPr lang="en-US" dirty="0" err="1" smtClean="0"/>
              <a:t>addActionListener</a:t>
            </a:r>
            <a:r>
              <a:rPr lang="en-US" dirty="0" smtClean="0"/>
              <a:t> message with the following</a:t>
            </a:r>
          </a:p>
          <a:p>
            <a:pPr lvl="2"/>
            <a:r>
              <a:rPr lang="en-US" i="1" dirty="0" err="1" smtClean="0">
                <a:latin typeface="Courier" pitchFamily="49" charset="0"/>
              </a:rPr>
              <a:t>buttonname</a:t>
            </a:r>
            <a:r>
              <a:rPr lang="en-US" dirty="0" err="1" smtClean="0">
                <a:latin typeface="Courier" pitchFamily="49" charset="0"/>
              </a:rPr>
              <a:t>.addItemListener</a:t>
            </a:r>
            <a:r>
              <a:rPr lang="en-US" dirty="0" smtClean="0">
                <a:latin typeface="Courier" pitchFamily="49" charset="0"/>
              </a:rPr>
              <a:t>(new </a:t>
            </a:r>
            <a:r>
              <a:rPr lang="en-US" dirty="0" err="1" smtClean="0">
                <a:latin typeface="Courier" pitchFamily="49" charset="0"/>
              </a:rPr>
              <a:t>ItemListener</a:t>
            </a:r>
            <a:r>
              <a:rPr lang="en-US" dirty="0" smtClean="0">
                <a:latin typeface="Courier" pitchFamily="49" charset="0"/>
              </a:rPr>
              <a:t>( ) { </a:t>
            </a:r>
            <a:endParaRPr lang="en-US" dirty="0" smtClean="0">
              <a:latin typeface="Courier" pitchFamily="49" charset="0"/>
            </a:endParaRPr>
          </a:p>
          <a:p>
            <a:pPr marL="914400" lvl="2" indent="0">
              <a:buNone/>
            </a:pPr>
            <a:r>
              <a:rPr lang="en-US" dirty="0">
                <a:latin typeface="Courier" pitchFamily="49" charset="0"/>
              </a:rPr>
              <a:t> </a:t>
            </a:r>
            <a:r>
              <a:rPr lang="en-US" dirty="0" smtClean="0">
                <a:latin typeface="Courier" pitchFamily="49" charset="0"/>
              </a:rPr>
              <a:t> </a:t>
            </a:r>
            <a:r>
              <a:rPr lang="en-US" dirty="0" smtClean="0">
                <a:latin typeface="Courier" pitchFamily="49" charset="0"/>
              </a:rPr>
              <a:t>@</a:t>
            </a:r>
            <a:r>
              <a:rPr lang="en-US" dirty="0" smtClean="0">
                <a:latin typeface="Courier" pitchFamily="49" charset="0"/>
              </a:rPr>
              <a:t>override</a:t>
            </a:r>
          </a:p>
          <a:p>
            <a:pPr marL="914400" lvl="2" indent="0">
              <a:buNone/>
            </a:pPr>
            <a:r>
              <a:rPr lang="en-US" dirty="0" smtClean="0">
                <a:latin typeface="Courier" pitchFamily="49" charset="0"/>
              </a:rPr>
              <a:t>  public </a:t>
            </a:r>
            <a:r>
              <a:rPr lang="en-US" dirty="0" smtClean="0">
                <a:latin typeface="Courier" pitchFamily="49" charset="0"/>
              </a:rPr>
              <a:t>void </a:t>
            </a:r>
            <a:r>
              <a:rPr lang="en-US" dirty="0" err="1" smtClean="0">
                <a:latin typeface="Courier" pitchFamily="49" charset="0"/>
              </a:rPr>
              <a:t>itemStateChanged</a:t>
            </a:r>
            <a:r>
              <a:rPr lang="en-US" dirty="0" smtClean="0">
                <a:latin typeface="Courier" pitchFamily="49" charset="0"/>
              </a:rPr>
              <a:t>(</a:t>
            </a:r>
            <a:r>
              <a:rPr lang="en-US" dirty="0" err="1" smtClean="0">
                <a:latin typeface="Courier" pitchFamily="49" charset="0"/>
              </a:rPr>
              <a:t>ItemEvent</a:t>
            </a:r>
            <a:r>
              <a:rPr lang="en-US" dirty="0" smtClean="0">
                <a:latin typeface="Courier" pitchFamily="49" charset="0"/>
              </a:rPr>
              <a:t> e) {…} });</a:t>
            </a:r>
          </a:p>
          <a:p>
            <a:pPr lvl="1"/>
            <a:r>
              <a:rPr lang="en-US" dirty="0" smtClean="0"/>
              <a:t>The … code depends on whether the button is a check box (set foreground </a:t>
            </a:r>
            <a:r>
              <a:rPr lang="en-US" dirty="0" smtClean="0"/>
              <a:t>color) </a:t>
            </a:r>
            <a:r>
              <a:rPr lang="en-US" dirty="0" smtClean="0"/>
              <a:t>or radio button (call </a:t>
            </a:r>
            <a:r>
              <a:rPr lang="en-US" dirty="0" err="1" smtClean="0">
                <a:latin typeface="Courier" pitchFamily="49" charset="0"/>
              </a:rPr>
              <a:t>setNewFont</a:t>
            </a:r>
            <a:r>
              <a:rPr lang="en-US" dirty="0" smtClean="0">
                <a:latin typeface="Courier" pitchFamily="49" charset="0"/>
              </a:rPr>
              <a:t>( );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we would leave the </a:t>
            </a:r>
            <a:r>
              <a:rPr lang="en-US" dirty="0" err="1" smtClean="0"/>
              <a:t>JTextField</a:t>
            </a:r>
            <a:r>
              <a:rPr lang="en-US" dirty="0" smtClean="0"/>
              <a:t> listener as is as pressing the enter key in a text field generates an </a:t>
            </a:r>
            <a:r>
              <a:rPr lang="en-US" dirty="0" err="1" smtClean="0"/>
              <a:t>ActionEvent</a:t>
            </a:r>
            <a:r>
              <a:rPr lang="en-US" dirty="0" smtClean="0"/>
              <a:t> (also a </a:t>
            </a:r>
            <a:r>
              <a:rPr lang="en-US" dirty="0" err="1" smtClean="0"/>
              <a:t>TextEvent</a:t>
            </a:r>
            <a:r>
              <a:rPr lang="en-US" dirty="0" smtClean="0"/>
              <a:t>) but not an </a:t>
            </a:r>
            <a:r>
              <a:rPr lang="en-US" dirty="0" err="1" smtClean="0"/>
              <a:t>ItemEvent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5376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 smtClean="0"/>
              <a:t>Implementing </a:t>
            </a:r>
            <a:r>
              <a:rPr lang="en-US" dirty="0" err="1" smtClean="0"/>
              <a:t>ItemListener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943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Recall GUI2 which provided a GUI with </a:t>
            </a:r>
            <a:r>
              <a:rPr lang="en-US" dirty="0" err="1" smtClean="0"/>
              <a:t>JCheckBoxes</a:t>
            </a:r>
            <a:r>
              <a:rPr lang="en-US" dirty="0" smtClean="0"/>
              <a:t> and </a:t>
            </a:r>
            <a:r>
              <a:rPr lang="en-US" dirty="0" err="1" smtClean="0"/>
              <a:t>JRadioButtons</a:t>
            </a:r>
            <a:endParaRPr lang="en-US" dirty="0" smtClean="0"/>
          </a:p>
          <a:p>
            <a:r>
              <a:rPr lang="en-US" dirty="0" smtClean="0"/>
              <a:t>We will finish the GUI by making it respond when the buttons are selected</a:t>
            </a:r>
          </a:p>
          <a:p>
            <a:r>
              <a:rPr lang="en-US" dirty="0" smtClean="0"/>
              <a:t>We will use an </a:t>
            </a:r>
            <a:r>
              <a:rPr lang="en-US" dirty="0" err="1" smtClean="0"/>
              <a:t>ItemListener</a:t>
            </a:r>
            <a:r>
              <a:rPr lang="en-US" dirty="0" smtClean="0"/>
              <a:t> so that for each selection, an </a:t>
            </a:r>
            <a:r>
              <a:rPr lang="en-US" dirty="0" err="1" smtClean="0"/>
              <a:t>ItemEvent</a:t>
            </a:r>
            <a:r>
              <a:rPr lang="en-US" dirty="0" smtClean="0"/>
              <a:t> will be captured by the method </a:t>
            </a:r>
            <a:r>
              <a:rPr lang="en-US" dirty="0" err="1" smtClean="0"/>
              <a:t>itemStateChanged</a:t>
            </a:r>
            <a:endParaRPr lang="en-US" dirty="0" smtClean="0"/>
          </a:p>
          <a:p>
            <a:pPr lvl="1"/>
            <a:r>
              <a:rPr lang="en-US" dirty="0" smtClean="0"/>
              <a:t>We could also implement an </a:t>
            </a:r>
            <a:r>
              <a:rPr lang="en-US" dirty="0" err="1" smtClean="0"/>
              <a:t>ActionListener</a:t>
            </a:r>
            <a:r>
              <a:rPr lang="en-US" dirty="0" smtClean="0"/>
              <a:t> for a selection or we could add a </a:t>
            </a:r>
            <a:r>
              <a:rPr lang="en-US" dirty="0" err="1" smtClean="0"/>
              <a:t>JButton</a:t>
            </a:r>
            <a:r>
              <a:rPr lang="en-US" dirty="0" smtClean="0"/>
              <a:t> </a:t>
            </a:r>
          </a:p>
          <a:p>
            <a:r>
              <a:rPr lang="en-US" dirty="0" smtClean="0"/>
              <a:t>The code on the next slide includes only the differences from GUI2</a:t>
            </a:r>
          </a:p>
          <a:p>
            <a:pPr lvl="1"/>
            <a:r>
              <a:rPr lang="en-US" dirty="0" smtClean="0"/>
              <a:t>In order for the GUI to respond, we add a </a:t>
            </a:r>
            <a:r>
              <a:rPr lang="en-US" dirty="0" err="1" smtClean="0"/>
              <a:t>JLabel</a:t>
            </a:r>
            <a:r>
              <a:rPr lang="en-US" dirty="0" smtClean="0"/>
              <a:t> to output what has been selected</a:t>
            </a:r>
          </a:p>
          <a:p>
            <a:pPr lvl="1"/>
            <a:r>
              <a:rPr lang="en-US" dirty="0" smtClean="0"/>
              <a:t>Since we can select multiple </a:t>
            </a:r>
            <a:r>
              <a:rPr lang="en-US" dirty="0" err="1" smtClean="0"/>
              <a:t>JCheckBoxes</a:t>
            </a:r>
            <a:r>
              <a:rPr lang="en-US" dirty="0" smtClean="0"/>
              <a:t>, the </a:t>
            </a:r>
            <a:r>
              <a:rPr lang="en-US" dirty="0" err="1" smtClean="0"/>
              <a:t>JLabel’s</a:t>
            </a:r>
            <a:r>
              <a:rPr lang="en-US" dirty="0" smtClean="0"/>
              <a:t> output will be a concatenation of all items selected – thus we make this String an instance datum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0078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0"/>
            <a:ext cx="8965916" cy="701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" pitchFamily="49" charset="0"/>
              </a:rPr>
              <a:t>public </a:t>
            </a:r>
            <a:r>
              <a:rPr lang="en-US" dirty="0">
                <a:latin typeface="Courier" pitchFamily="49" charset="0"/>
              </a:rPr>
              <a:t>static class </a:t>
            </a:r>
            <a:r>
              <a:rPr lang="en-US" dirty="0" err="1">
                <a:latin typeface="Courier" pitchFamily="49" charset="0"/>
              </a:rPr>
              <a:t>GuiPanel</a:t>
            </a:r>
            <a:r>
              <a:rPr lang="en-US" dirty="0">
                <a:latin typeface="Courier" pitchFamily="49" charset="0"/>
              </a:rPr>
              <a:t> extends </a:t>
            </a:r>
            <a:r>
              <a:rPr lang="en-US" dirty="0" err="1">
                <a:latin typeface="Courier" pitchFamily="49" charset="0"/>
              </a:rPr>
              <a:t>JPanel</a:t>
            </a:r>
            <a:r>
              <a:rPr lang="en-US" dirty="0">
                <a:latin typeface="Courier" pitchFamily="49" charset="0"/>
              </a:rPr>
              <a:t> </a:t>
            </a:r>
            <a:endParaRPr lang="en-US" dirty="0" smtClean="0">
              <a:latin typeface="Courier" pitchFamily="49" charset="0"/>
            </a:endParaRPr>
          </a:p>
          <a:p>
            <a:r>
              <a:rPr lang="en-US" dirty="0">
                <a:latin typeface="Courier" pitchFamily="49" charset="0"/>
              </a:rPr>
              <a:t>	</a:t>
            </a:r>
            <a:r>
              <a:rPr lang="en-US" dirty="0" smtClean="0">
                <a:latin typeface="Courier" pitchFamily="49" charset="0"/>
              </a:rPr>
              <a:t>implements </a:t>
            </a:r>
            <a:r>
              <a:rPr lang="en-US" dirty="0" err="1" smtClean="0">
                <a:latin typeface="Courier" pitchFamily="49" charset="0"/>
              </a:rPr>
              <a:t>ItemListener</a:t>
            </a:r>
            <a:r>
              <a:rPr lang="en-US" dirty="0" smtClean="0">
                <a:latin typeface="Courier" pitchFamily="49" charset="0"/>
              </a:rPr>
              <a:t> {  // Buttons declared</a:t>
            </a:r>
            <a:endParaRPr lang="en-US" dirty="0">
              <a:latin typeface="Courier" pitchFamily="49" charset="0"/>
            </a:endParaRPr>
          </a:p>
          <a:p>
            <a:r>
              <a:rPr lang="en-US" dirty="0" smtClean="0">
                <a:latin typeface="Courier" pitchFamily="49" charset="0"/>
              </a:rPr>
              <a:t>  private </a:t>
            </a:r>
            <a:r>
              <a:rPr lang="en-US" dirty="0" err="1">
                <a:latin typeface="Courier" pitchFamily="49" charset="0"/>
              </a:rPr>
              <a:t>JLabel</a:t>
            </a:r>
            <a:r>
              <a:rPr lang="en-US" dirty="0">
                <a:latin typeface="Courier" pitchFamily="49" charset="0"/>
              </a:rPr>
              <a:t> lab</a:t>
            </a:r>
            <a:r>
              <a:rPr lang="en-US" dirty="0" smtClean="0">
                <a:latin typeface="Courier" pitchFamily="49" charset="0"/>
              </a:rPr>
              <a:t>;			// as with GUI2</a:t>
            </a:r>
            <a:endParaRPr lang="en-US" dirty="0">
              <a:latin typeface="Courier" pitchFamily="49" charset="0"/>
            </a:endParaRPr>
          </a:p>
          <a:p>
            <a:r>
              <a:rPr lang="en-US" dirty="0" smtClean="0">
                <a:latin typeface="Courier" pitchFamily="49" charset="0"/>
              </a:rPr>
              <a:t>  private </a:t>
            </a:r>
            <a:r>
              <a:rPr lang="en-US" dirty="0">
                <a:latin typeface="Courier" pitchFamily="49" charset="0"/>
              </a:rPr>
              <a:t>String message</a:t>
            </a:r>
            <a:r>
              <a:rPr lang="en-US" dirty="0" smtClean="0">
                <a:latin typeface="Courier" pitchFamily="49" charset="0"/>
              </a:rPr>
              <a:t>;</a:t>
            </a:r>
            <a:r>
              <a:rPr lang="en-US" dirty="0">
                <a:latin typeface="Courier" pitchFamily="49" charset="0"/>
              </a:rPr>
              <a:t>		</a:t>
            </a:r>
          </a:p>
          <a:p>
            <a:r>
              <a:rPr lang="en-US" dirty="0" smtClean="0">
                <a:latin typeface="Courier" pitchFamily="49" charset="0"/>
              </a:rPr>
              <a:t>  public </a:t>
            </a:r>
            <a:r>
              <a:rPr lang="en-US" dirty="0" err="1">
                <a:latin typeface="Courier" pitchFamily="49" charset="0"/>
              </a:rPr>
              <a:t>GuiPanel</a:t>
            </a:r>
            <a:r>
              <a:rPr lang="en-US" dirty="0" smtClean="0">
                <a:latin typeface="Courier" pitchFamily="49" charset="0"/>
              </a:rPr>
              <a:t>()</a:t>
            </a:r>
            <a:r>
              <a:rPr lang="en-US" dirty="0">
                <a:latin typeface="Courier" pitchFamily="49" charset="0"/>
              </a:rPr>
              <a:t>	{</a:t>
            </a:r>
          </a:p>
          <a:p>
            <a:r>
              <a:rPr lang="en-US" dirty="0">
                <a:latin typeface="Courier" pitchFamily="49" charset="0"/>
              </a:rPr>
              <a:t>	message="";</a:t>
            </a:r>
          </a:p>
          <a:p>
            <a:r>
              <a:rPr lang="en-US" dirty="0">
                <a:latin typeface="Courier" pitchFamily="49" charset="0"/>
              </a:rPr>
              <a:t>	lab=new </a:t>
            </a:r>
            <a:r>
              <a:rPr lang="en-US" dirty="0" err="1">
                <a:latin typeface="Courier" pitchFamily="49" charset="0"/>
              </a:rPr>
              <a:t>JLabel</a:t>
            </a:r>
            <a:r>
              <a:rPr lang="en-US" dirty="0">
                <a:latin typeface="Courier" pitchFamily="49" charset="0"/>
              </a:rPr>
              <a:t>("             ");</a:t>
            </a:r>
          </a:p>
          <a:p>
            <a:r>
              <a:rPr lang="en-US" dirty="0">
                <a:latin typeface="Courier" pitchFamily="49" charset="0"/>
              </a:rPr>
              <a:t>	b1.addItemListener(this</a:t>
            </a:r>
            <a:r>
              <a:rPr lang="en-US" dirty="0" smtClean="0">
                <a:latin typeface="Courier" pitchFamily="49" charset="0"/>
              </a:rPr>
              <a:t>); // ... for all 7 buttons</a:t>
            </a:r>
            <a:endParaRPr lang="en-US" dirty="0">
              <a:latin typeface="Courier" pitchFamily="49" charset="0"/>
            </a:endParaRPr>
          </a:p>
          <a:p>
            <a:r>
              <a:rPr lang="en-US" dirty="0">
                <a:latin typeface="Courier" pitchFamily="49" charset="0"/>
              </a:rPr>
              <a:t>	</a:t>
            </a:r>
            <a:r>
              <a:rPr lang="en-US" dirty="0" err="1">
                <a:latin typeface="Courier" pitchFamily="49" charset="0"/>
              </a:rPr>
              <a:t>JPanel</a:t>
            </a:r>
            <a:r>
              <a:rPr lang="en-US" dirty="0">
                <a:latin typeface="Courier" pitchFamily="49" charset="0"/>
              </a:rPr>
              <a:t> whole=new </a:t>
            </a:r>
            <a:r>
              <a:rPr lang="en-US" dirty="0" err="1">
                <a:latin typeface="Courier" pitchFamily="49" charset="0"/>
              </a:rPr>
              <a:t>JPanel</a:t>
            </a:r>
            <a:r>
              <a:rPr lang="en-US" dirty="0">
                <a:latin typeface="Courier" pitchFamily="49" charset="0"/>
              </a:rPr>
              <a:t>(new </a:t>
            </a:r>
            <a:r>
              <a:rPr lang="en-US" dirty="0" err="1">
                <a:latin typeface="Courier" pitchFamily="49" charset="0"/>
              </a:rPr>
              <a:t>BorderLayout</a:t>
            </a:r>
            <a:r>
              <a:rPr lang="en-US" dirty="0">
                <a:latin typeface="Courier" pitchFamily="49" charset="0"/>
              </a:rPr>
              <a:t>());</a:t>
            </a:r>
          </a:p>
          <a:p>
            <a:r>
              <a:rPr lang="en-US" dirty="0">
                <a:latin typeface="Courier" pitchFamily="49" charset="0"/>
              </a:rPr>
              <a:t>	</a:t>
            </a:r>
            <a:r>
              <a:rPr lang="en-US" dirty="0" err="1">
                <a:latin typeface="Courier" pitchFamily="49" charset="0"/>
              </a:rPr>
              <a:t>whole.add</a:t>
            </a:r>
            <a:r>
              <a:rPr lang="en-US" dirty="0">
                <a:latin typeface="Courier" pitchFamily="49" charset="0"/>
              </a:rPr>
              <a:t>(p1,BorderLayout.WEST);</a:t>
            </a:r>
          </a:p>
          <a:p>
            <a:r>
              <a:rPr lang="en-US" dirty="0">
                <a:latin typeface="Courier" pitchFamily="49" charset="0"/>
              </a:rPr>
              <a:t>	</a:t>
            </a:r>
            <a:r>
              <a:rPr lang="en-US" dirty="0" err="1">
                <a:latin typeface="Courier" pitchFamily="49" charset="0"/>
              </a:rPr>
              <a:t>whole.add</a:t>
            </a:r>
            <a:r>
              <a:rPr lang="en-US" dirty="0">
                <a:latin typeface="Courier" pitchFamily="49" charset="0"/>
              </a:rPr>
              <a:t>(p2,BorderLayout.EAST);</a:t>
            </a:r>
          </a:p>
          <a:p>
            <a:r>
              <a:rPr lang="en-US" dirty="0">
                <a:latin typeface="Courier" pitchFamily="49" charset="0"/>
              </a:rPr>
              <a:t>	</a:t>
            </a:r>
            <a:r>
              <a:rPr lang="en-US" dirty="0" err="1">
                <a:latin typeface="Courier" pitchFamily="49" charset="0"/>
              </a:rPr>
              <a:t>whole.add</a:t>
            </a:r>
            <a:r>
              <a:rPr lang="en-US" dirty="0">
                <a:latin typeface="Courier" pitchFamily="49" charset="0"/>
              </a:rPr>
              <a:t>(</a:t>
            </a:r>
            <a:r>
              <a:rPr lang="en-US" dirty="0" err="1">
                <a:latin typeface="Courier" pitchFamily="49" charset="0"/>
              </a:rPr>
              <a:t>lab,BorderLayout.SOUTH</a:t>
            </a:r>
            <a:r>
              <a:rPr lang="en-US" dirty="0">
                <a:latin typeface="Courier" pitchFamily="49" charset="0"/>
              </a:rPr>
              <a:t>);</a:t>
            </a:r>
          </a:p>
          <a:p>
            <a:r>
              <a:rPr lang="en-US" dirty="0">
                <a:latin typeface="Courier" pitchFamily="49" charset="0"/>
              </a:rPr>
              <a:t>	add(whole);</a:t>
            </a:r>
          </a:p>
          <a:p>
            <a:r>
              <a:rPr lang="en-US" dirty="0" smtClean="0">
                <a:latin typeface="Courier" pitchFamily="49" charset="0"/>
              </a:rPr>
              <a:t>  }</a:t>
            </a:r>
            <a:endParaRPr lang="en-US" dirty="0">
              <a:latin typeface="Courier" pitchFamily="49" charset="0"/>
            </a:endParaRPr>
          </a:p>
          <a:p>
            <a:r>
              <a:rPr lang="en-US" dirty="0" smtClean="0">
                <a:latin typeface="Courier" pitchFamily="49" charset="0"/>
              </a:rPr>
              <a:t>  public </a:t>
            </a:r>
            <a:r>
              <a:rPr lang="en-US" dirty="0">
                <a:latin typeface="Courier" pitchFamily="49" charset="0"/>
              </a:rPr>
              <a:t>void </a:t>
            </a:r>
            <a:r>
              <a:rPr lang="en-US" dirty="0" err="1">
                <a:latin typeface="Courier" pitchFamily="49" charset="0"/>
              </a:rPr>
              <a:t>itemStateChanged</a:t>
            </a:r>
            <a:r>
              <a:rPr lang="en-US" dirty="0">
                <a:latin typeface="Courier" pitchFamily="49" charset="0"/>
              </a:rPr>
              <a:t>(</a:t>
            </a:r>
            <a:r>
              <a:rPr lang="en-US" dirty="0" err="1">
                <a:latin typeface="Courier" pitchFamily="49" charset="0"/>
              </a:rPr>
              <a:t>ItemEvent</a:t>
            </a:r>
            <a:r>
              <a:rPr lang="en-US" dirty="0">
                <a:latin typeface="Courier" pitchFamily="49" charset="0"/>
              </a:rPr>
              <a:t> e</a:t>
            </a:r>
            <a:r>
              <a:rPr lang="en-US" dirty="0" smtClean="0">
                <a:latin typeface="Courier" pitchFamily="49" charset="0"/>
              </a:rPr>
              <a:t>) {</a:t>
            </a:r>
            <a:endParaRPr lang="en-US" dirty="0">
              <a:latin typeface="Courier" pitchFamily="49" charset="0"/>
            </a:endParaRPr>
          </a:p>
          <a:p>
            <a:r>
              <a:rPr lang="en-US" dirty="0">
                <a:latin typeface="Courier" pitchFamily="49" charset="0"/>
              </a:rPr>
              <a:t>	if(</a:t>
            </a:r>
            <a:r>
              <a:rPr lang="en-US" dirty="0" err="1">
                <a:latin typeface="Courier" pitchFamily="49" charset="0"/>
              </a:rPr>
              <a:t>e.getSource</a:t>
            </a:r>
            <a:r>
              <a:rPr lang="en-US" dirty="0">
                <a:latin typeface="Courier" pitchFamily="49" charset="0"/>
              </a:rPr>
              <a:t>()==b1) message+="Option 1 selected "; </a:t>
            </a:r>
          </a:p>
          <a:p>
            <a:r>
              <a:rPr lang="en-US" dirty="0">
                <a:latin typeface="Courier" pitchFamily="49" charset="0"/>
              </a:rPr>
              <a:t>	if(</a:t>
            </a:r>
            <a:r>
              <a:rPr lang="en-US" dirty="0" err="1">
                <a:latin typeface="Courier" pitchFamily="49" charset="0"/>
              </a:rPr>
              <a:t>e.getSource</a:t>
            </a:r>
            <a:r>
              <a:rPr lang="en-US" dirty="0">
                <a:latin typeface="Courier" pitchFamily="49" charset="0"/>
              </a:rPr>
              <a:t>()==b2) message+="Option 2 selected ";</a:t>
            </a:r>
          </a:p>
          <a:p>
            <a:r>
              <a:rPr lang="en-US" dirty="0">
                <a:latin typeface="Courier" pitchFamily="49" charset="0"/>
              </a:rPr>
              <a:t>	if(</a:t>
            </a:r>
            <a:r>
              <a:rPr lang="en-US" dirty="0" err="1">
                <a:latin typeface="Courier" pitchFamily="49" charset="0"/>
              </a:rPr>
              <a:t>e.getSource</a:t>
            </a:r>
            <a:r>
              <a:rPr lang="en-US" dirty="0">
                <a:latin typeface="Courier" pitchFamily="49" charset="0"/>
              </a:rPr>
              <a:t>()==b3) message+="Option 3 selected ";</a:t>
            </a:r>
          </a:p>
          <a:p>
            <a:r>
              <a:rPr lang="en-US" dirty="0">
                <a:latin typeface="Courier" pitchFamily="49" charset="0"/>
              </a:rPr>
              <a:t>	if(</a:t>
            </a:r>
            <a:r>
              <a:rPr lang="en-US" dirty="0" err="1">
                <a:latin typeface="Courier" pitchFamily="49" charset="0"/>
              </a:rPr>
              <a:t>e.getSource</a:t>
            </a:r>
            <a:r>
              <a:rPr lang="en-US" dirty="0">
                <a:latin typeface="Courier" pitchFamily="49" charset="0"/>
              </a:rPr>
              <a:t>()==b4) message+="Option 4 selected ";</a:t>
            </a:r>
          </a:p>
          <a:p>
            <a:r>
              <a:rPr lang="en-US" dirty="0">
                <a:latin typeface="Courier" pitchFamily="49" charset="0"/>
              </a:rPr>
              <a:t>	if(</a:t>
            </a:r>
            <a:r>
              <a:rPr lang="en-US" dirty="0" err="1">
                <a:latin typeface="Courier" pitchFamily="49" charset="0"/>
              </a:rPr>
              <a:t>e.getSource</a:t>
            </a:r>
            <a:r>
              <a:rPr lang="en-US" dirty="0">
                <a:latin typeface="Courier" pitchFamily="49" charset="0"/>
              </a:rPr>
              <a:t>()==b5) message+="Selection a picked";</a:t>
            </a:r>
          </a:p>
          <a:p>
            <a:r>
              <a:rPr lang="en-US" dirty="0">
                <a:latin typeface="Courier" pitchFamily="49" charset="0"/>
              </a:rPr>
              <a:t>	else if(</a:t>
            </a:r>
            <a:r>
              <a:rPr lang="en-US" dirty="0" err="1">
                <a:latin typeface="Courier" pitchFamily="49" charset="0"/>
              </a:rPr>
              <a:t>e.getSource</a:t>
            </a:r>
            <a:r>
              <a:rPr lang="en-US" dirty="0">
                <a:latin typeface="Courier" pitchFamily="49" charset="0"/>
              </a:rPr>
              <a:t>()==b6) message+="Selection b picked";</a:t>
            </a:r>
          </a:p>
          <a:p>
            <a:r>
              <a:rPr lang="en-US" dirty="0">
                <a:latin typeface="Courier" pitchFamily="49" charset="0"/>
              </a:rPr>
              <a:t>	else if(</a:t>
            </a:r>
            <a:r>
              <a:rPr lang="en-US" dirty="0" err="1">
                <a:latin typeface="Courier" pitchFamily="49" charset="0"/>
              </a:rPr>
              <a:t>e.getSource</a:t>
            </a:r>
            <a:r>
              <a:rPr lang="en-US" dirty="0">
                <a:latin typeface="Courier" pitchFamily="49" charset="0"/>
              </a:rPr>
              <a:t>()==b7) message+="Selection c picked";</a:t>
            </a:r>
          </a:p>
          <a:p>
            <a:r>
              <a:rPr lang="en-US" dirty="0">
                <a:latin typeface="Courier" pitchFamily="49" charset="0"/>
              </a:rPr>
              <a:t>	</a:t>
            </a:r>
            <a:r>
              <a:rPr lang="en-US" dirty="0" err="1">
                <a:latin typeface="Courier" pitchFamily="49" charset="0"/>
              </a:rPr>
              <a:t>lab.setText</a:t>
            </a:r>
            <a:r>
              <a:rPr lang="en-US" dirty="0">
                <a:latin typeface="Courier" pitchFamily="49" charset="0"/>
              </a:rPr>
              <a:t>(message);</a:t>
            </a:r>
          </a:p>
          <a:p>
            <a:r>
              <a:rPr lang="en-US" dirty="0" smtClean="0">
                <a:latin typeface="Courier" pitchFamily="49" charset="0"/>
              </a:rPr>
              <a:t>  }</a:t>
            </a:r>
            <a:endParaRPr lang="en-US" dirty="0">
              <a:latin typeface="Courier" pitchFamily="49" charset="0"/>
            </a:endParaRPr>
          </a:p>
          <a:p>
            <a:r>
              <a:rPr lang="en-US" dirty="0" smtClean="0">
                <a:latin typeface="Courier" pitchFamily="49" charset="0"/>
              </a:rPr>
              <a:t>}</a:t>
            </a:r>
            <a:endParaRPr lang="en-US" dirty="0">
              <a:latin typeface="Courier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0773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8731</TotalTime>
  <Words>1812</Words>
  <Application>Microsoft Office PowerPoint</Application>
  <PresentationFormat>On-screen Show (4:3)</PresentationFormat>
  <Paragraphs>325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More on GUI</vt:lpstr>
      <vt:lpstr>JCheckBox and JRadioButton</vt:lpstr>
      <vt:lpstr>PowerPoint Presentation</vt:lpstr>
      <vt:lpstr>PowerPoint Presentation</vt:lpstr>
      <vt:lpstr>PowerPoint Presentation</vt:lpstr>
      <vt:lpstr>PowerPoint Presentation</vt:lpstr>
      <vt:lpstr>ItemListener, ItemEvent</vt:lpstr>
      <vt:lpstr>Implementing ItemListener</vt:lpstr>
      <vt:lpstr>PowerPoint Presentation</vt:lpstr>
      <vt:lpstr>Scroll Bars and Scroll Panes</vt:lpstr>
      <vt:lpstr>PowerPoint Presentation</vt:lpstr>
      <vt:lpstr>JTextBox and JTextArea</vt:lpstr>
      <vt:lpstr>PowerPoint Presentation</vt:lpstr>
      <vt:lpstr>JComboBox</vt:lpstr>
      <vt:lpstr>PowerPoint Presentation</vt:lpstr>
      <vt:lpstr>JList</vt:lpstr>
      <vt:lpstr>More on JList</vt:lpstr>
      <vt:lpstr>JSlider</vt:lpstr>
      <vt:lpstr>PowerPoint Presentation</vt:lpstr>
      <vt:lpstr>Controlling Multiple Windows</vt:lpstr>
      <vt:lpstr>PowerPoint Presentation</vt:lpstr>
    </vt:vector>
  </TitlesOfParts>
  <Company>NKU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24</cp:revision>
  <dcterms:created xsi:type="dcterms:W3CDTF">2014-07-17T11:40:16Z</dcterms:created>
  <dcterms:modified xsi:type="dcterms:W3CDTF">2014-09-17T19:10:09Z</dcterms:modified>
</cp:coreProperties>
</file>