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78" r:id="rId10"/>
    <p:sldId id="279" r:id="rId11"/>
    <p:sldId id="263" r:id="rId12"/>
    <p:sldId id="264"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375"/>
    <a:srgbClr val="F2FDB3"/>
    <a:srgbClr val="83F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732"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Tue 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3193557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Tue 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411768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Tue 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1962241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9B75A0-3658-4D9A-959B-A55243F72F38}" type="datetimeFigureOut">
              <a:rPr lang="en-US" smtClean="0"/>
              <a:t>Tue 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142681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9B75A0-3658-4D9A-959B-A55243F72F38}" type="datetimeFigureOut">
              <a:rPr lang="en-US" smtClean="0"/>
              <a:t>Tue 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2524550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9B75A0-3658-4D9A-959B-A55243F72F38}" type="datetimeFigureOut">
              <a:rPr lang="en-US" smtClean="0"/>
              <a:t>Tue 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4121669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9B75A0-3658-4D9A-959B-A55243F72F38}" type="datetimeFigureOut">
              <a:rPr lang="en-US" smtClean="0"/>
              <a:t>Tue 10/7/2014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311437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9B75A0-3658-4D9A-959B-A55243F72F38}" type="datetimeFigureOut">
              <a:rPr lang="en-US" smtClean="0"/>
              <a:t>Tue 10/7/2014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366356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B75A0-3658-4D9A-959B-A55243F72F38}" type="datetimeFigureOut">
              <a:rPr lang="en-US" smtClean="0"/>
              <a:t>Tue 10/7/2014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247334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B75A0-3658-4D9A-959B-A55243F72F38}" type="datetimeFigureOut">
              <a:rPr lang="en-US" smtClean="0"/>
              <a:t>Tue 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2497521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9B75A0-3658-4D9A-959B-A55243F72F38}" type="datetimeFigureOut">
              <a:rPr lang="en-US" smtClean="0"/>
              <a:t>Tue 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99327-D61B-44EA-8DFD-B0CCC0721B07}" type="slidenum">
              <a:rPr lang="en-US" smtClean="0"/>
              <a:t>‹#›</a:t>
            </a:fld>
            <a:endParaRPr lang="en-US"/>
          </a:p>
        </p:txBody>
      </p:sp>
    </p:spTree>
    <p:extLst>
      <p:ext uri="{BB962C8B-B14F-4D97-AF65-F5344CB8AC3E}">
        <p14:creationId xmlns:p14="http://schemas.microsoft.com/office/powerpoint/2010/main" val="66627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3FB83"/>
            </a:gs>
            <a:gs pos="50000">
              <a:srgbClr val="F2FDB3"/>
            </a:gs>
            <a:gs pos="100000">
              <a:srgbClr val="EBE375"/>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F99B75A0-3658-4D9A-959B-A55243F72F38}" type="datetimeFigureOut">
              <a:rPr lang="en-US" smtClean="0"/>
              <a:pPr/>
              <a:t>Tue 10/7/2014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37599327-D61B-44EA-8DFD-B0CCC0721B07}" type="slidenum">
              <a:rPr lang="en-US" smtClean="0"/>
              <a:pPr/>
              <a:t>‹#›</a:t>
            </a:fld>
            <a:endParaRPr lang="en-US" dirty="0"/>
          </a:p>
        </p:txBody>
      </p:sp>
    </p:spTree>
    <p:extLst>
      <p:ext uri="{BB962C8B-B14F-4D97-AF65-F5344CB8AC3E}">
        <p14:creationId xmlns:p14="http://schemas.microsoft.com/office/powerpoint/2010/main" val="1508047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anose="020206030504050203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Times New Roman" panose="020206030504050203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Event-Driven Programming</a:t>
            </a:r>
            <a:endParaRPr lang="en-US" dirty="0"/>
          </a:p>
        </p:txBody>
      </p:sp>
      <p:sp>
        <p:nvSpPr>
          <p:cNvPr id="3" name="Content Placeholder 2"/>
          <p:cNvSpPr>
            <a:spLocks noGrp="1"/>
          </p:cNvSpPr>
          <p:nvPr>
            <p:ph idx="1"/>
          </p:nvPr>
        </p:nvSpPr>
        <p:spPr>
          <a:xfrm>
            <a:off x="228600" y="838200"/>
            <a:ext cx="8686800" cy="6019800"/>
          </a:xfrm>
        </p:spPr>
        <p:txBody>
          <a:bodyPr>
            <a:normAutofit fontScale="92500" lnSpcReduction="20000"/>
          </a:bodyPr>
          <a:lstStyle/>
          <a:p>
            <a:r>
              <a:rPr lang="en-US" dirty="0" smtClean="0"/>
              <a:t>You might have realized in creating a GUI and clicking on the </a:t>
            </a:r>
            <a:r>
              <a:rPr lang="en-US" dirty="0" err="1" smtClean="0"/>
              <a:t>JButtons</a:t>
            </a:r>
            <a:r>
              <a:rPr lang="en-US" dirty="0" smtClean="0"/>
              <a:t> that nothing happens</a:t>
            </a:r>
          </a:p>
          <a:p>
            <a:r>
              <a:rPr lang="en-US" dirty="0" smtClean="0"/>
              <a:t>Clicking on a </a:t>
            </a:r>
            <a:r>
              <a:rPr lang="en-US" dirty="0" err="1" smtClean="0"/>
              <a:t>JButton</a:t>
            </a:r>
            <a:r>
              <a:rPr lang="en-US" dirty="0" smtClean="0"/>
              <a:t> causes the JVM to generate an event</a:t>
            </a:r>
          </a:p>
          <a:p>
            <a:r>
              <a:rPr lang="en-US" dirty="0" smtClean="0"/>
              <a:t>We now need to implement event handlers</a:t>
            </a:r>
          </a:p>
          <a:p>
            <a:pPr lvl="1"/>
            <a:r>
              <a:rPr lang="en-US" dirty="0" smtClean="0"/>
              <a:t>Event handlers are like exception handlers in that we implement the code to determine how the event is handled</a:t>
            </a:r>
          </a:p>
          <a:p>
            <a:pPr lvl="1"/>
            <a:r>
              <a:rPr lang="en-US" dirty="0" smtClean="0"/>
              <a:t>We implement an event handler by implementing an event listener, which is an interface class</a:t>
            </a:r>
          </a:p>
          <a:p>
            <a:r>
              <a:rPr lang="en-US" dirty="0" smtClean="0"/>
              <a:t>So now we put the pieces together from the various concepts we learned earlier</a:t>
            </a:r>
          </a:p>
          <a:p>
            <a:pPr lvl="1"/>
            <a:r>
              <a:rPr lang="en-US" dirty="0" smtClean="0"/>
              <a:t>Extend </a:t>
            </a:r>
            <a:r>
              <a:rPr lang="en-US" dirty="0" err="1" smtClean="0"/>
              <a:t>JFrame</a:t>
            </a:r>
            <a:r>
              <a:rPr lang="en-US" dirty="0" smtClean="0"/>
              <a:t> and/or </a:t>
            </a:r>
            <a:r>
              <a:rPr lang="en-US" dirty="0" err="1" smtClean="0"/>
              <a:t>JPanel</a:t>
            </a:r>
            <a:r>
              <a:rPr lang="en-US" dirty="0" smtClean="0"/>
              <a:t> to place our GUI components onto a visible container</a:t>
            </a:r>
          </a:p>
          <a:p>
            <a:pPr lvl="1"/>
            <a:r>
              <a:rPr lang="en-US" dirty="0" smtClean="0"/>
              <a:t>Implement Event Listener interface class(</a:t>
            </a:r>
            <a:r>
              <a:rPr lang="en-US" dirty="0" err="1" smtClean="0"/>
              <a:t>es</a:t>
            </a:r>
            <a:r>
              <a:rPr lang="en-US" dirty="0" smtClean="0"/>
              <a:t>) to handle the GUI component interaction</a:t>
            </a:r>
            <a:endParaRPr lang="en-US" dirty="0"/>
          </a:p>
        </p:txBody>
      </p:sp>
    </p:spTree>
    <p:extLst>
      <p:ext uri="{BB962C8B-B14F-4D97-AF65-F5344CB8AC3E}">
        <p14:creationId xmlns:p14="http://schemas.microsoft.com/office/powerpoint/2010/main" val="3186185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2915" y="119717"/>
            <a:ext cx="7173759" cy="6740307"/>
          </a:xfrm>
          <a:prstGeom prst="rect">
            <a:avLst/>
          </a:prstGeom>
          <a:noFill/>
        </p:spPr>
        <p:txBody>
          <a:bodyPr wrap="none" rtlCol="0">
            <a:spAutoFit/>
          </a:bodyPr>
          <a:lstStyle/>
          <a:p>
            <a:r>
              <a:rPr lang="en-US" dirty="0" smtClean="0">
                <a:latin typeface="Courier" pitchFamily="49" charset="0"/>
              </a:rPr>
              <a:t>public </a:t>
            </a:r>
            <a:r>
              <a:rPr lang="en-US" dirty="0">
                <a:latin typeface="Courier" pitchFamily="49" charset="0"/>
              </a:rPr>
              <a:t>static class </a:t>
            </a:r>
            <a:r>
              <a:rPr lang="en-US" dirty="0" err="1">
                <a:latin typeface="Courier" pitchFamily="49" charset="0"/>
              </a:rPr>
              <a:t>GuiPanel</a:t>
            </a:r>
            <a:r>
              <a:rPr lang="en-US" dirty="0">
                <a:latin typeface="Courier" pitchFamily="49" charset="0"/>
              </a:rPr>
              <a:t> extends </a:t>
            </a:r>
            <a:r>
              <a:rPr lang="en-US" dirty="0" err="1">
                <a:latin typeface="Courier" pitchFamily="49" charset="0"/>
              </a:rPr>
              <a:t>JPanel</a:t>
            </a:r>
            <a:r>
              <a:rPr lang="en-US" dirty="0">
                <a:latin typeface="Courier" pitchFamily="49" charset="0"/>
              </a:rPr>
              <a:t> </a:t>
            </a:r>
            <a:endParaRPr lang="en-US" dirty="0" smtClean="0">
              <a:latin typeface="Courier" pitchFamily="49" charset="0"/>
            </a:endParaRPr>
          </a:p>
          <a:p>
            <a:r>
              <a:rPr lang="en-US" dirty="0">
                <a:latin typeface="Courier" pitchFamily="49" charset="0"/>
              </a:rPr>
              <a:t>	</a:t>
            </a:r>
            <a:r>
              <a:rPr lang="en-US" dirty="0" smtClean="0">
                <a:latin typeface="Courier" pitchFamily="49" charset="0"/>
              </a:rPr>
              <a:t>implements </a:t>
            </a:r>
            <a:r>
              <a:rPr lang="en-US" dirty="0" err="1" smtClean="0">
                <a:latin typeface="Courier" pitchFamily="49" charset="0"/>
              </a:rPr>
              <a:t>ActionListener</a:t>
            </a:r>
            <a:r>
              <a:rPr lang="en-US" dirty="0" smtClean="0">
                <a:latin typeface="Courier" pitchFamily="49" charset="0"/>
              </a:rPr>
              <a:t> {</a:t>
            </a:r>
            <a:endParaRPr lang="en-US" dirty="0">
              <a:latin typeface="Courier" pitchFamily="49" charset="0"/>
            </a:endParaRPr>
          </a:p>
          <a:p>
            <a:r>
              <a:rPr lang="en-US" dirty="0" smtClean="0">
                <a:latin typeface="Courier" pitchFamily="49" charset="0"/>
              </a:rPr>
              <a:t>   private </a:t>
            </a:r>
            <a:r>
              <a:rPr lang="en-US" dirty="0" err="1">
                <a:latin typeface="Courier" pitchFamily="49" charset="0"/>
              </a:rPr>
              <a:t>JButton</a:t>
            </a:r>
            <a:r>
              <a:rPr lang="en-US" dirty="0">
                <a:latin typeface="Courier" pitchFamily="49" charset="0"/>
              </a:rPr>
              <a:t> </a:t>
            </a:r>
            <a:r>
              <a:rPr lang="en-US" dirty="0" smtClean="0">
                <a:latin typeface="Courier" pitchFamily="49" charset="0"/>
              </a:rPr>
              <a:t>activate, clear, quit;</a:t>
            </a:r>
            <a:endParaRPr lang="en-US" dirty="0">
              <a:latin typeface="Courier" pitchFamily="49" charset="0"/>
            </a:endParaRPr>
          </a:p>
          <a:p>
            <a:r>
              <a:rPr lang="en-US" dirty="0" smtClean="0">
                <a:latin typeface="Courier" pitchFamily="49" charset="0"/>
              </a:rPr>
              <a:t>   private </a:t>
            </a:r>
            <a:r>
              <a:rPr lang="en-US" dirty="0" err="1">
                <a:latin typeface="Courier" pitchFamily="49" charset="0"/>
              </a:rPr>
              <a:t>JTextField</a:t>
            </a:r>
            <a:r>
              <a:rPr lang="en-US" dirty="0">
                <a:latin typeface="Courier" pitchFamily="49" charset="0"/>
              </a:rPr>
              <a:t> </a:t>
            </a:r>
            <a:r>
              <a:rPr lang="en-US" dirty="0" err="1">
                <a:latin typeface="Courier" pitchFamily="49" charset="0"/>
              </a:rPr>
              <a:t>jtf</a:t>
            </a:r>
            <a:r>
              <a:rPr lang="en-US" dirty="0">
                <a:latin typeface="Courier" pitchFamily="49" charset="0"/>
              </a:rPr>
              <a:t>;</a:t>
            </a:r>
          </a:p>
          <a:p>
            <a:r>
              <a:rPr lang="en-US" dirty="0" smtClean="0">
                <a:latin typeface="Courier" pitchFamily="49" charset="0"/>
              </a:rPr>
              <a:t>   private </a:t>
            </a:r>
            <a:r>
              <a:rPr lang="en-US" dirty="0" err="1">
                <a:latin typeface="Courier" pitchFamily="49" charset="0"/>
              </a:rPr>
              <a:t>JLabel</a:t>
            </a:r>
            <a:r>
              <a:rPr lang="en-US" dirty="0">
                <a:latin typeface="Courier" pitchFamily="49" charset="0"/>
              </a:rPr>
              <a:t> lab;</a:t>
            </a:r>
          </a:p>
          <a:p>
            <a:r>
              <a:rPr lang="en-US" dirty="0" smtClean="0">
                <a:latin typeface="Courier" pitchFamily="49" charset="0"/>
              </a:rPr>
              <a:t>   public </a:t>
            </a:r>
            <a:r>
              <a:rPr lang="en-US" dirty="0" err="1">
                <a:latin typeface="Courier" pitchFamily="49" charset="0"/>
              </a:rPr>
              <a:t>GuiPanel</a:t>
            </a:r>
            <a:r>
              <a:rPr lang="en-US" dirty="0" smtClean="0">
                <a:latin typeface="Courier" pitchFamily="49" charset="0"/>
              </a:rPr>
              <a:t>() {</a:t>
            </a:r>
          </a:p>
          <a:p>
            <a:r>
              <a:rPr lang="en-US" dirty="0">
                <a:latin typeface="Courier" pitchFamily="49" charset="0"/>
              </a:rPr>
              <a:t>	</a:t>
            </a:r>
            <a:r>
              <a:rPr lang="en-US" dirty="0" smtClean="0">
                <a:latin typeface="Courier" pitchFamily="49" charset="0"/>
              </a:rPr>
              <a:t>// as before (see GUI1.java) except we add:</a:t>
            </a:r>
            <a:endParaRPr lang="en-US" dirty="0">
              <a:latin typeface="Courier" pitchFamily="49" charset="0"/>
            </a:endParaRPr>
          </a:p>
          <a:p>
            <a:r>
              <a:rPr lang="en-US" dirty="0">
                <a:latin typeface="Courier" pitchFamily="49" charset="0"/>
              </a:rPr>
              <a:t>	</a:t>
            </a:r>
            <a:r>
              <a:rPr lang="en-US" dirty="0" err="1">
                <a:latin typeface="Courier" pitchFamily="49" charset="0"/>
              </a:rPr>
              <a:t>activate.addActionListener</a:t>
            </a:r>
            <a:r>
              <a:rPr lang="en-US" dirty="0">
                <a:latin typeface="Courier" pitchFamily="49" charset="0"/>
              </a:rPr>
              <a:t>(this</a:t>
            </a:r>
            <a:r>
              <a:rPr lang="en-US" dirty="0" smtClean="0">
                <a:latin typeface="Courier" pitchFamily="49" charset="0"/>
              </a:rPr>
              <a:t>); </a:t>
            </a:r>
          </a:p>
          <a:p>
            <a:r>
              <a:rPr lang="en-US" dirty="0">
                <a:latin typeface="Courier" pitchFamily="49" charset="0"/>
              </a:rPr>
              <a:t>	</a:t>
            </a:r>
            <a:r>
              <a:rPr lang="en-US" dirty="0" err="1" smtClean="0">
                <a:latin typeface="Courier" pitchFamily="49" charset="0"/>
              </a:rPr>
              <a:t>clear.addActionListener</a:t>
            </a:r>
            <a:r>
              <a:rPr lang="en-US" dirty="0" smtClean="0">
                <a:latin typeface="Courier" pitchFamily="49" charset="0"/>
              </a:rPr>
              <a:t>(this); </a:t>
            </a:r>
            <a:endParaRPr lang="en-US" dirty="0">
              <a:latin typeface="Courier" pitchFamily="49" charset="0"/>
            </a:endParaRPr>
          </a:p>
          <a:p>
            <a:r>
              <a:rPr lang="en-US" dirty="0">
                <a:latin typeface="Courier" pitchFamily="49" charset="0"/>
              </a:rPr>
              <a:t>	</a:t>
            </a:r>
            <a:r>
              <a:rPr lang="en-US" dirty="0" err="1" smtClean="0">
                <a:latin typeface="Courier" pitchFamily="49" charset="0"/>
              </a:rPr>
              <a:t>quit.addActionListener</a:t>
            </a:r>
            <a:r>
              <a:rPr lang="en-US" dirty="0" smtClean="0">
                <a:latin typeface="Courier" pitchFamily="49" charset="0"/>
              </a:rPr>
              <a:t>(this</a:t>
            </a:r>
            <a:r>
              <a:rPr lang="en-US" dirty="0">
                <a:latin typeface="Courier" pitchFamily="49" charset="0"/>
              </a:rPr>
              <a:t>); </a:t>
            </a:r>
          </a:p>
          <a:p>
            <a:r>
              <a:rPr lang="en-US" dirty="0" smtClean="0">
                <a:latin typeface="Courier" pitchFamily="49" charset="0"/>
              </a:rPr>
              <a:t>   }</a:t>
            </a:r>
            <a:endParaRPr lang="en-US" dirty="0">
              <a:latin typeface="Courier" pitchFamily="49" charset="0"/>
            </a:endParaRPr>
          </a:p>
          <a:p>
            <a:r>
              <a:rPr lang="en-US" dirty="0">
                <a:latin typeface="Courier" pitchFamily="49" charset="0"/>
              </a:rPr>
              <a:t>		</a:t>
            </a:r>
          </a:p>
          <a:p>
            <a:r>
              <a:rPr lang="en-US" dirty="0">
                <a:latin typeface="Courier" pitchFamily="49" charset="0"/>
              </a:rPr>
              <a:t> </a:t>
            </a:r>
            <a:r>
              <a:rPr lang="en-US" dirty="0" smtClean="0">
                <a:latin typeface="Courier" pitchFamily="49" charset="0"/>
              </a:rPr>
              <a:t>  public </a:t>
            </a:r>
            <a:r>
              <a:rPr lang="en-US" dirty="0">
                <a:latin typeface="Courier" pitchFamily="49" charset="0"/>
              </a:rPr>
              <a:t>void </a:t>
            </a:r>
            <a:r>
              <a:rPr lang="en-US" dirty="0" err="1">
                <a:latin typeface="Courier" pitchFamily="49" charset="0"/>
              </a:rPr>
              <a:t>actionPerformed</a:t>
            </a:r>
            <a:r>
              <a:rPr lang="en-US" dirty="0">
                <a:latin typeface="Courier" pitchFamily="49" charset="0"/>
              </a:rPr>
              <a:t>(</a:t>
            </a:r>
            <a:r>
              <a:rPr lang="en-US" dirty="0" err="1">
                <a:latin typeface="Courier" pitchFamily="49" charset="0"/>
              </a:rPr>
              <a:t>ActionEvent</a:t>
            </a:r>
            <a:r>
              <a:rPr lang="en-US" dirty="0">
                <a:latin typeface="Courier" pitchFamily="49" charset="0"/>
              </a:rPr>
              <a:t> e</a:t>
            </a:r>
            <a:r>
              <a:rPr lang="en-US" dirty="0" smtClean="0">
                <a:latin typeface="Courier" pitchFamily="49" charset="0"/>
              </a:rPr>
              <a:t>)</a:t>
            </a:r>
            <a:r>
              <a:rPr lang="en-US" dirty="0">
                <a:latin typeface="Courier" pitchFamily="49" charset="0"/>
              </a:rPr>
              <a:t>	{</a:t>
            </a:r>
          </a:p>
          <a:p>
            <a:r>
              <a:rPr lang="en-US" dirty="0">
                <a:latin typeface="Courier" pitchFamily="49" charset="0"/>
              </a:rPr>
              <a:t>	if(</a:t>
            </a:r>
            <a:r>
              <a:rPr lang="en-US" dirty="0" err="1">
                <a:latin typeface="Courier" pitchFamily="49" charset="0"/>
              </a:rPr>
              <a:t>e.getSource</a:t>
            </a:r>
            <a:r>
              <a:rPr lang="en-US" dirty="0">
                <a:latin typeface="Courier" pitchFamily="49" charset="0"/>
              </a:rPr>
              <a:t>()==activate</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err="1">
                <a:latin typeface="Courier" pitchFamily="49" charset="0"/>
              </a:rPr>
              <a:t>lab.setText</a:t>
            </a:r>
            <a:r>
              <a:rPr lang="en-US" dirty="0">
                <a:latin typeface="Courier" pitchFamily="49" charset="0"/>
              </a:rPr>
              <a:t>(</a:t>
            </a:r>
            <a:r>
              <a:rPr lang="en-US" dirty="0" err="1">
                <a:latin typeface="Courier" pitchFamily="49" charset="0"/>
              </a:rPr>
              <a:t>jtf.getText</a:t>
            </a:r>
            <a:r>
              <a:rPr lang="en-US" dirty="0">
                <a:latin typeface="Courier" pitchFamily="49" charset="0"/>
              </a:rPr>
              <a:t>());</a:t>
            </a:r>
          </a:p>
          <a:p>
            <a:r>
              <a:rPr lang="en-US" dirty="0">
                <a:latin typeface="Courier" pitchFamily="49" charset="0"/>
              </a:rPr>
              <a:t>		</a:t>
            </a:r>
            <a:r>
              <a:rPr lang="en-US" dirty="0" err="1">
                <a:latin typeface="Courier" pitchFamily="49" charset="0"/>
              </a:rPr>
              <a:t>jtf.setText</a:t>
            </a:r>
            <a:r>
              <a:rPr lang="en-US" dirty="0">
                <a:latin typeface="Courier" pitchFamily="49" charset="0"/>
              </a:rPr>
              <a:t>("");</a:t>
            </a:r>
          </a:p>
          <a:p>
            <a:r>
              <a:rPr lang="en-US" dirty="0">
                <a:latin typeface="Courier" pitchFamily="49" charset="0"/>
              </a:rPr>
              <a:t>	}</a:t>
            </a:r>
          </a:p>
          <a:p>
            <a:r>
              <a:rPr lang="en-US" dirty="0">
                <a:latin typeface="Courier" pitchFamily="49" charset="0"/>
              </a:rPr>
              <a:t>	else if(</a:t>
            </a:r>
            <a:r>
              <a:rPr lang="en-US" dirty="0" err="1">
                <a:latin typeface="Courier" pitchFamily="49" charset="0"/>
              </a:rPr>
              <a:t>e.getSource</a:t>
            </a:r>
            <a:r>
              <a:rPr lang="en-US" dirty="0">
                <a:latin typeface="Courier" pitchFamily="49" charset="0"/>
              </a:rPr>
              <a:t>()==clear</a:t>
            </a:r>
            <a:r>
              <a:rPr lang="en-US" dirty="0" smtClean="0">
                <a:latin typeface="Courier" pitchFamily="49" charset="0"/>
              </a:rPr>
              <a:t>) {</a:t>
            </a:r>
            <a:endParaRPr lang="en-US" dirty="0">
              <a:latin typeface="Courier" pitchFamily="49" charset="0"/>
            </a:endParaRPr>
          </a:p>
          <a:p>
            <a:r>
              <a:rPr lang="en-US" dirty="0">
                <a:latin typeface="Courier" pitchFamily="49" charset="0"/>
              </a:rPr>
              <a:t>		</a:t>
            </a:r>
            <a:r>
              <a:rPr lang="en-US" dirty="0" err="1">
                <a:latin typeface="Courier" pitchFamily="49" charset="0"/>
              </a:rPr>
              <a:t>lab.setText</a:t>
            </a:r>
            <a:r>
              <a:rPr lang="en-US" dirty="0">
                <a:latin typeface="Courier" pitchFamily="49" charset="0"/>
              </a:rPr>
              <a:t>("");</a:t>
            </a:r>
          </a:p>
          <a:p>
            <a:r>
              <a:rPr lang="en-US" dirty="0">
                <a:latin typeface="Courier" pitchFamily="49" charset="0"/>
              </a:rPr>
              <a:t>		</a:t>
            </a:r>
            <a:r>
              <a:rPr lang="en-US" dirty="0" err="1">
                <a:latin typeface="Courier" pitchFamily="49" charset="0"/>
              </a:rPr>
              <a:t>jtf.setText</a:t>
            </a:r>
            <a:r>
              <a:rPr lang="en-US" dirty="0">
                <a:latin typeface="Courier" pitchFamily="49" charset="0"/>
              </a:rPr>
              <a:t>("");</a:t>
            </a:r>
          </a:p>
          <a:p>
            <a:r>
              <a:rPr lang="en-US" dirty="0">
                <a:latin typeface="Courier" pitchFamily="49" charset="0"/>
              </a:rPr>
              <a:t>	}</a:t>
            </a:r>
          </a:p>
          <a:p>
            <a:r>
              <a:rPr lang="en-US" dirty="0">
                <a:latin typeface="Courier" pitchFamily="49" charset="0"/>
              </a:rPr>
              <a:t>	else if(</a:t>
            </a:r>
            <a:r>
              <a:rPr lang="en-US" dirty="0" err="1">
                <a:latin typeface="Courier" pitchFamily="49" charset="0"/>
              </a:rPr>
              <a:t>e.getSource</a:t>
            </a:r>
            <a:r>
              <a:rPr lang="en-US" dirty="0">
                <a:latin typeface="Courier" pitchFamily="49" charset="0"/>
              </a:rPr>
              <a:t>()==quit) </a:t>
            </a:r>
            <a:r>
              <a:rPr lang="en-US" dirty="0" err="1">
                <a:latin typeface="Courier" pitchFamily="49" charset="0"/>
              </a:rPr>
              <a:t>System.exit</a:t>
            </a:r>
            <a:r>
              <a:rPr lang="en-US" dirty="0">
                <a:latin typeface="Courier" pitchFamily="49" charset="0"/>
              </a:rPr>
              <a:t>(0);</a:t>
            </a:r>
          </a:p>
          <a:p>
            <a:r>
              <a:rPr lang="en-US" dirty="0" smtClean="0">
                <a:latin typeface="Courier" pitchFamily="49" charset="0"/>
              </a:rPr>
              <a:t>   }</a:t>
            </a:r>
            <a:endParaRPr lang="en-US" dirty="0">
              <a:latin typeface="Courier" pitchFamily="49" charset="0"/>
            </a:endParaRP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3305311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Event Types and Listeners</a:t>
            </a:r>
            <a:endParaRPr lang="en-US" dirty="0"/>
          </a:p>
        </p:txBody>
      </p:sp>
      <p:sp>
        <p:nvSpPr>
          <p:cNvPr id="4" name="TextBox 3"/>
          <p:cNvSpPr txBox="1"/>
          <p:nvPr/>
        </p:nvSpPr>
        <p:spPr>
          <a:xfrm>
            <a:off x="178676" y="1035269"/>
            <a:ext cx="8592417" cy="3831818"/>
          </a:xfrm>
          <a:prstGeom prst="rect">
            <a:avLst/>
          </a:prstGeom>
          <a:noFill/>
        </p:spPr>
        <p:txBody>
          <a:bodyPr wrap="none" rtlCol="0">
            <a:spAutoFit/>
          </a:bodyPr>
          <a:lstStyle/>
          <a:p>
            <a:pPr>
              <a:spcBef>
                <a:spcPct val="50000"/>
              </a:spcBef>
            </a:pPr>
            <a:r>
              <a:rPr lang="en-US" altLang="en-US" b="1" dirty="0" smtClean="0"/>
              <a:t>Action			Source  			Event Type</a:t>
            </a:r>
            <a:br>
              <a:rPr lang="en-US" altLang="en-US" b="1" dirty="0" smtClean="0"/>
            </a:br>
            <a:r>
              <a:rPr lang="en-US" altLang="en-US" b="1" dirty="0" smtClean="0"/>
              <a:t>			Object			Generated</a:t>
            </a:r>
          </a:p>
          <a:p>
            <a:pPr>
              <a:spcBef>
                <a:spcPct val="50000"/>
              </a:spcBef>
            </a:pPr>
            <a:r>
              <a:rPr lang="en-US" altLang="en-US" dirty="0" smtClean="0"/>
              <a:t>Click a button		</a:t>
            </a:r>
            <a:r>
              <a:rPr lang="en-US" altLang="en-US" dirty="0" err="1" smtClean="0">
                <a:latin typeface="Courier New" pitchFamily="49" charset="0"/>
              </a:rPr>
              <a:t>JButton</a:t>
            </a:r>
            <a:r>
              <a:rPr lang="en-US" altLang="en-US" dirty="0" smtClean="0"/>
              <a:t>		</a:t>
            </a:r>
            <a:r>
              <a:rPr lang="en-US" altLang="en-US" dirty="0" err="1" smtClean="0">
                <a:latin typeface="Courier New" pitchFamily="49" charset="0"/>
              </a:rPr>
              <a:t>ActionEvent</a:t>
            </a:r>
            <a:endParaRPr lang="en-US" altLang="en-US" dirty="0" smtClean="0"/>
          </a:p>
          <a:p>
            <a:pPr>
              <a:spcBef>
                <a:spcPct val="25000"/>
              </a:spcBef>
            </a:pPr>
            <a:r>
              <a:rPr lang="en-US" altLang="en-US" dirty="0" smtClean="0"/>
              <a:t>Click a check box		</a:t>
            </a:r>
            <a:r>
              <a:rPr lang="en-US" altLang="en-US" dirty="0" err="1" smtClean="0">
                <a:latin typeface="Courier New" pitchFamily="49" charset="0"/>
              </a:rPr>
              <a:t>JCheckBox</a:t>
            </a:r>
            <a:r>
              <a:rPr lang="en-US" altLang="en-US" dirty="0" smtClean="0"/>
              <a:t>		</a:t>
            </a:r>
            <a:r>
              <a:rPr lang="en-US" altLang="en-US" dirty="0" err="1" smtClean="0">
                <a:latin typeface="Courier New" pitchFamily="49" charset="0"/>
              </a:rPr>
              <a:t>ItemEvent</a:t>
            </a:r>
            <a:r>
              <a:rPr lang="en-US" altLang="en-US" dirty="0" smtClean="0"/>
              <a:t>, </a:t>
            </a:r>
            <a:r>
              <a:rPr lang="en-US" altLang="en-US" dirty="0" err="1" smtClean="0">
                <a:latin typeface="Courier New" pitchFamily="49" charset="0"/>
              </a:rPr>
              <a:t>ActionEvent</a:t>
            </a:r>
            <a:endParaRPr lang="en-US" altLang="en-US" dirty="0" smtClean="0"/>
          </a:p>
          <a:p>
            <a:pPr>
              <a:spcBef>
                <a:spcPct val="25000"/>
              </a:spcBef>
            </a:pPr>
            <a:r>
              <a:rPr lang="en-US" altLang="en-US" dirty="0" smtClean="0"/>
              <a:t>Click a radio button		</a:t>
            </a:r>
            <a:r>
              <a:rPr lang="en-US" altLang="en-US" dirty="0" err="1" smtClean="0">
                <a:latin typeface="Courier New" pitchFamily="49" charset="0"/>
              </a:rPr>
              <a:t>JRadioButton</a:t>
            </a:r>
            <a:r>
              <a:rPr lang="en-US" altLang="en-US" dirty="0" smtClean="0"/>
              <a:t>		</a:t>
            </a:r>
            <a:r>
              <a:rPr lang="en-US" altLang="en-US" dirty="0" err="1" smtClean="0">
                <a:latin typeface="Courier New" pitchFamily="49" charset="0"/>
              </a:rPr>
              <a:t>ItemEvent</a:t>
            </a:r>
            <a:r>
              <a:rPr lang="en-US" altLang="en-US" dirty="0" smtClean="0"/>
              <a:t>, </a:t>
            </a:r>
            <a:r>
              <a:rPr lang="en-US" altLang="en-US" dirty="0" err="1" smtClean="0">
                <a:latin typeface="Courier New" pitchFamily="49" charset="0"/>
              </a:rPr>
              <a:t>ActionEvent</a:t>
            </a:r>
            <a:endParaRPr lang="en-US" altLang="en-US" dirty="0" smtClean="0"/>
          </a:p>
          <a:p>
            <a:pPr>
              <a:spcBef>
                <a:spcPct val="25000"/>
              </a:spcBef>
            </a:pPr>
            <a:r>
              <a:rPr lang="en-US" altLang="en-US" dirty="0" smtClean="0"/>
              <a:t>Press return on a text field	</a:t>
            </a:r>
            <a:r>
              <a:rPr lang="en-US" altLang="en-US" dirty="0" err="1" smtClean="0">
                <a:latin typeface="Courier New" pitchFamily="49" charset="0"/>
              </a:rPr>
              <a:t>JTextField</a:t>
            </a:r>
            <a:r>
              <a:rPr lang="en-US" altLang="en-US" dirty="0" smtClean="0"/>
              <a:t>		</a:t>
            </a:r>
            <a:r>
              <a:rPr lang="en-US" altLang="en-US" dirty="0" err="1" smtClean="0">
                <a:latin typeface="Courier New" pitchFamily="49" charset="0"/>
              </a:rPr>
              <a:t>ActionEvent</a:t>
            </a:r>
            <a:endParaRPr lang="en-US" altLang="en-US" dirty="0" smtClean="0"/>
          </a:p>
          <a:p>
            <a:pPr>
              <a:spcBef>
                <a:spcPct val="25000"/>
              </a:spcBef>
            </a:pPr>
            <a:r>
              <a:rPr lang="en-US" altLang="en-US" dirty="0" smtClean="0"/>
              <a:t>Select a new item		</a:t>
            </a:r>
            <a:r>
              <a:rPr lang="en-US" altLang="en-US" dirty="0" err="1" smtClean="0">
                <a:latin typeface="Courier New" pitchFamily="49" charset="0"/>
              </a:rPr>
              <a:t>JComboBox</a:t>
            </a:r>
            <a:r>
              <a:rPr lang="en-US" altLang="en-US" dirty="0" smtClean="0"/>
              <a:t>		</a:t>
            </a:r>
            <a:r>
              <a:rPr lang="en-US" altLang="en-US" dirty="0" err="1" smtClean="0">
                <a:latin typeface="Courier New" pitchFamily="49" charset="0"/>
              </a:rPr>
              <a:t>ItemEvent</a:t>
            </a:r>
            <a:r>
              <a:rPr lang="en-US" altLang="en-US" dirty="0" smtClean="0"/>
              <a:t>, </a:t>
            </a:r>
            <a:r>
              <a:rPr lang="en-US" altLang="en-US" dirty="0" err="1" smtClean="0">
                <a:latin typeface="Courier New" pitchFamily="49" charset="0"/>
              </a:rPr>
              <a:t>ActionEvent</a:t>
            </a:r>
            <a:endParaRPr lang="en-US" altLang="en-US" dirty="0" smtClean="0">
              <a:latin typeface="Courier New" pitchFamily="49" charset="0"/>
            </a:endParaRPr>
          </a:p>
          <a:p>
            <a:pPr>
              <a:spcBef>
                <a:spcPct val="25000"/>
              </a:spcBef>
            </a:pPr>
            <a:r>
              <a:rPr lang="en-US" altLang="en-US" dirty="0" smtClean="0"/>
              <a:t>Window opened, closed, etc.	</a:t>
            </a:r>
            <a:r>
              <a:rPr lang="en-US" altLang="en-US" dirty="0" smtClean="0">
                <a:latin typeface="Courier New" pitchFamily="49" charset="0"/>
              </a:rPr>
              <a:t>Window</a:t>
            </a:r>
            <a:r>
              <a:rPr lang="en-US" altLang="en-US" dirty="0" smtClean="0"/>
              <a:t>			</a:t>
            </a:r>
            <a:r>
              <a:rPr lang="en-US" altLang="en-US" dirty="0" err="1" smtClean="0">
                <a:latin typeface="Courier New" pitchFamily="49" charset="0"/>
              </a:rPr>
              <a:t>WindowEvent</a:t>
            </a:r>
            <a:r>
              <a:rPr lang="en-US" altLang="en-US" dirty="0" smtClean="0">
                <a:latin typeface="Courier New" pitchFamily="49" charset="0"/>
              </a:rPr>
              <a:t> </a:t>
            </a:r>
          </a:p>
          <a:p>
            <a:pPr>
              <a:spcBef>
                <a:spcPct val="25000"/>
              </a:spcBef>
            </a:pPr>
            <a:r>
              <a:rPr lang="en-US" altLang="en-US" dirty="0" smtClean="0"/>
              <a:t>Mouse pressed, released, </a:t>
            </a:r>
            <a:r>
              <a:rPr lang="en-US" altLang="en-US" dirty="0" err="1" smtClean="0"/>
              <a:t>etc.</a:t>
            </a:r>
            <a:r>
              <a:rPr lang="en-US" altLang="en-US" dirty="0" err="1" smtClean="0">
                <a:latin typeface="Courier New" pitchFamily="49" charset="0"/>
              </a:rPr>
              <a:t>Component</a:t>
            </a:r>
            <a:r>
              <a:rPr lang="en-US" altLang="en-US" dirty="0" smtClean="0"/>
              <a:t>		</a:t>
            </a:r>
            <a:r>
              <a:rPr lang="en-US" altLang="en-US" dirty="0" err="1" smtClean="0">
                <a:latin typeface="Courier New" pitchFamily="49" charset="0"/>
              </a:rPr>
              <a:t>MouseEvent</a:t>
            </a:r>
            <a:r>
              <a:rPr lang="en-US" altLang="en-US" dirty="0" smtClean="0">
                <a:latin typeface="Courier New" pitchFamily="49" charset="0"/>
              </a:rPr>
              <a:t> </a:t>
            </a:r>
          </a:p>
          <a:p>
            <a:pPr>
              <a:spcBef>
                <a:spcPct val="25000"/>
              </a:spcBef>
            </a:pPr>
            <a:r>
              <a:rPr lang="en-US" altLang="en-US" dirty="0" smtClean="0"/>
              <a:t>Key released, pressed, etc. 	 </a:t>
            </a:r>
            <a:r>
              <a:rPr lang="en-US" altLang="en-US" dirty="0" smtClean="0">
                <a:latin typeface="Courier New" pitchFamily="49" charset="0"/>
              </a:rPr>
              <a:t>Component</a:t>
            </a:r>
            <a:r>
              <a:rPr lang="en-US" altLang="en-US" dirty="0" smtClean="0"/>
              <a:t>		</a:t>
            </a:r>
            <a:r>
              <a:rPr lang="en-US" altLang="en-US" dirty="0" err="1" smtClean="0">
                <a:latin typeface="Courier New" pitchFamily="49" charset="0"/>
              </a:rPr>
              <a:t>KeyEvent</a:t>
            </a:r>
            <a:r>
              <a:rPr lang="en-US" altLang="en-US" dirty="0" smtClean="0">
                <a:latin typeface="Courier New" pitchFamily="49" charset="0"/>
              </a:rPr>
              <a:t> </a:t>
            </a:r>
          </a:p>
          <a:p>
            <a:pPr>
              <a:spcBef>
                <a:spcPct val="25000"/>
              </a:spcBef>
            </a:pPr>
            <a:r>
              <a:rPr lang="en-US" dirty="0" smtClean="0"/>
              <a:t>Time limit elapses		 Timer			</a:t>
            </a:r>
            <a:r>
              <a:rPr lang="en-US" dirty="0" err="1" smtClean="0"/>
              <a:t>ActionEvent</a:t>
            </a:r>
            <a:endParaRPr lang="en-US" dirty="0"/>
          </a:p>
        </p:txBody>
      </p:sp>
      <p:sp>
        <p:nvSpPr>
          <p:cNvPr id="5" name="TextBox 4"/>
          <p:cNvSpPr txBox="1"/>
          <p:nvPr/>
        </p:nvSpPr>
        <p:spPr>
          <a:xfrm>
            <a:off x="178676" y="5082653"/>
            <a:ext cx="8542916" cy="1754326"/>
          </a:xfrm>
          <a:prstGeom prst="rect">
            <a:avLst/>
          </a:prstGeom>
          <a:noFill/>
        </p:spPr>
        <p:txBody>
          <a:bodyPr wrap="none" rtlCol="0">
            <a:spAutoFit/>
          </a:bodyPr>
          <a:lstStyle/>
          <a:p>
            <a:r>
              <a:rPr lang="en-US" b="1" dirty="0" smtClean="0"/>
              <a:t>Event			Listener			Method</a:t>
            </a:r>
          </a:p>
          <a:p>
            <a:r>
              <a:rPr lang="en-US" dirty="0" err="1" smtClean="0"/>
              <a:t>ActionEvent</a:t>
            </a:r>
            <a:r>
              <a:rPr lang="en-US" dirty="0" smtClean="0"/>
              <a:t>		</a:t>
            </a:r>
            <a:r>
              <a:rPr lang="en-US" dirty="0" err="1" smtClean="0"/>
              <a:t>ActionListener</a:t>
            </a:r>
            <a:r>
              <a:rPr lang="en-US" dirty="0" smtClean="0"/>
              <a:t>		</a:t>
            </a:r>
            <a:r>
              <a:rPr lang="en-US" dirty="0" err="1" smtClean="0"/>
              <a:t>actionPerformed</a:t>
            </a:r>
            <a:endParaRPr lang="en-US" dirty="0" smtClean="0"/>
          </a:p>
          <a:p>
            <a:r>
              <a:rPr lang="en-US" dirty="0" err="1" smtClean="0"/>
              <a:t>ItemEvent</a:t>
            </a:r>
            <a:r>
              <a:rPr lang="en-US" dirty="0" smtClean="0"/>
              <a:t>		</a:t>
            </a:r>
            <a:r>
              <a:rPr lang="en-US" dirty="0" err="1" smtClean="0"/>
              <a:t>ItemListener</a:t>
            </a:r>
            <a:r>
              <a:rPr lang="en-US" dirty="0" smtClean="0"/>
              <a:t>		</a:t>
            </a:r>
            <a:r>
              <a:rPr lang="en-US" dirty="0" err="1" smtClean="0"/>
              <a:t>itemStateChanged</a:t>
            </a:r>
            <a:endParaRPr lang="en-US" dirty="0" smtClean="0"/>
          </a:p>
          <a:p>
            <a:r>
              <a:rPr lang="en-US" dirty="0" err="1" smtClean="0"/>
              <a:t>MouseEvent</a:t>
            </a:r>
            <a:r>
              <a:rPr lang="en-US" dirty="0" smtClean="0"/>
              <a:t>		</a:t>
            </a:r>
            <a:r>
              <a:rPr lang="en-US" dirty="0" err="1" smtClean="0"/>
              <a:t>MouseListener</a:t>
            </a:r>
            <a:r>
              <a:rPr lang="en-US" dirty="0" smtClean="0"/>
              <a:t>		5 methods</a:t>
            </a:r>
          </a:p>
          <a:p>
            <a:r>
              <a:rPr lang="en-US" dirty="0"/>
              <a:t>	</a:t>
            </a:r>
            <a:r>
              <a:rPr lang="en-US" dirty="0" smtClean="0"/>
              <a:t>		</a:t>
            </a:r>
            <a:r>
              <a:rPr lang="en-US" dirty="0" err="1" smtClean="0"/>
              <a:t>MouseMotionListener</a:t>
            </a:r>
            <a:r>
              <a:rPr lang="en-US" dirty="0" smtClean="0"/>
              <a:t>	</a:t>
            </a:r>
            <a:r>
              <a:rPr lang="en-US" dirty="0" err="1" smtClean="0"/>
              <a:t>mouseMoved</a:t>
            </a:r>
            <a:r>
              <a:rPr lang="en-US" dirty="0" smtClean="0"/>
              <a:t>, </a:t>
            </a:r>
            <a:r>
              <a:rPr lang="en-US" dirty="0" err="1" smtClean="0"/>
              <a:t>mouseDragged</a:t>
            </a:r>
            <a:endParaRPr lang="en-US" dirty="0" smtClean="0"/>
          </a:p>
          <a:p>
            <a:r>
              <a:rPr lang="en-US" dirty="0" err="1" smtClean="0"/>
              <a:t>KeyEvent</a:t>
            </a:r>
            <a:r>
              <a:rPr lang="en-US" dirty="0" smtClean="0"/>
              <a:t>			</a:t>
            </a:r>
            <a:r>
              <a:rPr lang="en-US" dirty="0" err="1" smtClean="0"/>
              <a:t>KeyListener</a:t>
            </a:r>
            <a:r>
              <a:rPr lang="en-US" dirty="0" smtClean="0"/>
              <a:t>		3 methods</a:t>
            </a:r>
            <a:endParaRPr lang="en-US" dirty="0"/>
          </a:p>
        </p:txBody>
      </p:sp>
    </p:spTree>
    <p:extLst>
      <p:ext uri="{BB962C8B-B14F-4D97-AF65-F5344CB8AC3E}">
        <p14:creationId xmlns:p14="http://schemas.microsoft.com/office/powerpoint/2010/main" val="2118449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Comments</a:t>
            </a:r>
            <a:endParaRPr lang="en-US" dirty="0"/>
          </a:p>
        </p:txBody>
      </p:sp>
      <p:sp>
        <p:nvSpPr>
          <p:cNvPr id="3" name="Content Placeholder 2"/>
          <p:cNvSpPr>
            <a:spLocks noGrp="1"/>
          </p:cNvSpPr>
          <p:nvPr>
            <p:ph idx="1"/>
          </p:nvPr>
        </p:nvSpPr>
        <p:spPr>
          <a:xfrm>
            <a:off x="152400" y="762000"/>
            <a:ext cx="8763000" cy="6096000"/>
          </a:xfrm>
        </p:spPr>
        <p:txBody>
          <a:bodyPr>
            <a:normAutofit fontScale="77500" lnSpcReduction="20000"/>
          </a:bodyPr>
          <a:lstStyle/>
          <a:p>
            <a:r>
              <a:rPr lang="en-US" dirty="0" smtClean="0"/>
              <a:t>All of the events (and most listeners) are in </a:t>
            </a:r>
            <a:r>
              <a:rPr lang="en-US" dirty="0" err="1" smtClean="0"/>
              <a:t>java.awt.event</a:t>
            </a:r>
            <a:r>
              <a:rPr lang="en-US" dirty="0" smtClean="0"/>
              <a:t> </a:t>
            </a:r>
          </a:p>
          <a:p>
            <a:pPr lvl="1"/>
            <a:r>
              <a:rPr lang="en-US" dirty="0" err="1" smtClean="0"/>
              <a:t>ListSelectionEvent</a:t>
            </a:r>
            <a:r>
              <a:rPr lang="en-US" dirty="0" smtClean="0"/>
              <a:t> and </a:t>
            </a:r>
            <a:r>
              <a:rPr lang="en-US" dirty="0" err="1" smtClean="0"/>
              <a:t>ChangeEvent</a:t>
            </a:r>
            <a:r>
              <a:rPr lang="en-US" dirty="0" smtClean="0"/>
              <a:t> are in </a:t>
            </a:r>
            <a:r>
              <a:rPr lang="en-US" dirty="0" err="1" smtClean="0"/>
              <a:t>javax.swing.event</a:t>
            </a:r>
            <a:endParaRPr lang="en-US" dirty="0" smtClean="0"/>
          </a:p>
          <a:p>
            <a:r>
              <a:rPr lang="en-US" dirty="0" smtClean="0"/>
              <a:t>The Event types have their own methods which give you access to useful data about the event</a:t>
            </a:r>
          </a:p>
          <a:p>
            <a:pPr lvl="1"/>
            <a:r>
              <a:rPr lang="en-US" dirty="0" err="1" smtClean="0"/>
              <a:t>ActionEvent</a:t>
            </a:r>
            <a:r>
              <a:rPr lang="en-US" dirty="0" smtClean="0"/>
              <a:t> has </a:t>
            </a:r>
            <a:r>
              <a:rPr lang="en-US" dirty="0" err="1" smtClean="0"/>
              <a:t>getActionCommand</a:t>
            </a:r>
            <a:r>
              <a:rPr lang="en-US" dirty="0" smtClean="0"/>
              <a:t>, </a:t>
            </a:r>
            <a:r>
              <a:rPr lang="en-US" dirty="0" err="1" smtClean="0"/>
              <a:t>getSource</a:t>
            </a:r>
            <a:r>
              <a:rPr lang="en-US" dirty="0" smtClean="0"/>
              <a:t>, </a:t>
            </a:r>
            <a:r>
              <a:rPr lang="en-US" dirty="0" err="1" smtClean="0"/>
              <a:t>getModifiers</a:t>
            </a:r>
            <a:r>
              <a:rPr lang="en-US" dirty="0" smtClean="0"/>
              <a:t>, </a:t>
            </a:r>
            <a:r>
              <a:rPr lang="en-US" dirty="0" err="1" smtClean="0"/>
              <a:t>getWhen</a:t>
            </a:r>
            <a:r>
              <a:rPr lang="en-US" dirty="0" smtClean="0"/>
              <a:t> (the timestamp of when the action occurred as a number of milliseconds since Jan 1, 1970)</a:t>
            </a:r>
          </a:p>
          <a:p>
            <a:pPr lvl="1"/>
            <a:r>
              <a:rPr lang="en-US" dirty="0" err="1" smtClean="0"/>
              <a:t>MouseEvent</a:t>
            </a:r>
            <a:r>
              <a:rPr lang="en-US" dirty="0" smtClean="0"/>
              <a:t> has methods </a:t>
            </a:r>
            <a:r>
              <a:rPr lang="en-US" dirty="0" err="1" smtClean="0"/>
              <a:t>getX</a:t>
            </a:r>
            <a:r>
              <a:rPr lang="en-US" dirty="0" smtClean="0"/>
              <a:t>( ), </a:t>
            </a:r>
            <a:r>
              <a:rPr lang="en-US" dirty="0" err="1" smtClean="0"/>
              <a:t>getY</a:t>
            </a:r>
            <a:r>
              <a:rPr lang="en-US" dirty="0" smtClean="0"/>
              <a:t>( ) and </a:t>
            </a:r>
            <a:r>
              <a:rPr lang="en-US" dirty="0" err="1" smtClean="0"/>
              <a:t>getPoint</a:t>
            </a:r>
            <a:r>
              <a:rPr lang="en-US" dirty="0" smtClean="0"/>
              <a:t> to obtain the x, y coordinate or the &lt;x, y&gt; Point of the mouse when the event occurred. </a:t>
            </a:r>
            <a:r>
              <a:rPr lang="en-US" dirty="0" err="1" smtClean="0"/>
              <a:t>getButton</a:t>
            </a:r>
            <a:r>
              <a:rPr lang="en-US" dirty="0" smtClean="0"/>
              <a:t> to return which mouse button was used, </a:t>
            </a:r>
            <a:r>
              <a:rPr lang="en-US" dirty="0" err="1" smtClean="0"/>
              <a:t>getClickCount</a:t>
            </a:r>
            <a:r>
              <a:rPr lang="en-US" dirty="0" smtClean="0"/>
              <a:t> (number of clicks associated with this event)</a:t>
            </a:r>
          </a:p>
          <a:p>
            <a:pPr lvl="1"/>
            <a:r>
              <a:rPr lang="en-US" dirty="0" err="1" smtClean="0"/>
              <a:t>KeyEvent</a:t>
            </a:r>
            <a:r>
              <a:rPr lang="en-US" dirty="0" smtClean="0"/>
              <a:t> has </a:t>
            </a:r>
            <a:r>
              <a:rPr lang="en-US" dirty="0" err="1" smtClean="0"/>
              <a:t>getKeyChar</a:t>
            </a:r>
            <a:r>
              <a:rPr lang="en-US" dirty="0" smtClean="0"/>
              <a:t>( ) to obtain the character of the key pressed (e.g., ‘a’ or ‘A’) and </a:t>
            </a:r>
            <a:r>
              <a:rPr lang="en-US" dirty="0" err="1" smtClean="0"/>
              <a:t>getKeyCode</a:t>
            </a:r>
            <a:r>
              <a:rPr lang="en-US" dirty="0" smtClean="0"/>
              <a:t>( ) which returns an int that can be matched against any of the constants defined in the </a:t>
            </a:r>
            <a:r>
              <a:rPr lang="en-US" dirty="0" err="1" smtClean="0"/>
              <a:t>KeyEvent</a:t>
            </a:r>
            <a:r>
              <a:rPr lang="en-US" dirty="0" smtClean="0"/>
              <a:t> class such as </a:t>
            </a:r>
            <a:r>
              <a:rPr lang="en-US" dirty="0" err="1" smtClean="0"/>
              <a:t>KeyEvent.VK_UP</a:t>
            </a:r>
            <a:r>
              <a:rPr lang="en-US" dirty="0" smtClean="0"/>
              <a:t> (up arrow) or </a:t>
            </a:r>
            <a:r>
              <a:rPr lang="en-US" dirty="0" err="1" smtClean="0"/>
              <a:t>KeyEvent.VK_HOME</a:t>
            </a:r>
            <a:endParaRPr lang="en-US" dirty="0" smtClean="0"/>
          </a:p>
          <a:p>
            <a:r>
              <a:rPr lang="en-US" dirty="0" smtClean="0"/>
              <a:t>You can implement any  number of interfaces in your class </a:t>
            </a:r>
          </a:p>
          <a:p>
            <a:pPr lvl="1"/>
            <a:r>
              <a:rPr lang="en-US" dirty="0" smtClean="0"/>
              <a:t>But be aware that some interfaces may interfere with each other if they have overlapping constants or methods!</a:t>
            </a:r>
            <a:endParaRPr lang="en-US" dirty="0"/>
          </a:p>
        </p:txBody>
      </p:sp>
    </p:spTree>
    <p:extLst>
      <p:ext uri="{BB962C8B-B14F-4D97-AF65-F5344CB8AC3E}">
        <p14:creationId xmlns:p14="http://schemas.microsoft.com/office/powerpoint/2010/main" val="3320742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152400"/>
            <a:ext cx="4419600" cy="1143000"/>
          </a:xfrm>
        </p:spPr>
        <p:txBody>
          <a:bodyPr/>
          <a:lstStyle/>
          <a:p>
            <a:r>
              <a:rPr lang="en-US" dirty="0" smtClean="0"/>
              <a:t>Example</a:t>
            </a:r>
            <a:endParaRPr lang="en-US" dirty="0"/>
          </a:p>
        </p:txBody>
      </p:sp>
      <p:sp>
        <p:nvSpPr>
          <p:cNvPr id="4" name="TextBox 3"/>
          <p:cNvSpPr txBox="1"/>
          <p:nvPr/>
        </p:nvSpPr>
        <p:spPr>
          <a:xfrm>
            <a:off x="136406" y="117693"/>
            <a:ext cx="9007594" cy="6740307"/>
          </a:xfrm>
          <a:prstGeom prst="rect">
            <a:avLst/>
          </a:prstGeom>
          <a:noFill/>
        </p:spPr>
        <p:txBody>
          <a:bodyPr wrap="none" rtlCol="0">
            <a:spAutoFit/>
          </a:bodyPr>
          <a:lstStyle/>
          <a:p>
            <a:r>
              <a:rPr lang="en-US" dirty="0" smtClean="0">
                <a:latin typeface="Courier" pitchFamily="49" charset="0"/>
              </a:rPr>
              <a:t>import </a:t>
            </a:r>
            <a:r>
              <a:rPr lang="en-US" dirty="0" err="1" smtClean="0">
                <a:latin typeface="Courier" pitchFamily="49" charset="0"/>
              </a:rPr>
              <a:t>java.awt</a:t>
            </a:r>
            <a:r>
              <a:rPr lang="en-US" dirty="0" smtClean="0">
                <a:latin typeface="Courier" pitchFamily="49" charset="0"/>
              </a:rPr>
              <a:t>.*;</a:t>
            </a:r>
          </a:p>
          <a:p>
            <a:r>
              <a:rPr lang="en-US" dirty="0" smtClean="0">
                <a:latin typeface="Courier" pitchFamily="49" charset="0"/>
              </a:rPr>
              <a:t>import </a:t>
            </a:r>
            <a:r>
              <a:rPr lang="en-US" dirty="0" err="1" smtClean="0">
                <a:latin typeface="Courier" pitchFamily="49" charset="0"/>
              </a:rPr>
              <a:t>java.awt.event</a:t>
            </a:r>
            <a:r>
              <a:rPr lang="en-US" dirty="0" smtClean="0">
                <a:latin typeface="Courier" pitchFamily="49" charset="0"/>
              </a:rPr>
              <a:t>.*;</a:t>
            </a:r>
          </a:p>
          <a:p>
            <a:r>
              <a:rPr lang="en-US" dirty="0" smtClean="0">
                <a:latin typeface="Courier" pitchFamily="49" charset="0"/>
              </a:rPr>
              <a:t>import </a:t>
            </a:r>
            <a:r>
              <a:rPr lang="en-US" dirty="0" err="1" smtClean="0">
                <a:latin typeface="Courier" pitchFamily="49" charset="0"/>
              </a:rPr>
              <a:t>javax.swing</a:t>
            </a:r>
            <a:r>
              <a:rPr lang="en-US" dirty="0" smtClean="0">
                <a:latin typeface="Courier" pitchFamily="49" charset="0"/>
              </a:rPr>
              <a:t>.*;</a:t>
            </a:r>
          </a:p>
          <a:p>
            <a:endParaRPr lang="en-US" dirty="0" smtClean="0">
              <a:latin typeface="Courier" pitchFamily="49" charset="0"/>
            </a:endParaRPr>
          </a:p>
          <a:p>
            <a:r>
              <a:rPr lang="en-US" dirty="0" smtClean="0">
                <a:latin typeface="Courier" pitchFamily="49" charset="0"/>
              </a:rPr>
              <a:t>public class </a:t>
            </a:r>
            <a:r>
              <a:rPr lang="en-US" dirty="0" err="1" smtClean="0">
                <a:latin typeface="Courier" pitchFamily="49" charset="0"/>
              </a:rPr>
              <a:t>SimpleMouseExample</a:t>
            </a:r>
            <a:r>
              <a:rPr lang="en-US" dirty="0" smtClean="0">
                <a:latin typeface="Courier" pitchFamily="49" charset="0"/>
              </a:rPr>
              <a:t>  {</a:t>
            </a:r>
          </a:p>
          <a:p>
            <a:r>
              <a:rPr lang="en-US" dirty="0" smtClean="0">
                <a:latin typeface="Courier" pitchFamily="49" charset="0"/>
              </a:rPr>
              <a:t>     public static void main(String[] </a:t>
            </a:r>
            <a:r>
              <a:rPr lang="en-US" dirty="0" err="1" smtClean="0">
                <a:latin typeface="Courier" pitchFamily="49" charset="0"/>
              </a:rPr>
              <a:t>args</a:t>
            </a:r>
            <a:r>
              <a:rPr lang="en-US" dirty="0" smtClean="0">
                <a:latin typeface="Courier" pitchFamily="49" charset="0"/>
              </a:rPr>
              <a:t>)  { // code omitted }</a:t>
            </a:r>
          </a:p>
          <a:p>
            <a:r>
              <a:rPr lang="en-US" dirty="0" smtClean="0">
                <a:latin typeface="Courier" pitchFamily="49" charset="0"/>
              </a:rPr>
              <a:t>     public static class </a:t>
            </a:r>
            <a:r>
              <a:rPr lang="en-US" dirty="0" err="1" smtClean="0">
                <a:latin typeface="Courier" pitchFamily="49" charset="0"/>
              </a:rPr>
              <a:t>MousePanel</a:t>
            </a:r>
            <a:r>
              <a:rPr lang="en-US" dirty="0" smtClean="0">
                <a:latin typeface="Courier" pitchFamily="49" charset="0"/>
              </a:rPr>
              <a:t> extends </a:t>
            </a:r>
            <a:r>
              <a:rPr lang="en-US" dirty="0" err="1" smtClean="0">
                <a:latin typeface="Courier" pitchFamily="49" charset="0"/>
              </a:rPr>
              <a:t>JPanel</a:t>
            </a:r>
            <a:r>
              <a:rPr lang="en-US" dirty="0" smtClean="0">
                <a:latin typeface="Courier" pitchFamily="49" charset="0"/>
              </a:rPr>
              <a:t> implements </a:t>
            </a:r>
          </a:p>
          <a:p>
            <a:r>
              <a:rPr lang="en-US" dirty="0">
                <a:latin typeface="Courier" pitchFamily="49" charset="0"/>
              </a:rPr>
              <a:t>	</a:t>
            </a:r>
            <a:r>
              <a:rPr lang="en-US" dirty="0" err="1" smtClean="0">
                <a:latin typeface="Courier" pitchFamily="49" charset="0"/>
              </a:rPr>
              <a:t>ActionListener</a:t>
            </a:r>
            <a:r>
              <a:rPr lang="en-US" dirty="0" smtClean="0">
                <a:latin typeface="Courier" pitchFamily="49" charset="0"/>
              </a:rPr>
              <a:t>, </a:t>
            </a:r>
            <a:r>
              <a:rPr lang="en-US" dirty="0" err="1" smtClean="0">
                <a:latin typeface="Courier" pitchFamily="49" charset="0"/>
              </a:rPr>
              <a:t>MouseListener</a:t>
            </a:r>
            <a:r>
              <a:rPr lang="en-US" dirty="0" smtClean="0">
                <a:latin typeface="Courier" pitchFamily="49" charset="0"/>
              </a:rPr>
              <a:t>  {</a:t>
            </a:r>
          </a:p>
          <a:p>
            <a:r>
              <a:rPr lang="en-US" dirty="0" smtClean="0">
                <a:latin typeface="Courier" pitchFamily="49" charset="0"/>
              </a:rPr>
              <a:t>  	      private int x1, y1, x2, y2;</a:t>
            </a:r>
          </a:p>
          <a:p>
            <a:r>
              <a:rPr lang="en-US" dirty="0" smtClean="0">
                <a:latin typeface="Courier" pitchFamily="49" charset="0"/>
              </a:rPr>
              <a:t>	      private </a:t>
            </a:r>
            <a:r>
              <a:rPr lang="en-US" dirty="0" err="1" smtClean="0">
                <a:latin typeface="Courier" pitchFamily="49" charset="0"/>
              </a:rPr>
              <a:t>boolean</a:t>
            </a:r>
            <a:r>
              <a:rPr lang="en-US" dirty="0" smtClean="0">
                <a:latin typeface="Courier" pitchFamily="49" charset="0"/>
              </a:rPr>
              <a:t> clear;</a:t>
            </a:r>
          </a:p>
          <a:p>
            <a:r>
              <a:rPr lang="en-US" dirty="0" smtClean="0">
                <a:latin typeface="Courier" pitchFamily="49" charset="0"/>
              </a:rPr>
              <a:t>  	      public </a:t>
            </a:r>
            <a:r>
              <a:rPr lang="en-US" dirty="0" err="1" smtClean="0">
                <a:latin typeface="Courier" pitchFamily="49" charset="0"/>
              </a:rPr>
              <a:t>MousePanel</a:t>
            </a:r>
            <a:r>
              <a:rPr lang="en-US" dirty="0" smtClean="0">
                <a:latin typeface="Courier" pitchFamily="49" charset="0"/>
              </a:rPr>
              <a:t>() {</a:t>
            </a:r>
          </a:p>
          <a:p>
            <a:r>
              <a:rPr lang="en-US" dirty="0" smtClean="0">
                <a:latin typeface="Courier" pitchFamily="49" charset="0"/>
              </a:rPr>
              <a:t>		x1=x2=y1=y2=-1;</a:t>
            </a:r>
          </a:p>
          <a:p>
            <a:r>
              <a:rPr lang="en-US" dirty="0" smtClean="0">
                <a:latin typeface="Courier" pitchFamily="49" charset="0"/>
              </a:rPr>
              <a:t>		</a:t>
            </a:r>
            <a:r>
              <a:rPr lang="en-US" dirty="0" err="1" smtClean="0">
                <a:latin typeface="Courier" pitchFamily="49" charset="0"/>
              </a:rPr>
              <a:t>JButton</a:t>
            </a:r>
            <a:r>
              <a:rPr lang="en-US" dirty="0" smtClean="0">
                <a:latin typeface="Courier" pitchFamily="49" charset="0"/>
              </a:rPr>
              <a:t> reset=new </a:t>
            </a:r>
            <a:r>
              <a:rPr lang="en-US" dirty="0" err="1" smtClean="0">
                <a:latin typeface="Courier" pitchFamily="49" charset="0"/>
              </a:rPr>
              <a:t>JButton</a:t>
            </a:r>
            <a:r>
              <a:rPr lang="en-US" dirty="0" smtClean="0">
                <a:latin typeface="Courier" pitchFamily="49" charset="0"/>
              </a:rPr>
              <a:t>("Reset Drawing");</a:t>
            </a:r>
          </a:p>
          <a:p>
            <a:r>
              <a:rPr lang="en-US" dirty="0" smtClean="0">
                <a:latin typeface="Courier" pitchFamily="49" charset="0"/>
              </a:rPr>
              <a:t>		</a:t>
            </a:r>
            <a:r>
              <a:rPr lang="en-US" dirty="0" err="1" smtClean="0">
                <a:latin typeface="Courier" pitchFamily="49" charset="0"/>
              </a:rPr>
              <a:t>reset.addActionListener</a:t>
            </a:r>
            <a:r>
              <a:rPr lang="en-US" dirty="0" smtClean="0">
                <a:latin typeface="Courier" pitchFamily="49" charset="0"/>
              </a:rPr>
              <a:t>(this);</a:t>
            </a:r>
          </a:p>
          <a:p>
            <a:r>
              <a:rPr lang="en-US" dirty="0" smtClean="0">
                <a:latin typeface="Courier" pitchFamily="49" charset="0"/>
              </a:rPr>
              <a:t>		add(reset);</a:t>
            </a:r>
          </a:p>
          <a:p>
            <a:r>
              <a:rPr lang="en-US" dirty="0" smtClean="0">
                <a:latin typeface="Courier" pitchFamily="49" charset="0"/>
              </a:rPr>
              <a:t>		</a:t>
            </a:r>
            <a:r>
              <a:rPr lang="en-US" dirty="0" err="1" smtClean="0">
                <a:latin typeface="Courier" pitchFamily="49" charset="0"/>
              </a:rPr>
              <a:t>addMouseListener</a:t>
            </a:r>
            <a:r>
              <a:rPr lang="en-US" dirty="0" smtClean="0">
                <a:latin typeface="Courier" pitchFamily="49" charset="0"/>
              </a:rPr>
              <a:t>(this);</a:t>
            </a:r>
          </a:p>
          <a:p>
            <a:r>
              <a:rPr lang="en-US" dirty="0" smtClean="0">
                <a:latin typeface="Courier" pitchFamily="49" charset="0"/>
              </a:rPr>
              <a:t>		clear=false;</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	      public void </a:t>
            </a:r>
            <a:r>
              <a:rPr lang="en-US" dirty="0" err="1" smtClean="0">
                <a:latin typeface="Courier" pitchFamily="49" charset="0"/>
              </a:rPr>
              <a:t>actionPerformed</a:t>
            </a:r>
            <a:r>
              <a:rPr lang="en-US" dirty="0" smtClean="0">
                <a:latin typeface="Courier" pitchFamily="49" charset="0"/>
              </a:rPr>
              <a:t>(</a:t>
            </a:r>
            <a:r>
              <a:rPr lang="en-US" dirty="0" err="1" smtClean="0">
                <a:latin typeface="Courier" pitchFamily="49" charset="0"/>
              </a:rPr>
              <a:t>ActionEvent</a:t>
            </a:r>
            <a:r>
              <a:rPr lang="en-US" dirty="0" smtClean="0">
                <a:latin typeface="Courier" pitchFamily="49" charset="0"/>
              </a:rPr>
              <a:t> e)	{</a:t>
            </a:r>
          </a:p>
          <a:p>
            <a:r>
              <a:rPr lang="en-US" dirty="0" smtClean="0">
                <a:latin typeface="Courier" pitchFamily="49" charset="0"/>
              </a:rPr>
              <a:t>		clear=true;</a:t>
            </a:r>
          </a:p>
          <a:p>
            <a:r>
              <a:rPr lang="en-US" dirty="0" smtClean="0">
                <a:latin typeface="Courier" pitchFamily="49" charset="0"/>
              </a:rPr>
              <a:t>		repaint();</a:t>
            </a:r>
          </a:p>
          <a:p>
            <a:r>
              <a:rPr lang="en-US" dirty="0" smtClean="0">
                <a:latin typeface="Courier" pitchFamily="49" charset="0"/>
              </a:rPr>
              <a:t>	      }</a:t>
            </a:r>
          </a:p>
          <a:p>
            <a:r>
              <a:rPr lang="en-US" dirty="0" smtClean="0">
                <a:latin typeface="Courier" pitchFamily="49" charset="0"/>
              </a:rPr>
              <a:t>		</a:t>
            </a:r>
          </a:p>
        </p:txBody>
      </p:sp>
    </p:spTree>
    <p:extLst>
      <p:ext uri="{BB962C8B-B14F-4D97-AF65-F5344CB8AC3E}">
        <p14:creationId xmlns:p14="http://schemas.microsoft.com/office/powerpoint/2010/main" val="479519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6906" y="76200"/>
            <a:ext cx="6760184" cy="6463308"/>
          </a:xfrm>
          <a:prstGeom prst="rect">
            <a:avLst/>
          </a:prstGeom>
          <a:noFill/>
        </p:spPr>
        <p:txBody>
          <a:bodyPr wrap="none" rtlCol="0">
            <a:spAutoFit/>
          </a:bodyPr>
          <a:lstStyle/>
          <a:p>
            <a:r>
              <a:rPr lang="en-US" dirty="0">
                <a:latin typeface="Courier" pitchFamily="49" charset="0"/>
              </a:rPr>
              <a:t>	</a:t>
            </a:r>
            <a:r>
              <a:rPr lang="en-US" dirty="0" smtClean="0">
                <a:latin typeface="Courier" pitchFamily="49" charset="0"/>
              </a:rPr>
              <a:t>public void </a:t>
            </a:r>
            <a:r>
              <a:rPr lang="en-US" dirty="0" err="1" smtClean="0">
                <a:latin typeface="Courier" pitchFamily="49" charset="0"/>
              </a:rPr>
              <a:t>mouseClicked</a:t>
            </a:r>
            <a:r>
              <a:rPr lang="en-US" dirty="0" smtClean="0">
                <a:latin typeface="Courier" pitchFamily="49" charset="0"/>
              </a:rPr>
              <a:t>(</a:t>
            </a:r>
            <a:r>
              <a:rPr lang="en-US" dirty="0" err="1" smtClean="0">
                <a:latin typeface="Courier" pitchFamily="49" charset="0"/>
              </a:rPr>
              <a:t>MouseEvent</a:t>
            </a:r>
            <a:r>
              <a:rPr lang="en-US" dirty="0" smtClean="0">
                <a:latin typeface="Courier" pitchFamily="49" charset="0"/>
              </a:rPr>
              <a:t> e) {}</a:t>
            </a:r>
          </a:p>
          <a:p>
            <a:r>
              <a:rPr lang="en-US" dirty="0" smtClean="0">
                <a:latin typeface="Courier" pitchFamily="49" charset="0"/>
              </a:rPr>
              <a:t>	public void </a:t>
            </a:r>
            <a:r>
              <a:rPr lang="en-US" dirty="0" err="1" smtClean="0">
                <a:latin typeface="Courier" pitchFamily="49" charset="0"/>
              </a:rPr>
              <a:t>mouseEntered</a:t>
            </a:r>
            <a:r>
              <a:rPr lang="en-US" dirty="0" smtClean="0">
                <a:latin typeface="Courier" pitchFamily="49" charset="0"/>
              </a:rPr>
              <a:t>(</a:t>
            </a:r>
            <a:r>
              <a:rPr lang="en-US" dirty="0" err="1" smtClean="0">
                <a:latin typeface="Courier" pitchFamily="49" charset="0"/>
              </a:rPr>
              <a:t>MouseEvent</a:t>
            </a:r>
            <a:r>
              <a:rPr lang="en-US" dirty="0" smtClean="0">
                <a:latin typeface="Courier" pitchFamily="49" charset="0"/>
              </a:rPr>
              <a:t> e) {}</a:t>
            </a:r>
          </a:p>
          <a:p>
            <a:r>
              <a:rPr lang="en-US" dirty="0" smtClean="0">
                <a:latin typeface="Courier" pitchFamily="49" charset="0"/>
              </a:rPr>
              <a:t>	public void </a:t>
            </a:r>
            <a:r>
              <a:rPr lang="en-US" dirty="0" err="1" smtClean="0">
                <a:latin typeface="Courier" pitchFamily="49" charset="0"/>
              </a:rPr>
              <a:t>mouseExited</a:t>
            </a:r>
            <a:r>
              <a:rPr lang="en-US" dirty="0" smtClean="0">
                <a:latin typeface="Courier" pitchFamily="49" charset="0"/>
              </a:rPr>
              <a:t>(</a:t>
            </a:r>
            <a:r>
              <a:rPr lang="en-US" dirty="0" err="1" smtClean="0">
                <a:latin typeface="Courier" pitchFamily="49" charset="0"/>
              </a:rPr>
              <a:t>MouseEvent</a:t>
            </a:r>
            <a:r>
              <a:rPr lang="en-US" dirty="0" smtClean="0">
                <a:latin typeface="Courier" pitchFamily="49" charset="0"/>
              </a:rPr>
              <a:t> e) {}</a:t>
            </a:r>
          </a:p>
          <a:p>
            <a:endParaRPr lang="en-US" dirty="0" smtClean="0">
              <a:latin typeface="Courier" pitchFamily="49" charset="0"/>
            </a:endParaRPr>
          </a:p>
          <a:p>
            <a:r>
              <a:rPr lang="en-US" dirty="0" smtClean="0">
                <a:latin typeface="Courier" pitchFamily="49" charset="0"/>
              </a:rPr>
              <a:t>	public void </a:t>
            </a:r>
            <a:r>
              <a:rPr lang="en-US" dirty="0" err="1" smtClean="0">
                <a:latin typeface="Courier" pitchFamily="49" charset="0"/>
              </a:rPr>
              <a:t>mousePressed</a:t>
            </a:r>
            <a:r>
              <a:rPr lang="en-US" dirty="0" smtClean="0">
                <a:latin typeface="Courier" pitchFamily="49" charset="0"/>
              </a:rPr>
              <a:t>(</a:t>
            </a:r>
            <a:r>
              <a:rPr lang="en-US" dirty="0" err="1" smtClean="0">
                <a:latin typeface="Courier" pitchFamily="49" charset="0"/>
              </a:rPr>
              <a:t>MouseEvent</a:t>
            </a:r>
            <a:r>
              <a:rPr lang="en-US" dirty="0" smtClean="0">
                <a:latin typeface="Courier" pitchFamily="49" charset="0"/>
              </a:rPr>
              <a:t> e)  {</a:t>
            </a:r>
          </a:p>
          <a:p>
            <a:r>
              <a:rPr lang="en-US" dirty="0" smtClean="0">
                <a:latin typeface="Courier" pitchFamily="49" charset="0"/>
              </a:rPr>
              <a:t>		x1=</a:t>
            </a:r>
            <a:r>
              <a:rPr lang="en-US" dirty="0" err="1" smtClean="0">
                <a:latin typeface="Courier" pitchFamily="49" charset="0"/>
              </a:rPr>
              <a:t>e.getX</a:t>
            </a:r>
            <a:r>
              <a:rPr lang="en-US" dirty="0" smtClean="0">
                <a:latin typeface="Courier" pitchFamily="49" charset="0"/>
              </a:rPr>
              <a:t>();</a:t>
            </a:r>
          </a:p>
          <a:p>
            <a:r>
              <a:rPr lang="en-US" dirty="0" smtClean="0">
                <a:latin typeface="Courier" pitchFamily="49" charset="0"/>
              </a:rPr>
              <a:t>		y1=</a:t>
            </a:r>
            <a:r>
              <a:rPr lang="en-US" dirty="0" err="1" smtClean="0">
                <a:latin typeface="Courier" pitchFamily="49" charset="0"/>
              </a:rPr>
              <a:t>e.getY</a:t>
            </a:r>
            <a:r>
              <a:rPr lang="en-US" dirty="0" smtClean="0">
                <a:latin typeface="Courier" pitchFamily="49" charset="0"/>
              </a:rPr>
              <a:t>();</a:t>
            </a:r>
          </a:p>
          <a:p>
            <a:r>
              <a:rPr lang="en-US" dirty="0" smtClean="0">
                <a:latin typeface="Courier" pitchFamily="49" charset="0"/>
              </a:rPr>
              <a:t>	}</a:t>
            </a:r>
          </a:p>
          <a:p>
            <a:r>
              <a:rPr lang="en-US" dirty="0" smtClean="0">
                <a:latin typeface="Courier" pitchFamily="49" charset="0"/>
              </a:rPr>
              <a:t>	public void </a:t>
            </a:r>
            <a:r>
              <a:rPr lang="en-US" dirty="0" err="1" smtClean="0">
                <a:latin typeface="Courier" pitchFamily="49" charset="0"/>
              </a:rPr>
              <a:t>mouseReleased</a:t>
            </a:r>
            <a:r>
              <a:rPr lang="en-US" dirty="0" smtClean="0">
                <a:latin typeface="Courier" pitchFamily="49" charset="0"/>
              </a:rPr>
              <a:t>(</a:t>
            </a:r>
            <a:r>
              <a:rPr lang="en-US" dirty="0" err="1" smtClean="0">
                <a:latin typeface="Courier" pitchFamily="49" charset="0"/>
              </a:rPr>
              <a:t>MouseEvent</a:t>
            </a:r>
            <a:r>
              <a:rPr lang="en-US" dirty="0" smtClean="0">
                <a:latin typeface="Courier" pitchFamily="49" charset="0"/>
              </a:rPr>
              <a:t> e) {</a:t>
            </a:r>
          </a:p>
          <a:p>
            <a:r>
              <a:rPr lang="en-US" dirty="0" smtClean="0">
                <a:latin typeface="Courier" pitchFamily="49" charset="0"/>
              </a:rPr>
              <a:t>		x2=</a:t>
            </a:r>
            <a:r>
              <a:rPr lang="en-US" dirty="0" err="1" smtClean="0">
                <a:latin typeface="Courier" pitchFamily="49" charset="0"/>
              </a:rPr>
              <a:t>e.getX</a:t>
            </a:r>
            <a:r>
              <a:rPr lang="en-US" dirty="0" smtClean="0">
                <a:latin typeface="Courier" pitchFamily="49" charset="0"/>
              </a:rPr>
              <a:t>();</a:t>
            </a:r>
          </a:p>
          <a:p>
            <a:r>
              <a:rPr lang="en-US" dirty="0" smtClean="0">
                <a:latin typeface="Courier" pitchFamily="49" charset="0"/>
              </a:rPr>
              <a:t>		y2=</a:t>
            </a:r>
            <a:r>
              <a:rPr lang="en-US" dirty="0" err="1" smtClean="0">
                <a:latin typeface="Courier" pitchFamily="49" charset="0"/>
              </a:rPr>
              <a:t>e.getY</a:t>
            </a:r>
            <a:r>
              <a:rPr lang="en-US" dirty="0" smtClean="0">
                <a:latin typeface="Courier" pitchFamily="49" charset="0"/>
              </a:rPr>
              <a:t>();</a:t>
            </a:r>
          </a:p>
          <a:p>
            <a:r>
              <a:rPr lang="en-US" dirty="0" smtClean="0">
                <a:latin typeface="Courier" pitchFamily="49" charset="0"/>
              </a:rPr>
              <a:t>		repaint();</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	public void </a:t>
            </a:r>
            <a:r>
              <a:rPr lang="en-US" dirty="0" err="1" smtClean="0">
                <a:latin typeface="Courier" pitchFamily="49" charset="0"/>
              </a:rPr>
              <a:t>paintComponent</a:t>
            </a:r>
            <a:r>
              <a:rPr lang="en-US" dirty="0" smtClean="0">
                <a:latin typeface="Courier" pitchFamily="49" charset="0"/>
              </a:rPr>
              <a:t>(Graphics g){</a:t>
            </a:r>
          </a:p>
          <a:p>
            <a:r>
              <a:rPr lang="en-US" dirty="0" smtClean="0">
                <a:latin typeface="Courier" pitchFamily="49" charset="0"/>
              </a:rPr>
              <a:t>		if(clear)	{</a:t>
            </a:r>
          </a:p>
          <a:p>
            <a:r>
              <a:rPr lang="en-US" dirty="0" smtClean="0">
                <a:latin typeface="Courier" pitchFamily="49" charset="0"/>
              </a:rPr>
              <a:t>		     clear=false;</a:t>
            </a:r>
          </a:p>
          <a:p>
            <a:r>
              <a:rPr lang="en-US" dirty="0" smtClean="0">
                <a:latin typeface="Courier" pitchFamily="49" charset="0"/>
              </a:rPr>
              <a:t>		     </a:t>
            </a:r>
            <a:r>
              <a:rPr lang="en-US" dirty="0" err="1" smtClean="0">
                <a:latin typeface="Courier" pitchFamily="49" charset="0"/>
              </a:rPr>
              <a:t>super.paintComponent</a:t>
            </a:r>
            <a:r>
              <a:rPr lang="en-US" dirty="0" smtClean="0">
                <a:latin typeface="Courier" pitchFamily="49" charset="0"/>
              </a:rPr>
              <a:t>(g);</a:t>
            </a:r>
          </a:p>
          <a:p>
            <a:r>
              <a:rPr lang="en-US" dirty="0" smtClean="0">
                <a:latin typeface="Courier" pitchFamily="49" charset="0"/>
              </a:rPr>
              <a:t>		}</a:t>
            </a:r>
          </a:p>
          <a:p>
            <a:r>
              <a:rPr lang="en-US" dirty="0" smtClean="0">
                <a:latin typeface="Courier" pitchFamily="49" charset="0"/>
              </a:rPr>
              <a:t>		else </a:t>
            </a:r>
            <a:r>
              <a:rPr lang="en-US" dirty="0" err="1" smtClean="0">
                <a:latin typeface="Courier" pitchFamily="49" charset="0"/>
              </a:rPr>
              <a:t>g.drawLine</a:t>
            </a:r>
            <a:r>
              <a:rPr lang="en-US" dirty="0" smtClean="0">
                <a:latin typeface="Courier" pitchFamily="49" charset="0"/>
              </a:rPr>
              <a:t>(x1,y1,x2,y2);</a:t>
            </a:r>
          </a:p>
          <a:p>
            <a:r>
              <a:rPr lang="en-US" dirty="0" smtClean="0">
                <a:latin typeface="Courier" pitchFamily="49" charset="0"/>
              </a:rPr>
              <a:t>	}</a:t>
            </a:r>
          </a:p>
          <a:p>
            <a:r>
              <a:rPr lang="en-US" dirty="0">
                <a:latin typeface="Courier" pitchFamily="49" charset="0"/>
              </a:rPr>
              <a:t> </a:t>
            </a:r>
            <a:r>
              <a:rPr lang="en-US" dirty="0" smtClean="0">
                <a:latin typeface="Courier" pitchFamily="49" charset="0"/>
              </a:rPr>
              <a:t>       }  // end inner class</a:t>
            </a:r>
          </a:p>
          <a:p>
            <a:r>
              <a:rPr lang="en-US" dirty="0" smtClean="0">
                <a:latin typeface="Courier" pitchFamily="49" charset="0"/>
              </a:rPr>
              <a:t>}  // end outer class</a:t>
            </a:r>
            <a:endParaRPr lang="en-US" dirty="0">
              <a:latin typeface="Courier" pitchFamily="49"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2895600"/>
            <a:ext cx="2095500"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046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Inner Classes</a:t>
            </a:r>
            <a:endParaRPr lang="en-US" dirty="0"/>
          </a:p>
        </p:txBody>
      </p:sp>
      <p:sp>
        <p:nvSpPr>
          <p:cNvPr id="3" name="Content Placeholder 2"/>
          <p:cNvSpPr>
            <a:spLocks noGrp="1"/>
          </p:cNvSpPr>
          <p:nvPr>
            <p:ph idx="1"/>
          </p:nvPr>
        </p:nvSpPr>
        <p:spPr>
          <a:xfrm>
            <a:off x="228600" y="838200"/>
            <a:ext cx="8686800" cy="6019800"/>
          </a:xfrm>
        </p:spPr>
        <p:txBody>
          <a:bodyPr>
            <a:normAutofit fontScale="77500" lnSpcReduction="20000"/>
          </a:bodyPr>
          <a:lstStyle/>
          <a:p>
            <a:r>
              <a:rPr lang="en-US" dirty="0" smtClean="0"/>
              <a:t>We’ve already seen inner classes in that we define a </a:t>
            </a:r>
            <a:r>
              <a:rPr lang="en-US" dirty="0" err="1" smtClean="0"/>
              <a:t>JPanel</a:t>
            </a:r>
            <a:r>
              <a:rPr lang="en-US" dirty="0" smtClean="0"/>
              <a:t> subclass inside our </a:t>
            </a:r>
            <a:r>
              <a:rPr lang="en-US" dirty="0" err="1" smtClean="0"/>
              <a:t>JFrame</a:t>
            </a:r>
            <a:r>
              <a:rPr lang="en-US" dirty="0" smtClean="0"/>
              <a:t> class</a:t>
            </a:r>
          </a:p>
          <a:p>
            <a:pPr lvl="1"/>
            <a:r>
              <a:rPr lang="en-US" dirty="0" smtClean="0"/>
              <a:t>Also known as nested classes</a:t>
            </a:r>
          </a:p>
          <a:p>
            <a:r>
              <a:rPr lang="en-US" dirty="0" smtClean="0"/>
              <a:t>We can implement our Listeners by indicating that the Listener is handled in </a:t>
            </a:r>
            <a:r>
              <a:rPr lang="en-US" i="1" dirty="0" smtClean="0"/>
              <a:t>this </a:t>
            </a:r>
            <a:r>
              <a:rPr lang="en-US" dirty="0" smtClean="0"/>
              <a:t>class or by defining another class and implementing it there</a:t>
            </a:r>
          </a:p>
          <a:p>
            <a:r>
              <a:rPr lang="en-US" dirty="0" smtClean="0"/>
              <a:t>Typically, implementing the Listener class separately will involve implementing that Listener class as an inner class</a:t>
            </a:r>
          </a:p>
          <a:p>
            <a:pPr lvl="1"/>
            <a:r>
              <a:rPr lang="en-US" dirty="0" smtClean="0"/>
              <a:t>The main reason for doing it this way is that no one else will use this class so there is no point in making it a standalone class</a:t>
            </a:r>
          </a:p>
          <a:p>
            <a:pPr lvl="1"/>
            <a:r>
              <a:rPr lang="en-US" dirty="0" smtClean="0"/>
              <a:t>NOTE:  if the outer class creates a variable of a type of inner class and the outer class has static members, then the inner class must be declared as a static class (see previous example)</a:t>
            </a:r>
          </a:p>
          <a:p>
            <a:r>
              <a:rPr lang="en-US" dirty="0" smtClean="0"/>
              <a:t>The inner class is given the name </a:t>
            </a:r>
            <a:r>
              <a:rPr lang="en-US" dirty="0" err="1" smtClean="0"/>
              <a:t>OuterClass$InnerClass</a:t>
            </a:r>
            <a:r>
              <a:rPr lang="en-US" dirty="0" smtClean="0"/>
              <a:t> as in </a:t>
            </a:r>
            <a:r>
              <a:rPr lang="en-US" dirty="0" err="1" smtClean="0"/>
              <a:t>SimpleMouseExample$MousePanel</a:t>
            </a:r>
            <a:endParaRPr lang="en-US" dirty="0" smtClean="0"/>
          </a:p>
          <a:p>
            <a:r>
              <a:rPr lang="en-US" dirty="0" smtClean="0"/>
              <a:t>Alternatively, we can also define an anonymous inner class (as shown in a few slides)</a:t>
            </a:r>
            <a:endParaRPr lang="en-US" dirty="0"/>
          </a:p>
        </p:txBody>
      </p:sp>
    </p:spTree>
    <p:extLst>
      <p:ext uri="{BB962C8B-B14F-4D97-AF65-F5344CB8AC3E}">
        <p14:creationId xmlns:p14="http://schemas.microsoft.com/office/powerpoint/2010/main" val="2142735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03"/>
            <a:ext cx="8229600" cy="1143000"/>
          </a:xfrm>
        </p:spPr>
        <p:txBody>
          <a:bodyPr/>
          <a:lstStyle/>
          <a:p>
            <a:r>
              <a:rPr lang="en-US" dirty="0" smtClean="0"/>
              <a:t>Example</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311482259"/>
              </p:ext>
            </p:extLst>
          </p:nvPr>
        </p:nvGraphicFramePr>
        <p:xfrm>
          <a:off x="152400" y="1143000"/>
          <a:ext cx="8763000" cy="4986338"/>
        </p:xfrm>
        <a:graphic>
          <a:graphicData uri="http://schemas.openxmlformats.org/presentationml/2006/ole">
            <mc:AlternateContent xmlns:mc="http://schemas.openxmlformats.org/markup-compatibility/2006">
              <mc:Choice xmlns:v="urn:schemas-microsoft-com:vml" Requires="v">
                <p:oleObj spid="_x0000_s6157" name="Picture" r:id="rId3" imgW="4575048" imgH="2601468" progId="Word.Picture.8">
                  <p:embed/>
                </p:oleObj>
              </mc:Choice>
              <mc:Fallback>
                <p:oleObj name="Picture" r:id="rId3" imgW="4575048" imgH="2601468" progId="Word.Picture.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143000"/>
                        <a:ext cx="8763000" cy="4986338"/>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844951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Comments</a:t>
            </a:r>
            <a:endParaRPr lang="en-US" dirty="0"/>
          </a:p>
        </p:txBody>
      </p:sp>
      <p:sp>
        <p:nvSpPr>
          <p:cNvPr id="3" name="Content Placeholder 2"/>
          <p:cNvSpPr>
            <a:spLocks noGrp="1"/>
          </p:cNvSpPr>
          <p:nvPr>
            <p:ph idx="1"/>
          </p:nvPr>
        </p:nvSpPr>
        <p:spPr>
          <a:xfrm>
            <a:off x="457200" y="914400"/>
            <a:ext cx="8229600" cy="5638800"/>
          </a:xfrm>
        </p:spPr>
        <p:txBody>
          <a:bodyPr>
            <a:normAutofit fontScale="85000" lnSpcReduction="10000"/>
          </a:bodyPr>
          <a:lstStyle/>
          <a:p>
            <a:r>
              <a:rPr lang="en-US" dirty="0" smtClean="0"/>
              <a:t>An outer class can contain any number of inner classes</a:t>
            </a:r>
          </a:p>
          <a:p>
            <a:r>
              <a:rPr lang="en-US" dirty="0" smtClean="0"/>
              <a:t>An inner class can reference instance data and methods of the outer class</a:t>
            </a:r>
          </a:p>
          <a:p>
            <a:r>
              <a:rPr lang="en-US" dirty="0" smtClean="0"/>
              <a:t>An inner class can be defined static but a static inner class can not access non-static outer class members</a:t>
            </a:r>
          </a:p>
          <a:p>
            <a:r>
              <a:rPr lang="en-US" dirty="0" smtClean="0"/>
              <a:t>Typically an inner class will be given the visibility modifier of private so that no other classes other than the outer class can make use of it, however this does not have to be the case (see below)</a:t>
            </a:r>
          </a:p>
          <a:p>
            <a:r>
              <a:rPr lang="en-US" dirty="0" smtClean="0"/>
              <a:t>Objects of an inner class can be created not only by the outer class but by other classes but if the inner class is not static, you must create an object of the outer class first before other classes can create instances of the inner class</a:t>
            </a:r>
          </a:p>
        </p:txBody>
      </p:sp>
    </p:spTree>
    <p:extLst>
      <p:ext uri="{BB962C8B-B14F-4D97-AF65-F5344CB8AC3E}">
        <p14:creationId xmlns:p14="http://schemas.microsoft.com/office/powerpoint/2010/main" val="437875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Anonymous Inner Classes</a:t>
            </a:r>
            <a:endParaRPr lang="en-US" dirty="0"/>
          </a:p>
        </p:txBody>
      </p:sp>
      <p:sp>
        <p:nvSpPr>
          <p:cNvPr id="3" name="Content Placeholder 2"/>
          <p:cNvSpPr>
            <a:spLocks noGrp="1"/>
          </p:cNvSpPr>
          <p:nvPr>
            <p:ph idx="1"/>
          </p:nvPr>
        </p:nvSpPr>
        <p:spPr>
          <a:xfrm>
            <a:off x="152400" y="914400"/>
            <a:ext cx="8763000" cy="5943600"/>
          </a:xfrm>
        </p:spPr>
        <p:txBody>
          <a:bodyPr>
            <a:normAutofit fontScale="92500" lnSpcReduction="20000"/>
          </a:bodyPr>
          <a:lstStyle/>
          <a:p>
            <a:r>
              <a:rPr lang="en-US" dirty="0" smtClean="0"/>
              <a:t>Previously we saw that we could add an action listener to a button either using </a:t>
            </a:r>
            <a:r>
              <a:rPr lang="en-US" dirty="0" smtClean="0">
                <a:latin typeface="Courier" pitchFamily="49" charset="0"/>
              </a:rPr>
              <a:t>this</a:t>
            </a:r>
            <a:r>
              <a:rPr lang="en-US" dirty="0" smtClean="0"/>
              <a:t> or new </a:t>
            </a:r>
            <a:r>
              <a:rPr lang="en-US" sz="2600" dirty="0" err="1" smtClean="0">
                <a:latin typeface="Courier" pitchFamily="49" charset="0"/>
              </a:rPr>
              <a:t>SomeClassWhichImplementsActionListener</a:t>
            </a:r>
            <a:endParaRPr lang="en-US" sz="2600" dirty="0" smtClean="0">
              <a:latin typeface="Courier" pitchFamily="49" charset="0"/>
            </a:endParaRPr>
          </a:p>
          <a:p>
            <a:pPr lvl="1"/>
            <a:r>
              <a:rPr lang="en-US" dirty="0" err="1" smtClean="0">
                <a:latin typeface="Courier" pitchFamily="49" charset="0"/>
                <a:cs typeface="Times New Roman" panose="02020603050405020304" pitchFamily="18" charset="0"/>
              </a:rPr>
              <a:t>button.addActionListener</a:t>
            </a:r>
            <a:r>
              <a:rPr lang="en-US" dirty="0" smtClean="0">
                <a:latin typeface="Courier" pitchFamily="49" charset="0"/>
                <a:cs typeface="Times New Roman" panose="02020603050405020304" pitchFamily="18" charset="0"/>
              </a:rPr>
              <a:t>(this</a:t>
            </a:r>
            <a:r>
              <a:rPr lang="en-US" dirty="0">
                <a:latin typeface="Courier" pitchFamily="49" charset="0"/>
                <a:cs typeface="Times New Roman" panose="02020603050405020304" pitchFamily="18" charset="0"/>
              </a:rPr>
              <a:t>);  </a:t>
            </a:r>
          </a:p>
          <a:p>
            <a:pPr lvl="2"/>
            <a:r>
              <a:rPr lang="en-US" dirty="0" smtClean="0">
                <a:cs typeface="Times New Roman" panose="02020603050405020304" pitchFamily="18" charset="0"/>
              </a:rPr>
              <a:t>this class must </a:t>
            </a:r>
            <a:r>
              <a:rPr lang="en-US" dirty="0" err="1" smtClean="0">
                <a:cs typeface="Times New Roman" panose="02020603050405020304" pitchFamily="18" charset="0"/>
              </a:rPr>
              <a:t>implementActionListener</a:t>
            </a:r>
            <a:r>
              <a:rPr lang="en-US" dirty="0" smtClean="0">
                <a:cs typeface="Times New Roman" panose="02020603050405020304" pitchFamily="18" charset="0"/>
              </a:rPr>
              <a:t> and contain an </a:t>
            </a:r>
            <a:r>
              <a:rPr lang="en-US" dirty="0" err="1" smtClean="0">
                <a:cs typeface="Times New Roman" panose="02020603050405020304" pitchFamily="18" charset="0"/>
              </a:rPr>
              <a:t>actionPerformed</a:t>
            </a:r>
            <a:r>
              <a:rPr lang="en-US" dirty="0" smtClean="0">
                <a:cs typeface="Times New Roman" panose="02020603050405020304" pitchFamily="18" charset="0"/>
              </a:rPr>
              <a:t> method</a:t>
            </a:r>
          </a:p>
          <a:p>
            <a:pPr lvl="1"/>
            <a:r>
              <a:rPr lang="en-US" dirty="0" err="1" smtClean="0">
                <a:latin typeface="Courier" pitchFamily="49" charset="0"/>
                <a:cs typeface="Times New Roman" panose="02020603050405020304" pitchFamily="18" charset="0"/>
              </a:rPr>
              <a:t>button.addActionListener</a:t>
            </a:r>
            <a:r>
              <a:rPr lang="en-US" dirty="0" smtClean="0">
                <a:latin typeface="Courier" pitchFamily="49" charset="0"/>
                <a:cs typeface="Times New Roman" panose="02020603050405020304" pitchFamily="18" charset="0"/>
              </a:rPr>
              <a:t>(new </a:t>
            </a:r>
            <a:r>
              <a:rPr lang="en-US" sz="2400" dirty="0" err="1" smtClean="0">
                <a:latin typeface="Courier" pitchFamily="49" charset="0"/>
                <a:cs typeface="Times New Roman" panose="02020603050405020304" pitchFamily="18" charset="0"/>
              </a:rPr>
              <a:t>SomeClassWhichImplementsActionListener</a:t>
            </a:r>
            <a:r>
              <a:rPr lang="en-US" sz="2400" dirty="0" smtClean="0">
                <a:latin typeface="Courier" pitchFamily="49" charset="0"/>
                <a:cs typeface="Times New Roman" panose="02020603050405020304" pitchFamily="18" charset="0"/>
              </a:rPr>
              <a:t>()</a:t>
            </a:r>
            <a:r>
              <a:rPr lang="en-US" dirty="0" smtClean="0">
                <a:latin typeface="Courier" pitchFamily="49" charset="0"/>
                <a:cs typeface="Times New Roman" panose="02020603050405020304" pitchFamily="18" charset="0"/>
              </a:rPr>
              <a:t>); </a:t>
            </a:r>
          </a:p>
          <a:p>
            <a:pPr lvl="2"/>
            <a:r>
              <a:rPr lang="en-US" dirty="0" err="1" smtClean="0">
                <a:latin typeface="Courier" pitchFamily="49" charset="0"/>
                <a:cs typeface="Times New Roman" panose="02020603050405020304" pitchFamily="18" charset="0"/>
              </a:rPr>
              <a:t>SomeClassWhichImplementsActionListener</a:t>
            </a:r>
            <a:r>
              <a:rPr lang="en-US" dirty="0" smtClean="0">
                <a:latin typeface="Courier" pitchFamily="49" charset="0"/>
                <a:cs typeface="Times New Roman" panose="02020603050405020304" pitchFamily="18" charset="0"/>
              </a:rPr>
              <a:t> </a:t>
            </a:r>
            <a:r>
              <a:rPr lang="en-US" dirty="0" smtClean="0">
                <a:cs typeface="Times New Roman" panose="02020603050405020304" pitchFamily="18" charset="0"/>
              </a:rPr>
              <a:t>must be implemented somewhere</a:t>
            </a:r>
          </a:p>
          <a:p>
            <a:pPr lvl="1"/>
            <a:r>
              <a:rPr lang="en-US" dirty="0" err="1" smtClean="0">
                <a:latin typeface="Courier" pitchFamily="49" charset="0"/>
                <a:cs typeface="Times New Roman" panose="02020603050405020304" pitchFamily="18" charset="0"/>
              </a:rPr>
              <a:t>button.addActionListener</a:t>
            </a:r>
            <a:r>
              <a:rPr lang="en-US" dirty="0" smtClean="0">
                <a:latin typeface="Courier" pitchFamily="49" charset="0"/>
                <a:cs typeface="Times New Roman" panose="02020603050405020304" pitchFamily="18" charset="0"/>
              </a:rPr>
              <a:t>(new </a:t>
            </a:r>
            <a:r>
              <a:rPr lang="en-US" dirty="0" err="1" smtClean="0">
                <a:latin typeface="Courier" pitchFamily="49" charset="0"/>
                <a:cs typeface="Times New Roman" panose="02020603050405020304" pitchFamily="18" charset="0"/>
              </a:rPr>
              <a:t>ActionListener</a:t>
            </a:r>
            <a:r>
              <a:rPr lang="en-US" dirty="0" smtClean="0">
                <a:latin typeface="Courier" pitchFamily="49" charset="0"/>
                <a:cs typeface="Times New Roman" panose="02020603050405020304" pitchFamily="18" charset="0"/>
              </a:rPr>
              <a:t>( ) { public </a:t>
            </a:r>
            <a:r>
              <a:rPr lang="en-US" dirty="0" err="1" smtClean="0">
                <a:latin typeface="Courier" pitchFamily="49" charset="0"/>
                <a:cs typeface="Times New Roman" panose="02020603050405020304" pitchFamily="18" charset="0"/>
              </a:rPr>
              <a:t>actionPerformed</a:t>
            </a:r>
            <a:r>
              <a:rPr lang="en-US" dirty="0" smtClean="0">
                <a:latin typeface="Courier" pitchFamily="49" charset="0"/>
                <a:cs typeface="Times New Roman" panose="02020603050405020304" pitchFamily="18" charset="0"/>
              </a:rPr>
              <a:t>(</a:t>
            </a:r>
            <a:r>
              <a:rPr lang="en-US" dirty="0" err="1" smtClean="0">
                <a:latin typeface="Courier" pitchFamily="49" charset="0"/>
                <a:cs typeface="Times New Roman" panose="02020603050405020304" pitchFamily="18" charset="0"/>
              </a:rPr>
              <a:t>ActionEvent</a:t>
            </a:r>
            <a:r>
              <a:rPr lang="en-US" dirty="0" smtClean="0">
                <a:latin typeface="Courier" pitchFamily="49" charset="0"/>
                <a:cs typeface="Times New Roman" panose="02020603050405020304" pitchFamily="18" charset="0"/>
              </a:rPr>
              <a:t>) {…} });</a:t>
            </a:r>
          </a:p>
          <a:p>
            <a:pPr lvl="1"/>
            <a:r>
              <a:rPr lang="en-US" dirty="0" smtClean="0">
                <a:cs typeface="Times New Roman" panose="02020603050405020304" pitchFamily="18" charset="0"/>
              </a:rPr>
              <a:t>Notice the inner class is anonymous (unnamed) and all we specify is the name of the superclass (which is an interface class) followed by the needed internal portions of this class which in our case is just the </a:t>
            </a:r>
            <a:r>
              <a:rPr lang="en-US" dirty="0" err="1" smtClean="0">
                <a:cs typeface="Times New Roman" panose="02020603050405020304" pitchFamily="18" charset="0"/>
              </a:rPr>
              <a:t>actionPerformed</a:t>
            </a:r>
            <a:r>
              <a:rPr lang="en-US" dirty="0" smtClean="0">
                <a:cs typeface="Times New Roman" panose="02020603050405020304" pitchFamily="18" charset="0"/>
              </a:rPr>
              <a:t> method</a:t>
            </a:r>
          </a:p>
        </p:txBody>
      </p:sp>
    </p:spTree>
    <p:extLst>
      <p:ext uri="{BB962C8B-B14F-4D97-AF65-F5344CB8AC3E}">
        <p14:creationId xmlns:p14="http://schemas.microsoft.com/office/powerpoint/2010/main" val="101056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Comments</a:t>
            </a:r>
            <a:endParaRPr lang="en-US" dirty="0"/>
          </a:p>
        </p:txBody>
      </p:sp>
      <p:sp>
        <p:nvSpPr>
          <p:cNvPr id="3" name="Content Placeholder 2"/>
          <p:cNvSpPr>
            <a:spLocks noGrp="1"/>
          </p:cNvSpPr>
          <p:nvPr>
            <p:ph idx="1"/>
          </p:nvPr>
        </p:nvSpPr>
        <p:spPr>
          <a:xfrm>
            <a:off x="228600" y="838200"/>
            <a:ext cx="8610600" cy="6019800"/>
          </a:xfrm>
        </p:spPr>
        <p:txBody>
          <a:bodyPr>
            <a:normAutofit fontScale="92500" lnSpcReduction="20000"/>
          </a:bodyPr>
          <a:lstStyle/>
          <a:p>
            <a:r>
              <a:rPr lang="en-US" dirty="0" smtClean="0">
                <a:cs typeface="Times New Roman" panose="02020603050405020304" pitchFamily="18" charset="0"/>
              </a:rPr>
              <a:t>An anonymous inner class must always extend a superclass or implement an interface </a:t>
            </a:r>
          </a:p>
          <a:p>
            <a:r>
              <a:rPr lang="en-US" dirty="0" smtClean="0">
                <a:cs typeface="Times New Roman" panose="02020603050405020304" pitchFamily="18" charset="0"/>
              </a:rPr>
              <a:t>Since we are instantiating this inner class into an object, it must implement all abstract methods of the superclass/interface</a:t>
            </a:r>
          </a:p>
          <a:p>
            <a:r>
              <a:rPr lang="en-US" dirty="0" smtClean="0">
                <a:cs typeface="Times New Roman" panose="02020603050405020304" pitchFamily="18" charset="0"/>
              </a:rPr>
              <a:t>The inner class can only use the parent class’ no-parameter constructor</a:t>
            </a:r>
          </a:p>
          <a:p>
            <a:r>
              <a:rPr lang="en-US" dirty="0" smtClean="0">
                <a:cs typeface="Times New Roman" panose="02020603050405020304" pitchFamily="18" charset="0"/>
              </a:rPr>
              <a:t>The inner class is still given a name by the compiler, in this case </a:t>
            </a:r>
            <a:r>
              <a:rPr lang="en-US" dirty="0" err="1" smtClean="0">
                <a:latin typeface="Courier" pitchFamily="49" charset="0"/>
                <a:cs typeface="Times New Roman" panose="02020603050405020304" pitchFamily="18" charset="0"/>
              </a:rPr>
              <a:t>OuterClass$</a:t>
            </a:r>
            <a:r>
              <a:rPr lang="en-US" i="1" dirty="0" err="1" smtClean="0">
                <a:latin typeface="Courier" pitchFamily="49" charset="0"/>
                <a:cs typeface="Times New Roman" panose="02020603050405020304" pitchFamily="18" charset="0"/>
              </a:rPr>
              <a:t>n</a:t>
            </a:r>
            <a:r>
              <a:rPr lang="en-US" dirty="0" smtClean="0">
                <a:latin typeface="Courier" pitchFamily="49" charset="0"/>
                <a:cs typeface="Times New Roman" panose="02020603050405020304" pitchFamily="18" charset="0"/>
              </a:rPr>
              <a:t> </a:t>
            </a:r>
            <a:r>
              <a:rPr lang="en-US" dirty="0" smtClean="0">
                <a:cs typeface="Times New Roman" panose="02020603050405020304" pitchFamily="18" charset="0"/>
              </a:rPr>
              <a:t>where n is a number indicating which inner class this is </a:t>
            </a:r>
          </a:p>
          <a:p>
            <a:pPr lvl="1"/>
            <a:r>
              <a:rPr lang="en-US" dirty="0" smtClean="0">
                <a:cs typeface="Times New Roman" panose="02020603050405020304" pitchFamily="18" charset="0"/>
              </a:rPr>
              <a:t>if there are two in this outer class, then n will be 1 for the first, 2 for the second</a:t>
            </a:r>
          </a:p>
          <a:p>
            <a:r>
              <a:rPr lang="en-US" dirty="0" smtClean="0">
                <a:cs typeface="Times New Roman" panose="02020603050405020304" pitchFamily="18" charset="0"/>
              </a:rPr>
              <a:t>Is there any value to using anonymous inner classes?  </a:t>
            </a:r>
          </a:p>
          <a:p>
            <a:pPr lvl="1"/>
            <a:r>
              <a:rPr lang="en-US" dirty="0" smtClean="0">
                <a:cs typeface="Times New Roman" panose="02020603050405020304" pitchFamily="18" charset="0"/>
              </a:rPr>
              <a:t>only as a matter of convenience – less typing</a:t>
            </a:r>
          </a:p>
          <a:p>
            <a:endParaRPr lang="en-US" dirty="0"/>
          </a:p>
        </p:txBody>
      </p:sp>
    </p:spTree>
    <p:extLst>
      <p:ext uri="{BB962C8B-B14F-4D97-AF65-F5344CB8AC3E}">
        <p14:creationId xmlns:p14="http://schemas.microsoft.com/office/powerpoint/2010/main" val="3740482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Delegation Model</a:t>
            </a:r>
            <a:endParaRPr lang="en-US" dirty="0"/>
          </a:p>
        </p:txBody>
      </p:sp>
      <p:sp>
        <p:nvSpPr>
          <p:cNvPr id="3" name="Content Placeholder 2"/>
          <p:cNvSpPr>
            <a:spLocks noGrp="1"/>
          </p:cNvSpPr>
          <p:nvPr>
            <p:ph idx="1"/>
          </p:nvPr>
        </p:nvSpPr>
        <p:spPr>
          <a:xfrm>
            <a:off x="152400" y="762001"/>
            <a:ext cx="8991600" cy="2057400"/>
          </a:xfrm>
        </p:spPr>
        <p:txBody>
          <a:bodyPr>
            <a:normAutofit fontScale="77500" lnSpcReduction="20000"/>
          </a:bodyPr>
          <a:lstStyle/>
          <a:p>
            <a:r>
              <a:rPr lang="en-US" dirty="0" smtClean="0"/>
              <a:t>The idea is that an action triggers an Event</a:t>
            </a:r>
          </a:p>
          <a:p>
            <a:pPr lvl="1"/>
            <a:r>
              <a:rPr lang="en-US" dirty="0" smtClean="0"/>
              <a:t>The Event is listened for by a Listener</a:t>
            </a:r>
          </a:p>
          <a:p>
            <a:pPr lvl="1"/>
            <a:r>
              <a:rPr lang="en-US" dirty="0" smtClean="0"/>
              <a:t>We have to add the Listener to the GUI component that can generate the Event</a:t>
            </a:r>
          </a:p>
          <a:p>
            <a:pPr lvl="1"/>
            <a:r>
              <a:rPr lang="en-US" dirty="0" smtClean="0"/>
              <a:t>Upon generating an Event, the Listener invokes a proper event handler method which is implemented in your code somewhere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1080687"/>
              </p:ext>
            </p:extLst>
          </p:nvPr>
        </p:nvGraphicFramePr>
        <p:xfrm>
          <a:off x="1219200" y="2819400"/>
          <a:ext cx="7315200" cy="2094186"/>
        </p:xfrm>
        <a:graphic>
          <a:graphicData uri="http://schemas.openxmlformats.org/presentationml/2006/ole">
            <mc:AlternateContent xmlns:mc="http://schemas.openxmlformats.org/markup-compatibility/2006">
              <mc:Choice xmlns:v="urn:schemas-microsoft-com:vml" Requires="v">
                <p:oleObj spid="_x0000_s3096" name="Picture" r:id="rId3" imgW="5462016" imgH="1557528" progId="Word.Picture.8">
                  <p:embed/>
                </p:oleObj>
              </mc:Choice>
              <mc:Fallback>
                <p:oleObj name="Picture" r:id="rId3" imgW="5462016" imgH="1557528" progId="Word.Picture.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819400"/>
                        <a:ext cx="7315200" cy="2094186"/>
                      </a:xfrm>
                      <a:prstGeom prst="rect">
                        <a:avLst/>
                      </a:prstGeom>
                      <a:solidFill>
                        <a:schemeClr val="bg1"/>
                      </a:solid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61778789"/>
              </p:ext>
            </p:extLst>
          </p:nvPr>
        </p:nvGraphicFramePr>
        <p:xfrm>
          <a:off x="609600" y="4964906"/>
          <a:ext cx="8077200" cy="1893094"/>
        </p:xfrm>
        <a:graphic>
          <a:graphicData uri="http://schemas.openxmlformats.org/presentationml/2006/ole">
            <mc:AlternateContent xmlns:mc="http://schemas.openxmlformats.org/markup-compatibility/2006">
              <mc:Choice xmlns:v="urn:schemas-microsoft-com:vml" Requires="v">
                <p:oleObj spid="_x0000_s3097" name="Picture" r:id="rId5" imgW="5204460" imgH="1216152" progId="Word.Picture.8">
                  <p:embed/>
                </p:oleObj>
              </mc:Choice>
              <mc:Fallback>
                <p:oleObj name="Picture" r:id="rId5" imgW="5204460" imgH="1216152" progId="Word.Picture.8">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4964906"/>
                        <a:ext cx="8077200" cy="1893094"/>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1419668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Mouse Events and Listeners</a:t>
            </a:r>
            <a:endParaRPr lang="en-US" dirty="0"/>
          </a:p>
        </p:txBody>
      </p:sp>
      <p:sp>
        <p:nvSpPr>
          <p:cNvPr id="3" name="Content Placeholder 2"/>
          <p:cNvSpPr>
            <a:spLocks noGrp="1"/>
          </p:cNvSpPr>
          <p:nvPr>
            <p:ph idx="1"/>
          </p:nvPr>
        </p:nvSpPr>
        <p:spPr>
          <a:xfrm>
            <a:off x="228600" y="685800"/>
            <a:ext cx="8763000" cy="6172200"/>
          </a:xfrm>
        </p:spPr>
        <p:txBody>
          <a:bodyPr>
            <a:normAutofit fontScale="92500" lnSpcReduction="20000"/>
          </a:bodyPr>
          <a:lstStyle/>
          <a:p>
            <a:r>
              <a:rPr lang="en-US" dirty="0" smtClean="0"/>
              <a:t>Mouse interaction generates </a:t>
            </a:r>
            <a:r>
              <a:rPr lang="en-US" dirty="0" err="1" smtClean="0"/>
              <a:t>MouseEvents</a:t>
            </a:r>
            <a:r>
              <a:rPr lang="en-US" dirty="0" smtClean="0"/>
              <a:t> which are handled by </a:t>
            </a:r>
            <a:r>
              <a:rPr lang="en-US" dirty="0" err="1" smtClean="0"/>
              <a:t>MouseListeners</a:t>
            </a:r>
            <a:r>
              <a:rPr lang="en-US" dirty="0" smtClean="0"/>
              <a:t> and </a:t>
            </a:r>
            <a:r>
              <a:rPr lang="en-US" dirty="0" err="1" smtClean="0"/>
              <a:t>MouseMotionListeners</a:t>
            </a:r>
            <a:endParaRPr lang="en-US" dirty="0" smtClean="0"/>
          </a:p>
          <a:p>
            <a:pPr lvl="1"/>
            <a:r>
              <a:rPr lang="en-US" dirty="0" smtClean="0"/>
              <a:t>We use the instructions </a:t>
            </a:r>
            <a:r>
              <a:rPr lang="en-US" dirty="0" err="1" smtClean="0">
                <a:latin typeface="Courier" pitchFamily="49" charset="0"/>
              </a:rPr>
              <a:t>addMouseListener</a:t>
            </a:r>
            <a:r>
              <a:rPr lang="en-US" dirty="0" smtClean="0">
                <a:latin typeface="Courier" pitchFamily="49" charset="0"/>
              </a:rPr>
              <a:t>(</a:t>
            </a:r>
            <a:r>
              <a:rPr lang="en-US" i="1" dirty="0" smtClean="0">
                <a:latin typeface="Courier" pitchFamily="49" charset="0"/>
              </a:rPr>
              <a:t>listener</a:t>
            </a:r>
            <a:r>
              <a:rPr lang="en-US" dirty="0" smtClean="0">
                <a:latin typeface="Courier" pitchFamily="49" charset="0"/>
              </a:rPr>
              <a:t>); </a:t>
            </a:r>
            <a:r>
              <a:rPr lang="en-US" dirty="0" smtClean="0"/>
              <a:t>and </a:t>
            </a:r>
            <a:r>
              <a:rPr lang="en-US" dirty="0" err="1" smtClean="0">
                <a:latin typeface="Courier" pitchFamily="49" charset="0"/>
              </a:rPr>
              <a:t>addMouseMotionListener</a:t>
            </a:r>
            <a:r>
              <a:rPr lang="en-US" dirty="0" smtClean="0">
                <a:latin typeface="Courier" pitchFamily="49" charset="0"/>
              </a:rPr>
              <a:t>(</a:t>
            </a:r>
            <a:r>
              <a:rPr lang="en-US" i="1" dirty="0" smtClean="0">
                <a:latin typeface="Courier" pitchFamily="49" charset="0"/>
              </a:rPr>
              <a:t>listener</a:t>
            </a:r>
            <a:r>
              <a:rPr lang="en-US" dirty="0" smtClean="0">
                <a:latin typeface="Courier" pitchFamily="49" charset="0"/>
              </a:rPr>
              <a:t>); </a:t>
            </a:r>
            <a:r>
              <a:rPr lang="en-US" dirty="0" smtClean="0"/>
              <a:t>where </a:t>
            </a:r>
            <a:r>
              <a:rPr lang="en-US" i="1" dirty="0" smtClean="0"/>
              <a:t>listener </a:t>
            </a:r>
            <a:r>
              <a:rPr lang="en-US" dirty="0" smtClean="0"/>
              <a:t>is another class (possibly an inner class), an anonymous class or the word </a:t>
            </a:r>
            <a:r>
              <a:rPr lang="en-US" dirty="0" smtClean="0">
                <a:latin typeface="Courier" pitchFamily="49" charset="0"/>
              </a:rPr>
              <a:t>this</a:t>
            </a:r>
          </a:p>
          <a:p>
            <a:pPr lvl="2"/>
            <a:r>
              <a:rPr lang="en-US" dirty="0" smtClean="0"/>
              <a:t>there are 5 methods to implement for </a:t>
            </a:r>
            <a:r>
              <a:rPr lang="en-US" dirty="0" err="1" smtClean="0"/>
              <a:t>MouseListener</a:t>
            </a:r>
            <a:r>
              <a:rPr lang="en-US" dirty="0" smtClean="0"/>
              <a:t>:  </a:t>
            </a:r>
            <a:r>
              <a:rPr lang="en-US" dirty="0" err="1" smtClean="0"/>
              <a:t>mousePressed</a:t>
            </a:r>
            <a:r>
              <a:rPr lang="en-US" dirty="0" smtClean="0"/>
              <a:t>, </a:t>
            </a:r>
            <a:r>
              <a:rPr lang="en-US" dirty="0" err="1" smtClean="0"/>
              <a:t>mouseReleased</a:t>
            </a:r>
            <a:r>
              <a:rPr lang="en-US" dirty="0" smtClean="0"/>
              <a:t>, </a:t>
            </a:r>
            <a:r>
              <a:rPr lang="en-US" dirty="0" err="1" smtClean="0"/>
              <a:t>mouseClicked</a:t>
            </a:r>
            <a:r>
              <a:rPr lang="en-US" dirty="0" smtClean="0"/>
              <a:t>, </a:t>
            </a:r>
            <a:r>
              <a:rPr lang="en-US" dirty="0" err="1" smtClean="0"/>
              <a:t>mouseEntered</a:t>
            </a:r>
            <a:r>
              <a:rPr lang="en-US" dirty="0" smtClean="0"/>
              <a:t> and </a:t>
            </a:r>
            <a:r>
              <a:rPr lang="en-US" dirty="0" err="1" smtClean="0"/>
              <a:t>mouseExited</a:t>
            </a:r>
            <a:endParaRPr lang="en-US" dirty="0" smtClean="0"/>
          </a:p>
          <a:p>
            <a:pPr lvl="2"/>
            <a:r>
              <a:rPr lang="en-US" dirty="0" smtClean="0"/>
              <a:t>there are 2 methods to implement for </a:t>
            </a:r>
            <a:r>
              <a:rPr lang="en-US" dirty="0" err="1" smtClean="0"/>
              <a:t>MouseMotionListener</a:t>
            </a:r>
            <a:r>
              <a:rPr lang="en-US" dirty="0" smtClean="0"/>
              <a:t>:  </a:t>
            </a:r>
            <a:r>
              <a:rPr lang="en-US" dirty="0" err="1" smtClean="0"/>
              <a:t>mouseDragged</a:t>
            </a:r>
            <a:r>
              <a:rPr lang="en-US" dirty="0" smtClean="0"/>
              <a:t> and </a:t>
            </a:r>
            <a:r>
              <a:rPr lang="en-US" dirty="0" err="1" smtClean="0"/>
              <a:t>mouseMoved</a:t>
            </a:r>
            <a:endParaRPr lang="en-US" dirty="0" smtClean="0"/>
          </a:p>
          <a:p>
            <a:pPr lvl="1"/>
            <a:r>
              <a:rPr lang="en-US" dirty="0" smtClean="0"/>
              <a:t>Aside from </a:t>
            </a:r>
            <a:r>
              <a:rPr lang="en-US" dirty="0" err="1" smtClean="0"/>
              <a:t>getX</a:t>
            </a:r>
            <a:r>
              <a:rPr lang="en-US" dirty="0" smtClean="0"/>
              <a:t>, </a:t>
            </a:r>
            <a:r>
              <a:rPr lang="en-US" dirty="0" err="1" smtClean="0"/>
              <a:t>getY</a:t>
            </a:r>
            <a:r>
              <a:rPr lang="en-US" dirty="0" smtClean="0"/>
              <a:t>, </a:t>
            </a:r>
            <a:r>
              <a:rPr lang="en-US" dirty="0" err="1" smtClean="0"/>
              <a:t>getButton</a:t>
            </a:r>
            <a:r>
              <a:rPr lang="en-US" dirty="0" smtClean="0"/>
              <a:t>, </a:t>
            </a:r>
            <a:r>
              <a:rPr lang="en-US" dirty="0" err="1" smtClean="0"/>
              <a:t>getClickCount</a:t>
            </a:r>
            <a:r>
              <a:rPr lang="en-US" dirty="0" smtClean="0"/>
              <a:t> and </a:t>
            </a:r>
            <a:r>
              <a:rPr lang="en-US" dirty="0" err="1" smtClean="0"/>
              <a:t>getWhen</a:t>
            </a:r>
            <a:r>
              <a:rPr lang="en-US" dirty="0" smtClean="0"/>
              <a:t>, </a:t>
            </a:r>
            <a:r>
              <a:rPr lang="en-US" dirty="0" err="1" smtClean="0"/>
              <a:t>MouseEvent</a:t>
            </a:r>
            <a:r>
              <a:rPr lang="en-US" dirty="0" smtClean="0"/>
              <a:t> has these other methods:</a:t>
            </a:r>
          </a:p>
          <a:p>
            <a:pPr lvl="2"/>
            <a:r>
              <a:rPr lang="en-US" dirty="0" err="1" smtClean="0"/>
              <a:t>getPoint</a:t>
            </a:r>
            <a:r>
              <a:rPr lang="en-US" dirty="0" smtClean="0"/>
              <a:t> – returns a Point (x, y coordinate pair)</a:t>
            </a:r>
          </a:p>
          <a:p>
            <a:pPr lvl="2"/>
            <a:r>
              <a:rPr lang="en-US" dirty="0" err="1" smtClean="0"/>
              <a:t>isAltDown</a:t>
            </a:r>
            <a:r>
              <a:rPr lang="en-US" dirty="0" smtClean="0"/>
              <a:t>, </a:t>
            </a:r>
            <a:r>
              <a:rPr lang="en-US" dirty="0" err="1" smtClean="0"/>
              <a:t>isCountrolDown</a:t>
            </a:r>
            <a:r>
              <a:rPr lang="en-US" dirty="0" smtClean="0"/>
              <a:t>, </a:t>
            </a:r>
            <a:r>
              <a:rPr lang="en-US" dirty="0" err="1" smtClean="0"/>
              <a:t>isMetaDown</a:t>
            </a:r>
            <a:r>
              <a:rPr lang="en-US" dirty="0" smtClean="0"/>
              <a:t>, </a:t>
            </a:r>
            <a:r>
              <a:rPr lang="en-US" dirty="0" err="1" smtClean="0"/>
              <a:t>isShiftDown</a:t>
            </a:r>
            <a:r>
              <a:rPr lang="en-US" dirty="0" smtClean="0"/>
              <a:t> - </a:t>
            </a:r>
            <a:r>
              <a:rPr lang="en-US" dirty="0" err="1" smtClean="0"/>
              <a:t>booleans</a:t>
            </a:r>
            <a:endParaRPr lang="en-US" dirty="0" smtClean="0"/>
          </a:p>
        </p:txBody>
      </p:sp>
    </p:spTree>
    <p:extLst>
      <p:ext uri="{BB962C8B-B14F-4D97-AF65-F5344CB8AC3E}">
        <p14:creationId xmlns:p14="http://schemas.microsoft.com/office/powerpoint/2010/main" val="1316378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KeyEvent</a:t>
            </a:r>
            <a:r>
              <a:rPr lang="en-US" dirty="0" smtClean="0"/>
              <a:t> and </a:t>
            </a:r>
            <a:r>
              <a:rPr lang="en-US" dirty="0" err="1" smtClean="0"/>
              <a:t>KeyListener</a:t>
            </a:r>
            <a:endParaRPr lang="en-US" dirty="0"/>
          </a:p>
        </p:txBody>
      </p:sp>
      <p:sp>
        <p:nvSpPr>
          <p:cNvPr id="3" name="Content Placeholder 2"/>
          <p:cNvSpPr>
            <a:spLocks noGrp="1"/>
          </p:cNvSpPr>
          <p:nvPr>
            <p:ph idx="1"/>
          </p:nvPr>
        </p:nvSpPr>
        <p:spPr>
          <a:xfrm>
            <a:off x="228600" y="1066800"/>
            <a:ext cx="8686800" cy="5791200"/>
          </a:xfrm>
        </p:spPr>
        <p:txBody>
          <a:bodyPr>
            <a:normAutofit fontScale="92500" lnSpcReduction="20000"/>
          </a:bodyPr>
          <a:lstStyle/>
          <a:p>
            <a:r>
              <a:rPr lang="en-US" dirty="0" smtClean="0"/>
              <a:t>Keyboard interaction generates </a:t>
            </a:r>
            <a:r>
              <a:rPr lang="en-US" dirty="0" err="1" smtClean="0"/>
              <a:t>KeyEvents</a:t>
            </a:r>
            <a:r>
              <a:rPr lang="en-US" dirty="0" smtClean="0"/>
              <a:t> which are handled by </a:t>
            </a:r>
            <a:r>
              <a:rPr lang="en-US" dirty="0" err="1" smtClean="0"/>
              <a:t>KeyListeners</a:t>
            </a:r>
            <a:endParaRPr lang="en-US" dirty="0" smtClean="0"/>
          </a:p>
          <a:p>
            <a:pPr lvl="1"/>
            <a:r>
              <a:rPr lang="en-US" dirty="0" smtClean="0"/>
              <a:t>Use </a:t>
            </a:r>
            <a:r>
              <a:rPr lang="en-US" dirty="0" err="1" smtClean="0"/>
              <a:t>addKeyListener</a:t>
            </a:r>
            <a:r>
              <a:rPr lang="en-US" dirty="0" smtClean="0"/>
              <a:t>(</a:t>
            </a:r>
            <a:r>
              <a:rPr lang="en-US" i="1" dirty="0" smtClean="0"/>
              <a:t>listener</a:t>
            </a:r>
            <a:r>
              <a:rPr lang="en-US" dirty="0" smtClean="0"/>
              <a:t>); </a:t>
            </a:r>
          </a:p>
          <a:p>
            <a:pPr lvl="1"/>
            <a:r>
              <a:rPr lang="en-US" dirty="0" smtClean="0"/>
              <a:t>You must set the </a:t>
            </a:r>
            <a:r>
              <a:rPr lang="en-US" dirty="0" err="1" smtClean="0"/>
              <a:t>JFrame</a:t>
            </a:r>
            <a:r>
              <a:rPr lang="en-US" dirty="0" smtClean="0"/>
              <a:t> </a:t>
            </a:r>
            <a:r>
              <a:rPr lang="en-US" dirty="0" smtClean="0"/>
              <a:t>or </a:t>
            </a:r>
            <a:r>
              <a:rPr lang="en-US" dirty="0" err="1" smtClean="0"/>
              <a:t>JPanel</a:t>
            </a:r>
            <a:r>
              <a:rPr lang="en-US" dirty="0" smtClean="0"/>
              <a:t> to be focusable</a:t>
            </a:r>
            <a:endParaRPr lang="en-US" dirty="0" smtClean="0"/>
          </a:p>
          <a:p>
            <a:pPr lvl="2"/>
            <a:r>
              <a:rPr lang="en-US" dirty="0" err="1" smtClean="0"/>
              <a:t>frame.setFocusable</a:t>
            </a:r>
            <a:r>
              <a:rPr lang="en-US" dirty="0" smtClean="0"/>
              <a:t>(true</a:t>
            </a:r>
            <a:r>
              <a:rPr lang="en-US" dirty="0" smtClean="0"/>
              <a:t>);   or   </a:t>
            </a:r>
            <a:r>
              <a:rPr lang="en-US" dirty="0" err="1" smtClean="0"/>
              <a:t>keypanel.setFocusable</a:t>
            </a:r>
            <a:r>
              <a:rPr lang="en-US" dirty="0" smtClean="0"/>
              <a:t>(true);</a:t>
            </a:r>
            <a:endParaRPr lang="en-US" dirty="0" smtClean="0"/>
          </a:p>
          <a:p>
            <a:pPr lvl="1"/>
            <a:r>
              <a:rPr lang="en-US" dirty="0" smtClean="0"/>
              <a:t>There are three methods to implement: </a:t>
            </a:r>
            <a:r>
              <a:rPr lang="en-US" dirty="0" err="1" smtClean="0"/>
              <a:t>keyPressed</a:t>
            </a:r>
            <a:r>
              <a:rPr lang="en-US" dirty="0" smtClean="0"/>
              <a:t>, </a:t>
            </a:r>
            <a:r>
              <a:rPr lang="en-US" dirty="0" err="1" smtClean="0"/>
              <a:t>keyReleased</a:t>
            </a:r>
            <a:r>
              <a:rPr lang="en-US" dirty="0" smtClean="0"/>
              <a:t> and </a:t>
            </a:r>
            <a:r>
              <a:rPr lang="en-US" dirty="0" err="1" smtClean="0"/>
              <a:t>keyTyped</a:t>
            </a:r>
            <a:endParaRPr lang="en-US" dirty="0" smtClean="0"/>
          </a:p>
          <a:p>
            <a:pPr lvl="1"/>
            <a:r>
              <a:rPr lang="en-US" dirty="0" err="1" smtClean="0"/>
              <a:t>KeyEvent</a:t>
            </a:r>
            <a:r>
              <a:rPr lang="en-US" dirty="0" smtClean="0"/>
              <a:t> has two methods as we already mentioned, </a:t>
            </a:r>
            <a:r>
              <a:rPr lang="en-US" dirty="0" err="1" smtClean="0"/>
              <a:t>getKeyChar</a:t>
            </a:r>
            <a:r>
              <a:rPr lang="en-US" dirty="0" smtClean="0"/>
              <a:t>( ) and </a:t>
            </a:r>
            <a:r>
              <a:rPr lang="en-US" dirty="0" err="1" smtClean="0"/>
              <a:t>getKeyCode</a:t>
            </a:r>
            <a:r>
              <a:rPr lang="en-US" dirty="0" smtClean="0"/>
              <a:t>( )</a:t>
            </a:r>
          </a:p>
          <a:p>
            <a:pPr lvl="2"/>
            <a:r>
              <a:rPr lang="en-US" dirty="0" smtClean="0"/>
              <a:t>You would use </a:t>
            </a:r>
            <a:r>
              <a:rPr lang="en-US" dirty="0" err="1" smtClean="0"/>
              <a:t>getKeyChar</a:t>
            </a:r>
            <a:r>
              <a:rPr lang="en-US" dirty="0" smtClean="0"/>
              <a:t> if you want to test the event’s cause against one of the characters on the keyboard like ‘a’, ‘A’, ‘1’, ‘!’ or ‘ ’  (space) </a:t>
            </a:r>
          </a:p>
          <a:p>
            <a:pPr lvl="2"/>
            <a:r>
              <a:rPr lang="en-US" dirty="0" smtClean="0"/>
              <a:t>You would use </a:t>
            </a:r>
            <a:r>
              <a:rPr lang="en-US" dirty="0" err="1" smtClean="0"/>
              <a:t>getKeyCode</a:t>
            </a:r>
            <a:r>
              <a:rPr lang="en-US" dirty="0" smtClean="0"/>
              <a:t> to test for a special key (arrow keys, enter key, </a:t>
            </a:r>
            <a:r>
              <a:rPr lang="en-US" dirty="0" err="1" smtClean="0"/>
              <a:t>etc</a:t>
            </a:r>
            <a:r>
              <a:rPr lang="en-US" dirty="0" smtClean="0"/>
              <a:t>) </a:t>
            </a:r>
          </a:p>
          <a:p>
            <a:pPr lvl="2"/>
            <a:r>
              <a:rPr lang="en-US" dirty="0" smtClean="0"/>
              <a:t>The space bar can be tested using </a:t>
            </a:r>
            <a:r>
              <a:rPr lang="en-US" dirty="0" err="1" smtClean="0"/>
              <a:t>getKeyChar</a:t>
            </a:r>
            <a:r>
              <a:rPr lang="en-US" dirty="0" smtClean="0"/>
              <a:t> as ‘ ’ or </a:t>
            </a:r>
            <a:r>
              <a:rPr lang="en-US" dirty="0" err="1" smtClean="0"/>
              <a:t>getKeyCode</a:t>
            </a:r>
            <a:r>
              <a:rPr lang="en-US" dirty="0" smtClean="0"/>
              <a:t> as </a:t>
            </a:r>
            <a:r>
              <a:rPr lang="en-US" dirty="0" err="1" smtClean="0"/>
              <a:t>KeyEvent.VK_SPACE</a:t>
            </a:r>
            <a:r>
              <a:rPr lang="en-US" dirty="0" smtClean="0"/>
              <a:t> (see table 16.3, page 622 for full list of key codes)</a:t>
            </a:r>
          </a:p>
          <a:p>
            <a:endParaRPr lang="en-US" dirty="0"/>
          </a:p>
        </p:txBody>
      </p:sp>
    </p:spTree>
    <p:extLst>
      <p:ext uri="{BB962C8B-B14F-4D97-AF65-F5344CB8AC3E}">
        <p14:creationId xmlns:p14="http://schemas.microsoft.com/office/powerpoint/2010/main" val="287212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Timer and </a:t>
            </a:r>
            <a:r>
              <a:rPr lang="en-US" dirty="0" err="1" smtClean="0"/>
              <a:t>ActionEvents</a:t>
            </a:r>
            <a:endParaRPr lang="en-US" dirty="0"/>
          </a:p>
        </p:txBody>
      </p:sp>
      <p:sp>
        <p:nvSpPr>
          <p:cNvPr id="3" name="Content Placeholder 2"/>
          <p:cNvSpPr>
            <a:spLocks noGrp="1"/>
          </p:cNvSpPr>
          <p:nvPr>
            <p:ph idx="1"/>
          </p:nvPr>
        </p:nvSpPr>
        <p:spPr>
          <a:xfrm>
            <a:off x="228600" y="685800"/>
            <a:ext cx="8763000" cy="6172200"/>
          </a:xfrm>
        </p:spPr>
        <p:txBody>
          <a:bodyPr>
            <a:normAutofit fontScale="77500" lnSpcReduction="20000"/>
          </a:bodyPr>
          <a:lstStyle/>
          <a:p>
            <a:r>
              <a:rPr lang="en-US" dirty="0" smtClean="0"/>
              <a:t>Java has two Timer classes </a:t>
            </a:r>
          </a:p>
          <a:p>
            <a:pPr lvl="1"/>
            <a:r>
              <a:rPr lang="en-US" dirty="0" smtClean="0"/>
              <a:t>the older </a:t>
            </a:r>
            <a:r>
              <a:rPr lang="en-US" dirty="0" err="1" smtClean="0"/>
              <a:t>java.util.Timer</a:t>
            </a:r>
            <a:r>
              <a:rPr lang="en-US" dirty="0" smtClean="0"/>
              <a:t> and the newer </a:t>
            </a:r>
            <a:r>
              <a:rPr lang="en-US" dirty="0" err="1" smtClean="0"/>
              <a:t>javax.swing.Timer</a:t>
            </a:r>
            <a:r>
              <a:rPr lang="en-US" dirty="0" smtClean="0"/>
              <a:t> – we will look at the newer one</a:t>
            </a:r>
          </a:p>
          <a:p>
            <a:r>
              <a:rPr lang="en-US" dirty="0" smtClean="0"/>
              <a:t>The Timer will generate </a:t>
            </a:r>
            <a:r>
              <a:rPr lang="en-US" dirty="0" err="1" smtClean="0"/>
              <a:t>ActionEvents</a:t>
            </a:r>
            <a:r>
              <a:rPr lang="en-US" dirty="0" smtClean="0"/>
              <a:t> at regular intervals based on a delay that you set</a:t>
            </a:r>
          </a:p>
          <a:p>
            <a:pPr lvl="1"/>
            <a:r>
              <a:rPr lang="en-US" dirty="0" smtClean="0"/>
              <a:t>you implement </a:t>
            </a:r>
            <a:r>
              <a:rPr lang="en-US" dirty="0" err="1" smtClean="0"/>
              <a:t>actionPerformed</a:t>
            </a:r>
            <a:r>
              <a:rPr lang="en-US" dirty="0" smtClean="0"/>
              <a:t> to handle these events, for instance by moving items in a Graphics area to represent animation</a:t>
            </a:r>
          </a:p>
          <a:p>
            <a:r>
              <a:rPr lang="en-US" dirty="0" smtClean="0"/>
              <a:t>To use the Timer:</a:t>
            </a:r>
          </a:p>
          <a:p>
            <a:pPr lvl="1"/>
            <a:r>
              <a:rPr lang="en-US" dirty="0" smtClean="0">
                <a:latin typeface="Courier" pitchFamily="49" charset="0"/>
              </a:rPr>
              <a:t>Timer t = new Timer(</a:t>
            </a:r>
            <a:r>
              <a:rPr lang="en-US" i="1" dirty="0" smtClean="0">
                <a:latin typeface="Courier" pitchFamily="49" charset="0"/>
              </a:rPr>
              <a:t>delay</a:t>
            </a:r>
            <a:r>
              <a:rPr lang="en-US" dirty="0" smtClean="0">
                <a:latin typeface="Courier" pitchFamily="49" charset="0"/>
              </a:rPr>
              <a:t>, </a:t>
            </a:r>
            <a:r>
              <a:rPr lang="en-US" i="1" dirty="0" smtClean="0">
                <a:latin typeface="Courier" pitchFamily="49" charset="0"/>
              </a:rPr>
              <a:t>listener</a:t>
            </a:r>
            <a:r>
              <a:rPr lang="en-US" dirty="0" smtClean="0">
                <a:latin typeface="Courier" pitchFamily="49" charset="0"/>
              </a:rPr>
              <a:t>); </a:t>
            </a:r>
          </a:p>
          <a:p>
            <a:pPr lvl="1"/>
            <a:r>
              <a:rPr lang="en-US" i="1" dirty="0" smtClean="0"/>
              <a:t>delay </a:t>
            </a:r>
            <a:r>
              <a:rPr lang="en-US" dirty="0" smtClean="0"/>
              <a:t>is the time in milliseconds between </a:t>
            </a:r>
            <a:r>
              <a:rPr lang="en-US" dirty="0" err="1" smtClean="0"/>
              <a:t>ActionEvents</a:t>
            </a:r>
            <a:r>
              <a:rPr lang="en-US" dirty="0" smtClean="0"/>
              <a:t> being generated</a:t>
            </a:r>
          </a:p>
          <a:p>
            <a:pPr lvl="1"/>
            <a:r>
              <a:rPr lang="en-US" i="1" dirty="0" smtClean="0"/>
              <a:t>listener </a:t>
            </a:r>
            <a:r>
              <a:rPr lang="en-US" dirty="0" smtClean="0"/>
              <a:t>will be the class that implements the </a:t>
            </a:r>
            <a:r>
              <a:rPr lang="en-US" dirty="0" err="1" smtClean="0"/>
              <a:t>ActionListener</a:t>
            </a:r>
            <a:r>
              <a:rPr lang="en-US" dirty="0" smtClean="0"/>
              <a:t> (a nested inner class, an anonymous class, an external class, or </a:t>
            </a:r>
            <a:r>
              <a:rPr lang="en-US" dirty="0" smtClean="0">
                <a:latin typeface="Courier" pitchFamily="49" charset="0"/>
              </a:rPr>
              <a:t>this</a:t>
            </a:r>
            <a:r>
              <a:rPr lang="en-US" dirty="0" smtClean="0"/>
              <a:t>)</a:t>
            </a:r>
          </a:p>
          <a:p>
            <a:pPr lvl="1"/>
            <a:r>
              <a:rPr lang="en-US" dirty="0" smtClean="0"/>
              <a:t>Implement </a:t>
            </a:r>
            <a:r>
              <a:rPr lang="en-US" dirty="0" err="1"/>
              <a:t>a</a:t>
            </a:r>
            <a:r>
              <a:rPr lang="en-US" dirty="0" err="1" smtClean="0"/>
              <a:t>ctionPerformed</a:t>
            </a:r>
            <a:r>
              <a:rPr lang="en-US" dirty="0" smtClean="0"/>
              <a:t> (as with </a:t>
            </a:r>
            <a:r>
              <a:rPr lang="en-US" dirty="0" err="1" smtClean="0"/>
              <a:t>JButtons</a:t>
            </a:r>
            <a:r>
              <a:rPr lang="en-US" dirty="0" smtClean="0"/>
              <a:t>)</a:t>
            </a:r>
          </a:p>
          <a:p>
            <a:pPr lvl="2"/>
            <a:r>
              <a:rPr lang="en-US" dirty="0" smtClean="0"/>
              <a:t>If you have both a Timer and </a:t>
            </a:r>
            <a:r>
              <a:rPr lang="en-US" dirty="0" err="1" smtClean="0"/>
              <a:t>JButtons</a:t>
            </a:r>
            <a:r>
              <a:rPr lang="en-US" dirty="0" smtClean="0"/>
              <a:t>, test to see which caused the event using if(</a:t>
            </a:r>
            <a:r>
              <a:rPr lang="en-US" dirty="0" err="1" smtClean="0"/>
              <a:t>e.getSource</a:t>
            </a:r>
            <a:r>
              <a:rPr lang="en-US" dirty="0" smtClean="0"/>
              <a:t>( )==t)</a:t>
            </a:r>
          </a:p>
          <a:p>
            <a:pPr lvl="1"/>
            <a:r>
              <a:rPr lang="en-US" dirty="0" smtClean="0"/>
              <a:t>Start and stop the Timer using </a:t>
            </a:r>
            <a:r>
              <a:rPr lang="en-US" dirty="0" err="1" smtClean="0">
                <a:latin typeface="Courier" pitchFamily="49" charset="0"/>
              </a:rPr>
              <a:t>t.start</a:t>
            </a:r>
            <a:r>
              <a:rPr lang="en-US" dirty="0" smtClean="0">
                <a:latin typeface="Courier" pitchFamily="49" charset="0"/>
              </a:rPr>
              <a:t>( ); </a:t>
            </a:r>
            <a:r>
              <a:rPr lang="en-US" dirty="0" smtClean="0"/>
              <a:t>and </a:t>
            </a:r>
            <a:r>
              <a:rPr lang="en-US" dirty="0" err="1" smtClean="0">
                <a:latin typeface="Courier" pitchFamily="49" charset="0"/>
              </a:rPr>
              <a:t>t.stop</a:t>
            </a:r>
            <a:r>
              <a:rPr lang="en-US" dirty="0" smtClean="0">
                <a:latin typeface="Courier" pitchFamily="49" charset="0"/>
              </a:rPr>
              <a:t>( );</a:t>
            </a:r>
          </a:p>
          <a:p>
            <a:pPr lvl="1"/>
            <a:r>
              <a:rPr lang="en-US" dirty="0" smtClean="0"/>
              <a:t>Reset the Timer’s delay using </a:t>
            </a:r>
            <a:r>
              <a:rPr lang="en-US" dirty="0" err="1" smtClean="0">
                <a:latin typeface="Courier" pitchFamily="49" charset="0"/>
              </a:rPr>
              <a:t>t.setDelay</a:t>
            </a:r>
            <a:r>
              <a:rPr lang="en-US" dirty="0" smtClean="0">
                <a:latin typeface="Courier" pitchFamily="49" charset="0"/>
              </a:rPr>
              <a:t>(</a:t>
            </a:r>
            <a:r>
              <a:rPr lang="en-US" i="1" dirty="0" smtClean="0">
                <a:latin typeface="Courier" pitchFamily="49" charset="0"/>
              </a:rPr>
              <a:t>delay</a:t>
            </a:r>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1382770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4159"/>
            <a:ext cx="9066906" cy="6986528"/>
          </a:xfrm>
          <a:prstGeom prst="rect">
            <a:avLst/>
          </a:prstGeom>
          <a:noFill/>
        </p:spPr>
        <p:txBody>
          <a:bodyPr wrap="none" rtlCol="0">
            <a:spAutoFit/>
          </a:bodyPr>
          <a:lstStyle/>
          <a:p>
            <a:r>
              <a:rPr lang="en-US" sz="1600" dirty="0" smtClean="0">
                <a:latin typeface="Courier" pitchFamily="49" charset="0"/>
              </a:rPr>
              <a:t>private static class </a:t>
            </a:r>
            <a:r>
              <a:rPr lang="en-US" sz="1600" dirty="0" err="1" smtClean="0">
                <a:latin typeface="Courier" pitchFamily="49" charset="0"/>
              </a:rPr>
              <a:t>TimerPanel</a:t>
            </a:r>
            <a:r>
              <a:rPr lang="en-US" sz="1600" dirty="0" smtClean="0">
                <a:latin typeface="Courier" pitchFamily="49" charset="0"/>
              </a:rPr>
              <a:t> extends </a:t>
            </a:r>
            <a:r>
              <a:rPr lang="en-US" sz="1600" dirty="0" err="1" smtClean="0">
                <a:latin typeface="Courier" pitchFamily="49" charset="0"/>
              </a:rPr>
              <a:t>JPanel</a:t>
            </a:r>
            <a:r>
              <a:rPr lang="en-US" sz="1600" dirty="0" smtClean="0">
                <a:latin typeface="Courier" pitchFamily="49" charset="0"/>
              </a:rPr>
              <a:t> {</a:t>
            </a:r>
          </a:p>
          <a:p>
            <a:r>
              <a:rPr lang="en-US" sz="1600" dirty="0" smtClean="0">
                <a:latin typeface="Courier" pitchFamily="49" charset="0"/>
              </a:rPr>
              <a:t>   private </a:t>
            </a:r>
            <a:r>
              <a:rPr lang="en-US" sz="1600" dirty="0" err="1" smtClean="0">
                <a:latin typeface="Courier" pitchFamily="49" charset="0"/>
              </a:rPr>
              <a:t>JButton</a:t>
            </a:r>
            <a:r>
              <a:rPr lang="en-US" sz="1600" dirty="0" smtClean="0">
                <a:latin typeface="Courier" pitchFamily="49" charset="0"/>
              </a:rPr>
              <a:t> </a:t>
            </a:r>
            <a:r>
              <a:rPr lang="en-US" sz="1600" dirty="0" err="1" smtClean="0">
                <a:latin typeface="Courier" pitchFamily="49" charset="0"/>
              </a:rPr>
              <a:t>startstop</a:t>
            </a:r>
            <a:r>
              <a:rPr lang="en-US" sz="1600" dirty="0" smtClean="0">
                <a:latin typeface="Courier" pitchFamily="49" charset="0"/>
              </a:rPr>
              <a:t>, reset;</a:t>
            </a:r>
          </a:p>
          <a:p>
            <a:r>
              <a:rPr lang="en-US" sz="1600" dirty="0" smtClean="0">
                <a:latin typeface="Courier" pitchFamily="49" charset="0"/>
              </a:rPr>
              <a:t>   private int counter; private Timer t;</a:t>
            </a:r>
          </a:p>
          <a:p>
            <a:r>
              <a:rPr lang="en-US" sz="1600" dirty="0" smtClean="0">
                <a:latin typeface="Courier" pitchFamily="49" charset="0"/>
              </a:rPr>
              <a:t>   private </a:t>
            </a:r>
            <a:r>
              <a:rPr lang="en-US" sz="1600" dirty="0" err="1" smtClean="0">
                <a:latin typeface="Courier" pitchFamily="49" charset="0"/>
              </a:rPr>
              <a:t>boolean</a:t>
            </a:r>
            <a:r>
              <a:rPr lang="en-US" sz="1600" dirty="0" smtClean="0">
                <a:latin typeface="Courier" pitchFamily="49" charset="0"/>
              </a:rPr>
              <a:t> </a:t>
            </a:r>
            <a:r>
              <a:rPr lang="en-US" sz="1600" dirty="0" err="1" smtClean="0">
                <a:latin typeface="Courier" pitchFamily="49" charset="0"/>
              </a:rPr>
              <a:t>startstoptoggle</a:t>
            </a:r>
            <a:r>
              <a:rPr lang="en-US" sz="1600" dirty="0" smtClean="0">
                <a:latin typeface="Courier" pitchFamily="49" charset="0"/>
              </a:rPr>
              <a:t>;</a:t>
            </a:r>
          </a:p>
          <a:p>
            <a:r>
              <a:rPr lang="en-US" sz="1600" dirty="0" smtClean="0">
                <a:latin typeface="Courier" pitchFamily="49" charset="0"/>
              </a:rPr>
              <a:t>   private </a:t>
            </a:r>
            <a:r>
              <a:rPr lang="en-US" sz="1600" dirty="0" err="1" smtClean="0">
                <a:latin typeface="Courier" pitchFamily="49" charset="0"/>
              </a:rPr>
              <a:t>JLabel</a:t>
            </a:r>
            <a:r>
              <a:rPr lang="en-US" sz="1600" dirty="0" smtClean="0">
                <a:latin typeface="Courier" pitchFamily="49" charset="0"/>
              </a:rPr>
              <a:t> output;</a:t>
            </a:r>
          </a:p>
          <a:p>
            <a:r>
              <a:rPr lang="en-US" sz="1600" dirty="0" smtClean="0">
                <a:latin typeface="Courier" pitchFamily="49" charset="0"/>
              </a:rPr>
              <a:t>   public </a:t>
            </a:r>
            <a:r>
              <a:rPr lang="en-US" sz="1600" dirty="0" err="1" smtClean="0">
                <a:latin typeface="Courier" pitchFamily="49" charset="0"/>
              </a:rPr>
              <a:t>TimerPanel</a:t>
            </a:r>
            <a:r>
              <a:rPr lang="en-US" sz="1600" dirty="0" smtClean="0">
                <a:latin typeface="Courier" pitchFamily="49" charset="0"/>
              </a:rPr>
              <a:t>() {</a:t>
            </a:r>
          </a:p>
          <a:p>
            <a:r>
              <a:rPr lang="en-US" sz="1600" dirty="0" smtClean="0">
                <a:latin typeface="Courier" pitchFamily="49" charset="0"/>
              </a:rPr>
              <a:t>	</a:t>
            </a:r>
            <a:r>
              <a:rPr lang="en-US" sz="1600" dirty="0" err="1" smtClean="0">
                <a:latin typeface="Courier" pitchFamily="49" charset="0"/>
              </a:rPr>
              <a:t>startstoptoggle</a:t>
            </a:r>
            <a:r>
              <a:rPr lang="en-US" sz="1600" dirty="0" smtClean="0">
                <a:latin typeface="Courier" pitchFamily="49" charset="0"/>
              </a:rPr>
              <a:t>=true;</a:t>
            </a:r>
          </a:p>
          <a:p>
            <a:r>
              <a:rPr lang="en-US" sz="1600" dirty="0" smtClean="0">
                <a:latin typeface="Courier" pitchFamily="49" charset="0"/>
              </a:rPr>
              <a:t>	output=new </a:t>
            </a:r>
            <a:r>
              <a:rPr lang="en-US" sz="1600" dirty="0" err="1" smtClean="0">
                <a:latin typeface="Courier" pitchFamily="49" charset="0"/>
              </a:rPr>
              <a:t>JLabel</a:t>
            </a:r>
            <a:r>
              <a:rPr lang="en-US" sz="1600" dirty="0" smtClean="0">
                <a:latin typeface="Courier" pitchFamily="49" charset="0"/>
              </a:rPr>
              <a:t>("Time:  " + counter/100);</a:t>
            </a:r>
          </a:p>
          <a:p>
            <a:r>
              <a:rPr lang="en-US" sz="1600" dirty="0" smtClean="0">
                <a:latin typeface="Courier" pitchFamily="49" charset="0"/>
              </a:rPr>
              <a:t>	</a:t>
            </a:r>
            <a:r>
              <a:rPr lang="en-US" sz="1600" dirty="0" err="1" smtClean="0">
                <a:latin typeface="Courier" pitchFamily="49" charset="0"/>
              </a:rPr>
              <a:t>startstop</a:t>
            </a:r>
            <a:r>
              <a:rPr lang="en-US" sz="1600" dirty="0" smtClean="0">
                <a:latin typeface="Courier" pitchFamily="49" charset="0"/>
              </a:rPr>
              <a:t>=new </a:t>
            </a:r>
            <a:r>
              <a:rPr lang="en-US" sz="1600" dirty="0" err="1" smtClean="0">
                <a:latin typeface="Courier" pitchFamily="49" charset="0"/>
              </a:rPr>
              <a:t>JButton</a:t>
            </a:r>
            <a:r>
              <a:rPr lang="en-US" sz="1600" dirty="0" smtClean="0">
                <a:latin typeface="Courier" pitchFamily="49" charset="0"/>
              </a:rPr>
              <a:t>("Start");</a:t>
            </a:r>
          </a:p>
          <a:p>
            <a:r>
              <a:rPr lang="en-US" sz="1600" dirty="0" smtClean="0">
                <a:latin typeface="Courier" pitchFamily="49" charset="0"/>
              </a:rPr>
              <a:t>	reset=new </a:t>
            </a:r>
            <a:r>
              <a:rPr lang="en-US" sz="1600" dirty="0" err="1" smtClean="0">
                <a:latin typeface="Courier" pitchFamily="49" charset="0"/>
              </a:rPr>
              <a:t>JButton</a:t>
            </a:r>
            <a:r>
              <a:rPr lang="en-US" sz="1600" dirty="0" smtClean="0">
                <a:latin typeface="Courier" pitchFamily="49" charset="0"/>
              </a:rPr>
              <a:t>("Reset");</a:t>
            </a:r>
          </a:p>
          <a:p>
            <a:r>
              <a:rPr lang="en-US" sz="1600" dirty="0" smtClean="0">
                <a:latin typeface="Courier" pitchFamily="49" charset="0"/>
              </a:rPr>
              <a:t>	</a:t>
            </a:r>
            <a:r>
              <a:rPr lang="en-US" sz="1600" dirty="0" err="1" smtClean="0">
                <a:latin typeface="Courier" pitchFamily="49" charset="0"/>
              </a:rPr>
              <a:t>startstop.addActionListener</a:t>
            </a:r>
            <a:r>
              <a:rPr lang="en-US" sz="1600" dirty="0" smtClean="0">
                <a:latin typeface="Courier" pitchFamily="49" charset="0"/>
              </a:rPr>
              <a:t>(new </a:t>
            </a:r>
            <a:r>
              <a:rPr lang="en-US" sz="1600" dirty="0" err="1" smtClean="0">
                <a:latin typeface="Courier" pitchFamily="49" charset="0"/>
              </a:rPr>
              <a:t>ActionListener</a:t>
            </a:r>
            <a:r>
              <a:rPr lang="en-US" sz="1600" dirty="0" smtClean="0">
                <a:latin typeface="Courier" pitchFamily="49" charset="0"/>
              </a:rPr>
              <a:t>() {</a:t>
            </a:r>
          </a:p>
          <a:p>
            <a:r>
              <a:rPr lang="en-US" sz="1600" dirty="0" smtClean="0">
                <a:latin typeface="Courier" pitchFamily="49" charset="0"/>
              </a:rPr>
              <a:t>	    public void </a:t>
            </a:r>
            <a:r>
              <a:rPr lang="en-US" sz="1600" dirty="0" err="1" smtClean="0">
                <a:latin typeface="Courier" pitchFamily="49" charset="0"/>
              </a:rPr>
              <a:t>actionPerformed</a:t>
            </a:r>
            <a:r>
              <a:rPr lang="en-US" sz="1600" dirty="0" smtClean="0">
                <a:latin typeface="Courier" pitchFamily="49" charset="0"/>
              </a:rPr>
              <a:t>(</a:t>
            </a:r>
            <a:r>
              <a:rPr lang="en-US" sz="1600" dirty="0" err="1" smtClean="0">
                <a:latin typeface="Courier" pitchFamily="49" charset="0"/>
              </a:rPr>
              <a:t>ActionEvent</a:t>
            </a:r>
            <a:r>
              <a:rPr lang="en-US" sz="1600" dirty="0" smtClean="0">
                <a:latin typeface="Courier" pitchFamily="49" charset="0"/>
              </a:rPr>
              <a:t> e) </a:t>
            </a:r>
          </a:p>
          <a:p>
            <a:r>
              <a:rPr lang="en-US" sz="1600" dirty="0">
                <a:latin typeface="Courier" pitchFamily="49" charset="0"/>
              </a:rPr>
              <a:t>	 </a:t>
            </a:r>
            <a:r>
              <a:rPr lang="en-US" sz="1600" dirty="0" smtClean="0">
                <a:latin typeface="Courier" pitchFamily="49" charset="0"/>
              </a:rPr>
              <a:t>     {if(</a:t>
            </a:r>
            <a:r>
              <a:rPr lang="en-US" sz="1600" dirty="0" err="1" smtClean="0">
                <a:latin typeface="Courier" pitchFamily="49" charset="0"/>
              </a:rPr>
              <a:t>startstoptoggle</a:t>
            </a:r>
            <a:r>
              <a:rPr lang="en-US" sz="1600" dirty="0" smtClean="0">
                <a:latin typeface="Courier" pitchFamily="49" charset="0"/>
              </a:rPr>
              <a:t>){</a:t>
            </a:r>
            <a:r>
              <a:rPr lang="en-US" sz="1600" dirty="0" err="1" smtClean="0">
                <a:latin typeface="Courier" pitchFamily="49" charset="0"/>
              </a:rPr>
              <a:t>startstoptoggle</a:t>
            </a:r>
            <a:r>
              <a:rPr lang="en-US" sz="1600" dirty="0" smtClean="0">
                <a:latin typeface="Courier" pitchFamily="49" charset="0"/>
              </a:rPr>
              <a:t>=false;</a:t>
            </a:r>
          </a:p>
          <a:p>
            <a:r>
              <a:rPr lang="en-US" sz="1600" dirty="0">
                <a:latin typeface="Courier" pitchFamily="49" charset="0"/>
              </a:rPr>
              <a:t>	</a:t>
            </a:r>
            <a:r>
              <a:rPr lang="en-US" sz="1600" dirty="0" smtClean="0">
                <a:latin typeface="Courier" pitchFamily="49" charset="0"/>
              </a:rPr>
              <a:t>	    </a:t>
            </a:r>
            <a:r>
              <a:rPr lang="en-US" sz="1600" dirty="0" err="1" smtClean="0">
                <a:latin typeface="Courier" pitchFamily="49" charset="0"/>
              </a:rPr>
              <a:t>t.start</a:t>
            </a:r>
            <a:r>
              <a:rPr lang="en-US" sz="1600" dirty="0" smtClean="0">
                <a:latin typeface="Courier" pitchFamily="49" charset="0"/>
              </a:rPr>
              <a:t>();</a:t>
            </a:r>
            <a:r>
              <a:rPr lang="en-US" sz="1600" dirty="0" err="1" smtClean="0">
                <a:latin typeface="Courier" pitchFamily="49" charset="0"/>
              </a:rPr>
              <a:t>startstop.setText</a:t>
            </a:r>
            <a:r>
              <a:rPr lang="en-US" sz="1600" dirty="0" smtClean="0">
                <a:latin typeface="Courier" pitchFamily="49" charset="0"/>
              </a:rPr>
              <a:t>("Stop");}</a:t>
            </a:r>
          </a:p>
          <a:p>
            <a:r>
              <a:rPr lang="en-US" sz="1600" dirty="0" smtClean="0">
                <a:latin typeface="Courier" pitchFamily="49" charset="0"/>
              </a:rPr>
              <a:t>		else {</a:t>
            </a:r>
            <a:r>
              <a:rPr lang="en-US" sz="1600" dirty="0" err="1" smtClean="0">
                <a:latin typeface="Courier" pitchFamily="49" charset="0"/>
              </a:rPr>
              <a:t>startstoptoggle</a:t>
            </a:r>
            <a:r>
              <a:rPr lang="en-US" sz="1600" dirty="0" smtClean="0">
                <a:latin typeface="Courier" pitchFamily="49" charset="0"/>
              </a:rPr>
              <a:t>=</a:t>
            </a:r>
            <a:r>
              <a:rPr lang="en-US" sz="1600" dirty="0" err="1" smtClean="0">
                <a:latin typeface="Courier" pitchFamily="49" charset="0"/>
              </a:rPr>
              <a:t>true;t.stop</a:t>
            </a:r>
            <a:r>
              <a:rPr lang="en-US" sz="1600" dirty="0" smtClean="0">
                <a:latin typeface="Courier" pitchFamily="49" charset="0"/>
              </a:rPr>
              <a:t>();</a:t>
            </a:r>
          </a:p>
          <a:p>
            <a:r>
              <a:rPr lang="en-US" sz="1600" dirty="0">
                <a:latin typeface="Courier" pitchFamily="49" charset="0"/>
              </a:rPr>
              <a:t>	</a:t>
            </a:r>
            <a:r>
              <a:rPr lang="en-US" sz="1600" dirty="0" smtClean="0">
                <a:latin typeface="Courier" pitchFamily="49" charset="0"/>
              </a:rPr>
              <a:t>	    </a:t>
            </a:r>
            <a:r>
              <a:rPr lang="en-US" sz="1600" dirty="0" err="1" smtClean="0">
                <a:latin typeface="Courier" pitchFamily="49" charset="0"/>
              </a:rPr>
              <a:t>startstop.setText</a:t>
            </a:r>
            <a:r>
              <a:rPr lang="en-US" sz="1600" dirty="0" smtClean="0">
                <a:latin typeface="Courier" pitchFamily="49" charset="0"/>
              </a:rPr>
              <a:t>("Start");}}});</a:t>
            </a:r>
          </a:p>
          <a:p>
            <a:r>
              <a:rPr lang="en-US" sz="1600" dirty="0" smtClean="0">
                <a:latin typeface="Courier" pitchFamily="49" charset="0"/>
              </a:rPr>
              <a:t>	</a:t>
            </a:r>
            <a:r>
              <a:rPr lang="en-US" sz="1600" dirty="0" err="1" smtClean="0">
                <a:latin typeface="Courier" pitchFamily="49" charset="0"/>
              </a:rPr>
              <a:t>reset.addActionListener</a:t>
            </a:r>
            <a:r>
              <a:rPr lang="en-US" sz="1600" dirty="0" smtClean="0">
                <a:latin typeface="Courier" pitchFamily="49" charset="0"/>
              </a:rPr>
              <a:t>(new </a:t>
            </a:r>
            <a:r>
              <a:rPr lang="en-US" sz="1600" dirty="0" err="1" smtClean="0">
                <a:latin typeface="Courier" pitchFamily="49" charset="0"/>
              </a:rPr>
              <a:t>ActionListener</a:t>
            </a:r>
            <a:r>
              <a:rPr lang="en-US" sz="1600" dirty="0" smtClean="0">
                <a:latin typeface="Courier" pitchFamily="49" charset="0"/>
              </a:rPr>
              <a:t>() {</a:t>
            </a:r>
          </a:p>
          <a:p>
            <a:r>
              <a:rPr lang="en-US" sz="1600" dirty="0">
                <a:latin typeface="Courier" pitchFamily="49" charset="0"/>
              </a:rPr>
              <a:t>	</a:t>
            </a:r>
            <a:r>
              <a:rPr lang="en-US" sz="1600" dirty="0" smtClean="0">
                <a:latin typeface="Courier" pitchFamily="49" charset="0"/>
              </a:rPr>
              <a:t>	public void </a:t>
            </a:r>
            <a:r>
              <a:rPr lang="en-US" sz="1600" dirty="0" err="1" smtClean="0">
                <a:latin typeface="Courier" pitchFamily="49" charset="0"/>
              </a:rPr>
              <a:t>actionPerformed</a:t>
            </a:r>
            <a:r>
              <a:rPr lang="en-US" sz="1600" dirty="0" smtClean="0">
                <a:latin typeface="Courier" pitchFamily="49" charset="0"/>
              </a:rPr>
              <a:t>(</a:t>
            </a:r>
            <a:r>
              <a:rPr lang="en-US" sz="1600" dirty="0" err="1" smtClean="0">
                <a:latin typeface="Courier" pitchFamily="49" charset="0"/>
              </a:rPr>
              <a:t>ActionEvent</a:t>
            </a:r>
            <a:r>
              <a:rPr lang="en-US" sz="1600" dirty="0" smtClean="0">
                <a:latin typeface="Courier" pitchFamily="49" charset="0"/>
              </a:rPr>
              <a:t> e) {counter=0;</a:t>
            </a:r>
          </a:p>
          <a:p>
            <a:r>
              <a:rPr lang="en-US" sz="1600" dirty="0" smtClean="0">
                <a:latin typeface="Courier" pitchFamily="49" charset="0"/>
              </a:rPr>
              <a:t>		   </a:t>
            </a:r>
            <a:r>
              <a:rPr lang="en-US" sz="1600" dirty="0" err="1" smtClean="0">
                <a:latin typeface="Courier" pitchFamily="49" charset="0"/>
              </a:rPr>
              <a:t>output.setText</a:t>
            </a:r>
            <a:r>
              <a:rPr lang="en-US" sz="1600" dirty="0" smtClean="0">
                <a:latin typeface="Courier" pitchFamily="49" charset="0"/>
              </a:rPr>
              <a:t> ("Time:  " + counter/60);}});</a:t>
            </a:r>
          </a:p>
          <a:p>
            <a:r>
              <a:rPr lang="en-US" sz="1600" dirty="0" smtClean="0">
                <a:latin typeface="Courier" pitchFamily="49" charset="0"/>
              </a:rPr>
              <a:t>	t=new Timer(10, new </a:t>
            </a:r>
            <a:r>
              <a:rPr lang="en-US" sz="1600" dirty="0" err="1" smtClean="0">
                <a:latin typeface="Courier" pitchFamily="49" charset="0"/>
              </a:rPr>
              <a:t>ActionListener</a:t>
            </a:r>
            <a:r>
              <a:rPr lang="en-US" sz="1600" dirty="0" smtClean="0">
                <a:latin typeface="Courier" pitchFamily="49" charset="0"/>
              </a:rPr>
              <a:t>() {</a:t>
            </a:r>
          </a:p>
          <a:p>
            <a:r>
              <a:rPr lang="en-US" sz="1600" dirty="0">
                <a:latin typeface="Courier" pitchFamily="49" charset="0"/>
              </a:rPr>
              <a:t>	</a:t>
            </a:r>
            <a:r>
              <a:rPr lang="en-US" sz="1600" dirty="0" smtClean="0">
                <a:latin typeface="Courier" pitchFamily="49" charset="0"/>
              </a:rPr>
              <a:t>	public void </a:t>
            </a:r>
            <a:r>
              <a:rPr lang="en-US" sz="1600" dirty="0" err="1" smtClean="0">
                <a:latin typeface="Courier" pitchFamily="49" charset="0"/>
              </a:rPr>
              <a:t>actionPerformed</a:t>
            </a:r>
            <a:r>
              <a:rPr lang="en-US" sz="1600" dirty="0" smtClean="0">
                <a:latin typeface="Courier" pitchFamily="49" charset="0"/>
              </a:rPr>
              <a:t>(</a:t>
            </a:r>
            <a:r>
              <a:rPr lang="en-US" sz="1600" dirty="0" err="1" smtClean="0">
                <a:latin typeface="Courier" pitchFamily="49" charset="0"/>
              </a:rPr>
              <a:t>ActionEvent</a:t>
            </a:r>
            <a:r>
              <a:rPr lang="en-US" sz="1600" dirty="0" smtClean="0">
                <a:latin typeface="Courier" pitchFamily="49" charset="0"/>
              </a:rPr>
              <a:t> e) </a:t>
            </a:r>
          </a:p>
          <a:p>
            <a:r>
              <a:rPr lang="en-US" sz="1600" dirty="0">
                <a:latin typeface="Courier" pitchFamily="49" charset="0"/>
              </a:rPr>
              <a:t>	</a:t>
            </a:r>
            <a:r>
              <a:rPr lang="en-US" sz="1600" dirty="0" smtClean="0">
                <a:latin typeface="Courier" pitchFamily="49" charset="0"/>
              </a:rPr>
              <a:t>	   {counter++;</a:t>
            </a:r>
            <a:r>
              <a:rPr lang="en-US" sz="1600" dirty="0" err="1" smtClean="0">
                <a:latin typeface="Courier" pitchFamily="49" charset="0"/>
              </a:rPr>
              <a:t>output.setText</a:t>
            </a:r>
            <a:r>
              <a:rPr lang="en-US" sz="1600" dirty="0" smtClean="0">
                <a:latin typeface="Courier" pitchFamily="49" charset="0"/>
              </a:rPr>
              <a:t>("Time:  " + counter/60);}});</a:t>
            </a:r>
          </a:p>
          <a:p>
            <a:r>
              <a:rPr lang="en-US" sz="1600" dirty="0" smtClean="0">
                <a:latin typeface="Courier" pitchFamily="49" charset="0"/>
              </a:rPr>
              <a:t>	</a:t>
            </a:r>
            <a:r>
              <a:rPr lang="en-US" sz="1600" dirty="0" err="1" smtClean="0">
                <a:latin typeface="Courier" pitchFamily="49" charset="0"/>
              </a:rPr>
              <a:t>JPanel</a:t>
            </a:r>
            <a:r>
              <a:rPr lang="en-US" sz="1600" dirty="0" smtClean="0">
                <a:latin typeface="Courier" pitchFamily="49" charset="0"/>
              </a:rPr>
              <a:t> p1=new </a:t>
            </a:r>
            <a:r>
              <a:rPr lang="en-US" sz="1600" dirty="0" err="1" smtClean="0">
                <a:latin typeface="Courier" pitchFamily="49" charset="0"/>
              </a:rPr>
              <a:t>JPanel</a:t>
            </a:r>
            <a:r>
              <a:rPr lang="en-US" sz="1600" dirty="0" smtClean="0">
                <a:latin typeface="Courier" pitchFamily="49" charset="0"/>
              </a:rPr>
              <a:t>();</a:t>
            </a:r>
          </a:p>
          <a:p>
            <a:r>
              <a:rPr lang="en-US" sz="1600" dirty="0" smtClean="0">
                <a:latin typeface="Courier" pitchFamily="49" charset="0"/>
              </a:rPr>
              <a:t>	p1.add(</a:t>
            </a:r>
            <a:r>
              <a:rPr lang="en-US" sz="1600" dirty="0" err="1" smtClean="0">
                <a:latin typeface="Courier" pitchFamily="49" charset="0"/>
              </a:rPr>
              <a:t>startstop</a:t>
            </a:r>
            <a:r>
              <a:rPr lang="en-US" sz="1600" dirty="0" smtClean="0">
                <a:latin typeface="Courier" pitchFamily="49" charset="0"/>
              </a:rPr>
              <a:t>);p1.add(reset);</a:t>
            </a:r>
          </a:p>
          <a:p>
            <a:r>
              <a:rPr lang="en-US" sz="1600" dirty="0" smtClean="0">
                <a:latin typeface="Courier" pitchFamily="49" charset="0"/>
              </a:rPr>
              <a:t>	</a:t>
            </a:r>
            <a:r>
              <a:rPr lang="en-US" sz="1600" dirty="0" err="1" smtClean="0">
                <a:latin typeface="Courier" pitchFamily="49" charset="0"/>
              </a:rPr>
              <a:t>setLayout</a:t>
            </a:r>
            <a:r>
              <a:rPr lang="en-US" sz="1600" dirty="0" smtClean="0">
                <a:latin typeface="Courier" pitchFamily="49" charset="0"/>
              </a:rPr>
              <a:t>(new </a:t>
            </a:r>
            <a:r>
              <a:rPr lang="en-US" sz="1600" dirty="0" err="1" smtClean="0">
                <a:latin typeface="Courier" pitchFamily="49" charset="0"/>
              </a:rPr>
              <a:t>BorderLayout</a:t>
            </a:r>
            <a:r>
              <a:rPr lang="en-US" sz="1600" dirty="0" smtClean="0">
                <a:latin typeface="Courier" pitchFamily="49" charset="0"/>
              </a:rPr>
              <a:t>());</a:t>
            </a:r>
          </a:p>
          <a:p>
            <a:r>
              <a:rPr lang="en-US" sz="1600" dirty="0" smtClean="0">
                <a:latin typeface="Courier" pitchFamily="49" charset="0"/>
              </a:rPr>
              <a:t>	add(p1,BorderLayout.NORTH); add(</a:t>
            </a:r>
            <a:r>
              <a:rPr lang="en-US" sz="1600" dirty="0" err="1" smtClean="0">
                <a:latin typeface="Courier" pitchFamily="49" charset="0"/>
              </a:rPr>
              <a:t>output,BorderLayout.CENTER</a:t>
            </a:r>
            <a:r>
              <a:rPr lang="en-US" sz="1600" dirty="0" smtClean="0">
                <a:latin typeface="Courier" pitchFamily="49" charset="0"/>
              </a:rPr>
              <a:t>);</a:t>
            </a:r>
          </a:p>
          <a:p>
            <a:r>
              <a:rPr lang="en-US" sz="1600" dirty="0" smtClean="0">
                <a:latin typeface="Courier" pitchFamily="49" charset="0"/>
              </a:rPr>
              <a:t>    }</a:t>
            </a:r>
          </a:p>
          <a:p>
            <a:r>
              <a:rPr lang="en-US" sz="1600" dirty="0" smtClean="0">
                <a:latin typeface="Courier" pitchFamily="49" charset="0"/>
              </a:rPr>
              <a:t>}</a:t>
            </a:r>
            <a:endParaRPr lang="en-US" sz="1600" dirty="0">
              <a:latin typeface="Courier" pitchFamily="49" charset="0"/>
            </a:endParaRPr>
          </a:p>
        </p:txBody>
      </p:sp>
      <p:sp>
        <p:nvSpPr>
          <p:cNvPr id="6" name="TextBox 5"/>
          <p:cNvSpPr txBox="1"/>
          <p:nvPr/>
        </p:nvSpPr>
        <p:spPr>
          <a:xfrm>
            <a:off x="6553200" y="362634"/>
            <a:ext cx="2185214" cy="1754326"/>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Example omitting the</a:t>
            </a:r>
          </a:p>
          <a:p>
            <a:r>
              <a:rPr lang="en-US" dirty="0" smtClean="0">
                <a:latin typeface="Times New Roman" panose="02020603050405020304" pitchFamily="18" charset="0"/>
                <a:cs typeface="Times New Roman" panose="02020603050405020304" pitchFamily="18" charset="0"/>
              </a:rPr>
              <a:t>outer class</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Notice the use of</a:t>
            </a:r>
          </a:p>
          <a:p>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nonymous inner</a:t>
            </a:r>
          </a:p>
          <a:p>
            <a:r>
              <a:rPr lang="en-US" dirty="0" smtClean="0">
                <a:latin typeface="Times New Roman" panose="02020603050405020304" pitchFamily="18" charset="0"/>
                <a:cs typeface="Times New Roman" panose="02020603050405020304" pitchFamily="18" charset="0"/>
              </a:rPr>
              <a:t>classes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952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Listener Interface Adapters</a:t>
            </a:r>
            <a:endParaRPr lang="en-US" dirty="0"/>
          </a:p>
        </p:txBody>
      </p:sp>
      <p:sp>
        <p:nvSpPr>
          <p:cNvPr id="3" name="Content Placeholder 2"/>
          <p:cNvSpPr>
            <a:spLocks noGrp="1"/>
          </p:cNvSpPr>
          <p:nvPr>
            <p:ph idx="1"/>
          </p:nvPr>
        </p:nvSpPr>
        <p:spPr>
          <a:xfrm>
            <a:off x="152400" y="762000"/>
            <a:ext cx="8839200" cy="6096000"/>
          </a:xfrm>
        </p:spPr>
        <p:txBody>
          <a:bodyPr>
            <a:normAutofit fontScale="92500" lnSpcReduction="20000"/>
          </a:bodyPr>
          <a:lstStyle/>
          <a:p>
            <a:r>
              <a:rPr lang="en-US" dirty="0" smtClean="0"/>
              <a:t>Another type of class is a listener interface </a:t>
            </a:r>
            <a:r>
              <a:rPr lang="en-US" i="1" dirty="0" smtClean="0"/>
              <a:t>adapter</a:t>
            </a:r>
          </a:p>
          <a:p>
            <a:pPr lvl="1"/>
            <a:r>
              <a:rPr lang="en-US" dirty="0" smtClean="0"/>
              <a:t>Such a class provides default implementations for all of the given interface’s methods</a:t>
            </a:r>
          </a:p>
          <a:p>
            <a:pPr lvl="1"/>
            <a:r>
              <a:rPr lang="en-US" dirty="0" smtClean="0"/>
              <a:t>For instance, a </a:t>
            </a:r>
            <a:r>
              <a:rPr lang="en-US" dirty="0" err="1" smtClean="0"/>
              <a:t>KeyAdapter</a:t>
            </a:r>
            <a:r>
              <a:rPr lang="en-US" dirty="0" smtClean="0"/>
              <a:t> implements the three methods needed for a </a:t>
            </a:r>
            <a:r>
              <a:rPr lang="en-US" dirty="0" err="1" smtClean="0"/>
              <a:t>KeyListener</a:t>
            </a:r>
            <a:endParaRPr lang="en-US" dirty="0" smtClean="0"/>
          </a:p>
          <a:p>
            <a:r>
              <a:rPr lang="en-US" dirty="0" smtClean="0"/>
              <a:t>These implemented methods are all empty ({ }) and so the only reason to use one is that it saves you from having to implement all of the methods yourself to avoid syntax errors</a:t>
            </a:r>
          </a:p>
          <a:p>
            <a:pPr lvl="1"/>
            <a:r>
              <a:rPr lang="en-US" dirty="0" smtClean="0"/>
              <a:t>You would then override only the method or methods that you need in your program</a:t>
            </a:r>
          </a:p>
          <a:p>
            <a:pPr lvl="1"/>
            <a:r>
              <a:rPr lang="en-US" dirty="0" smtClean="0"/>
              <a:t>Note that we </a:t>
            </a:r>
            <a:r>
              <a:rPr lang="en-US" dirty="0" err="1" smtClean="0"/>
              <a:t>MouseAdapter</a:t>
            </a:r>
            <a:r>
              <a:rPr lang="en-US" dirty="0" smtClean="0"/>
              <a:t> for </a:t>
            </a:r>
            <a:r>
              <a:rPr lang="en-US" dirty="0" err="1" smtClean="0"/>
              <a:t>MouseListener</a:t>
            </a:r>
            <a:r>
              <a:rPr lang="en-US" dirty="0" smtClean="0"/>
              <a:t>, </a:t>
            </a:r>
            <a:r>
              <a:rPr lang="en-US" dirty="0" err="1" smtClean="0"/>
              <a:t>MouseMotionAdapter</a:t>
            </a:r>
            <a:r>
              <a:rPr lang="en-US" dirty="0" smtClean="0"/>
              <a:t> for </a:t>
            </a:r>
            <a:r>
              <a:rPr lang="en-US" dirty="0" err="1" smtClean="0"/>
              <a:t>MouseMotionListener</a:t>
            </a:r>
            <a:r>
              <a:rPr lang="en-US" dirty="0" smtClean="0"/>
              <a:t>, </a:t>
            </a:r>
            <a:r>
              <a:rPr lang="en-US" dirty="0" err="1" smtClean="0"/>
              <a:t>KeyAdapter</a:t>
            </a:r>
            <a:r>
              <a:rPr lang="en-US" dirty="0" smtClean="0"/>
              <a:t> for </a:t>
            </a:r>
            <a:r>
              <a:rPr lang="en-US" dirty="0" err="1" smtClean="0"/>
              <a:t>KeyListener</a:t>
            </a:r>
            <a:r>
              <a:rPr lang="en-US" dirty="0" smtClean="0"/>
              <a:t>, and </a:t>
            </a:r>
            <a:r>
              <a:rPr lang="en-US" dirty="0" err="1" smtClean="0"/>
              <a:t>WindowAdapter</a:t>
            </a:r>
            <a:r>
              <a:rPr lang="en-US" dirty="0" smtClean="0"/>
              <a:t> for </a:t>
            </a:r>
            <a:r>
              <a:rPr lang="en-US" dirty="0" err="1" smtClean="0"/>
              <a:t>WindowListener</a:t>
            </a:r>
            <a:endParaRPr lang="en-US" dirty="0" smtClean="0"/>
          </a:p>
          <a:p>
            <a:pPr lvl="2"/>
            <a:r>
              <a:rPr lang="en-US" dirty="0" smtClean="0"/>
              <a:t>why not </a:t>
            </a:r>
            <a:r>
              <a:rPr lang="en-US" dirty="0" err="1" smtClean="0"/>
              <a:t>ActionAdapter</a:t>
            </a:r>
            <a:r>
              <a:rPr lang="en-US" dirty="0" smtClean="0"/>
              <a:t> for </a:t>
            </a:r>
            <a:r>
              <a:rPr lang="en-US" dirty="0" err="1" smtClean="0"/>
              <a:t>ActionListener</a:t>
            </a:r>
            <a:r>
              <a:rPr lang="en-US" dirty="0" smtClean="0"/>
              <a:t>?</a:t>
            </a:r>
          </a:p>
          <a:p>
            <a:pPr lvl="1"/>
            <a:endParaRPr lang="en-US" dirty="0"/>
          </a:p>
        </p:txBody>
      </p:sp>
    </p:spTree>
    <p:extLst>
      <p:ext uri="{BB962C8B-B14F-4D97-AF65-F5344CB8AC3E}">
        <p14:creationId xmlns:p14="http://schemas.microsoft.com/office/powerpoint/2010/main" val="46917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Event Classes</a:t>
            </a:r>
            <a:endParaRPr lang="en-US" dirty="0"/>
          </a:p>
        </p:txBody>
      </p:sp>
      <p:sp>
        <p:nvSpPr>
          <p:cNvPr id="3" name="Content Placeholder 2"/>
          <p:cNvSpPr>
            <a:spLocks noGrp="1"/>
          </p:cNvSpPr>
          <p:nvPr>
            <p:ph idx="1"/>
          </p:nvPr>
        </p:nvSpPr>
        <p:spPr>
          <a:xfrm>
            <a:off x="152400" y="762000"/>
            <a:ext cx="8763000" cy="2971800"/>
          </a:xfrm>
        </p:spPr>
        <p:txBody>
          <a:bodyPr>
            <a:normAutofit fontScale="85000" lnSpcReduction="20000"/>
          </a:bodyPr>
          <a:lstStyle/>
          <a:p>
            <a:r>
              <a:rPr lang="en-US" dirty="0" smtClean="0"/>
              <a:t>Most Event classes are defined in the </a:t>
            </a:r>
            <a:r>
              <a:rPr lang="en-US" dirty="0" err="1" smtClean="0"/>
              <a:t>awt</a:t>
            </a:r>
            <a:r>
              <a:rPr lang="en-US" dirty="0" smtClean="0"/>
              <a:t> package under </a:t>
            </a:r>
            <a:r>
              <a:rPr lang="en-US" dirty="0" err="1" smtClean="0"/>
              <a:t>java.awt.event</a:t>
            </a:r>
            <a:endParaRPr lang="en-US" dirty="0"/>
          </a:p>
          <a:p>
            <a:r>
              <a:rPr lang="en-US" dirty="0" smtClean="0"/>
              <a:t>We are primarily interested in four types of events, those generated by</a:t>
            </a:r>
          </a:p>
          <a:p>
            <a:pPr lvl="1"/>
            <a:r>
              <a:rPr lang="en-US" dirty="0" smtClean="0"/>
              <a:t>a GUI component (</a:t>
            </a:r>
            <a:r>
              <a:rPr lang="en-US" dirty="0" err="1" smtClean="0"/>
              <a:t>JButton</a:t>
            </a:r>
            <a:r>
              <a:rPr lang="en-US" dirty="0" smtClean="0"/>
              <a:t>, </a:t>
            </a:r>
            <a:r>
              <a:rPr lang="en-US" dirty="0" err="1" smtClean="0"/>
              <a:t>JSlider</a:t>
            </a:r>
            <a:r>
              <a:rPr lang="en-US" dirty="0" smtClean="0"/>
              <a:t>, </a:t>
            </a:r>
            <a:r>
              <a:rPr lang="en-US" dirty="0" err="1" smtClean="0"/>
              <a:t>JTextBox</a:t>
            </a:r>
            <a:r>
              <a:rPr lang="en-US" dirty="0" smtClean="0"/>
              <a:t>, </a:t>
            </a:r>
            <a:r>
              <a:rPr lang="en-US" dirty="0" err="1" smtClean="0"/>
              <a:t>etc</a:t>
            </a:r>
            <a:r>
              <a:rPr lang="en-US" dirty="0" smtClean="0"/>
              <a:t>)</a:t>
            </a:r>
          </a:p>
          <a:p>
            <a:pPr lvl="1"/>
            <a:r>
              <a:rPr lang="en-US" dirty="0" smtClean="0"/>
              <a:t>the mouse being moved or the mouse button being used</a:t>
            </a:r>
          </a:p>
          <a:p>
            <a:pPr lvl="1"/>
            <a:r>
              <a:rPr lang="en-US" dirty="0" smtClean="0"/>
              <a:t>the keyboard being used</a:t>
            </a:r>
          </a:p>
          <a:p>
            <a:pPr lvl="1"/>
            <a:r>
              <a:rPr lang="en-US" dirty="0" smtClean="0"/>
              <a:t>a timer</a:t>
            </a:r>
          </a:p>
          <a:p>
            <a:pPr lvl="1"/>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247180146"/>
              </p:ext>
            </p:extLst>
          </p:nvPr>
        </p:nvGraphicFramePr>
        <p:xfrm>
          <a:off x="1143000" y="3657600"/>
          <a:ext cx="7161212" cy="3022684"/>
        </p:xfrm>
        <a:graphic>
          <a:graphicData uri="http://schemas.openxmlformats.org/presentationml/2006/ole">
            <mc:AlternateContent xmlns:mc="http://schemas.openxmlformats.org/markup-compatibility/2006">
              <mc:Choice xmlns:v="urn:schemas-microsoft-com:vml" Requires="v">
                <p:oleObj spid="_x0000_s2062" name="Picture" r:id="rId3" imgW="8809771" imgH="3001754" progId="Word.Picture.8">
                  <p:embed/>
                </p:oleObj>
              </mc:Choice>
              <mc:Fallback>
                <p:oleObj name="Picture" r:id="rId3" imgW="8809771" imgH="3001754" progId="Word.Picture.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t="6641" r="39555" b="31093"/>
                      <a:stretch>
                        <a:fillRect/>
                      </a:stretch>
                    </p:blipFill>
                    <p:spPr bwMode="auto">
                      <a:xfrm>
                        <a:off x="1143000" y="3657600"/>
                        <a:ext cx="7161212" cy="3022684"/>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650755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err="1" smtClean="0"/>
              <a:t>JButton</a:t>
            </a:r>
            <a:r>
              <a:rPr lang="en-US" dirty="0" smtClean="0"/>
              <a:t> Handling</a:t>
            </a:r>
            <a:endParaRPr lang="en-US" dirty="0"/>
          </a:p>
        </p:txBody>
      </p:sp>
      <p:sp>
        <p:nvSpPr>
          <p:cNvPr id="3" name="Content Placeholder 2"/>
          <p:cNvSpPr>
            <a:spLocks noGrp="1"/>
          </p:cNvSpPr>
          <p:nvPr>
            <p:ph idx="1"/>
          </p:nvPr>
        </p:nvSpPr>
        <p:spPr>
          <a:xfrm>
            <a:off x="152400" y="838200"/>
            <a:ext cx="8839200" cy="6019800"/>
          </a:xfrm>
        </p:spPr>
        <p:txBody>
          <a:bodyPr>
            <a:normAutofit fontScale="77500" lnSpcReduction="20000"/>
          </a:bodyPr>
          <a:lstStyle/>
          <a:p>
            <a:r>
              <a:rPr lang="en-US" dirty="0" smtClean="0"/>
              <a:t>Since we’ve already looked at </a:t>
            </a:r>
            <a:r>
              <a:rPr lang="en-US" dirty="0" err="1" smtClean="0"/>
              <a:t>JButtons</a:t>
            </a:r>
            <a:r>
              <a:rPr lang="en-US" dirty="0" smtClean="0"/>
              <a:t>, we start with those</a:t>
            </a:r>
          </a:p>
          <a:p>
            <a:pPr lvl="1"/>
            <a:r>
              <a:rPr lang="en-US" dirty="0" smtClean="0"/>
              <a:t>A </a:t>
            </a:r>
            <a:r>
              <a:rPr lang="en-US" dirty="0" err="1" smtClean="0"/>
              <a:t>JButton</a:t>
            </a:r>
            <a:r>
              <a:rPr lang="en-US" dirty="0" smtClean="0"/>
              <a:t>, when clicked, generates an </a:t>
            </a:r>
            <a:r>
              <a:rPr lang="en-US" dirty="0" err="1" smtClean="0"/>
              <a:t>ActionEvent</a:t>
            </a:r>
            <a:endParaRPr lang="en-US" dirty="0" smtClean="0"/>
          </a:p>
          <a:p>
            <a:pPr lvl="1"/>
            <a:r>
              <a:rPr lang="en-US" dirty="0" smtClean="0"/>
              <a:t>The </a:t>
            </a:r>
            <a:r>
              <a:rPr lang="en-US" dirty="0" err="1" smtClean="0"/>
              <a:t>ActionEvent</a:t>
            </a:r>
            <a:r>
              <a:rPr lang="en-US" dirty="0" smtClean="0"/>
              <a:t> is handled by an </a:t>
            </a:r>
            <a:r>
              <a:rPr lang="en-US" dirty="0" err="1" smtClean="0"/>
              <a:t>ActionListener</a:t>
            </a:r>
            <a:r>
              <a:rPr lang="en-US" dirty="0" smtClean="0"/>
              <a:t> </a:t>
            </a:r>
          </a:p>
          <a:p>
            <a:pPr lvl="2"/>
            <a:r>
              <a:rPr lang="en-US" dirty="0" smtClean="0"/>
              <a:t>an interface class, so we must implement the abstract method(s) of that class</a:t>
            </a:r>
          </a:p>
          <a:p>
            <a:pPr lvl="1"/>
            <a:r>
              <a:rPr lang="en-US" dirty="0" smtClean="0"/>
              <a:t>The </a:t>
            </a:r>
            <a:r>
              <a:rPr lang="en-US" dirty="0" err="1" smtClean="0"/>
              <a:t>ActionListener</a:t>
            </a:r>
            <a:r>
              <a:rPr lang="en-US" dirty="0" smtClean="0"/>
              <a:t> defines one abstract method, </a:t>
            </a:r>
            <a:r>
              <a:rPr lang="en-US" dirty="0" err="1" smtClean="0"/>
              <a:t>actionPerformed</a:t>
            </a:r>
            <a:endParaRPr lang="en-US" dirty="0" smtClean="0"/>
          </a:p>
          <a:p>
            <a:pPr lvl="2"/>
            <a:r>
              <a:rPr lang="en-US" dirty="0" smtClean="0"/>
              <a:t>we must then implement this one method to implement </a:t>
            </a:r>
            <a:r>
              <a:rPr lang="en-US" dirty="0" err="1" smtClean="0"/>
              <a:t>ActionListener</a:t>
            </a:r>
            <a:endParaRPr lang="en-US" dirty="0" smtClean="0"/>
          </a:p>
          <a:p>
            <a:pPr lvl="1"/>
            <a:r>
              <a:rPr lang="en-US" dirty="0" smtClean="0"/>
              <a:t>We have to attach to our </a:t>
            </a:r>
            <a:r>
              <a:rPr lang="en-US" dirty="0" err="1" smtClean="0"/>
              <a:t>JButton</a:t>
            </a:r>
            <a:r>
              <a:rPr lang="en-US" dirty="0" smtClean="0"/>
              <a:t>(s) the </a:t>
            </a:r>
            <a:r>
              <a:rPr lang="en-US" dirty="0" err="1" smtClean="0"/>
              <a:t>ActionListener</a:t>
            </a:r>
            <a:r>
              <a:rPr lang="en-US" dirty="0" smtClean="0"/>
              <a:t> that implements the </a:t>
            </a:r>
            <a:r>
              <a:rPr lang="en-US" dirty="0" err="1" smtClean="0"/>
              <a:t>actionPerformed</a:t>
            </a:r>
            <a:r>
              <a:rPr lang="en-US" dirty="0" smtClean="0"/>
              <a:t> method</a:t>
            </a:r>
          </a:p>
          <a:p>
            <a:r>
              <a:rPr lang="en-US" dirty="0" smtClean="0"/>
              <a:t>This requires 3 steps</a:t>
            </a:r>
          </a:p>
          <a:p>
            <a:pPr marL="971550" lvl="1" indent="-514350">
              <a:buFont typeface="+mj-lt"/>
              <a:buAutoNum type="arabicPeriod"/>
            </a:pPr>
            <a:r>
              <a:rPr lang="en-US" dirty="0" smtClean="0"/>
              <a:t>after instantiating a </a:t>
            </a:r>
            <a:r>
              <a:rPr lang="en-US" dirty="0" err="1" smtClean="0"/>
              <a:t>JButton</a:t>
            </a:r>
            <a:r>
              <a:rPr lang="en-US" dirty="0" smtClean="0"/>
              <a:t>, add the instruction </a:t>
            </a:r>
            <a:r>
              <a:rPr lang="en-US" i="1" dirty="0" err="1" smtClean="0">
                <a:latin typeface="Courier" pitchFamily="49" charset="0"/>
              </a:rPr>
              <a:t>button</a:t>
            </a:r>
            <a:r>
              <a:rPr lang="en-US" dirty="0" err="1" smtClean="0">
                <a:latin typeface="Courier" pitchFamily="49" charset="0"/>
              </a:rPr>
              <a:t>.addActionListener</a:t>
            </a:r>
            <a:r>
              <a:rPr lang="en-US" dirty="0" smtClean="0">
                <a:latin typeface="Courier" pitchFamily="49" charset="0"/>
              </a:rPr>
              <a:t>(</a:t>
            </a:r>
            <a:r>
              <a:rPr lang="en-US" i="1" dirty="0" smtClean="0">
                <a:latin typeface="Courier" pitchFamily="49" charset="0"/>
              </a:rPr>
              <a:t>object</a:t>
            </a:r>
            <a:r>
              <a:rPr lang="en-US" dirty="0" smtClean="0">
                <a:latin typeface="Courier" pitchFamily="49" charset="0"/>
              </a:rPr>
              <a:t>); </a:t>
            </a:r>
            <a:r>
              <a:rPr lang="en-US" dirty="0" smtClean="0"/>
              <a:t>where </a:t>
            </a:r>
            <a:r>
              <a:rPr lang="en-US" i="1" dirty="0" smtClean="0"/>
              <a:t>object </a:t>
            </a:r>
            <a:r>
              <a:rPr lang="en-US" dirty="0" smtClean="0"/>
              <a:t>is the object that will handle the </a:t>
            </a:r>
            <a:r>
              <a:rPr lang="en-US" dirty="0" err="1" smtClean="0"/>
              <a:t>ActionEvent</a:t>
            </a:r>
            <a:r>
              <a:rPr lang="en-US" dirty="0" smtClean="0"/>
              <a:t> (usually use </a:t>
            </a:r>
            <a:r>
              <a:rPr lang="en-US" dirty="0" smtClean="0">
                <a:latin typeface="Courier" pitchFamily="49" charset="0"/>
              </a:rPr>
              <a:t>this</a:t>
            </a:r>
            <a:r>
              <a:rPr lang="en-US" dirty="0" smtClean="0"/>
              <a:t>)</a:t>
            </a:r>
          </a:p>
          <a:p>
            <a:pPr marL="971550" lvl="1" indent="-514350">
              <a:buFont typeface="+mj-lt"/>
              <a:buAutoNum type="arabicPeriod"/>
            </a:pPr>
            <a:r>
              <a:rPr lang="en-US" dirty="0" smtClean="0"/>
              <a:t>add </a:t>
            </a:r>
            <a:r>
              <a:rPr lang="en-US" dirty="0" smtClean="0">
                <a:latin typeface="Courier" pitchFamily="49" charset="0"/>
              </a:rPr>
              <a:t>implements </a:t>
            </a:r>
            <a:r>
              <a:rPr lang="en-US" dirty="0" err="1" smtClean="0">
                <a:latin typeface="Courier" pitchFamily="49" charset="0"/>
              </a:rPr>
              <a:t>ActionListener</a:t>
            </a:r>
            <a:r>
              <a:rPr lang="en-US" dirty="0" smtClean="0">
                <a:latin typeface="Courier" pitchFamily="49" charset="0"/>
              </a:rPr>
              <a:t> </a:t>
            </a:r>
            <a:r>
              <a:rPr lang="en-US" dirty="0" smtClean="0"/>
              <a:t>to whatever class will handle the event</a:t>
            </a:r>
          </a:p>
          <a:p>
            <a:pPr marL="971550" lvl="1" indent="-514350">
              <a:buFont typeface="+mj-lt"/>
              <a:buAutoNum type="arabicPeriod"/>
            </a:pPr>
            <a:r>
              <a:rPr lang="en-US" dirty="0" smtClean="0"/>
              <a:t>implement the </a:t>
            </a:r>
            <a:r>
              <a:rPr lang="en-US" dirty="0" err="1" smtClean="0"/>
              <a:t>actionPerformed</a:t>
            </a:r>
            <a:r>
              <a:rPr lang="en-US" dirty="0" smtClean="0"/>
              <a:t> method in the class that implements </a:t>
            </a:r>
            <a:r>
              <a:rPr lang="en-US" dirty="0" err="1" smtClean="0"/>
              <a:t>ActionListener</a:t>
            </a:r>
            <a:endParaRPr lang="en-US" dirty="0" smtClean="0"/>
          </a:p>
          <a:p>
            <a:pPr lvl="1"/>
            <a:r>
              <a:rPr lang="en-US" dirty="0" smtClean="0">
                <a:latin typeface="Courier" pitchFamily="49" charset="0"/>
              </a:rPr>
              <a:t>public void </a:t>
            </a:r>
            <a:r>
              <a:rPr lang="en-US" dirty="0" err="1" smtClean="0">
                <a:latin typeface="Courier" pitchFamily="49" charset="0"/>
              </a:rPr>
              <a:t>actionPerformed</a:t>
            </a:r>
            <a:r>
              <a:rPr lang="en-US" dirty="0" smtClean="0">
                <a:latin typeface="Courier" pitchFamily="49" charset="0"/>
              </a:rPr>
              <a:t>(</a:t>
            </a:r>
            <a:r>
              <a:rPr lang="en-US" dirty="0" err="1" smtClean="0">
                <a:latin typeface="Courier" pitchFamily="49" charset="0"/>
              </a:rPr>
              <a:t>ActionEvent</a:t>
            </a:r>
            <a:r>
              <a:rPr lang="en-US" dirty="0" smtClean="0">
                <a:latin typeface="Courier" pitchFamily="49" charset="0"/>
              </a:rPr>
              <a:t> </a:t>
            </a:r>
            <a:r>
              <a:rPr lang="en-US" dirty="0" err="1" smtClean="0">
                <a:latin typeface="Courier" pitchFamily="49" charset="0"/>
              </a:rPr>
              <a:t>ev</a:t>
            </a:r>
            <a:r>
              <a:rPr lang="en-US" dirty="0" smtClean="0">
                <a:latin typeface="Courier" pitchFamily="49" charset="0"/>
              </a:rPr>
              <a:t>) {…}</a:t>
            </a:r>
            <a:endParaRPr lang="en-US" dirty="0">
              <a:latin typeface="Courier" pitchFamily="49" charset="0"/>
            </a:endParaRPr>
          </a:p>
        </p:txBody>
      </p:sp>
    </p:spTree>
    <p:extLst>
      <p:ext uri="{BB962C8B-B14F-4D97-AF65-F5344CB8AC3E}">
        <p14:creationId xmlns:p14="http://schemas.microsoft.com/office/powerpoint/2010/main" val="3823723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8996" y="152400"/>
            <a:ext cx="4495800" cy="1143000"/>
          </a:xfrm>
        </p:spPr>
        <p:txBody>
          <a:bodyPr/>
          <a:lstStyle/>
          <a:p>
            <a:r>
              <a:rPr lang="en-US" dirty="0" smtClean="0"/>
              <a:t>Simple Example</a:t>
            </a:r>
            <a:endParaRPr lang="en-US" dirty="0"/>
          </a:p>
        </p:txBody>
      </p:sp>
      <p:sp>
        <p:nvSpPr>
          <p:cNvPr id="4" name="TextBox 3"/>
          <p:cNvSpPr txBox="1"/>
          <p:nvPr/>
        </p:nvSpPr>
        <p:spPr>
          <a:xfrm>
            <a:off x="152400" y="0"/>
            <a:ext cx="9446817" cy="7017306"/>
          </a:xfrm>
          <a:prstGeom prst="rect">
            <a:avLst/>
          </a:prstGeom>
          <a:noFill/>
        </p:spPr>
        <p:txBody>
          <a:bodyPr wrap="none" rtlCol="0">
            <a:spAutoFit/>
          </a:bodyPr>
          <a:lstStyle/>
          <a:p>
            <a:r>
              <a:rPr lang="en-US" dirty="0" smtClean="0">
                <a:latin typeface="Courier" pitchFamily="49" charset="0"/>
              </a:rPr>
              <a:t>import </a:t>
            </a:r>
            <a:r>
              <a:rPr lang="en-US" dirty="0" err="1" smtClean="0">
                <a:latin typeface="Courier" pitchFamily="49" charset="0"/>
              </a:rPr>
              <a:t>java.awt</a:t>
            </a:r>
            <a:r>
              <a:rPr lang="en-US" dirty="0" smtClean="0">
                <a:latin typeface="Courier" pitchFamily="49" charset="0"/>
              </a:rPr>
              <a:t>.*;</a:t>
            </a:r>
          </a:p>
          <a:p>
            <a:r>
              <a:rPr lang="en-US" dirty="0" smtClean="0">
                <a:latin typeface="Courier" pitchFamily="49" charset="0"/>
              </a:rPr>
              <a:t>import </a:t>
            </a:r>
            <a:r>
              <a:rPr lang="en-US" dirty="0" err="1" smtClean="0">
                <a:latin typeface="Courier" pitchFamily="49" charset="0"/>
              </a:rPr>
              <a:t>java.awt.event</a:t>
            </a:r>
            <a:r>
              <a:rPr lang="en-US" dirty="0" smtClean="0">
                <a:latin typeface="Courier" pitchFamily="49" charset="0"/>
              </a:rPr>
              <a:t>.*;</a:t>
            </a:r>
          </a:p>
          <a:p>
            <a:r>
              <a:rPr lang="en-US" dirty="0" smtClean="0">
                <a:latin typeface="Courier" pitchFamily="49" charset="0"/>
              </a:rPr>
              <a:t>import </a:t>
            </a:r>
            <a:r>
              <a:rPr lang="en-US" dirty="0" err="1" smtClean="0">
                <a:latin typeface="Courier" pitchFamily="49" charset="0"/>
              </a:rPr>
              <a:t>javax.swing</a:t>
            </a:r>
            <a:r>
              <a:rPr lang="en-US" dirty="0" smtClean="0">
                <a:latin typeface="Courier" pitchFamily="49" charset="0"/>
              </a:rPr>
              <a:t>.*;</a:t>
            </a:r>
          </a:p>
          <a:p>
            <a:endParaRPr lang="en-US" dirty="0" smtClean="0">
              <a:latin typeface="Courier" pitchFamily="49" charset="0"/>
            </a:endParaRPr>
          </a:p>
          <a:p>
            <a:r>
              <a:rPr lang="en-US" dirty="0" smtClean="0">
                <a:latin typeface="Courier" pitchFamily="49" charset="0"/>
              </a:rPr>
              <a:t>public class </a:t>
            </a:r>
            <a:r>
              <a:rPr lang="en-US" dirty="0" err="1" smtClean="0">
                <a:latin typeface="Courier" pitchFamily="49" charset="0"/>
              </a:rPr>
              <a:t>SimpleButtonExample</a:t>
            </a:r>
            <a:r>
              <a:rPr lang="en-US" dirty="0" smtClean="0">
                <a:latin typeface="Courier" pitchFamily="49" charset="0"/>
              </a:rPr>
              <a:t>    {</a:t>
            </a:r>
          </a:p>
          <a:p>
            <a:r>
              <a:rPr lang="en-US" dirty="0">
                <a:latin typeface="Courier" pitchFamily="49" charset="0"/>
              </a:rPr>
              <a:t> </a:t>
            </a:r>
            <a:r>
              <a:rPr lang="en-US" dirty="0" smtClean="0">
                <a:latin typeface="Courier" pitchFamily="49" charset="0"/>
              </a:rPr>
              <a:t>  public static void main(String[] </a:t>
            </a:r>
            <a:r>
              <a:rPr lang="en-US" dirty="0" err="1" smtClean="0">
                <a:latin typeface="Courier" pitchFamily="49" charset="0"/>
              </a:rPr>
              <a:t>args</a:t>
            </a:r>
            <a:r>
              <a:rPr lang="en-US" dirty="0" smtClean="0">
                <a:latin typeface="Courier" pitchFamily="49" charset="0"/>
              </a:rPr>
              <a:t>)    {  // code omitted }</a:t>
            </a:r>
          </a:p>
          <a:p>
            <a:r>
              <a:rPr lang="en-US" dirty="0" smtClean="0">
                <a:latin typeface="Courier" pitchFamily="49" charset="0"/>
              </a:rPr>
              <a:t>   public static class </a:t>
            </a:r>
            <a:r>
              <a:rPr lang="en-US" dirty="0" err="1" smtClean="0">
                <a:latin typeface="Courier" pitchFamily="49" charset="0"/>
              </a:rPr>
              <a:t>ExampleButton</a:t>
            </a:r>
            <a:r>
              <a:rPr lang="en-US" dirty="0" smtClean="0">
                <a:latin typeface="Courier" pitchFamily="49" charset="0"/>
              </a:rPr>
              <a:t> extends </a:t>
            </a:r>
            <a:r>
              <a:rPr lang="en-US" dirty="0" err="1" smtClean="0">
                <a:latin typeface="Courier" pitchFamily="49" charset="0"/>
              </a:rPr>
              <a:t>JPanel</a:t>
            </a:r>
            <a:r>
              <a:rPr lang="en-US" dirty="0" smtClean="0">
                <a:latin typeface="Courier" pitchFamily="49" charset="0"/>
              </a:rPr>
              <a:t> </a:t>
            </a:r>
          </a:p>
          <a:p>
            <a:r>
              <a:rPr lang="en-US" dirty="0">
                <a:latin typeface="Courier" pitchFamily="49" charset="0"/>
              </a:rPr>
              <a:t>	</a:t>
            </a:r>
            <a:r>
              <a:rPr lang="en-US" dirty="0" smtClean="0">
                <a:latin typeface="Courier" pitchFamily="49" charset="0"/>
              </a:rPr>
              <a:t>	implements </a:t>
            </a:r>
            <a:r>
              <a:rPr lang="en-US" dirty="0" err="1" smtClean="0">
                <a:latin typeface="Courier" pitchFamily="49" charset="0"/>
              </a:rPr>
              <a:t>ActionListener</a:t>
            </a:r>
            <a:r>
              <a:rPr lang="en-US" dirty="0" smtClean="0">
                <a:latin typeface="Courier" pitchFamily="49" charset="0"/>
              </a:rPr>
              <a:t>  {</a:t>
            </a:r>
          </a:p>
          <a:p>
            <a:r>
              <a:rPr lang="en-US" dirty="0" smtClean="0">
                <a:latin typeface="Courier" pitchFamily="49" charset="0"/>
              </a:rPr>
              <a:t>	private </a:t>
            </a:r>
            <a:r>
              <a:rPr lang="en-US" dirty="0" err="1" smtClean="0">
                <a:latin typeface="Courier" pitchFamily="49" charset="0"/>
              </a:rPr>
              <a:t>JLabel</a:t>
            </a:r>
            <a:r>
              <a:rPr lang="en-US" dirty="0" smtClean="0">
                <a:latin typeface="Courier" pitchFamily="49" charset="0"/>
              </a:rPr>
              <a:t> output;</a:t>
            </a:r>
          </a:p>
          <a:p>
            <a:r>
              <a:rPr lang="en-US" dirty="0" smtClean="0">
                <a:latin typeface="Courier" pitchFamily="49" charset="0"/>
              </a:rPr>
              <a:t>	private int counter;</a:t>
            </a:r>
          </a:p>
          <a:p>
            <a:r>
              <a:rPr lang="en-US" dirty="0" smtClean="0">
                <a:latin typeface="Courier" pitchFamily="49" charset="0"/>
              </a:rPr>
              <a:t>   public </a:t>
            </a:r>
            <a:r>
              <a:rPr lang="en-US" dirty="0" err="1" smtClean="0">
                <a:latin typeface="Courier" pitchFamily="49" charset="0"/>
              </a:rPr>
              <a:t>ExampleButton</a:t>
            </a:r>
            <a:r>
              <a:rPr lang="en-US" dirty="0" smtClean="0">
                <a:latin typeface="Courier" pitchFamily="49" charset="0"/>
              </a:rPr>
              <a:t>()  {</a:t>
            </a:r>
          </a:p>
          <a:p>
            <a:r>
              <a:rPr lang="en-US" dirty="0" smtClean="0">
                <a:latin typeface="Courier" pitchFamily="49" charset="0"/>
              </a:rPr>
              <a:t>	counter=0;</a:t>
            </a:r>
          </a:p>
          <a:p>
            <a:r>
              <a:rPr lang="en-US" dirty="0" smtClean="0">
                <a:latin typeface="Courier" pitchFamily="49" charset="0"/>
              </a:rPr>
              <a:t>	output=new </a:t>
            </a:r>
            <a:r>
              <a:rPr lang="en-US" dirty="0" err="1" smtClean="0">
                <a:latin typeface="Courier" pitchFamily="49" charset="0"/>
              </a:rPr>
              <a:t>JLabel</a:t>
            </a:r>
            <a:r>
              <a:rPr lang="en-US" dirty="0" smtClean="0">
                <a:latin typeface="Courier" pitchFamily="49" charset="0"/>
              </a:rPr>
              <a:t>(""+counter);	</a:t>
            </a:r>
          </a:p>
          <a:p>
            <a:r>
              <a:rPr lang="en-US" dirty="0" smtClean="0">
                <a:latin typeface="Courier" pitchFamily="49" charset="0"/>
              </a:rPr>
              <a:t>	</a:t>
            </a:r>
            <a:r>
              <a:rPr lang="en-US" dirty="0" err="1" smtClean="0">
                <a:latin typeface="Courier" pitchFamily="49" charset="0"/>
              </a:rPr>
              <a:t>JButton</a:t>
            </a:r>
            <a:r>
              <a:rPr lang="en-US" dirty="0" smtClean="0">
                <a:latin typeface="Courier" pitchFamily="49" charset="0"/>
              </a:rPr>
              <a:t> </a:t>
            </a:r>
            <a:r>
              <a:rPr lang="en-US" dirty="0" err="1" smtClean="0">
                <a:latin typeface="Courier" pitchFamily="49" charset="0"/>
              </a:rPr>
              <a:t>jb</a:t>
            </a:r>
            <a:r>
              <a:rPr lang="en-US" dirty="0" smtClean="0">
                <a:latin typeface="Courier" pitchFamily="49" charset="0"/>
              </a:rPr>
              <a:t>=new </a:t>
            </a:r>
            <a:r>
              <a:rPr lang="en-US" dirty="0" err="1" smtClean="0">
                <a:latin typeface="Courier" pitchFamily="49" charset="0"/>
              </a:rPr>
              <a:t>JButton</a:t>
            </a:r>
            <a:r>
              <a:rPr lang="en-US" dirty="0" smtClean="0">
                <a:latin typeface="Courier" pitchFamily="49" charset="0"/>
              </a:rPr>
              <a:t>("click me");</a:t>
            </a:r>
          </a:p>
          <a:p>
            <a:r>
              <a:rPr lang="en-US" dirty="0" smtClean="0">
                <a:latin typeface="Courier" pitchFamily="49" charset="0"/>
              </a:rPr>
              <a:t>	</a:t>
            </a:r>
            <a:r>
              <a:rPr lang="en-US" dirty="0" err="1" smtClean="0">
                <a:latin typeface="Courier" pitchFamily="49" charset="0"/>
              </a:rPr>
              <a:t>jb.addActionListener</a:t>
            </a:r>
            <a:r>
              <a:rPr lang="en-US" dirty="0" smtClean="0">
                <a:latin typeface="Courier" pitchFamily="49" charset="0"/>
              </a:rPr>
              <a:t>(this);</a:t>
            </a:r>
          </a:p>
          <a:p>
            <a:r>
              <a:rPr lang="en-US" dirty="0" smtClean="0">
                <a:latin typeface="Courier" pitchFamily="49" charset="0"/>
              </a:rPr>
              <a:t>	</a:t>
            </a:r>
            <a:r>
              <a:rPr lang="en-US" dirty="0" err="1" smtClean="0">
                <a:latin typeface="Courier" pitchFamily="49" charset="0"/>
              </a:rPr>
              <a:t>setLayout</a:t>
            </a:r>
            <a:r>
              <a:rPr lang="en-US" dirty="0" smtClean="0">
                <a:latin typeface="Courier" pitchFamily="49" charset="0"/>
              </a:rPr>
              <a:t>(new </a:t>
            </a:r>
            <a:r>
              <a:rPr lang="en-US" dirty="0" err="1" smtClean="0">
                <a:latin typeface="Courier" pitchFamily="49" charset="0"/>
              </a:rPr>
              <a:t>GridLayout</a:t>
            </a:r>
            <a:r>
              <a:rPr lang="en-US" dirty="0" smtClean="0">
                <a:latin typeface="Courier" pitchFamily="49" charset="0"/>
              </a:rPr>
              <a:t>(2,1));</a:t>
            </a:r>
          </a:p>
          <a:p>
            <a:r>
              <a:rPr lang="en-US" dirty="0" smtClean="0">
                <a:latin typeface="Courier" pitchFamily="49" charset="0"/>
              </a:rPr>
              <a:t>	add(</a:t>
            </a:r>
            <a:r>
              <a:rPr lang="en-US" dirty="0" err="1" smtClean="0">
                <a:latin typeface="Courier" pitchFamily="49" charset="0"/>
              </a:rPr>
              <a:t>jb</a:t>
            </a:r>
            <a:r>
              <a:rPr lang="en-US" dirty="0" smtClean="0">
                <a:latin typeface="Courier" pitchFamily="49" charset="0"/>
              </a:rPr>
              <a:t>);</a:t>
            </a:r>
          </a:p>
          <a:p>
            <a:r>
              <a:rPr lang="en-US" dirty="0" smtClean="0">
                <a:latin typeface="Courier" pitchFamily="49" charset="0"/>
              </a:rPr>
              <a:t>	add(output);</a:t>
            </a:r>
          </a:p>
          <a:p>
            <a:r>
              <a:rPr lang="en-US" dirty="0" smtClean="0">
                <a:latin typeface="Courier" pitchFamily="49" charset="0"/>
              </a:rPr>
              <a:t>    }	</a:t>
            </a:r>
          </a:p>
          <a:p>
            <a:r>
              <a:rPr lang="en-US" dirty="0" smtClean="0">
                <a:latin typeface="Courier" pitchFamily="49" charset="0"/>
              </a:rPr>
              <a:t>    public void </a:t>
            </a:r>
            <a:r>
              <a:rPr lang="en-US" dirty="0" err="1" smtClean="0">
                <a:latin typeface="Courier" pitchFamily="49" charset="0"/>
              </a:rPr>
              <a:t>actionPerformed</a:t>
            </a:r>
            <a:r>
              <a:rPr lang="en-US" dirty="0" smtClean="0">
                <a:latin typeface="Courier" pitchFamily="49" charset="0"/>
              </a:rPr>
              <a:t>(</a:t>
            </a:r>
            <a:r>
              <a:rPr lang="en-US" dirty="0" err="1" smtClean="0">
                <a:latin typeface="Courier" pitchFamily="49" charset="0"/>
              </a:rPr>
              <a:t>ActionEvent</a:t>
            </a:r>
            <a:r>
              <a:rPr lang="en-US" dirty="0" smtClean="0">
                <a:latin typeface="Courier" pitchFamily="49" charset="0"/>
              </a:rPr>
              <a:t> e)	{</a:t>
            </a:r>
          </a:p>
          <a:p>
            <a:r>
              <a:rPr lang="en-US" dirty="0" smtClean="0">
                <a:latin typeface="Courier" pitchFamily="49" charset="0"/>
              </a:rPr>
              <a:t>	counter++;</a:t>
            </a:r>
          </a:p>
          <a:p>
            <a:r>
              <a:rPr lang="en-US" dirty="0" smtClean="0">
                <a:latin typeface="Courier" pitchFamily="49" charset="0"/>
              </a:rPr>
              <a:t>	if(counter&gt;100) counter=0; </a:t>
            </a:r>
            <a:r>
              <a:rPr lang="en-US" dirty="0" err="1" smtClean="0">
                <a:latin typeface="Courier" pitchFamily="49" charset="0"/>
              </a:rPr>
              <a:t>output.setText</a:t>
            </a:r>
            <a:r>
              <a:rPr lang="en-US" dirty="0" smtClean="0">
                <a:latin typeface="Courier" pitchFamily="49" charset="0"/>
              </a:rPr>
              <a:t>(""+counter);</a:t>
            </a:r>
          </a:p>
          <a:p>
            <a:r>
              <a:rPr lang="en-US" dirty="0" smtClean="0">
                <a:latin typeface="Courier" pitchFamily="49" charset="0"/>
              </a:rPr>
              <a:t>	}</a:t>
            </a:r>
          </a:p>
          <a:p>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251680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Multiple </a:t>
            </a:r>
            <a:r>
              <a:rPr lang="en-US" dirty="0" err="1" smtClean="0"/>
              <a:t>JButtons</a:t>
            </a:r>
            <a:endParaRPr lang="en-US" dirty="0"/>
          </a:p>
        </p:txBody>
      </p:sp>
      <p:sp>
        <p:nvSpPr>
          <p:cNvPr id="3" name="Content Placeholder 2"/>
          <p:cNvSpPr>
            <a:spLocks noGrp="1"/>
          </p:cNvSpPr>
          <p:nvPr>
            <p:ph idx="1"/>
          </p:nvPr>
        </p:nvSpPr>
        <p:spPr>
          <a:xfrm>
            <a:off x="152400" y="838200"/>
            <a:ext cx="8763000" cy="5791200"/>
          </a:xfrm>
        </p:spPr>
        <p:txBody>
          <a:bodyPr>
            <a:normAutofit fontScale="85000" lnSpcReduction="10000"/>
          </a:bodyPr>
          <a:lstStyle/>
          <a:p>
            <a:r>
              <a:rPr lang="en-US" dirty="0" smtClean="0"/>
              <a:t>In our previous example, there is only one </a:t>
            </a:r>
            <a:r>
              <a:rPr lang="en-US" dirty="0" err="1" smtClean="0"/>
              <a:t>JButton</a:t>
            </a:r>
            <a:r>
              <a:rPr lang="en-US" dirty="0" smtClean="0"/>
              <a:t> so there is only one way that </a:t>
            </a:r>
            <a:r>
              <a:rPr lang="en-US" dirty="0" err="1" smtClean="0"/>
              <a:t>actionPerformed</a:t>
            </a:r>
            <a:r>
              <a:rPr lang="en-US" dirty="0" smtClean="0"/>
              <a:t> is called</a:t>
            </a:r>
          </a:p>
          <a:p>
            <a:r>
              <a:rPr lang="en-US" dirty="0" smtClean="0"/>
              <a:t>What if we had multiple </a:t>
            </a:r>
            <a:r>
              <a:rPr lang="en-US" dirty="0" err="1" smtClean="0"/>
              <a:t>JButtons</a:t>
            </a:r>
            <a:r>
              <a:rPr lang="en-US" dirty="0" smtClean="0"/>
              <a:t>?</a:t>
            </a:r>
          </a:p>
          <a:p>
            <a:pPr lvl="1"/>
            <a:r>
              <a:rPr lang="en-US" dirty="0" smtClean="0"/>
              <a:t>Let’s enhance the program to have 3 </a:t>
            </a:r>
            <a:r>
              <a:rPr lang="en-US" dirty="0" err="1" smtClean="0"/>
              <a:t>JButtons</a:t>
            </a:r>
            <a:r>
              <a:rPr lang="en-US" dirty="0" smtClean="0"/>
              <a:t>, an increment button, a decrement button, and a clear button (to reset counter to 0) – we will name these b1, b2, b3</a:t>
            </a:r>
          </a:p>
          <a:p>
            <a:pPr lvl="1"/>
            <a:r>
              <a:rPr lang="en-US" dirty="0" smtClean="0"/>
              <a:t>We add </a:t>
            </a:r>
            <a:r>
              <a:rPr lang="en-US" dirty="0" err="1" smtClean="0"/>
              <a:t>ActionListener</a:t>
            </a:r>
            <a:r>
              <a:rPr lang="en-US" dirty="0" smtClean="0"/>
              <a:t>(this) to all three buttons</a:t>
            </a:r>
          </a:p>
          <a:p>
            <a:pPr lvl="1"/>
            <a:r>
              <a:rPr lang="en-US" dirty="0" smtClean="0"/>
              <a:t>When any button is clicked, </a:t>
            </a:r>
            <a:r>
              <a:rPr lang="en-US" dirty="0" err="1" smtClean="0"/>
              <a:t>actionPerformed</a:t>
            </a:r>
            <a:r>
              <a:rPr lang="en-US" dirty="0" smtClean="0"/>
              <a:t> is invoked</a:t>
            </a:r>
          </a:p>
          <a:p>
            <a:pPr lvl="1"/>
            <a:r>
              <a:rPr lang="en-US" dirty="0" smtClean="0"/>
              <a:t>How do we determine which button caused the event in </a:t>
            </a:r>
            <a:r>
              <a:rPr lang="en-US" dirty="0" err="1" smtClean="0"/>
              <a:t>actionPerformed</a:t>
            </a:r>
            <a:r>
              <a:rPr lang="en-US" dirty="0" smtClean="0"/>
              <a:t> in order to know what action to take?</a:t>
            </a:r>
          </a:p>
          <a:p>
            <a:pPr lvl="1"/>
            <a:r>
              <a:rPr lang="en-US" dirty="0" smtClean="0"/>
              <a:t>The </a:t>
            </a:r>
            <a:r>
              <a:rPr lang="en-US" dirty="0" err="1" smtClean="0"/>
              <a:t>ActionEvent</a:t>
            </a:r>
            <a:r>
              <a:rPr lang="en-US" dirty="0" smtClean="0"/>
              <a:t> comes with information such as who caused it </a:t>
            </a:r>
          </a:p>
          <a:p>
            <a:pPr lvl="2"/>
            <a:r>
              <a:rPr lang="en-US" dirty="0" smtClean="0"/>
              <a:t>we can test this by comparing </a:t>
            </a:r>
            <a:r>
              <a:rPr lang="en-US" dirty="0" err="1" smtClean="0"/>
              <a:t>e.getSource</a:t>
            </a:r>
            <a:r>
              <a:rPr lang="en-US" dirty="0" smtClean="0"/>
              <a:t>( ) to each of the </a:t>
            </a:r>
            <a:r>
              <a:rPr lang="en-US" dirty="0" err="1" smtClean="0"/>
              <a:t>JButtons</a:t>
            </a:r>
            <a:r>
              <a:rPr lang="en-US" dirty="0" smtClean="0"/>
              <a:t>  using </a:t>
            </a:r>
            <a:r>
              <a:rPr lang="en-US" dirty="0" err="1" smtClean="0">
                <a:latin typeface="Courier" pitchFamily="49" charset="0"/>
              </a:rPr>
              <a:t>e.getSource</a:t>
            </a:r>
            <a:r>
              <a:rPr lang="en-US" dirty="0" smtClean="0">
                <a:latin typeface="Courier" pitchFamily="49" charset="0"/>
              </a:rPr>
              <a:t>()==</a:t>
            </a:r>
            <a:r>
              <a:rPr lang="en-US" dirty="0" err="1" smtClean="0">
                <a:latin typeface="Courier" pitchFamily="49" charset="0"/>
              </a:rPr>
              <a:t>jb</a:t>
            </a:r>
            <a:r>
              <a:rPr lang="en-US" dirty="0" smtClean="0"/>
              <a:t> </a:t>
            </a:r>
          </a:p>
          <a:p>
            <a:pPr lvl="2"/>
            <a:r>
              <a:rPr lang="en-US" dirty="0" smtClean="0"/>
              <a:t>or by comparing the String placed into the </a:t>
            </a:r>
            <a:r>
              <a:rPr lang="en-US" dirty="0" err="1" smtClean="0"/>
              <a:t>JButton</a:t>
            </a:r>
            <a:r>
              <a:rPr lang="en-US" dirty="0" smtClean="0"/>
              <a:t> using </a:t>
            </a:r>
            <a:r>
              <a:rPr lang="en-US" dirty="0" err="1" smtClean="0"/>
              <a:t>e.getActionCommand</a:t>
            </a:r>
            <a:r>
              <a:rPr lang="en-US" dirty="0" smtClean="0"/>
              <a:t>( ) as in </a:t>
            </a:r>
            <a:r>
              <a:rPr lang="en-US" dirty="0" err="1" smtClean="0">
                <a:latin typeface="Courier" pitchFamily="49" charset="0"/>
              </a:rPr>
              <a:t>e.getActionCommand.equals</a:t>
            </a:r>
            <a:r>
              <a:rPr lang="en-US" dirty="0" smtClean="0">
                <a:latin typeface="Courier" pitchFamily="49" charset="0"/>
              </a:rPr>
              <a:t>(“click me”)</a:t>
            </a:r>
            <a:endParaRPr lang="en-US" dirty="0"/>
          </a:p>
        </p:txBody>
      </p:sp>
    </p:spTree>
    <p:extLst>
      <p:ext uri="{BB962C8B-B14F-4D97-AF65-F5344CB8AC3E}">
        <p14:creationId xmlns:p14="http://schemas.microsoft.com/office/powerpoint/2010/main" val="2638776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52400"/>
            <a:ext cx="9074920" cy="6740307"/>
          </a:xfrm>
          <a:prstGeom prst="rect">
            <a:avLst/>
          </a:prstGeom>
          <a:noFill/>
        </p:spPr>
        <p:txBody>
          <a:bodyPr wrap="none" rtlCol="0">
            <a:spAutoFit/>
          </a:bodyPr>
          <a:lstStyle/>
          <a:p>
            <a:r>
              <a:rPr lang="en-US" dirty="0" smtClean="0">
                <a:latin typeface="Courier" pitchFamily="49" charset="0"/>
              </a:rPr>
              <a:t>public static class </a:t>
            </a:r>
            <a:r>
              <a:rPr lang="en-US" dirty="0" err="1" smtClean="0">
                <a:latin typeface="Courier" pitchFamily="49" charset="0"/>
              </a:rPr>
              <a:t>ExampleButton</a:t>
            </a:r>
            <a:r>
              <a:rPr lang="en-US" dirty="0" smtClean="0">
                <a:latin typeface="Courier" pitchFamily="49" charset="0"/>
              </a:rPr>
              <a:t> extends </a:t>
            </a:r>
            <a:r>
              <a:rPr lang="en-US" dirty="0" err="1" smtClean="0">
                <a:latin typeface="Courier" pitchFamily="49" charset="0"/>
              </a:rPr>
              <a:t>JPanel</a:t>
            </a:r>
            <a:r>
              <a:rPr lang="en-US" dirty="0" smtClean="0">
                <a:latin typeface="Courier" pitchFamily="49" charset="0"/>
              </a:rPr>
              <a:t> </a:t>
            </a:r>
          </a:p>
          <a:p>
            <a:r>
              <a:rPr lang="en-US" dirty="0">
                <a:latin typeface="Courier" pitchFamily="49" charset="0"/>
              </a:rPr>
              <a:t>	</a:t>
            </a:r>
            <a:r>
              <a:rPr lang="en-US" dirty="0" smtClean="0">
                <a:latin typeface="Courier" pitchFamily="49" charset="0"/>
              </a:rPr>
              <a:t>implements </a:t>
            </a:r>
            <a:r>
              <a:rPr lang="en-US" dirty="0" err="1" smtClean="0">
                <a:latin typeface="Courier" pitchFamily="49" charset="0"/>
              </a:rPr>
              <a:t>ActionListener</a:t>
            </a:r>
            <a:r>
              <a:rPr lang="en-US" dirty="0" smtClean="0">
                <a:latin typeface="Courier" pitchFamily="49" charset="0"/>
              </a:rPr>
              <a:t> {</a:t>
            </a:r>
          </a:p>
          <a:p>
            <a:r>
              <a:rPr lang="en-US" dirty="0" smtClean="0">
                <a:latin typeface="Courier" pitchFamily="49" charset="0"/>
              </a:rPr>
              <a:t>   private </a:t>
            </a:r>
            <a:r>
              <a:rPr lang="en-US" dirty="0" err="1" smtClean="0">
                <a:latin typeface="Courier" pitchFamily="49" charset="0"/>
              </a:rPr>
              <a:t>JLabel</a:t>
            </a:r>
            <a:r>
              <a:rPr lang="en-US" dirty="0" smtClean="0">
                <a:latin typeface="Courier" pitchFamily="49" charset="0"/>
              </a:rPr>
              <a:t> output;</a:t>
            </a:r>
          </a:p>
          <a:p>
            <a:r>
              <a:rPr lang="en-US" dirty="0" smtClean="0">
                <a:latin typeface="Courier" pitchFamily="49" charset="0"/>
              </a:rPr>
              <a:t>   private </a:t>
            </a:r>
            <a:r>
              <a:rPr lang="en-US" dirty="0" err="1" smtClean="0">
                <a:latin typeface="Courier" pitchFamily="49" charset="0"/>
              </a:rPr>
              <a:t>JButton</a:t>
            </a:r>
            <a:r>
              <a:rPr lang="en-US" dirty="0" smtClean="0">
                <a:latin typeface="Courier" pitchFamily="49" charset="0"/>
              </a:rPr>
              <a:t> b1, b2, b3;	// notice we moved the </a:t>
            </a:r>
            <a:r>
              <a:rPr lang="en-US" dirty="0" err="1" smtClean="0">
                <a:latin typeface="Courier" pitchFamily="49" charset="0"/>
              </a:rPr>
              <a:t>JButton</a:t>
            </a:r>
            <a:endParaRPr lang="en-US" dirty="0" smtClean="0">
              <a:latin typeface="Courier" pitchFamily="49" charset="0"/>
            </a:endParaRPr>
          </a:p>
          <a:p>
            <a:r>
              <a:rPr lang="en-US" dirty="0" smtClean="0">
                <a:latin typeface="Courier" pitchFamily="49" charset="0"/>
              </a:rPr>
              <a:t>   private int counter;		// declaration here so that</a:t>
            </a:r>
          </a:p>
          <a:p>
            <a:r>
              <a:rPr lang="en-US" dirty="0" smtClean="0">
                <a:latin typeface="Courier" pitchFamily="49" charset="0"/>
              </a:rPr>
              <a:t>   public </a:t>
            </a:r>
            <a:r>
              <a:rPr lang="en-US" dirty="0" err="1" smtClean="0">
                <a:latin typeface="Courier" pitchFamily="49" charset="0"/>
              </a:rPr>
              <a:t>ExampleButton</a:t>
            </a:r>
            <a:r>
              <a:rPr lang="en-US" dirty="0" smtClean="0">
                <a:latin typeface="Courier" pitchFamily="49" charset="0"/>
              </a:rPr>
              <a:t>()  {	// they are within the scope of</a:t>
            </a:r>
          </a:p>
          <a:p>
            <a:r>
              <a:rPr lang="en-US" dirty="0" smtClean="0">
                <a:latin typeface="Courier" pitchFamily="49" charset="0"/>
              </a:rPr>
              <a:t>	counter=0;			// </a:t>
            </a:r>
            <a:r>
              <a:rPr lang="en-US" dirty="0" err="1" smtClean="0">
                <a:latin typeface="Courier" pitchFamily="49" charset="0"/>
              </a:rPr>
              <a:t>actionPerformed</a:t>
            </a:r>
            <a:endParaRPr lang="en-US" dirty="0" smtClean="0">
              <a:latin typeface="Courier" pitchFamily="49" charset="0"/>
            </a:endParaRPr>
          </a:p>
          <a:p>
            <a:r>
              <a:rPr lang="en-US" dirty="0" smtClean="0">
                <a:latin typeface="Courier" pitchFamily="49" charset="0"/>
              </a:rPr>
              <a:t>	output=new </a:t>
            </a:r>
            <a:r>
              <a:rPr lang="en-US" dirty="0" err="1" smtClean="0">
                <a:latin typeface="Courier" pitchFamily="49" charset="0"/>
              </a:rPr>
              <a:t>JLabel</a:t>
            </a:r>
            <a:r>
              <a:rPr lang="en-US" dirty="0" smtClean="0">
                <a:latin typeface="Courier" pitchFamily="49" charset="0"/>
              </a:rPr>
              <a:t>(""+counter);	</a:t>
            </a:r>
          </a:p>
          <a:p>
            <a:r>
              <a:rPr lang="en-US" dirty="0" smtClean="0">
                <a:latin typeface="Courier" pitchFamily="49" charset="0"/>
              </a:rPr>
              <a:t>	b1=new </a:t>
            </a:r>
            <a:r>
              <a:rPr lang="en-US" dirty="0" err="1" smtClean="0">
                <a:latin typeface="Courier" pitchFamily="49" charset="0"/>
              </a:rPr>
              <a:t>JButton</a:t>
            </a:r>
            <a:r>
              <a:rPr lang="en-US" dirty="0" smtClean="0">
                <a:latin typeface="Courier" pitchFamily="49" charset="0"/>
              </a:rPr>
              <a:t>("increment"); b2=new </a:t>
            </a:r>
            <a:r>
              <a:rPr lang="en-US" dirty="0" err="1" smtClean="0">
                <a:latin typeface="Courier" pitchFamily="49" charset="0"/>
              </a:rPr>
              <a:t>JButton</a:t>
            </a:r>
            <a:r>
              <a:rPr lang="en-US" dirty="0" smtClean="0">
                <a:latin typeface="Courier" pitchFamily="49" charset="0"/>
              </a:rPr>
              <a:t>("decrement");</a:t>
            </a:r>
          </a:p>
          <a:p>
            <a:r>
              <a:rPr lang="en-US" dirty="0" smtClean="0">
                <a:latin typeface="Courier" pitchFamily="49" charset="0"/>
              </a:rPr>
              <a:t>	b3=new </a:t>
            </a:r>
            <a:r>
              <a:rPr lang="en-US" dirty="0" err="1" smtClean="0">
                <a:latin typeface="Courier" pitchFamily="49" charset="0"/>
              </a:rPr>
              <a:t>JButton</a:t>
            </a:r>
            <a:r>
              <a:rPr lang="en-US" dirty="0" smtClean="0">
                <a:latin typeface="Courier" pitchFamily="49" charset="0"/>
              </a:rPr>
              <a:t>("reset");				</a:t>
            </a:r>
          </a:p>
          <a:p>
            <a:r>
              <a:rPr lang="en-US" dirty="0" smtClean="0">
                <a:latin typeface="Courier" pitchFamily="49" charset="0"/>
              </a:rPr>
              <a:t>	b1.addActionListener(this); b2.addActionListener(this);</a:t>
            </a:r>
          </a:p>
          <a:p>
            <a:r>
              <a:rPr lang="en-US" dirty="0" smtClean="0">
                <a:latin typeface="Courier" pitchFamily="49" charset="0"/>
              </a:rPr>
              <a:t>	b3.addActionListener(this);</a:t>
            </a:r>
          </a:p>
          <a:p>
            <a:r>
              <a:rPr lang="en-US" dirty="0" smtClean="0">
                <a:latin typeface="Courier" pitchFamily="49" charset="0"/>
              </a:rPr>
              <a:t>	</a:t>
            </a:r>
            <a:r>
              <a:rPr lang="en-US" dirty="0" err="1" smtClean="0">
                <a:latin typeface="Courier" pitchFamily="49" charset="0"/>
              </a:rPr>
              <a:t>JPanel</a:t>
            </a:r>
            <a:r>
              <a:rPr lang="en-US" dirty="0" smtClean="0">
                <a:latin typeface="Courier" pitchFamily="49" charset="0"/>
              </a:rPr>
              <a:t> p1=new </a:t>
            </a:r>
            <a:r>
              <a:rPr lang="en-US" dirty="0" err="1" smtClean="0">
                <a:latin typeface="Courier" pitchFamily="49" charset="0"/>
              </a:rPr>
              <a:t>JPanel</a:t>
            </a:r>
            <a:r>
              <a:rPr lang="en-US" dirty="0" smtClean="0">
                <a:latin typeface="Courier" pitchFamily="49" charset="0"/>
              </a:rPr>
              <a:t>();</a:t>
            </a:r>
          </a:p>
          <a:p>
            <a:r>
              <a:rPr lang="en-US" dirty="0" smtClean="0">
                <a:latin typeface="Courier" pitchFamily="49" charset="0"/>
              </a:rPr>
              <a:t>	p1.add(b1);p1.add(b2);p1.add(b3);</a:t>
            </a:r>
          </a:p>
          <a:p>
            <a:r>
              <a:rPr lang="en-US" dirty="0" smtClean="0">
                <a:latin typeface="Courier" pitchFamily="49" charset="0"/>
              </a:rPr>
              <a:t>	</a:t>
            </a:r>
            <a:r>
              <a:rPr lang="en-US" dirty="0" err="1" smtClean="0">
                <a:latin typeface="Courier" pitchFamily="49" charset="0"/>
              </a:rPr>
              <a:t>setLayout</a:t>
            </a:r>
            <a:r>
              <a:rPr lang="en-US" dirty="0" smtClean="0">
                <a:latin typeface="Courier" pitchFamily="49" charset="0"/>
              </a:rPr>
              <a:t>(new </a:t>
            </a:r>
            <a:r>
              <a:rPr lang="en-US" dirty="0" err="1" smtClean="0">
                <a:latin typeface="Courier" pitchFamily="49" charset="0"/>
              </a:rPr>
              <a:t>GridLayout</a:t>
            </a:r>
            <a:r>
              <a:rPr lang="en-US" dirty="0" smtClean="0">
                <a:latin typeface="Courier" pitchFamily="49" charset="0"/>
              </a:rPr>
              <a:t>(2,1));</a:t>
            </a:r>
          </a:p>
          <a:p>
            <a:r>
              <a:rPr lang="en-US" dirty="0" smtClean="0">
                <a:latin typeface="Courier" pitchFamily="49" charset="0"/>
              </a:rPr>
              <a:t>	add(p1); add(output);</a:t>
            </a:r>
          </a:p>
          <a:p>
            <a:r>
              <a:rPr lang="en-US" dirty="0" smtClean="0">
                <a:latin typeface="Courier" pitchFamily="49" charset="0"/>
              </a:rPr>
              <a:t>   }</a:t>
            </a:r>
          </a:p>
          <a:p>
            <a:r>
              <a:rPr lang="en-US" dirty="0" smtClean="0">
                <a:latin typeface="Courier" pitchFamily="49" charset="0"/>
              </a:rPr>
              <a:t>   public void </a:t>
            </a:r>
            <a:r>
              <a:rPr lang="en-US" dirty="0" err="1" smtClean="0">
                <a:latin typeface="Courier" pitchFamily="49" charset="0"/>
              </a:rPr>
              <a:t>actionPerformed</a:t>
            </a:r>
            <a:r>
              <a:rPr lang="en-US" dirty="0" smtClean="0">
                <a:latin typeface="Courier" pitchFamily="49" charset="0"/>
              </a:rPr>
              <a:t>(</a:t>
            </a:r>
            <a:r>
              <a:rPr lang="en-US" dirty="0" err="1" smtClean="0">
                <a:latin typeface="Courier" pitchFamily="49" charset="0"/>
              </a:rPr>
              <a:t>ActionEvent</a:t>
            </a:r>
            <a:r>
              <a:rPr lang="en-US" dirty="0" smtClean="0">
                <a:latin typeface="Courier" pitchFamily="49" charset="0"/>
              </a:rPr>
              <a:t> e)	{</a:t>
            </a:r>
          </a:p>
          <a:p>
            <a:r>
              <a:rPr lang="en-US" dirty="0" smtClean="0">
                <a:latin typeface="Courier" pitchFamily="49" charset="0"/>
              </a:rPr>
              <a:t>	if(</a:t>
            </a:r>
            <a:r>
              <a:rPr lang="en-US" dirty="0" err="1" smtClean="0">
                <a:latin typeface="Courier" pitchFamily="49" charset="0"/>
              </a:rPr>
              <a:t>e.getSource</a:t>
            </a:r>
            <a:r>
              <a:rPr lang="en-US" dirty="0" smtClean="0">
                <a:latin typeface="Courier" pitchFamily="49" charset="0"/>
              </a:rPr>
              <a:t>()==b1) counter++;</a:t>
            </a:r>
          </a:p>
          <a:p>
            <a:r>
              <a:rPr lang="en-US" dirty="0" smtClean="0">
                <a:latin typeface="Courier" pitchFamily="49" charset="0"/>
              </a:rPr>
              <a:t>	else if(</a:t>
            </a:r>
            <a:r>
              <a:rPr lang="en-US" dirty="0" err="1" smtClean="0">
                <a:latin typeface="Courier" pitchFamily="49" charset="0"/>
              </a:rPr>
              <a:t>e.getSource</a:t>
            </a:r>
            <a:r>
              <a:rPr lang="en-US" dirty="0" smtClean="0">
                <a:latin typeface="Courier" pitchFamily="49" charset="0"/>
              </a:rPr>
              <a:t>()==b2) counter--;</a:t>
            </a:r>
          </a:p>
          <a:p>
            <a:r>
              <a:rPr lang="en-US" dirty="0" smtClean="0">
                <a:latin typeface="Courier" pitchFamily="49" charset="0"/>
              </a:rPr>
              <a:t>	else if(</a:t>
            </a:r>
            <a:r>
              <a:rPr lang="en-US" dirty="0" err="1" smtClean="0">
                <a:latin typeface="Courier" pitchFamily="49" charset="0"/>
              </a:rPr>
              <a:t>e.getSource</a:t>
            </a:r>
            <a:r>
              <a:rPr lang="en-US" dirty="0" smtClean="0">
                <a:latin typeface="Courier" pitchFamily="49" charset="0"/>
              </a:rPr>
              <a:t>()==b3) counter=0;</a:t>
            </a:r>
          </a:p>
          <a:p>
            <a:r>
              <a:rPr lang="en-US" dirty="0" smtClean="0">
                <a:latin typeface="Courier" pitchFamily="49" charset="0"/>
              </a:rPr>
              <a:t>	</a:t>
            </a:r>
            <a:r>
              <a:rPr lang="en-US" dirty="0" err="1" smtClean="0">
                <a:latin typeface="Courier" pitchFamily="49" charset="0"/>
              </a:rPr>
              <a:t>output.setText</a:t>
            </a:r>
            <a:r>
              <a:rPr lang="en-US" dirty="0" smtClean="0">
                <a:latin typeface="Courier" pitchFamily="49" charset="0"/>
              </a:rPr>
              <a:t>(""+counter);</a:t>
            </a:r>
          </a:p>
          <a:p>
            <a:r>
              <a:rPr lang="en-US" dirty="0" smtClean="0">
                <a:latin typeface="Courier" pitchFamily="49" charset="0"/>
              </a:rPr>
              <a:t>    }</a:t>
            </a:r>
          </a:p>
          <a:p>
            <a:r>
              <a:rPr lang="en-US" dirty="0" smtClean="0">
                <a:latin typeface="Courier" pitchFamily="49" charset="0"/>
              </a:rPr>
              <a:t>}</a:t>
            </a:r>
            <a:endParaRPr lang="en-US" dirty="0">
              <a:latin typeface="Courier" pitchFamily="49" charset="0"/>
            </a:endParaRPr>
          </a:p>
        </p:txBody>
      </p:sp>
    </p:spTree>
    <p:extLst>
      <p:ext uri="{BB962C8B-B14F-4D97-AF65-F5344CB8AC3E}">
        <p14:creationId xmlns:p14="http://schemas.microsoft.com/office/powerpoint/2010/main" val="3621305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Another Approach</a:t>
            </a:r>
            <a:endParaRPr lang="en-US" dirty="0"/>
          </a:p>
        </p:txBody>
      </p:sp>
      <p:sp>
        <p:nvSpPr>
          <p:cNvPr id="3" name="Content Placeholder 2"/>
          <p:cNvSpPr>
            <a:spLocks noGrp="1"/>
          </p:cNvSpPr>
          <p:nvPr>
            <p:ph idx="1"/>
          </p:nvPr>
        </p:nvSpPr>
        <p:spPr>
          <a:xfrm>
            <a:off x="381000" y="838201"/>
            <a:ext cx="8229600" cy="4114800"/>
          </a:xfrm>
        </p:spPr>
        <p:txBody>
          <a:bodyPr>
            <a:normAutofit fontScale="85000" lnSpcReduction="10000"/>
          </a:bodyPr>
          <a:lstStyle/>
          <a:p>
            <a:r>
              <a:rPr lang="en-US" dirty="0" smtClean="0"/>
              <a:t>We can define new classes, one for each </a:t>
            </a:r>
            <a:r>
              <a:rPr lang="en-US" dirty="0" err="1" smtClean="0"/>
              <a:t>ActionListener</a:t>
            </a:r>
            <a:endParaRPr lang="en-US" dirty="0" smtClean="0"/>
          </a:p>
          <a:p>
            <a:pPr lvl="1"/>
            <a:r>
              <a:rPr lang="en-US" dirty="0" smtClean="0">
                <a:latin typeface="Courier" pitchFamily="49" charset="0"/>
              </a:rPr>
              <a:t>b1.addActionListener(new </a:t>
            </a:r>
            <a:r>
              <a:rPr lang="en-US" dirty="0" err="1" smtClean="0">
                <a:latin typeface="Courier" pitchFamily="49" charset="0"/>
              </a:rPr>
              <a:t>IncrementActionListener</a:t>
            </a:r>
            <a:r>
              <a:rPr lang="en-US" dirty="0" smtClean="0">
                <a:latin typeface="Courier" pitchFamily="49" charset="0"/>
              </a:rPr>
              <a:t>());</a:t>
            </a:r>
          </a:p>
          <a:p>
            <a:pPr lvl="1"/>
            <a:r>
              <a:rPr lang="en-US" dirty="0" smtClean="0">
                <a:latin typeface="Courier" pitchFamily="49" charset="0"/>
              </a:rPr>
              <a:t>b2.addActionListener(new </a:t>
            </a:r>
            <a:r>
              <a:rPr lang="en-US" dirty="0" err="1" smtClean="0">
                <a:latin typeface="Courier" pitchFamily="49" charset="0"/>
              </a:rPr>
              <a:t>DecrementActionListener</a:t>
            </a:r>
            <a:r>
              <a:rPr lang="en-US" dirty="0" smtClean="0">
                <a:latin typeface="Courier" pitchFamily="49" charset="0"/>
              </a:rPr>
              <a:t>());</a:t>
            </a:r>
          </a:p>
          <a:p>
            <a:pPr lvl="1"/>
            <a:r>
              <a:rPr lang="en-US" dirty="0" smtClean="0">
                <a:latin typeface="Courier" pitchFamily="49" charset="0"/>
              </a:rPr>
              <a:t>b3.addActionListener(new </a:t>
            </a:r>
            <a:r>
              <a:rPr lang="en-US" dirty="0" err="1" smtClean="0">
                <a:latin typeface="Courier" pitchFamily="49" charset="0"/>
              </a:rPr>
              <a:t>ResetActionListener</a:t>
            </a:r>
            <a:r>
              <a:rPr lang="en-US" dirty="0" smtClean="0">
                <a:latin typeface="Courier" pitchFamily="49" charset="0"/>
              </a:rPr>
              <a:t>());</a:t>
            </a:r>
          </a:p>
          <a:p>
            <a:pPr lvl="1"/>
            <a:r>
              <a:rPr lang="en-US" dirty="0" smtClean="0"/>
              <a:t>Each of these classes need to be defined but would consist solely of a class header which includes </a:t>
            </a:r>
            <a:r>
              <a:rPr lang="en-US" dirty="0" smtClean="0">
                <a:latin typeface="Courier" pitchFamily="49" charset="0"/>
              </a:rPr>
              <a:t>implements </a:t>
            </a:r>
            <a:r>
              <a:rPr lang="en-US" dirty="0" err="1" smtClean="0">
                <a:latin typeface="Courier" pitchFamily="49" charset="0"/>
              </a:rPr>
              <a:t>ActionListener</a:t>
            </a:r>
            <a:r>
              <a:rPr lang="en-US" dirty="0" smtClean="0">
                <a:latin typeface="Courier" pitchFamily="49" charset="0"/>
              </a:rPr>
              <a:t> </a:t>
            </a:r>
            <a:r>
              <a:rPr lang="en-US" dirty="0" smtClean="0"/>
              <a:t>and an </a:t>
            </a:r>
            <a:r>
              <a:rPr lang="en-US" dirty="0" err="1" smtClean="0"/>
              <a:t>actionPerformed</a:t>
            </a:r>
            <a:r>
              <a:rPr lang="en-US" dirty="0" smtClean="0"/>
              <a:t> method</a:t>
            </a:r>
          </a:p>
          <a:p>
            <a:pPr lvl="1"/>
            <a:endParaRPr lang="en-US" dirty="0"/>
          </a:p>
        </p:txBody>
      </p:sp>
      <p:sp>
        <p:nvSpPr>
          <p:cNvPr id="4" name="TextBox 3"/>
          <p:cNvSpPr txBox="1"/>
          <p:nvPr/>
        </p:nvSpPr>
        <p:spPr>
          <a:xfrm>
            <a:off x="228600" y="4876800"/>
            <a:ext cx="9007594" cy="1754326"/>
          </a:xfrm>
          <a:prstGeom prst="rect">
            <a:avLst/>
          </a:prstGeom>
          <a:noFill/>
        </p:spPr>
        <p:txBody>
          <a:bodyPr wrap="none" rtlCol="0">
            <a:spAutoFit/>
          </a:bodyPr>
          <a:lstStyle/>
          <a:p>
            <a:r>
              <a:rPr lang="en-US" dirty="0" smtClean="0">
                <a:latin typeface="Courier" pitchFamily="49" charset="0"/>
              </a:rPr>
              <a:t>public class </a:t>
            </a:r>
            <a:r>
              <a:rPr lang="en-US" dirty="0" err="1" smtClean="0">
                <a:latin typeface="Courier" pitchFamily="49" charset="0"/>
              </a:rPr>
              <a:t>IncrementActionListener</a:t>
            </a:r>
            <a:r>
              <a:rPr lang="en-US" dirty="0" smtClean="0">
                <a:latin typeface="Courier" pitchFamily="49" charset="0"/>
              </a:rPr>
              <a:t> implements </a:t>
            </a:r>
            <a:r>
              <a:rPr lang="en-US" dirty="0" err="1" smtClean="0">
                <a:latin typeface="Courier" pitchFamily="49" charset="0"/>
              </a:rPr>
              <a:t>ActionListener</a:t>
            </a:r>
            <a:r>
              <a:rPr lang="en-US" dirty="0" smtClean="0">
                <a:latin typeface="Courier" pitchFamily="49" charset="0"/>
              </a:rPr>
              <a:t> {</a:t>
            </a:r>
          </a:p>
          <a:p>
            <a:r>
              <a:rPr lang="en-US" dirty="0">
                <a:latin typeface="Courier" pitchFamily="49" charset="0"/>
              </a:rPr>
              <a:t> </a:t>
            </a:r>
            <a:r>
              <a:rPr lang="en-US" dirty="0" smtClean="0">
                <a:latin typeface="Courier" pitchFamily="49" charset="0"/>
              </a:rPr>
              <a:t>    public void </a:t>
            </a:r>
            <a:r>
              <a:rPr lang="en-US" dirty="0" err="1" smtClean="0">
                <a:latin typeface="Courier" pitchFamily="49" charset="0"/>
              </a:rPr>
              <a:t>actionPerformed</a:t>
            </a:r>
            <a:r>
              <a:rPr lang="en-US" dirty="0" smtClean="0">
                <a:latin typeface="Courier" pitchFamily="49" charset="0"/>
              </a:rPr>
              <a:t>(</a:t>
            </a:r>
            <a:r>
              <a:rPr lang="en-US" dirty="0" err="1" smtClean="0">
                <a:latin typeface="Courier" pitchFamily="49" charset="0"/>
              </a:rPr>
              <a:t>ActionEvent</a:t>
            </a:r>
            <a:r>
              <a:rPr lang="en-US" dirty="0" smtClean="0">
                <a:latin typeface="Courier" pitchFamily="49" charset="0"/>
              </a:rPr>
              <a:t> e)  {</a:t>
            </a:r>
          </a:p>
          <a:p>
            <a:r>
              <a:rPr lang="en-US" dirty="0">
                <a:latin typeface="Courier" pitchFamily="49" charset="0"/>
              </a:rPr>
              <a:t> </a:t>
            </a:r>
            <a:r>
              <a:rPr lang="en-US" dirty="0" smtClean="0">
                <a:latin typeface="Courier" pitchFamily="49" charset="0"/>
              </a:rPr>
              <a:t>         if(</a:t>
            </a:r>
            <a:r>
              <a:rPr lang="en-US" dirty="0" err="1" smtClean="0">
                <a:latin typeface="Courier" pitchFamily="49" charset="0"/>
              </a:rPr>
              <a:t>e.getSource</a:t>
            </a:r>
            <a:r>
              <a:rPr lang="en-US" dirty="0" smtClean="0">
                <a:latin typeface="Courier" pitchFamily="49" charset="0"/>
              </a:rPr>
              <a:t>()==b1) counter++;</a:t>
            </a:r>
          </a:p>
          <a:p>
            <a:r>
              <a:rPr lang="en-US" dirty="0">
                <a:latin typeface="Courier" pitchFamily="49" charset="0"/>
              </a:rPr>
              <a:t> </a:t>
            </a:r>
            <a:r>
              <a:rPr lang="en-US" dirty="0" smtClean="0">
                <a:latin typeface="Courier" pitchFamily="49" charset="0"/>
              </a:rPr>
              <a:t>         </a:t>
            </a:r>
            <a:r>
              <a:rPr lang="en-US" dirty="0" err="1" smtClean="0">
                <a:latin typeface="Courier" pitchFamily="49" charset="0"/>
              </a:rPr>
              <a:t>output.setText</a:t>
            </a:r>
            <a:r>
              <a:rPr lang="en-US" dirty="0" smtClean="0">
                <a:latin typeface="Courier" pitchFamily="49" charset="0"/>
              </a:rPr>
              <a:t>(“”+counter);</a:t>
            </a:r>
          </a:p>
          <a:p>
            <a:r>
              <a:rPr lang="en-US" dirty="0">
                <a:latin typeface="Courier" pitchFamily="49" charset="0"/>
              </a:rPr>
              <a:t> </a:t>
            </a:r>
            <a:r>
              <a:rPr lang="en-US" dirty="0" smtClean="0">
                <a:latin typeface="Courier" pitchFamily="49" charset="0"/>
              </a:rPr>
              <a:t>   }</a:t>
            </a:r>
          </a:p>
          <a:p>
            <a:r>
              <a:rPr lang="en-US" dirty="0">
                <a:latin typeface="Courier" pitchFamily="49" charset="0"/>
              </a:rPr>
              <a:t>}</a:t>
            </a:r>
          </a:p>
        </p:txBody>
      </p:sp>
    </p:spTree>
    <p:extLst>
      <p:ext uri="{BB962C8B-B14F-4D97-AF65-F5344CB8AC3E}">
        <p14:creationId xmlns:p14="http://schemas.microsoft.com/office/powerpoint/2010/main" val="31718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Adding </a:t>
            </a:r>
            <a:r>
              <a:rPr lang="en-US" dirty="0" err="1" smtClean="0"/>
              <a:t>JTextField</a:t>
            </a:r>
            <a:r>
              <a:rPr lang="en-US" dirty="0" smtClean="0"/>
              <a:t> Input</a:t>
            </a:r>
            <a:endParaRPr lang="en-US" dirty="0"/>
          </a:p>
        </p:txBody>
      </p:sp>
      <p:sp>
        <p:nvSpPr>
          <p:cNvPr id="3" name="Content Placeholder 2"/>
          <p:cNvSpPr>
            <a:spLocks noGrp="1"/>
          </p:cNvSpPr>
          <p:nvPr>
            <p:ph idx="1"/>
          </p:nvPr>
        </p:nvSpPr>
        <p:spPr>
          <a:xfrm>
            <a:off x="228600" y="990600"/>
            <a:ext cx="8686800" cy="5638800"/>
          </a:xfrm>
        </p:spPr>
        <p:txBody>
          <a:bodyPr>
            <a:normAutofit fontScale="92500" lnSpcReduction="10000"/>
          </a:bodyPr>
          <a:lstStyle/>
          <a:p>
            <a:r>
              <a:rPr lang="en-US" dirty="0" smtClean="0"/>
              <a:t>Recall from chapter 12 that we saw a GUI that had a </a:t>
            </a:r>
            <a:r>
              <a:rPr lang="en-US" dirty="0" err="1" smtClean="0"/>
              <a:t>JTextField</a:t>
            </a:r>
            <a:r>
              <a:rPr lang="en-US" dirty="0" smtClean="0"/>
              <a:t> for input and a </a:t>
            </a:r>
            <a:r>
              <a:rPr lang="en-US" dirty="0" err="1" smtClean="0"/>
              <a:t>JLabel</a:t>
            </a:r>
            <a:r>
              <a:rPr lang="en-US" dirty="0" smtClean="0"/>
              <a:t> for output</a:t>
            </a:r>
          </a:p>
          <a:p>
            <a:r>
              <a:rPr lang="en-US" dirty="0" smtClean="0"/>
              <a:t>We used 3 </a:t>
            </a:r>
            <a:r>
              <a:rPr lang="en-US" dirty="0" err="1" smtClean="0"/>
              <a:t>JButtons</a:t>
            </a:r>
            <a:r>
              <a:rPr lang="en-US" dirty="0" smtClean="0"/>
              <a:t> to control the GUI</a:t>
            </a:r>
          </a:p>
          <a:p>
            <a:pPr lvl="1"/>
            <a:r>
              <a:rPr lang="en-US" dirty="0" smtClean="0"/>
              <a:t>Click on Activate and we take what’s in the </a:t>
            </a:r>
            <a:r>
              <a:rPr lang="en-US" dirty="0" err="1" smtClean="0"/>
              <a:t>JTextField</a:t>
            </a:r>
            <a:r>
              <a:rPr lang="en-US" dirty="0" smtClean="0"/>
              <a:t> and move it to the </a:t>
            </a:r>
            <a:r>
              <a:rPr lang="en-US" dirty="0" err="1" smtClean="0"/>
              <a:t>JLabel</a:t>
            </a:r>
            <a:r>
              <a:rPr lang="en-US" dirty="0" smtClean="0"/>
              <a:t> </a:t>
            </a:r>
          </a:p>
          <a:p>
            <a:pPr lvl="1"/>
            <a:r>
              <a:rPr lang="en-US" dirty="0" smtClean="0"/>
              <a:t>Click on Clear and both fields are reset to blank</a:t>
            </a:r>
          </a:p>
          <a:p>
            <a:pPr lvl="1"/>
            <a:r>
              <a:rPr lang="en-US" dirty="0" smtClean="0"/>
              <a:t>Click on Quit and the program exits</a:t>
            </a:r>
          </a:p>
          <a:p>
            <a:r>
              <a:rPr lang="en-US" dirty="0" smtClean="0"/>
              <a:t>To obtain the information in a </a:t>
            </a:r>
            <a:r>
              <a:rPr lang="en-US" dirty="0" err="1" smtClean="0"/>
              <a:t>JTextField</a:t>
            </a:r>
            <a:r>
              <a:rPr lang="en-US" dirty="0" smtClean="0"/>
              <a:t> use </a:t>
            </a:r>
            <a:r>
              <a:rPr lang="en-US" dirty="0" err="1" smtClean="0"/>
              <a:t>getText</a:t>
            </a:r>
            <a:r>
              <a:rPr lang="en-US" dirty="0" smtClean="0"/>
              <a:t> as in </a:t>
            </a:r>
            <a:r>
              <a:rPr lang="en-US" dirty="0" err="1" smtClean="0"/>
              <a:t>jtf.getText</a:t>
            </a:r>
            <a:r>
              <a:rPr lang="en-US" dirty="0" smtClean="0"/>
              <a:t>( )</a:t>
            </a:r>
          </a:p>
          <a:p>
            <a:pPr lvl="1"/>
            <a:r>
              <a:rPr lang="en-US" dirty="0" smtClean="0"/>
              <a:t>We then take this text and put it in the label as in </a:t>
            </a:r>
            <a:r>
              <a:rPr lang="en-US" dirty="0" err="1" smtClean="0"/>
              <a:t>lab.setText</a:t>
            </a:r>
            <a:r>
              <a:rPr lang="en-US" dirty="0" smtClean="0"/>
              <a:t>(</a:t>
            </a:r>
            <a:r>
              <a:rPr lang="en-US" dirty="0" err="1" smtClean="0"/>
              <a:t>jtf.getText</a:t>
            </a:r>
            <a:r>
              <a:rPr lang="en-US" dirty="0" smtClean="0"/>
              <a:t>( ))</a:t>
            </a:r>
          </a:p>
          <a:p>
            <a:pPr lvl="1"/>
            <a:r>
              <a:rPr lang="en-US" dirty="0" smtClean="0"/>
              <a:t>We will do this in </a:t>
            </a:r>
            <a:r>
              <a:rPr lang="en-US" dirty="0" err="1" smtClean="0"/>
              <a:t>actionPerformed</a:t>
            </a:r>
            <a:r>
              <a:rPr lang="en-US" dirty="0" smtClean="0"/>
              <a:t> if the Activate </a:t>
            </a:r>
            <a:r>
              <a:rPr lang="en-US" dirty="0" err="1" smtClean="0"/>
              <a:t>JButton</a:t>
            </a:r>
            <a:r>
              <a:rPr lang="en-US" dirty="0" smtClean="0"/>
              <a:t> is clicked</a:t>
            </a:r>
            <a:endParaRPr lang="en-US" dirty="0"/>
          </a:p>
        </p:txBody>
      </p:sp>
    </p:spTree>
    <p:extLst>
      <p:ext uri="{BB962C8B-B14F-4D97-AF65-F5344CB8AC3E}">
        <p14:creationId xmlns:p14="http://schemas.microsoft.com/office/powerpoint/2010/main" val="2754431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3346</TotalTime>
  <Words>2042</Words>
  <Application>Microsoft Office PowerPoint</Application>
  <PresentationFormat>On-screen Show (4:3)</PresentationFormat>
  <Paragraphs>318</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Picture</vt:lpstr>
      <vt:lpstr>Event-Driven Programming</vt:lpstr>
      <vt:lpstr>Delegation Model</vt:lpstr>
      <vt:lpstr>Event Classes</vt:lpstr>
      <vt:lpstr>JButton Handling</vt:lpstr>
      <vt:lpstr>Simple Example</vt:lpstr>
      <vt:lpstr>Multiple JButtons</vt:lpstr>
      <vt:lpstr>PowerPoint Presentation</vt:lpstr>
      <vt:lpstr>Another Approach</vt:lpstr>
      <vt:lpstr>Adding JTextField Input</vt:lpstr>
      <vt:lpstr>PowerPoint Presentation</vt:lpstr>
      <vt:lpstr>Event Types and Listeners</vt:lpstr>
      <vt:lpstr>Comments</vt:lpstr>
      <vt:lpstr>Example</vt:lpstr>
      <vt:lpstr>PowerPoint Presentation</vt:lpstr>
      <vt:lpstr>Inner Classes</vt:lpstr>
      <vt:lpstr>Example</vt:lpstr>
      <vt:lpstr>Comments</vt:lpstr>
      <vt:lpstr>Anonymous Inner Classes</vt:lpstr>
      <vt:lpstr>Comments</vt:lpstr>
      <vt:lpstr>Mouse Events and Listeners</vt:lpstr>
      <vt:lpstr>KeyEvent and KeyListener</vt:lpstr>
      <vt:lpstr>Timer and ActionEvents</vt:lpstr>
      <vt:lpstr>PowerPoint Presentation</vt:lpstr>
      <vt:lpstr>Listener Interface Adapters</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 Classes</dc:title>
  <dc:creator>Administrator</dc:creator>
  <cp:lastModifiedBy>Administrator</cp:lastModifiedBy>
  <cp:revision>37</cp:revision>
  <dcterms:created xsi:type="dcterms:W3CDTF">2014-07-14T15:56:32Z</dcterms:created>
  <dcterms:modified xsi:type="dcterms:W3CDTF">2014-10-07T17:55:37Z</dcterms:modified>
</cp:coreProperties>
</file>