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9" r:id="rId7"/>
    <p:sldId id="263" r:id="rId8"/>
    <p:sldId id="264" r:id="rId9"/>
    <p:sldId id="265" r:id="rId10"/>
    <p:sldId id="261" r:id="rId11"/>
    <p:sldId id="266" r:id="rId12"/>
    <p:sldId id="267" r:id="rId13"/>
    <p:sldId id="268" r:id="rId14"/>
    <p:sldId id="269" r:id="rId15"/>
    <p:sldId id="280" r:id="rId16"/>
    <p:sldId id="281" r:id="rId17"/>
    <p:sldId id="270" r:id="rId18"/>
    <p:sldId id="271" r:id="rId19"/>
    <p:sldId id="272" r:id="rId20"/>
    <p:sldId id="273" r:id="rId21"/>
    <p:sldId id="274" r:id="rId22"/>
    <p:sldId id="276" r:id="rId23"/>
    <p:sldId id="275" r:id="rId24"/>
    <p:sldId id="277" r:id="rId25"/>
    <p:sldId id="27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91FD"/>
    <a:srgbClr val="F68888"/>
    <a:srgbClr val="DB7BAB"/>
    <a:srgbClr val="E4BCFC"/>
    <a:srgbClr val="F731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32" y="-2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9B75A0-3658-4D9A-959B-A55243F72F38}" type="datetimeFigureOut">
              <a:rPr lang="en-US" smtClean="0"/>
              <a:t>Fri 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3193557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B75A0-3658-4D9A-959B-A55243F72F38}" type="datetimeFigureOut">
              <a:rPr lang="en-US" smtClean="0"/>
              <a:t>Fri 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411768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B75A0-3658-4D9A-959B-A55243F72F38}" type="datetimeFigureOut">
              <a:rPr lang="en-US" smtClean="0"/>
              <a:t>Fri 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1962241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B75A0-3658-4D9A-959B-A55243F72F38}" type="datetimeFigureOut">
              <a:rPr lang="en-US" smtClean="0"/>
              <a:t>Fri 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142681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9B75A0-3658-4D9A-959B-A55243F72F38}" type="datetimeFigureOut">
              <a:rPr lang="en-US" smtClean="0"/>
              <a:t>Fri 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2524550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9B75A0-3658-4D9A-959B-A55243F72F38}" type="datetimeFigureOut">
              <a:rPr lang="en-US" smtClean="0"/>
              <a:t>Fri 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4121669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9B75A0-3658-4D9A-959B-A55243F72F38}" type="datetimeFigureOut">
              <a:rPr lang="en-US" smtClean="0"/>
              <a:t>Fri 9/5/2014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311437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9B75A0-3658-4D9A-959B-A55243F72F38}" type="datetimeFigureOut">
              <a:rPr lang="en-US" smtClean="0"/>
              <a:t>Fri 9/5/2014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366356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B75A0-3658-4D9A-959B-A55243F72F38}" type="datetimeFigureOut">
              <a:rPr lang="en-US" smtClean="0"/>
              <a:t>Fri 9/5/2014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2473343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9B75A0-3658-4D9A-959B-A55243F72F38}" type="datetimeFigureOut">
              <a:rPr lang="en-US" smtClean="0"/>
              <a:t>Fri 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2497521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9B75A0-3658-4D9A-959B-A55243F72F38}" type="datetimeFigureOut">
              <a:rPr lang="en-US" smtClean="0"/>
              <a:t>Fri 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666279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7900">
              <a:srgbClr val="DB7BAB"/>
            </a:gs>
            <a:gs pos="0">
              <a:srgbClr val="F68888"/>
            </a:gs>
            <a:gs pos="86000">
              <a:srgbClr val="E691FD"/>
            </a:gs>
            <a:gs pos="100000">
              <a:srgbClr val="E4BCFC"/>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F99B75A0-3658-4D9A-959B-A55243F72F38}" type="datetimeFigureOut">
              <a:rPr lang="en-US" smtClean="0"/>
              <a:pPr/>
              <a:t>Fri 9/5/2014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37599327-D61B-44EA-8DFD-B0CCC0721B07}" type="slidenum">
              <a:rPr lang="en-US" smtClean="0"/>
              <a:pPr/>
              <a:t>‹#›</a:t>
            </a:fld>
            <a:endParaRPr lang="en-US" dirty="0"/>
          </a:p>
        </p:txBody>
      </p:sp>
    </p:spTree>
    <p:extLst>
      <p:ext uri="{BB962C8B-B14F-4D97-AF65-F5344CB8AC3E}">
        <p14:creationId xmlns:p14="http://schemas.microsoft.com/office/powerpoint/2010/main" val="1508047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1143000"/>
          </a:xfrm>
        </p:spPr>
        <p:txBody>
          <a:bodyPr/>
          <a:lstStyle/>
          <a:p>
            <a:r>
              <a:rPr lang="en-US" dirty="0" smtClean="0"/>
              <a:t>Abstract Classes</a:t>
            </a:r>
            <a:endParaRPr lang="en-US" dirty="0"/>
          </a:p>
        </p:txBody>
      </p:sp>
      <p:sp>
        <p:nvSpPr>
          <p:cNvPr id="5" name="Content Placeholder 4"/>
          <p:cNvSpPr>
            <a:spLocks noGrp="1"/>
          </p:cNvSpPr>
          <p:nvPr>
            <p:ph idx="1"/>
          </p:nvPr>
        </p:nvSpPr>
        <p:spPr>
          <a:xfrm>
            <a:off x="228600" y="533400"/>
            <a:ext cx="8763000" cy="6324600"/>
          </a:xfrm>
        </p:spPr>
        <p:txBody>
          <a:bodyPr>
            <a:normAutofit fontScale="92500" lnSpcReduction="20000"/>
          </a:bodyPr>
          <a:lstStyle/>
          <a:p>
            <a:r>
              <a:rPr lang="en-US" dirty="0" smtClean="0"/>
              <a:t>We often define classes as subclasses of other classes</a:t>
            </a:r>
          </a:p>
          <a:p>
            <a:pPr lvl="1"/>
            <a:r>
              <a:rPr lang="en-US" dirty="0" smtClean="0"/>
              <a:t>First, define the superclass </a:t>
            </a:r>
          </a:p>
          <a:p>
            <a:pPr lvl="1"/>
            <a:r>
              <a:rPr lang="en-US" dirty="0"/>
              <a:t>I</a:t>
            </a:r>
            <a:r>
              <a:rPr lang="en-US" dirty="0" smtClean="0"/>
              <a:t>n some cases, a superclass may not have enough specificity to allow for an implementation of one or more methods</a:t>
            </a:r>
          </a:p>
          <a:p>
            <a:pPr lvl="2"/>
            <a:r>
              <a:rPr lang="en-US" dirty="0" smtClean="0"/>
              <a:t>a </a:t>
            </a:r>
            <a:r>
              <a:rPr lang="en-US" dirty="0" err="1" smtClean="0"/>
              <a:t>GeometricObject</a:t>
            </a:r>
            <a:r>
              <a:rPr lang="en-US" dirty="0" smtClean="0"/>
              <a:t> class might be the parent for Circle and Rectangle</a:t>
            </a:r>
          </a:p>
          <a:p>
            <a:pPr lvl="2"/>
            <a:r>
              <a:rPr lang="en-US" dirty="0" err="1" smtClean="0"/>
              <a:t>computeArea</a:t>
            </a:r>
            <a:r>
              <a:rPr lang="en-US" dirty="0" smtClean="0"/>
              <a:t> and </a:t>
            </a:r>
            <a:r>
              <a:rPr lang="en-US" dirty="0" err="1" smtClean="0"/>
              <a:t>computePerimeter</a:t>
            </a:r>
            <a:r>
              <a:rPr lang="en-US" dirty="0" smtClean="0"/>
              <a:t> are two useful methods for these subclasses but </a:t>
            </a:r>
            <a:r>
              <a:rPr lang="en-US" dirty="0" err="1" smtClean="0"/>
              <a:t>GeometricObject</a:t>
            </a:r>
            <a:r>
              <a:rPr lang="en-US" dirty="0" smtClean="0"/>
              <a:t> is too generic of a class to be able to implement these methods on </a:t>
            </a:r>
          </a:p>
          <a:p>
            <a:pPr lvl="2"/>
            <a:r>
              <a:rPr lang="en-US" dirty="0" smtClean="0"/>
              <a:t>yet we want to define these methods in </a:t>
            </a:r>
            <a:r>
              <a:rPr lang="en-US" dirty="0" err="1" smtClean="0"/>
              <a:t>GeometricObject</a:t>
            </a:r>
            <a:r>
              <a:rPr lang="en-US" dirty="0" smtClean="0"/>
              <a:t> so they are inherited by Circle and Rectangle</a:t>
            </a:r>
          </a:p>
          <a:p>
            <a:pPr lvl="2"/>
            <a:r>
              <a:rPr lang="en-US" dirty="0" smtClean="0"/>
              <a:t>recall we did something similar when implement Vehicle so that other Vehicle subclasses could inherit </a:t>
            </a:r>
            <a:r>
              <a:rPr lang="en-US" dirty="0" err="1" smtClean="0"/>
              <a:t>getBattleUtility</a:t>
            </a:r>
            <a:endParaRPr lang="en-US" dirty="0" smtClean="0"/>
          </a:p>
          <a:p>
            <a:r>
              <a:rPr lang="en-US" dirty="0" smtClean="0"/>
              <a:t>An </a:t>
            </a:r>
            <a:r>
              <a:rPr lang="en-US" i="1" dirty="0" smtClean="0"/>
              <a:t>abstract method </a:t>
            </a:r>
            <a:r>
              <a:rPr lang="en-US" dirty="0" smtClean="0"/>
              <a:t>is a definition for a method without an implementation</a:t>
            </a:r>
          </a:p>
          <a:p>
            <a:r>
              <a:rPr lang="en-US" dirty="0" smtClean="0"/>
              <a:t>An </a:t>
            </a:r>
            <a:r>
              <a:rPr lang="en-US" i="1" dirty="0" smtClean="0"/>
              <a:t>abstract class </a:t>
            </a:r>
            <a:r>
              <a:rPr lang="en-US" dirty="0" smtClean="0"/>
              <a:t>is a class that contains at least one abstract method</a:t>
            </a:r>
            <a:endParaRPr lang="en-US" dirty="0"/>
          </a:p>
        </p:txBody>
      </p:sp>
    </p:spTree>
    <p:extLst>
      <p:ext uri="{BB962C8B-B14F-4D97-AF65-F5344CB8AC3E}">
        <p14:creationId xmlns:p14="http://schemas.microsoft.com/office/powerpoint/2010/main" val="2378359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Arrays of an Abstract Class</a:t>
            </a:r>
            <a:endParaRPr lang="en-US" dirty="0"/>
          </a:p>
        </p:txBody>
      </p:sp>
      <p:sp>
        <p:nvSpPr>
          <p:cNvPr id="3" name="Content Placeholder 2"/>
          <p:cNvSpPr>
            <a:spLocks noGrp="1"/>
          </p:cNvSpPr>
          <p:nvPr>
            <p:ph idx="1"/>
          </p:nvPr>
        </p:nvSpPr>
        <p:spPr>
          <a:xfrm>
            <a:off x="457200" y="838200"/>
            <a:ext cx="8229600" cy="6019800"/>
          </a:xfrm>
        </p:spPr>
        <p:txBody>
          <a:bodyPr>
            <a:normAutofit fontScale="92500" lnSpcReduction="10000"/>
          </a:bodyPr>
          <a:lstStyle/>
          <a:p>
            <a:r>
              <a:rPr lang="en-US" dirty="0" smtClean="0"/>
              <a:t>You cannot instantiate an abstract class</a:t>
            </a:r>
          </a:p>
          <a:p>
            <a:r>
              <a:rPr lang="en-US" dirty="0" smtClean="0"/>
              <a:t>But you can create an array of an abstract class and instantiate the individual array elements to be subclasses</a:t>
            </a:r>
          </a:p>
          <a:p>
            <a:pPr lvl="1"/>
            <a:r>
              <a:rPr lang="en-US" dirty="0" smtClean="0"/>
              <a:t>Assume we have our previously described </a:t>
            </a:r>
            <a:r>
              <a:rPr lang="en-US" dirty="0" err="1" smtClean="0"/>
              <a:t>GeometricShape</a:t>
            </a:r>
            <a:r>
              <a:rPr lang="en-US" dirty="0" smtClean="0"/>
              <a:t>, Circle and Rectangle classes</a:t>
            </a:r>
          </a:p>
          <a:p>
            <a:pPr lvl="1"/>
            <a:r>
              <a:rPr lang="en-US" dirty="0" err="1" smtClean="0">
                <a:latin typeface="Courier" pitchFamily="49" charset="0"/>
              </a:rPr>
              <a:t>GeometricShape</a:t>
            </a:r>
            <a:r>
              <a:rPr lang="en-US" dirty="0" smtClean="0">
                <a:latin typeface="Courier" pitchFamily="49" charset="0"/>
              </a:rPr>
              <a:t>[ ] shapes = new </a:t>
            </a:r>
            <a:r>
              <a:rPr lang="en-US" dirty="0" err="1" smtClean="0">
                <a:latin typeface="Courier" pitchFamily="49" charset="0"/>
              </a:rPr>
              <a:t>GeometricShape</a:t>
            </a:r>
            <a:r>
              <a:rPr lang="en-US" dirty="0" smtClean="0">
                <a:latin typeface="Courier" pitchFamily="49" charset="0"/>
              </a:rPr>
              <a:t>[10];</a:t>
            </a:r>
          </a:p>
          <a:p>
            <a:pPr lvl="2"/>
            <a:r>
              <a:rPr lang="en-US" dirty="0" smtClean="0"/>
              <a:t>This is legal</a:t>
            </a:r>
          </a:p>
          <a:p>
            <a:pPr lvl="1"/>
            <a:r>
              <a:rPr lang="en-US" dirty="0" smtClean="0">
                <a:latin typeface="Courier" pitchFamily="49" charset="0"/>
              </a:rPr>
              <a:t>shapes[0] = new Circle(10);</a:t>
            </a:r>
          </a:p>
          <a:p>
            <a:pPr lvl="1"/>
            <a:r>
              <a:rPr lang="en-US" dirty="0" smtClean="0">
                <a:latin typeface="Courier" pitchFamily="49" charset="0"/>
              </a:rPr>
              <a:t>shapes[1] = new Rectangle(5, 10);</a:t>
            </a:r>
          </a:p>
          <a:p>
            <a:pPr lvl="2"/>
            <a:r>
              <a:rPr lang="en-US" dirty="0" smtClean="0"/>
              <a:t>These are legal</a:t>
            </a:r>
          </a:p>
          <a:p>
            <a:pPr lvl="1"/>
            <a:r>
              <a:rPr lang="en-US" dirty="0" smtClean="0">
                <a:latin typeface="Courier" pitchFamily="49" charset="0"/>
              </a:rPr>
              <a:t>Shapes[2] = new </a:t>
            </a:r>
            <a:r>
              <a:rPr lang="en-US" dirty="0" err="1" smtClean="0">
                <a:latin typeface="Courier" pitchFamily="49" charset="0"/>
              </a:rPr>
              <a:t>GeometricShape</a:t>
            </a:r>
            <a:r>
              <a:rPr lang="en-US" dirty="0" smtClean="0">
                <a:latin typeface="Courier" pitchFamily="49" charset="0"/>
              </a:rPr>
              <a:t>( );</a:t>
            </a:r>
          </a:p>
          <a:p>
            <a:pPr lvl="2"/>
            <a:r>
              <a:rPr lang="en-US" dirty="0" smtClean="0"/>
              <a:t>This is illegal because </a:t>
            </a:r>
            <a:r>
              <a:rPr lang="en-US" dirty="0" err="1" smtClean="0"/>
              <a:t>GeometricShape</a:t>
            </a:r>
            <a:r>
              <a:rPr lang="en-US" dirty="0" smtClean="0"/>
              <a:t> is abstract</a:t>
            </a:r>
            <a:endParaRPr lang="en-US" dirty="0"/>
          </a:p>
        </p:txBody>
      </p:sp>
    </p:spTree>
    <p:extLst>
      <p:ext uri="{BB962C8B-B14F-4D97-AF65-F5344CB8AC3E}">
        <p14:creationId xmlns:p14="http://schemas.microsoft.com/office/powerpoint/2010/main" val="270219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Interfaces</a:t>
            </a:r>
            <a:endParaRPr lang="en-US" dirty="0"/>
          </a:p>
        </p:txBody>
      </p:sp>
      <p:sp>
        <p:nvSpPr>
          <p:cNvPr id="3" name="Content Placeholder 2"/>
          <p:cNvSpPr>
            <a:spLocks noGrp="1"/>
          </p:cNvSpPr>
          <p:nvPr>
            <p:ph idx="1"/>
          </p:nvPr>
        </p:nvSpPr>
        <p:spPr>
          <a:xfrm>
            <a:off x="228600" y="685800"/>
            <a:ext cx="8763000" cy="6172200"/>
          </a:xfrm>
        </p:spPr>
        <p:txBody>
          <a:bodyPr>
            <a:normAutofit fontScale="92500" lnSpcReduction="10000"/>
          </a:bodyPr>
          <a:lstStyle/>
          <a:p>
            <a:r>
              <a:rPr lang="en-US" dirty="0" smtClean="0"/>
              <a:t>Java does not permit </a:t>
            </a:r>
            <a:r>
              <a:rPr lang="en-US" i="1" dirty="0" smtClean="0"/>
              <a:t>multiple inheritance </a:t>
            </a:r>
            <a:r>
              <a:rPr lang="en-US" dirty="0" smtClean="0"/>
              <a:t>(inheriting from multiple classes) but it does provide interfaces</a:t>
            </a:r>
          </a:p>
          <a:p>
            <a:pPr lvl="1"/>
            <a:r>
              <a:rPr lang="en-US" dirty="0" smtClean="0"/>
              <a:t>In a way, interfaces are a form of multiple inheritance</a:t>
            </a:r>
          </a:p>
          <a:p>
            <a:r>
              <a:rPr lang="en-US" dirty="0" smtClean="0"/>
              <a:t>An interface is like an abstract class in that it defines a portion of a class but does not implement it</a:t>
            </a:r>
          </a:p>
          <a:p>
            <a:pPr lvl="1"/>
            <a:r>
              <a:rPr lang="en-US" dirty="0" smtClean="0"/>
              <a:t>The interface class contains constants and abstract methods only, no implemented methods and no instance data</a:t>
            </a:r>
          </a:p>
          <a:p>
            <a:pPr lvl="1"/>
            <a:r>
              <a:rPr lang="en-US" dirty="0" smtClean="0"/>
              <a:t>By </a:t>
            </a:r>
            <a:r>
              <a:rPr lang="en-US" i="1" dirty="0" smtClean="0"/>
              <a:t>implementing</a:t>
            </a:r>
            <a:r>
              <a:rPr lang="en-US" dirty="0" smtClean="0"/>
              <a:t> an interface, like extending an abstract class, you are completing the class</a:t>
            </a:r>
          </a:p>
          <a:p>
            <a:pPr lvl="1"/>
            <a:r>
              <a:rPr lang="en-US" dirty="0" smtClean="0"/>
              <a:t>The advantage of implementing an interface is that you are stating that the given class will act a certain way so that other classes can expect a particular functionality</a:t>
            </a:r>
          </a:p>
          <a:p>
            <a:pPr lvl="2"/>
            <a:r>
              <a:rPr lang="en-US" dirty="0" smtClean="0"/>
              <a:t>for instance, you might implement Comparable indicating that the class will implement </a:t>
            </a:r>
            <a:r>
              <a:rPr lang="en-US" dirty="0" err="1" smtClean="0"/>
              <a:t>comparesTo</a:t>
            </a:r>
            <a:endParaRPr lang="en-US" dirty="0"/>
          </a:p>
        </p:txBody>
      </p:sp>
    </p:spTree>
    <p:extLst>
      <p:ext uri="{BB962C8B-B14F-4D97-AF65-F5344CB8AC3E}">
        <p14:creationId xmlns:p14="http://schemas.microsoft.com/office/powerpoint/2010/main" val="3389958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Implementing an Interface</a:t>
            </a:r>
            <a:endParaRPr lang="en-US" dirty="0"/>
          </a:p>
        </p:txBody>
      </p:sp>
      <p:sp>
        <p:nvSpPr>
          <p:cNvPr id="3" name="Content Placeholder 2"/>
          <p:cNvSpPr>
            <a:spLocks noGrp="1"/>
          </p:cNvSpPr>
          <p:nvPr>
            <p:ph idx="1"/>
          </p:nvPr>
        </p:nvSpPr>
        <p:spPr>
          <a:xfrm>
            <a:off x="304800" y="838200"/>
            <a:ext cx="8534400" cy="6019800"/>
          </a:xfrm>
        </p:spPr>
        <p:txBody>
          <a:bodyPr>
            <a:normAutofit fontScale="92500" lnSpcReduction="20000"/>
          </a:bodyPr>
          <a:lstStyle/>
          <a:p>
            <a:r>
              <a:rPr lang="en-US" dirty="0" smtClean="0"/>
              <a:t>You add to the class header </a:t>
            </a:r>
            <a:r>
              <a:rPr lang="en-US" dirty="0" smtClean="0">
                <a:latin typeface="Courier" pitchFamily="49" charset="0"/>
              </a:rPr>
              <a:t>implements </a:t>
            </a:r>
            <a:r>
              <a:rPr lang="en-US" i="1" dirty="0" err="1" smtClean="0">
                <a:latin typeface="Courier" pitchFamily="49" charset="0"/>
              </a:rPr>
              <a:t>InterfaceName</a:t>
            </a:r>
            <a:endParaRPr lang="en-US" i="1" dirty="0" smtClean="0">
              <a:latin typeface="Courier" pitchFamily="49" charset="0"/>
            </a:endParaRPr>
          </a:p>
          <a:p>
            <a:r>
              <a:rPr lang="en-US" dirty="0" smtClean="0"/>
              <a:t>Now you must override the abstract method(s) defined in the Interface</a:t>
            </a:r>
          </a:p>
          <a:p>
            <a:pPr lvl="1"/>
            <a:r>
              <a:rPr lang="en-US" dirty="0" smtClean="0"/>
              <a:t>If you do not override </a:t>
            </a:r>
            <a:r>
              <a:rPr lang="en-US" i="1" dirty="0" smtClean="0"/>
              <a:t>all</a:t>
            </a:r>
            <a:r>
              <a:rPr lang="en-US" dirty="0" smtClean="0"/>
              <a:t> of the abstract methods, you will receive compilation errors</a:t>
            </a:r>
          </a:p>
          <a:p>
            <a:pPr lvl="1"/>
            <a:r>
              <a:rPr lang="en-US" dirty="0" smtClean="0"/>
              <a:t>You cannot instantiate an object of a type of Interface class because of the abstract methods (just as you cannot instantiate the object of an abstract class), all you can do is implement the Interface class in your own class</a:t>
            </a:r>
          </a:p>
          <a:p>
            <a:r>
              <a:rPr lang="en-US" dirty="0" smtClean="0"/>
              <a:t>One of the most significant types of Interfaces is the class of GUI handlers that will respond when a GUI component, mouse, or keyboard action occurs</a:t>
            </a:r>
          </a:p>
          <a:p>
            <a:pPr lvl="1"/>
            <a:r>
              <a:rPr lang="en-US" dirty="0" smtClean="0"/>
              <a:t>We will look at this later in the semester</a:t>
            </a:r>
          </a:p>
          <a:p>
            <a:pPr lvl="1"/>
            <a:r>
              <a:rPr lang="en-US" dirty="0" smtClean="0"/>
              <a:t>Here, we will concentrate on two of the most significant interfaces:  Comparable and </a:t>
            </a:r>
            <a:r>
              <a:rPr lang="en-US" dirty="0" err="1" smtClean="0"/>
              <a:t>Cloneable</a:t>
            </a:r>
            <a:endParaRPr lang="en-US" dirty="0"/>
          </a:p>
        </p:txBody>
      </p:sp>
    </p:spTree>
    <p:extLst>
      <p:ext uri="{BB962C8B-B14F-4D97-AF65-F5344CB8AC3E}">
        <p14:creationId xmlns:p14="http://schemas.microsoft.com/office/powerpoint/2010/main" val="1461459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Implementing Comparable</a:t>
            </a:r>
            <a:endParaRPr lang="en-US" dirty="0"/>
          </a:p>
        </p:txBody>
      </p:sp>
      <p:sp>
        <p:nvSpPr>
          <p:cNvPr id="3" name="Content Placeholder 2"/>
          <p:cNvSpPr>
            <a:spLocks noGrp="1"/>
          </p:cNvSpPr>
          <p:nvPr>
            <p:ph idx="1"/>
          </p:nvPr>
        </p:nvSpPr>
        <p:spPr>
          <a:xfrm>
            <a:off x="228600" y="914400"/>
            <a:ext cx="8610600" cy="5791200"/>
          </a:xfrm>
        </p:spPr>
        <p:txBody>
          <a:bodyPr>
            <a:normAutofit fontScale="85000" lnSpcReduction="20000"/>
          </a:bodyPr>
          <a:lstStyle/>
          <a:p>
            <a:r>
              <a:rPr lang="en-US" dirty="0" smtClean="0"/>
              <a:t>Comparable is an interface class meaning that as a class, it is defined as an interface which means that you cannot instantiate an object of this type</a:t>
            </a:r>
          </a:p>
          <a:p>
            <a:r>
              <a:rPr lang="en-US" dirty="0" smtClean="0"/>
              <a:t>You also will (most likely) not extend Comparable but instead implement Comparable </a:t>
            </a:r>
          </a:p>
          <a:p>
            <a:r>
              <a:rPr lang="en-US" dirty="0" smtClean="0"/>
              <a:t>The reason for the Comparable interface is to indicate that a class that you are implementing will have the ability to directly compare two instances of this type</a:t>
            </a:r>
          </a:p>
          <a:p>
            <a:pPr lvl="1"/>
            <a:r>
              <a:rPr lang="en-US" dirty="0" smtClean="0"/>
              <a:t>recall that the relational operators (&lt;, &gt;, </a:t>
            </a:r>
            <a:r>
              <a:rPr lang="en-US" dirty="0" err="1" smtClean="0"/>
              <a:t>etc</a:t>
            </a:r>
            <a:r>
              <a:rPr lang="en-US" dirty="0" smtClean="0"/>
              <a:t>) are not available for objects, only for primitive types</a:t>
            </a:r>
          </a:p>
          <a:p>
            <a:pPr lvl="1"/>
            <a:r>
              <a:rPr lang="en-US" dirty="0" smtClean="0"/>
              <a:t>so instead, we will implement Comparable which requires that we implement a method called </a:t>
            </a:r>
            <a:r>
              <a:rPr lang="en-US" dirty="0" err="1" smtClean="0"/>
              <a:t>compareTo</a:t>
            </a:r>
            <a:r>
              <a:rPr lang="en-US" dirty="0" smtClean="0"/>
              <a:t> (recall Strings have this method, the reason being that Strings implement Comparable requiring this method be implemented)</a:t>
            </a:r>
          </a:p>
          <a:p>
            <a:r>
              <a:rPr lang="en-US" dirty="0" smtClean="0"/>
              <a:t>How do you compare two objects?  Depends on the type of object – we look at a couple of examples coming up</a:t>
            </a:r>
          </a:p>
        </p:txBody>
      </p:sp>
    </p:spTree>
    <p:extLst>
      <p:ext uri="{BB962C8B-B14F-4D97-AF65-F5344CB8AC3E}">
        <p14:creationId xmlns:p14="http://schemas.microsoft.com/office/powerpoint/2010/main" val="1017989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152400" y="762000"/>
            <a:ext cx="8991600" cy="6096000"/>
          </a:xfrm>
        </p:spPr>
        <p:txBody>
          <a:bodyPr>
            <a:normAutofit fontScale="92500"/>
          </a:bodyPr>
          <a:lstStyle/>
          <a:p>
            <a:r>
              <a:rPr lang="en-US" dirty="0" smtClean="0"/>
              <a:t>To implement Comparable, do the following</a:t>
            </a:r>
          </a:p>
          <a:p>
            <a:pPr lvl="1"/>
            <a:r>
              <a:rPr lang="en-US" dirty="0" smtClean="0"/>
              <a:t>Add </a:t>
            </a:r>
            <a:r>
              <a:rPr lang="en-US" dirty="0" smtClean="0">
                <a:latin typeface="Courier" pitchFamily="49" charset="0"/>
              </a:rPr>
              <a:t>implements Comparable </a:t>
            </a:r>
            <a:r>
              <a:rPr lang="en-US" dirty="0" smtClean="0"/>
              <a:t>to the class header</a:t>
            </a:r>
          </a:p>
          <a:p>
            <a:pPr lvl="2"/>
            <a:r>
              <a:rPr lang="en-US" dirty="0" smtClean="0"/>
              <a:t>As in </a:t>
            </a:r>
            <a:r>
              <a:rPr lang="en-US" dirty="0" smtClean="0">
                <a:latin typeface="Courier" pitchFamily="49" charset="0"/>
              </a:rPr>
              <a:t>public class </a:t>
            </a:r>
            <a:r>
              <a:rPr lang="en-US" dirty="0" err="1" smtClean="0">
                <a:latin typeface="Courier" pitchFamily="49" charset="0"/>
              </a:rPr>
              <a:t>MyClass</a:t>
            </a:r>
            <a:r>
              <a:rPr lang="en-US" dirty="0" smtClean="0">
                <a:latin typeface="Courier" pitchFamily="49" charset="0"/>
              </a:rPr>
              <a:t> extends </a:t>
            </a:r>
            <a:r>
              <a:rPr lang="en-US" dirty="0" err="1" smtClean="0">
                <a:latin typeface="Courier" pitchFamily="49" charset="0"/>
              </a:rPr>
              <a:t>YourClass</a:t>
            </a:r>
            <a:r>
              <a:rPr lang="en-US" dirty="0" smtClean="0">
                <a:latin typeface="Courier" pitchFamily="49" charset="0"/>
              </a:rPr>
              <a:t> implements Comparable</a:t>
            </a:r>
          </a:p>
          <a:p>
            <a:pPr lvl="1"/>
            <a:r>
              <a:rPr lang="en-US" dirty="0" smtClean="0"/>
              <a:t>Add a </a:t>
            </a:r>
            <a:r>
              <a:rPr lang="en-US" dirty="0" err="1" smtClean="0"/>
              <a:t>compareTo</a:t>
            </a:r>
            <a:r>
              <a:rPr lang="en-US" dirty="0" smtClean="0"/>
              <a:t> method with the following profile</a:t>
            </a:r>
          </a:p>
          <a:p>
            <a:pPr lvl="2"/>
            <a:r>
              <a:rPr lang="en-US" dirty="0" smtClean="0">
                <a:latin typeface="Courier" pitchFamily="49" charset="0"/>
              </a:rPr>
              <a:t>public int </a:t>
            </a:r>
            <a:r>
              <a:rPr lang="en-US" dirty="0" err="1" smtClean="0">
                <a:latin typeface="Courier" pitchFamily="49" charset="0"/>
              </a:rPr>
              <a:t>compareTo</a:t>
            </a:r>
            <a:r>
              <a:rPr lang="en-US" dirty="0" smtClean="0">
                <a:latin typeface="Courier" pitchFamily="49" charset="0"/>
              </a:rPr>
              <a:t>(Object o) {…}</a:t>
            </a:r>
          </a:p>
          <a:p>
            <a:pPr lvl="2"/>
            <a:r>
              <a:rPr lang="en-US" dirty="0" smtClean="0"/>
              <a:t>Notice that your </a:t>
            </a:r>
            <a:r>
              <a:rPr lang="en-US" dirty="0" err="1" smtClean="0"/>
              <a:t>compareTo</a:t>
            </a:r>
            <a:r>
              <a:rPr lang="en-US" dirty="0" smtClean="0"/>
              <a:t> is receiving an Object, not a </a:t>
            </a:r>
            <a:r>
              <a:rPr lang="en-US" dirty="0" err="1" smtClean="0"/>
              <a:t>MyClass</a:t>
            </a:r>
            <a:r>
              <a:rPr lang="en-US" dirty="0" smtClean="0"/>
              <a:t> object, why?  Because this is how </a:t>
            </a:r>
            <a:r>
              <a:rPr lang="en-US" dirty="0" err="1" smtClean="0"/>
              <a:t>compareTo</a:t>
            </a:r>
            <a:r>
              <a:rPr lang="en-US" dirty="0" smtClean="0"/>
              <a:t> appears as an abstract method in the Comparable class</a:t>
            </a:r>
          </a:p>
          <a:p>
            <a:pPr lvl="2"/>
            <a:r>
              <a:rPr lang="en-US" dirty="0" smtClean="0"/>
              <a:t>If you do not match this profile exactly then you are not overriding the abstract </a:t>
            </a:r>
            <a:r>
              <a:rPr lang="en-US" dirty="0" err="1" smtClean="0"/>
              <a:t>compareTo</a:t>
            </a:r>
            <a:r>
              <a:rPr lang="en-US" dirty="0" smtClean="0"/>
              <a:t> but instead overloading it, and so compilation will fail</a:t>
            </a:r>
          </a:p>
          <a:p>
            <a:pPr lvl="2"/>
            <a:r>
              <a:rPr lang="en-US" dirty="0" err="1" smtClean="0"/>
              <a:t>compareTo</a:t>
            </a:r>
            <a:r>
              <a:rPr lang="en-US" dirty="0" smtClean="0"/>
              <a:t> will return an int value: negative if this object is less than the object passed to </a:t>
            </a:r>
            <a:r>
              <a:rPr lang="en-US" dirty="0" err="1" smtClean="0"/>
              <a:t>compareTo</a:t>
            </a:r>
            <a:r>
              <a:rPr lang="en-US" dirty="0" smtClean="0"/>
              <a:t>, positive if this object is greater and 0 if the two objects are deemed equivalent</a:t>
            </a:r>
          </a:p>
        </p:txBody>
      </p:sp>
    </p:spTree>
    <p:extLst>
      <p:ext uri="{BB962C8B-B14F-4D97-AF65-F5344CB8AC3E}">
        <p14:creationId xmlns:p14="http://schemas.microsoft.com/office/powerpoint/2010/main" val="1753024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Examples</a:t>
            </a:r>
            <a:endParaRPr lang="en-US" dirty="0"/>
          </a:p>
        </p:txBody>
      </p:sp>
      <p:sp>
        <p:nvSpPr>
          <p:cNvPr id="5" name="Content Placeholder 4"/>
          <p:cNvSpPr>
            <a:spLocks noGrp="1"/>
          </p:cNvSpPr>
          <p:nvPr>
            <p:ph idx="1"/>
          </p:nvPr>
        </p:nvSpPr>
        <p:spPr>
          <a:xfrm>
            <a:off x="457200" y="685800"/>
            <a:ext cx="8229600" cy="6172200"/>
          </a:xfrm>
        </p:spPr>
        <p:txBody>
          <a:bodyPr>
            <a:normAutofit fontScale="92500" lnSpcReduction="20000"/>
          </a:bodyPr>
          <a:lstStyle/>
          <a:p>
            <a:r>
              <a:rPr lang="en-US" dirty="0" smtClean="0"/>
              <a:t>Here, we make the Circle class (introduced earlier in the semester) Comparable</a:t>
            </a:r>
          </a:p>
          <a:p>
            <a:pPr lvl="1"/>
            <a:r>
              <a:rPr lang="en-US" dirty="0" smtClean="0"/>
              <a:t>Circles will be compared based on their radius</a:t>
            </a:r>
          </a:p>
          <a:p>
            <a:pPr lvl="1"/>
            <a:endParaRPr lang="en-US" dirty="0"/>
          </a:p>
          <a:p>
            <a:pPr lvl="1"/>
            <a:endParaRPr lang="en-US" dirty="0" smtClean="0"/>
          </a:p>
          <a:p>
            <a:pPr lvl="1"/>
            <a:endParaRPr lang="en-US" dirty="0"/>
          </a:p>
          <a:p>
            <a:pPr lvl="1"/>
            <a:endParaRPr lang="en-US" dirty="0" smtClean="0"/>
          </a:p>
          <a:p>
            <a:pPr lvl="1"/>
            <a:endParaRPr lang="en-US" dirty="0"/>
          </a:p>
          <a:p>
            <a:endParaRPr lang="en-US" dirty="0" smtClean="0"/>
          </a:p>
          <a:p>
            <a:endParaRPr lang="en-US" dirty="0"/>
          </a:p>
          <a:p>
            <a:r>
              <a:rPr lang="en-US" dirty="0" smtClean="0"/>
              <a:t>As an alternative to using (Object o</a:t>
            </a:r>
            <a:r>
              <a:rPr lang="en-US" dirty="0" smtClean="0"/>
              <a:t>) and </a:t>
            </a:r>
            <a:r>
              <a:rPr lang="en-US" dirty="0" err="1" smtClean="0"/>
              <a:t>downcasting</a:t>
            </a:r>
            <a:r>
              <a:rPr lang="en-US" dirty="0" smtClean="0"/>
              <a:t> as shown above, </a:t>
            </a:r>
            <a:r>
              <a:rPr lang="en-US" dirty="0" smtClean="0"/>
              <a:t>we can implement Comparable&lt;Circle&gt; employing </a:t>
            </a:r>
            <a:r>
              <a:rPr lang="en-US" dirty="0" smtClean="0"/>
              <a:t>generics</a:t>
            </a:r>
            <a:endParaRPr lang="en-US" dirty="0" smtClean="0"/>
          </a:p>
          <a:p>
            <a:pPr lvl="1"/>
            <a:r>
              <a:rPr lang="en-US" dirty="0" smtClean="0"/>
              <a:t>see the next example</a:t>
            </a:r>
            <a:endParaRPr lang="en-US" dirty="0"/>
          </a:p>
        </p:txBody>
      </p:sp>
      <p:sp>
        <p:nvSpPr>
          <p:cNvPr id="4" name="TextBox 3"/>
          <p:cNvSpPr txBox="1"/>
          <p:nvPr/>
        </p:nvSpPr>
        <p:spPr>
          <a:xfrm>
            <a:off x="304800" y="1905000"/>
            <a:ext cx="8552341" cy="3139321"/>
          </a:xfrm>
          <a:prstGeom prst="rect">
            <a:avLst/>
          </a:prstGeom>
          <a:noFill/>
        </p:spPr>
        <p:txBody>
          <a:bodyPr wrap="none" rtlCol="0">
            <a:spAutoFit/>
          </a:bodyPr>
          <a:lstStyle/>
          <a:p>
            <a:pPr marL="0" lvl="1"/>
            <a:r>
              <a:rPr lang="en-US" dirty="0" smtClean="0">
                <a:latin typeface="Courier" pitchFamily="49" charset="0"/>
              </a:rPr>
              <a:t>public class Circle extends </a:t>
            </a:r>
            <a:r>
              <a:rPr lang="en-US" dirty="0" err="1" smtClean="0">
                <a:latin typeface="Courier" pitchFamily="49" charset="0"/>
              </a:rPr>
              <a:t>GeometricObject</a:t>
            </a:r>
            <a:r>
              <a:rPr lang="en-US" dirty="0" smtClean="0">
                <a:latin typeface="Courier" pitchFamily="49" charset="0"/>
              </a:rPr>
              <a:t> </a:t>
            </a:r>
          </a:p>
          <a:p>
            <a:pPr marL="0" lvl="1"/>
            <a:r>
              <a:rPr lang="en-US" dirty="0">
                <a:latin typeface="Courier" pitchFamily="49" charset="0"/>
              </a:rPr>
              <a:t>	</a:t>
            </a:r>
            <a:r>
              <a:rPr lang="en-US" dirty="0" smtClean="0">
                <a:latin typeface="Courier" pitchFamily="49" charset="0"/>
              </a:rPr>
              <a:t>implements Comparable {</a:t>
            </a:r>
          </a:p>
          <a:p>
            <a:pPr marL="0" lvl="1"/>
            <a:r>
              <a:rPr lang="en-US" dirty="0" smtClean="0">
                <a:latin typeface="Courier" pitchFamily="49" charset="0"/>
              </a:rPr>
              <a:t>	... // as before</a:t>
            </a:r>
          </a:p>
          <a:p>
            <a:pPr marL="0" lvl="1"/>
            <a:endParaRPr lang="en-US" dirty="0" smtClean="0">
              <a:latin typeface="Courier" pitchFamily="49" charset="0"/>
            </a:endParaRPr>
          </a:p>
          <a:p>
            <a:pPr lvl="2"/>
            <a:r>
              <a:rPr lang="en-US" dirty="0" smtClean="0">
                <a:latin typeface="Courier" pitchFamily="49" charset="0"/>
              </a:rPr>
              <a:t>public </a:t>
            </a:r>
            <a:r>
              <a:rPr lang="en-US" dirty="0">
                <a:latin typeface="Courier" pitchFamily="49" charset="0"/>
              </a:rPr>
              <a:t>int </a:t>
            </a:r>
            <a:r>
              <a:rPr lang="en-US" dirty="0" err="1" smtClean="0">
                <a:latin typeface="Courier" pitchFamily="49" charset="0"/>
              </a:rPr>
              <a:t>compareTo</a:t>
            </a:r>
            <a:r>
              <a:rPr lang="en-US" dirty="0" smtClean="0">
                <a:latin typeface="Courier" pitchFamily="49" charset="0"/>
              </a:rPr>
              <a:t>(Object </a:t>
            </a:r>
            <a:r>
              <a:rPr lang="en-US" dirty="0">
                <a:latin typeface="Courier" pitchFamily="49" charset="0"/>
              </a:rPr>
              <a:t>o) </a:t>
            </a:r>
            <a:endParaRPr lang="en-US" dirty="0" smtClean="0">
              <a:latin typeface="Courier" pitchFamily="49" charset="0"/>
            </a:endParaRPr>
          </a:p>
          <a:p>
            <a:pPr lvl="2"/>
            <a:r>
              <a:rPr lang="en-US" dirty="0" smtClean="0">
                <a:latin typeface="Courier" pitchFamily="49" charset="0"/>
              </a:rPr>
              <a:t>{ </a:t>
            </a:r>
            <a:r>
              <a:rPr lang="en-US" dirty="0">
                <a:latin typeface="Courier" pitchFamily="49" charset="0"/>
              </a:rPr>
              <a:t>if(radius</a:t>
            </a:r>
            <a:r>
              <a:rPr lang="en-US" dirty="0" smtClean="0">
                <a:latin typeface="Courier" pitchFamily="49" charset="0"/>
              </a:rPr>
              <a:t>&gt;((Circle)o).</a:t>
            </a:r>
            <a:r>
              <a:rPr lang="en-US" dirty="0" err="1" smtClean="0">
                <a:latin typeface="Courier" pitchFamily="49" charset="0"/>
              </a:rPr>
              <a:t>getRadius</a:t>
            </a:r>
            <a:r>
              <a:rPr lang="en-US" dirty="0">
                <a:latin typeface="Courier" pitchFamily="49" charset="0"/>
              </a:rPr>
              <a:t>( </a:t>
            </a:r>
            <a:r>
              <a:rPr lang="en-US" dirty="0" smtClean="0">
                <a:latin typeface="Courier" pitchFamily="49" charset="0"/>
              </a:rPr>
              <a:t>)) </a:t>
            </a:r>
            <a:r>
              <a:rPr lang="en-US" dirty="0">
                <a:latin typeface="Courier" pitchFamily="49" charset="0"/>
              </a:rPr>
              <a:t>return 1;      </a:t>
            </a:r>
            <a:endParaRPr lang="en-US" dirty="0" smtClean="0">
              <a:latin typeface="Courier" pitchFamily="49" charset="0"/>
            </a:endParaRPr>
          </a:p>
          <a:p>
            <a:pPr lvl="2"/>
            <a:r>
              <a:rPr lang="en-US" dirty="0">
                <a:latin typeface="Courier" pitchFamily="49" charset="0"/>
              </a:rPr>
              <a:t> </a:t>
            </a:r>
            <a:r>
              <a:rPr lang="en-US" dirty="0" smtClean="0">
                <a:latin typeface="Courier" pitchFamily="49" charset="0"/>
              </a:rPr>
              <a:t> else </a:t>
            </a:r>
            <a:r>
              <a:rPr lang="en-US" dirty="0">
                <a:latin typeface="Courier" pitchFamily="49" charset="0"/>
              </a:rPr>
              <a:t>if(radius</a:t>
            </a:r>
            <a:r>
              <a:rPr lang="en-US" dirty="0" smtClean="0">
                <a:latin typeface="Courier" pitchFamily="49" charset="0"/>
              </a:rPr>
              <a:t>&lt;((Circle)o).</a:t>
            </a:r>
            <a:r>
              <a:rPr lang="en-US" dirty="0" err="1" smtClean="0">
                <a:latin typeface="Courier" pitchFamily="49" charset="0"/>
              </a:rPr>
              <a:t>getRadius</a:t>
            </a:r>
            <a:r>
              <a:rPr lang="en-US" dirty="0" smtClean="0">
                <a:latin typeface="Courier" pitchFamily="49" charset="0"/>
              </a:rPr>
              <a:t>( )) </a:t>
            </a:r>
            <a:r>
              <a:rPr lang="en-US" dirty="0" smtClean="0">
                <a:latin typeface="Courier" pitchFamily="49" charset="0"/>
              </a:rPr>
              <a:t>return </a:t>
            </a:r>
            <a:r>
              <a:rPr lang="en-US" dirty="0">
                <a:latin typeface="Courier" pitchFamily="49" charset="0"/>
              </a:rPr>
              <a:t>-1; </a:t>
            </a:r>
            <a:endParaRPr lang="en-US" dirty="0" smtClean="0">
              <a:latin typeface="Courier" pitchFamily="49" charset="0"/>
            </a:endParaRPr>
          </a:p>
          <a:p>
            <a:pPr lvl="2"/>
            <a:r>
              <a:rPr lang="en-US" dirty="0" smtClean="0">
                <a:latin typeface="Courier" pitchFamily="49" charset="0"/>
              </a:rPr>
              <a:t>  else </a:t>
            </a:r>
            <a:r>
              <a:rPr lang="en-US" dirty="0">
                <a:latin typeface="Courier" pitchFamily="49" charset="0"/>
              </a:rPr>
              <a:t>return 0</a:t>
            </a:r>
            <a:r>
              <a:rPr lang="en-US" dirty="0" smtClean="0">
                <a:latin typeface="Courier" pitchFamily="49" charset="0"/>
              </a:rPr>
              <a:t>;</a:t>
            </a:r>
          </a:p>
          <a:p>
            <a:pPr lvl="2"/>
            <a:r>
              <a:rPr lang="en-US" dirty="0" smtClean="0">
                <a:latin typeface="Courier" pitchFamily="49" charset="0"/>
              </a:rPr>
              <a:t>}</a:t>
            </a:r>
          </a:p>
          <a:p>
            <a:pPr marL="0" lvl="2"/>
            <a:r>
              <a:rPr lang="en-US" dirty="0">
                <a:latin typeface="Courier" pitchFamily="49" charset="0"/>
              </a:rPr>
              <a:t>}</a:t>
            </a:r>
          </a:p>
          <a:p>
            <a:endParaRPr lang="en-US" dirty="0"/>
          </a:p>
        </p:txBody>
      </p:sp>
    </p:spTree>
    <p:extLst>
      <p:ext uri="{BB962C8B-B14F-4D97-AF65-F5344CB8AC3E}">
        <p14:creationId xmlns:p14="http://schemas.microsoft.com/office/powerpoint/2010/main" val="813437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Another Example:  Comparing Names</a:t>
            </a:r>
            <a:endParaRPr lang="en-US" dirty="0"/>
          </a:p>
        </p:txBody>
      </p:sp>
      <p:sp>
        <p:nvSpPr>
          <p:cNvPr id="3" name="TextBox 2"/>
          <p:cNvSpPr txBox="1"/>
          <p:nvPr/>
        </p:nvSpPr>
        <p:spPr>
          <a:xfrm>
            <a:off x="163542" y="914399"/>
            <a:ext cx="8828058" cy="5909310"/>
          </a:xfrm>
          <a:prstGeom prst="rect">
            <a:avLst/>
          </a:prstGeom>
          <a:noFill/>
        </p:spPr>
        <p:txBody>
          <a:bodyPr wrap="none" rtlCol="0">
            <a:spAutoFit/>
          </a:bodyPr>
          <a:lstStyle/>
          <a:p>
            <a:r>
              <a:rPr lang="en-US" dirty="0">
                <a:latin typeface="Courier" pitchFamily="49" charset="0"/>
              </a:rPr>
              <a:t>public class Name implements Comparable&lt;Name&gt;  {</a:t>
            </a:r>
          </a:p>
          <a:p>
            <a:r>
              <a:rPr lang="en-US" dirty="0">
                <a:latin typeface="Courier" pitchFamily="49" charset="0"/>
              </a:rPr>
              <a:t>	private String first, middle, last</a:t>
            </a:r>
            <a:r>
              <a:rPr lang="en-US" dirty="0" smtClean="0">
                <a:latin typeface="Courier" pitchFamily="49" charset="0"/>
              </a:rPr>
              <a:t>;</a:t>
            </a:r>
          </a:p>
          <a:p>
            <a:endParaRPr lang="en-US" dirty="0">
              <a:latin typeface="Courier" pitchFamily="49" charset="0"/>
            </a:endParaRPr>
          </a:p>
          <a:p>
            <a:r>
              <a:rPr lang="en-US" dirty="0">
                <a:latin typeface="Courier" pitchFamily="49" charset="0"/>
              </a:rPr>
              <a:t>	public Name(String f, String m, String l) {</a:t>
            </a:r>
          </a:p>
          <a:p>
            <a:r>
              <a:rPr lang="en-US" dirty="0">
                <a:latin typeface="Courier" pitchFamily="49" charset="0"/>
              </a:rPr>
              <a:t>	</a:t>
            </a:r>
            <a:r>
              <a:rPr lang="en-US" dirty="0" smtClean="0">
                <a:latin typeface="Courier" pitchFamily="49" charset="0"/>
              </a:rPr>
              <a:t>   first=</a:t>
            </a:r>
            <a:r>
              <a:rPr lang="en-US" dirty="0" err="1" smtClean="0">
                <a:latin typeface="Courier" pitchFamily="49" charset="0"/>
              </a:rPr>
              <a:t>f;middle</a:t>
            </a:r>
            <a:r>
              <a:rPr lang="en-US" dirty="0" smtClean="0">
                <a:latin typeface="Courier" pitchFamily="49" charset="0"/>
              </a:rPr>
              <a:t>=</a:t>
            </a:r>
            <a:r>
              <a:rPr lang="en-US" dirty="0" err="1" smtClean="0">
                <a:latin typeface="Courier" pitchFamily="49" charset="0"/>
              </a:rPr>
              <a:t>m;last</a:t>
            </a:r>
            <a:r>
              <a:rPr lang="en-US" dirty="0" smtClean="0">
                <a:latin typeface="Courier" pitchFamily="49" charset="0"/>
              </a:rPr>
              <a:t>=l</a:t>
            </a:r>
            <a:r>
              <a:rPr lang="en-US" dirty="0">
                <a:latin typeface="Courier" pitchFamily="49" charset="0"/>
              </a:rPr>
              <a:t>;</a:t>
            </a:r>
          </a:p>
          <a:p>
            <a:r>
              <a:rPr lang="en-US" dirty="0">
                <a:latin typeface="Courier" pitchFamily="49" charset="0"/>
              </a:rPr>
              <a:t>	}</a:t>
            </a:r>
          </a:p>
          <a:p>
            <a:endParaRPr lang="en-US" dirty="0" smtClean="0">
              <a:latin typeface="Courier" pitchFamily="49" charset="0"/>
            </a:endParaRPr>
          </a:p>
          <a:p>
            <a:r>
              <a:rPr lang="en-US" dirty="0">
                <a:latin typeface="Courier" pitchFamily="49" charset="0"/>
              </a:rPr>
              <a:t>	public String </a:t>
            </a:r>
            <a:r>
              <a:rPr lang="en-US" dirty="0" err="1">
                <a:latin typeface="Courier" pitchFamily="49" charset="0"/>
              </a:rPr>
              <a:t>getFirst</a:t>
            </a:r>
            <a:r>
              <a:rPr lang="en-US" dirty="0">
                <a:latin typeface="Courier" pitchFamily="49" charset="0"/>
              </a:rPr>
              <a:t>() {return first;}</a:t>
            </a:r>
          </a:p>
          <a:p>
            <a:r>
              <a:rPr lang="en-US" dirty="0">
                <a:latin typeface="Courier" pitchFamily="49" charset="0"/>
              </a:rPr>
              <a:t>	public String </a:t>
            </a:r>
            <a:r>
              <a:rPr lang="en-US" dirty="0" err="1">
                <a:latin typeface="Courier" pitchFamily="49" charset="0"/>
              </a:rPr>
              <a:t>getMiddle</a:t>
            </a:r>
            <a:r>
              <a:rPr lang="en-US" dirty="0">
                <a:latin typeface="Courier" pitchFamily="49" charset="0"/>
              </a:rPr>
              <a:t>() {return middle;}</a:t>
            </a:r>
          </a:p>
          <a:p>
            <a:r>
              <a:rPr lang="en-US" dirty="0">
                <a:latin typeface="Courier" pitchFamily="49" charset="0"/>
              </a:rPr>
              <a:t>	public String </a:t>
            </a:r>
            <a:r>
              <a:rPr lang="en-US" dirty="0" err="1">
                <a:latin typeface="Courier" pitchFamily="49" charset="0"/>
              </a:rPr>
              <a:t>getLast</a:t>
            </a:r>
            <a:r>
              <a:rPr lang="en-US" dirty="0">
                <a:latin typeface="Courier" pitchFamily="49" charset="0"/>
              </a:rPr>
              <a:t>() {return last;}</a:t>
            </a:r>
          </a:p>
          <a:p>
            <a:endParaRPr lang="en-US" dirty="0" smtClean="0">
              <a:latin typeface="Courier" pitchFamily="49" charset="0"/>
            </a:endParaRPr>
          </a:p>
          <a:p>
            <a:r>
              <a:rPr lang="en-US" dirty="0">
                <a:latin typeface="Courier" pitchFamily="49" charset="0"/>
              </a:rPr>
              <a:t>	public int </a:t>
            </a:r>
            <a:r>
              <a:rPr lang="en-US" dirty="0" err="1">
                <a:latin typeface="Courier" pitchFamily="49" charset="0"/>
              </a:rPr>
              <a:t>compareTo</a:t>
            </a:r>
            <a:r>
              <a:rPr lang="en-US" dirty="0">
                <a:latin typeface="Courier" pitchFamily="49" charset="0"/>
              </a:rPr>
              <a:t>(Name n)  {</a:t>
            </a:r>
          </a:p>
          <a:p>
            <a:r>
              <a:rPr lang="en-US" dirty="0">
                <a:latin typeface="Courier" pitchFamily="49" charset="0"/>
              </a:rPr>
              <a:t>	</a:t>
            </a:r>
            <a:r>
              <a:rPr lang="en-US" dirty="0" smtClean="0">
                <a:latin typeface="Courier" pitchFamily="49" charset="0"/>
              </a:rPr>
              <a:t>   if(</a:t>
            </a:r>
            <a:r>
              <a:rPr lang="en-US" dirty="0" err="1" smtClean="0">
                <a:latin typeface="Courier" pitchFamily="49" charset="0"/>
              </a:rPr>
              <a:t>last.compareTo</a:t>
            </a:r>
            <a:r>
              <a:rPr lang="en-US" dirty="0" smtClean="0">
                <a:latin typeface="Courier" pitchFamily="49" charset="0"/>
              </a:rPr>
              <a:t>(</a:t>
            </a:r>
            <a:r>
              <a:rPr lang="en-US" dirty="0" err="1" smtClean="0">
                <a:latin typeface="Courier" pitchFamily="49" charset="0"/>
              </a:rPr>
              <a:t>n.getLast</a:t>
            </a:r>
            <a:r>
              <a:rPr lang="en-US" dirty="0">
                <a:latin typeface="Courier" pitchFamily="49" charset="0"/>
              </a:rPr>
              <a:t>())&gt;0) return 1;</a:t>
            </a:r>
          </a:p>
          <a:p>
            <a:r>
              <a:rPr lang="en-US" dirty="0">
                <a:latin typeface="Courier" pitchFamily="49" charset="0"/>
              </a:rPr>
              <a:t>	</a:t>
            </a:r>
            <a:r>
              <a:rPr lang="en-US" dirty="0" smtClean="0">
                <a:latin typeface="Courier" pitchFamily="49" charset="0"/>
              </a:rPr>
              <a:t>   else </a:t>
            </a:r>
            <a:r>
              <a:rPr lang="en-US" dirty="0">
                <a:latin typeface="Courier" pitchFamily="49" charset="0"/>
              </a:rPr>
              <a:t>if(</a:t>
            </a:r>
            <a:r>
              <a:rPr lang="en-US" dirty="0" err="1">
                <a:latin typeface="Courier" pitchFamily="49" charset="0"/>
              </a:rPr>
              <a:t>last.compareTo</a:t>
            </a:r>
            <a:r>
              <a:rPr lang="en-US" dirty="0">
                <a:latin typeface="Courier" pitchFamily="49" charset="0"/>
              </a:rPr>
              <a:t>(</a:t>
            </a:r>
            <a:r>
              <a:rPr lang="en-US" dirty="0" err="1">
                <a:latin typeface="Courier" pitchFamily="49" charset="0"/>
              </a:rPr>
              <a:t>n.getLast</a:t>
            </a:r>
            <a:r>
              <a:rPr lang="en-US" dirty="0">
                <a:latin typeface="Courier" pitchFamily="49" charset="0"/>
              </a:rPr>
              <a:t>())&lt;0) return -1;</a:t>
            </a:r>
          </a:p>
          <a:p>
            <a:r>
              <a:rPr lang="en-US" dirty="0">
                <a:latin typeface="Courier" pitchFamily="49" charset="0"/>
              </a:rPr>
              <a:t>	</a:t>
            </a:r>
            <a:r>
              <a:rPr lang="en-US" dirty="0" smtClean="0">
                <a:latin typeface="Courier" pitchFamily="49" charset="0"/>
              </a:rPr>
              <a:t>   else </a:t>
            </a:r>
            <a:r>
              <a:rPr lang="en-US" dirty="0">
                <a:latin typeface="Courier" pitchFamily="49" charset="0"/>
              </a:rPr>
              <a:t>if(</a:t>
            </a:r>
            <a:r>
              <a:rPr lang="en-US" dirty="0" err="1">
                <a:latin typeface="Courier" pitchFamily="49" charset="0"/>
              </a:rPr>
              <a:t>first.compareTo</a:t>
            </a:r>
            <a:r>
              <a:rPr lang="en-US" dirty="0">
                <a:latin typeface="Courier" pitchFamily="49" charset="0"/>
              </a:rPr>
              <a:t>(</a:t>
            </a:r>
            <a:r>
              <a:rPr lang="en-US" dirty="0" err="1">
                <a:latin typeface="Courier" pitchFamily="49" charset="0"/>
              </a:rPr>
              <a:t>n.getFirst</a:t>
            </a:r>
            <a:r>
              <a:rPr lang="en-US" dirty="0">
                <a:latin typeface="Courier" pitchFamily="49" charset="0"/>
              </a:rPr>
              <a:t>())&gt;0) return 1;</a:t>
            </a:r>
          </a:p>
          <a:p>
            <a:r>
              <a:rPr lang="en-US" dirty="0">
                <a:latin typeface="Courier" pitchFamily="49" charset="0"/>
              </a:rPr>
              <a:t>	</a:t>
            </a:r>
            <a:r>
              <a:rPr lang="en-US" dirty="0" smtClean="0">
                <a:latin typeface="Courier" pitchFamily="49" charset="0"/>
              </a:rPr>
              <a:t>   else </a:t>
            </a:r>
            <a:r>
              <a:rPr lang="en-US" dirty="0">
                <a:latin typeface="Courier" pitchFamily="49" charset="0"/>
              </a:rPr>
              <a:t>if(</a:t>
            </a:r>
            <a:r>
              <a:rPr lang="en-US" dirty="0" err="1">
                <a:latin typeface="Courier" pitchFamily="49" charset="0"/>
              </a:rPr>
              <a:t>first.compareTo</a:t>
            </a:r>
            <a:r>
              <a:rPr lang="en-US" dirty="0">
                <a:latin typeface="Courier" pitchFamily="49" charset="0"/>
              </a:rPr>
              <a:t>(</a:t>
            </a:r>
            <a:r>
              <a:rPr lang="en-US" dirty="0" err="1">
                <a:latin typeface="Courier" pitchFamily="49" charset="0"/>
              </a:rPr>
              <a:t>n.getFirst</a:t>
            </a:r>
            <a:r>
              <a:rPr lang="en-US" dirty="0">
                <a:latin typeface="Courier" pitchFamily="49" charset="0"/>
              </a:rPr>
              <a:t>())&lt;0) return -1;</a:t>
            </a:r>
          </a:p>
          <a:p>
            <a:r>
              <a:rPr lang="en-US" dirty="0">
                <a:latin typeface="Courier" pitchFamily="49" charset="0"/>
              </a:rPr>
              <a:t>	</a:t>
            </a:r>
            <a:r>
              <a:rPr lang="en-US" dirty="0" smtClean="0">
                <a:latin typeface="Courier" pitchFamily="49" charset="0"/>
              </a:rPr>
              <a:t>   else </a:t>
            </a:r>
            <a:r>
              <a:rPr lang="en-US" dirty="0">
                <a:latin typeface="Courier" pitchFamily="49" charset="0"/>
              </a:rPr>
              <a:t>if(</a:t>
            </a:r>
            <a:r>
              <a:rPr lang="en-US" dirty="0" err="1">
                <a:latin typeface="Courier" pitchFamily="49" charset="0"/>
              </a:rPr>
              <a:t>middle.compareTo</a:t>
            </a:r>
            <a:r>
              <a:rPr lang="en-US" dirty="0">
                <a:latin typeface="Courier" pitchFamily="49" charset="0"/>
              </a:rPr>
              <a:t>(</a:t>
            </a:r>
            <a:r>
              <a:rPr lang="en-US" dirty="0" err="1">
                <a:latin typeface="Courier" pitchFamily="49" charset="0"/>
              </a:rPr>
              <a:t>n.getMiddle</a:t>
            </a:r>
            <a:r>
              <a:rPr lang="en-US" dirty="0">
                <a:latin typeface="Courier" pitchFamily="49" charset="0"/>
              </a:rPr>
              <a:t>())&gt;0) return 1;</a:t>
            </a:r>
          </a:p>
          <a:p>
            <a:r>
              <a:rPr lang="en-US" dirty="0">
                <a:latin typeface="Courier" pitchFamily="49" charset="0"/>
              </a:rPr>
              <a:t>	</a:t>
            </a:r>
            <a:r>
              <a:rPr lang="en-US" dirty="0" smtClean="0">
                <a:latin typeface="Courier" pitchFamily="49" charset="0"/>
              </a:rPr>
              <a:t>   else </a:t>
            </a:r>
            <a:r>
              <a:rPr lang="en-US" dirty="0">
                <a:latin typeface="Courier" pitchFamily="49" charset="0"/>
              </a:rPr>
              <a:t>if(</a:t>
            </a:r>
            <a:r>
              <a:rPr lang="en-US" dirty="0" err="1">
                <a:latin typeface="Courier" pitchFamily="49" charset="0"/>
              </a:rPr>
              <a:t>middle.compareTo</a:t>
            </a:r>
            <a:r>
              <a:rPr lang="en-US" dirty="0">
                <a:latin typeface="Courier" pitchFamily="49" charset="0"/>
              </a:rPr>
              <a:t>(</a:t>
            </a:r>
            <a:r>
              <a:rPr lang="en-US" dirty="0" err="1">
                <a:latin typeface="Courier" pitchFamily="49" charset="0"/>
              </a:rPr>
              <a:t>n.getMiddle</a:t>
            </a:r>
            <a:r>
              <a:rPr lang="en-US" dirty="0">
                <a:latin typeface="Courier" pitchFamily="49" charset="0"/>
              </a:rPr>
              <a:t>())&lt;0) return -1;</a:t>
            </a:r>
          </a:p>
          <a:p>
            <a:r>
              <a:rPr lang="en-US" dirty="0">
                <a:latin typeface="Courier" pitchFamily="49" charset="0"/>
              </a:rPr>
              <a:t>	</a:t>
            </a:r>
            <a:r>
              <a:rPr lang="en-US" dirty="0" smtClean="0">
                <a:latin typeface="Courier" pitchFamily="49" charset="0"/>
              </a:rPr>
              <a:t>   else </a:t>
            </a:r>
            <a:r>
              <a:rPr lang="en-US" dirty="0">
                <a:latin typeface="Courier" pitchFamily="49" charset="0"/>
              </a:rPr>
              <a:t>return 0;</a:t>
            </a:r>
          </a:p>
          <a:p>
            <a:r>
              <a:rPr lang="en-US" dirty="0">
                <a:latin typeface="Courier" pitchFamily="49" charset="0"/>
              </a:rPr>
              <a:t>	}</a:t>
            </a:r>
          </a:p>
          <a:p>
            <a:r>
              <a:rPr lang="en-US" dirty="0">
                <a:latin typeface="Courier" pitchFamily="49" charset="0"/>
              </a:rPr>
              <a:t>}</a:t>
            </a:r>
          </a:p>
        </p:txBody>
      </p:sp>
    </p:spTree>
    <p:extLst>
      <p:ext uri="{BB962C8B-B14F-4D97-AF65-F5344CB8AC3E}">
        <p14:creationId xmlns:p14="http://schemas.microsoft.com/office/powerpoint/2010/main" val="3458156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Creating An Interface Class</a:t>
            </a:r>
            <a:endParaRPr lang="en-US" dirty="0"/>
          </a:p>
        </p:txBody>
      </p:sp>
      <p:sp>
        <p:nvSpPr>
          <p:cNvPr id="3" name="Content Placeholder 2"/>
          <p:cNvSpPr>
            <a:spLocks noGrp="1"/>
          </p:cNvSpPr>
          <p:nvPr>
            <p:ph idx="1"/>
          </p:nvPr>
        </p:nvSpPr>
        <p:spPr>
          <a:xfrm>
            <a:off x="152400" y="914400"/>
            <a:ext cx="8839200" cy="5943600"/>
          </a:xfrm>
        </p:spPr>
        <p:txBody>
          <a:bodyPr>
            <a:normAutofit fontScale="85000" lnSpcReduction="10000"/>
          </a:bodyPr>
          <a:lstStyle/>
          <a:p>
            <a:r>
              <a:rPr lang="en-US" dirty="0" smtClean="0"/>
              <a:t>You can create your own interface classes by substituting the modifier </a:t>
            </a:r>
            <a:r>
              <a:rPr lang="en-US" dirty="0" smtClean="0">
                <a:latin typeface="Courier" pitchFamily="49" charset="0"/>
              </a:rPr>
              <a:t>interface </a:t>
            </a:r>
            <a:r>
              <a:rPr lang="en-US" dirty="0" smtClean="0"/>
              <a:t>in place of class</a:t>
            </a:r>
          </a:p>
          <a:p>
            <a:pPr lvl="1"/>
            <a:r>
              <a:rPr lang="en-US" dirty="0" smtClean="0">
                <a:latin typeface="Courier" pitchFamily="49" charset="0"/>
              </a:rPr>
              <a:t>public interface </a:t>
            </a:r>
            <a:r>
              <a:rPr lang="en-US" dirty="0" err="1" smtClean="0">
                <a:latin typeface="Courier" pitchFamily="49" charset="0"/>
              </a:rPr>
              <a:t>InterfaceName</a:t>
            </a:r>
            <a:endParaRPr lang="en-US" dirty="0" smtClean="0">
              <a:latin typeface="Courier" pitchFamily="49" charset="0"/>
            </a:endParaRPr>
          </a:p>
          <a:p>
            <a:r>
              <a:rPr lang="en-US" dirty="0" smtClean="0"/>
              <a:t>The Interface’s definition will consist solely of constants and abstract method definitions</a:t>
            </a:r>
          </a:p>
          <a:p>
            <a:pPr lvl="1"/>
            <a:r>
              <a:rPr lang="en-US" dirty="0" smtClean="0"/>
              <a:t>The abstract methods have no body (no {…}) and end with a ;</a:t>
            </a:r>
          </a:p>
          <a:p>
            <a:r>
              <a:rPr lang="en-US" dirty="0" smtClean="0"/>
              <a:t>Example:  we have a class called Instrument to define various types of musical instruments</a:t>
            </a:r>
          </a:p>
          <a:p>
            <a:pPr lvl="1"/>
            <a:r>
              <a:rPr lang="en-US" dirty="0" smtClean="0"/>
              <a:t>We want to define an interface class called Playable which, if implemented, will indicate how to play that instrument</a:t>
            </a:r>
          </a:p>
          <a:p>
            <a:pPr lvl="1"/>
            <a:r>
              <a:rPr lang="en-US" dirty="0" smtClean="0">
                <a:latin typeface="Courier" pitchFamily="49" charset="0"/>
              </a:rPr>
              <a:t>public interface Playable {				public abstract String </a:t>
            </a:r>
            <a:r>
              <a:rPr lang="en-US" dirty="0" err="1" smtClean="0">
                <a:latin typeface="Courier" pitchFamily="49" charset="0"/>
              </a:rPr>
              <a:t>howToPlay</a:t>
            </a:r>
            <a:r>
              <a:rPr lang="en-US" dirty="0" smtClean="0">
                <a:latin typeface="Courier" pitchFamily="49" charset="0"/>
              </a:rPr>
              <a:t>( ); }</a:t>
            </a:r>
          </a:p>
          <a:p>
            <a:pPr lvl="1"/>
            <a:r>
              <a:rPr lang="en-US" dirty="0" smtClean="0">
                <a:cs typeface="Times New Roman" panose="02020603050405020304" pitchFamily="18" charset="0"/>
              </a:rPr>
              <a:t>Now, if we implement Playable, we have to define a </a:t>
            </a:r>
            <a:r>
              <a:rPr lang="en-US" dirty="0" err="1" smtClean="0">
                <a:cs typeface="Times New Roman" panose="02020603050405020304" pitchFamily="18" charset="0"/>
              </a:rPr>
              <a:t>howToPlay</a:t>
            </a:r>
            <a:r>
              <a:rPr lang="en-US" dirty="0" smtClean="0">
                <a:cs typeface="Times New Roman" panose="02020603050405020304" pitchFamily="18" charset="0"/>
              </a:rPr>
              <a:t> method which returns a String</a:t>
            </a:r>
            <a:endParaRPr lang="en-US" dirty="0">
              <a:cs typeface="Times New Roman" panose="02020603050405020304" pitchFamily="18" charset="0"/>
            </a:endParaRPr>
          </a:p>
        </p:txBody>
      </p:sp>
    </p:spTree>
    <p:extLst>
      <p:ext uri="{BB962C8B-B14F-4D97-AF65-F5344CB8AC3E}">
        <p14:creationId xmlns:p14="http://schemas.microsoft.com/office/powerpoint/2010/main" val="3785215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Implementing Playable</a:t>
            </a:r>
            <a:endParaRPr lang="en-US" dirty="0"/>
          </a:p>
        </p:txBody>
      </p:sp>
      <p:sp>
        <p:nvSpPr>
          <p:cNvPr id="3" name="TextBox 2"/>
          <p:cNvSpPr txBox="1"/>
          <p:nvPr/>
        </p:nvSpPr>
        <p:spPr>
          <a:xfrm>
            <a:off x="228600" y="762000"/>
            <a:ext cx="8744702" cy="6186309"/>
          </a:xfrm>
          <a:prstGeom prst="rect">
            <a:avLst/>
          </a:prstGeom>
          <a:noFill/>
        </p:spPr>
        <p:txBody>
          <a:bodyPr wrap="none" rtlCol="0">
            <a:spAutoFit/>
          </a:bodyPr>
          <a:lstStyle/>
          <a:p>
            <a:r>
              <a:rPr lang="en-US" dirty="0" smtClean="0">
                <a:latin typeface="Courier" pitchFamily="49" charset="0"/>
              </a:rPr>
              <a:t>public class Drums extends Instrument implements Playable  {</a:t>
            </a:r>
          </a:p>
          <a:p>
            <a:r>
              <a:rPr lang="en-US" dirty="0" smtClean="0">
                <a:latin typeface="Courier" pitchFamily="49" charset="0"/>
              </a:rPr>
              <a:t>   private int </a:t>
            </a:r>
            <a:r>
              <a:rPr lang="en-US" dirty="0" err="1" smtClean="0">
                <a:latin typeface="Courier" pitchFamily="49" charset="0"/>
              </a:rPr>
              <a:t>numDrums</a:t>
            </a:r>
            <a:r>
              <a:rPr lang="en-US" dirty="0" smtClean="0">
                <a:latin typeface="Courier" pitchFamily="49" charset="0"/>
              </a:rPr>
              <a:t>;</a:t>
            </a:r>
          </a:p>
          <a:p>
            <a:r>
              <a:rPr lang="en-US" dirty="0" smtClean="0">
                <a:latin typeface="Courier" pitchFamily="49" charset="0"/>
              </a:rPr>
              <a:t>   public Drums(int size)   {</a:t>
            </a:r>
          </a:p>
          <a:p>
            <a:r>
              <a:rPr lang="en-US" dirty="0" smtClean="0">
                <a:latin typeface="Courier" pitchFamily="49" charset="0"/>
              </a:rPr>
              <a:t>     super(“Drums”);	// assume Instrument’s constructor assigns</a:t>
            </a:r>
          </a:p>
          <a:p>
            <a:r>
              <a:rPr lang="en-US" dirty="0" smtClean="0">
                <a:latin typeface="Courier" pitchFamily="49" charset="0"/>
              </a:rPr>
              <a:t>     </a:t>
            </a:r>
            <a:r>
              <a:rPr lang="en-US" dirty="0" err="1" smtClean="0">
                <a:latin typeface="Courier" pitchFamily="49" charset="0"/>
              </a:rPr>
              <a:t>numDrums</a:t>
            </a:r>
            <a:r>
              <a:rPr lang="en-US" dirty="0" smtClean="0">
                <a:latin typeface="Courier" pitchFamily="49" charset="0"/>
              </a:rPr>
              <a:t>=size;		//      the var type to this String</a:t>
            </a:r>
          </a:p>
          <a:p>
            <a:r>
              <a:rPr lang="en-US" dirty="0" smtClean="0">
                <a:latin typeface="Courier" pitchFamily="49" charset="0"/>
              </a:rPr>
              <a:t>   }</a:t>
            </a:r>
          </a:p>
          <a:p>
            <a:r>
              <a:rPr lang="en-US" dirty="0" smtClean="0">
                <a:latin typeface="Courier" pitchFamily="49" charset="0"/>
              </a:rPr>
              <a:t>   public Drums( )  {</a:t>
            </a:r>
          </a:p>
          <a:p>
            <a:r>
              <a:rPr lang="en-US" dirty="0" smtClean="0">
                <a:latin typeface="Courier" pitchFamily="49" charset="0"/>
              </a:rPr>
              <a:t>      super(“Drums”);</a:t>
            </a:r>
          </a:p>
          <a:p>
            <a:r>
              <a:rPr lang="en-US" dirty="0" smtClean="0">
                <a:latin typeface="Courier" pitchFamily="49" charset="0"/>
              </a:rPr>
              <a:t>      </a:t>
            </a:r>
            <a:r>
              <a:rPr lang="en-US" dirty="0" err="1" smtClean="0">
                <a:latin typeface="Courier" pitchFamily="49" charset="0"/>
              </a:rPr>
              <a:t>numDrums</a:t>
            </a:r>
            <a:r>
              <a:rPr lang="en-US" dirty="0" smtClean="0">
                <a:latin typeface="Courier" pitchFamily="49" charset="0"/>
              </a:rPr>
              <a:t>=0;</a:t>
            </a:r>
          </a:p>
          <a:p>
            <a:r>
              <a:rPr lang="en-US" dirty="0">
                <a:latin typeface="Courier" pitchFamily="49" charset="0"/>
              </a:rPr>
              <a:t> </a:t>
            </a:r>
            <a:r>
              <a:rPr lang="en-US" dirty="0" smtClean="0">
                <a:latin typeface="Courier" pitchFamily="49" charset="0"/>
              </a:rPr>
              <a:t>  }</a:t>
            </a:r>
          </a:p>
          <a:p>
            <a:r>
              <a:rPr lang="en-US" dirty="0">
                <a:latin typeface="Courier" pitchFamily="49" charset="0"/>
              </a:rPr>
              <a:t> </a:t>
            </a:r>
            <a:r>
              <a:rPr lang="en-US" dirty="0" smtClean="0">
                <a:latin typeface="Courier" pitchFamily="49" charset="0"/>
              </a:rPr>
              <a:t>  public String </a:t>
            </a:r>
            <a:r>
              <a:rPr lang="en-US" dirty="0" err="1" smtClean="0">
                <a:latin typeface="Courier" pitchFamily="49" charset="0"/>
              </a:rPr>
              <a:t>howToPlay</a:t>
            </a:r>
            <a:r>
              <a:rPr lang="en-US" dirty="0" smtClean="0">
                <a:latin typeface="Courier" pitchFamily="49" charset="0"/>
              </a:rPr>
              <a:t>( ) {</a:t>
            </a:r>
          </a:p>
          <a:p>
            <a:r>
              <a:rPr lang="en-US" dirty="0">
                <a:latin typeface="Courier" pitchFamily="49" charset="0"/>
              </a:rPr>
              <a:t> </a:t>
            </a:r>
            <a:r>
              <a:rPr lang="en-US" dirty="0" smtClean="0">
                <a:latin typeface="Courier" pitchFamily="49" charset="0"/>
              </a:rPr>
              <a:t>     return “Strike drums with drumsticks or mallets”;</a:t>
            </a:r>
          </a:p>
          <a:p>
            <a:r>
              <a:rPr lang="en-US" dirty="0">
                <a:latin typeface="Courier" pitchFamily="49" charset="0"/>
              </a:rPr>
              <a:t> </a:t>
            </a:r>
            <a:r>
              <a:rPr lang="en-US" dirty="0" smtClean="0">
                <a:latin typeface="Courier" pitchFamily="49" charset="0"/>
              </a:rPr>
              <a:t> }</a:t>
            </a:r>
          </a:p>
          <a:p>
            <a:r>
              <a:rPr lang="en-US" dirty="0" smtClean="0">
                <a:latin typeface="Courier" pitchFamily="49" charset="0"/>
              </a:rPr>
              <a:t>}</a:t>
            </a:r>
          </a:p>
          <a:p>
            <a:endParaRPr lang="en-US" dirty="0">
              <a:latin typeface="Courier" pitchFamily="49" charset="0"/>
            </a:endParaRPr>
          </a:p>
          <a:p>
            <a:r>
              <a:rPr lang="en-US" dirty="0" smtClean="0">
                <a:latin typeface="Courier" pitchFamily="49" charset="0"/>
              </a:rPr>
              <a:t>public class Guitar extends Instrument implements Playable  {</a:t>
            </a:r>
          </a:p>
          <a:p>
            <a:r>
              <a:rPr lang="en-US" dirty="0" smtClean="0">
                <a:latin typeface="Courier" pitchFamily="49" charset="0"/>
              </a:rPr>
              <a:t>   private int </a:t>
            </a:r>
            <a:r>
              <a:rPr lang="en-US" dirty="0" err="1" smtClean="0">
                <a:latin typeface="Courier" pitchFamily="49" charset="0"/>
              </a:rPr>
              <a:t>numStrings</a:t>
            </a:r>
            <a:r>
              <a:rPr lang="en-US" dirty="0" smtClean="0">
                <a:latin typeface="Courier" pitchFamily="49" charset="0"/>
              </a:rPr>
              <a:t>;</a:t>
            </a:r>
          </a:p>
          <a:p>
            <a:r>
              <a:rPr lang="en-US" dirty="0" smtClean="0">
                <a:latin typeface="Courier" pitchFamily="49" charset="0"/>
              </a:rPr>
              <a:t>    // constructors similar to Drums</a:t>
            </a:r>
          </a:p>
          <a:p>
            <a:r>
              <a:rPr lang="en-US" dirty="0" smtClean="0">
                <a:latin typeface="Courier" pitchFamily="49" charset="0"/>
              </a:rPr>
              <a:t>   public String </a:t>
            </a:r>
            <a:r>
              <a:rPr lang="en-US" dirty="0" err="1" smtClean="0">
                <a:latin typeface="Courier" pitchFamily="49" charset="0"/>
              </a:rPr>
              <a:t>howToPlay</a:t>
            </a:r>
            <a:r>
              <a:rPr lang="en-US" dirty="0" smtClean="0">
                <a:latin typeface="Courier" pitchFamily="49" charset="0"/>
              </a:rPr>
              <a:t>( ) {</a:t>
            </a:r>
          </a:p>
          <a:p>
            <a:r>
              <a:rPr lang="en-US" dirty="0" smtClean="0">
                <a:latin typeface="Courier" pitchFamily="49" charset="0"/>
              </a:rPr>
              <a:t>      return “Strum strings with pick or fingers”;</a:t>
            </a:r>
          </a:p>
          <a:p>
            <a:r>
              <a:rPr lang="en-US" dirty="0" smtClean="0">
                <a:latin typeface="Courier" pitchFamily="49" charset="0"/>
              </a:rPr>
              <a:t>  }</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2717515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143000"/>
          </a:xfrm>
        </p:spPr>
        <p:txBody>
          <a:bodyPr/>
          <a:lstStyle/>
          <a:p>
            <a:r>
              <a:rPr lang="en-US" dirty="0" smtClean="0"/>
              <a:t>Implementing </a:t>
            </a:r>
            <a:r>
              <a:rPr lang="en-US" dirty="0" err="1" smtClean="0"/>
              <a:t>Cloneable</a:t>
            </a:r>
            <a:endParaRPr lang="en-US" dirty="0"/>
          </a:p>
        </p:txBody>
      </p:sp>
      <p:sp>
        <p:nvSpPr>
          <p:cNvPr id="4" name="Content Placeholder 3"/>
          <p:cNvSpPr>
            <a:spLocks noGrp="1"/>
          </p:cNvSpPr>
          <p:nvPr>
            <p:ph idx="1"/>
          </p:nvPr>
        </p:nvSpPr>
        <p:spPr>
          <a:xfrm>
            <a:off x="228600" y="914400"/>
            <a:ext cx="8763000" cy="5943600"/>
          </a:xfrm>
        </p:spPr>
        <p:txBody>
          <a:bodyPr>
            <a:normAutofit fontScale="85000" lnSpcReduction="20000"/>
          </a:bodyPr>
          <a:lstStyle/>
          <a:p>
            <a:r>
              <a:rPr lang="en-US" dirty="0" smtClean="0"/>
              <a:t>Consider the following code</a:t>
            </a:r>
          </a:p>
          <a:p>
            <a:pPr lvl="1"/>
            <a:r>
              <a:rPr lang="en-US" dirty="0" err="1" smtClean="0">
                <a:latin typeface="Courier" pitchFamily="49" charset="0"/>
              </a:rPr>
              <a:t>SomeObject</a:t>
            </a:r>
            <a:r>
              <a:rPr lang="en-US" dirty="0" smtClean="0">
                <a:latin typeface="Courier" pitchFamily="49" charset="0"/>
              </a:rPr>
              <a:t> o1, o2;</a:t>
            </a:r>
          </a:p>
          <a:p>
            <a:pPr lvl="1"/>
            <a:r>
              <a:rPr lang="en-US" dirty="0" smtClean="0">
                <a:latin typeface="Courier" pitchFamily="49" charset="0"/>
              </a:rPr>
              <a:t>o1=new </a:t>
            </a:r>
            <a:r>
              <a:rPr lang="en-US" dirty="0" err="1" smtClean="0">
                <a:latin typeface="Courier" pitchFamily="49" charset="0"/>
              </a:rPr>
              <a:t>SomeObject</a:t>
            </a:r>
            <a:r>
              <a:rPr lang="en-US" dirty="0" smtClean="0">
                <a:latin typeface="Courier" pitchFamily="49" charset="0"/>
              </a:rPr>
              <a:t>(…);</a:t>
            </a:r>
          </a:p>
          <a:p>
            <a:pPr lvl="1"/>
            <a:r>
              <a:rPr lang="en-US" dirty="0" smtClean="0">
                <a:latin typeface="Courier" pitchFamily="49" charset="0"/>
              </a:rPr>
              <a:t>o2=o1;</a:t>
            </a:r>
          </a:p>
          <a:p>
            <a:r>
              <a:rPr lang="en-US" dirty="0" smtClean="0"/>
              <a:t>In this code, o1 points at an object in heap memory that has been instantiated with the new operator, but what about o2?</a:t>
            </a:r>
          </a:p>
          <a:p>
            <a:pPr lvl="1"/>
            <a:r>
              <a:rPr lang="en-US" dirty="0" smtClean="0"/>
              <a:t>Is o2 another object with the same values as o1 or is it the same object?  It is the same</a:t>
            </a:r>
          </a:p>
          <a:p>
            <a:r>
              <a:rPr lang="en-US" dirty="0" smtClean="0"/>
              <a:t>If we instead want to “clone” o1 into o2 we would create another object, have o2 point at the new object in the heap, and set all of its values to be the same as o1</a:t>
            </a:r>
          </a:p>
          <a:p>
            <a:r>
              <a:rPr lang="en-US" dirty="0" smtClean="0"/>
              <a:t>In this way, we have two different objects which are equivalent rather than two reference variables which are equal in that they are pointing at the same object</a:t>
            </a:r>
          </a:p>
          <a:p>
            <a:r>
              <a:rPr lang="en-US" dirty="0" smtClean="0"/>
              <a:t>We accomplish this by implementing </a:t>
            </a:r>
            <a:r>
              <a:rPr lang="en-US" dirty="0" err="1" smtClean="0"/>
              <a:t>Cloneable</a:t>
            </a:r>
            <a:r>
              <a:rPr lang="en-US" dirty="0" smtClean="0"/>
              <a:t> which requires implementing a clone method</a:t>
            </a:r>
            <a:endParaRPr lang="en-US" dirty="0"/>
          </a:p>
        </p:txBody>
      </p:sp>
    </p:spTree>
    <p:extLst>
      <p:ext uri="{BB962C8B-B14F-4D97-AF65-F5344CB8AC3E}">
        <p14:creationId xmlns:p14="http://schemas.microsoft.com/office/powerpoint/2010/main" val="3169185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Abstract Classes</a:t>
            </a:r>
            <a:endParaRPr lang="en-US" dirty="0"/>
          </a:p>
        </p:txBody>
      </p:sp>
      <p:sp>
        <p:nvSpPr>
          <p:cNvPr id="3" name="Content Placeholder 2"/>
          <p:cNvSpPr>
            <a:spLocks noGrp="1"/>
          </p:cNvSpPr>
          <p:nvPr>
            <p:ph idx="1"/>
          </p:nvPr>
        </p:nvSpPr>
        <p:spPr>
          <a:xfrm>
            <a:off x="228600" y="838200"/>
            <a:ext cx="8763000" cy="6019800"/>
          </a:xfrm>
        </p:spPr>
        <p:txBody>
          <a:bodyPr>
            <a:normAutofit fontScale="92500" lnSpcReduction="20000"/>
          </a:bodyPr>
          <a:lstStyle/>
          <a:p>
            <a:r>
              <a:rPr lang="en-US" dirty="0" smtClean="0"/>
              <a:t>You cannot instantiate an object of an abstract class (although you can declare a variable to be of that type for polymorphism)</a:t>
            </a:r>
          </a:p>
          <a:p>
            <a:pPr lvl="1"/>
            <a:r>
              <a:rPr lang="en-US" dirty="0" smtClean="0"/>
              <a:t>Here we see </a:t>
            </a:r>
            <a:r>
              <a:rPr lang="en-US" dirty="0" err="1" smtClean="0"/>
              <a:t>obj</a:t>
            </a:r>
            <a:r>
              <a:rPr lang="en-US" dirty="0" smtClean="0"/>
              <a:t> is a </a:t>
            </a:r>
            <a:r>
              <a:rPr lang="en-US" dirty="0" err="1" smtClean="0"/>
              <a:t>GeometricObject</a:t>
            </a:r>
            <a:endParaRPr lang="en-US" dirty="0" smtClean="0"/>
          </a:p>
          <a:p>
            <a:pPr lvl="1"/>
            <a:r>
              <a:rPr lang="en-US" dirty="0" smtClean="0"/>
              <a:t>We cannot instantiate </a:t>
            </a:r>
            <a:r>
              <a:rPr lang="en-US" dirty="0" err="1" smtClean="0"/>
              <a:t>obj</a:t>
            </a:r>
            <a:r>
              <a:rPr lang="en-US" dirty="0" smtClean="0"/>
              <a:t> to be a </a:t>
            </a:r>
            <a:r>
              <a:rPr lang="en-US" dirty="0" err="1" smtClean="0"/>
              <a:t>GeometricObject</a:t>
            </a:r>
            <a:r>
              <a:rPr lang="en-US" dirty="0" smtClean="0"/>
              <a:t> but we can instantiate it to be a Circle or a Rectangle</a:t>
            </a:r>
          </a:p>
          <a:p>
            <a:pPr lvl="2"/>
            <a:r>
              <a:rPr lang="en-US" dirty="0" err="1" smtClean="0">
                <a:latin typeface="Courier" pitchFamily="49" charset="0"/>
              </a:rPr>
              <a:t>GeometricObject</a:t>
            </a:r>
            <a:r>
              <a:rPr lang="en-US" dirty="0" smtClean="0">
                <a:latin typeface="Courier" pitchFamily="49" charset="0"/>
              </a:rPr>
              <a:t> </a:t>
            </a:r>
            <a:r>
              <a:rPr lang="en-US" dirty="0" err="1" smtClean="0">
                <a:latin typeface="Courier" pitchFamily="49" charset="0"/>
              </a:rPr>
              <a:t>obj</a:t>
            </a:r>
            <a:r>
              <a:rPr lang="en-US" dirty="0" smtClean="0">
                <a:latin typeface="Courier" pitchFamily="49" charset="0"/>
              </a:rPr>
              <a:t>;</a:t>
            </a:r>
          </a:p>
          <a:p>
            <a:pPr lvl="2"/>
            <a:r>
              <a:rPr lang="en-US" dirty="0" err="1" smtClean="0">
                <a:latin typeface="Courier" pitchFamily="49" charset="0"/>
              </a:rPr>
              <a:t>obj</a:t>
            </a:r>
            <a:r>
              <a:rPr lang="en-US" dirty="0" smtClean="0">
                <a:latin typeface="Courier" pitchFamily="49" charset="0"/>
              </a:rPr>
              <a:t> = new Circle(10);</a:t>
            </a:r>
          </a:p>
          <a:p>
            <a:pPr lvl="2"/>
            <a:r>
              <a:rPr lang="en-US" dirty="0" smtClean="0">
                <a:latin typeface="Courier" pitchFamily="49" charset="0"/>
              </a:rPr>
              <a:t>…</a:t>
            </a:r>
          </a:p>
          <a:p>
            <a:pPr lvl="2"/>
            <a:r>
              <a:rPr lang="en-US" dirty="0" err="1" smtClean="0">
                <a:latin typeface="Courier" pitchFamily="49" charset="0"/>
              </a:rPr>
              <a:t>obj</a:t>
            </a:r>
            <a:r>
              <a:rPr lang="en-US" dirty="0" smtClean="0">
                <a:latin typeface="Courier" pitchFamily="49" charset="0"/>
              </a:rPr>
              <a:t> = new Rectangle(5,10);</a:t>
            </a:r>
          </a:p>
          <a:p>
            <a:r>
              <a:rPr lang="en-US" dirty="0" smtClean="0"/>
              <a:t>The reason for having abstract classes is first to provide a “placeholder” that informs programmers of what needs to be implemented in a subclass and second to provide a common basis for all subclasses of this superclass</a:t>
            </a:r>
            <a:endParaRPr lang="en-US" dirty="0"/>
          </a:p>
        </p:txBody>
      </p:sp>
    </p:spTree>
    <p:extLst>
      <p:ext uri="{BB962C8B-B14F-4D97-AF65-F5344CB8AC3E}">
        <p14:creationId xmlns:p14="http://schemas.microsoft.com/office/powerpoint/2010/main" val="16427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err="1" smtClean="0"/>
              <a:t>Cloneable</a:t>
            </a:r>
            <a:r>
              <a:rPr lang="en-US" dirty="0" smtClean="0"/>
              <a:t> Interface</a:t>
            </a:r>
            <a:endParaRPr lang="en-US" dirty="0"/>
          </a:p>
        </p:txBody>
      </p:sp>
      <p:sp>
        <p:nvSpPr>
          <p:cNvPr id="3" name="Content Placeholder 2"/>
          <p:cNvSpPr>
            <a:spLocks noGrp="1"/>
          </p:cNvSpPr>
          <p:nvPr>
            <p:ph idx="1"/>
          </p:nvPr>
        </p:nvSpPr>
        <p:spPr>
          <a:xfrm>
            <a:off x="152400" y="685800"/>
            <a:ext cx="8839200" cy="6172200"/>
          </a:xfrm>
        </p:spPr>
        <p:txBody>
          <a:bodyPr>
            <a:normAutofit fontScale="92500" lnSpcReduction="10000"/>
          </a:bodyPr>
          <a:lstStyle/>
          <a:p>
            <a:r>
              <a:rPr lang="en-US" dirty="0" smtClean="0"/>
              <a:t>Unlike Comparable, the </a:t>
            </a:r>
            <a:r>
              <a:rPr lang="en-US" dirty="0" err="1" smtClean="0"/>
              <a:t>Cloneable</a:t>
            </a:r>
            <a:r>
              <a:rPr lang="en-US" dirty="0" smtClean="0"/>
              <a:t> interface is empty – there is no abstract method defined</a:t>
            </a:r>
          </a:p>
          <a:p>
            <a:pPr lvl="1"/>
            <a:r>
              <a:rPr lang="en-US" dirty="0" smtClean="0"/>
              <a:t>You must still implement the clone method</a:t>
            </a:r>
          </a:p>
          <a:p>
            <a:r>
              <a:rPr lang="en-US" dirty="0" smtClean="0"/>
              <a:t>According to the textbook, the abstract method for clone is defined as follows</a:t>
            </a:r>
          </a:p>
          <a:p>
            <a:pPr lvl="1"/>
            <a:r>
              <a:rPr lang="en-US" dirty="0" smtClean="0">
                <a:latin typeface="Courier" pitchFamily="49" charset="0"/>
              </a:rPr>
              <a:t>protected native Object clone( ) throws </a:t>
            </a:r>
            <a:r>
              <a:rPr lang="en-US" dirty="0" err="1" smtClean="0">
                <a:latin typeface="Courier" pitchFamily="49" charset="0"/>
              </a:rPr>
              <a:t>CloneNotSupportedException</a:t>
            </a:r>
            <a:r>
              <a:rPr lang="en-US" dirty="0" smtClean="0">
                <a:latin typeface="Courier" pitchFamily="49" charset="0"/>
              </a:rPr>
              <a:t>;</a:t>
            </a:r>
          </a:p>
          <a:p>
            <a:pPr lvl="1"/>
            <a:r>
              <a:rPr lang="en-US" dirty="0" smtClean="0">
                <a:latin typeface="Courier" pitchFamily="49" charset="0"/>
              </a:rPr>
              <a:t>native</a:t>
            </a:r>
            <a:r>
              <a:rPr lang="en-US" dirty="0" smtClean="0"/>
              <a:t> means that the actual implementation for copying data is left up to the JVM, not the compiler</a:t>
            </a:r>
          </a:p>
          <a:p>
            <a:pPr lvl="1"/>
            <a:r>
              <a:rPr lang="en-US" dirty="0" smtClean="0"/>
              <a:t>Notice that clone returns an Object so you will have to cast the returned object appropriately</a:t>
            </a:r>
          </a:p>
          <a:p>
            <a:pPr lvl="1"/>
            <a:r>
              <a:rPr lang="en-US" dirty="0" smtClean="0"/>
              <a:t>You must either add the “throws Clone…” to your method header or handle it in a try-catch block when you attempt to clone an object of the class you have implemented as </a:t>
            </a:r>
            <a:r>
              <a:rPr lang="en-US" dirty="0" err="1" smtClean="0"/>
              <a:t>cloneable</a:t>
            </a:r>
            <a:endParaRPr lang="en-US" dirty="0" smtClean="0"/>
          </a:p>
        </p:txBody>
      </p:sp>
    </p:spTree>
    <p:extLst>
      <p:ext uri="{BB962C8B-B14F-4D97-AF65-F5344CB8AC3E}">
        <p14:creationId xmlns:p14="http://schemas.microsoft.com/office/powerpoint/2010/main" val="491025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Example:  Person Class</a:t>
            </a:r>
            <a:endParaRPr lang="en-US" dirty="0"/>
          </a:p>
        </p:txBody>
      </p:sp>
      <p:sp>
        <p:nvSpPr>
          <p:cNvPr id="4" name="TextBox 3"/>
          <p:cNvSpPr txBox="1"/>
          <p:nvPr/>
        </p:nvSpPr>
        <p:spPr>
          <a:xfrm>
            <a:off x="533400" y="671690"/>
            <a:ext cx="7215437" cy="6186309"/>
          </a:xfrm>
          <a:prstGeom prst="rect">
            <a:avLst/>
          </a:prstGeom>
          <a:noFill/>
        </p:spPr>
        <p:txBody>
          <a:bodyPr wrap="none" rtlCol="0">
            <a:spAutoFit/>
          </a:bodyPr>
          <a:lstStyle/>
          <a:p>
            <a:r>
              <a:rPr lang="en-US" dirty="0" smtClean="0">
                <a:latin typeface="Courier" pitchFamily="49" charset="0"/>
              </a:rPr>
              <a:t>public class Person implements </a:t>
            </a:r>
            <a:r>
              <a:rPr lang="en-US" dirty="0" err="1" smtClean="0">
                <a:latin typeface="Courier" pitchFamily="49" charset="0"/>
              </a:rPr>
              <a:t>Cloneable</a:t>
            </a:r>
            <a:endParaRPr lang="en-US" dirty="0" smtClean="0">
              <a:latin typeface="Courier" pitchFamily="49" charset="0"/>
            </a:endParaRPr>
          </a:p>
          <a:p>
            <a:r>
              <a:rPr lang="en-US" dirty="0" smtClean="0">
                <a:latin typeface="Courier" pitchFamily="49" charset="0"/>
              </a:rPr>
              <a:t>{</a:t>
            </a:r>
          </a:p>
          <a:p>
            <a:r>
              <a:rPr lang="en-US" dirty="0">
                <a:latin typeface="Courier" pitchFamily="49" charset="0"/>
              </a:rPr>
              <a:t> </a:t>
            </a:r>
            <a:r>
              <a:rPr lang="en-US" dirty="0" smtClean="0">
                <a:latin typeface="Courier" pitchFamily="49" charset="0"/>
              </a:rPr>
              <a:t>  private String name;</a:t>
            </a:r>
          </a:p>
          <a:p>
            <a:r>
              <a:rPr lang="en-US" dirty="0" smtClean="0">
                <a:latin typeface="Courier" pitchFamily="49" charset="0"/>
              </a:rPr>
              <a:t>   private int age, height, weight;</a:t>
            </a:r>
          </a:p>
          <a:p>
            <a:r>
              <a:rPr lang="en-US" dirty="0" smtClean="0">
                <a:latin typeface="Courier" pitchFamily="49" charset="0"/>
              </a:rPr>
              <a:t>   private </a:t>
            </a:r>
            <a:r>
              <a:rPr lang="en-US" dirty="0" err="1" smtClean="0">
                <a:latin typeface="Courier" pitchFamily="49" charset="0"/>
              </a:rPr>
              <a:t>boolean</a:t>
            </a:r>
            <a:r>
              <a:rPr lang="en-US" dirty="0" smtClean="0">
                <a:latin typeface="Courier" pitchFamily="49" charset="0"/>
              </a:rPr>
              <a:t> </a:t>
            </a:r>
            <a:r>
              <a:rPr lang="en-US" dirty="0" err="1" smtClean="0">
                <a:latin typeface="Courier" pitchFamily="49" charset="0"/>
              </a:rPr>
              <a:t>isMarried</a:t>
            </a:r>
            <a:r>
              <a:rPr lang="en-US" dirty="0" smtClean="0">
                <a:latin typeface="Courier" pitchFamily="49" charset="0"/>
              </a:rPr>
              <a:t>;</a:t>
            </a:r>
          </a:p>
          <a:p>
            <a:r>
              <a:rPr lang="en-US" dirty="0" smtClean="0">
                <a:latin typeface="Courier" pitchFamily="49" charset="0"/>
              </a:rPr>
              <a:t>   private Person spouse;</a:t>
            </a:r>
          </a:p>
          <a:p>
            <a:endParaRPr lang="en-US" dirty="0" smtClean="0">
              <a:latin typeface="Courier" pitchFamily="49" charset="0"/>
            </a:endParaRPr>
          </a:p>
          <a:p>
            <a:r>
              <a:rPr lang="en-US" dirty="0" smtClean="0">
                <a:latin typeface="Courier" pitchFamily="49" charset="0"/>
              </a:rPr>
              <a:t>   public Person()  {</a:t>
            </a:r>
          </a:p>
          <a:p>
            <a:r>
              <a:rPr lang="en-US" dirty="0" smtClean="0">
                <a:latin typeface="Courier" pitchFamily="49" charset="0"/>
              </a:rPr>
              <a:t>      age=0;</a:t>
            </a:r>
          </a:p>
          <a:p>
            <a:r>
              <a:rPr lang="en-US" dirty="0" smtClean="0">
                <a:latin typeface="Courier" pitchFamily="49" charset="0"/>
              </a:rPr>
              <a:t>      name="unknown";</a:t>
            </a:r>
          </a:p>
          <a:p>
            <a:r>
              <a:rPr lang="en-US" dirty="0" smtClean="0">
                <a:latin typeface="Courier" pitchFamily="49" charset="0"/>
              </a:rPr>
              <a:t>      </a:t>
            </a:r>
            <a:r>
              <a:rPr lang="en-US" dirty="0" err="1" smtClean="0">
                <a:latin typeface="Courier" pitchFamily="49" charset="0"/>
              </a:rPr>
              <a:t>isMarried</a:t>
            </a:r>
            <a:r>
              <a:rPr lang="en-US" dirty="0" smtClean="0">
                <a:latin typeface="Courier" pitchFamily="49" charset="0"/>
              </a:rPr>
              <a:t>=false;</a:t>
            </a:r>
          </a:p>
          <a:p>
            <a:r>
              <a:rPr lang="en-US" dirty="0" smtClean="0">
                <a:latin typeface="Courier" pitchFamily="49" charset="0"/>
              </a:rPr>
              <a:t>      spouse=null;</a:t>
            </a:r>
          </a:p>
          <a:p>
            <a:r>
              <a:rPr lang="en-US" dirty="0" smtClean="0">
                <a:latin typeface="Courier" pitchFamily="49" charset="0"/>
              </a:rPr>
              <a:t>   }</a:t>
            </a:r>
          </a:p>
          <a:p>
            <a:endParaRPr lang="en-US" dirty="0" smtClean="0">
              <a:latin typeface="Courier" pitchFamily="49" charset="0"/>
            </a:endParaRPr>
          </a:p>
          <a:p>
            <a:r>
              <a:rPr lang="en-US" dirty="0" smtClean="0">
                <a:latin typeface="Courier" pitchFamily="49" charset="0"/>
              </a:rPr>
              <a:t>   public Person(String n, int a, int h, int w)   {</a:t>
            </a:r>
          </a:p>
          <a:p>
            <a:r>
              <a:rPr lang="en-US" dirty="0" smtClean="0">
                <a:latin typeface="Courier" pitchFamily="49" charset="0"/>
              </a:rPr>
              <a:t>      age=a;</a:t>
            </a:r>
          </a:p>
          <a:p>
            <a:r>
              <a:rPr lang="en-US" dirty="0" smtClean="0">
                <a:latin typeface="Courier" pitchFamily="49" charset="0"/>
              </a:rPr>
              <a:t>      name=n;</a:t>
            </a:r>
          </a:p>
          <a:p>
            <a:r>
              <a:rPr lang="en-US" dirty="0" smtClean="0">
                <a:latin typeface="Courier" pitchFamily="49" charset="0"/>
              </a:rPr>
              <a:t>      height=h;</a:t>
            </a:r>
          </a:p>
          <a:p>
            <a:r>
              <a:rPr lang="en-US" dirty="0" smtClean="0">
                <a:latin typeface="Courier" pitchFamily="49" charset="0"/>
              </a:rPr>
              <a:t>      weight=w;</a:t>
            </a:r>
          </a:p>
          <a:p>
            <a:r>
              <a:rPr lang="en-US" dirty="0" smtClean="0">
                <a:latin typeface="Courier" pitchFamily="49" charset="0"/>
              </a:rPr>
              <a:t>      </a:t>
            </a:r>
            <a:r>
              <a:rPr lang="en-US" dirty="0" err="1" smtClean="0">
                <a:latin typeface="Courier" pitchFamily="49" charset="0"/>
              </a:rPr>
              <a:t>isMarried</a:t>
            </a:r>
            <a:r>
              <a:rPr lang="en-US" dirty="0" smtClean="0">
                <a:latin typeface="Courier" pitchFamily="49" charset="0"/>
              </a:rPr>
              <a:t>=false;</a:t>
            </a:r>
          </a:p>
          <a:p>
            <a:r>
              <a:rPr lang="en-US" dirty="0" smtClean="0">
                <a:latin typeface="Courier" pitchFamily="49" charset="0"/>
              </a:rPr>
              <a:t>      spouse=null;</a:t>
            </a:r>
          </a:p>
          <a:p>
            <a:r>
              <a:rPr lang="en-US" dirty="0" smtClean="0">
                <a:latin typeface="Courier" pitchFamily="49" charset="0"/>
              </a:rPr>
              <a:t>}	</a:t>
            </a:r>
          </a:p>
        </p:txBody>
      </p:sp>
    </p:spTree>
    <p:extLst>
      <p:ext uri="{BB962C8B-B14F-4D97-AF65-F5344CB8AC3E}">
        <p14:creationId xmlns:p14="http://schemas.microsoft.com/office/powerpoint/2010/main" val="3958019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7693"/>
            <a:ext cx="8456161" cy="6740307"/>
          </a:xfrm>
          <a:prstGeom prst="rect">
            <a:avLst/>
          </a:prstGeom>
          <a:noFill/>
        </p:spPr>
        <p:txBody>
          <a:bodyPr wrap="none" rtlCol="0">
            <a:spAutoFit/>
          </a:bodyPr>
          <a:lstStyle/>
          <a:p>
            <a:r>
              <a:rPr lang="en-US" dirty="0" smtClean="0">
                <a:latin typeface="Courier" pitchFamily="49" charset="0"/>
              </a:rPr>
              <a:t>public Person(String n, int a, int h, int w, Person s) {</a:t>
            </a:r>
          </a:p>
          <a:p>
            <a:r>
              <a:rPr lang="en-US" dirty="0" smtClean="0">
                <a:latin typeface="Courier" pitchFamily="49" charset="0"/>
              </a:rPr>
              <a:t>   age=a;</a:t>
            </a:r>
          </a:p>
          <a:p>
            <a:r>
              <a:rPr lang="en-US" dirty="0" smtClean="0">
                <a:latin typeface="Courier" pitchFamily="49" charset="0"/>
              </a:rPr>
              <a:t>   name=n;</a:t>
            </a:r>
          </a:p>
          <a:p>
            <a:r>
              <a:rPr lang="en-US" dirty="0" smtClean="0">
                <a:latin typeface="Courier" pitchFamily="49" charset="0"/>
              </a:rPr>
              <a:t>   height=h;</a:t>
            </a:r>
          </a:p>
          <a:p>
            <a:r>
              <a:rPr lang="en-US" dirty="0" smtClean="0">
                <a:latin typeface="Courier" pitchFamily="49" charset="0"/>
              </a:rPr>
              <a:t>   weight=w;</a:t>
            </a:r>
          </a:p>
          <a:p>
            <a:r>
              <a:rPr lang="en-US" dirty="0" smtClean="0">
                <a:latin typeface="Courier" pitchFamily="49" charset="0"/>
              </a:rPr>
              <a:t>   </a:t>
            </a:r>
            <a:r>
              <a:rPr lang="en-US" dirty="0" err="1" smtClean="0">
                <a:latin typeface="Courier" pitchFamily="49" charset="0"/>
              </a:rPr>
              <a:t>isMarried</a:t>
            </a:r>
            <a:r>
              <a:rPr lang="en-US" dirty="0" smtClean="0">
                <a:latin typeface="Courier" pitchFamily="49" charset="0"/>
              </a:rPr>
              <a:t>=true;</a:t>
            </a:r>
          </a:p>
          <a:p>
            <a:r>
              <a:rPr lang="en-US" dirty="0" smtClean="0">
                <a:latin typeface="Courier" pitchFamily="49" charset="0"/>
              </a:rPr>
              <a:t>   spouse=s;</a:t>
            </a:r>
          </a:p>
          <a:p>
            <a:r>
              <a:rPr lang="en-US" dirty="0" smtClean="0">
                <a:latin typeface="Courier" pitchFamily="49" charset="0"/>
              </a:rPr>
              <a:t>}	</a:t>
            </a:r>
          </a:p>
          <a:p>
            <a:r>
              <a:rPr lang="en-US" dirty="0" smtClean="0">
                <a:latin typeface="Courier" pitchFamily="49" charset="0"/>
              </a:rPr>
              <a:t>		</a:t>
            </a:r>
          </a:p>
          <a:p>
            <a:r>
              <a:rPr lang="en-US" dirty="0" smtClean="0">
                <a:latin typeface="Courier" pitchFamily="49" charset="0"/>
              </a:rPr>
              <a:t>public void </a:t>
            </a:r>
            <a:r>
              <a:rPr lang="en-US" dirty="0" err="1" smtClean="0">
                <a:latin typeface="Courier" pitchFamily="49" charset="0"/>
              </a:rPr>
              <a:t>getsMarried</a:t>
            </a:r>
            <a:r>
              <a:rPr lang="en-US" dirty="0" smtClean="0">
                <a:latin typeface="Courier" pitchFamily="49" charset="0"/>
              </a:rPr>
              <a:t>(Person s)  {</a:t>
            </a:r>
          </a:p>
          <a:p>
            <a:r>
              <a:rPr lang="en-US" dirty="0" smtClean="0">
                <a:latin typeface="Courier" pitchFamily="49" charset="0"/>
              </a:rPr>
              <a:t>      if(!</a:t>
            </a:r>
            <a:r>
              <a:rPr lang="en-US" dirty="0" err="1" smtClean="0">
                <a:latin typeface="Courier" pitchFamily="49" charset="0"/>
              </a:rPr>
              <a:t>isMarried</a:t>
            </a:r>
            <a:r>
              <a:rPr lang="en-US" dirty="0" smtClean="0">
                <a:latin typeface="Courier" pitchFamily="49" charset="0"/>
              </a:rPr>
              <a:t>) {</a:t>
            </a:r>
          </a:p>
          <a:p>
            <a:r>
              <a:rPr lang="en-US" dirty="0" smtClean="0">
                <a:latin typeface="Courier" pitchFamily="49" charset="0"/>
              </a:rPr>
              <a:t>	   </a:t>
            </a:r>
            <a:r>
              <a:rPr lang="en-US" dirty="0" err="1" smtClean="0">
                <a:latin typeface="Courier" pitchFamily="49" charset="0"/>
              </a:rPr>
              <a:t>isMarried</a:t>
            </a:r>
            <a:r>
              <a:rPr lang="en-US" dirty="0" smtClean="0">
                <a:latin typeface="Courier" pitchFamily="49" charset="0"/>
              </a:rPr>
              <a:t>=true;</a:t>
            </a:r>
          </a:p>
          <a:p>
            <a:r>
              <a:rPr lang="en-US" dirty="0" smtClean="0">
                <a:latin typeface="Courier" pitchFamily="49" charset="0"/>
              </a:rPr>
              <a:t>	   spouse=s;</a:t>
            </a:r>
          </a:p>
          <a:p>
            <a:r>
              <a:rPr lang="en-US" dirty="0" smtClean="0">
                <a:latin typeface="Courier" pitchFamily="49" charset="0"/>
              </a:rPr>
              <a:t>      }</a:t>
            </a:r>
          </a:p>
          <a:p>
            <a:r>
              <a:rPr lang="en-US" dirty="0" smtClean="0">
                <a:latin typeface="Courier" pitchFamily="49" charset="0"/>
              </a:rPr>
              <a:t>     else </a:t>
            </a:r>
            <a:r>
              <a:rPr lang="en-US" dirty="0" err="1" smtClean="0">
                <a:latin typeface="Courier" pitchFamily="49" charset="0"/>
              </a:rPr>
              <a:t>System.out.println</a:t>
            </a:r>
            <a:r>
              <a:rPr lang="en-US" dirty="0" smtClean="0">
                <a:latin typeface="Courier" pitchFamily="49" charset="0"/>
              </a:rPr>
              <a:t>(name + " cannot marry " + </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s.getName</a:t>
            </a:r>
            <a:r>
              <a:rPr lang="en-US" dirty="0" smtClean="0">
                <a:latin typeface="Courier" pitchFamily="49" charset="0"/>
              </a:rPr>
              <a:t>() + " until " + name + " gets a divorce!");</a:t>
            </a:r>
          </a:p>
          <a:p>
            <a:r>
              <a:rPr lang="en-US" dirty="0" smtClean="0">
                <a:latin typeface="Courier" pitchFamily="49" charset="0"/>
              </a:rPr>
              <a:t>}</a:t>
            </a:r>
          </a:p>
          <a:p>
            <a:endParaRPr lang="en-US" dirty="0">
              <a:latin typeface="Courier" pitchFamily="49" charset="0"/>
            </a:endParaRPr>
          </a:p>
          <a:p>
            <a:r>
              <a:rPr lang="en-US" dirty="0" smtClean="0">
                <a:latin typeface="Courier" pitchFamily="49" charset="0"/>
              </a:rPr>
              <a:t>public String </a:t>
            </a:r>
            <a:r>
              <a:rPr lang="en-US" dirty="0" err="1" smtClean="0">
                <a:latin typeface="Courier" pitchFamily="49" charset="0"/>
              </a:rPr>
              <a:t>getName</a:t>
            </a:r>
            <a:r>
              <a:rPr lang="en-US" dirty="0" smtClean="0">
                <a:latin typeface="Courier" pitchFamily="49" charset="0"/>
              </a:rPr>
              <a:t>() {return name;}</a:t>
            </a:r>
          </a:p>
          <a:p>
            <a:r>
              <a:rPr lang="en-US" dirty="0" smtClean="0">
                <a:latin typeface="Courier" pitchFamily="49" charset="0"/>
              </a:rPr>
              <a:t>public int </a:t>
            </a:r>
            <a:r>
              <a:rPr lang="en-US" dirty="0" err="1" smtClean="0">
                <a:latin typeface="Courier" pitchFamily="49" charset="0"/>
              </a:rPr>
              <a:t>getAge</a:t>
            </a:r>
            <a:r>
              <a:rPr lang="en-US" dirty="0" smtClean="0">
                <a:latin typeface="Courier" pitchFamily="49" charset="0"/>
              </a:rPr>
              <a:t>() {return age;}</a:t>
            </a:r>
          </a:p>
          <a:p>
            <a:r>
              <a:rPr lang="en-US" dirty="0" smtClean="0">
                <a:latin typeface="Courier" pitchFamily="49" charset="0"/>
              </a:rPr>
              <a:t>public int </a:t>
            </a:r>
            <a:r>
              <a:rPr lang="en-US" dirty="0" err="1" smtClean="0">
                <a:latin typeface="Courier" pitchFamily="49" charset="0"/>
              </a:rPr>
              <a:t>getHeight</a:t>
            </a:r>
            <a:r>
              <a:rPr lang="en-US" dirty="0" smtClean="0">
                <a:latin typeface="Courier" pitchFamily="49" charset="0"/>
              </a:rPr>
              <a:t>() {return height;}</a:t>
            </a:r>
          </a:p>
          <a:p>
            <a:r>
              <a:rPr lang="en-US" dirty="0" smtClean="0">
                <a:latin typeface="Courier" pitchFamily="49" charset="0"/>
              </a:rPr>
              <a:t>public int </a:t>
            </a:r>
            <a:r>
              <a:rPr lang="en-US" dirty="0" err="1" smtClean="0">
                <a:latin typeface="Courier" pitchFamily="49" charset="0"/>
              </a:rPr>
              <a:t>getWeight</a:t>
            </a:r>
            <a:r>
              <a:rPr lang="en-US" dirty="0" smtClean="0">
                <a:latin typeface="Courier" pitchFamily="49" charset="0"/>
              </a:rPr>
              <a:t>() {return weight;}</a:t>
            </a:r>
          </a:p>
          <a:p>
            <a:r>
              <a:rPr lang="en-US" dirty="0" smtClean="0">
                <a:latin typeface="Courier" pitchFamily="49" charset="0"/>
              </a:rPr>
              <a:t>public String </a:t>
            </a:r>
            <a:r>
              <a:rPr lang="en-US" dirty="0" err="1" smtClean="0">
                <a:latin typeface="Courier" pitchFamily="49" charset="0"/>
              </a:rPr>
              <a:t>getSpouseName</a:t>
            </a:r>
            <a:r>
              <a:rPr lang="en-US" dirty="0" smtClean="0">
                <a:latin typeface="Courier" pitchFamily="49" charset="0"/>
              </a:rPr>
              <a:t>() {if(</a:t>
            </a:r>
            <a:r>
              <a:rPr lang="en-US" dirty="0" err="1" smtClean="0">
                <a:latin typeface="Courier" pitchFamily="49" charset="0"/>
              </a:rPr>
              <a:t>isMarried</a:t>
            </a:r>
            <a:r>
              <a:rPr lang="en-US" dirty="0" smtClean="0">
                <a:latin typeface="Courier" pitchFamily="49" charset="0"/>
              </a:rPr>
              <a:t>) </a:t>
            </a:r>
          </a:p>
          <a:p>
            <a:r>
              <a:rPr lang="en-US" dirty="0" smtClean="0">
                <a:latin typeface="Courier" pitchFamily="49" charset="0"/>
              </a:rPr>
              <a:t>	return </a:t>
            </a:r>
            <a:r>
              <a:rPr lang="en-US" dirty="0" err="1" smtClean="0">
                <a:latin typeface="Courier" pitchFamily="49" charset="0"/>
              </a:rPr>
              <a:t>spouse.getName</a:t>
            </a:r>
            <a:r>
              <a:rPr lang="en-US" dirty="0" smtClean="0">
                <a:latin typeface="Courier" pitchFamily="49" charset="0"/>
              </a:rPr>
              <a:t>(); else return "not married";}</a:t>
            </a:r>
          </a:p>
        </p:txBody>
      </p:sp>
    </p:spTree>
    <p:extLst>
      <p:ext uri="{BB962C8B-B14F-4D97-AF65-F5344CB8AC3E}">
        <p14:creationId xmlns:p14="http://schemas.microsoft.com/office/powerpoint/2010/main" val="2033136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2552"/>
            <a:ext cx="8690199" cy="6740307"/>
          </a:xfrm>
          <a:prstGeom prst="rect">
            <a:avLst/>
          </a:prstGeom>
          <a:noFill/>
        </p:spPr>
        <p:txBody>
          <a:bodyPr wrap="none" rtlCol="0">
            <a:spAutoFit/>
          </a:bodyPr>
          <a:lstStyle/>
          <a:p>
            <a:endParaRPr lang="en-US" dirty="0" smtClean="0">
              <a:latin typeface="Courier" pitchFamily="49" charset="0"/>
            </a:endParaRPr>
          </a:p>
          <a:p>
            <a:r>
              <a:rPr lang="en-US" dirty="0" smtClean="0">
                <a:latin typeface="Courier" pitchFamily="49" charset="0"/>
              </a:rPr>
              <a:t>	public void </a:t>
            </a:r>
            <a:r>
              <a:rPr lang="en-US" dirty="0" err="1" smtClean="0">
                <a:latin typeface="Courier" pitchFamily="49" charset="0"/>
              </a:rPr>
              <a:t>setName</a:t>
            </a:r>
            <a:r>
              <a:rPr lang="en-US" dirty="0" smtClean="0">
                <a:latin typeface="Courier" pitchFamily="49" charset="0"/>
              </a:rPr>
              <a:t>(String n) { if(name==null) name=n;}</a:t>
            </a:r>
          </a:p>
          <a:p>
            <a:r>
              <a:rPr lang="en-US" dirty="0" smtClean="0">
                <a:latin typeface="Courier" pitchFamily="49" charset="0"/>
              </a:rPr>
              <a:t>	public void </a:t>
            </a:r>
            <a:r>
              <a:rPr lang="en-US" dirty="0" err="1" smtClean="0">
                <a:latin typeface="Courier" pitchFamily="49" charset="0"/>
              </a:rPr>
              <a:t>setAge</a:t>
            </a:r>
            <a:r>
              <a:rPr lang="en-US" dirty="0" smtClean="0">
                <a:latin typeface="Courier" pitchFamily="49" charset="0"/>
              </a:rPr>
              <a:t>(int a) { if(age==0) age=a;}	</a:t>
            </a:r>
          </a:p>
          <a:p>
            <a:r>
              <a:rPr lang="en-US" dirty="0" smtClean="0">
                <a:latin typeface="Courier" pitchFamily="49" charset="0"/>
              </a:rPr>
              <a:t>	public void </a:t>
            </a:r>
            <a:r>
              <a:rPr lang="en-US" dirty="0" err="1" smtClean="0">
                <a:latin typeface="Courier" pitchFamily="49" charset="0"/>
              </a:rPr>
              <a:t>setHeight</a:t>
            </a:r>
            <a:r>
              <a:rPr lang="en-US" dirty="0" smtClean="0">
                <a:latin typeface="Courier" pitchFamily="49" charset="0"/>
              </a:rPr>
              <a:t>(int h) { if(height==0) height=h;}</a:t>
            </a:r>
          </a:p>
          <a:p>
            <a:r>
              <a:rPr lang="en-US" dirty="0" smtClean="0">
                <a:latin typeface="Courier" pitchFamily="49" charset="0"/>
              </a:rPr>
              <a:t>	public void </a:t>
            </a:r>
            <a:r>
              <a:rPr lang="en-US" dirty="0" err="1" smtClean="0">
                <a:latin typeface="Courier" pitchFamily="49" charset="0"/>
              </a:rPr>
              <a:t>setWeight</a:t>
            </a:r>
            <a:r>
              <a:rPr lang="en-US" dirty="0" smtClean="0">
                <a:latin typeface="Courier" pitchFamily="49" charset="0"/>
              </a:rPr>
              <a:t>(int w) { if(weight==0) weight=w;}</a:t>
            </a:r>
          </a:p>
          <a:p>
            <a:r>
              <a:rPr lang="en-US" dirty="0" smtClean="0">
                <a:latin typeface="Courier" pitchFamily="49" charset="0"/>
              </a:rPr>
              <a:t>	public void </a:t>
            </a:r>
            <a:r>
              <a:rPr lang="en-US" dirty="0" err="1" smtClean="0">
                <a:latin typeface="Courier" pitchFamily="49" charset="0"/>
              </a:rPr>
              <a:t>setMarried</a:t>
            </a:r>
            <a:r>
              <a:rPr lang="en-US" dirty="0" smtClean="0">
                <a:latin typeface="Courier" pitchFamily="49" charset="0"/>
              </a:rPr>
              <a:t>(Person s) {</a:t>
            </a:r>
          </a:p>
          <a:p>
            <a:r>
              <a:rPr lang="en-US" dirty="0" smtClean="0">
                <a:latin typeface="Courier" pitchFamily="49" charset="0"/>
              </a:rPr>
              <a:t>		if(!</a:t>
            </a:r>
            <a:r>
              <a:rPr lang="en-US" dirty="0" err="1" smtClean="0">
                <a:latin typeface="Courier" pitchFamily="49" charset="0"/>
              </a:rPr>
              <a:t>isMarried</a:t>
            </a:r>
            <a:r>
              <a:rPr lang="en-US" dirty="0" smtClean="0">
                <a:latin typeface="Courier" pitchFamily="49" charset="0"/>
              </a:rPr>
              <a:t>) </a:t>
            </a:r>
          </a:p>
          <a:p>
            <a:r>
              <a:rPr lang="en-US" dirty="0" smtClean="0">
                <a:latin typeface="Courier" pitchFamily="49" charset="0"/>
              </a:rPr>
              <a:t>		{</a:t>
            </a:r>
          </a:p>
          <a:p>
            <a:r>
              <a:rPr lang="en-US" dirty="0" smtClean="0">
                <a:latin typeface="Courier" pitchFamily="49" charset="0"/>
              </a:rPr>
              <a:t>			</a:t>
            </a:r>
            <a:r>
              <a:rPr lang="en-US" dirty="0" err="1" smtClean="0">
                <a:latin typeface="Courier" pitchFamily="49" charset="0"/>
              </a:rPr>
              <a:t>isMarried</a:t>
            </a:r>
            <a:r>
              <a:rPr lang="en-US" dirty="0" smtClean="0">
                <a:latin typeface="Courier" pitchFamily="49" charset="0"/>
              </a:rPr>
              <a:t>=true;</a:t>
            </a:r>
          </a:p>
          <a:p>
            <a:r>
              <a:rPr lang="en-US" dirty="0" smtClean="0">
                <a:latin typeface="Courier" pitchFamily="49" charset="0"/>
              </a:rPr>
              <a:t>			spouse=s;</a:t>
            </a:r>
          </a:p>
          <a:p>
            <a:r>
              <a:rPr lang="en-US" dirty="0" smtClean="0">
                <a:latin typeface="Courier" pitchFamily="49" charset="0"/>
              </a:rPr>
              <a:t>		}</a:t>
            </a:r>
          </a:p>
          <a:p>
            <a:r>
              <a:rPr lang="en-US" dirty="0" smtClean="0">
                <a:latin typeface="Courier" pitchFamily="49" charset="0"/>
              </a:rPr>
              <a:t>	}</a:t>
            </a:r>
          </a:p>
          <a:p>
            <a:endParaRPr lang="en-US" dirty="0">
              <a:latin typeface="Courier" pitchFamily="49" charset="0"/>
            </a:endParaRPr>
          </a:p>
          <a:p>
            <a:r>
              <a:rPr lang="en-US" dirty="0" smtClean="0">
                <a:latin typeface="Courier" pitchFamily="49" charset="0"/>
              </a:rPr>
              <a:t>	public Object clone() throws </a:t>
            </a:r>
            <a:r>
              <a:rPr lang="en-US" dirty="0" err="1" smtClean="0">
                <a:latin typeface="Courier" pitchFamily="49" charset="0"/>
              </a:rPr>
              <a:t>CloneNotSupportedException</a:t>
            </a:r>
            <a:endParaRPr lang="en-US" dirty="0" smtClean="0">
              <a:latin typeface="Courier" pitchFamily="49" charset="0"/>
            </a:endParaRPr>
          </a:p>
          <a:p>
            <a:r>
              <a:rPr lang="en-US" dirty="0" smtClean="0">
                <a:latin typeface="Courier" pitchFamily="49" charset="0"/>
              </a:rPr>
              <a:t>	{</a:t>
            </a:r>
          </a:p>
          <a:p>
            <a:r>
              <a:rPr lang="en-US" dirty="0" smtClean="0">
                <a:latin typeface="Courier" pitchFamily="49" charset="0"/>
              </a:rPr>
              <a:t>	     Person p=(Person)</a:t>
            </a:r>
            <a:r>
              <a:rPr lang="en-US" dirty="0" err="1" smtClean="0">
                <a:latin typeface="Courier" pitchFamily="49" charset="0"/>
              </a:rPr>
              <a:t>super.clone</a:t>
            </a:r>
            <a:r>
              <a:rPr lang="en-US" dirty="0" smtClean="0">
                <a:latin typeface="Courier" pitchFamily="49" charset="0"/>
              </a:rPr>
              <a:t>();</a:t>
            </a:r>
          </a:p>
          <a:p>
            <a:r>
              <a:rPr lang="en-US" dirty="0" smtClean="0">
                <a:latin typeface="Courier" pitchFamily="49" charset="0"/>
              </a:rPr>
              <a:t>	     </a:t>
            </a:r>
            <a:r>
              <a:rPr lang="en-US" dirty="0" err="1" smtClean="0">
                <a:latin typeface="Courier" pitchFamily="49" charset="0"/>
              </a:rPr>
              <a:t>p.setName</a:t>
            </a:r>
            <a:r>
              <a:rPr lang="en-US" dirty="0" smtClean="0">
                <a:latin typeface="Courier" pitchFamily="49" charset="0"/>
              </a:rPr>
              <a:t>(name);</a:t>
            </a:r>
          </a:p>
          <a:p>
            <a:r>
              <a:rPr lang="en-US" dirty="0" smtClean="0">
                <a:latin typeface="Courier" pitchFamily="49" charset="0"/>
              </a:rPr>
              <a:t>	     </a:t>
            </a:r>
            <a:r>
              <a:rPr lang="en-US" dirty="0" err="1" smtClean="0">
                <a:latin typeface="Courier" pitchFamily="49" charset="0"/>
              </a:rPr>
              <a:t>p.setAge</a:t>
            </a:r>
            <a:r>
              <a:rPr lang="en-US" dirty="0" smtClean="0">
                <a:latin typeface="Courier" pitchFamily="49" charset="0"/>
              </a:rPr>
              <a:t>(age);</a:t>
            </a:r>
          </a:p>
          <a:p>
            <a:r>
              <a:rPr lang="en-US" dirty="0" smtClean="0">
                <a:latin typeface="Courier" pitchFamily="49" charset="0"/>
              </a:rPr>
              <a:t>	     </a:t>
            </a:r>
            <a:r>
              <a:rPr lang="en-US" dirty="0" err="1" smtClean="0">
                <a:latin typeface="Courier" pitchFamily="49" charset="0"/>
              </a:rPr>
              <a:t>p.setHeight</a:t>
            </a:r>
            <a:r>
              <a:rPr lang="en-US" dirty="0" smtClean="0">
                <a:latin typeface="Courier" pitchFamily="49" charset="0"/>
              </a:rPr>
              <a:t>(height);</a:t>
            </a:r>
          </a:p>
          <a:p>
            <a:r>
              <a:rPr lang="en-US" dirty="0" smtClean="0">
                <a:latin typeface="Courier" pitchFamily="49" charset="0"/>
              </a:rPr>
              <a:t>	     </a:t>
            </a:r>
            <a:r>
              <a:rPr lang="en-US" dirty="0" err="1" smtClean="0">
                <a:latin typeface="Courier" pitchFamily="49" charset="0"/>
              </a:rPr>
              <a:t>p.setWeight</a:t>
            </a:r>
            <a:r>
              <a:rPr lang="en-US" dirty="0" smtClean="0">
                <a:latin typeface="Courier" pitchFamily="49" charset="0"/>
              </a:rPr>
              <a:t>(weight);</a:t>
            </a:r>
          </a:p>
          <a:p>
            <a:r>
              <a:rPr lang="en-US" dirty="0" smtClean="0">
                <a:latin typeface="Courier" pitchFamily="49" charset="0"/>
              </a:rPr>
              <a:t>	     </a:t>
            </a:r>
            <a:r>
              <a:rPr lang="en-US" dirty="0" err="1" smtClean="0">
                <a:latin typeface="Courier" pitchFamily="49" charset="0"/>
              </a:rPr>
              <a:t>p.setMarried</a:t>
            </a:r>
            <a:r>
              <a:rPr lang="en-US" dirty="0" smtClean="0">
                <a:latin typeface="Courier" pitchFamily="49" charset="0"/>
              </a:rPr>
              <a:t>(spouse);</a:t>
            </a:r>
          </a:p>
          <a:p>
            <a:r>
              <a:rPr lang="en-US" dirty="0" smtClean="0">
                <a:latin typeface="Courier" pitchFamily="49" charset="0"/>
              </a:rPr>
              <a:t>	     return p;</a:t>
            </a:r>
          </a:p>
          <a:p>
            <a:r>
              <a:rPr lang="en-US" dirty="0" smtClean="0">
                <a:latin typeface="Courier" pitchFamily="49" charset="0"/>
              </a:rPr>
              <a:t>	}				</a:t>
            </a:r>
          </a:p>
          <a:p>
            <a:r>
              <a:rPr lang="en-US" dirty="0" smtClean="0">
                <a:latin typeface="Courier" pitchFamily="49" charset="0"/>
              </a:rPr>
              <a:t>}  // ends the class		</a:t>
            </a:r>
          </a:p>
        </p:txBody>
      </p:sp>
    </p:spTree>
    <p:extLst>
      <p:ext uri="{BB962C8B-B14F-4D97-AF65-F5344CB8AC3E}">
        <p14:creationId xmlns:p14="http://schemas.microsoft.com/office/powerpoint/2010/main" val="4232061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People Class</a:t>
            </a:r>
            <a:endParaRPr lang="en-US" dirty="0"/>
          </a:p>
        </p:txBody>
      </p:sp>
      <p:sp>
        <p:nvSpPr>
          <p:cNvPr id="3" name="TextBox 2"/>
          <p:cNvSpPr txBox="1"/>
          <p:nvPr/>
        </p:nvSpPr>
        <p:spPr>
          <a:xfrm>
            <a:off x="141890" y="838200"/>
            <a:ext cx="9199954" cy="4524315"/>
          </a:xfrm>
          <a:prstGeom prst="rect">
            <a:avLst/>
          </a:prstGeom>
          <a:noFill/>
        </p:spPr>
        <p:txBody>
          <a:bodyPr wrap="none" rtlCol="0">
            <a:spAutoFit/>
          </a:bodyPr>
          <a:lstStyle/>
          <a:p>
            <a:r>
              <a:rPr lang="en-US" dirty="0" smtClean="0">
                <a:latin typeface="Courier" pitchFamily="49" charset="0"/>
              </a:rPr>
              <a:t>public class People</a:t>
            </a:r>
          </a:p>
          <a:p>
            <a:r>
              <a:rPr lang="en-US" dirty="0" smtClean="0">
                <a:latin typeface="Courier" pitchFamily="49" charset="0"/>
              </a:rPr>
              <a:t>{</a:t>
            </a:r>
          </a:p>
          <a:p>
            <a:r>
              <a:rPr lang="en-US" dirty="0" smtClean="0">
                <a:latin typeface="Courier" pitchFamily="49" charset="0"/>
              </a:rPr>
              <a:t>	public static void main(String[] </a:t>
            </a:r>
            <a:r>
              <a:rPr lang="en-US" dirty="0" err="1" smtClean="0">
                <a:latin typeface="Courier" pitchFamily="49" charset="0"/>
              </a:rPr>
              <a:t>args</a:t>
            </a:r>
            <a:r>
              <a:rPr lang="en-US" dirty="0" smtClean="0">
                <a:latin typeface="Courier" pitchFamily="49" charset="0"/>
              </a:rPr>
              <a:t>) throws </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CloneNotSupportedException</a:t>
            </a:r>
            <a:endParaRPr lang="en-US" dirty="0" smtClean="0">
              <a:latin typeface="Courier" pitchFamily="49" charset="0"/>
            </a:endParaRPr>
          </a:p>
          <a:p>
            <a:r>
              <a:rPr lang="en-US" dirty="0" smtClean="0">
                <a:latin typeface="Courier" pitchFamily="49" charset="0"/>
              </a:rPr>
              <a:t>	{</a:t>
            </a:r>
          </a:p>
          <a:p>
            <a:r>
              <a:rPr lang="en-US" dirty="0" smtClean="0">
                <a:latin typeface="Courier" pitchFamily="49" charset="0"/>
              </a:rPr>
              <a:t>		Person p1=new Person();</a:t>
            </a:r>
          </a:p>
          <a:p>
            <a:r>
              <a:rPr lang="en-US" dirty="0" smtClean="0">
                <a:latin typeface="Courier" pitchFamily="49" charset="0"/>
              </a:rPr>
              <a:t>		Person p2=new Person("Frank Zappa", 53, 69, 158);</a:t>
            </a:r>
          </a:p>
          <a:p>
            <a:r>
              <a:rPr lang="en-US" dirty="0" smtClean="0">
                <a:latin typeface="Courier" pitchFamily="49" charset="0"/>
              </a:rPr>
              <a:t>		Person p3=new Person("Gail </a:t>
            </a:r>
            <a:r>
              <a:rPr lang="en-US" dirty="0" err="1" smtClean="0">
                <a:latin typeface="Courier" pitchFamily="49" charset="0"/>
              </a:rPr>
              <a:t>Sloatman</a:t>
            </a:r>
            <a:r>
              <a:rPr lang="en-US" dirty="0" smtClean="0">
                <a:latin typeface="Courier" pitchFamily="49" charset="0"/>
              </a:rPr>
              <a:t>", 50, 63, 110);</a:t>
            </a:r>
          </a:p>
          <a:p>
            <a:r>
              <a:rPr lang="en-US" dirty="0" smtClean="0">
                <a:latin typeface="Courier" pitchFamily="49" charset="0"/>
              </a:rPr>
              <a:t>		p2.getsMarried(p3);</a:t>
            </a:r>
          </a:p>
          <a:p>
            <a:r>
              <a:rPr lang="en-US" dirty="0" smtClean="0">
                <a:latin typeface="Courier" pitchFamily="49" charset="0"/>
              </a:rPr>
              <a:t>		p3.getsMarried(p2);</a:t>
            </a:r>
          </a:p>
          <a:p>
            <a:r>
              <a:rPr lang="en-US" dirty="0" smtClean="0">
                <a:latin typeface="Courier" pitchFamily="49" charset="0"/>
              </a:rPr>
              <a:t>		p1=(Person)p2.clone();</a:t>
            </a:r>
          </a:p>
          <a:p>
            <a:r>
              <a:rPr lang="en-US" dirty="0" smtClean="0">
                <a:latin typeface="Courier" pitchFamily="49" charset="0"/>
              </a:rPr>
              <a:t>		</a:t>
            </a:r>
            <a:r>
              <a:rPr lang="en-US" dirty="0" err="1" smtClean="0">
                <a:latin typeface="Courier" pitchFamily="49" charset="0"/>
              </a:rPr>
              <a:t>System.out.println</a:t>
            </a:r>
            <a:r>
              <a:rPr lang="en-US" dirty="0" smtClean="0">
                <a:latin typeface="Courier" pitchFamily="49" charset="0"/>
              </a:rPr>
              <a:t>(p1.getName() + " " + p1.getAge() </a:t>
            </a:r>
          </a:p>
          <a:p>
            <a:r>
              <a:rPr lang="en-US" dirty="0">
                <a:latin typeface="Courier" pitchFamily="49" charset="0"/>
              </a:rPr>
              <a:t>	</a:t>
            </a:r>
            <a:r>
              <a:rPr lang="en-US" dirty="0" smtClean="0">
                <a:latin typeface="Courier" pitchFamily="49" charset="0"/>
              </a:rPr>
              <a:t>	+ " " + p1.getHeight() + " " + p1.getWeight() + </a:t>
            </a:r>
          </a:p>
          <a:p>
            <a:r>
              <a:rPr lang="en-US" dirty="0">
                <a:latin typeface="Courier" pitchFamily="49" charset="0"/>
              </a:rPr>
              <a:t>	</a:t>
            </a:r>
            <a:r>
              <a:rPr lang="en-US" dirty="0" smtClean="0">
                <a:latin typeface="Courier" pitchFamily="49" charset="0"/>
              </a:rPr>
              <a:t>	" " + p1.getSpouseName());</a:t>
            </a:r>
          </a:p>
          <a:p>
            <a:r>
              <a:rPr lang="en-US" dirty="0" smtClean="0">
                <a:latin typeface="Courier" pitchFamily="49" charset="0"/>
              </a:rPr>
              <a:t>	}</a:t>
            </a:r>
          </a:p>
          <a:p>
            <a:r>
              <a:rPr lang="en-US" dirty="0" smtClean="0">
                <a:latin typeface="Courier" pitchFamily="49" charset="0"/>
              </a:rPr>
              <a:t>}</a:t>
            </a:r>
            <a:endParaRPr lang="en-US" dirty="0">
              <a:latin typeface="Courier" pitchFamily="49" charset="0"/>
            </a:endParaRPr>
          </a:p>
        </p:txBody>
      </p:sp>
      <p:sp>
        <p:nvSpPr>
          <p:cNvPr id="4" name="TextBox 3"/>
          <p:cNvSpPr txBox="1"/>
          <p:nvPr/>
        </p:nvSpPr>
        <p:spPr>
          <a:xfrm>
            <a:off x="141890" y="5362515"/>
            <a:ext cx="9015610" cy="1107996"/>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An alternative implementation is to remove the throws statement from main </a:t>
            </a:r>
          </a:p>
          <a:p>
            <a:r>
              <a:rPr lang="en-US" sz="2200" dirty="0" smtClean="0">
                <a:latin typeface="Times New Roman" panose="02020603050405020304" pitchFamily="18" charset="0"/>
                <a:cs typeface="Times New Roman" panose="02020603050405020304" pitchFamily="18" charset="0"/>
              </a:rPr>
              <a:t>and insert the </a:t>
            </a:r>
            <a:r>
              <a:rPr lang="en-US" sz="2200" dirty="0" smtClean="0">
                <a:latin typeface="Courier" pitchFamily="49" charset="0"/>
                <a:cs typeface="Times New Roman" panose="02020603050405020304" pitchFamily="18" charset="0"/>
              </a:rPr>
              <a:t>p1=(Person)p2.clone();</a:t>
            </a:r>
            <a:r>
              <a:rPr lang="en-US" sz="2200" dirty="0" smtClean="0">
                <a:latin typeface="Times New Roman" panose="02020603050405020304" pitchFamily="18" charset="0"/>
                <a:cs typeface="Times New Roman" panose="02020603050405020304" pitchFamily="18" charset="0"/>
              </a:rPr>
              <a:t>  statement  in a try block with </a:t>
            </a:r>
          </a:p>
          <a:p>
            <a:r>
              <a:rPr lang="en-US" sz="2200" dirty="0" smtClean="0">
                <a:latin typeface="Times New Roman" panose="02020603050405020304" pitchFamily="18" charset="0"/>
                <a:cs typeface="Times New Roman" panose="02020603050405020304" pitchFamily="18" charset="0"/>
              </a:rPr>
              <a:t>a catch block that can catch </a:t>
            </a:r>
            <a:r>
              <a:rPr lang="en-US" sz="2200" dirty="0" err="1" smtClean="0">
                <a:latin typeface="Courier" pitchFamily="49" charset="0"/>
                <a:cs typeface="Times New Roman" panose="02020603050405020304" pitchFamily="18" charset="0"/>
              </a:rPr>
              <a:t>CloneNotSupportedException</a:t>
            </a:r>
            <a:endParaRPr lang="en-US" sz="2200" dirty="0">
              <a:latin typeface="Courier" pitchFamily="49" charset="0"/>
              <a:cs typeface="Times New Roman" panose="02020603050405020304" pitchFamily="18" charset="0"/>
            </a:endParaRPr>
          </a:p>
        </p:txBody>
      </p:sp>
    </p:spTree>
    <p:extLst>
      <p:ext uri="{BB962C8B-B14F-4D97-AF65-F5344CB8AC3E}">
        <p14:creationId xmlns:p14="http://schemas.microsoft.com/office/powerpoint/2010/main" val="1019023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Interfaces vs Abstract Classes</a:t>
            </a:r>
            <a:endParaRPr lang="en-US" dirty="0"/>
          </a:p>
        </p:txBody>
      </p:sp>
      <p:sp>
        <p:nvSpPr>
          <p:cNvPr id="3" name="Content Placeholder 2"/>
          <p:cNvSpPr>
            <a:spLocks noGrp="1"/>
          </p:cNvSpPr>
          <p:nvPr>
            <p:ph idx="1"/>
          </p:nvPr>
        </p:nvSpPr>
        <p:spPr>
          <a:xfrm>
            <a:off x="152400" y="685800"/>
            <a:ext cx="8839200" cy="6019800"/>
          </a:xfrm>
        </p:spPr>
        <p:txBody>
          <a:bodyPr>
            <a:normAutofit fontScale="85000" lnSpcReduction="20000"/>
          </a:bodyPr>
          <a:lstStyle/>
          <a:p>
            <a:r>
              <a:rPr lang="en-US" dirty="0" smtClean="0"/>
              <a:t>Both types provide a basis for the programmer to build upon</a:t>
            </a:r>
          </a:p>
          <a:p>
            <a:pPr lvl="1"/>
            <a:r>
              <a:rPr lang="en-US" dirty="0" smtClean="0"/>
              <a:t>Abstract classes support single inheritance</a:t>
            </a:r>
          </a:p>
          <a:p>
            <a:pPr lvl="1"/>
            <a:r>
              <a:rPr lang="en-US" dirty="0" smtClean="0"/>
              <a:t>Interfaces offer a form of multiple inheritance</a:t>
            </a:r>
          </a:p>
          <a:p>
            <a:pPr lvl="1"/>
            <a:r>
              <a:rPr lang="en-US" dirty="0" smtClean="0"/>
              <a:t>Abstract classes can contain instance data and non-abstract methods</a:t>
            </a:r>
          </a:p>
          <a:p>
            <a:pPr lvl="1"/>
            <a:r>
              <a:rPr lang="en-US" dirty="0" smtClean="0"/>
              <a:t>Interfaces cannot contain instance data and non-abstract methods (and can even be empty), the only variables must be constants (</a:t>
            </a:r>
            <a:r>
              <a:rPr lang="en-US" dirty="0" smtClean="0">
                <a:latin typeface="Courier" pitchFamily="49" charset="0"/>
              </a:rPr>
              <a:t>public static final</a:t>
            </a:r>
            <a:r>
              <a:rPr lang="en-US" dirty="0" smtClean="0"/>
              <a:t>) and the only methods must be </a:t>
            </a:r>
            <a:r>
              <a:rPr lang="en-US" dirty="0" smtClean="0">
                <a:latin typeface="Courier" pitchFamily="49" charset="0"/>
              </a:rPr>
              <a:t>public abstract</a:t>
            </a:r>
          </a:p>
          <a:p>
            <a:pPr lvl="1"/>
            <a:r>
              <a:rPr lang="en-US" dirty="0" smtClean="0"/>
              <a:t>Abstract classes can have constructors, interfaces will not</a:t>
            </a:r>
          </a:p>
          <a:p>
            <a:pPr lvl="1"/>
            <a:r>
              <a:rPr lang="en-US" dirty="0" smtClean="0"/>
              <a:t>Objects of either type can be declared but not instantiated</a:t>
            </a:r>
          </a:p>
          <a:p>
            <a:r>
              <a:rPr lang="en-US" dirty="0" smtClean="0"/>
              <a:t>An interface class can itself extend other interfaces in which case implementing that interface requires implementing all of the methods of that interface and its </a:t>
            </a:r>
            <a:r>
              <a:rPr lang="en-US" dirty="0" err="1" smtClean="0"/>
              <a:t>superclasses</a:t>
            </a:r>
            <a:endParaRPr lang="en-US" dirty="0" smtClean="0"/>
          </a:p>
          <a:p>
            <a:pPr lvl="1"/>
            <a:r>
              <a:rPr lang="en-US" dirty="0" smtClean="0"/>
              <a:t>A naming convention:  class names are usually nouns but interface names can be nouns or adjectives (particularly if they end with “able” or “</a:t>
            </a:r>
            <a:r>
              <a:rPr lang="en-US" dirty="0" err="1" smtClean="0"/>
              <a:t>ible</a:t>
            </a:r>
            <a:r>
              <a:rPr lang="en-US" dirty="0" smtClean="0"/>
              <a:t>” such as “Comparable” or “</a:t>
            </a:r>
            <a:r>
              <a:rPr lang="en-US" dirty="0" err="1" smtClean="0"/>
              <a:t>Cloneable</a:t>
            </a:r>
            <a:r>
              <a:rPr lang="en-US" dirty="0" smtClean="0"/>
              <a:t>”)</a:t>
            </a:r>
            <a:endParaRPr lang="en-US" dirty="0"/>
          </a:p>
        </p:txBody>
      </p:sp>
    </p:spTree>
    <p:extLst>
      <p:ext uri="{BB962C8B-B14F-4D97-AF65-F5344CB8AC3E}">
        <p14:creationId xmlns:p14="http://schemas.microsoft.com/office/powerpoint/2010/main" val="1538043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Defining an Abstract Class</a:t>
            </a:r>
            <a:endParaRPr lang="en-US" dirty="0"/>
          </a:p>
        </p:txBody>
      </p:sp>
      <p:sp>
        <p:nvSpPr>
          <p:cNvPr id="3" name="Content Placeholder 2"/>
          <p:cNvSpPr>
            <a:spLocks noGrp="1"/>
          </p:cNvSpPr>
          <p:nvPr>
            <p:ph idx="1"/>
          </p:nvPr>
        </p:nvSpPr>
        <p:spPr>
          <a:xfrm>
            <a:off x="152400" y="838200"/>
            <a:ext cx="8839200" cy="6019800"/>
          </a:xfrm>
        </p:spPr>
        <p:txBody>
          <a:bodyPr>
            <a:normAutofit fontScale="85000" lnSpcReduction="20000"/>
          </a:bodyPr>
          <a:lstStyle/>
          <a:p>
            <a:r>
              <a:rPr lang="en-US" dirty="0" smtClean="0"/>
              <a:t>Add the word </a:t>
            </a:r>
            <a:r>
              <a:rPr lang="en-US" dirty="0" smtClean="0">
                <a:latin typeface="Courier" pitchFamily="49" charset="0"/>
              </a:rPr>
              <a:t>abstract</a:t>
            </a:r>
            <a:r>
              <a:rPr lang="en-US" dirty="0" smtClean="0"/>
              <a:t> to the class header</a:t>
            </a:r>
          </a:p>
          <a:p>
            <a:pPr lvl="1"/>
            <a:r>
              <a:rPr lang="en-US" dirty="0" smtClean="0">
                <a:latin typeface="Courier" pitchFamily="49" charset="0"/>
              </a:rPr>
              <a:t>public abstract class </a:t>
            </a:r>
            <a:r>
              <a:rPr lang="en-US" i="1" dirty="0" smtClean="0">
                <a:latin typeface="Courier" pitchFamily="49" charset="0"/>
              </a:rPr>
              <a:t>Name</a:t>
            </a:r>
          </a:p>
          <a:p>
            <a:r>
              <a:rPr lang="en-US" dirty="0" smtClean="0"/>
              <a:t>You can define instance data, constants and methods as normal</a:t>
            </a:r>
          </a:p>
          <a:p>
            <a:pPr lvl="1"/>
            <a:r>
              <a:rPr lang="en-US" dirty="0" smtClean="0"/>
              <a:t>You can also implement at least one abstract method (you do not have to have abstract methods in an abstract class) </a:t>
            </a:r>
          </a:p>
          <a:p>
            <a:r>
              <a:rPr lang="en-US" dirty="0" smtClean="0"/>
              <a:t>To declare an abstract method</a:t>
            </a:r>
          </a:p>
          <a:p>
            <a:pPr lvl="1"/>
            <a:r>
              <a:rPr lang="en-US" dirty="0" smtClean="0"/>
              <a:t>Place the word </a:t>
            </a:r>
            <a:r>
              <a:rPr lang="en-US" dirty="0" smtClean="0">
                <a:latin typeface="Courier" pitchFamily="49" charset="0"/>
              </a:rPr>
              <a:t>abstract </a:t>
            </a:r>
            <a:r>
              <a:rPr lang="en-US" dirty="0" smtClean="0"/>
              <a:t>in the method header</a:t>
            </a:r>
          </a:p>
          <a:p>
            <a:pPr lvl="1"/>
            <a:r>
              <a:rPr lang="en-US" dirty="0" smtClean="0"/>
              <a:t>In place of the method’s implementation </a:t>
            </a:r>
            <a:r>
              <a:rPr lang="en-US" dirty="0" smtClean="0">
                <a:latin typeface="Courier" pitchFamily="49" charset="0"/>
              </a:rPr>
              <a:t>{…}</a:t>
            </a:r>
            <a:r>
              <a:rPr lang="en-US" dirty="0" smtClean="0"/>
              <a:t> just put a </a:t>
            </a:r>
            <a:r>
              <a:rPr lang="en-US" dirty="0" smtClean="0">
                <a:latin typeface="Courier" pitchFamily="49" charset="0"/>
              </a:rPr>
              <a:t>;</a:t>
            </a:r>
          </a:p>
          <a:p>
            <a:pPr lvl="2"/>
            <a:r>
              <a:rPr lang="en-US" dirty="0" smtClean="0">
                <a:latin typeface="Courier" pitchFamily="49" charset="0"/>
              </a:rPr>
              <a:t>public abstract void foo(…);</a:t>
            </a:r>
          </a:p>
          <a:p>
            <a:pPr lvl="1"/>
            <a:r>
              <a:rPr lang="en-US" dirty="0" smtClean="0"/>
              <a:t>The method’s profile (return type, parameters) must be exactly as you expect subclasses to implement them</a:t>
            </a:r>
          </a:p>
          <a:p>
            <a:pPr lvl="2"/>
            <a:r>
              <a:rPr lang="en-US" dirty="0"/>
              <a:t>y</a:t>
            </a:r>
            <a:r>
              <a:rPr lang="en-US" dirty="0" smtClean="0"/>
              <a:t>ou must override an abstract method, it can not be overloaded</a:t>
            </a:r>
          </a:p>
          <a:p>
            <a:pPr lvl="2"/>
            <a:r>
              <a:rPr lang="en-US" dirty="0" smtClean="0"/>
              <a:t>you cannot make an abstract method static</a:t>
            </a:r>
          </a:p>
          <a:p>
            <a:r>
              <a:rPr lang="en-US" dirty="0" smtClean="0"/>
              <a:t>The example that follows is the UML for </a:t>
            </a:r>
            <a:r>
              <a:rPr lang="en-US" dirty="0" err="1" smtClean="0"/>
              <a:t>GeometricObject</a:t>
            </a:r>
            <a:r>
              <a:rPr lang="en-US" dirty="0" smtClean="0"/>
              <a:t>, Circle and Rectangle</a:t>
            </a:r>
          </a:p>
        </p:txBody>
      </p:sp>
    </p:spTree>
    <p:extLst>
      <p:ext uri="{BB962C8B-B14F-4D97-AF65-F5344CB8AC3E}">
        <p14:creationId xmlns:p14="http://schemas.microsoft.com/office/powerpoint/2010/main" val="2948490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019915484"/>
              </p:ext>
            </p:extLst>
          </p:nvPr>
        </p:nvGraphicFramePr>
        <p:xfrm>
          <a:off x="457200" y="95288"/>
          <a:ext cx="8395328" cy="6645238"/>
        </p:xfrm>
        <a:graphic>
          <a:graphicData uri="http://schemas.openxmlformats.org/presentationml/2006/ole">
            <mc:AlternateContent xmlns:mc="http://schemas.openxmlformats.org/markup-compatibility/2006">
              <mc:Choice xmlns:v="urn:schemas-microsoft-com:vml" Requires="v">
                <p:oleObj spid="_x0000_s1037" name="Picture" r:id="rId3" imgW="5539740" imgH="4549140" progId="Word.Picture.8">
                  <p:embed/>
                </p:oleObj>
              </mc:Choice>
              <mc:Fallback>
                <p:oleObj name="Picture" r:id="rId3" imgW="5539740" imgH="4549140" progId="Word.Picture.8">
                  <p:embed/>
                  <p:pic>
                    <p:nvPicPr>
                      <p:cNvPr id="0" name="Object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95288"/>
                        <a:ext cx="8395328" cy="6645238"/>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606121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Some Comments</a:t>
            </a:r>
            <a:endParaRPr lang="en-US" dirty="0"/>
          </a:p>
        </p:txBody>
      </p:sp>
      <p:sp>
        <p:nvSpPr>
          <p:cNvPr id="3" name="Content Placeholder 2"/>
          <p:cNvSpPr>
            <a:spLocks noGrp="1"/>
          </p:cNvSpPr>
          <p:nvPr>
            <p:ph idx="1"/>
          </p:nvPr>
        </p:nvSpPr>
        <p:spPr>
          <a:xfrm>
            <a:off x="228600" y="914400"/>
            <a:ext cx="8686800" cy="5943600"/>
          </a:xfrm>
        </p:spPr>
        <p:txBody>
          <a:bodyPr>
            <a:normAutofit fontScale="85000" lnSpcReduction="10000"/>
          </a:bodyPr>
          <a:lstStyle/>
          <a:p>
            <a:r>
              <a:rPr lang="en-US" dirty="0" smtClean="0"/>
              <a:t>Abstract methods cannot be placed in non-abstract classes</a:t>
            </a:r>
          </a:p>
          <a:p>
            <a:pPr lvl="1"/>
            <a:r>
              <a:rPr lang="en-US" dirty="0" smtClean="0"/>
              <a:t>If a class extends an abstract class, it must either implement all inherited abstract methods or itself also be abstract</a:t>
            </a:r>
          </a:p>
          <a:p>
            <a:pPr lvl="1"/>
            <a:r>
              <a:rPr lang="en-US" dirty="0" smtClean="0"/>
              <a:t>Recall that you cannot instantiate an object of an abstract class</a:t>
            </a:r>
          </a:p>
          <a:p>
            <a:r>
              <a:rPr lang="en-US" dirty="0" smtClean="0"/>
              <a:t>An abstract class does not need to contain abstract methods</a:t>
            </a:r>
          </a:p>
          <a:p>
            <a:pPr lvl="1"/>
            <a:r>
              <a:rPr lang="en-US" dirty="0" smtClean="0"/>
              <a:t>You would only do this if the superclass was merely a base for other classes to inherit from</a:t>
            </a:r>
          </a:p>
          <a:p>
            <a:r>
              <a:rPr lang="en-US" dirty="0" smtClean="0"/>
              <a:t>A subclass can override a parent class’ method and make it abstract – in which case the subclass would have to be abstract</a:t>
            </a:r>
          </a:p>
          <a:p>
            <a:pPr lvl="1"/>
            <a:r>
              <a:rPr lang="en-US" dirty="0" smtClean="0"/>
              <a:t>Here the superclass is not [necessarily] abstract while the subclass is</a:t>
            </a:r>
          </a:p>
          <a:p>
            <a:pPr lvl="1"/>
            <a:r>
              <a:rPr lang="en-US" dirty="0" smtClean="0"/>
              <a:t>This is unusual but allows you to “shut off” inheritance of a superclass implementation of a method</a:t>
            </a:r>
            <a:endParaRPr lang="en-US" dirty="0"/>
          </a:p>
        </p:txBody>
      </p:sp>
    </p:spTree>
    <p:extLst>
      <p:ext uri="{BB962C8B-B14F-4D97-AF65-F5344CB8AC3E}">
        <p14:creationId xmlns:p14="http://schemas.microsoft.com/office/powerpoint/2010/main" val="2676864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Example:  Revising Vehicle</a:t>
            </a:r>
            <a:endParaRPr lang="en-US" dirty="0"/>
          </a:p>
        </p:txBody>
      </p:sp>
      <p:sp>
        <p:nvSpPr>
          <p:cNvPr id="4" name="TextBox 3"/>
          <p:cNvSpPr txBox="1"/>
          <p:nvPr/>
        </p:nvSpPr>
        <p:spPr>
          <a:xfrm>
            <a:off x="228600" y="948690"/>
            <a:ext cx="8924238" cy="5909310"/>
          </a:xfrm>
          <a:prstGeom prst="rect">
            <a:avLst/>
          </a:prstGeom>
          <a:noFill/>
        </p:spPr>
        <p:txBody>
          <a:bodyPr wrap="none" rtlCol="0">
            <a:spAutoFit/>
          </a:bodyPr>
          <a:lstStyle/>
          <a:p>
            <a:r>
              <a:rPr lang="en-US" dirty="0">
                <a:latin typeface="Courier" pitchFamily="49" charset="0"/>
              </a:rPr>
              <a:t>public </a:t>
            </a:r>
            <a:r>
              <a:rPr lang="en-US" dirty="0" smtClean="0">
                <a:latin typeface="Courier" pitchFamily="49" charset="0"/>
              </a:rPr>
              <a:t>abstract class </a:t>
            </a:r>
            <a:r>
              <a:rPr lang="en-US" dirty="0">
                <a:latin typeface="Courier" pitchFamily="49" charset="0"/>
              </a:rPr>
              <a:t>Vehicle</a:t>
            </a:r>
          </a:p>
          <a:p>
            <a:r>
              <a:rPr lang="en-US" dirty="0">
                <a:latin typeface="Courier" pitchFamily="49" charset="0"/>
              </a:rPr>
              <a:t>{</a:t>
            </a:r>
          </a:p>
          <a:p>
            <a:r>
              <a:rPr lang="en-US" dirty="0">
                <a:latin typeface="Courier" pitchFamily="49" charset="0"/>
              </a:rPr>
              <a:t>	protected String type;</a:t>
            </a:r>
          </a:p>
          <a:p>
            <a:r>
              <a:rPr lang="en-US" dirty="0">
                <a:latin typeface="Courier" pitchFamily="49" charset="0"/>
              </a:rPr>
              <a:t>	protected </a:t>
            </a:r>
            <a:r>
              <a:rPr lang="en-US" dirty="0" err="1">
                <a:latin typeface="Courier" pitchFamily="49" charset="0"/>
              </a:rPr>
              <a:t>boolean</a:t>
            </a:r>
            <a:r>
              <a:rPr lang="en-US" dirty="0">
                <a:latin typeface="Courier" pitchFamily="49" charset="0"/>
              </a:rPr>
              <a:t> </a:t>
            </a:r>
            <a:r>
              <a:rPr lang="en-US" dirty="0" err="1">
                <a:latin typeface="Courier" pitchFamily="49" charset="0"/>
              </a:rPr>
              <a:t>heavilyArmored</a:t>
            </a:r>
            <a:r>
              <a:rPr lang="en-US" dirty="0">
                <a:latin typeface="Courier" pitchFamily="49" charset="0"/>
              </a:rPr>
              <a:t>;</a:t>
            </a:r>
          </a:p>
          <a:p>
            <a:r>
              <a:rPr lang="en-US" dirty="0">
                <a:latin typeface="Courier" pitchFamily="49" charset="0"/>
              </a:rPr>
              <a:t>	protected int capacity;</a:t>
            </a:r>
          </a:p>
          <a:p>
            <a:r>
              <a:rPr lang="en-US" dirty="0">
                <a:latin typeface="Courier" pitchFamily="49" charset="0"/>
              </a:rPr>
              <a:t>	protected int speed;</a:t>
            </a:r>
          </a:p>
          <a:p>
            <a:r>
              <a:rPr lang="en-US" dirty="0">
                <a:latin typeface="Courier" pitchFamily="49" charset="0"/>
              </a:rPr>
              <a:t>	protected int armament;</a:t>
            </a:r>
          </a:p>
          <a:p>
            <a:r>
              <a:rPr lang="en-US" dirty="0">
                <a:latin typeface="Courier" pitchFamily="49" charset="0"/>
              </a:rPr>
              <a:t>	</a:t>
            </a:r>
          </a:p>
          <a:p>
            <a:r>
              <a:rPr lang="en-US" dirty="0">
                <a:latin typeface="Courier" pitchFamily="49" charset="0"/>
              </a:rPr>
              <a:t>	public Vehicle(String t</a:t>
            </a:r>
            <a:r>
              <a:rPr lang="en-US" dirty="0" smtClean="0">
                <a:latin typeface="Courier" pitchFamily="49" charset="0"/>
              </a:rPr>
              <a:t>)  { ... }</a:t>
            </a:r>
            <a:endParaRPr lang="en-US" dirty="0">
              <a:latin typeface="Courier" pitchFamily="49" charset="0"/>
            </a:endParaRPr>
          </a:p>
          <a:p>
            <a:r>
              <a:rPr lang="en-US" dirty="0">
                <a:latin typeface="Courier" pitchFamily="49" charset="0"/>
              </a:rPr>
              <a:t>	public String </a:t>
            </a:r>
            <a:r>
              <a:rPr lang="en-US" dirty="0" err="1">
                <a:latin typeface="Courier" pitchFamily="49" charset="0"/>
              </a:rPr>
              <a:t>getType</a:t>
            </a:r>
            <a:r>
              <a:rPr lang="en-US" dirty="0" smtClean="0">
                <a:latin typeface="Courier" pitchFamily="49" charset="0"/>
              </a:rPr>
              <a:t>() {...}</a:t>
            </a:r>
            <a:endParaRPr lang="en-US" dirty="0">
              <a:latin typeface="Courier" pitchFamily="49" charset="0"/>
            </a:endParaRPr>
          </a:p>
          <a:p>
            <a:r>
              <a:rPr lang="en-US" dirty="0">
                <a:latin typeface="Courier" pitchFamily="49" charset="0"/>
              </a:rPr>
              <a:t>	public </a:t>
            </a:r>
            <a:r>
              <a:rPr lang="en-US" dirty="0" err="1">
                <a:latin typeface="Courier" pitchFamily="49" charset="0"/>
              </a:rPr>
              <a:t>boolean</a:t>
            </a:r>
            <a:r>
              <a:rPr lang="en-US" dirty="0">
                <a:latin typeface="Courier" pitchFamily="49" charset="0"/>
              </a:rPr>
              <a:t> </a:t>
            </a:r>
            <a:r>
              <a:rPr lang="en-US" dirty="0" err="1">
                <a:latin typeface="Courier" pitchFamily="49" charset="0"/>
              </a:rPr>
              <a:t>getHeavilyArmored</a:t>
            </a:r>
            <a:r>
              <a:rPr lang="en-US" dirty="0" smtClean="0">
                <a:latin typeface="Courier" pitchFamily="49" charset="0"/>
              </a:rPr>
              <a:t>() {...}</a:t>
            </a:r>
            <a:endParaRPr lang="en-US" dirty="0">
              <a:latin typeface="Courier" pitchFamily="49" charset="0"/>
            </a:endParaRPr>
          </a:p>
          <a:p>
            <a:r>
              <a:rPr lang="en-US" dirty="0">
                <a:latin typeface="Courier" pitchFamily="49" charset="0"/>
              </a:rPr>
              <a:t>	public int </a:t>
            </a:r>
            <a:r>
              <a:rPr lang="en-US" dirty="0" err="1">
                <a:latin typeface="Courier" pitchFamily="49" charset="0"/>
              </a:rPr>
              <a:t>getCapcity</a:t>
            </a:r>
            <a:r>
              <a:rPr lang="en-US" dirty="0" smtClean="0">
                <a:latin typeface="Courier" pitchFamily="49" charset="0"/>
              </a:rPr>
              <a:t>() {...}</a:t>
            </a:r>
            <a:endParaRPr lang="en-US" dirty="0">
              <a:latin typeface="Courier" pitchFamily="49" charset="0"/>
            </a:endParaRPr>
          </a:p>
          <a:p>
            <a:r>
              <a:rPr lang="en-US" dirty="0">
                <a:latin typeface="Courier" pitchFamily="49" charset="0"/>
              </a:rPr>
              <a:t>	public int </a:t>
            </a:r>
            <a:r>
              <a:rPr lang="en-US" dirty="0" err="1">
                <a:latin typeface="Courier" pitchFamily="49" charset="0"/>
              </a:rPr>
              <a:t>getSpeed</a:t>
            </a:r>
            <a:r>
              <a:rPr lang="en-US" dirty="0" smtClean="0">
                <a:latin typeface="Courier" pitchFamily="49" charset="0"/>
              </a:rPr>
              <a:t>() {...}</a:t>
            </a:r>
            <a:endParaRPr lang="en-US" dirty="0">
              <a:latin typeface="Courier" pitchFamily="49" charset="0"/>
            </a:endParaRPr>
          </a:p>
          <a:p>
            <a:r>
              <a:rPr lang="en-US" dirty="0">
                <a:latin typeface="Courier" pitchFamily="49" charset="0"/>
              </a:rPr>
              <a:t>	public int </a:t>
            </a:r>
            <a:r>
              <a:rPr lang="en-US" dirty="0" err="1">
                <a:latin typeface="Courier" pitchFamily="49" charset="0"/>
              </a:rPr>
              <a:t>getArmament</a:t>
            </a:r>
            <a:r>
              <a:rPr lang="en-US" dirty="0" smtClean="0">
                <a:latin typeface="Courier" pitchFamily="49" charset="0"/>
              </a:rPr>
              <a:t>() {...}</a:t>
            </a:r>
            <a:endParaRPr lang="en-US" dirty="0">
              <a:latin typeface="Courier" pitchFamily="49" charset="0"/>
            </a:endParaRPr>
          </a:p>
          <a:p>
            <a:r>
              <a:rPr lang="en-US" dirty="0">
                <a:latin typeface="Courier" pitchFamily="49" charset="0"/>
              </a:rPr>
              <a:t>	public String </a:t>
            </a:r>
            <a:r>
              <a:rPr lang="en-US" dirty="0" err="1">
                <a:latin typeface="Courier" pitchFamily="49" charset="0"/>
              </a:rPr>
              <a:t>toString</a:t>
            </a:r>
            <a:r>
              <a:rPr lang="en-US" dirty="0" smtClean="0">
                <a:latin typeface="Courier" pitchFamily="49" charset="0"/>
              </a:rPr>
              <a:t>() {...}</a:t>
            </a:r>
            <a:endParaRPr lang="en-US" dirty="0">
              <a:latin typeface="Courier" pitchFamily="49" charset="0"/>
            </a:endParaRPr>
          </a:p>
          <a:p>
            <a:r>
              <a:rPr lang="en-US" dirty="0">
                <a:latin typeface="Courier" pitchFamily="49" charset="0"/>
              </a:rPr>
              <a:t>	public </a:t>
            </a:r>
            <a:r>
              <a:rPr lang="en-US" dirty="0" smtClean="0">
                <a:latin typeface="Courier" pitchFamily="49" charset="0"/>
              </a:rPr>
              <a:t>abstract int </a:t>
            </a:r>
            <a:r>
              <a:rPr lang="en-US" dirty="0" err="1" smtClean="0">
                <a:latin typeface="Courier" pitchFamily="49" charset="0"/>
              </a:rPr>
              <a:t>getBattleUtility</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a:t>
            </a:r>
            <a:r>
              <a:rPr lang="en-US" dirty="0" err="1">
                <a:latin typeface="Courier" pitchFamily="49" charset="0"/>
              </a:rPr>
              <a:t>boolean</a:t>
            </a:r>
            <a:r>
              <a:rPr lang="en-US" dirty="0">
                <a:latin typeface="Courier" pitchFamily="49" charset="0"/>
              </a:rPr>
              <a:t> night, </a:t>
            </a:r>
            <a:r>
              <a:rPr lang="en-US" dirty="0" err="1">
                <a:latin typeface="Courier" pitchFamily="49" charset="0"/>
              </a:rPr>
              <a:t>boolean</a:t>
            </a:r>
            <a:r>
              <a:rPr lang="en-US" dirty="0">
                <a:latin typeface="Courier" pitchFamily="49" charset="0"/>
              </a:rPr>
              <a:t>  </a:t>
            </a:r>
            <a:r>
              <a:rPr lang="en-US" dirty="0" err="1">
                <a:latin typeface="Courier" pitchFamily="49" charset="0"/>
              </a:rPr>
              <a:t>roughTerrain</a:t>
            </a:r>
            <a:r>
              <a:rPr lang="en-US" dirty="0">
                <a:latin typeface="Courier" pitchFamily="49" charset="0"/>
              </a:rPr>
              <a:t>,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a:t>
            </a:r>
            <a:r>
              <a:rPr lang="en-US" dirty="0" err="1" smtClean="0">
                <a:latin typeface="Courier" pitchFamily="49" charset="0"/>
              </a:rPr>
              <a:t>boolean</a:t>
            </a:r>
            <a:r>
              <a:rPr lang="en-US" dirty="0" smtClean="0">
                <a:latin typeface="Courier" pitchFamily="49" charset="0"/>
              </a:rPr>
              <a:t> </a:t>
            </a:r>
            <a:r>
              <a:rPr lang="en-US" dirty="0" err="1">
                <a:latin typeface="Courier" pitchFamily="49" charset="0"/>
              </a:rPr>
              <a:t>needGroundSupport</a:t>
            </a:r>
            <a:r>
              <a:rPr lang="en-US" dirty="0">
                <a:latin typeface="Courier" pitchFamily="49" charset="0"/>
              </a:rPr>
              <a:t>, </a:t>
            </a:r>
            <a:r>
              <a:rPr lang="en-US" dirty="0" err="1">
                <a:latin typeface="Courier" pitchFamily="49" charset="0"/>
              </a:rPr>
              <a:t>boolean</a:t>
            </a:r>
            <a:r>
              <a:rPr lang="en-US" dirty="0">
                <a:latin typeface="Courier" pitchFamily="49" charset="0"/>
              </a:rPr>
              <a:t> </a:t>
            </a:r>
            <a:r>
              <a:rPr lang="en-US" dirty="0" err="1">
                <a:latin typeface="Courier" pitchFamily="49" charset="0"/>
              </a:rPr>
              <a:t>needHeavyArms</a:t>
            </a:r>
            <a:r>
              <a:rPr lang="en-US" dirty="0">
                <a:latin typeface="Courier" pitchFamily="49" charset="0"/>
              </a:rPr>
              <a:t>,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a:t>
            </a:r>
            <a:r>
              <a:rPr lang="en-US" dirty="0" err="1" smtClean="0">
                <a:latin typeface="Courier" pitchFamily="49" charset="0"/>
              </a:rPr>
              <a:t>boolean</a:t>
            </a:r>
            <a:r>
              <a:rPr lang="en-US" dirty="0" smtClean="0">
                <a:latin typeface="Courier" pitchFamily="49" charset="0"/>
              </a:rPr>
              <a:t> </a:t>
            </a:r>
            <a:r>
              <a:rPr lang="en-US" dirty="0" err="1">
                <a:latin typeface="Courier" pitchFamily="49" charset="0"/>
              </a:rPr>
              <a:t>antiAircraftGuns</a:t>
            </a:r>
            <a:r>
              <a:rPr lang="en-US" dirty="0">
                <a:latin typeface="Courier" pitchFamily="49" charset="0"/>
              </a:rPr>
              <a:t>, </a:t>
            </a:r>
            <a:r>
              <a:rPr lang="en-US" dirty="0" err="1">
                <a:latin typeface="Courier" pitchFamily="49" charset="0"/>
              </a:rPr>
              <a:t>boolean</a:t>
            </a:r>
            <a:r>
              <a:rPr lang="en-US" dirty="0">
                <a:latin typeface="Courier" pitchFamily="49" charset="0"/>
              </a:rPr>
              <a:t> equipment,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int </a:t>
            </a:r>
            <a:r>
              <a:rPr lang="en-US" dirty="0">
                <a:latin typeface="Courier" pitchFamily="49" charset="0"/>
              </a:rPr>
              <a:t>distance</a:t>
            </a:r>
            <a:r>
              <a:rPr lang="en-US" dirty="0" smtClean="0">
                <a:latin typeface="Courier" pitchFamily="49" charset="0"/>
              </a:rPr>
              <a:t>);</a:t>
            </a:r>
          </a:p>
          <a:p>
            <a:r>
              <a:rPr lang="en-US" dirty="0">
                <a:latin typeface="Courier" pitchFamily="49" charset="0"/>
              </a:rPr>
              <a:t>}</a:t>
            </a:r>
          </a:p>
        </p:txBody>
      </p:sp>
      <p:sp>
        <p:nvSpPr>
          <p:cNvPr id="5" name="TextBox 4"/>
          <p:cNvSpPr txBox="1"/>
          <p:nvPr/>
        </p:nvSpPr>
        <p:spPr>
          <a:xfrm>
            <a:off x="7197767" y="1881277"/>
            <a:ext cx="1289135" cy="430887"/>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As before</a:t>
            </a:r>
            <a:endParaRPr lang="en-US" sz="2200" dirty="0">
              <a:latin typeface="Times New Roman" panose="02020603050405020304" pitchFamily="18" charset="0"/>
              <a:cs typeface="Times New Roman" panose="02020603050405020304" pitchFamily="18" charset="0"/>
            </a:endParaRPr>
          </a:p>
        </p:txBody>
      </p:sp>
      <p:sp>
        <p:nvSpPr>
          <p:cNvPr id="6" name="Right Brace 5"/>
          <p:cNvSpPr/>
          <p:nvPr/>
        </p:nvSpPr>
        <p:spPr>
          <a:xfrm>
            <a:off x="5867400" y="1447800"/>
            <a:ext cx="304800" cy="1447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p:cNvSpPr/>
          <p:nvPr/>
        </p:nvSpPr>
        <p:spPr>
          <a:xfrm>
            <a:off x="6629400" y="3044058"/>
            <a:ext cx="304800" cy="190894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Arrow Connector 8"/>
          <p:cNvCxnSpPr>
            <a:stCxn id="5" idx="1"/>
          </p:cNvCxnSpPr>
          <p:nvPr/>
        </p:nvCxnSpPr>
        <p:spPr>
          <a:xfrm flipH="1">
            <a:off x="6400800" y="2096721"/>
            <a:ext cx="796967" cy="7497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flipH="1">
            <a:off x="6934200" y="2171700"/>
            <a:ext cx="263567" cy="18268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5026110" y="6248400"/>
            <a:ext cx="3733714" cy="430887"/>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abstract and no implementation</a:t>
            </a:r>
            <a:endParaRPr lang="en-US" sz="2200" dirty="0">
              <a:latin typeface="Times New Roman" panose="02020603050405020304" pitchFamily="18" charset="0"/>
              <a:cs typeface="Times New Roman" panose="02020603050405020304" pitchFamily="18" charset="0"/>
            </a:endParaRPr>
          </a:p>
        </p:txBody>
      </p:sp>
      <p:cxnSp>
        <p:nvCxnSpPr>
          <p:cNvPr id="15" name="Straight Arrow Connector 14"/>
          <p:cNvCxnSpPr/>
          <p:nvPr/>
        </p:nvCxnSpPr>
        <p:spPr>
          <a:xfrm flipH="1" flipV="1">
            <a:off x="3124200" y="5334000"/>
            <a:ext cx="1901910" cy="112984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flipH="1" flipV="1">
            <a:off x="4227556" y="6463844"/>
            <a:ext cx="2173244" cy="21544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V="1">
            <a:off x="6400800" y="6571565"/>
            <a:ext cx="990600" cy="10772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0452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Another Example</a:t>
            </a:r>
            <a:endParaRPr lang="en-US" dirty="0"/>
          </a:p>
        </p:txBody>
      </p:sp>
      <p:sp>
        <p:nvSpPr>
          <p:cNvPr id="3" name="Content Placeholder 2"/>
          <p:cNvSpPr>
            <a:spLocks noGrp="1"/>
          </p:cNvSpPr>
          <p:nvPr>
            <p:ph idx="1"/>
          </p:nvPr>
        </p:nvSpPr>
        <p:spPr>
          <a:xfrm>
            <a:off x="228600" y="685800"/>
            <a:ext cx="8686800" cy="6172200"/>
          </a:xfrm>
        </p:spPr>
        <p:txBody>
          <a:bodyPr>
            <a:normAutofit fontScale="85000" lnSpcReduction="20000"/>
          </a:bodyPr>
          <a:lstStyle/>
          <a:p>
            <a:r>
              <a:rPr lang="en-US" dirty="0" smtClean="0"/>
              <a:t>We want to define a deck of cards</a:t>
            </a:r>
          </a:p>
          <a:p>
            <a:pPr lvl="1"/>
            <a:r>
              <a:rPr lang="en-US" dirty="0" smtClean="0"/>
              <a:t>There are different types of cards</a:t>
            </a:r>
          </a:p>
          <a:p>
            <a:pPr lvl="2"/>
            <a:r>
              <a:rPr lang="en-US" dirty="0" smtClean="0"/>
              <a:t>Ordinary cards which are shuffled randomly</a:t>
            </a:r>
          </a:p>
          <a:p>
            <a:pPr lvl="2"/>
            <a:r>
              <a:rPr lang="en-US" dirty="0" smtClean="0"/>
              <a:t>Magic cards which are not shuffled randomly</a:t>
            </a:r>
          </a:p>
          <a:p>
            <a:pPr lvl="2"/>
            <a:r>
              <a:rPr lang="en-US" dirty="0" smtClean="0"/>
              <a:t>Stacked decks</a:t>
            </a:r>
          </a:p>
          <a:p>
            <a:r>
              <a:rPr lang="en-US" dirty="0" smtClean="0"/>
              <a:t>We will define </a:t>
            </a:r>
            <a:r>
              <a:rPr lang="en-US" dirty="0" err="1" smtClean="0"/>
              <a:t>CardClass</a:t>
            </a:r>
            <a:r>
              <a:rPr lang="en-US" dirty="0" smtClean="0"/>
              <a:t> to represent an abstract deck of cards</a:t>
            </a:r>
          </a:p>
          <a:p>
            <a:pPr lvl="1"/>
            <a:r>
              <a:rPr lang="en-US" dirty="0" smtClean="0"/>
              <a:t>This class will create instance data of the deck itself (an array of </a:t>
            </a:r>
            <a:r>
              <a:rPr lang="en-US" dirty="0" err="1" smtClean="0"/>
              <a:t>ints</a:t>
            </a:r>
            <a:r>
              <a:rPr lang="en-US" dirty="0" smtClean="0"/>
              <a:t> which indicate the order of the cards currently) and whether a particular card has been dealt yet (a </a:t>
            </a:r>
            <a:r>
              <a:rPr lang="en-US" dirty="0" err="1" smtClean="0"/>
              <a:t>boolean</a:t>
            </a:r>
            <a:r>
              <a:rPr lang="en-US" dirty="0" smtClean="0"/>
              <a:t> array)</a:t>
            </a:r>
          </a:p>
          <a:p>
            <a:pPr lvl="1"/>
            <a:r>
              <a:rPr lang="en-US" dirty="0" smtClean="0"/>
              <a:t>Non-abstract methods will be a constructor and </a:t>
            </a:r>
            <a:r>
              <a:rPr lang="en-US" dirty="0" err="1" smtClean="0"/>
              <a:t>accessors</a:t>
            </a:r>
            <a:r>
              <a:rPr lang="en-US" dirty="0" smtClean="0"/>
              <a:t> to get a card and determine if a card has been dealt</a:t>
            </a:r>
          </a:p>
          <a:p>
            <a:pPr lvl="1"/>
            <a:r>
              <a:rPr lang="en-US" dirty="0" smtClean="0"/>
              <a:t>But the shuffle method will be abstract based on the subclass</a:t>
            </a:r>
          </a:p>
          <a:p>
            <a:r>
              <a:rPr lang="en-US" dirty="0" smtClean="0"/>
              <a:t>We will then implement a subclass, </a:t>
            </a:r>
            <a:r>
              <a:rPr lang="en-US" dirty="0" err="1" smtClean="0"/>
              <a:t>PlayingCards</a:t>
            </a:r>
            <a:r>
              <a:rPr lang="en-US" dirty="0" smtClean="0"/>
              <a:t> to be a deck of ordinary playing cards</a:t>
            </a:r>
          </a:p>
          <a:p>
            <a:pPr lvl="1"/>
            <a:r>
              <a:rPr lang="en-US" dirty="0" smtClean="0"/>
              <a:t>The shuffle method is implemented as a simple random generation of the sequence of cards (numbers 0-51)</a:t>
            </a:r>
          </a:p>
          <a:p>
            <a:endParaRPr lang="en-US" dirty="0"/>
          </a:p>
        </p:txBody>
      </p:sp>
    </p:spTree>
    <p:extLst>
      <p:ext uri="{BB962C8B-B14F-4D97-AF65-F5344CB8AC3E}">
        <p14:creationId xmlns:p14="http://schemas.microsoft.com/office/powerpoint/2010/main" val="629414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399" y="366891"/>
            <a:ext cx="8882560" cy="6186309"/>
          </a:xfrm>
          <a:prstGeom prst="rect">
            <a:avLst/>
          </a:prstGeom>
          <a:noFill/>
        </p:spPr>
        <p:txBody>
          <a:bodyPr wrap="none" rtlCol="0">
            <a:spAutoFit/>
          </a:bodyPr>
          <a:lstStyle/>
          <a:p>
            <a:r>
              <a:rPr lang="en-US" dirty="0" smtClean="0">
                <a:latin typeface="Courier" pitchFamily="49" charset="0"/>
              </a:rPr>
              <a:t>public abstract class </a:t>
            </a:r>
            <a:r>
              <a:rPr lang="en-US" dirty="0" err="1" smtClean="0">
                <a:latin typeface="Courier" pitchFamily="49" charset="0"/>
              </a:rPr>
              <a:t>CardClass</a:t>
            </a:r>
            <a:r>
              <a:rPr lang="en-US" dirty="0" smtClean="0">
                <a:latin typeface="Courier" pitchFamily="49" charset="0"/>
              </a:rPr>
              <a:t>  {</a:t>
            </a:r>
          </a:p>
          <a:p>
            <a:r>
              <a:rPr lang="en-US" dirty="0" smtClean="0">
                <a:latin typeface="Courier" pitchFamily="49" charset="0"/>
              </a:rPr>
              <a:t>	protected int[] deck;</a:t>
            </a:r>
          </a:p>
          <a:p>
            <a:r>
              <a:rPr lang="en-US" dirty="0" smtClean="0">
                <a:latin typeface="Courier" pitchFamily="49" charset="0"/>
              </a:rPr>
              <a:t>	protected </a:t>
            </a:r>
            <a:r>
              <a:rPr lang="en-US" dirty="0" err="1" smtClean="0">
                <a:latin typeface="Courier" pitchFamily="49" charset="0"/>
              </a:rPr>
              <a:t>boolean</a:t>
            </a:r>
            <a:r>
              <a:rPr lang="en-US" dirty="0" smtClean="0">
                <a:latin typeface="Courier" pitchFamily="49" charset="0"/>
              </a:rPr>
              <a:t>[] dealt;</a:t>
            </a:r>
          </a:p>
          <a:p>
            <a:r>
              <a:rPr lang="en-US" dirty="0" smtClean="0">
                <a:latin typeface="Courier" pitchFamily="49" charset="0"/>
              </a:rPr>
              <a:t>	public </a:t>
            </a:r>
            <a:r>
              <a:rPr lang="en-US" dirty="0" err="1" smtClean="0">
                <a:latin typeface="Courier" pitchFamily="49" charset="0"/>
              </a:rPr>
              <a:t>CardClass</a:t>
            </a:r>
            <a:r>
              <a:rPr lang="en-US" dirty="0" smtClean="0">
                <a:latin typeface="Courier" pitchFamily="49" charset="0"/>
              </a:rPr>
              <a:t>()  {</a:t>
            </a:r>
          </a:p>
          <a:p>
            <a:r>
              <a:rPr lang="en-US" dirty="0" smtClean="0">
                <a:latin typeface="Courier" pitchFamily="49" charset="0"/>
              </a:rPr>
              <a:t>		deck=new int[52];</a:t>
            </a:r>
          </a:p>
          <a:p>
            <a:r>
              <a:rPr lang="en-US" dirty="0" smtClean="0">
                <a:latin typeface="Courier" pitchFamily="49" charset="0"/>
              </a:rPr>
              <a:t>		dealt=new </a:t>
            </a:r>
            <a:r>
              <a:rPr lang="en-US" dirty="0" err="1" smtClean="0">
                <a:latin typeface="Courier" pitchFamily="49" charset="0"/>
              </a:rPr>
              <a:t>boolean</a:t>
            </a:r>
            <a:r>
              <a:rPr lang="en-US" dirty="0" smtClean="0">
                <a:latin typeface="Courier" pitchFamily="49" charset="0"/>
              </a:rPr>
              <a:t>[52];</a:t>
            </a:r>
          </a:p>
          <a:p>
            <a:r>
              <a:rPr lang="en-US" dirty="0" smtClean="0">
                <a:latin typeface="Courier" pitchFamily="49" charset="0"/>
              </a:rPr>
              <a:t>		for(int </a:t>
            </a:r>
            <a:r>
              <a:rPr lang="en-US" dirty="0" err="1" smtClean="0">
                <a:latin typeface="Courier" pitchFamily="49" charset="0"/>
              </a:rPr>
              <a:t>i</a:t>
            </a:r>
            <a:r>
              <a:rPr lang="en-US" dirty="0" smtClean="0">
                <a:latin typeface="Courier" pitchFamily="49" charset="0"/>
              </a:rPr>
              <a:t>=0;i&lt;52;i++) dealt[</a:t>
            </a:r>
            <a:r>
              <a:rPr lang="en-US" dirty="0" err="1" smtClean="0">
                <a:latin typeface="Courier" pitchFamily="49" charset="0"/>
              </a:rPr>
              <a:t>i</a:t>
            </a:r>
            <a:r>
              <a:rPr lang="en-US" dirty="0" smtClean="0">
                <a:latin typeface="Courier" pitchFamily="49" charset="0"/>
              </a:rPr>
              <a:t>]=false;</a:t>
            </a:r>
          </a:p>
          <a:p>
            <a:r>
              <a:rPr lang="en-US" dirty="0" smtClean="0">
                <a:latin typeface="Courier" pitchFamily="49" charset="0"/>
              </a:rPr>
              <a:t>	}</a:t>
            </a:r>
          </a:p>
          <a:p>
            <a:r>
              <a:rPr lang="en-US" dirty="0" smtClean="0">
                <a:latin typeface="Courier" pitchFamily="49" charset="0"/>
              </a:rPr>
              <a:t>	public </a:t>
            </a:r>
            <a:r>
              <a:rPr lang="en-US" dirty="0" err="1" smtClean="0">
                <a:latin typeface="Courier" pitchFamily="49" charset="0"/>
              </a:rPr>
              <a:t>boolean</a:t>
            </a:r>
            <a:r>
              <a:rPr lang="en-US" dirty="0" smtClean="0">
                <a:latin typeface="Courier" pitchFamily="49" charset="0"/>
              </a:rPr>
              <a:t> </a:t>
            </a:r>
            <a:r>
              <a:rPr lang="en-US" dirty="0" err="1" smtClean="0">
                <a:latin typeface="Courier" pitchFamily="49" charset="0"/>
              </a:rPr>
              <a:t>dealtYet</a:t>
            </a:r>
            <a:r>
              <a:rPr lang="en-US" dirty="0" smtClean="0">
                <a:latin typeface="Courier" pitchFamily="49" charset="0"/>
              </a:rPr>
              <a:t>(int index) throws </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IndexOutOfBoundsException</a:t>
            </a:r>
            <a:r>
              <a:rPr lang="en-US" dirty="0" smtClean="0">
                <a:latin typeface="Courier" pitchFamily="49" charset="0"/>
              </a:rPr>
              <a:t>	{</a:t>
            </a:r>
          </a:p>
          <a:p>
            <a:r>
              <a:rPr lang="en-US" dirty="0" smtClean="0">
                <a:latin typeface="Courier" pitchFamily="49" charset="0"/>
              </a:rPr>
              <a:t>		if(index&lt;52) return dealt[index];</a:t>
            </a:r>
          </a:p>
          <a:p>
            <a:r>
              <a:rPr lang="en-US" dirty="0" smtClean="0">
                <a:latin typeface="Courier" pitchFamily="49" charset="0"/>
              </a:rPr>
              <a:t>		else throw new </a:t>
            </a:r>
            <a:r>
              <a:rPr lang="en-US" dirty="0" err="1" smtClean="0">
                <a:latin typeface="Courier" pitchFamily="49" charset="0"/>
              </a:rPr>
              <a:t>IndexOutOfBoundsException</a:t>
            </a:r>
            <a:r>
              <a:rPr lang="en-US" dirty="0" smtClean="0">
                <a:latin typeface="Courier" pitchFamily="49" charset="0"/>
              </a:rPr>
              <a:t>(index + </a:t>
            </a:r>
          </a:p>
          <a:p>
            <a:r>
              <a:rPr lang="en-US" dirty="0">
                <a:latin typeface="Courier" pitchFamily="49" charset="0"/>
              </a:rPr>
              <a:t>	</a:t>
            </a:r>
            <a:r>
              <a:rPr lang="en-US" dirty="0" smtClean="0">
                <a:latin typeface="Courier" pitchFamily="49" charset="0"/>
              </a:rPr>
              <a:t>		" is too large for the size of this deck");</a:t>
            </a:r>
          </a:p>
          <a:p>
            <a:r>
              <a:rPr lang="en-US" dirty="0" smtClean="0">
                <a:latin typeface="Courier" pitchFamily="49" charset="0"/>
              </a:rPr>
              <a:t>	}</a:t>
            </a:r>
          </a:p>
          <a:p>
            <a:r>
              <a:rPr lang="en-US" dirty="0" smtClean="0">
                <a:latin typeface="Courier" pitchFamily="49" charset="0"/>
              </a:rPr>
              <a:t>	public int </a:t>
            </a:r>
            <a:r>
              <a:rPr lang="en-US" dirty="0" err="1" smtClean="0">
                <a:latin typeface="Courier" pitchFamily="49" charset="0"/>
              </a:rPr>
              <a:t>getCard</a:t>
            </a:r>
            <a:r>
              <a:rPr lang="en-US" dirty="0" smtClean="0">
                <a:latin typeface="Courier" pitchFamily="49" charset="0"/>
              </a:rPr>
              <a:t>(int index) throws </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IndexOutOfBoundsException</a:t>
            </a:r>
            <a:r>
              <a:rPr lang="en-US" dirty="0" smtClean="0">
                <a:latin typeface="Courier" pitchFamily="49" charset="0"/>
              </a:rPr>
              <a:t> {</a:t>
            </a:r>
          </a:p>
          <a:p>
            <a:r>
              <a:rPr lang="en-US" dirty="0" smtClean="0">
                <a:latin typeface="Courier" pitchFamily="49" charset="0"/>
              </a:rPr>
              <a:t>		if(index&lt;52) return deck[index];</a:t>
            </a:r>
          </a:p>
          <a:p>
            <a:r>
              <a:rPr lang="en-US" dirty="0" smtClean="0">
                <a:latin typeface="Courier" pitchFamily="49" charset="0"/>
              </a:rPr>
              <a:t>		else throw new </a:t>
            </a:r>
            <a:r>
              <a:rPr lang="en-US" dirty="0" err="1" smtClean="0">
                <a:latin typeface="Courier" pitchFamily="49" charset="0"/>
              </a:rPr>
              <a:t>IndexOutOfBoundsException</a:t>
            </a:r>
            <a:r>
              <a:rPr lang="en-US" dirty="0" smtClean="0">
                <a:latin typeface="Courier" pitchFamily="49" charset="0"/>
              </a:rPr>
              <a:t>(index + </a:t>
            </a:r>
          </a:p>
          <a:p>
            <a:r>
              <a:rPr lang="en-US" dirty="0">
                <a:latin typeface="Courier" pitchFamily="49" charset="0"/>
              </a:rPr>
              <a:t>	</a:t>
            </a:r>
            <a:r>
              <a:rPr lang="en-US" dirty="0" smtClean="0">
                <a:latin typeface="Courier" pitchFamily="49" charset="0"/>
              </a:rPr>
              <a:t>		" is too large for the size of this deck");</a:t>
            </a:r>
          </a:p>
          <a:p>
            <a:r>
              <a:rPr lang="en-US" dirty="0" smtClean="0">
                <a:latin typeface="Courier" pitchFamily="49" charset="0"/>
              </a:rPr>
              <a:t>	}</a:t>
            </a:r>
          </a:p>
          <a:p>
            <a:r>
              <a:rPr lang="en-US" dirty="0" smtClean="0">
                <a:latin typeface="Courier" pitchFamily="49" charset="0"/>
              </a:rPr>
              <a:t>	public abstract void shuffle();	</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3257896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68416"/>
            <a:ext cx="6858000" cy="6463308"/>
          </a:xfrm>
          <a:prstGeom prst="rect">
            <a:avLst/>
          </a:prstGeom>
          <a:noFill/>
        </p:spPr>
        <p:txBody>
          <a:bodyPr wrap="square" rtlCol="0">
            <a:spAutoFit/>
          </a:bodyPr>
          <a:lstStyle/>
          <a:p>
            <a:r>
              <a:rPr lang="en-US" dirty="0" smtClean="0">
                <a:latin typeface="Courier" pitchFamily="49" charset="0"/>
              </a:rPr>
              <a:t>import </a:t>
            </a:r>
            <a:r>
              <a:rPr lang="en-US" dirty="0" err="1" smtClean="0">
                <a:latin typeface="Courier" pitchFamily="49" charset="0"/>
              </a:rPr>
              <a:t>java.util</a:t>
            </a:r>
            <a:r>
              <a:rPr lang="en-US" dirty="0" smtClean="0">
                <a:latin typeface="Courier" pitchFamily="49" charset="0"/>
              </a:rPr>
              <a:t>.*;</a:t>
            </a:r>
          </a:p>
          <a:p>
            <a:endParaRPr lang="en-US" dirty="0" smtClean="0">
              <a:latin typeface="Courier" pitchFamily="49" charset="0"/>
            </a:endParaRPr>
          </a:p>
          <a:p>
            <a:r>
              <a:rPr lang="en-US" dirty="0" smtClean="0">
                <a:latin typeface="Courier" pitchFamily="49" charset="0"/>
              </a:rPr>
              <a:t>public class </a:t>
            </a:r>
            <a:r>
              <a:rPr lang="en-US" dirty="0" err="1" smtClean="0">
                <a:latin typeface="Courier" pitchFamily="49" charset="0"/>
              </a:rPr>
              <a:t>PlayingCards</a:t>
            </a:r>
            <a:r>
              <a:rPr lang="en-US" dirty="0" smtClean="0">
                <a:latin typeface="Courier" pitchFamily="49" charset="0"/>
              </a:rPr>
              <a:t> extends </a:t>
            </a:r>
            <a:r>
              <a:rPr lang="en-US" dirty="0" err="1" smtClean="0">
                <a:latin typeface="Courier" pitchFamily="49" charset="0"/>
              </a:rPr>
              <a:t>CardClass</a:t>
            </a:r>
            <a:r>
              <a:rPr lang="en-US" dirty="0" smtClean="0">
                <a:latin typeface="Courier" pitchFamily="49" charset="0"/>
              </a:rPr>
              <a:t>  {</a:t>
            </a:r>
          </a:p>
          <a:p>
            <a:r>
              <a:rPr lang="en-US" dirty="0" smtClean="0">
                <a:latin typeface="Courier" pitchFamily="49" charset="0"/>
              </a:rPr>
              <a:t>	protected Random g;</a:t>
            </a:r>
          </a:p>
          <a:p>
            <a:r>
              <a:rPr lang="en-US" dirty="0" smtClean="0">
                <a:latin typeface="Courier" pitchFamily="49" charset="0"/>
              </a:rPr>
              <a:t>	public </a:t>
            </a:r>
            <a:r>
              <a:rPr lang="en-US" dirty="0" err="1" smtClean="0">
                <a:latin typeface="Courier" pitchFamily="49" charset="0"/>
              </a:rPr>
              <a:t>PlayingCards</a:t>
            </a:r>
            <a:r>
              <a:rPr lang="en-US" dirty="0" smtClean="0">
                <a:latin typeface="Courier" pitchFamily="49" charset="0"/>
              </a:rPr>
              <a:t>()  {</a:t>
            </a:r>
          </a:p>
          <a:p>
            <a:r>
              <a:rPr lang="en-US" dirty="0" smtClean="0">
                <a:latin typeface="Courier" pitchFamily="49" charset="0"/>
              </a:rPr>
              <a:t>		super();</a:t>
            </a:r>
          </a:p>
          <a:p>
            <a:r>
              <a:rPr lang="en-US" dirty="0" smtClean="0">
                <a:latin typeface="Courier" pitchFamily="49" charset="0"/>
              </a:rPr>
              <a:t>		g=new Random();</a:t>
            </a:r>
          </a:p>
          <a:p>
            <a:r>
              <a:rPr lang="en-US" dirty="0" smtClean="0">
                <a:latin typeface="Courier" pitchFamily="49" charset="0"/>
              </a:rPr>
              <a:t>	}</a:t>
            </a:r>
          </a:p>
          <a:p>
            <a:r>
              <a:rPr lang="en-US" dirty="0" smtClean="0">
                <a:latin typeface="Courier" pitchFamily="49" charset="0"/>
              </a:rPr>
              <a:t>	</a:t>
            </a:r>
          </a:p>
          <a:p>
            <a:r>
              <a:rPr lang="en-US" dirty="0" smtClean="0">
                <a:latin typeface="Courier" pitchFamily="49" charset="0"/>
              </a:rPr>
              <a:t>	public void shuffle()  {</a:t>
            </a:r>
          </a:p>
          <a:p>
            <a:r>
              <a:rPr lang="en-US" dirty="0" smtClean="0">
                <a:latin typeface="Courier" pitchFamily="49" charset="0"/>
              </a:rPr>
              <a:t>		</a:t>
            </a:r>
            <a:r>
              <a:rPr lang="en-US" dirty="0" err="1" smtClean="0">
                <a:latin typeface="Courier" pitchFamily="49" charset="0"/>
              </a:rPr>
              <a:t>boolean</a:t>
            </a:r>
            <a:r>
              <a:rPr lang="en-US" dirty="0" smtClean="0">
                <a:latin typeface="Courier" pitchFamily="49" charset="0"/>
              </a:rPr>
              <a:t>[] order=new </a:t>
            </a:r>
            <a:r>
              <a:rPr lang="en-US" dirty="0" err="1" smtClean="0">
                <a:latin typeface="Courier" pitchFamily="49" charset="0"/>
              </a:rPr>
              <a:t>boolean</a:t>
            </a:r>
            <a:r>
              <a:rPr lang="en-US" dirty="0" smtClean="0">
                <a:latin typeface="Courier" pitchFamily="49" charset="0"/>
              </a:rPr>
              <a:t>[52];</a:t>
            </a:r>
          </a:p>
          <a:p>
            <a:r>
              <a:rPr lang="en-US" dirty="0" smtClean="0">
                <a:latin typeface="Courier" pitchFamily="49" charset="0"/>
              </a:rPr>
              <a:t>		int </a:t>
            </a:r>
            <a:r>
              <a:rPr lang="en-US" dirty="0" err="1" smtClean="0">
                <a:latin typeface="Courier" pitchFamily="49" charset="0"/>
              </a:rPr>
              <a:t>i</a:t>
            </a:r>
            <a:r>
              <a:rPr lang="en-US" dirty="0" smtClean="0">
                <a:latin typeface="Courier" pitchFamily="49" charset="0"/>
              </a:rPr>
              <a:t>, temp;</a:t>
            </a:r>
          </a:p>
          <a:p>
            <a:r>
              <a:rPr lang="en-US" dirty="0" smtClean="0">
                <a:latin typeface="Courier" pitchFamily="49" charset="0"/>
              </a:rPr>
              <a:t>		for(</a:t>
            </a:r>
            <a:r>
              <a:rPr lang="en-US" dirty="0" err="1" smtClean="0">
                <a:latin typeface="Courier" pitchFamily="49" charset="0"/>
              </a:rPr>
              <a:t>i</a:t>
            </a:r>
            <a:r>
              <a:rPr lang="en-US" dirty="0" smtClean="0">
                <a:latin typeface="Courier" pitchFamily="49" charset="0"/>
              </a:rPr>
              <a:t>=0;i&lt;52;i++) order[</a:t>
            </a:r>
            <a:r>
              <a:rPr lang="en-US" dirty="0" err="1" smtClean="0">
                <a:latin typeface="Courier" pitchFamily="49" charset="0"/>
              </a:rPr>
              <a:t>i</a:t>
            </a:r>
            <a:r>
              <a:rPr lang="en-US" dirty="0" smtClean="0">
                <a:latin typeface="Courier" pitchFamily="49" charset="0"/>
              </a:rPr>
              <a:t>]=false;</a:t>
            </a:r>
          </a:p>
          <a:p>
            <a:r>
              <a:rPr lang="en-US" dirty="0" smtClean="0">
                <a:latin typeface="Courier" pitchFamily="49" charset="0"/>
              </a:rPr>
              <a:t>		for(</a:t>
            </a:r>
            <a:r>
              <a:rPr lang="en-US" dirty="0" err="1" smtClean="0">
                <a:latin typeface="Courier" pitchFamily="49" charset="0"/>
              </a:rPr>
              <a:t>i</a:t>
            </a:r>
            <a:r>
              <a:rPr lang="en-US" dirty="0" smtClean="0">
                <a:latin typeface="Courier" pitchFamily="49" charset="0"/>
              </a:rPr>
              <a:t>=0;i&lt;52;i++) {</a:t>
            </a:r>
          </a:p>
          <a:p>
            <a:r>
              <a:rPr lang="en-US" dirty="0" smtClean="0">
                <a:latin typeface="Courier" pitchFamily="49" charset="0"/>
              </a:rPr>
              <a:t>			do</a:t>
            </a:r>
          </a:p>
          <a:p>
            <a:r>
              <a:rPr lang="en-US" dirty="0" smtClean="0">
                <a:latin typeface="Courier" pitchFamily="49" charset="0"/>
              </a:rPr>
              <a:t>			{</a:t>
            </a:r>
          </a:p>
          <a:p>
            <a:r>
              <a:rPr lang="en-US" dirty="0" smtClean="0">
                <a:latin typeface="Courier" pitchFamily="49" charset="0"/>
              </a:rPr>
              <a:t>				temp=</a:t>
            </a:r>
            <a:r>
              <a:rPr lang="en-US" dirty="0" err="1" smtClean="0">
                <a:latin typeface="Courier" pitchFamily="49" charset="0"/>
              </a:rPr>
              <a:t>g.nextInt</a:t>
            </a:r>
            <a:r>
              <a:rPr lang="en-US" dirty="0" smtClean="0">
                <a:latin typeface="Courier" pitchFamily="49" charset="0"/>
              </a:rPr>
              <a:t>(52);</a:t>
            </a:r>
          </a:p>
          <a:p>
            <a:r>
              <a:rPr lang="en-US" dirty="0" smtClean="0">
                <a:latin typeface="Courier" pitchFamily="49" charset="0"/>
              </a:rPr>
              <a:t>			}while(order[temp]);</a:t>
            </a:r>
          </a:p>
          <a:p>
            <a:r>
              <a:rPr lang="en-US" dirty="0" smtClean="0">
                <a:latin typeface="Courier" pitchFamily="49" charset="0"/>
              </a:rPr>
              <a:t>			order[temp]=true;</a:t>
            </a:r>
          </a:p>
          <a:p>
            <a:r>
              <a:rPr lang="en-US" dirty="0" smtClean="0">
                <a:latin typeface="Courier" pitchFamily="49" charset="0"/>
              </a:rPr>
              <a:t>			deck[</a:t>
            </a:r>
            <a:r>
              <a:rPr lang="en-US" dirty="0" err="1" smtClean="0">
                <a:latin typeface="Courier" pitchFamily="49" charset="0"/>
              </a:rPr>
              <a:t>i</a:t>
            </a:r>
            <a:r>
              <a:rPr lang="en-US" dirty="0" smtClean="0">
                <a:latin typeface="Courier" pitchFamily="49" charset="0"/>
              </a:rPr>
              <a:t>]=temp;</a:t>
            </a:r>
          </a:p>
          <a:p>
            <a:r>
              <a:rPr lang="en-US" dirty="0" smtClean="0">
                <a:latin typeface="Courier" pitchFamily="49" charset="0"/>
              </a:rPr>
              <a:t>		}</a:t>
            </a:r>
          </a:p>
          <a:p>
            <a:r>
              <a:rPr lang="en-US" dirty="0" smtClean="0">
                <a:latin typeface="Courier" pitchFamily="49" charset="0"/>
              </a:rPr>
              <a:t>	}</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1103171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2588</TotalTime>
  <Words>2051</Words>
  <Application>Microsoft Office PowerPoint</Application>
  <PresentationFormat>On-screen Show (4:3)</PresentationFormat>
  <Paragraphs>360</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Picture</vt:lpstr>
      <vt:lpstr>Abstract Classes</vt:lpstr>
      <vt:lpstr>Abstract Classes</vt:lpstr>
      <vt:lpstr>Defining an Abstract Class</vt:lpstr>
      <vt:lpstr>PowerPoint Presentation</vt:lpstr>
      <vt:lpstr>Some Comments</vt:lpstr>
      <vt:lpstr>Example:  Revising Vehicle</vt:lpstr>
      <vt:lpstr>Another Example</vt:lpstr>
      <vt:lpstr>PowerPoint Presentation</vt:lpstr>
      <vt:lpstr>PowerPoint Presentation</vt:lpstr>
      <vt:lpstr>Arrays of an Abstract Class</vt:lpstr>
      <vt:lpstr>Interfaces</vt:lpstr>
      <vt:lpstr>Implementing an Interface</vt:lpstr>
      <vt:lpstr>Implementing Comparable</vt:lpstr>
      <vt:lpstr>Continued</vt:lpstr>
      <vt:lpstr>Examples</vt:lpstr>
      <vt:lpstr>Another Example:  Comparing Names</vt:lpstr>
      <vt:lpstr>Creating An Interface Class</vt:lpstr>
      <vt:lpstr>Implementing Playable</vt:lpstr>
      <vt:lpstr>Implementing Cloneable</vt:lpstr>
      <vt:lpstr>Cloneable Interface</vt:lpstr>
      <vt:lpstr>Example:  Person Class</vt:lpstr>
      <vt:lpstr>PowerPoint Presentation</vt:lpstr>
      <vt:lpstr>PowerPoint Presentation</vt:lpstr>
      <vt:lpstr>People Class</vt:lpstr>
      <vt:lpstr>Interfaces vs Abstract Classes</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Abstract Classes</dc:title>
  <dc:creator>Administrator</dc:creator>
  <cp:lastModifiedBy>Administrator</cp:lastModifiedBy>
  <cp:revision>21</cp:revision>
  <dcterms:created xsi:type="dcterms:W3CDTF">2014-07-14T15:56:32Z</dcterms:created>
  <dcterms:modified xsi:type="dcterms:W3CDTF">2014-09-05T12:39:40Z</dcterms:modified>
</cp:coreProperties>
</file>