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81" r:id="rId6"/>
    <p:sldId id="259" r:id="rId7"/>
    <p:sldId id="260" r:id="rId8"/>
    <p:sldId id="261" r:id="rId9"/>
    <p:sldId id="283" r:id="rId10"/>
    <p:sldId id="262" r:id="rId11"/>
    <p:sldId id="263" r:id="rId12"/>
    <p:sldId id="264" r:id="rId13"/>
    <p:sldId id="282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3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4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0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6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Thu 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8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A33E957D-F99D-4034-A8B7-DF04EB0841E4}" type="datetimeFigureOut">
              <a:rPr lang="en-US" smtClean="0"/>
              <a:pPr/>
              <a:t>Thu 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8CBA65E-4DB1-4B65-ADB6-A7169072F2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7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Exceptions and 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happens when a program has a run-time error?</a:t>
            </a:r>
          </a:p>
          <a:p>
            <a:pPr lvl="1"/>
            <a:r>
              <a:rPr lang="en-US" dirty="0" smtClean="0"/>
              <a:t>In most cases, the program terminates abnormally, possibly displaying a cryptic message to the user (or no message at all)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unix</a:t>
            </a:r>
            <a:r>
              <a:rPr lang="en-US" dirty="0" smtClean="0"/>
              <a:t>, such errors often place “core” dumps in your directory</a:t>
            </a:r>
          </a:p>
          <a:p>
            <a:pPr lvl="1"/>
            <a:r>
              <a:rPr lang="en-US" dirty="0" smtClean="0"/>
              <a:t>As programmers, we should try to ensure this doesn’t happen, how?  </a:t>
            </a:r>
          </a:p>
          <a:p>
            <a:r>
              <a:rPr lang="en-US" dirty="0" smtClean="0"/>
              <a:t>In Java, most types of run time errors cause exceptions to be generated</a:t>
            </a:r>
          </a:p>
          <a:p>
            <a:pPr lvl="1"/>
            <a:r>
              <a:rPr lang="en-US" dirty="0" smtClean="0"/>
              <a:t>In Java, exceptions are objects of the class Exception or one of its subclasses</a:t>
            </a:r>
          </a:p>
          <a:p>
            <a:pPr lvl="1"/>
            <a:r>
              <a:rPr lang="en-US" dirty="0" smtClean="0"/>
              <a:t>A method is said to </a:t>
            </a:r>
            <a:r>
              <a:rPr lang="en-US" i="1" dirty="0" smtClean="0"/>
              <a:t>throw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You can write code to </a:t>
            </a:r>
            <a:r>
              <a:rPr lang="en-US" i="1" dirty="0" smtClean="0"/>
              <a:t>catch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This code is called an </a:t>
            </a:r>
            <a:r>
              <a:rPr lang="en-US" i="1" dirty="0" smtClean="0"/>
              <a:t>exception handler</a:t>
            </a:r>
            <a:r>
              <a:rPr lang="en-US" dirty="0" smtClean="0"/>
              <a:t>, and with the handler, you can take care of the error so that the program does not terminate abnormally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57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CheckedException</a:t>
            </a:r>
            <a:r>
              <a:rPr lang="en-US" dirty="0" smtClean="0"/>
              <a:t> is associated with a class</a:t>
            </a:r>
          </a:p>
          <a:p>
            <a:pPr lvl="1"/>
            <a:r>
              <a:rPr lang="en-US" dirty="0" smtClean="0"/>
              <a:t>If you use the class, you have to handle the exception</a:t>
            </a:r>
          </a:p>
          <a:p>
            <a:pPr lvl="2"/>
            <a:r>
              <a:rPr lang="en-US" dirty="0" smtClean="0"/>
              <a:t>many I/O classes require checked exceptions</a:t>
            </a:r>
          </a:p>
          <a:p>
            <a:r>
              <a:rPr lang="en-US" dirty="0" smtClean="0"/>
              <a:t>To handle the </a:t>
            </a:r>
            <a:r>
              <a:rPr lang="en-US" dirty="0" err="1" smtClean="0"/>
              <a:t>CheckedException</a:t>
            </a:r>
            <a:r>
              <a:rPr lang="en-US" dirty="0" smtClean="0"/>
              <a:t> either </a:t>
            </a:r>
          </a:p>
          <a:p>
            <a:pPr lvl="1"/>
            <a:r>
              <a:rPr lang="en-US" dirty="0" smtClean="0"/>
              <a:t>through a try-catch pair like</a:t>
            </a:r>
          </a:p>
          <a:p>
            <a:pPr lvl="2"/>
            <a:r>
              <a:rPr lang="en-US" dirty="0" smtClean="0"/>
              <a:t>try {// code that uses this class }</a:t>
            </a:r>
          </a:p>
          <a:p>
            <a:pPr lvl="2"/>
            <a:r>
              <a:rPr lang="en-US" dirty="0" smtClean="0"/>
              <a:t>catch(</a:t>
            </a:r>
            <a:r>
              <a:rPr lang="en-US" i="1" dirty="0" err="1" smtClean="0"/>
              <a:t>CheckedExceptionType</a:t>
            </a:r>
            <a:r>
              <a:rPr lang="en-US" dirty="0" smtClean="0"/>
              <a:t> e) {…}</a:t>
            </a:r>
          </a:p>
          <a:p>
            <a:pPr lvl="1"/>
            <a:r>
              <a:rPr lang="en-US" dirty="0" smtClean="0"/>
              <a:t>or by throwing the </a:t>
            </a:r>
            <a:r>
              <a:rPr lang="en-US" dirty="0" err="1" smtClean="0"/>
              <a:t>CheckedException</a:t>
            </a:r>
            <a:r>
              <a:rPr lang="en-US" dirty="0" smtClean="0"/>
              <a:t> type out of this method</a:t>
            </a:r>
          </a:p>
          <a:p>
            <a:pPr lvl="2"/>
            <a:r>
              <a:rPr lang="en-US" dirty="0" smtClean="0"/>
              <a:t>add </a:t>
            </a:r>
            <a:r>
              <a:rPr lang="en-US" dirty="0" smtClean="0">
                <a:latin typeface="Courier" pitchFamily="49" charset="0"/>
              </a:rPr>
              <a:t>throws </a:t>
            </a:r>
            <a:r>
              <a:rPr lang="en-US" dirty="0" err="1" smtClean="0">
                <a:latin typeface="Courier" pitchFamily="49" charset="0"/>
              </a:rPr>
              <a:t>ExceptionType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 smtClean="0"/>
              <a:t>to the method </a:t>
            </a:r>
            <a:r>
              <a:rPr lang="en-US" dirty="0" smtClean="0"/>
              <a:t>header</a:t>
            </a:r>
            <a:endParaRPr lang="en-US" dirty="0" smtClean="0"/>
          </a:p>
          <a:p>
            <a:pPr lvl="1"/>
            <a:r>
              <a:rPr lang="en-US" dirty="0" smtClean="0"/>
              <a:t>this second approach is essentially “passing the buck” to somewhere else and is </a:t>
            </a:r>
            <a:r>
              <a:rPr lang="en-US" dirty="0" smtClean="0"/>
              <a:t>known as a </a:t>
            </a:r>
            <a:r>
              <a:rPr lang="en-US" i="1" dirty="0" smtClean="0"/>
              <a:t>chained</a:t>
            </a:r>
            <a:r>
              <a:rPr lang="en-US" dirty="0" smtClean="0"/>
              <a:t> </a:t>
            </a:r>
            <a:r>
              <a:rPr lang="en-US" dirty="0" smtClean="0"/>
              <a:t>exception when you throw it to be caught elsewhere</a:t>
            </a:r>
            <a:endParaRPr lang="en-US" dirty="0" smtClean="0"/>
          </a:p>
          <a:p>
            <a:pPr lvl="1"/>
            <a:r>
              <a:rPr lang="en-US" dirty="0" smtClean="0"/>
              <a:t>ultimately some code must be placed in a try block with an associated catch block to catch this type of Exception</a:t>
            </a:r>
          </a:p>
          <a:p>
            <a:pPr lvl="1"/>
            <a:r>
              <a:rPr lang="en-US" dirty="0" smtClean="0"/>
              <a:t>if no such method exists in the chain of method calls, your program terminates with a runtime exception (error)</a:t>
            </a:r>
          </a:p>
          <a:p>
            <a:r>
              <a:rPr lang="en-US" dirty="0" smtClean="0"/>
              <a:t>NOTE:  you cannot declare an exception in an </a:t>
            </a:r>
            <a:r>
              <a:rPr lang="en-US" dirty="0" err="1" smtClean="0"/>
              <a:t>overriden</a:t>
            </a:r>
            <a:r>
              <a:rPr lang="en-US" dirty="0" smtClean="0"/>
              <a:t> method in which the parent class’ method also did not declare that 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Throwing Versus Catching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most cases, the JVM will throw an exception</a:t>
            </a:r>
          </a:p>
          <a:p>
            <a:pPr lvl="1"/>
            <a:r>
              <a:rPr lang="en-US" dirty="0" smtClean="0"/>
              <a:t>If you suspect an exception might arise, place the code in a try block and follow it with a catch for each type of exception that might be thrown</a:t>
            </a:r>
          </a:p>
          <a:p>
            <a:r>
              <a:rPr lang="en-US" dirty="0" smtClean="0"/>
              <a:t>If you prefer to throw your own exception and handle it elsewhere</a:t>
            </a:r>
          </a:p>
          <a:p>
            <a:pPr lvl="1"/>
            <a:r>
              <a:rPr lang="en-US" dirty="0" smtClean="0"/>
              <a:t>Add throws </a:t>
            </a:r>
            <a:r>
              <a:rPr lang="en-US" i="1" dirty="0" err="1" smtClean="0"/>
              <a:t>ExceptionType</a:t>
            </a:r>
            <a:r>
              <a:rPr lang="en-US" dirty="0" smtClean="0"/>
              <a:t> to the method header</a:t>
            </a:r>
          </a:p>
          <a:p>
            <a:pPr lvl="1"/>
            <a:r>
              <a:rPr lang="en-US" dirty="0" smtClean="0"/>
              <a:t>Add an if statement in the method that will test for the exception case 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latin typeface="Courier" pitchFamily="49" charset="0"/>
              </a:rPr>
              <a:t>if(divisor==0) throw …</a:t>
            </a:r>
            <a:endParaRPr lang="en-US" dirty="0" smtClean="0"/>
          </a:p>
          <a:p>
            <a:pPr lvl="1"/>
            <a:r>
              <a:rPr lang="en-US" dirty="0" smtClean="0"/>
              <a:t>You can either declare and instantiate a variable of the </a:t>
            </a:r>
            <a:r>
              <a:rPr lang="en-US" i="1" dirty="0" err="1" smtClean="0"/>
              <a:t>ExceptionType</a:t>
            </a:r>
            <a:r>
              <a:rPr lang="en-US" i="1" dirty="0" smtClean="0"/>
              <a:t> </a:t>
            </a:r>
            <a:r>
              <a:rPr lang="en-US" dirty="0" smtClean="0"/>
              <a:t>or just throw a new exception</a:t>
            </a:r>
          </a:p>
          <a:p>
            <a:pPr lvl="2"/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 e = new 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(“…”);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throw e;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throw new 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(“…”);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78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an Exception is thrown from a try block, the try block terminates immediately</a:t>
            </a:r>
          </a:p>
          <a:p>
            <a:r>
              <a:rPr lang="en-US" dirty="0" smtClean="0"/>
              <a:t>Catch blocks are searched from first to last in order after the try block for the first block whose parameter type matches the Exception</a:t>
            </a:r>
          </a:p>
          <a:p>
            <a:pPr lvl="1"/>
            <a:r>
              <a:rPr lang="en-US" dirty="0" smtClean="0"/>
              <a:t>If the Exception is a subtype of the Exception type listed as a parameter in the catch block, it will be caught there</a:t>
            </a:r>
          </a:p>
          <a:p>
            <a:pPr lvl="2"/>
            <a:r>
              <a:rPr lang="en-US" dirty="0" smtClean="0"/>
              <a:t>e.g., catch (</a:t>
            </a:r>
            <a:r>
              <a:rPr lang="en-US" dirty="0" err="1" smtClean="0"/>
              <a:t>RuntimeException</a:t>
            </a:r>
            <a:r>
              <a:rPr lang="en-US" dirty="0" smtClean="0"/>
              <a:t> e) {…} will catch </a:t>
            </a:r>
            <a:r>
              <a:rPr lang="en-US" dirty="0" err="1" smtClean="0"/>
              <a:t>ArithmeticException</a:t>
            </a:r>
            <a:r>
              <a:rPr lang="en-US" dirty="0" smtClean="0"/>
              <a:t>, </a:t>
            </a:r>
            <a:r>
              <a:rPr lang="en-US" dirty="0" err="1" smtClean="0"/>
              <a:t>NullPointerException</a:t>
            </a:r>
            <a:r>
              <a:rPr lang="en-US" dirty="0" smtClean="0"/>
              <a:t>, </a:t>
            </a:r>
            <a:r>
              <a:rPr lang="en-US" dirty="0" err="1" smtClean="0"/>
              <a:t>IndexOutOfBoundsException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, but not </a:t>
            </a:r>
            <a:r>
              <a:rPr lang="en-US" dirty="0" err="1" smtClean="0"/>
              <a:t>IOException</a:t>
            </a:r>
            <a:r>
              <a:rPr lang="en-US" dirty="0" smtClean="0"/>
              <a:t> which is not a </a:t>
            </a:r>
            <a:r>
              <a:rPr lang="en-US" dirty="0" err="1" smtClean="0"/>
              <a:t>RuntimeException</a:t>
            </a:r>
            <a:endParaRPr lang="en-US" dirty="0" smtClean="0"/>
          </a:p>
          <a:p>
            <a:pPr lvl="1"/>
            <a:r>
              <a:rPr lang="en-US" dirty="0" smtClean="0"/>
              <a:t>Note that the compiler will flag an error if a catch block that contains a superclass appears before a catch block that contains one of its subclasses</a:t>
            </a:r>
          </a:p>
        </p:txBody>
      </p:sp>
    </p:spTree>
    <p:extLst>
      <p:ext uri="{BB962C8B-B14F-4D97-AF65-F5344CB8AC3E}">
        <p14:creationId xmlns:p14="http://schemas.microsoft.com/office/powerpoint/2010/main" val="32116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no catch matches </a:t>
            </a:r>
            <a:r>
              <a:rPr lang="en-US" dirty="0" smtClean="0"/>
              <a:t>the thrown Exception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there are no catches </a:t>
            </a:r>
            <a:r>
              <a:rPr lang="en-US" dirty="0" smtClean="0"/>
              <a:t>here after the try block</a:t>
            </a:r>
          </a:p>
          <a:p>
            <a:r>
              <a:rPr lang="en-US" dirty="0" smtClean="0"/>
              <a:t>Then </a:t>
            </a:r>
            <a:r>
              <a:rPr lang="en-US" dirty="0"/>
              <a:t>the method terminates and </a:t>
            </a:r>
            <a:r>
              <a:rPr lang="en-US" dirty="0" smtClean="0"/>
              <a:t>the calling method resumes</a:t>
            </a:r>
          </a:p>
          <a:p>
            <a:pPr lvl="1"/>
            <a:r>
              <a:rPr lang="en-US" dirty="0" smtClean="0"/>
              <a:t>but the calling method has an Exception to handle, so the catch blocks which appear after the try block holding the method call are checked in order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search for a catch block </a:t>
            </a:r>
            <a:r>
              <a:rPr lang="en-US" dirty="0" smtClean="0"/>
              <a:t>continues until one is found and if there are none in this method (or if none match) then this method terminates and we resume the calling method…</a:t>
            </a:r>
            <a:endParaRPr lang="en-US" dirty="0"/>
          </a:p>
          <a:p>
            <a:pPr lvl="1"/>
            <a:r>
              <a:rPr lang="en-US" dirty="0"/>
              <a:t>this is known as </a:t>
            </a:r>
            <a:r>
              <a:rPr lang="en-US" i="1" dirty="0"/>
              <a:t>propagating</a:t>
            </a:r>
            <a:r>
              <a:rPr lang="en-US" dirty="0"/>
              <a:t> the exception</a:t>
            </a:r>
          </a:p>
          <a:p>
            <a:r>
              <a:rPr lang="en-US" dirty="0"/>
              <a:t>This </a:t>
            </a:r>
            <a:r>
              <a:rPr lang="en-US" dirty="0" smtClean="0"/>
              <a:t>process of searching for a catch block continues </a:t>
            </a:r>
            <a:r>
              <a:rPr lang="en-US" dirty="0"/>
              <a:t>until the exception is caught or we reach </a:t>
            </a:r>
            <a:r>
              <a:rPr lang="en-US" dirty="0" smtClean="0"/>
              <a:t>main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not caught in main, the program terminates with </a:t>
            </a:r>
            <a:r>
              <a:rPr lang="en-US" dirty="0" smtClean="0"/>
              <a:t>an Exception (this is to all intents and purposes a run-time error</a:t>
            </a:r>
            <a:endParaRPr lang="en-US" dirty="0"/>
          </a:p>
          <a:p>
            <a:r>
              <a:rPr lang="en-US" dirty="0" smtClean="0"/>
              <a:t>NOTE:  In </a:t>
            </a:r>
            <a:r>
              <a:rPr lang="en-US" dirty="0"/>
              <a:t>Java 7, you can specify multiple exception classes in the parameter list of a catch block, separating the types by | </a:t>
            </a:r>
          </a:p>
          <a:p>
            <a:pPr lvl="1"/>
            <a:r>
              <a:rPr lang="en-US" dirty="0">
                <a:latin typeface="Courier" pitchFamily="49" charset="0"/>
              </a:rPr>
              <a:t>catch (ExceptionType1 | ExceptionType2 | ExceptionType3 ex) {…}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0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2971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method 3 throws</a:t>
            </a:r>
          </a:p>
          <a:p>
            <a:pPr lvl="1"/>
            <a:r>
              <a:rPr lang="en-US" dirty="0" smtClean="0"/>
              <a:t>an Exception3 – it is caught in method2 and statement6 executes (but not statement5)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Exception2 – it is caught in method1 and statement4 executes (but not statement5 or statement3)</a:t>
            </a:r>
          </a:p>
          <a:p>
            <a:pPr lvl="1"/>
            <a:r>
              <a:rPr lang="en-US" dirty="0" smtClean="0"/>
              <a:t>an Exception1 – it is caught in main and statement2 executes (but not statement1)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other type of exception – not caught at all and the program terminates before statement5 (statements3,4,1,2 are all skipped)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01471"/>
              </p:ext>
            </p:extLst>
          </p:nvPr>
        </p:nvGraphicFramePr>
        <p:xfrm>
          <a:off x="457200" y="3087211"/>
          <a:ext cx="8458200" cy="369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Picture" r:id="rId3" imgW="5375148" imgH="2340864" progId="Word.Picture.8">
                  <p:embed/>
                </p:oleObj>
              </mc:Choice>
              <mc:Fallback>
                <p:oleObj name="Picture" r:id="rId3" imgW="5375148" imgH="2340864" progId="Word.Pictur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87211"/>
                        <a:ext cx="8458200" cy="36945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59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Exception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we throw an exception, we usually place a String as the parameter to the Exception’s constructor</a:t>
            </a:r>
          </a:p>
          <a:p>
            <a:r>
              <a:rPr lang="en-US" dirty="0" smtClean="0"/>
              <a:t>This String is then used </a:t>
            </a:r>
            <a:r>
              <a:rPr lang="en-US" dirty="0" smtClean="0"/>
              <a:t>as output to </a:t>
            </a:r>
            <a:r>
              <a:rPr lang="en-US" dirty="0" smtClean="0"/>
              <a:t>the </a:t>
            </a:r>
            <a:r>
              <a:rPr lang="en-US" dirty="0" smtClean="0"/>
              <a:t>user to notify of the Exception –  the class, method, line, and Exception raised</a:t>
            </a:r>
            <a:endParaRPr lang="en-US" dirty="0" smtClean="0"/>
          </a:p>
          <a:p>
            <a:pPr lvl="1"/>
            <a:r>
              <a:rPr lang="en-US" dirty="0" smtClean="0"/>
              <a:t>Exception methods:</a:t>
            </a:r>
          </a:p>
          <a:p>
            <a:pPr lvl="2"/>
            <a:r>
              <a:rPr lang="en-US" dirty="0" err="1" smtClean="0"/>
              <a:t>getMessage</a:t>
            </a:r>
            <a:r>
              <a:rPr lang="en-US" dirty="0" smtClean="0"/>
              <a:t>( ) – returns the String</a:t>
            </a:r>
          </a:p>
          <a:p>
            <a:pPr lvl="2"/>
            <a:r>
              <a:rPr lang="en-US" dirty="0" err="1" smtClean="0"/>
              <a:t>toString</a:t>
            </a:r>
            <a:r>
              <a:rPr lang="en-US" dirty="0" smtClean="0"/>
              <a:t>( ) – returns the full name of the exception class, a colon, and the result of </a:t>
            </a:r>
            <a:r>
              <a:rPr lang="en-US" dirty="0" err="1" smtClean="0"/>
              <a:t>getMessage</a:t>
            </a:r>
            <a:r>
              <a:rPr lang="en-US" dirty="0" smtClean="0"/>
              <a:t>( )</a:t>
            </a:r>
          </a:p>
          <a:p>
            <a:pPr lvl="2"/>
            <a:r>
              <a:rPr lang="en-US" dirty="0" err="1" smtClean="0"/>
              <a:t>printStackTrace</a:t>
            </a:r>
            <a:r>
              <a:rPr lang="en-US" dirty="0" smtClean="0"/>
              <a:t>( ) – prints the stack trace (the methods on the runtime stack)</a:t>
            </a:r>
          </a:p>
          <a:p>
            <a:pPr lvl="2"/>
            <a:r>
              <a:rPr lang="en-US" dirty="0" err="1" smtClean="0"/>
              <a:t>getStackTrace</a:t>
            </a:r>
            <a:r>
              <a:rPr lang="en-US" dirty="0" smtClean="0"/>
              <a:t>( ) – returns the runtime stack as an array</a:t>
            </a:r>
          </a:p>
          <a:p>
            <a:pPr lvl="1"/>
            <a:r>
              <a:rPr lang="en-US" dirty="0" smtClean="0"/>
              <a:t>The output of a typical exception is</a:t>
            </a:r>
          </a:p>
          <a:p>
            <a:pPr lvl="2"/>
            <a:r>
              <a:rPr lang="en-US" dirty="0" err="1" smtClean="0">
                <a:latin typeface="Courier" pitchFamily="49" charset="0"/>
              </a:rPr>
              <a:t>java.lang.ExceptionName</a:t>
            </a:r>
            <a:r>
              <a:rPr lang="en-US" dirty="0" smtClean="0">
                <a:latin typeface="Courier" pitchFamily="49" charset="0"/>
              </a:rPr>
              <a:t>:  </a:t>
            </a:r>
            <a:r>
              <a:rPr lang="en-US" dirty="0" err="1" smtClean="0">
                <a:latin typeface="Courier" pitchFamily="49" charset="0"/>
              </a:rPr>
              <a:t>linenumber</a:t>
            </a:r>
            <a:endParaRPr lang="en-US" dirty="0" smtClean="0">
              <a:latin typeface="Courier" pitchFamily="49" charset="0"/>
            </a:endParaRPr>
          </a:p>
          <a:p>
            <a:pPr lvl="2"/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at </a:t>
            </a:r>
            <a:r>
              <a:rPr lang="en-US" dirty="0" err="1" smtClean="0">
                <a:latin typeface="Courier" pitchFamily="49" charset="0"/>
              </a:rPr>
              <a:t>Class.method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Class.java:linenumber</a:t>
            </a:r>
            <a:r>
              <a:rPr lang="en-US" dirty="0" smtClean="0">
                <a:latin typeface="Courier" pitchFamily="49" charset="0"/>
              </a:rPr>
              <a:t>)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   at … (for each method on the runtime stack)</a:t>
            </a:r>
          </a:p>
          <a:p>
            <a:pPr lvl="1"/>
            <a:r>
              <a:rPr lang="en-US" dirty="0" smtClean="0"/>
              <a:t>Example (see code on page 530-531)</a:t>
            </a:r>
          </a:p>
          <a:p>
            <a:pPr lvl="2"/>
            <a:r>
              <a:rPr lang="en-US" dirty="0" err="1" smtClean="0"/>
              <a:t>java.lang.ArrayIndexOutofBoundsException</a:t>
            </a:r>
            <a:r>
              <a:rPr lang="en-US" dirty="0" smtClean="0"/>
              <a:t>: 5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  at </a:t>
            </a:r>
            <a:r>
              <a:rPr lang="en-US" dirty="0" err="1" smtClean="0"/>
              <a:t>TestException.sum</a:t>
            </a:r>
            <a:r>
              <a:rPr lang="en-US" dirty="0" smtClean="0"/>
              <a:t>(TestException.java:24)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  at </a:t>
            </a:r>
            <a:r>
              <a:rPr lang="en-US" dirty="0" err="1" smtClean="0"/>
              <a:t>TestExeption.main</a:t>
            </a:r>
            <a:r>
              <a:rPr lang="en-US" dirty="0" smtClean="0"/>
              <a:t> (TestException.java:5)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The finally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if you want to ensure that some code is executed no matter if an exception is raised and handled, raised and not handled, or not raised?  Use </a:t>
            </a:r>
            <a:r>
              <a:rPr lang="en-US" dirty="0" smtClean="0">
                <a:latin typeface="Courier" pitchFamily="49" charset="0"/>
              </a:rPr>
              <a:t>finally</a:t>
            </a:r>
          </a:p>
          <a:p>
            <a:pPr lvl="1"/>
            <a:r>
              <a:rPr lang="en-US" dirty="0" smtClean="0"/>
              <a:t>After all catch blocks you can add an optional finally clause</a:t>
            </a:r>
          </a:p>
          <a:p>
            <a:r>
              <a:rPr lang="en-US" dirty="0" smtClean="0"/>
              <a:t>The order of execution is as follows</a:t>
            </a:r>
          </a:p>
          <a:p>
            <a:pPr lvl="1"/>
            <a:r>
              <a:rPr lang="en-US" dirty="0" smtClean="0"/>
              <a:t>No exception raised:  try concludes, finally executes</a:t>
            </a:r>
          </a:p>
          <a:p>
            <a:pPr lvl="1"/>
            <a:r>
              <a:rPr lang="en-US" dirty="0" smtClean="0"/>
              <a:t>Exception raised and caught by a catch block:  rest of try block skipped, catch executed, finally executed</a:t>
            </a:r>
          </a:p>
          <a:p>
            <a:pPr lvl="1"/>
            <a:r>
              <a:rPr lang="en-US" dirty="0" smtClean="0"/>
              <a:t>Exception raised but not caught:  rest of try block skipped, finally executed, transfer control to calling method (or terminate if the try block is in main)</a:t>
            </a:r>
          </a:p>
          <a:p>
            <a:pPr lvl="1"/>
            <a:r>
              <a:rPr lang="en-US" dirty="0" smtClean="0"/>
              <a:t>NOTE:  the finally block executes even if a return statement is reached in earlier code (such as in the try block)</a:t>
            </a:r>
          </a:p>
          <a:p>
            <a:r>
              <a:rPr lang="en-US" dirty="0" smtClean="0"/>
              <a:t>Use the finally clause to “clean up” such as by closing files</a:t>
            </a:r>
          </a:p>
          <a:p>
            <a:pPr lvl="1"/>
            <a:r>
              <a:rPr lang="en-US" dirty="0" smtClean="0"/>
              <a:t>You can even omit catch blocks if you have a try and finally</a:t>
            </a:r>
          </a:p>
        </p:txBody>
      </p:sp>
    </p:spTree>
    <p:extLst>
      <p:ext uri="{BB962C8B-B14F-4D97-AF65-F5344CB8AC3E}">
        <p14:creationId xmlns:p14="http://schemas.microsoft.com/office/powerpoint/2010/main" val="21647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Should You Use throw?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Note that the use of throw to throw an Exception to be caught later is typically embedded in an if statement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if(divisor==0) throw new  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(“…”); 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x=y/divisor;</a:t>
            </a:r>
          </a:p>
          <a:p>
            <a:r>
              <a:rPr lang="en-US" dirty="0" smtClean="0"/>
              <a:t>You could just as easily use the if-else statement to test the condition and output an error message instead of throwing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if(divisor==0)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(“cannot divide”) else x=y/divisor;</a:t>
            </a:r>
          </a:p>
          <a:p>
            <a:r>
              <a:rPr lang="en-US" dirty="0" smtClean="0"/>
              <a:t>So why use the throw statement?</a:t>
            </a:r>
          </a:p>
          <a:p>
            <a:pPr lvl="1"/>
            <a:r>
              <a:rPr lang="en-US" dirty="0" smtClean="0"/>
              <a:t>For simple errors, stick with the if-else approach</a:t>
            </a:r>
          </a:p>
          <a:p>
            <a:pPr lvl="1"/>
            <a:r>
              <a:rPr lang="en-US" dirty="0"/>
              <a:t>What about an array subscript out of bounds?  </a:t>
            </a:r>
            <a:endParaRPr lang="en-US" dirty="0" smtClean="0"/>
          </a:p>
          <a:p>
            <a:pPr lvl="1"/>
            <a:r>
              <a:rPr lang="en-US" dirty="0" smtClean="0"/>
              <a:t>Should </a:t>
            </a:r>
            <a:r>
              <a:rPr lang="en-US" dirty="0"/>
              <a:t>you test the index (</a:t>
            </a:r>
            <a:r>
              <a:rPr lang="en-US" dirty="0">
                <a:latin typeface="Courier" pitchFamily="49" charset="0"/>
              </a:rPr>
              <a:t>if(index&gt;=0&amp;&amp;index&lt;n</a:t>
            </a:r>
            <a:r>
              <a:rPr lang="en-US" dirty="0" smtClean="0">
                <a:latin typeface="Courier" pitchFamily="49" charset="0"/>
              </a:rPr>
              <a:t>)…</a:t>
            </a:r>
            <a:r>
              <a:rPr lang="en-US" dirty="0" smtClean="0"/>
              <a:t>)?</a:t>
            </a:r>
            <a:endParaRPr lang="en-US" dirty="0"/>
          </a:p>
          <a:p>
            <a:pPr lvl="1"/>
            <a:r>
              <a:rPr lang="en-US" dirty="0"/>
              <a:t>By throwing and catching, you are using more </a:t>
            </a:r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71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Rethrowing</a:t>
            </a:r>
            <a:r>
              <a:rPr lang="en-US" dirty="0" smtClean="0"/>
              <a:t>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happens if a catch block cannot adequately handle a thrown Exception which it catches?</a:t>
            </a:r>
          </a:p>
          <a:p>
            <a:r>
              <a:rPr lang="en-US" dirty="0" smtClean="0"/>
              <a:t>Consider for instance that a catch block is going to catch an </a:t>
            </a:r>
            <a:r>
              <a:rPr lang="en-US" dirty="0" err="1" smtClean="0"/>
              <a:t>ArithmeticException</a:t>
            </a:r>
            <a:r>
              <a:rPr lang="en-US" dirty="0" smtClean="0"/>
              <a:t> and try to handle it as if it were a division by 0 error</a:t>
            </a:r>
          </a:p>
          <a:p>
            <a:pPr lvl="1"/>
            <a:r>
              <a:rPr lang="en-US" dirty="0" smtClean="0"/>
              <a:t>but if the </a:t>
            </a:r>
            <a:r>
              <a:rPr lang="en-US" dirty="0" err="1" smtClean="0"/>
              <a:t>ArithmeticException</a:t>
            </a:r>
            <a:r>
              <a:rPr lang="en-US" dirty="0" smtClean="0"/>
              <a:t> were caused by some other reason, this catch block is not suitable</a:t>
            </a:r>
          </a:p>
          <a:p>
            <a:r>
              <a:rPr lang="en-US" dirty="0" smtClean="0"/>
              <a:t>A catch block can </a:t>
            </a:r>
            <a:r>
              <a:rPr lang="en-US" dirty="0" err="1" smtClean="0"/>
              <a:t>rethrow</a:t>
            </a:r>
            <a:r>
              <a:rPr lang="en-US" dirty="0" smtClean="0"/>
              <a:t> an </a:t>
            </a:r>
            <a:r>
              <a:rPr lang="en-US" dirty="0" smtClean="0"/>
              <a:t>Exception</a:t>
            </a:r>
            <a:endParaRPr lang="en-US" dirty="0" smtClean="0"/>
          </a:p>
          <a:p>
            <a:pPr lvl="1"/>
            <a:r>
              <a:rPr lang="en-US" dirty="0" smtClean="0"/>
              <a:t>Such a throw causes this method to terminate and the calling method will attempt to catch the exception</a:t>
            </a:r>
          </a:p>
          <a:p>
            <a:pPr lvl="2"/>
            <a:r>
              <a:rPr lang="en-US" dirty="0" smtClean="0"/>
              <a:t>note:  any later catch blocks in this method do not get a chance to catch this exception even if they might because they are of a more general Exception type</a:t>
            </a:r>
          </a:p>
        </p:txBody>
      </p:sp>
    </p:spTree>
    <p:extLst>
      <p:ext uri="{BB962C8B-B14F-4D97-AF65-F5344CB8AC3E}">
        <p14:creationId xmlns:p14="http://schemas.microsoft.com/office/powerpoint/2010/main" val="758818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5612" y="304800"/>
            <a:ext cx="4008388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7693"/>
            <a:ext cx="8882560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public class </a:t>
            </a:r>
            <a:r>
              <a:rPr lang="en-US" dirty="0" smtClean="0">
                <a:latin typeface="Courier" pitchFamily="49" charset="0"/>
              </a:rPr>
              <a:t>Exception2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public static void method1(int x</a:t>
            </a:r>
            <a:r>
              <a:rPr lang="en-US" dirty="0" smtClean="0">
                <a:latin typeface="Courier" pitchFamily="49" charset="0"/>
              </a:rPr>
              <a:t>)  </a:t>
            </a:r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	try{</a:t>
            </a:r>
          </a:p>
          <a:p>
            <a:r>
              <a:rPr lang="en-US" dirty="0">
                <a:latin typeface="Courier" pitchFamily="49" charset="0"/>
              </a:rPr>
              <a:t>			int y=x/0;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	catch(</a:t>
            </a:r>
            <a:r>
              <a:rPr lang="en-US" dirty="0" err="1">
                <a:latin typeface="Courier" pitchFamily="49" charset="0"/>
              </a:rPr>
              <a:t>ArithmeticException</a:t>
            </a:r>
            <a:r>
              <a:rPr lang="en-US" dirty="0">
                <a:latin typeface="Courier" pitchFamily="49" charset="0"/>
              </a:rPr>
              <a:t> ex</a:t>
            </a:r>
            <a:r>
              <a:rPr lang="en-US" dirty="0" smtClean="0">
                <a:latin typeface="Courier" pitchFamily="49" charset="0"/>
              </a:rPr>
              <a:t>)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("arithmetic exception");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throw ex;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	catch(Exception ex</a:t>
            </a:r>
            <a:r>
              <a:rPr lang="en-US" dirty="0" smtClean="0">
                <a:latin typeface="Courier" pitchFamily="49" charset="0"/>
              </a:rPr>
              <a:t>)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("exception");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smtClean="0">
                <a:latin typeface="Courier" pitchFamily="49" charset="0"/>
              </a:rPr>
              <a:t>}</a:t>
            </a:r>
            <a:r>
              <a:rPr lang="en-US" dirty="0">
                <a:latin typeface="Courier" pitchFamily="49" charset="0"/>
              </a:rPr>
              <a:t>		</a:t>
            </a: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public 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 smtClean="0">
                <a:latin typeface="Courier" pitchFamily="49" charset="0"/>
              </a:rPr>
              <a:t>)</a:t>
            </a:r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	int a=1;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smtClean="0">
                <a:latin typeface="Courier" pitchFamily="49" charset="0"/>
              </a:rPr>
              <a:t>try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method1(a);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	catch(</a:t>
            </a:r>
            <a:r>
              <a:rPr lang="en-US" dirty="0" err="1">
                <a:latin typeface="Courier" pitchFamily="49" charset="0"/>
              </a:rPr>
              <a:t>ArithmeticException</a:t>
            </a:r>
            <a:r>
              <a:rPr lang="en-US" dirty="0">
                <a:latin typeface="Courier" pitchFamily="49" charset="0"/>
              </a:rPr>
              <a:t> ex</a:t>
            </a:r>
            <a:r>
              <a:rPr lang="en-US" dirty="0" smtClean="0">
                <a:latin typeface="Courier" pitchFamily="49" charset="0"/>
              </a:rPr>
              <a:t>)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System.out.println</a:t>
            </a:r>
            <a:r>
              <a:rPr lang="en-US" dirty="0">
                <a:latin typeface="Courier" pitchFamily="49" charset="0"/>
              </a:rPr>
              <a:t>("in main");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22907" y="3487846"/>
            <a:ext cx="21210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Thrown from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ArithmeticException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method1 to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ArithmeticException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114800" y="2209800"/>
            <a:ext cx="3505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0" y="2667000"/>
            <a:ext cx="228600" cy="8208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724401" y="4495800"/>
            <a:ext cx="2298506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9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Exception Class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Throwable</a:t>
            </a:r>
            <a:r>
              <a:rPr lang="en-US" dirty="0" smtClean="0"/>
              <a:t> is a subclass of Object</a:t>
            </a:r>
          </a:p>
          <a:p>
            <a:r>
              <a:rPr lang="en-US" dirty="0" smtClean="0"/>
              <a:t>There are two types of </a:t>
            </a:r>
            <a:r>
              <a:rPr lang="en-US" dirty="0" err="1" smtClean="0"/>
              <a:t>throwable</a:t>
            </a:r>
            <a:r>
              <a:rPr lang="en-US" dirty="0" smtClean="0"/>
              <a:t> objects, </a:t>
            </a:r>
          </a:p>
          <a:p>
            <a:pPr lvl="1"/>
            <a:r>
              <a:rPr lang="en-US" dirty="0" smtClean="0"/>
              <a:t>Exceptions – which can be caught and handled</a:t>
            </a:r>
          </a:p>
          <a:p>
            <a:pPr lvl="1"/>
            <a:r>
              <a:rPr lang="en-US" dirty="0" smtClean="0"/>
              <a:t>Errors – which cannot be caught</a:t>
            </a:r>
          </a:p>
          <a:p>
            <a:r>
              <a:rPr lang="en-US" dirty="0" smtClean="0"/>
              <a:t>Underneath Exception, there are many predefined subclasses and </a:t>
            </a:r>
            <a:r>
              <a:rPr lang="en-US" dirty="0" err="1" smtClean="0"/>
              <a:t>subsubclasses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103028"/>
              </p:ext>
            </p:extLst>
          </p:nvPr>
        </p:nvGraphicFramePr>
        <p:xfrm>
          <a:off x="685800" y="2667000"/>
          <a:ext cx="7924800" cy="4043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Picture" r:id="rId3" imgW="5608452" imgH="2853594" progId="Word.Picture.8">
                  <p:embed/>
                </p:oleObj>
              </mc:Choice>
              <mc:Fallback>
                <p:oleObj name="Picture" r:id="rId3" imgW="5608452" imgH="2853594" progId="Word.Pictur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667000"/>
                        <a:ext cx="7924800" cy="40435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468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Chained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 can add an existing Exception to another Exception</a:t>
            </a:r>
          </a:p>
          <a:p>
            <a:pPr lvl="1"/>
            <a:r>
              <a:rPr lang="en-US" dirty="0" smtClean="0"/>
              <a:t>catch(</a:t>
            </a:r>
            <a:r>
              <a:rPr lang="en-US" dirty="0" err="1" smtClean="0"/>
              <a:t>SomeException</a:t>
            </a:r>
            <a:r>
              <a:rPr lang="en-US" dirty="0" smtClean="0"/>
              <a:t> ex) {throw new </a:t>
            </a:r>
            <a:r>
              <a:rPr lang="en-US" dirty="0" err="1" smtClean="0"/>
              <a:t>AnotherException</a:t>
            </a:r>
            <a:r>
              <a:rPr lang="en-US" dirty="0" smtClean="0"/>
              <a:t>(“explanation”, ex); }</a:t>
            </a:r>
          </a:p>
          <a:p>
            <a:r>
              <a:rPr lang="en-US" dirty="0" smtClean="0"/>
              <a:t>In this way, the catch can catch the first Exception and then throw a second Exception which includes the message of the first caught message</a:t>
            </a:r>
          </a:p>
          <a:p>
            <a:r>
              <a:rPr lang="en-US" dirty="0" smtClean="0"/>
              <a:t>The output is then chained together as in</a:t>
            </a:r>
          </a:p>
          <a:p>
            <a:pPr lvl="1"/>
            <a:r>
              <a:rPr lang="en-US" dirty="0" err="1" smtClean="0"/>
              <a:t>java.lang.AnotherException</a:t>
            </a:r>
            <a:r>
              <a:rPr lang="en-US" dirty="0" smtClean="0"/>
              <a:t>:  </a:t>
            </a:r>
            <a:r>
              <a:rPr lang="en-US" i="1" dirty="0" smtClean="0"/>
              <a:t>explanation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at </a:t>
            </a:r>
            <a:r>
              <a:rPr lang="en-US" i="1" dirty="0" err="1" smtClean="0"/>
              <a:t>Class</a:t>
            </a:r>
            <a:r>
              <a:rPr lang="en-US" dirty="0" err="1" smtClean="0"/>
              <a:t>.</a:t>
            </a:r>
            <a:r>
              <a:rPr lang="en-US" i="1" dirty="0" err="1" smtClean="0"/>
              <a:t>method</a:t>
            </a:r>
            <a:r>
              <a:rPr lang="en-US" dirty="0" smtClean="0"/>
              <a:t>(</a:t>
            </a:r>
            <a:r>
              <a:rPr lang="en-US" i="1" dirty="0" err="1" smtClean="0"/>
              <a:t>Class</a:t>
            </a:r>
            <a:r>
              <a:rPr lang="en-US" dirty="0" err="1" smtClean="0"/>
              <a:t>.java:</a:t>
            </a:r>
            <a:r>
              <a:rPr lang="en-US" i="1" dirty="0" err="1" smtClean="0"/>
              <a:t>linenumber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Caused by:  </a:t>
            </a:r>
            <a:r>
              <a:rPr lang="en-US" dirty="0" err="1" smtClean="0"/>
              <a:t>java.lang.SomeException</a:t>
            </a:r>
            <a:r>
              <a:rPr lang="en-US" dirty="0" smtClean="0"/>
              <a:t>: </a:t>
            </a:r>
            <a:r>
              <a:rPr lang="en-US" i="1" dirty="0" smtClean="0"/>
              <a:t>original explanation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at </a:t>
            </a:r>
            <a:r>
              <a:rPr lang="en-US" i="1" dirty="0" err="1" smtClean="0"/>
              <a:t>Class</a:t>
            </a:r>
            <a:r>
              <a:rPr lang="en-US" dirty="0" err="1" smtClean="0"/>
              <a:t>.</a:t>
            </a:r>
            <a:r>
              <a:rPr lang="en-US" i="1" dirty="0" err="1" smtClean="0"/>
              <a:t>method</a:t>
            </a:r>
            <a:r>
              <a:rPr lang="en-US" i="1" dirty="0" smtClean="0"/>
              <a:t>(</a:t>
            </a:r>
            <a:r>
              <a:rPr lang="en-US" i="1" dirty="0" err="1" smtClean="0"/>
              <a:t>Class</a:t>
            </a:r>
            <a:r>
              <a:rPr lang="en-US" dirty="0" err="1"/>
              <a:t>.</a:t>
            </a:r>
            <a:r>
              <a:rPr lang="en-US" i="1" dirty="0" err="1" smtClean="0"/>
              <a:t>java</a:t>
            </a:r>
            <a:r>
              <a:rPr lang="en-US" dirty="0" err="1" smtClean="0"/>
              <a:t>:</a:t>
            </a:r>
            <a:r>
              <a:rPr lang="en-US" i="1" dirty="0" err="1" smtClean="0"/>
              <a:t>linenumber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81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Defining Your Own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As Exception is a class, you can extend it</a:t>
            </a:r>
          </a:p>
          <a:p>
            <a:pPr lvl="1"/>
            <a:r>
              <a:rPr lang="en-US" dirty="0" smtClean="0"/>
              <a:t>Or you can extend a subclass such as </a:t>
            </a:r>
            <a:r>
              <a:rPr lang="en-US" dirty="0" err="1" smtClean="0"/>
              <a:t>IOException</a:t>
            </a:r>
            <a:r>
              <a:rPr lang="en-US" dirty="0" smtClean="0"/>
              <a:t>, </a:t>
            </a:r>
            <a:r>
              <a:rPr lang="en-US" dirty="0" err="1" smtClean="0"/>
              <a:t>RuntimeException</a:t>
            </a:r>
            <a:r>
              <a:rPr lang="en-US" dirty="0" smtClean="0"/>
              <a:t> or </a:t>
            </a:r>
            <a:r>
              <a:rPr lang="en-US" dirty="0" err="1" smtClean="0"/>
              <a:t>ArithmeticException</a:t>
            </a:r>
            <a:endParaRPr lang="en-US" dirty="0" smtClean="0"/>
          </a:p>
          <a:p>
            <a:pPr lvl="2"/>
            <a:r>
              <a:rPr lang="en-US" dirty="0" smtClean="0"/>
              <a:t>for instance, imagine that your particular program uses a special range of values and you want to indicate an </a:t>
            </a:r>
            <a:r>
              <a:rPr lang="en-US" dirty="0" smtClean="0"/>
              <a:t>whether a </a:t>
            </a:r>
            <a:r>
              <a:rPr lang="en-US" dirty="0" smtClean="0"/>
              <a:t>computation is outside of that </a:t>
            </a:r>
            <a:r>
              <a:rPr lang="en-US" dirty="0" smtClean="0"/>
              <a:t>range </a:t>
            </a:r>
            <a:endParaRPr lang="en-US" dirty="0" smtClean="0"/>
          </a:p>
          <a:p>
            <a:pPr lvl="2"/>
            <a:r>
              <a:rPr lang="en-US" dirty="0" smtClean="0"/>
              <a:t>so you extend </a:t>
            </a:r>
            <a:r>
              <a:rPr lang="en-US" dirty="0" err="1" smtClean="0"/>
              <a:t>ArithmeticException</a:t>
            </a:r>
            <a:r>
              <a:rPr lang="en-US" dirty="0" smtClean="0"/>
              <a:t> to a new Exception, </a:t>
            </a:r>
            <a:r>
              <a:rPr lang="en-US" dirty="0" err="1" smtClean="0"/>
              <a:t>OutsideAcceptableRange</a:t>
            </a:r>
            <a:endParaRPr lang="en-US" dirty="0" smtClean="0"/>
          </a:p>
          <a:p>
            <a:r>
              <a:rPr lang="en-US" dirty="0" smtClean="0"/>
              <a:t>Usually your own Exception class will consist only of a no-</a:t>
            </a:r>
            <a:r>
              <a:rPr lang="en-US" dirty="0" err="1" smtClean="0"/>
              <a:t>arg</a:t>
            </a:r>
            <a:r>
              <a:rPr lang="en-US" dirty="0" smtClean="0"/>
              <a:t> constructor and a constructor which receives a String parameter</a:t>
            </a:r>
          </a:p>
          <a:p>
            <a:pPr lvl="1"/>
            <a:r>
              <a:rPr lang="en-US" dirty="0" smtClean="0"/>
              <a:t>If you are storing data in the Exception then it may also require getter and setter methods</a:t>
            </a:r>
          </a:p>
        </p:txBody>
      </p:sp>
    </p:spTree>
    <p:extLst>
      <p:ext uri="{BB962C8B-B14F-4D97-AF65-F5344CB8AC3E}">
        <p14:creationId xmlns:p14="http://schemas.microsoft.com/office/powerpoint/2010/main" val="1765511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399393"/>
            <a:ext cx="4798559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598" y="304800"/>
            <a:ext cx="845616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public class </a:t>
            </a:r>
            <a:r>
              <a:rPr lang="en-US" dirty="0" err="1" smtClean="0">
                <a:latin typeface="Courier" pitchFamily="49" charset="0"/>
              </a:rPr>
              <a:t>OutOfRangeException</a:t>
            </a:r>
            <a:r>
              <a:rPr lang="en-US" dirty="0" smtClean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{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int value;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String </a:t>
            </a:r>
            <a:r>
              <a:rPr lang="en-US" dirty="0" err="1" smtClean="0">
                <a:latin typeface="Courier" pitchFamily="49" charset="0"/>
              </a:rPr>
              <a:t>varname</a:t>
            </a:r>
            <a:r>
              <a:rPr lang="en-US" dirty="0" smtClean="0">
                <a:latin typeface="Courier" pitchFamily="49" charset="0"/>
              </a:rPr>
              <a:t>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public </a:t>
            </a:r>
            <a:r>
              <a:rPr lang="en-US" dirty="0" err="1" smtClean="0">
                <a:latin typeface="Courier" pitchFamily="49" charset="0"/>
              </a:rPr>
              <a:t>OutOfRangeException</a:t>
            </a:r>
            <a:r>
              <a:rPr lang="en-US" dirty="0" smtClean="0">
                <a:latin typeface="Courier" pitchFamily="49" charset="0"/>
              </a:rPr>
              <a:t>(String name, int x)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{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      super(“Out of range value:  “ + 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	name + “ has value “ + x);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       value=x;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       </a:t>
            </a:r>
            <a:r>
              <a:rPr lang="en-US" dirty="0" err="1" smtClean="0">
                <a:latin typeface="Courier" pitchFamily="49" charset="0"/>
              </a:rPr>
              <a:t>varname</a:t>
            </a:r>
            <a:r>
              <a:rPr lang="en-US" dirty="0" smtClean="0">
                <a:latin typeface="Courier" pitchFamily="49" charset="0"/>
              </a:rPr>
              <a:t>=name;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  }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  public int </a:t>
            </a:r>
            <a:r>
              <a:rPr lang="en-US" dirty="0" err="1" smtClean="0">
                <a:latin typeface="Courier" pitchFamily="49" charset="0"/>
              </a:rPr>
              <a:t>getValue</a:t>
            </a:r>
            <a:r>
              <a:rPr lang="en-US" dirty="0" smtClean="0">
                <a:latin typeface="Courier" pitchFamily="49" charset="0"/>
              </a:rPr>
              <a:t>( ) { return value; }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  public String </a:t>
            </a:r>
            <a:r>
              <a:rPr lang="en-US" dirty="0" err="1" smtClean="0">
                <a:latin typeface="Courier" pitchFamily="49" charset="0"/>
              </a:rPr>
              <a:t>getVarName</a:t>
            </a:r>
            <a:r>
              <a:rPr lang="en-US" dirty="0" smtClean="0">
                <a:latin typeface="Courier" pitchFamily="49" charset="0"/>
              </a:rPr>
              <a:t>( ) { return </a:t>
            </a:r>
            <a:r>
              <a:rPr lang="en-US" dirty="0" err="1" smtClean="0">
                <a:latin typeface="Courier" pitchFamily="49" charset="0"/>
              </a:rPr>
              <a:t>varname</a:t>
            </a:r>
            <a:r>
              <a:rPr lang="en-US" dirty="0" smtClean="0">
                <a:latin typeface="Courier" pitchFamily="49" charset="0"/>
              </a:rPr>
              <a:t>; }</a:t>
            </a:r>
          </a:p>
          <a:p>
            <a:r>
              <a:rPr lang="en-US" dirty="0" smtClean="0">
                <a:latin typeface="Courier" pitchFamily="49" charset="0"/>
              </a:rPr>
              <a:t>}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// somewhere in your program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if(x&gt;MAX) throw new </a:t>
            </a:r>
            <a:r>
              <a:rPr lang="en-US" dirty="0" err="1" smtClean="0">
                <a:latin typeface="Courier" pitchFamily="49" charset="0"/>
              </a:rPr>
              <a:t>OutOfRangeException</a:t>
            </a:r>
            <a:r>
              <a:rPr lang="en-US" dirty="0" smtClean="0">
                <a:latin typeface="Courier" pitchFamily="49" charset="0"/>
              </a:rPr>
              <a:t>(“x”, x);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else ...</a:t>
            </a:r>
            <a:endParaRPr lang="en-US" dirty="0">
              <a:latin typeface="Courier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" y="6150114"/>
            <a:ext cx="89017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it is best to extend Exception, not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RuntimeException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RuntimeException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unchecked and it is better to create a checked exception instead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I/O and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wra</a:t>
            </a:r>
            <a:r>
              <a:rPr lang="en-US" dirty="0" smtClean="0"/>
              <a:t>p up this chapter by briefly looking at </a:t>
            </a:r>
            <a:r>
              <a:rPr lang="en-US" dirty="0" smtClean="0"/>
              <a:t>file </a:t>
            </a:r>
            <a:r>
              <a:rPr lang="en-US" dirty="0" smtClean="0"/>
              <a:t>I/O and keyboard input</a:t>
            </a:r>
          </a:p>
          <a:p>
            <a:r>
              <a:rPr lang="en-US" dirty="0" smtClean="0"/>
              <a:t>To perform file I/O, we use the File class (part of java.io)</a:t>
            </a:r>
          </a:p>
          <a:p>
            <a:pPr lvl="1"/>
            <a:r>
              <a:rPr lang="en-US" dirty="0" smtClean="0"/>
              <a:t>The File class constructor receives the filename as an argument</a:t>
            </a:r>
          </a:p>
          <a:p>
            <a:pPr lvl="1"/>
            <a:r>
              <a:rPr lang="en-US" dirty="0" smtClean="0"/>
              <a:t>This may be an absolute path or a relative path</a:t>
            </a:r>
          </a:p>
          <a:p>
            <a:pPr lvl="2"/>
            <a:r>
              <a:rPr lang="en-US" dirty="0" smtClean="0"/>
              <a:t>remember that Windows is not case sensitive, Linux/Unix is, also in Windows, use \ and in Linux/Unix use / for each subdirectory </a:t>
            </a:r>
          </a:p>
          <a:p>
            <a:pPr lvl="2"/>
            <a:r>
              <a:rPr lang="en-US" dirty="0" smtClean="0"/>
              <a:t>a filename stored as a literal </a:t>
            </a:r>
            <a:r>
              <a:rPr lang="en-US" dirty="0" smtClean="0"/>
              <a:t>String would have to use \\ instead of \ for subdirectories because \ is the escape character</a:t>
            </a:r>
          </a:p>
          <a:p>
            <a:r>
              <a:rPr lang="en-US" dirty="0" smtClean="0"/>
              <a:t>Although the File class does not cause checked exceptions, it is best to always include your file I/O handling code in try/catch blocks </a:t>
            </a:r>
          </a:p>
          <a:p>
            <a:pPr lvl="1"/>
            <a:r>
              <a:rPr lang="en-US" dirty="0" smtClean="0"/>
              <a:t>This ensures that the program does not terminate abnormally if the user makes a mistake with a file name (e.g., file doesn’t exist)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15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87" y="304800"/>
            <a:ext cx="8622109" cy="510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5571273"/>
            <a:ext cx="91454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an instance of File does not create file but instead instantiates a File variable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access the contents of a file – but if the file does not exist, you will cause exceptions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raised when you interact with that object – use exists to test to see if the file exists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7" y="533400"/>
            <a:ext cx="8709963" cy="579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5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Scanner class (part of </a:t>
            </a:r>
            <a:r>
              <a:rPr lang="en-US" dirty="0" err="1" smtClean="0"/>
              <a:t>java.util</a:t>
            </a:r>
            <a:r>
              <a:rPr lang="en-US" dirty="0" smtClean="0"/>
              <a:t>) provides general purpose input methods</a:t>
            </a:r>
          </a:p>
          <a:p>
            <a:pPr lvl="1"/>
            <a:r>
              <a:rPr lang="en-US" dirty="0" smtClean="0"/>
              <a:t>You can input from keyboard or from a File</a:t>
            </a:r>
          </a:p>
          <a:p>
            <a:pPr lvl="1"/>
            <a:r>
              <a:rPr lang="en-US" dirty="0" smtClean="0"/>
              <a:t>To use a Scanner: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Scanner var = new Scanner(System.in); //keyboard</a:t>
            </a:r>
          </a:p>
          <a:p>
            <a:pPr lvl="2"/>
            <a:r>
              <a:rPr lang="en-US" dirty="0" smtClean="0">
                <a:latin typeface="Courier" pitchFamily="49" charset="0"/>
              </a:rPr>
              <a:t>Scanner var2= new Scanner(new File(filename)); //file</a:t>
            </a: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Once you have instantiated the Scanner variable,  you can pass it messages such as</a:t>
            </a:r>
          </a:p>
          <a:p>
            <a:pPr lvl="2"/>
            <a:r>
              <a:rPr lang="en-US" dirty="0" err="1" smtClean="0">
                <a:cs typeface="Times New Roman" panose="02020603050405020304" pitchFamily="18" charset="0"/>
              </a:rPr>
              <a:t>hasNext</a:t>
            </a:r>
            <a:r>
              <a:rPr lang="en-US" dirty="0" smtClean="0">
                <a:cs typeface="Times New Roman" panose="02020603050405020304" pitchFamily="18" charset="0"/>
              </a:rPr>
              <a:t>( ) – returns true if another input is available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next( ) – retrieve next input (as a String)</a:t>
            </a:r>
          </a:p>
          <a:p>
            <a:pPr lvl="2"/>
            <a:r>
              <a:rPr lang="en-US" dirty="0" err="1" smtClean="0">
                <a:cs typeface="Times New Roman" panose="02020603050405020304" pitchFamily="18" charset="0"/>
              </a:rPr>
              <a:t>nextInt</a:t>
            </a:r>
            <a:r>
              <a:rPr lang="en-US" dirty="0" smtClean="0">
                <a:cs typeface="Times New Roman" panose="02020603050405020304" pitchFamily="18" charset="0"/>
              </a:rPr>
              <a:t>( ) – retrieve next input as an int</a:t>
            </a:r>
          </a:p>
          <a:p>
            <a:pPr lvl="2"/>
            <a:r>
              <a:rPr lang="en-US" dirty="0" err="1" smtClean="0">
                <a:cs typeface="Times New Roman" panose="02020603050405020304" pitchFamily="18" charset="0"/>
              </a:rPr>
              <a:t>nextDouble</a:t>
            </a:r>
            <a:r>
              <a:rPr lang="en-US" dirty="0" smtClean="0">
                <a:cs typeface="Times New Roman" panose="02020603050405020304" pitchFamily="18" charset="0"/>
              </a:rPr>
              <a:t>( ) – retrieve next input as a double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etc. for the various types (byte, short, long, float</a:t>
            </a:r>
          </a:p>
          <a:p>
            <a:pPr lvl="2"/>
            <a:r>
              <a:rPr lang="en-US" dirty="0" err="1" smtClean="0">
                <a:cs typeface="Times New Roman" panose="02020603050405020304" pitchFamily="18" charset="0"/>
              </a:rPr>
              <a:t>nextLine</a:t>
            </a:r>
            <a:r>
              <a:rPr lang="en-US" dirty="0" smtClean="0">
                <a:cs typeface="Times New Roman" panose="02020603050405020304" pitchFamily="18" charset="0"/>
              </a:rPr>
              <a:t>( ) – retrieve entire line as a String</a:t>
            </a:r>
          </a:p>
          <a:p>
            <a:pPr lvl="2"/>
            <a:r>
              <a:rPr lang="en-US" dirty="0" err="1" smtClean="0">
                <a:cs typeface="Times New Roman" panose="02020603050405020304" pitchFamily="18" charset="0"/>
              </a:rPr>
              <a:t>useDelimiter</a:t>
            </a:r>
            <a:r>
              <a:rPr lang="en-US" dirty="0" smtClean="0">
                <a:cs typeface="Times New Roman" panose="02020603050405020304" pitchFamily="18" charset="0"/>
              </a:rPr>
              <a:t>(pattern) – use the String pattern as a delimiter (defaults to any white space)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957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File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use the </a:t>
            </a:r>
            <a:r>
              <a:rPr lang="en-US" dirty="0" err="1" smtClean="0"/>
              <a:t>PrintWriter</a:t>
            </a:r>
            <a:r>
              <a:rPr lang="en-US" dirty="0" smtClean="0"/>
              <a:t> class (part of java.io) to output text to a file</a:t>
            </a:r>
          </a:p>
          <a:p>
            <a:pPr lvl="1"/>
            <a:r>
              <a:rPr lang="en-US" dirty="0" smtClean="0"/>
              <a:t>Unlike Scanner and File, </a:t>
            </a:r>
            <a:r>
              <a:rPr lang="en-US" dirty="0" err="1" smtClean="0"/>
              <a:t>PrintWriter</a:t>
            </a:r>
            <a:r>
              <a:rPr lang="en-US" dirty="0" smtClean="0"/>
              <a:t> does cause Checked Exceptions so we need to handle an </a:t>
            </a:r>
            <a:r>
              <a:rPr lang="en-US" dirty="0" err="1" smtClean="0"/>
              <a:t>IOException</a:t>
            </a:r>
            <a:r>
              <a:rPr lang="en-US" dirty="0" smtClean="0"/>
              <a:t> (such as using try-catch blocks)</a:t>
            </a:r>
          </a:p>
          <a:p>
            <a:r>
              <a:rPr lang="en-US" dirty="0" smtClean="0"/>
              <a:t>First, instantiate your File objects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File foo=new File(“somefile.txt”);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if(</a:t>
            </a:r>
            <a:r>
              <a:rPr lang="en-US" dirty="0" err="1" smtClean="0">
                <a:latin typeface="Courier" pitchFamily="49" charset="0"/>
              </a:rPr>
              <a:t>foo.exists</a:t>
            </a:r>
            <a:r>
              <a:rPr lang="en-US" dirty="0" smtClean="0">
                <a:latin typeface="Courier" pitchFamily="49" charset="0"/>
              </a:rPr>
              <a:t>( ))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foo.getName</a:t>
            </a:r>
            <a:r>
              <a:rPr lang="en-US" dirty="0" smtClean="0">
                <a:latin typeface="Courier" pitchFamily="49" charset="0"/>
              </a:rPr>
              <a:t>() + “ already exists, aborting”); else {…}</a:t>
            </a:r>
          </a:p>
          <a:p>
            <a:r>
              <a:rPr lang="en-US" dirty="0" smtClean="0"/>
              <a:t>Now instantiate your </a:t>
            </a:r>
            <a:r>
              <a:rPr lang="en-US" dirty="0" err="1" smtClean="0"/>
              <a:t>PrintWriter</a:t>
            </a:r>
            <a:r>
              <a:rPr lang="en-US" dirty="0" smtClean="0"/>
              <a:t> object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PrintWriter</a:t>
            </a:r>
            <a:r>
              <a:rPr lang="en-US" dirty="0" smtClean="0">
                <a:latin typeface="Courier" pitchFamily="49" charset="0"/>
              </a:rPr>
              <a:t> pw = new </a:t>
            </a:r>
            <a:r>
              <a:rPr lang="en-US" dirty="0" err="1" smtClean="0">
                <a:latin typeface="Courier" pitchFamily="49" charset="0"/>
              </a:rPr>
              <a:t>PrintWriter</a:t>
            </a:r>
            <a:r>
              <a:rPr lang="en-US" dirty="0" smtClean="0">
                <a:latin typeface="Courier" pitchFamily="49" charset="0"/>
              </a:rPr>
              <a:t>(foo);</a:t>
            </a:r>
          </a:p>
          <a:p>
            <a:r>
              <a:rPr lang="en-US" dirty="0" smtClean="0"/>
              <a:t>Next, pass pw your messages for output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pw.print</a:t>
            </a:r>
            <a:r>
              <a:rPr lang="en-US" dirty="0" smtClean="0">
                <a:latin typeface="Courier" pitchFamily="49" charset="0"/>
              </a:rPr>
              <a:t>(item) </a:t>
            </a:r>
            <a:r>
              <a:rPr lang="en-US" dirty="0" smtClean="0"/>
              <a:t>– item can be a String, char, char array, int, long, float, double or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lvl="1"/>
            <a:r>
              <a:rPr lang="en-US" dirty="0" smtClean="0"/>
              <a:t>There is </a:t>
            </a:r>
            <a:r>
              <a:rPr lang="en-US" dirty="0" err="1" smtClean="0"/>
              <a:t>println</a:t>
            </a:r>
            <a:r>
              <a:rPr lang="en-US" dirty="0" smtClean="0"/>
              <a:t> which is the same but adds an end of line character (‘\n’) at the end of the output</a:t>
            </a:r>
          </a:p>
          <a:p>
            <a:pPr lvl="1"/>
            <a:r>
              <a:rPr lang="en-US" dirty="0" smtClean="0"/>
              <a:t>There is also a </a:t>
            </a:r>
            <a:r>
              <a:rPr lang="en-US" dirty="0" err="1" smtClean="0"/>
              <a:t>printf</a:t>
            </a:r>
            <a:r>
              <a:rPr lang="en-US" dirty="0" smtClean="0"/>
              <a:t> that allows you to format your output (see section 3.16 for details)</a:t>
            </a:r>
          </a:p>
          <a:p>
            <a:pPr lvl="1"/>
            <a:r>
              <a:rPr lang="en-US" dirty="0" smtClean="0"/>
              <a:t>Close the </a:t>
            </a:r>
            <a:r>
              <a:rPr lang="en-US" dirty="0" err="1" smtClean="0"/>
              <a:t>PrintWriter</a:t>
            </a:r>
            <a:r>
              <a:rPr lang="en-US" dirty="0" smtClean="0"/>
              <a:t> when done ( </a:t>
            </a:r>
            <a:r>
              <a:rPr lang="en-US" dirty="0" err="1" smtClean="0">
                <a:latin typeface="Courier" pitchFamily="49" charset="0"/>
              </a:rPr>
              <a:t>pw.close</a:t>
            </a:r>
            <a:r>
              <a:rPr lang="en-US" dirty="0" smtClean="0">
                <a:latin typeface="Courier" pitchFamily="49" charset="0"/>
              </a:rPr>
              <a:t>( ); 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9599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0" y="152400"/>
            <a:ext cx="2209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0"/>
            <a:ext cx="9020418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java.util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>
                <a:latin typeface="Courier" pitchFamily="49" charset="0"/>
              </a:rPr>
              <a:t>import java.io.*;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public class </a:t>
            </a:r>
            <a:r>
              <a:rPr lang="en-US" dirty="0" err="1" smtClean="0">
                <a:latin typeface="Courier" pitchFamily="49" charset="0"/>
              </a:rPr>
              <a:t>FileCopier</a:t>
            </a:r>
            <a:r>
              <a:rPr lang="en-US" dirty="0" smtClean="0">
                <a:latin typeface="Courier" pitchFamily="49" charset="0"/>
              </a:rPr>
              <a:t> 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public </a:t>
            </a:r>
            <a:r>
              <a:rPr lang="en-US" dirty="0">
                <a:latin typeface="Courier" pitchFamily="49" charset="0"/>
              </a:rPr>
              <a:t>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>
                <a:latin typeface="Courier" pitchFamily="49" charset="0"/>
              </a:rPr>
              <a:t>) </a:t>
            </a:r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String  line</a:t>
            </a:r>
            <a:r>
              <a:rPr lang="en-US" dirty="0">
                <a:latin typeface="Courier" pitchFamily="49" charset="0"/>
              </a:rPr>
              <a:t>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try </a:t>
            </a:r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>
                <a:latin typeface="Courier" pitchFamily="49" charset="0"/>
              </a:rPr>
              <a:t>		File input=new File("inputfile.txt");</a:t>
            </a:r>
          </a:p>
          <a:p>
            <a:r>
              <a:rPr lang="en-US" dirty="0">
                <a:latin typeface="Courier" pitchFamily="49" charset="0"/>
              </a:rPr>
              <a:t>		Scanner s=new Scanner(input);</a:t>
            </a:r>
          </a:p>
          <a:p>
            <a:r>
              <a:rPr lang="en-US" dirty="0">
                <a:latin typeface="Courier" pitchFamily="49" charset="0"/>
              </a:rPr>
              <a:t>		File output=new File("outputfile.txt");</a:t>
            </a:r>
          </a:p>
          <a:p>
            <a:r>
              <a:rPr lang="en-US" dirty="0">
                <a:latin typeface="Courier" pitchFamily="49" charset="0"/>
              </a:rPr>
              <a:t>		if(</a:t>
            </a:r>
            <a:r>
              <a:rPr lang="en-US" dirty="0" err="1">
                <a:latin typeface="Courier" pitchFamily="49" charset="0"/>
              </a:rPr>
              <a:t>output.exists</a:t>
            </a:r>
            <a:r>
              <a:rPr lang="en-US" dirty="0">
                <a:latin typeface="Courier" pitchFamily="49" charset="0"/>
              </a:rPr>
              <a:t>())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	("</a:t>
            </a:r>
            <a:r>
              <a:rPr lang="en-US" dirty="0">
                <a:latin typeface="Courier" pitchFamily="49" charset="0"/>
              </a:rPr>
              <a:t>Output file already exists, aborting</a:t>
            </a:r>
            <a:r>
              <a:rPr lang="en-US" dirty="0" smtClean="0">
                <a:latin typeface="Courier" pitchFamily="49" charset="0"/>
              </a:rPr>
              <a:t>...");</a:t>
            </a:r>
          </a:p>
          <a:p>
            <a:r>
              <a:rPr lang="en-US" dirty="0">
                <a:latin typeface="Courier" pitchFamily="49" charset="0"/>
              </a:rPr>
              <a:t>		else </a:t>
            </a:r>
            <a:r>
              <a:rPr lang="en-US" dirty="0" smtClean="0">
                <a:latin typeface="Courier" pitchFamily="49" charset="0"/>
              </a:rPr>
              <a:t>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PrintWriter</a:t>
            </a:r>
            <a:r>
              <a:rPr lang="en-US" dirty="0">
                <a:latin typeface="Courier" pitchFamily="49" charset="0"/>
              </a:rPr>
              <a:t> pw=new </a:t>
            </a:r>
            <a:r>
              <a:rPr lang="en-US" dirty="0" err="1">
                <a:latin typeface="Courier" pitchFamily="49" charset="0"/>
              </a:rPr>
              <a:t>PrintWriter</a:t>
            </a:r>
            <a:r>
              <a:rPr lang="en-US" dirty="0">
                <a:latin typeface="Courier" pitchFamily="49" charset="0"/>
              </a:rPr>
              <a:t>(output);</a:t>
            </a:r>
          </a:p>
          <a:p>
            <a:r>
              <a:rPr lang="en-US" dirty="0">
                <a:latin typeface="Courier" pitchFamily="49" charset="0"/>
              </a:rPr>
              <a:t>			while(</a:t>
            </a:r>
            <a:r>
              <a:rPr lang="en-US" dirty="0" err="1">
                <a:latin typeface="Courier" pitchFamily="49" charset="0"/>
              </a:rPr>
              <a:t>s.hasNext</a:t>
            </a:r>
            <a:r>
              <a:rPr lang="en-US" dirty="0" smtClean="0">
                <a:latin typeface="Courier" pitchFamily="49" charset="0"/>
              </a:rPr>
              <a:t>())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	line=</a:t>
            </a:r>
            <a:r>
              <a:rPr lang="en-US" dirty="0" err="1">
                <a:latin typeface="Courier" pitchFamily="49" charset="0"/>
              </a:rPr>
              <a:t>s.nextLine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			</a:t>
            </a:r>
            <a:r>
              <a:rPr lang="en-US" dirty="0" err="1">
                <a:latin typeface="Courier" pitchFamily="49" charset="0"/>
              </a:rPr>
              <a:t>pw.println</a:t>
            </a:r>
            <a:r>
              <a:rPr lang="en-US" dirty="0">
                <a:latin typeface="Courier" pitchFamily="49" charset="0"/>
              </a:rPr>
              <a:t>(line);		</a:t>
            </a:r>
          </a:p>
          <a:p>
            <a:r>
              <a:rPr lang="en-US" dirty="0">
                <a:latin typeface="Courier" pitchFamily="49" charset="0"/>
              </a:rPr>
              <a:t>			}</a:t>
            </a: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s.close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pw.close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catch(</a:t>
            </a:r>
            <a:r>
              <a:rPr lang="en-US" dirty="0" err="1" smtClean="0">
                <a:latin typeface="Courier" pitchFamily="49" charset="0"/>
              </a:rPr>
              <a:t>IOException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e) </a:t>
            </a:r>
            <a:r>
              <a:rPr lang="en-US" dirty="0" smtClean="0">
                <a:latin typeface="Courier" pitchFamily="49" charset="0"/>
              </a:rPr>
              <a:t>{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(e);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9478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Miscellany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want to let the user input a file name</a:t>
            </a:r>
          </a:p>
          <a:p>
            <a:pPr lvl="1"/>
            <a:r>
              <a:rPr lang="en-US" dirty="0" smtClean="0"/>
              <a:t>We could use a Scanner and have the user type in the file name but we can also open a file chooser box using </a:t>
            </a:r>
            <a:r>
              <a:rPr lang="en-US" dirty="0" err="1" smtClean="0"/>
              <a:t>JFileChooser</a:t>
            </a:r>
            <a:r>
              <a:rPr lang="en-US" dirty="0" smtClean="0"/>
              <a:t> (from </a:t>
            </a:r>
            <a:r>
              <a:rPr lang="en-US" dirty="0" err="1" smtClean="0"/>
              <a:t>javax.swing</a:t>
            </a:r>
            <a:r>
              <a:rPr lang="en-US" dirty="0" smtClean="0"/>
              <a:t>)</a:t>
            </a:r>
          </a:p>
          <a:p>
            <a:pPr lvl="1"/>
            <a:r>
              <a:rPr lang="en-US" sz="2600" dirty="0" err="1" smtClean="0">
                <a:latin typeface="Courier" pitchFamily="49" charset="0"/>
              </a:rPr>
              <a:t>JFileChooser</a:t>
            </a:r>
            <a:r>
              <a:rPr lang="en-US" sz="2600" dirty="0" smtClean="0">
                <a:latin typeface="Courier" pitchFamily="49" charset="0"/>
              </a:rPr>
              <a:t> </a:t>
            </a:r>
            <a:r>
              <a:rPr lang="en-US" sz="2600" dirty="0" err="1" smtClean="0">
                <a:latin typeface="Courier" pitchFamily="49" charset="0"/>
              </a:rPr>
              <a:t>jfc</a:t>
            </a:r>
            <a:r>
              <a:rPr lang="en-US" sz="2600" dirty="0" smtClean="0">
                <a:latin typeface="Courier" pitchFamily="49" charset="0"/>
              </a:rPr>
              <a:t>=new </a:t>
            </a:r>
            <a:r>
              <a:rPr lang="en-US" sz="2600" dirty="0" err="1" smtClean="0">
                <a:latin typeface="Courier" pitchFamily="49" charset="0"/>
              </a:rPr>
              <a:t>JFileChooser</a:t>
            </a:r>
            <a:r>
              <a:rPr lang="en-US" sz="2600" dirty="0" smtClean="0">
                <a:latin typeface="Courier" pitchFamily="49" charset="0"/>
              </a:rPr>
              <a:t>( );</a:t>
            </a:r>
          </a:p>
          <a:p>
            <a:pPr lvl="2"/>
            <a:r>
              <a:rPr lang="en-US" dirty="0" smtClean="0"/>
              <a:t>we can place a String to serve as an initial directory path in the </a:t>
            </a:r>
            <a:r>
              <a:rPr lang="en-US" dirty="0" err="1" smtClean="0"/>
              <a:t>parens</a:t>
            </a:r>
            <a:endParaRPr lang="en-US" dirty="0" smtClean="0"/>
          </a:p>
          <a:p>
            <a:pPr lvl="1"/>
            <a:r>
              <a:rPr lang="en-US" sz="2600" dirty="0" err="1" smtClean="0">
                <a:latin typeface="Courier" pitchFamily="49" charset="0"/>
              </a:rPr>
              <a:t>jfc.showOpenDialog</a:t>
            </a:r>
            <a:r>
              <a:rPr lang="en-US" sz="2600" dirty="0" smtClean="0">
                <a:latin typeface="Courier" pitchFamily="49" charset="0"/>
              </a:rPr>
              <a:t>(null);</a:t>
            </a:r>
          </a:p>
          <a:p>
            <a:pPr lvl="1"/>
            <a:r>
              <a:rPr lang="en-US" sz="2600" dirty="0" smtClean="0">
                <a:latin typeface="Courier" pitchFamily="49" charset="0"/>
              </a:rPr>
              <a:t>File f = </a:t>
            </a:r>
            <a:r>
              <a:rPr lang="en-US" sz="2600" dirty="0" err="1" smtClean="0">
                <a:latin typeface="Courier" pitchFamily="49" charset="0"/>
              </a:rPr>
              <a:t>jfc.getSelectedFile</a:t>
            </a:r>
            <a:r>
              <a:rPr lang="en-US" sz="2600" dirty="0" smtClean="0">
                <a:latin typeface="Courier" pitchFamily="49" charset="0"/>
              </a:rPr>
              <a:t>( );</a:t>
            </a:r>
          </a:p>
          <a:p>
            <a:r>
              <a:rPr lang="en-US" sz="3000" dirty="0" smtClean="0">
                <a:cs typeface="Times New Roman" panose="02020603050405020304" pitchFamily="18" charset="0"/>
              </a:rPr>
              <a:t>We can also obtain files from the web using the URL class (from java.net)</a:t>
            </a:r>
          </a:p>
          <a:p>
            <a:pPr lvl="1"/>
            <a:r>
              <a:rPr lang="en-US" sz="2600" dirty="0" smtClean="0">
                <a:cs typeface="Times New Roman" panose="02020603050405020304" pitchFamily="18" charset="0"/>
              </a:rPr>
              <a:t>The URL constructor receives the URL as a String but can throw a </a:t>
            </a:r>
            <a:r>
              <a:rPr lang="en-US" sz="2600" dirty="0" err="1" smtClean="0">
                <a:cs typeface="Times New Roman" panose="02020603050405020304" pitchFamily="18" charset="0"/>
              </a:rPr>
              <a:t>MalformedURLException</a:t>
            </a:r>
            <a:r>
              <a:rPr lang="en-US" sz="2600" dirty="0" smtClean="0">
                <a:cs typeface="Times New Roman" panose="02020603050405020304" pitchFamily="18" charset="0"/>
              </a:rPr>
              <a:t> to be caught</a:t>
            </a:r>
          </a:p>
          <a:p>
            <a:pPr lvl="1"/>
            <a:r>
              <a:rPr lang="en-US" sz="2600" dirty="0" smtClean="0">
                <a:cs typeface="Times New Roman" panose="02020603050405020304" pitchFamily="18" charset="0"/>
              </a:rPr>
              <a:t>We can also use a URL to create a Scanner</a:t>
            </a:r>
          </a:p>
          <a:p>
            <a:pPr lvl="2"/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URL u = new URL(“…”);</a:t>
            </a:r>
          </a:p>
          <a:p>
            <a:pPr lvl="2"/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Scanner s = new Scanner(</a:t>
            </a:r>
            <a:r>
              <a:rPr lang="en-US" sz="2200" dirty="0" err="1" smtClean="0">
                <a:latin typeface="Courier" pitchFamily="49" charset="0"/>
                <a:cs typeface="Times New Roman" panose="02020603050405020304" pitchFamily="18" charset="0"/>
              </a:rPr>
              <a:t>u.openStream</a:t>
            </a:r>
            <a:r>
              <a:rPr lang="en-US" sz="2200" dirty="0" smtClean="0">
                <a:latin typeface="Courier" pitchFamily="49" charset="0"/>
                <a:cs typeface="Times New Roman" panose="02020603050405020304" pitchFamily="18" charset="0"/>
              </a:rPr>
              <a:t>( ));</a:t>
            </a:r>
            <a:endParaRPr lang="en-US" sz="2200" dirty="0">
              <a:latin typeface="Courier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2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5 New Java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try – we indicate a block in which we want to attempt something</a:t>
            </a:r>
          </a:p>
          <a:p>
            <a:pPr lvl="1"/>
            <a:r>
              <a:rPr lang="en-US" dirty="0" smtClean="0"/>
              <a:t>the code we put in the try block might raise an </a:t>
            </a:r>
            <a:r>
              <a:rPr lang="en-US" dirty="0" smtClean="0"/>
              <a:t>exception</a:t>
            </a:r>
          </a:p>
          <a:p>
            <a:pPr lvl="2"/>
            <a:r>
              <a:rPr lang="en-US" dirty="0">
                <a:latin typeface="Courier" pitchFamily="49" charset="0"/>
              </a:rPr>
              <a:t>try { /*place code here to try*/ }</a:t>
            </a:r>
          </a:p>
          <a:p>
            <a:pPr lvl="1"/>
            <a:r>
              <a:rPr lang="en-US" dirty="0" smtClean="0"/>
              <a:t>we can place other code in the method before and/or after the try block, in essence we are only putting “risky” code in the try block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an exception </a:t>
            </a:r>
            <a:r>
              <a:rPr lang="en-US" dirty="0" smtClean="0"/>
              <a:t>arises in the try block, </a:t>
            </a:r>
            <a:r>
              <a:rPr lang="en-US" dirty="0" smtClean="0"/>
              <a:t>transfer control immediately to the most closely related catch </a:t>
            </a:r>
            <a:r>
              <a:rPr lang="en-US" dirty="0" smtClean="0"/>
              <a:t>block (see the next slide)</a:t>
            </a:r>
            <a:endParaRPr lang="en-US" dirty="0" smtClean="0"/>
          </a:p>
          <a:p>
            <a:pPr lvl="1"/>
            <a:r>
              <a:rPr lang="en-US" dirty="0" smtClean="0"/>
              <a:t>if no </a:t>
            </a:r>
            <a:r>
              <a:rPr lang="en-US" dirty="0" smtClean="0"/>
              <a:t>exception arises, </a:t>
            </a:r>
            <a:r>
              <a:rPr lang="en-US" dirty="0" smtClean="0"/>
              <a:t>execute the entire try block, ignore any catch </a:t>
            </a:r>
            <a:r>
              <a:rPr lang="en-US" dirty="0" smtClean="0"/>
              <a:t>blocks when the try block is done and continue with the rest of the method (if any code follows the try block)</a:t>
            </a:r>
            <a:endParaRPr lang="en-US" dirty="0" smtClean="0"/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without the try block, a thrown Exception will terminate this method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1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8392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catch – we follow any try block with one or more catch statements of the form </a:t>
            </a:r>
            <a:endParaRPr lang="en-US" dirty="0" smtClean="0"/>
          </a:p>
          <a:p>
            <a:pPr lvl="1"/>
            <a:r>
              <a:rPr lang="en-US" dirty="0" smtClean="0">
                <a:latin typeface="Courier" pitchFamily="49" charset="0"/>
              </a:rPr>
              <a:t>catch(</a:t>
            </a:r>
            <a:r>
              <a:rPr lang="en-US" i="1" dirty="0" err="1" smtClean="0">
                <a:latin typeface="Courier" pitchFamily="49" charset="0"/>
              </a:rPr>
              <a:t>ExceptionType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e) {…}</a:t>
            </a:r>
          </a:p>
          <a:p>
            <a:pPr lvl="1"/>
            <a:r>
              <a:rPr lang="en-US" dirty="0"/>
              <a:t>each catch compares the thrown Exception (the parameter) against the type </a:t>
            </a:r>
            <a:r>
              <a:rPr lang="en-US" dirty="0" smtClean="0"/>
              <a:t>specified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a match, execute the </a:t>
            </a:r>
            <a:r>
              <a:rPr lang="en-US" dirty="0" smtClean="0"/>
              <a:t>catch block </a:t>
            </a:r>
            <a:r>
              <a:rPr lang="en-US" dirty="0"/>
              <a:t>and leave the group of catch blocks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it doesn’t match, continue to work through each remaining catch until one is capable of catching the thrown Exception</a:t>
            </a:r>
          </a:p>
          <a:p>
            <a:pPr lvl="2"/>
            <a:r>
              <a:rPr lang="en-US" dirty="0">
                <a:latin typeface="Courier" pitchFamily="49" charset="0"/>
              </a:rPr>
              <a:t>catch (</a:t>
            </a:r>
            <a:r>
              <a:rPr lang="en-US" dirty="0" err="1">
                <a:latin typeface="Courier" pitchFamily="49" charset="0"/>
              </a:rPr>
              <a:t>ArithmeticException</a:t>
            </a:r>
            <a:r>
              <a:rPr lang="en-US" dirty="0">
                <a:latin typeface="Courier" pitchFamily="49" charset="0"/>
              </a:rPr>
              <a:t> e) {…}</a:t>
            </a:r>
          </a:p>
          <a:p>
            <a:pPr lvl="2"/>
            <a:r>
              <a:rPr lang="en-US" dirty="0">
                <a:latin typeface="Courier" pitchFamily="49" charset="0"/>
              </a:rPr>
              <a:t>catch (</a:t>
            </a:r>
            <a:r>
              <a:rPr lang="en-US" dirty="0" err="1">
                <a:latin typeface="Courier" pitchFamily="49" charset="0"/>
              </a:rPr>
              <a:t>NullPointerException</a:t>
            </a:r>
            <a:r>
              <a:rPr lang="en-US" dirty="0">
                <a:latin typeface="Courier" pitchFamily="49" charset="0"/>
              </a:rPr>
              <a:t> e) {…}</a:t>
            </a:r>
          </a:p>
          <a:p>
            <a:pPr lvl="2"/>
            <a:r>
              <a:rPr lang="en-US" dirty="0">
                <a:latin typeface="Courier" pitchFamily="49" charset="0"/>
              </a:rPr>
              <a:t>catch (Exception e) {…}</a:t>
            </a:r>
          </a:p>
          <a:p>
            <a:pPr lvl="1"/>
            <a:r>
              <a:rPr lang="en-US" dirty="0"/>
              <a:t>here, we will catch an </a:t>
            </a:r>
            <a:r>
              <a:rPr lang="en-US" dirty="0" err="1"/>
              <a:t>ArithmeticException</a:t>
            </a:r>
            <a:r>
              <a:rPr lang="en-US" dirty="0"/>
              <a:t> in the first block, a </a:t>
            </a:r>
            <a:r>
              <a:rPr lang="en-US" dirty="0" err="1"/>
              <a:t>NullPointerException</a:t>
            </a:r>
            <a:r>
              <a:rPr lang="en-US" dirty="0"/>
              <a:t> in the second, and any type of Exception in the third (it acts as a default or “catch all” catch block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Note:  you cannot have a try block without at least 1 catch (or a finally clause – discussed later)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6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throw </a:t>
            </a:r>
            <a:r>
              <a:rPr lang="en-US" dirty="0"/>
              <a:t>– </a:t>
            </a:r>
            <a:r>
              <a:rPr lang="en-US" dirty="0" smtClean="0"/>
              <a:t>we can raise our own Exception by using a throw statement</a:t>
            </a:r>
          </a:p>
          <a:p>
            <a:pPr lvl="1"/>
            <a:r>
              <a:rPr lang="en-US" dirty="0" smtClean="0"/>
              <a:t>any throw should be placed inside an if statement as we only want to throw an Exception under special circumstances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indicate the Exception to be thrown, usually by creating/instantiating a new Exception</a:t>
            </a:r>
            <a:endParaRPr lang="en-US" dirty="0"/>
          </a:p>
          <a:p>
            <a:pPr lvl="1"/>
            <a:r>
              <a:rPr lang="en-US" dirty="0">
                <a:latin typeface="Courier" pitchFamily="49" charset="0"/>
              </a:rPr>
              <a:t>if(divisor == 0) throw new </a:t>
            </a:r>
            <a:r>
              <a:rPr lang="en-US" dirty="0" err="1">
                <a:latin typeface="Courier" pitchFamily="49" charset="0"/>
              </a:rPr>
              <a:t>ArithmeticException</a:t>
            </a:r>
            <a:r>
              <a:rPr lang="en-US" dirty="0">
                <a:latin typeface="Courier" pitchFamily="49" charset="0"/>
              </a:rPr>
              <a:t>(“Divide by 0 error”);</a:t>
            </a:r>
          </a:p>
          <a:p>
            <a:pPr lvl="2"/>
            <a:r>
              <a:rPr lang="en-US" dirty="0"/>
              <a:t>most Exception classes are implemented to receive the String </a:t>
            </a:r>
            <a:r>
              <a:rPr lang="en-US" dirty="0" err="1"/>
              <a:t>param</a:t>
            </a:r>
            <a:r>
              <a:rPr lang="en-US" dirty="0"/>
              <a:t> and output it as a notification to the user (we could do more than this)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throw statement immediately terminates </a:t>
            </a:r>
            <a:r>
              <a:rPr lang="en-US" dirty="0" smtClean="0"/>
              <a:t>the method </a:t>
            </a:r>
            <a:r>
              <a:rPr lang="en-US" dirty="0"/>
              <a:t>containing it, and control is transferred to the calling method which will hopefully catch this exception</a:t>
            </a:r>
          </a:p>
          <a:p>
            <a:r>
              <a:rPr lang="en-US" dirty="0" smtClean="0"/>
              <a:t>throws </a:t>
            </a:r>
            <a:r>
              <a:rPr lang="en-US" dirty="0"/>
              <a:t>– added to a method header to indicate that the method has </a:t>
            </a:r>
            <a:r>
              <a:rPr lang="en-US" dirty="0" smtClean="0"/>
              <a:t>one or more </a:t>
            </a:r>
            <a:r>
              <a:rPr lang="en-US" dirty="0"/>
              <a:t>throw </a:t>
            </a:r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known as “declaring exceptions” </a:t>
            </a:r>
            <a:r>
              <a:rPr lang="en-US" dirty="0" smtClean="0"/>
              <a:t>in which you specify any and all Exceptions that </a:t>
            </a:r>
            <a:r>
              <a:rPr lang="en-US" dirty="0"/>
              <a:t>this method can </a:t>
            </a:r>
            <a:r>
              <a:rPr lang="en-US" dirty="0" smtClean="0"/>
              <a:t>throw</a:t>
            </a:r>
          </a:p>
          <a:p>
            <a:r>
              <a:rPr lang="en-US" dirty="0" smtClean="0"/>
              <a:t>finally </a:t>
            </a:r>
            <a:r>
              <a:rPr lang="en-US" dirty="0"/>
              <a:t>– discussed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022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-152400"/>
            <a:ext cx="4876800" cy="1143000"/>
          </a:xfrm>
        </p:spPr>
        <p:txBody>
          <a:bodyPr/>
          <a:lstStyle/>
          <a:p>
            <a:r>
              <a:rPr lang="en-US" dirty="0" smtClean="0"/>
              <a:t>Two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33192" y="46326"/>
            <a:ext cx="5243743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public class Exception2</a:t>
            </a:r>
          </a:p>
          <a:p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 smtClean="0">
                <a:latin typeface="Courier" pitchFamily="49" charset="0"/>
              </a:rPr>
              <a:t>     public </a:t>
            </a:r>
            <a:r>
              <a:rPr lang="en-US" dirty="0">
                <a:latin typeface="Courier" pitchFamily="49" charset="0"/>
              </a:rPr>
              <a:t>static int </a:t>
            </a:r>
            <a:r>
              <a:rPr lang="en-US" dirty="0" smtClean="0">
                <a:latin typeface="Courier" pitchFamily="49" charset="0"/>
              </a:rPr>
              <a:t>divide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>
                <a:latin typeface="Courier" pitchFamily="49" charset="0"/>
              </a:rPr>
              <a:t>int a, int b) throws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if(b==0) throw new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 </a:t>
            </a:r>
            <a:r>
              <a:rPr lang="en-US" dirty="0" smtClean="0">
                <a:latin typeface="Courier" pitchFamily="49" charset="0"/>
              </a:rPr>
              <a:t>   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    ("</a:t>
            </a:r>
            <a:r>
              <a:rPr lang="en-US" dirty="0">
                <a:latin typeface="Courier" pitchFamily="49" charset="0"/>
              </a:rPr>
              <a:t>Cannot divide by 0");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else </a:t>
            </a:r>
            <a:r>
              <a:rPr lang="en-US" dirty="0">
                <a:latin typeface="Courier" pitchFamily="49" charset="0"/>
              </a:rPr>
              <a:t>return a/b;</a:t>
            </a:r>
          </a:p>
          <a:p>
            <a:r>
              <a:rPr lang="en-US" dirty="0" smtClean="0">
                <a:latin typeface="Courier" pitchFamily="49" charset="0"/>
              </a:rPr>
              <a:t>  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</a:p>
          <a:p>
            <a:r>
              <a:rPr lang="en-US" dirty="0" smtClean="0">
                <a:latin typeface="Courier" pitchFamily="49" charset="0"/>
              </a:rPr>
              <a:t>     public </a:t>
            </a:r>
            <a:r>
              <a:rPr lang="en-US" dirty="0">
                <a:latin typeface="Courier" pitchFamily="49" charset="0"/>
              </a:rPr>
              <a:t>static void </a:t>
            </a:r>
            <a:r>
              <a:rPr lang="en-US" dirty="0" smtClean="0">
                <a:latin typeface="Courier" pitchFamily="49" charset="0"/>
              </a:rPr>
              <a:t>main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>
                <a:latin typeface="Courier" pitchFamily="49" charset="0"/>
              </a:rPr>
              <a:t>String</a:t>
            </a:r>
            <a:r>
              <a:rPr lang="en-US" dirty="0" smtClean="0">
                <a:latin typeface="Courier" pitchFamily="49" charset="0"/>
              </a:rPr>
              <a:t>[ 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>
                <a:latin typeface="Courier" pitchFamily="49" charset="0"/>
              </a:rPr>
              <a:t>)</a:t>
            </a:r>
          </a:p>
          <a:p>
            <a:r>
              <a:rPr lang="en-US" dirty="0" smtClean="0">
                <a:latin typeface="Courier" pitchFamily="49" charset="0"/>
              </a:rPr>
              <a:t>     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int </a:t>
            </a:r>
            <a:r>
              <a:rPr lang="en-US" dirty="0">
                <a:latin typeface="Courier" pitchFamily="49" charset="0"/>
              </a:rPr>
              <a:t>x=5, y=0, z;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try</a:t>
            </a:r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   z=divide(</a:t>
            </a:r>
            <a:r>
              <a:rPr lang="en-US" dirty="0" err="1" smtClean="0">
                <a:latin typeface="Courier" pitchFamily="49" charset="0"/>
              </a:rPr>
              <a:t>x,y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catch(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e)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r>
              <a:rPr lang="en-US" dirty="0" smtClean="0">
                <a:latin typeface="Courier" pitchFamily="49" charset="0"/>
              </a:rPr>
              <a:t>(e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85" y="838200"/>
            <a:ext cx="510588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public class Exception1</a:t>
            </a:r>
          </a:p>
          <a:p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>
                <a:latin typeface="Courier" pitchFamily="49" charset="0"/>
              </a:rPr>
              <a:t>static void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main(String[ 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>
                <a:latin typeface="Courier" pitchFamily="49" charset="0"/>
              </a:rPr>
              <a:t>)</a:t>
            </a:r>
          </a:p>
          <a:p>
            <a:r>
              <a:rPr lang="en-US" dirty="0" smtClean="0">
                <a:latin typeface="Courier" pitchFamily="49" charset="0"/>
              </a:rPr>
              <a:t>  { 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int </a:t>
            </a:r>
            <a:r>
              <a:rPr lang="en-US" dirty="0">
                <a:latin typeface="Courier" pitchFamily="49" charset="0"/>
              </a:rPr>
              <a:t>x=5, y=0, z;</a:t>
            </a:r>
          </a:p>
          <a:p>
            <a:r>
              <a:rPr lang="en-US" dirty="0" smtClean="0">
                <a:latin typeface="Courier" pitchFamily="49" charset="0"/>
              </a:rPr>
              <a:t>      try</a:t>
            </a:r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 smtClean="0">
                <a:latin typeface="Courier" pitchFamily="49" charset="0"/>
              </a:rPr>
              <a:t>	    z=x/y</a:t>
            </a:r>
            <a:r>
              <a:rPr lang="en-US" dirty="0">
                <a:latin typeface="Courier" pitchFamily="49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</a:rPr>
              <a:t>   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 catch(</a:t>
            </a:r>
            <a:r>
              <a:rPr lang="en-US" dirty="0" err="1" smtClean="0">
                <a:latin typeface="Courier" pitchFamily="49" charset="0"/>
              </a:rPr>
              <a:t>ArithmeticException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e)</a:t>
            </a:r>
          </a:p>
          <a:p>
            <a:r>
              <a:rPr lang="en-US" dirty="0" smtClean="0">
                <a:latin typeface="Courier" pitchFamily="49" charset="0"/>
              </a:rPr>
              <a:t>    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    </a:t>
            </a:r>
            <a:r>
              <a:rPr lang="en-US" dirty="0" err="1" smtClean="0">
                <a:latin typeface="Courier" pitchFamily="49" charset="0"/>
              </a:rPr>
              <a:t>System.out.println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 </a:t>
            </a:r>
            <a:r>
              <a:rPr lang="en-US" dirty="0" smtClean="0">
                <a:latin typeface="Courier" pitchFamily="49" charset="0"/>
              </a:rPr>
              <a:t>   ("</a:t>
            </a:r>
            <a:r>
              <a:rPr lang="en-US" dirty="0">
                <a:latin typeface="Courier" pitchFamily="49" charset="0"/>
              </a:rPr>
              <a:t>Arithmetic Exception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 </a:t>
            </a:r>
            <a:r>
              <a:rPr lang="en-US" dirty="0" smtClean="0">
                <a:latin typeface="Courier" pitchFamily="49" charset="0"/>
              </a:rPr>
              <a:t>  Raised</a:t>
            </a:r>
            <a:r>
              <a:rPr lang="en-US" dirty="0">
                <a:latin typeface="Courier" pitchFamily="49" charset="0"/>
              </a:rPr>
              <a:t>, cannot continue");</a:t>
            </a:r>
          </a:p>
          <a:p>
            <a:r>
              <a:rPr lang="en-US" dirty="0" smtClean="0">
                <a:latin typeface="Courier" pitchFamily="49" charset="0"/>
              </a:rPr>
              <a:t>   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 </a:t>
            </a:r>
            <a:endParaRPr lang="en-US" dirty="0">
              <a:latin typeface="Courier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9390" y="5486400"/>
            <a:ext cx="504817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approach on the right, we could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just use an if statement in main</a:t>
            </a:r>
          </a:p>
          <a:p>
            <a:r>
              <a:rPr lang="en-US" sz="1700" dirty="0" smtClean="0">
                <a:latin typeface="Courier" pitchFamily="49" charset="0"/>
                <a:cs typeface="Times New Roman" panose="02020603050405020304" pitchFamily="18" charset="0"/>
              </a:rPr>
              <a:t>if(y==0) </a:t>
            </a:r>
            <a:r>
              <a:rPr lang="en-US" sz="1700" dirty="0" err="1" smtClean="0">
                <a:latin typeface="Courier" pitchFamily="49" charset="0"/>
                <a:cs typeface="Times New Roman" panose="02020603050405020304" pitchFamily="18" charset="0"/>
              </a:rPr>
              <a:t>System.out.println</a:t>
            </a:r>
            <a:r>
              <a:rPr lang="en-US" sz="1700" dirty="0" smtClean="0">
                <a:latin typeface="Courier" pitchFamily="49" charset="0"/>
                <a:cs typeface="Times New Roman" panose="02020603050405020304" pitchFamily="18" charset="0"/>
              </a:rPr>
              <a:t>(“error”);</a:t>
            </a:r>
          </a:p>
          <a:p>
            <a:r>
              <a:rPr lang="en-US" sz="17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sz="1700" dirty="0" smtClean="0">
                <a:latin typeface="Courier" pitchFamily="49" charset="0"/>
                <a:cs typeface="Times New Roman" panose="02020603050405020304" pitchFamily="18" charset="0"/>
              </a:rPr>
              <a:t>  else z=x/y;</a:t>
            </a:r>
            <a:endParaRPr lang="en-US" sz="1700" dirty="0">
              <a:latin typeface="Courier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Kinds of Exceptions Are There?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637335"/>
              </p:ext>
            </p:extLst>
          </p:nvPr>
        </p:nvGraphicFramePr>
        <p:xfrm>
          <a:off x="457200" y="609600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464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ArithmeticException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Arithmetic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error such as divide by zero and overflow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ArrayIndexOutOfBoundsException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NegativeArraySizeException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array index &lt; 0 or &gt;= array size</a:t>
                      </a:r>
                    </a:p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negative array size when instantiating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BufferOverflowException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BufferUnderflowException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 putting or getting from a full/empty buffer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ClassCastException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Invalid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ClassNotFoundException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Attempt to use an undefined class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FileNotFoundException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file I/O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IllegalArgumentException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Argument cannot be used in method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call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InsufficientResourceException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 resource (buffer, memory, bandwidth) has insufficient capacity to continue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InterruptedException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Thrown when a thread is interrupted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incorrectly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Error when handling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I/O (including file I/O)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NullPointerException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Occurs when passing a null pointer a message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NumberFormatException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Invalid conversion of String to numeric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StringIndexOutOfBoundsException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Like the array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exception except for Strings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TypeConstraintException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dynamically checked type is illegal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90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More Details on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All Exceptions and Errors are </a:t>
            </a:r>
            <a:r>
              <a:rPr lang="en-US" dirty="0" err="1" smtClean="0"/>
              <a:t>Throwable</a:t>
            </a:r>
            <a:endParaRPr lang="en-US" dirty="0" smtClean="0"/>
          </a:p>
          <a:p>
            <a:pPr lvl="1"/>
            <a:r>
              <a:rPr lang="en-US" dirty="0" smtClean="0"/>
              <a:t>It is usually the JVM that will throw exceptions and errors </a:t>
            </a:r>
            <a:r>
              <a:rPr lang="en-US" dirty="0" smtClean="0"/>
              <a:t>– that is, the process of throwing an Exception is done for us for all built-in types of Exceptions so that we do not </a:t>
            </a:r>
            <a:r>
              <a:rPr lang="en-US" i="1" dirty="0" smtClean="0"/>
              <a:t>need </a:t>
            </a:r>
            <a:r>
              <a:rPr lang="en-US" dirty="0" smtClean="0"/>
              <a:t>to use throws statements</a:t>
            </a:r>
          </a:p>
          <a:p>
            <a:pPr lvl="2"/>
            <a:r>
              <a:rPr lang="en-US" dirty="0" smtClean="0"/>
              <a:t>you </a:t>
            </a:r>
            <a:r>
              <a:rPr lang="en-US" dirty="0" smtClean="0"/>
              <a:t>can include your own throw statements </a:t>
            </a:r>
            <a:r>
              <a:rPr lang="en-US" dirty="0" smtClean="0"/>
              <a:t>especially if you are using your own type of Exception or in circumstances that the JVM may not notice</a:t>
            </a:r>
            <a:endParaRPr lang="en-US" dirty="0" smtClean="0"/>
          </a:p>
          <a:p>
            <a:pPr lvl="1"/>
            <a:r>
              <a:rPr lang="en-US" dirty="0" smtClean="0"/>
              <a:t>While </a:t>
            </a:r>
            <a:r>
              <a:rPr lang="en-US" dirty="0" smtClean="0"/>
              <a:t>Errors can be caught, just like Exceptions, the Error will usually not allow your program to resume after the </a:t>
            </a:r>
            <a:r>
              <a:rPr lang="en-US" dirty="0" smtClean="0"/>
              <a:t>catch block executes</a:t>
            </a:r>
          </a:p>
          <a:p>
            <a:pPr lvl="2"/>
            <a:r>
              <a:rPr lang="en-US" dirty="0" smtClean="0"/>
              <a:t>your </a:t>
            </a:r>
            <a:r>
              <a:rPr lang="en-US" dirty="0" smtClean="0"/>
              <a:t>Error exception handler might be limited to notifying the user and gracefully terminating the program (e.g., closing any open files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791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Errors are generally caused by system errors, not program errors </a:t>
            </a:r>
            <a:endParaRPr lang="en-US" dirty="0" smtClean="0"/>
          </a:p>
          <a:p>
            <a:r>
              <a:rPr lang="en-US" dirty="0" smtClean="0"/>
              <a:t>Exceptions </a:t>
            </a:r>
            <a:r>
              <a:rPr lang="en-US" dirty="0"/>
              <a:t>are usually caused by your program </a:t>
            </a:r>
          </a:p>
          <a:p>
            <a:pPr lvl="1"/>
            <a:r>
              <a:rPr lang="en-US" dirty="0"/>
              <a:t>e.g., user </a:t>
            </a:r>
            <a:r>
              <a:rPr lang="en-US" dirty="0" smtClean="0"/>
              <a:t>inputs </a:t>
            </a:r>
            <a:r>
              <a:rPr lang="en-US" dirty="0"/>
              <a:t>the wrong type of variable such as a number instead of a </a:t>
            </a:r>
            <a:r>
              <a:rPr lang="en-US" dirty="0" smtClean="0"/>
              <a:t>String </a:t>
            </a:r>
            <a:r>
              <a:rPr lang="en-US" dirty="0"/>
              <a:t>or because a buffer overflow if you do not check the array’s size before adding to it, or because you are trying to divide by 0</a:t>
            </a:r>
          </a:p>
          <a:p>
            <a:r>
              <a:rPr lang="en-US" dirty="0"/>
              <a:t>Uncaught Exceptions cause the program to terminate</a:t>
            </a:r>
          </a:p>
          <a:p>
            <a:r>
              <a:rPr lang="en-US" dirty="0" smtClean="0"/>
              <a:t>Another category of Exception is the </a:t>
            </a:r>
            <a:r>
              <a:rPr lang="en-US" dirty="0" err="1" smtClean="0"/>
              <a:t>CheckedException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subclass </a:t>
            </a:r>
            <a:r>
              <a:rPr lang="en-US" dirty="0"/>
              <a:t>of Exception </a:t>
            </a:r>
            <a:r>
              <a:rPr lang="en-US" i="1" dirty="0" smtClean="0"/>
              <a:t>requires </a:t>
            </a:r>
            <a:r>
              <a:rPr lang="en-US" dirty="0" smtClean="0"/>
              <a:t>that the programmer implement some </a:t>
            </a:r>
            <a:r>
              <a:rPr lang="en-US" dirty="0"/>
              <a:t>mechanism to handle the </a:t>
            </a:r>
            <a:r>
              <a:rPr lang="en-US" dirty="0" smtClean="0"/>
              <a:t>Exception </a:t>
            </a:r>
          </a:p>
          <a:p>
            <a:pPr lvl="1"/>
            <a:r>
              <a:rPr lang="en-US" dirty="0" smtClean="0"/>
              <a:t>you can do this either by implementing try and catch blocks (the code that raises the </a:t>
            </a:r>
            <a:r>
              <a:rPr lang="en-US" dirty="0" err="1" smtClean="0"/>
              <a:t>CheckedException</a:t>
            </a:r>
            <a:r>
              <a:rPr lang="en-US" dirty="0" smtClean="0"/>
              <a:t> is placed in a try block, the </a:t>
            </a:r>
            <a:r>
              <a:rPr lang="en-US" dirty="0" err="1" smtClean="0"/>
              <a:t>CheckedException</a:t>
            </a:r>
            <a:r>
              <a:rPr lang="en-US" dirty="0" smtClean="0"/>
              <a:t> must then be caught by a catch block afterward) or by </a:t>
            </a:r>
            <a:r>
              <a:rPr lang="en-US" dirty="0"/>
              <a:t>throwing the exception </a:t>
            </a:r>
            <a:r>
              <a:rPr lang="en-US" dirty="0" smtClean="0"/>
              <a:t>out of this method to another method  (see </a:t>
            </a:r>
            <a:r>
              <a:rPr lang="en-US" dirty="0"/>
              <a:t>next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5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12574</TotalTime>
  <Words>3187</Words>
  <Application>Microsoft Office PowerPoint</Application>
  <PresentationFormat>On-screen Show (4:3)</PresentationFormat>
  <Paragraphs>378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Picture</vt:lpstr>
      <vt:lpstr>Exceptions and Exception Handling</vt:lpstr>
      <vt:lpstr>Exception Class Hierarchy</vt:lpstr>
      <vt:lpstr>5 New Java Instructions</vt:lpstr>
      <vt:lpstr>Continued</vt:lpstr>
      <vt:lpstr>Continued</vt:lpstr>
      <vt:lpstr>Two Examples</vt:lpstr>
      <vt:lpstr>What Kinds of Exceptions Are There?</vt:lpstr>
      <vt:lpstr>More Details on Exceptions</vt:lpstr>
      <vt:lpstr>Continued</vt:lpstr>
      <vt:lpstr>Checked Exceptions</vt:lpstr>
      <vt:lpstr>Throwing Versus Catching</vt:lpstr>
      <vt:lpstr>Catch Blocks</vt:lpstr>
      <vt:lpstr>Continued</vt:lpstr>
      <vt:lpstr>Example</vt:lpstr>
      <vt:lpstr>Exception Messages</vt:lpstr>
      <vt:lpstr>The finally Clause</vt:lpstr>
      <vt:lpstr>Should You Use throw?</vt:lpstr>
      <vt:lpstr>Rethrowing an Exception</vt:lpstr>
      <vt:lpstr>Example</vt:lpstr>
      <vt:lpstr>Chained Exceptions</vt:lpstr>
      <vt:lpstr>Defining Your Own Exceptions</vt:lpstr>
      <vt:lpstr>Example</vt:lpstr>
      <vt:lpstr>I/O and Exceptions</vt:lpstr>
      <vt:lpstr>PowerPoint Presentation</vt:lpstr>
      <vt:lpstr>PowerPoint Presentation</vt:lpstr>
      <vt:lpstr>Scanner</vt:lpstr>
      <vt:lpstr>File Output</vt:lpstr>
      <vt:lpstr>Example</vt:lpstr>
      <vt:lpstr>Miscellany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and Exploring Classes</dc:title>
  <dc:creator>Administrator</dc:creator>
  <cp:lastModifiedBy>Administrator</cp:lastModifiedBy>
  <cp:revision>85</cp:revision>
  <dcterms:created xsi:type="dcterms:W3CDTF">2014-07-02T16:15:57Z</dcterms:created>
  <dcterms:modified xsi:type="dcterms:W3CDTF">2014-09-04T15:12:29Z</dcterms:modified>
</cp:coreProperties>
</file>